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6" r:id="rId2"/>
    <p:sldId id="271" r:id="rId3"/>
    <p:sldId id="264" r:id="rId4"/>
    <p:sldId id="258" r:id="rId5"/>
    <p:sldId id="263" r:id="rId6"/>
    <p:sldId id="261" r:id="rId7"/>
    <p:sldId id="262" r:id="rId8"/>
    <p:sldId id="259" r:id="rId9"/>
    <p:sldId id="273" r:id="rId10"/>
    <p:sldId id="260" r:id="rId11"/>
    <p:sldId id="267" r:id="rId12"/>
    <p:sldId id="270" r:id="rId13"/>
    <p:sldId id="275" r:id="rId14"/>
    <p:sldId id="268" r:id="rId15"/>
    <p:sldId id="276" r:id="rId16"/>
    <p:sldId id="266" r:id="rId17"/>
    <p:sldId id="269" r:id="rId18"/>
    <p:sldId id="265" r:id="rId19"/>
  </p:sldIdLst>
  <p:sldSz cx="12192000" cy="6858000"/>
  <p:notesSz cx="6858000" cy="9144000"/>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558AE18-B66A-4B34-AF4F-993F6710461A}">
          <p14:sldIdLst>
            <p14:sldId id="256"/>
            <p14:sldId id="271"/>
            <p14:sldId id="264"/>
            <p14:sldId id="258"/>
            <p14:sldId id="263"/>
            <p14:sldId id="261"/>
            <p14:sldId id="262"/>
            <p14:sldId id="259"/>
            <p14:sldId id="273"/>
            <p14:sldId id="260"/>
            <p14:sldId id="267"/>
            <p14:sldId id="270"/>
            <p14:sldId id="275"/>
            <p14:sldId id="268"/>
            <p14:sldId id="276"/>
            <p14:sldId id="266"/>
            <p14:sldId id="269"/>
            <p14:sldId id="2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85" d="100"/>
          <a:sy n="85" d="100"/>
        </p:scale>
        <p:origin x="648" y="58"/>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1D53477-C1DD-46C5-8C5D-6CFCDF49F6D7}" type="doc">
      <dgm:prSet loTypeId="urn:microsoft.com/office/officeart/2005/8/layout/process1" loCatId="process" qsTypeId="urn:microsoft.com/office/officeart/2005/8/quickstyle/simple3#1" qsCatId="simple" csTypeId="urn:microsoft.com/office/officeart/2005/8/colors/accent1_2#1" csCatId="accent1" phldr="1"/>
      <dgm:spPr/>
    </dgm:pt>
    <dgm:pt modelId="{16045DFF-DD71-484E-A82D-9AA75A197DDE}">
      <dgm:prSet phldrT="[文本]" custT="1"/>
      <dgm:spPr/>
      <dgm:t>
        <a:bodyPr/>
        <a:lstStyle/>
        <a:p>
          <a:r>
            <a:rPr lang="zh-CN" altLang="en-US" sz="2400" dirty="0">
              <a:latin typeface="微软雅黑" panose="020B0503020204020204" charset="-122"/>
              <a:ea typeface="微软雅黑" panose="020B0503020204020204" charset="-122"/>
            </a:rPr>
            <a:t>准备工作</a:t>
          </a:r>
        </a:p>
      </dgm:t>
    </dgm:pt>
    <dgm:pt modelId="{3C5DB3BA-7F18-4133-BFEF-01C5B7461646}" type="parTrans" cxnId="{E7AD5ECA-7103-4FA8-B99F-1D56F47EB82E}">
      <dgm:prSet/>
      <dgm:spPr/>
      <dgm:t>
        <a:bodyPr/>
        <a:lstStyle/>
        <a:p>
          <a:endParaRPr lang="zh-CN" altLang="en-US" sz="1800">
            <a:latin typeface="微软雅黑" panose="020B0503020204020204" charset="-122"/>
            <a:ea typeface="微软雅黑" panose="020B0503020204020204" charset="-122"/>
          </a:endParaRPr>
        </a:p>
      </dgm:t>
    </dgm:pt>
    <dgm:pt modelId="{8929597E-CDD3-4CF7-B59F-568D1C664CA4}" type="sibTrans" cxnId="{E7AD5ECA-7103-4FA8-B99F-1D56F47EB82E}">
      <dgm:prSet custT="1"/>
      <dgm:spPr/>
      <dgm:t>
        <a:bodyPr/>
        <a:lstStyle/>
        <a:p>
          <a:endParaRPr lang="zh-CN" altLang="en-US" sz="2000">
            <a:latin typeface="微软雅黑" panose="020B0503020204020204" charset="-122"/>
            <a:ea typeface="微软雅黑" panose="020B0503020204020204" charset="-122"/>
          </a:endParaRPr>
        </a:p>
      </dgm:t>
    </dgm:pt>
    <dgm:pt modelId="{1B612C3A-D6D5-47E4-B76F-5A4D43D9D901}">
      <dgm:prSet phldrT="[文本]" custT="1"/>
      <dgm:spPr/>
      <dgm:t>
        <a:bodyPr/>
        <a:lstStyle/>
        <a:p>
          <a:r>
            <a:rPr lang="zh-CN" altLang="en-US" sz="2400" dirty="0">
              <a:latin typeface="微软雅黑" panose="020B0503020204020204" charset="-122"/>
              <a:ea typeface="微软雅黑" panose="020B0503020204020204" charset="-122"/>
            </a:rPr>
            <a:t>数据理解和预处理</a:t>
          </a:r>
        </a:p>
      </dgm:t>
    </dgm:pt>
    <dgm:pt modelId="{D095F54A-A776-4DE6-92AE-EF8F594FAF2C}" type="parTrans" cxnId="{4A9DE4B7-22A9-4D9D-828C-2DD877ACA402}">
      <dgm:prSet/>
      <dgm:spPr/>
      <dgm:t>
        <a:bodyPr/>
        <a:lstStyle/>
        <a:p>
          <a:endParaRPr lang="zh-CN" altLang="en-US" sz="1800">
            <a:latin typeface="微软雅黑" panose="020B0503020204020204" charset="-122"/>
            <a:ea typeface="微软雅黑" panose="020B0503020204020204" charset="-122"/>
          </a:endParaRPr>
        </a:p>
      </dgm:t>
    </dgm:pt>
    <dgm:pt modelId="{2F5C81CE-B273-4D27-A767-07352FB2CA4C}" type="sibTrans" cxnId="{4A9DE4B7-22A9-4D9D-828C-2DD877ACA402}">
      <dgm:prSet custT="1"/>
      <dgm:spPr/>
      <dgm:t>
        <a:bodyPr/>
        <a:lstStyle/>
        <a:p>
          <a:endParaRPr lang="zh-CN" altLang="en-US" sz="2000">
            <a:latin typeface="微软雅黑" panose="020B0503020204020204" charset="-122"/>
            <a:ea typeface="微软雅黑" panose="020B0503020204020204" charset="-122"/>
          </a:endParaRPr>
        </a:p>
      </dgm:t>
    </dgm:pt>
    <dgm:pt modelId="{8885FBD3-7FD5-4256-86F4-E9EC71941583}">
      <dgm:prSet phldrT="[文本]" custT="1"/>
      <dgm:spPr/>
      <dgm:t>
        <a:bodyPr/>
        <a:lstStyle/>
        <a:p>
          <a:r>
            <a:rPr lang="zh-CN" altLang="en-US" sz="2400" dirty="0">
              <a:latin typeface="微软雅黑" panose="020B0503020204020204" charset="-122"/>
              <a:ea typeface="微软雅黑" panose="020B0503020204020204" charset="-122"/>
            </a:rPr>
            <a:t>配置分析环境</a:t>
          </a:r>
        </a:p>
      </dgm:t>
    </dgm:pt>
    <dgm:pt modelId="{1C9DBDD6-A41E-4D2F-A8BA-01904A03E046}" type="parTrans" cxnId="{5374B3A3-9CE6-442E-A224-84BBBFE51936}">
      <dgm:prSet/>
      <dgm:spPr/>
      <dgm:t>
        <a:bodyPr/>
        <a:lstStyle/>
        <a:p>
          <a:endParaRPr lang="zh-CN" altLang="en-US" sz="1800">
            <a:latin typeface="微软雅黑" panose="020B0503020204020204" charset="-122"/>
            <a:ea typeface="微软雅黑" panose="020B0503020204020204" charset="-122"/>
          </a:endParaRPr>
        </a:p>
      </dgm:t>
    </dgm:pt>
    <dgm:pt modelId="{DF3301C0-8F0F-4E0D-9F3C-522E18409AB4}" type="sibTrans" cxnId="{5374B3A3-9CE6-442E-A224-84BBBFE51936}">
      <dgm:prSet custT="1"/>
      <dgm:spPr/>
      <dgm:t>
        <a:bodyPr/>
        <a:lstStyle/>
        <a:p>
          <a:endParaRPr lang="zh-CN" altLang="en-US" sz="2000">
            <a:latin typeface="微软雅黑" panose="020B0503020204020204" charset="-122"/>
            <a:ea typeface="微软雅黑" panose="020B0503020204020204" charset="-122"/>
          </a:endParaRPr>
        </a:p>
      </dgm:t>
    </dgm:pt>
    <dgm:pt modelId="{E3BAC04F-BA76-400A-AD64-DD8B40F70E06}">
      <dgm:prSet phldrT="[文本]" custT="1"/>
      <dgm:spPr/>
      <dgm:t>
        <a:bodyPr/>
        <a:lstStyle/>
        <a:p>
          <a:r>
            <a:rPr lang="zh-CN" altLang="en-US" sz="2400" dirty="0">
              <a:latin typeface="微软雅黑" panose="020B0503020204020204" charset="-122"/>
              <a:ea typeface="微软雅黑" panose="020B0503020204020204" charset="-122"/>
            </a:rPr>
            <a:t>运行数据分析代码</a:t>
          </a:r>
        </a:p>
      </dgm:t>
    </dgm:pt>
    <dgm:pt modelId="{4B86DC89-6AB4-4077-8534-82DED24CFA92}" type="parTrans" cxnId="{8D29696E-2DC8-487F-9817-DC4514583C32}">
      <dgm:prSet/>
      <dgm:spPr/>
      <dgm:t>
        <a:bodyPr/>
        <a:lstStyle/>
        <a:p>
          <a:endParaRPr lang="zh-CN" altLang="en-US" sz="1800">
            <a:latin typeface="微软雅黑" panose="020B0503020204020204" charset="-122"/>
            <a:ea typeface="微软雅黑" panose="020B0503020204020204" charset="-122"/>
          </a:endParaRPr>
        </a:p>
      </dgm:t>
    </dgm:pt>
    <dgm:pt modelId="{EFDBF1DE-5928-49EE-B754-84C82625CA5F}" type="sibTrans" cxnId="{8D29696E-2DC8-487F-9817-DC4514583C32}">
      <dgm:prSet custT="1"/>
      <dgm:spPr/>
      <dgm:t>
        <a:bodyPr/>
        <a:lstStyle/>
        <a:p>
          <a:endParaRPr lang="zh-CN" altLang="en-US" sz="2000">
            <a:latin typeface="微软雅黑" panose="020B0503020204020204" charset="-122"/>
            <a:ea typeface="微软雅黑" panose="020B0503020204020204" charset="-122"/>
          </a:endParaRPr>
        </a:p>
      </dgm:t>
    </dgm:pt>
    <dgm:pt modelId="{95893D4D-223F-48D0-9545-7D54E1926723}">
      <dgm:prSet phldrT="[文本]" custT="1"/>
      <dgm:spPr/>
      <dgm:t>
        <a:bodyPr/>
        <a:lstStyle/>
        <a:p>
          <a:r>
            <a:rPr lang="zh-CN" altLang="en-US" sz="2400" dirty="0">
              <a:latin typeface="微软雅黑" panose="020B0503020204020204" charset="-122"/>
              <a:ea typeface="微软雅黑" panose="020B0503020204020204" charset="-122"/>
            </a:rPr>
            <a:t>结果对比和验证</a:t>
          </a:r>
        </a:p>
      </dgm:t>
    </dgm:pt>
    <dgm:pt modelId="{2394112F-3B23-4C77-ABDE-BF5639098159}" type="parTrans" cxnId="{92C6037E-49CE-46E0-AF5F-3602FD1688E2}">
      <dgm:prSet/>
      <dgm:spPr/>
      <dgm:t>
        <a:bodyPr/>
        <a:lstStyle/>
        <a:p>
          <a:endParaRPr lang="zh-CN" altLang="en-US" sz="1800">
            <a:latin typeface="微软雅黑" panose="020B0503020204020204" charset="-122"/>
            <a:ea typeface="微软雅黑" panose="020B0503020204020204" charset="-122"/>
          </a:endParaRPr>
        </a:p>
      </dgm:t>
    </dgm:pt>
    <dgm:pt modelId="{6751AF03-8D0A-4685-9845-71DB5B7520B2}" type="sibTrans" cxnId="{92C6037E-49CE-46E0-AF5F-3602FD1688E2}">
      <dgm:prSet/>
      <dgm:spPr/>
      <dgm:t>
        <a:bodyPr/>
        <a:lstStyle/>
        <a:p>
          <a:endParaRPr lang="zh-CN" altLang="en-US" sz="1800">
            <a:latin typeface="微软雅黑" panose="020B0503020204020204" charset="-122"/>
            <a:ea typeface="微软雅黑" panose="020B0503020204020204" charset="-122"/>
          </a:endParaRPr>
        </a:p>
      </dgm:t>
    </dgm:pt>
    <dgm:pt modelId="{62A7305C-3A85-43C6-B9CB-890E46DB0A71}" type="pres">
      <dgm:prSet presAssocID="{31D53477-C1DD-46C5-8C5D-6CFCDF49F6D7}" presName="Name0" presStyleCnt="0">
        <dgm:presLayoutVars>
          <dgm:dir/>
          <dgm:resizeHandles val="exact"/>
        </dgm:presLayoutVars>
      </dgm:prSet>
      <dgm:spPr/>
    </dgm:pt>
    <dgm:pt modelId="{51B11B2D-A601-4251-ACAA-179BB1F649CF}" type="pres">
      <dgm:prSet presAssocID="{16045DFF-DD71-484E-A82D-9AA75A197DDE}" presName="node" presStyleLbl="node1" presStyleIdx="0" presStyleCnt="5">
        <dgm:presLayoutVars>
          <dgm:bulletEnabled val="1"/>
        </dgm:presLayoutVars>
      </dgm:prSet>
      <dgm:spPr/>
    </dgm:pt>
    <dgm:pt modelId="{41F671C1-D37E-4691-9F8E-EDD2565FE4DA}" type="pres">
      <dgm:prSet presAssocID="{8929597E-CDD3-4CF7-B59F-568D1C664CA4}" presName="sibTrans" presStyleLbl="sibTrans2D1" presStyleIdx="0" presStyleCnt="4"/>
      <dgm:spPr/>
    </dgm:pt>
    <dgm:pt modelId="{B277EBA8-1A2F-4A7C-86F7-F83098391811}" type="pres">
      <dgm:prSet presAssocID="{8929597E-CDD3-4CF7-B59F-568D1C664CA4}" presName="connectorText" presStyleLbl="sibTrans2D1" presStyleIdx="0" presStyleCnt="4"/>
      <dgm:spPr/>
    </dgm:pt>
    <dgm:pt modelId="{85C3E837-C2A4-4B58-B0FA-8CD1F73C746C}" type="pres">
      <dgm:prSet presAssocID="{1B612C3A-D6D5-47E4-B76F-5A4D43D9D901}" presName="node" presStyleLbl="node1" presStyleIdx="1" presStyleCnt="5">
        <dgm:presLayoutVars>
          <dgm:bulletEnabled val="1"/>
        </dgm:presLayoutVars>
      </dgm:prSet>
      <dgm:spPr/>
    </dgm:pt>
    <dgm:pt modelId="{936E8CBB-DF0E-4ECF-A851-6DA96A8A9741}" type="pres">
      <dgm:prSet presAssocID="{2F5C81CE-B273-4D27-A767-07352FB2CA4C}" presName="sibTrans" presStyleLbl="sibTrans2D1" presStyleIdx="1" presStyleCnt="4"/>
      <dgm:spPr/>
    </dgm:pt>
    <dgm:pt modelId="{DF967E59-F9F4-43B0-AEA8-431F52EE8B83}" type="pres">
      <dgm:prSet presAssocID="{2F5C81CE-B273-4D27-A767-07352FB2CA4C}" presName="connectorText" presStyleLbl="sibTrans2D1" presStyleIdx="1" presStyleCnt="4"/>
      <dgm:spPr/>
    </dgm:pt>
    <dgm:pt modelId="{6EFD07DF-B039-42FA-8FDC-1BBCBB0F01CF}" type="pres">
      <dgm:prSet presAssocID="{8885FBD3-7FD5-4256-86F4-E9EC71941583}" presName="node" presStyleLbl="node1" presStyleIdx="2" presStyleCnt="5">
        <dgm:presLayoutVars>
          <dgm:bulletEnabled val="1"/>
        </dgm:presLayoutVars>
      </dgm:prSet>
      <dgm:spPr/>
    </dgm:pt>
    <dgm:pt modelId="{3EA81245-B9E7-4D23-B2AB-97A7973493AB}" type="pres">
      <dgm:prSet presAssocID="{DF3301C0-8F0F-4E0D-9F3C-522E18409AB4}" presName="sibTrans" presStyleLbl="sibTrans2D1" presStyleIdx="2" presStyleCnt="4"/>
      <dgm:spPr/>
    </dgm:pt>
    <dgm:pt modelId="{414D8A75-8440-426D-B44F-E9CD10EC5EE5}" type="pres">
      <dgm:prSet presAssocID="{DF3301C0-8F0F-4E0D-9F3C-522E18409AB4}" presName="connectorText" presStyleLbl="sibTrans2D1" presStyleIdx="2" presStyleCnt="4"/>
      <dgm:spPr/>
    </dgm:pt>
    <dgm:pt modelId="{B6436983-3B47-40C9-86F6-1207F0361EEE}" type="pres">
      <dgm:prSet presAssocID="{E3BAC04F-BA76-400A-AD64-DD8B40F70E06}" presName="node" presStyleLbl="node1" presStyleIdx="3" presStyleCnt="5">
        <dgm:presLayoutVars>
          <dgm:bulletEnabled val="1"/>
        </dgm:presLayoutVars>
      </dgm:prSet>
      <dgm:spPr/>
    </dgm:pt>
    <dgm:pt modelId="{7E634B0A-D0EE-4EE5-89CC-BE8F357A76A4}" type="pres">
      <dgm:prSet presAssocID="{EFDBF1DE-5928-49EE-B754-84C82625CA5F}" presName="sibTrans" presStyleLbl="sibTrans2D1" presStyleIdx="3" presStyleCnt="4"/>
      <dgm:spPr/>
    </dgm:pt>
    <dgm:pt modelId="{5DB0B9BF-ED02-4A00-8C3B-E57054C5B486}" type="pres">
      <dgm:prSet presAssocID="{EFDBF1DE-5928-49EE-B754-84C82625CA5F}" presName="connectorText" presStyleLbl="sibTrans2D1" presStyleIdx="3" presStyleCnt="4"/>
      <dgm:spPr/>
    </dgm:pt>
    <dgm:pt modelId="{E6FC4CCB-24FB-4A61-A77A-1A7EC37D1D07}" type="pres">
      <dgm:prSet presAssocID="{95893D4D-223F-48D0-9545-7D54E1926723}" presName="node" presStyleLbl="node1" presStyleIdx="4" presStyleCnt="5">
        <dgm:presLayoutVars>
          <dgm:bulletEnabled val="1"/>
        </dgm:presLayoutVars>
      </dgm:prSet>
      <dgm:spPr/>
    </dgm:pt>
  </dgm:ptLst>
  <dgm:cxnLst>
    <dgm:cxn modelId="{204CEA01-411C-4FF8-8EB9-612E54303FEF}" type="presOf" srcId="{8929597E-CDD3-4CF7-B59F-568D1C664CA4}" destId="{41F671C1-D37E-4691-9F8E-EDD2565FE4DA}" srcOrd="0" destOrd="0" presId="urn:microsoft.com/office/officeart/2005/8/layout/process1"/>
    <dgm:cxn modelId="{6192B910-4652-49AD-9B29-651597830869}" type="presOf" srcId="{E3BAC04F-BA76-400A-AD64-DD8B40F70E06}" destId="{B6436983-3B47-40C9-86F6-1207F0361EEE}" srcOrd="0" destOrd="0" presId="urn:microsoft.com/office/officeart/2005/8/layout/process1"/>
    <dgm:cxn modelId="{BFAEF86B-26CE-420E-8585-BDCC66051819}" type="presOf" srcId="{EFDBF1DE-5928-49EE-B754-84C82625CA5F}" destId="{5DB0B9BF-ED02-4A00-8C3B-E57054C5B486}" srcOrd="1" destOrd="0" presId="urn:microsoft.com/office/officeart/2005/8/layout/process1"/>
    <dgm:cxn modelId="{8D29696E-2DC8-487F-9817-DC4514583C32}" srcId="{31D53477-C1DD-46C5-8C5D-6CFCDF49F6D7}" destId="{E3BAC04F-BA76-400A-AD64-DD8B40F70E06}" srcOrd="3" destOrd="0" parTransId="{4B86DC89-6AB4-4077-8534-82DED24CFA92}" sibTransId="{EFDBF1DE-5928-49EE-B754-84C82625CA5F}"/>
    <dgm:cxn modelId="{E99E4C6F-2C9A-46B8-A148-4E87F146BEB6}" type="presOf" srcId="{DF3301C0-8F0F-4E0D-9F3C-522E18409AB4}" destId="{414D8A75-8440-426D-B44F-E9CD10EC5EE5}" srcOrd="1" destOrd="0" presId="urn:microsoft.com/office/officeart/2005/8/layout/process1"/>
    <dgm:cxn modelId="{D4BCD858-404C-491E-8E03-51CCA65BE6F9}" type="presOf" srcId="{95893D4D-223F-48D0-9545-7D54E1926723}" destId="{E6FC4CCB-24FB-4A61-A77A-1A7EC37D1D07}" srcOrd="0" destOrd="0" presId="urn:microsoft.com/office/officeart/2005/8/layout/process1"/>
    <dgm:cxn modelId="{92C6037E-49CE-46E0-AF5F-3602FD1688E2}" srcId="{31D53477-C1DD-46C5-8C5D-6CFCDF49F6D7}" destId="{95893D4D-223F-48D0-9545-7D54E1926723}" srcOrd="4" destOrd="0" parTransId="{2394112F-3B23-4C77-ABDE-BF5639098159}" sibTransId="{6751AF03-8D0A-4685-9845-71DB5B7520B2}"/>
    <dgm:cxn modelId="{6F4DF386-B6E4-44DE-B7C2-F823EDB12A58}" type="presOf" srcId="{1B612C3A-D6D5-47E4-B76F-5A4D43D9D901}" destId="{85C3E837-C2A4-4B58-B0FA-8CD1F73C746C}" srcOrd="0" destOrd="0" presId="urn:microsoft.com/office/officeart/2005/8/layout/process1"/>
    <dgm:cxn modelId="{3F4F5F93-3297-4C29-9197-EF668CDD1E33}" type="presOf" srcId="{8929597E-CDD3-4CF7-B59F-568D1C664CA4}" destId="{B277EBA8-1A2F-4A7C-86F7-F83098391811}" srcOrd="1" destOrd="0" presId="urn:microsoft.com/office/officeart/2005/8/layout/process1"/>
    <dgm:cxn modelId="{2D32059B-834C-4489-9333-2FB0A18A2C91}" type="presOf" srcId="{DF3301C0-8F0F-4E0D-9F3C-522E18409AB4}" destId="{3EA81245-B9E7-4D23-B2AB-97A7973493AB}" srcOrd="0" destOrd="0" presId="urn:microsoft.com/office/officeart/2005/8/layout/process1"/>
    <dgm:cxn modelId="{5374B3A3-9CE6-442E-A224-84BBBFE51936}" srcId="{31D53477-C1DD-46C5-8C5D-6CFCDF49F6D7}" destId="{8885FBD3-7FD5-4256-86F4-E9EC71941583}" srcOrd="2" destOrd="0" parTransId="{1C9DBDD6-A41E-4D2F-A8BA-01904A03E046}" sibTransId="{DF3301C0-8F0F-4E0D-9F3C-522E18409AB4}"/>
    <dgm:cxn modelId="{4A9DE4B7-22A9-4D9D-828C-2DD877ACA402}" srcId="{31D53477-C1DD-46C5-8C5D-6CFCDF49F6D7}" destId="{1B612C3A-D6D5-47E4-B76F-5A4D43D9D901}" srcOrd="1" destOrd="0" parTransId="{D095F54A-A776-4DE6-92AE-EF8F594FAF2C}" sibTransId="{2F5C81CE-B273-4D27-A767-07352FB2CA4C}"/>
    <dgm:cxn modelId="{D526FFC1-8B8A-4D26-874A-A99128A4D343}" type="presOf" srcId="{31D53477-C1DD-46C5-8C5D-6CFCDF49F6D7}" destId="{62A7305C-3A85-43C6-B9CB-890E46DB0A71}" srcOrd="0" destOrd="0" presId="urn:microsoft.com/office/officeart/2005/8/layout/process1"/>
    <dgm:cxn modelId="{E7AD5ECA-7103-4FA8-B99F-1D56F47EB82E}" srcId="{31D53477-C1DD-46C5-8C5D-6CFCDF49F6D7}" destId="{16045DFF-DD71-484E-A82D-9AA75A197DDE}" srcOrd="0" destOrd="0" parTransId="{3C5DB3BA-7F18-4133-BFEF-01C5B7461646}" sibTransId="{8929597E-CDD3-4CF7-B59F-568D1C664CA4}"/>
    <dgm:cxn modelId="{A27EE0CD-5D28-46B4-B0E7-36FE6219BA00}" type="presOf" srcId="{2F5C81CE-B273-4D27-A767-07352FB2CA4C}" destId="{DF967E59-F9F4-43B0-AEA8-431F52EE8B83}" srcOrd="1" destOrd="0" presId="urn:microsoft.com/office/officeart/2005/8/layout/process1"/>
    <dgm:cxn modelId="{0CD0E5E6-F303-4CEC-B0F4-DF2B71CC2A50}" type="presOf" srcId="{8885FBD3-7FD5-4256-86F4-E9EC71941583}" destId="{6EFD07DF-B039-42FA-8FDC-1BBCBB0F01CF}" srcOrd="0" destOrd="0" presId="urn:microsoft.com/office/officeart/2005/8/layout/process1"/>
    <dgm:cxn modelId="{E28C16EE-4D4F-4F70-9203-DB94F83F4BE6}" type="presOf" srcId="{16045DFF-DD71-484E-A82D-9AA75A197DDE}" destId="{51B11B2D-A601-4251-ACAA-179BB1F649CF}" srcOrd="0" destOrd="0" presId="urn:microsoft.com/office/officeart/2005/8/layout/process1"/>
    <dgm:cxn modelId="{64B9ECF2-0BF6-4144-AC0F-567A3F4CA540}" type="presOf" srcId="{EFDBF1DE-5928-49EE-B754-84C82625CA5F}" destId="{7E634B0A-D0EE-4EE5-89CC-BE8F357A76A4}" srcOrd="0" destOrd="0" presId="urn:microsoft.com/office/officeart/2005/8/layout/process1"/>
    <dgm:cxn modelId="{299436FD-6B4E-467F-8F2C-088CA0CEE75E}" type="presOf" srcId="{2F5C81CE-B273-4D27-A767-07352FB2CA4C}" destId="{936E8CBB-DF0E-4ECF-A851-6DA96A8A9741}" srcOrd="0" destOrd="0" presId="urn:microsoft.com/office/officeart/2005/8/layout/process1"/>
    <dgm:cxn modelId="{71A850E1-162D-4ED7-A6AE-950A465FEE36}" type="presParOf" srcId="{62A7305C-3A85-43C6-B9CB-890E46DB0A71}" destId="{51B11B2D-A601-4251-ACAA-179BB1F649CF}" srcOrd="0" destOrd="0" presId="urn:microsoft.com/office/officeart/2005/8/layout/process1"/>
    <dgm:cxn modelId="{91833776-2C7B-4192-BA94-A711D7563B08}" type="presParOf" srcId="{62A7305C-3A85-43C6-B9CB-890E46DB0A71}" destId="{41F671C1-D37E-4691-9F8E-EDD2565FE4DA}" srcOrd="1" destOrd="0" presId="urn:microsoft.com/office/officeart/2005/8/layout/process1"/>
    <dgm:cxn modelId="{30CF189C-2D45-49A7-9B83-6FC4C1878816}" type="presParOf" srcId="{41F671C1-D37E-4691-9F8E-EDD2565FE4DA}" destId="{B277EBA8-1A2F-4A7C-86F7-F83098391811}" srcOrd="0" destOrd="0" presId="urn:microsoft.com/office/officeart/2005/8/layout/process1"/>
    <dgm:cxn modelId="{5E1E2915-434A-40AA-BE78-B7FD3827D60A}" type="presParOf" srcId="{62A7305C-3A85-43C6-B9CB-890E46DB0A71}" destId="{85C3E837-C2A4-4B58-B0FA-8CD1F73C746C}" srcOrd="2" destOrd="0" presId="urn:microsoft.com/office/officeart/2005/8/layout/process1"/>
    <dgm:cxn modelId="{BBB155F5-0647-4781-A81E-EDFC827CF355}" type="presParOf" srcId="{62A7305C-3A85-43C6-B9CB-890E46DB0A71}" destId="{936E8CBB-DF0E-4ECF-A851-6DA96A8A9741}" srcOrd="3" destOrd="0" presId="urn:microsoft.com/office/officeart/2005/8/layout/process1"/>
    <dgm:cxn modelId="{54E6CA64-187F-4F75-8764-1B92F804BD3C}" type="presParOf" srcId="{936E8CBB-DF0E-4ECF-A851-6DA96A8A9741}" destId="{DF967E59-F9F4-43B0-AEA8-431F52EE8B83}" srcOrd="0" destOrd="0" presId="urn:microsoft.com/office/officeart/2005/8/layout/process1"/>
    <dgm:cxn modelId="{272836BC-E70C-4BFF-BA3D-511A3A58581E}" type="presParOf" srcId="{62A7305C-3A85-43C6-B9CB-890E46DB0A71}" destId="{6EFD07DF-B039-42FA-8FDC-1BBCBB0F01CF}" srcOrd="4" destOrd="0" presId="urn:microsoft.com/office/officeart/2005/8/layout/process1"/>
    <dgm:cxn modelId="{8AFFAE74-9DBB-4534-A9E3-FA78A6477493}" type="presParOf" srcId="{62A7305C-3A85-43C6-B9CB-890E46DB0A71}" destId="{3EA81245-B9E7-4D23-B2AB-97A7973493AB}" srcOrd="5" destOrd="0" presId="urn:microsoft.com/office/officeart/2005/8/layout/process1"/>
    <dgm:cxn modelId="{F17151B3-6083-4240-B4F9-60480922CEB2}" type="presParOf" srcId="{3EA81245-B9E7-4D23-B2AB-97A7973493AB}" destId="{414D8A75-8440-426D-B44F-E9CD10EC5EE5}" srcOrd="0" destOrd="0" presId="urn:microsoft.com/office/officeart/2005/8/layout/process1"/>
    <dgm:cxn modelId="{E4D1C001-492D-42D2-8748-1ED181F91AE7}" type="presParOf" srcId="{62A7305C-3A85-43C6-B9CB-890E46DB0A71}" destId="{B6436983-3B47-40C9-86F6-1207F0361EEE}" srcOrd="6" destOrd="0" presId="urn:microsoft.com/office/officeart/2005/8/layout/process1"/>
    <dgm:cxn modelId="{90539347-B29B-4C25-9791-3A486B89949E}" type="presParOf" srcId="{62A7305C-3A85-43C6-B9CB-890E46DB0A71}" destId="{7E634B0A-D0EE-4EE5-89CC-BE8F357A76A4}" srcOrd="7" destOrd="0" presId="urn:microsoft.com/office/officeart/2005/8/layout/process1"/>
    <dgm:cxn modelId="{AF20CC08-A5B4-4F28-9F6D-55D07D737BBA}" type="presParOf" srcId="{7E634B0A-D0EE-4EE5-89CC-BE8F357A76A4}" destId="{5DB0B9BF-ED02-4A00-8C3B-E57054C5B486}" srcOrd="0" destOrd="0" presId="urn:microsoft.com/office/officeart/2005/8/layout/process1"/>
    <dgm:cxn modelId="{E43D7191-5151-49FA-BF56-8BC2E6A67D78}" type="presParOf" srcId="{62A7305C-3A85-43C6-B9CB-890E46DB0A71}" destId="{E6FC4CCB-24FB-4A61-A77A-1A7EC37D1D07}"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11B2D-A601-4251-ACAA-179BB1F649CF}">
      <dsp:nvSpPr>
        <dsp:cNvPr id="0" name=""/>
        <dsp:cNvSpPr/>
      </dsp:nvSpPr>
      <dsp:spPr bwMode="white">
        <a:xfrm>
          <a:off x="0" y="684857"/>
          <a:ext cx="1744496" cy="1046697"/>
        </a:xfrm>
        <a:prstGeom prst="roundRect">
          <a:avLst>
            <a:gd name="adj" fmla="val 10000"/>
          </a:avLst>
        </a:prstGeom>
        <a:gradFill rotWithShape="0">
          <a:gsLst>
            <a:gs pos="0">
              <a:schemeClr val="accent1">
                <a:hueOff val="0"/>
                <a:satOff val="0"/>
                <a:lumOff val="0"/>
                <a:alphaOff val="0"/>
                <a:tint val="83000"/>
                <a:satMod val="100000"/>
                <a:lumMod val="100000"/>
              </a:schemeClr>
            </a:gs>
            <a:gs pos="100000">
              <a:schemeClr val="accent1">
                <a:hueOff val="0"/>
                <a:satOff val="0"/>
                <a:lumOff val="0"/>
                <a:alphaOff val="0"/>
                <a:tint val="61000"/>
                <a:satMod val="150000"/>
                <a:lumMod val="100000"/>
              </a:schemeClr>
            </a:gs>
          </a:gsLst>
          <a:path path="circle">
            <a:fillToRect l="100000" t="100000" r="100000" b="100000"/>
          </a:path>
        </a:grad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spcFirstLastPara="0" vert="horz" wrap="square" lIns="91439" tIns="91439" rIns="91439" bIns="91439"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charset="-122"/>
              <a:ea typeface="微软雅黑" panose="020B0503020204020204" charset="-122"/>
            </a:rPr>
            <a:t>准备工作</a:t>
          </a:r>
        </a:p>
      </dsp:txBody>
      <dsp:txXfrm>
        <a:off x="0" y="684857"/>
        <a:ext cx="1744496" cy="1046697"/>
      </dsp:txXfrm>
    </dsp:sp>
    <dsp:sp modelId="{41F671C1-D37E-4691-9F8E-EDD2565FE4DA}">
      <dsp:nvSpPr>
        <dsp:cNvPr id="0" name=""/>
        <dsp:cNvSpPr/>
      </dsp:nvSpPr>
      <dsp:spPr bwMode="white">
        <a:xfrm>
          <a:off x="1908478" y="991888"/>
          <a:ext cx="369833" cy="432635"/>
        </a:xfrm>
        <a:prstGeom prst="rightArrow">
          <a:avLst>
            <a:gd name="adj1" fmla="val 60000"/>
            <a:gd name="adj2" fmla="val 50000"/>
          </a:avLst>
        </a:prstGeom>
        <a:gradFill rotWithShape="0">
          <a:gsLst>
            <a:gs pos="0">
              <a:schemeClr val="accent1">
                <a:tint val="60000"/>
                <a:hueOff val="0"/>
                <a:satOff val="0"/>
                <a:lumOff val="0"/>
                <a:alphaOff val="0"/>
                <a:tint val="83000"/>
                <a:satMod val="100000"/>
                <a:lumMod val="100000"/>
              </a:schemeClr>
            </a:gs>
            <a:gs pos="100000">
              <a:schemeClr val="accent1">
                <a:tint val="60000"/>
                <a:hueOff val="0"/>
                <a:satOff val="0"/>
                <a:lumOff val="0"/>
                <a:alphaOff val="0"/>
                <a:tint val="61000"/>
                <a:satMod val="150000"/>
                <a:lumMod val="100000"/>
              </a:schemeClr>
            </a:gs>
          </a:gsLst>
          <a:path path="circle">
            <a:fillToRect l="100000" t="100000" r="100000" b="100000"/>
          </a:path>
        </a:gradFill>
        <a:ln>
          <a:noFill/>
        </a:ln>
        <a:effectLst/>
      </dsp:spPr>
      <dsp:style>
        <a:lnRef idx="0">
          <a:schemeClr val="accent1">
            <a:tint val="60000"/>
          </a:schemeClr>
        </a:lnRef>
        <a:fillRef idx="2">
          <a:schemeClr val="accent1">
            <a:tint val="60000"/>
          </a:schemeClr>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微软雅黑" panose="020B0503020204020204" charset="-122"/>
            <a:ea typeface="微软雅黑" panose="020B0503020204020204" charset="-122"/>
          </a:endParaRPr>
        </a:p>
      </dsp:txBody>
      <dsp:txXfrm>
        <a:off x="1908478" y="991888"/>
        <a:ext cx="369833" cy="432635"/>
      </dsp:txXfrm>
    </dsp:sp>
    <dsp:sp modelId="{85C3E837-C2A4-4B58-B0FA-8CD1F73C746C}">
      <dsp:nvSpPr>
        <dsp:cNvPr id="0" name=""/>
        <dsp:cNvSpPr/>
      </dsp:nvSpPr>
      <dsp:spPr bwMode="white">
        <a:xfrm>
          <a:off x="2442294" y="684857"/>
          <a:ext cx="1744496" cy="1046697"/>
        </a:xfrm>
        <a:prstGeom prst="roundRect">
          <a:avLst>
            <a:gd name="adj" fmla="val 10000"/>
          </a:avLst>
        </a:prstGeom>
        <a:gradFill rotWithShape="0">
          <a:gsLst>
            <a:gs pos="0">
              <a:schemeClr val="accent1">
                <a:hueOff val="0"/>
                <a:satOff val="0"/>
                <a:lumOff val="0"/>
                <a:alphaOff val="0"/>
                <a:tint val="83000"/>
                <a:satMod val="100000"/>
                <a:lumMod val="100000"/>
              </a:schemeClr>
            </a:gs>
            <a:gs pos="100000">
              <a:schemeClr val="accent1">
                <a:hueOff val="0"/>
                <a:satOff val="0"/>
                <a:lumOff val="0"/>
                <a:alphaOff val="0"/>
                <a:tint val="61000"/>
                <a:satMod val="150000"/>
                <a:lumMod val="100000"/>
              </a:schemeClr>
            </a:gs>
          </a:gsLst>
          <a:path path="circle">
            <a:fillToRect l="100000" t="100000" r="100000" b="100000"/>
          </a:path>
        </a:grad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spcFirstLastPara="0" vert="horz" wrap="square" lIns="91439" tIns="91439" rIns="91439" bIns="91439"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charset="-122"/>
              <a:ea typeface="微软雅黑" panose="020B0503020204020204" charset="-122"/>
            </a:rPr>
            <a:t>数据理解和预处理</a:t>
          </a:r>
        </a:p>
      </dsp:txBody>
      <dsp:txXfrm>
        <a:off x="2442294" y="684857"/>
        <a:ext cx="1744496" cy="1046697"/>
      </dsp:txXfrm>
    </dsp:sp>
    <dsp:sp modelId="{936E8CBB-DF0E-4ECF-A851-6DA96A8A9741}">
      <dsp:nvSpPr>
        <dsp:cNvPr id="0" name=""/>
        <dsp:cNvSpPr/>
      </dsp:nvSpPr>
      <dsp:spPr bwMode="white">
        <a:xfrm>
          <a:off x="4350772" y="991888"/>
          <a:ext cx="369833" cy="432635"/>
        </a:xfrm>
        <a:prstGeom prst="rightArrow">
          <a:avLst>
            <a:gd name="adj1" fmla="val 60000"/>
            <a:gd name="adj2" fmla="val 50000"/>
          </a:avLst>
        </a:prstGeom>
        <a:gradFill rotWithShape="0">
          <a:gsLst>
            <a:gs pos="0">
              <a:schemeClr val="accent1">
                <a:tint val="60000"/>
                <a:hueOff val="0"/>
                <a:satOff val="0"/>
                <a:lumOff val="0"/>
                <a:alphaOff val="0"/>
                <a:tint val="83000"/>
                <a:satMod val="100000"/>
                <a:lumMod val="100000"/>
              </a:schemeClr>
            </a:gs>
            <a:gs pos="100000">
              <a:schemeClr val="accent1">
                <a:tint val="60000"/>
                <a:hueOff val="0"/>
                <a:satOff val="0"/>
                <a:lumOff val="0"/>
                <a:alphaOff val="0"/>
                <a:tint val="61000"/>
                <a:satMod val="150000"/>
                <a:lumMod val="100000"/>
              </a:schemeClr>
            </a:gs>
          </a:gsLst>
          <a:path path="circle">
            <a:fillToRect l="100000" t="100000" r="100000" b="100000"/>
          </a:path>
        </a:gradFill>
        <a:ln>
          <a:noFill/>
        </a:ln>
        <a:effectLst/>
      </dsp:spPr>
      <dsp:style>
        <a:lnRef idx="0">
          <a:schemeClr val="accent1">
            <a:tint val="60000"/>
          </a:schemeClr>
        </a:lnRef>
        <a:fillRef idx="2">
          <a:schemeClr val="accent1">
            <a:tint val="60000"/>
          </a:schemeClr>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微软雅黑" panose="020B0503020204020204" charset="-122"/>
            <a:ea typeface="微软雅黑" panose="020B0503020204020204" charset="-122"/>
          </a:endParaRPr>
        </a:p>
      </dsp:txBody>
      <dsp:txXfrm>
        <a:off x="4350772" y="991888"/>
        <a:ext cx="369833" cy="432635"/>
      </dsp:txXfrm>
    </dsp:sp>
    <dsp:sp modelId="{6EFD07DF-B039-42FA-8FDC-1BBCBB0F01CF}">
      <dsp:nvSpPr>
        <dsp:cNvPr id="0" name=""/>
        <dsp:cNvSpPr/>
      </dsp:nvSpPr>
      <dsp:spPr bwMode="white">
        <a:xfrm>
          <a:off x="4884588" y="684857"/>
          <a:ext cx="1744496" cy="1046697"/>
        </a:xfrm>
        <a:prstGeom prst="roundRect">
          <a:avLst>
            <a:gd name="adj" fmla="val 10000"/>
          </a:avLst>
        </a:prstGeom>
        <a:gradFill rotWithShape="0">
          <a:gsLst>
            <a:gs pos="0">
              <a:schemeClr val="accent1">
                <a:hueOff val="0"/>
                <a:satOff val="0"/>
                <a:lumOff val="0"/>
                <a:alphaOff val="0"/>
                <a:tint val="83000"/>
                <a:satMod val="100000"/>
                <a:lumMod val="100000"/>
              </a:schemeClr>
            </a:gs>
            <a:gs pos="100000">
              <a:schemeClr val="accent1">
                <a:hueOff val="0"/>
                <a:satOff val="0"/>
                <a:lumOff val="0"/>
                <a:alphaOff val="0"/>
                <a:tint val="61000"/>
                <a:satMod val="150000"/>
                <a:lumMod val="100000"/>
              </a:schemeClr>
            </a:gs>
          </a:gsLst>
          <a:path path="circle">
            <a:fillToRect l="100000" t="100000" r="100000" b="100000"/>
          </a:path>
        </a:grad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spcFirstLastPara="0" vert="horz" wrap="square" lIns="91439" tIns="91439" rIns="91439" bIns="91439"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charset="-122"/>
              <a:ea typeface="微软雅黑" panose="020B0503020204020204" charset="-122"/>
            </a:rPr>
            <a:t>配置分析环境</a:t>
          </a:r>
        </a:p>
      </dsp:txBody>
      <dsp:txXfrm>
        <a:off x="4884588" y="684857"/>
        <a:ext cx="1744496" cy="1046697"/>
      </dsp:txXfrm>
    </dsp:sp>
    <dsp:sp modelId="{3EA81245-B9E7-4D23-B2AB-97A7973493AB}">
      <dsp:nvSpPr>
        <dsp:cNvPr id="0" name=""/>
        <dsp:cNvSpPr/>
      </dsp:nvSpPr>
      <dsp:spPr bwMode="white">
        <a:xfrm>
          <a:off x="6793066" y="991888"/>
          <a:ext cx="369833" cy="432635"/>
        </a:xfrm>
        <a:prstGeom prst="rightArrow">
          <a:avLst>
            <a:gd name="adj1" fmla="val 60000"/>
            <a:gd name="adj2" fmla="val 50000"/>
          </a:avLst>
        </a:prstGeom>
        <a:gradFill rotWithShape="0">
          <a:gsLst>
            <a:gs pos="0">
              <a:schemeClr val="accent1">
                <a:tint val="60000"/>
                <a:hueOff val="0"/>
                <a:satOff val="0"/>
                <a:lumOff val="0"/>
                <a:alphaOff val="0"/>
                <a:tint val="83000"/>
                <a:satMod val="100000"/>
                <a:lumMod val="100000"/>
              </a:schemeClr>
            </a:gs>
            <a:gs pos="100000">
              <a:schemeClr val="accent1">
                <a:tint val="60000"/>
                <a:hueOff val="0"/>
                <a:satOff val="0"/>
                <a:lumOff val="0"/>
                <a:alphaOff val="0"/>
                <a:tint val="61000"/>
                <a:satMod val="150000"/>
                <a:lumMod val="100000"/>
              </a:schemeClr>
            </a:gs>
          </a:gsLst>
          <a:path path="circle">
            <a:fillToRect l="100000" t="100000" r="100000" b="100000"/>
          </a:path>
        </a:gradFill>
        <a:ln>
          <a:noFill/>
        </a:ln>
        <a:effectLst/>
      </dsp:spPr>
      <dsp:style>
        <a:lnRef idx="0">
          <a:schemeClr val="accent1">
            <a:tint val="60000"/>
          </a:schemeClr>
        </a:lnRef>
        <a:fillRef idx="2">
          <a:schemeClr val="accent1">
            <a:tint val="60000"/>
          </a:schemeClr>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微软雅黑" panose="020B0503020204020204" charset="-122"/>
            <a:ea typeface="微软雅黑" panose="020B0503020204020204" charset="-122"/>
          </a:endParaRPr>
        </a:p>
      </dsp:txBody>
      <dsp:txXfrm>
        <a:off x="6793066" y="991888"/>
        <a:ext cx="369833" cy="432635"/>
      </dsp:txXfrm>
    </dsp:sp>
    <dsp:sp modelId="{B6436983-3B47-40C9-86F6-1207F0361EEE}">
      <dsp:nvSpPr>
        <dsp:cNvPr id="0" name=""/>
        <dsp:cNvSpPr/>
      </dsp:nvSpPr>
      <dsp:spPr bwMode="white">
        <a:xfrm>
          <a:off x="7326882" y="684857"/>
          <a:ext cx="1744496" cy="1046697"/>
        </a:xfrm>
        <a:prstGeom prst="roundRect">
          <a:avLst>
            <a:gd name="adj" fmla="val 10000"/>
          </a:avLst>
        </a:prstGeom>
        <a:gradFill rotWithShape="0">
          <a:gsLst>
            <a:gs pos="0">
              <a:schemeClr val="accent1">
                <a:hueOff val="0"/>
                <a:satOff val="0"/>
                <a:lumOff val="0"/>
                <a:alphaOff val="0"/>
                <a:tint val="83000"/>
                <a:satMod val="100000"/>
                <a:lumMod val="100000"/>
              </a:schemeClr>
            </a:gs>
            <a:gs pos="100000">
              <a:schemeClr val="accent1">
                <a:hueOff val="0"/>
                <a:satOff val="0"/>
                <a:lumOff val="0"/>
                <a:alphaOff val="0"/>
                <a:tint val="61000"/>
                <a:satMod val="150000"/>
                <a:lumMod val="100000"/>
              </a:schemeClr>
            </a:gs>
          </a:gsLst>
          <a:path path="circle">
            <a:fillToRect l="100000" t="100000" r="100000" b="100000"/>
          </a:path>
        </a:grad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spcFirstLastPara="0" vert="horz" wrap="square" lIns="91439" tIns="91439" rIns="91439" bIns="91439"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charset="-122"/>
              <a:ea typeface="微软雅黑" panose="020B0503020204020204" charset="-122"/>
            </a:rPr>
            <a:t>运行数据分析代码</a:t>
          </a:r>
        </a:p>
      </dsp:txBody>
      <dsp:txXfrm>
        <a:off x="7326882" y="684857"/>
        <a:ext cx="1744496" cy="1046697"/>
      </dsp:txXfrm>
    </dsp:sp>
    <dsp:sp modelId="{7E634B0A-D0EE-4EE5-89CC-BE8F357A76A4}">
      <dsp:nvSpPr>
        <dsp:cNvPr id="0" name=""/>
        <dsp:cNvSpPr/>
      </dsp:nvSpPr>
      <dsp:spPr bwMode="white">
        <a:xfrm>
          <a:off x="9235360" y="991888"/>
          <a:ext cx="369833" cy="432635"/>
        </a:xfrm>
        <a:prstGeom prst="rightArrow">
          <a:avLst>
            <a:gd name="adj1" fmla="val 60000"/>
            <a:gd name="adj2" fmla="val 50000"/>
          </a:avLst>
        </a:prstGeom>
        <a:gradFill rotWithShape="0">
          <a:gsLst>
            <a:gs pos="0">
              <a:schemeClr val="accent1">
                <a:tint val="60000"/>
                <a:hueOff val="0"/>
                <a:satOff val="0"/>
                <a:lumOff val="0"/>
                <a:alphaOff val="0"/>
                <a:tint val="83000"/>
                <a:satMod val="100000"/>
                <a:lumMod val="100000"/>
              </a:schemeClr>
            </a:gs>
            <a:gs pos="100000">
              <a:schemeClr val="accent1">
                <a:tint val="60000"/>
                <a:hueOff val="0"/>
                <a:satOff val="0"/>
                <a:lumOff val="0"/>
                <a:alphaOff val="0"/>
                <a:tint val="61000"/>
                <a:satMod val="150000"/>
                <a:lumMod val="100000"/>
              </a:schemeClr>
            </a:gs>
          </a:gsLst>
          <a:path path="circle">
            <a:fillToRect l="100000" t="100000" r="100000" b="100000"/>
          </a:path>
        </a:gradFill>
        <a:ln>
          <a:noFill/>
        </a:ln>
        <a:effectLst/>
      </dsp:spPr>
      <dsp:style>
        <a:lnRef idx="0">
          <a:schemeClr val="accent1">
            <a:tint val="60000"/>
          </a:schemeClr>
        </a:lnRef>
        <a:fillRef idx="2">
          <a:schemeClr val="accent1">
            <a:tint val="60000"/>
          </a:schemeClr>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微软雅黑" panose="020B0503020204020204" charset="-122"/>
            <a:ea typeface="微软雅黑" panose="020B0503020204020204" charset="-122"/>
          </a:endParaRPr>
        </a:p>
      </dsp:txBody>
      <dsp:txXfrm>
        <a:off x="9235360" y="991888"/>
        <a:ext cx="369833" cy="432635"/>
      </dsp:txXfrm>
    </dsp:sp>
    <dsp:sp modelId="{E6FC4CCB-24FB-4A61-A77A-1A7EC37D1D07}">
      <dsp:nvSpPr>
        <dsp:cNvPr id="0" name=""/>
        <dsp:cNvSpPr/>
      </dsp:nvSpPr>
      <dsp:spPr bwMode="white">
        <a:xfrm>
          <a:off x="9769175" y="684857"/>
          <a:ext cx="1744496" cy="1046697"/>
        </a:xfrm>
        <a:prstGeom prst="roundRect">
          <a:avLst>
            <a:gd name="adj" fmla="val 10000"/>
          </a:avLst>
        </a:prstGeom>
        <a:gradFill rotWithShape="0">
          <a:gsLst>
            <a:gs pos="0">
              <a:schemeClr val="accent1">
                <a:hueOff val="0"/>
                <a:satOff val="0"/>
                <a:lumOff val="0"/>
                <a:alphaOff val="0"/>
                <a:tint val="83000"/>
                <a:satMod val="100000"/>
                <a:lumMod val="100000"/>
              </a:schemeClr>
            </a:gs>
            <a:gs pos="100000">
              <a:schemeClr val="accent1">
                <a:hueOff val="0"/>
                <a:satOff val="0"/>
                <a:lumOff val="0"/>
                <a:alphaOff val="0"/>
                <a:tint val="61000"/>
                <a:satMod val="150000"/>
                <a:lumMod val="100000"/>
              </a:schemeClr>
            </a:gs>
          </a:gsLst>
          <a:path path="circle">
            <a:fillToRect l="100000" t="100000" r="100000" b="100000"/>
          </a:path>
        </a:grad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spcFirstLastPara="0" vert="horz" wrap="square" lIns="91439" tIns="91439" rIns="91439" bIns="91439"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charset="-122"/>
              <a:ea typeface="微软雅黑" panose="020B0503020204020204" charset="-122"/>
            </a:rPr>
            <a:t>结果对比和验证</a:t>
          </a:r>
        </a:p>
      </dsp:txBody>
      <dsp:txXfrm>
        <a:off x="9769175" y="684857"/>
        <a:ext cx="1744496" cy="104669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2024/6/19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slideMaster" Target="../slideMasters/slideMaster1.xml"/><Relationship Id="rId4"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760FBDFE-C587-4B4C-A407-44438C67B59E}" type="datetimeFigureOut">
              <a:rPr lang="zh-CN" altLang="en-US" smtClean="0"/>
              <a:t>2024/6/19</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2024/6/19</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2024/6/19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2024/6/19</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2024/6/19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2024/6/19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2024/6/19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2024/6/19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60FBDFE-C587-4B4C-A407-44438C67B59E}" type="datetimeFigureOut">
              <a:rPr lang="zh-CN" altLang="en-US" smtClean="0"/>
              <a:t>2024/6/19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60FBDFE-C587-4B4C-A407-44438C67B59E}" type="datetimeFigureOut">
              <a:rPr lang="zh-CN" altLang="en-US" smtClean="0"/>
              <a:t>2024/6/19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0FBDFE-C587-4B4C-A407-44438C67B59E}" type="datetimeFigureOut">
              <a:rPr lang="zh-CN" altLang="en-US" smtClean="0"/>
              <a:t>2024/6/19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zh-CN" altLang="en-US" smtClean="0"/>
              <a:t>2024/6/19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0FBDFE-C587-4B4C-A407-44438C67B59E}" type="datetimeFigureOut">
              <a:rPr lang="zh-CN" altLang="en-US" smtClean="0"/>
              <a:t>2024/6/19</a:t>
            </a:fld>
            <a:endParaRPr lang="zh-CN" altLang="en-US"/>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EFD9D74-47D9-4702-A33C-335B63B48DBF}" type="datetimeFigureOut">
              <a:rPr lang="zh-CN" altLang="en-US" smtClean="0"/>
              <a:t>2024/6/19</a:t>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60FBDFE-C587-4B4C-A407-44438C67B59E}" type="datetimeFigureOut">
              <a:rPr lang="zh-CN" altLang="en-US" smtClean="0"/>
              <a:t>2024/6/19</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9AE70B2-8BF9-45C0-BB95-33D1B9D3A854}" type="slidenum">
              <a:rPr lang="zh-CN" altLang="en-US" smtClean="0"/>
              <a:t>‹#›</a:t>
            </a:fld>
            <a:endParaRPr lang="zh-CN" alt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3.xml"/><Relationship Id="rId1" Type="http://schemas.openxmlformats.org/officeDocument/2006/relationships/tags" Target="../tags/tag3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7.xml"/><Relationship Id="rId1" Type="http://schemas.openxmlformats.org/officeDocument/2006/relationships/tags" Target="../tags/tag2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2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nvPicPr>
        <p:blipFill rotWithShape="1">
          <a:blip r:embed="rId3"/>
          <a:srcRect l="1232"/>
          <a:stretch>
            <a:fillRect/>
          </a:stretch>
        </p:blipFill>
        <p:spPr>
          <a:xfrm>
            <a:off x="8848166" y="0"/>
            <a:ext cx="3343834" cy="4593815"/>
          </a:xfrm>
          <a:prstGeom prst="rect">
            <a:avLst/>
          </a:prstGeom>
          <a:noFill/>
          <a:ln w="9525">
            <a:noFill/>
          </a:ln>
        </p:spPr>
      </p:pic>
      <p:sp>
        <p:nvSpPr>
          <p:cNvPr id="4" name="文本框 3"/>
          <p:cNvSpPr txBox="1"/>
          <p:nvPr/>
        </p:nvSpPr>
        <p:spPr>
          <a:xfrm>
            <a:off x="445397" y="4660411"/>
            <a:ext cx="7721450" cy="2197589"/>
          </a:xfrm>
          <a:prstGeom prst="rect">
            <a:avLst/>
          </a:prstGeom>
          <a:noFill/>
        </p:spPr>
        <p:txBody>
          <a:bodyPr wrap="square" rtlCol="0">
            <a:spAutoFit/>
          </a:bodyPr>
          <a:lstStyle/>
          <a:p>
            <a:pPr indent="-457200" fontAlgn="auto">
              <a:lnSpc>
                <a:spcPct val="125000"/>
              </a:lnSpc>
            </a:pPr>
            <a:r>
              <a:rPr lang="zh-CN" altLang="en-US" sz="2800" dirty="0">
                <a:latin typeface="微软雅黑" panose="020B0503020204020204" charset="-122"/>
                <a:ea typeface="微软雅黑" panose="020B0503020204020204" charset="-122"/>
                <a:cs typeface="微软雅黑" panose="020B0503020204020204" charset="-122"/>
              </a:rPr>
              <a:t>Testing theory of mind </a:t>
            </a:r>
            <a:endParaRPr lang="en-US" altLang="zh-CN" sz="2800" dirty="0">
              <a:latin typeface="微软雅黑" panose="020B0503020204020204" charset="-122"/>
              <a:ea typeface="微软雅黑" panose="020B0503020204020204" charset="-122"/>
              <a:cs typeface="微软雅黑" panose="020B0503020204020204" charset="-122"/>
            </a:endParaRPr>
          </a:p>
          <a:p>
            <a:pPr indent="-457200" fontAlgn="auto">
              <a:lnSpc>
                <a:spcPct val="125000"/>
              </a:lnSpc>
            </a:pPr>
            <a:r>
              <a:rPr lang="zh-CN" altLang="en-US" sz="2800" dirty="0">
                <a:latin typeface="微软雅黑" panose="020B0503020204020204" charset="-122"/>
                <a:ea typeface="微软雅黑" panose="020B0503020204020204" charset="-122"/>
                <a:cs typeface="微软雅黑" panose="020B0503020204020204" charset="-122"/>
              </a:rPr>
              <a:t>in large language</a:t>
            </a:r>
            <a:r>
              <a:rPr lang="en-US" altLang="zh-CN" sz="2800" dirty="0">
                <a:latin typeface="微软雅黑" panose="020B0503020204020204" charset="-122"/>
                <a:ea typeface="微软雅黑" panose="020B0503020204020204" charset="-122"/>
                <a:cs typeface="微软雅黑" panose="020B0503020204020204" charset="-122"/>
              </a:rPr>
              <a:t> </a:t>
            </a:r>
            <a:r>
              <a:rPr lang="zh-CN" altLang="en-US" sz="2800" dirty="0">
                <a:latin typeface="微软雅黑" panose="020B0503020204020204" charset="-122"/>
                <a:ea typeface="微软雅黑" panose="020B0503020204020204" charset="-122"/>
                <a:cs typeface="微软雅黑" panose="020B0503020204020204" charset="-122"/>
              </a:rPr>
              <a:t>models and humans</a:t>
            </a:r>
            <a:endParaRPr lang="en-US" altLang="zh-CN" sz="2800" dirty="0">
              <a:latin typeface="微软雅黑" panose="020B0503020204020204" charset="-122"/>
              <a:ea typeface="微软雅黑" panose="020B0503020204020204" charset="-122"/>
              <a:cs typeface="微软雅黑" panose="020B0503020204020204" charset="-122"/>
            </a:endParaRPr>
          </a:p>
          <a:p>
            <a:pPr indent="-457200">
              <a:lnSpc>
                <a:spcPct val="125000"/>
              </a:lnSpc>
            </a:pPr>
            <a:r>
              <a:rPr lang="zh-CN" altLang="en-US" sz="2800" dirty="0">
                <a:latin typeface="微软雅黑" panose="020B0503020204020204" charset="-122"/>
                <a:ea typeface="微软雅黑" panose="020B0503020204020204" charset="-122"/>
              </a:rPr>
              <a:t>大语言模型与人类的心理理论测试</a:t>
            </a:r>
            <a:endParaRPr lang="en-US" altLang="zh-CN" sz="2800" dirty="0">
              <a:latin typeface="微软雅黑" panose="020B0503020204020204" charset="-122"/>
              <a:ea typeface="微软雅黑" panose="020B0503020204020204" charset="-122"/>
              <a:cs typeface="微软雅黑" panose="020B0503020204020204" charset="-122"/>
            </a:endParaRPr>
          </a:p>
          <a:p>
            <a:pPr indent="-457200" algn="r" fontAlgn="auto">
              <a:lnSpc>
                <a:spcPct val="125000"/>
              </a:lnSpc>
            </a:pPr>
            <a:r>
              <a:rPr lang="en-US" altLang="zh-CN" sz="2800" dirty="0">
                <a:latin typeface="微软雅黑" panose="020B0503020204020204" charset="-122"/>
                <a:ea typeface="微软雅黑" panose="020B0503020204020204" charset="-122"/>
                <a:cs typeface="微软雅黑" panose="020B0503020204020204" charset="-122"/>
              </a:rPr>
              <a:t>——</a:t>
            </a:r>
            <a:r>
              <a:rPr lang="zh-CN" altLang="en-US" sz="2800" dirty="0">
                <a:latin typeface="微软雅黑" panose="020B0503020204020204" charset="-122"/>
                <a:ea typeface="微软雅黑" panose="020B0503020204020204" charset="-122"/>
                <a:cs typeface="微软雅黑" panose="020B0503020204020204" charset="-122"/>
              </a:rPr>
              <a:t>可重复性研究</a:t>
            </a:r>
          </a:p>
        </p:txBody>
      </p:sp>
      <p:sp>
        <p:nvSpPr>
          <p:cNvPr id="2" name="文本框 1"/>
          <p:cNvSpPr txBox="1"/>
          <p:nvPr/>
        </p:nvSpPr>
        <p:spPr>
          <a:xfrm>
            <a:off x="9663953" y="5471699"/>
            <a:ext cx="1712259" cy="523220"/>
          </a:xfrm>
          <a:prstGeom prst="rect">
            <a:avLst/>
          </a:prstGeom>
          <a:noFill/>
        </p:spPr>
        <p:txBody>
          <a:bodyPr wrap="square" rtlCol="0">
            <a:spAutoFit/>
          </a:bodyPr>
          <a:lstStyle/>
          <a:p>
            <a:r>
              <a:rPr lang="zh-CN" altLang="en-US" sz="2800" dirty="0">
                <a:latin typeface="微软雅黑" panose="020B0503020204020204" charset="-122"/>
                <a:ea typeface="微软雅黑" panose="020B0503020204020204" charset="-122"/>
              </a:rPr>
              <a:t>第</a:t>
            </a:r>
            <a:r>
              <a:rPr lang="en-US" altLang="zh-CN" sz="2800" dirty="0">
                <a:latin typeface="微软雅黑" panose="020B0503020204020204" charset="-122"/>
                <a:ea typeface="微软雅黑" panose="020B0503020204020204" charset="-122"/>
              </a:rPr>
              <a:t>10</a:t>
            </a:r>
            <a:r>
              <a:rPr lang="zh-CN" altLang="en-US" sz="2800" dirty="0">
                <a:latin typeface="微软雅黑" panose="020B0503020204020204" charset="-122"/>
                <a:ea typeface="微软雅黑" panose="020B0503020204020204" charset="-122"/>
              </a:rPr>
              <a:t>组</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9EED8E-01BB-196B-7B4E-180022C53D69}"/>
              </a:ext>
            </a:extLst>
          </p:cNvPr>
          <p:cNvSpPr>
            <a:spLocks noGrp="1"/>
          </p:cNvSpPr>
          <p:nvPr>
            <p:ph type="title"/>
          </p:nvPr>
        </p:nvSpPr>
        <p:spPr>
          <a:xfrm>
            <a:off x="1024128" y="1405780"/>
            <a:ext cx="9720072" cy="679052"/>
          </a:xfrm>
        </p:spPr>
        <p:txBody>
          <a:bodyPr>
            <a:noAutofit/>
          </a:bodyPr>
          <a:lstStyle/>
          <a:p>
            <a:pPr>
              <a:lnSpc>
                <a:spcPct val="100000"/>
              </a:lnSpc>
            </a:pPr>
            <a:r>
              <a:rPr lang="zh-CN" altLang="en-US" sz="1800" dirty="0">
                <a:latin typeface="微软雅黑" panose="020B0503020204020204" charset="-122"/>
                <a:ea typeface="微软雅黑" panose="020B0503020204020204" charset="-122"/>
              </a:rPr>
              <a:t>原文献并未提及描述性统计结果，故本小组只对原文献推断性统计结果进行复现。</a:t>
            </a:r>
            <a:endParaRPr lang="zh-CN" altLang="en-US" sz="1800" dirty="0"/>
          </a:p>
        </p:txBody>
      </p:sp>
      <p:sp>
        <p:nvSpPr>
          <p:cNvPr id="3" name="文本占位符 2">
            <a:extLst>
              <a:ext uri="{FF2B5EF4-FFF2-40B4-BE49-F238E27FC236}">
                <a16:creationId xmlns:a16="http://schemas.microsoft.com/office/drawing/2014/main" id="{C518C3AC-C0DB-7620-580E-FD55BB45205F}"/>
              </a:ext>
            </a:extLst>
          </p:cNvPr>
          <p:cNvSpPr>
            <a:spLocks noGrp="1"/>
          </p:cNvSpPr>
          <p:nvPr>
            <p:ph type="body" idx="1"/>
          </p:nvPr>
        </p:nvSpPr>
        <p:spPr>
          <a:xfrm>
            <a:off x="1024128" y="2179636"/>
            <a:ext cx="4754880" cy="473917"/>
          </a:xfrm>
        </p:spPr>
        <p:txBody>
          <a:bodyPr/>
          <a:lstStyle/>
          <a:p>
            <a:pPr algn="ctr"/>
            <a:r>
              <a:rPr lang="zh-CN" altLang="en-US" dirty="0">
                <a:latin typeface="微软雅黑" panose="020B0503020204020204" charset="-122"/>
                <a:ea typeface="微软雅黑" panose="020B0503020204020204" charset="-122"/>
              </a:rPr>
              <a:t>复现部分</a:t>
            </a:r>
            <a:r>
              <a:rPr lang="en-US" altLang="zh-CN" dirty="0">
                <a:latin typeface="微软雅黑" panose="020B0503020204020204" charset="-122"/>
                <a:ea typeface="微软雅黑" panose="020B0503020204020204" charset="-122"/>
              </a:rPr>
              <a:t>1</a:t>
            </a:r>
            <a:endParaRPr lang="zh-CN" altLang="en-US" dirty="0"/>
          </a:p>
        </p:txBody>
      </p:sp>
      <p:sp>
        <p:nvSpPr>
          <p:cNvPr id="5" name="内容占位符 4">
            <a:extLst>
              <a:ext uri="{FF2B5EF4-FFF2-40B4-BE49-F238E27FC236}">
                <a16:creationId xmlns:a16="http://schemas.microsoft.com/office/drawing/2014/main" id="{45E70098-3598-B611-BB16-6B7BC837B137}"/>
              </a:ext>
            </a:extLst>
          </p:cNvPr>
          <p:cNvSpPr>
            <a:spLocks noGrp="1"/>
          </p:cNvSpPr>
          <p:nvPr>
            <p:ph sz="half" idx="2"/>
          </p:nvPr>
        </p:nvSpPr>
        <p:spPr>
          <a:xfrm>
            <a:off x="1446232" y="2689882"/>
            <a:ext cx="4103684" cy="3341572"/>
          </a:xfrm>
        </p:spPr>
        <p:txBody>
          <a:bodyPr>
            <a:noAutofit/>
          </a:bodyPr>
          <a:lstStyle/>
          <a:p>
            <a:pPr marL="0" indent="0">
              <a:lnSpc>
                <a:spcPct val="125000"/>
              </a:lnSpc>
              <a:spcBef>
                <a:spcPts val="0"/>
              </a:spcBef>
              <a:spcAft>
                <a:spcPts val="0"/>
              </a:spcAft>
            </a:pPr>
            <a:r>
              <a:rPr lang="zh-CN" altLang="en-US" sz="1800" dirty="0">
                <a:latin typeface="微软雅黑" panose="020B0503020204020204" charset="-122"/>
                <a:ea typeface="微软雅黑" panose="020B0503020204020204" charset="-122"/>
              </a:rPr>
              <a:t>对比了人类和三种大语言模型（LLM）</a:t>
            </a:r>
            <a:endParaRPr lang="en-US" altLang="zh-CN" sz="1800" dirty="0">
              <a:latin typeface="微软雅黑" panose="020B0503020204020204" charset="-122"/>
              <a:ea typeface="微软雅黑" panose="020B0503020204020204" charset="-122"/>
            </a:endParaRPr>
          </a:p>
          <a:p>
            <a:pPr marL="0" indent="0">
              <a:lnSpc>
                <a:spcPct val="125000"/>
              </a:lnSpc>
              <a:spcBef>
                <a:spcPts val="0"/>
              </a:spcBef>
              <a:spcAft>
                <a:spcPts val="0"/>
              </a:spcAft>
            </a:pPr>
            <a:endParaRPr lang="en-US" altLang="zh-CN" sz="1800" dirty="0">
              <a:latin typeface="微软雅黑" panose="020B0503020204020204" charset="-122"/>
              <a:ea typeface="微软雅黑" panose="020B0503020204020204" charset="-122"/>
            </a:endParaRPr>
          </a:p>
          <a:p>
            <a:pPr marL="0" indent="0">
              <a:lnSpc>
                <a:spcPct val="125000"/>
              </a:lnSpc>
              <a:spcBef>
                <a:spcPts val="0"/>
              </a:spcBef>
              <a:spcAft>
                <a:spcPts val="0"/>
              </a:spcAft>
            </a:pPr>
            <a:r>
              <a:rPr lang="zh-CN" altLang="en-US" sz="1800" dirty="0">
                <a:latin typeface="微软雅黑" panose="020B0503020204020204" charset="-122"/>
                <a:ea typeface="微软雅黑" panose="020B0503020204020204" charset="-122"/>
              </a:rPr>
              <a:t>错误信念（</a:t>
            </a:r>
            <a:r>
              <a:rPr lang="en-US" altLang="zh-CN" sz="1800" dirty="0">
                <a:latin typeface="微软雅黑" panose="020B0503020204020204" charset="-122"/>
                <a:ea typeface="微软雅黑" panose="020B0503020204020204" charset="-122"/>
              </a:rPr>
              <a:t>false belief</a:t>
            </a:r>
            <a:r>
              <a:rPr lang="zh-CN" altLang="en-US" sz="1800" dirty="0">
                <a:latin typeface="微软雅黑" panose="020B0503020204020204" charset="-122"/>
                <a:ea typeface="微软雅黑" panose="020B0503020204020204" charset="-122"/>
              </a:rPr>
              <a:t>）</a:t>
            </a:r>
            <a:endParaRPr lang="en-US" altLang="zh-CN" sz="1800" dirty="0">
              <a:latin typeface="微软雅黑" panose="020B0503020204020204" charset="-122"/>
              <a:ea typeface="微软雅黑" panose="020B0503020204020204" charset="-122"/>
            </a:endParaRPr>
          </a:p>
          <a:p>
            <a:pPr marL="0" indent="0">
              <a:lnSpc>
                <a:spcPct val="125000"/>
              </a:lnSpc>
              <a:spcBef>
                <a:spcPts val="0"/>
              </a:spcBef>
              <a:spcAft>
                <a:spcPts val="0"/>
              </a:spcAft>
            </a:pPr>
            <a:r>
              <a:rPr lang="zh-CN" altLang="en-US" sz="1800" dirty="0">
                <a:latin typeface="微软雅黑" panose="020B0503020204020204" charset="-122"/>
                <a:ea typeface="微软雅黑" panose="020B0503020204020204" charset="-122"/>
              </a:rPr>
              <a:t>讽刺（</a:t>
            </a:r>
            <a:r>
              <a:rPr lang="en-US" altLang="zh-CN" sz="1800" dirty="0">
                <a:latin typeface="微软雅黑" panose="020B0503020204020204" charset="-122"/>
                <a:ea typeface="微软雅黑" panose="020B0503020204020204" charset="-122"/>
              </a:rPr>
              <a:t>irony</a:t>
            </a:r>
            <a:r>
              <a:rPr lang="zh-CN" altLang="en-US" sz="1800" dirty="0">
                <a:latin typeface="微软雅黑" panose="020B0503020204020204" charset="-122"/>
                <a:ea typeface="微软雅黑" panose="020B0503020204020204" charset="-122"/>
              </a:rPr>
              <a:t>）</a:t>
            </a:r>
            <a:endParaRPr lang="en-US" altLang="zh-CN" sz="1800" dirty="0">
              <a:latin typeface="微软雅黑" panose="020B0503020204020204" charset="-122"/>
              <a:ea typeface="微软雅黑" panose="020B0503020204020204" charset="-122"/>
            </a:endParaRPr>
          </a:p>
          <a:p>
            <a:pPr marL="0" indent="0">
              <a:lnSpc>
                <a:spcPct val="125000"/>
              </a:lnSpc>
              <a:spcBef>
                <a:spcPts val="0"/>
              </a:spcBef>
              <a:spcAft>
                <a:spcPts val="0"/>
              </a:spcAft>
            </a:pPr>
            <a:r>
              <a:rPr lang="zh-CN" altLang="en-US" sz="1800" dirty="0">
                <a:latin typeface="微软雅黑" panose="020B0503020204020204" charset="-122"/>
                <a:ea typeface="微软雅黑" panose="020B0503020204020204" charset="-122"/>
              </a:rPr>
              <a:t>暗示任务（hinting）</a:t>
            </a:r>
            <a:endParaRPr lang="en-US" altLang="zh-CN" sz="1800" dirty="0">
              <a:latin typeface="微软雅黑" panose="020B0503020204020204" charset="-122"/>
              <a:ea typeface="微软雅黑" panose="020B0503020204020204" charset="-122"/>
            </a:endParaRPr>
          </a:p>
          <a:p>
            <a:pPr marL="0" indent="0">
              <a:lnSpc>
                <a:spcPct val="125000"/>
              </a:lnSpc>
              <a:spcBef>
                <a:spcPts val="0"/>
              </a:spcBef>
              <a:spcAft>
                <a:spcPts val="0"/>
              </a:spcAft>
            </a:pPr>
            <a:r>
              <a:rPr lang="zh-CN" altLang="en-US" sz="1800" dirty="0">
                <a:latin typeface="微软雅黑" panose="020B0503020204020204" charset="-122"/>
                <a:ea typeface="微软雅黑" panose="020B0503020204020204" charset="-122"/>
              </a:rPr>
              <a:t>察觉失言任务（faux pas）</a:t>
            </a:r>
            <a:endParaRPr lang="en-US" altLang="zh-CN" sz="1800" dirty="0">
              <a:latin typeface="微软雅黑" panose="020B0503020204020204" charset="-122"/>
              <a:ea typeface="微软雅黑" panose="020B0503020204020204" charset="-122"/>
            </a:endParaRPr>
          </a:p>
          <a:p>
            <a:pPr marL="0" indent="0">
              <a:lnSpc>
                <a:spcPct val="125000"/>
              </a:lnSpc>
              <a:spcBef>
                <a:spcPts val="0"/>
              </a:spcBef>
              <a:spcAft>
                <a:spcPts val="0"/>
              </a:spcAft>
            </a:pPr>
            <a:r>
              <a:rPr lang="zh-CN" altLang="en-US" sz="1800" dirty="0">
                <a:latin typeface="微软雅黑" panose="020B0503020204020204" charset="-122"/>
                <a:ea typeface="微软雅黑" panose="020B0503020204020204" charset="-122"/>
              </a:rPr>
              <a:t>奇怪故事任务（strange stories）</a:t>
            </a:r>
            <a:endParaRPr lang="en-US" altLang="zh-CN" sz="1800" dirty="0">
              <a:latin typeface="微软雅黑" panose="020B0503020204020204" charset="-122"/>
              <a:ea typeface="微软雅黑" panose="020B0503020204020204" charset="-122"/>
            </a:endParaRPr>
          </a:p>
          <a:p>
            <a:pPr marL="0" indent="0">
              <a:lnSpc>
                <a:spcPct val="125000"/>
              </a:lnSpc>
              <a:spcBef>
                <a:spcPts val="0"/>
              </a:spcBef>
              <a:spcAft>
                <a:spcPts val="0"/>
              </a:spcAft>
            </a:pPr>
            <a:endParaRPr lang="en-US" altLang="zh-CN" sz="1800" dirty="0">
              <a:latin typeface="微软雅黑" panose="020B0503020204020204" charset="-122"/>
              <a:ea typeface="微软雅黑" panose="020B0503020204020204" charset="-122"/>
            </a:endParaRPr>
          </a:p>
          <a:p>
            <a:pPr marL="0" indent="0">
              <a:lnSpc>
                <a:spcPct val="125000"/>
              </a:lnSpc>
              <a:spcBef>
                <a:spcPts val="0"/>
              </a:spcBef>
              <a:spcAft>
                <a:spcPts val="0"/>
              </a:spcAft>
            </a:pPr>
            <a:r>
              <a:rPr lang="zh-CN" altLang="en-US" sz="1800" b="1" dirty="0">
                <a:solidFill>
                  <a:schemeClr val="accent1"/>
                </a:solidFill>
                <a:latin typeface="微软雅黑" panose="020B0503020204020204" charset="-122"/>
                <a:ea typeface="微软雅黑" panose="020B0503020204020204" charset="-122"/>
              </a:rPr>
              <a:t>五个心理理论测试</a:t>
            </a:r>
            <a:r>
              <a:rPr lang="zh-CN" altLang="en-US" sz="1800" dirty="0">
                <a:latin typeface="微软雅黑" panose="020B0503020204020204" charset="-122"/>
                <a:ea typeface="微软雅黑" panose="020B0503020204020204" charset="-122"/>
              </a:rPr>
              <a:t>中的成绩。</a:t>
            </a:r>
          </a:p>
        </p:txBody>
      </p:sp>
      <p:sp>
        <p:nvSpPr>
          <p:cNvPr id="7" name="文本占位符 6">
            <a:extLst>
              <a:ext uri="{FF2B5EF4-FFF2-40B4-BE49-F238E27FC236}">
                <a16:creationId xmlns:a16="http://schemas.microsoft.com/office/drawing/2014/main" id="{0BB48106-B850-15E3-ADE8-9481CCC5B393}"/>
              </a:ext>
            </a:extLst>
          </p:cNvPr>
          <p:cNvSpPr>
            <a:spLocks noGrp="1"/>
          </p:cNvSpPr>
          <p:nvPr>
            <p:ph type="body" sz="quarter" idx="3"/>
          </p:nvPr>
        </p:nvSpPr>
        <p:spPr>
          <a:xfrm>
            <a:off x="5990888" y="2179636"/>
            <a:ext cx="4754880" cy="510246"/>
          </a:xfrm>
        </p:spPr>
        <p:txBody>
          <a:bodyPr/>
          <a:lstStyle/>
          <a:p>
            <a:pPr algn="ctr"/>
            <a:r>
              <a:rPr lang="zh-CN" altLang="en-US" dirty="0">
                <a:latin typeface="微软雅黑" panose="020B0503020204020204" charset="-122"/>
                <a:ea typeface="微软雅黑" panose="020B0503020204020204" charset="-122"/>
              </a:rPr>
              <a:t>复现部分</a:t>
            </a:r>
            <a:r>
              <a:rPr lang="en-US" altLang="zh-CN" dirty="0">
                <a:latin typeface="微软雅黑" panose="020B0503020204020204" charset="-122"/>
                <a:ea typeface="微软雅黑" panose="020B0503020204020204" charset="-122"/>
              </a:rPr>
              <a:t>2</a:t>
            </a:r>
            <a:endParaRPr lang="zh-CN" altLang="en-US" dirty="0"/>
          </a:p>
        </p:txBody>
      </p:sp>
      <p:sp>
        <p:nvSpPr>
          <p:cNvPr id="8" name="内容占位符 7">
            <a:extLst>
              <a:ext uri="{FF2B5EF4-FFF2-40B4-BE49-F238E27FC236}">
                <a16:creationId xmlns:a16="http://schemas.microsoft.com/office/drawing/2014/main" id="{51D56506-927E-0002-E9C6-2A6CFAC9C2E3}"/>
              </a:ext>
            </a:extLst>
          </p:cNvPr>
          <p:cNvSpPr>
            <a:spLocks noGrp="1"/>
          </p:cNvSpPr>
          <p:nvPr>
            <p:ph sz="quarter" idx="4"/>
          </p:nvPr>
        </p:nvSpPr>
        <p:spPr>
          <a:xfrm>
            <a:off x="6374129" y="2689882"/>
            <a:ext cx="3988398" cy="3341572"/>
          </a:xfrm>
        </p:spPr>
        <p:txBody>
          <a:bodyPr>
            <a:normAutofit/>
          </a:bodyPr>
          <a:lstStyle/>
          <a:p>
            <a:pPr marL="0" indent="0">
              <a:lnSpc>
                <a:spcPct val="125000"/>
              </a:lnSpc>
              <a:spcBef>
                <a:spcPts val="0"/>
              </a:spcBef>
              <a:spcAft>
                <a:spcPts val="0"/>
              </a:spcAft>
            </a:pPr>
            <a:r>
              <a:rPr lang="zh-CN" altLang="en-US" sz="1800" dirty="0">
                <a:latin typeface="微软雅黑" panose="020B0503020204020204" charset="-122"/>
                <a:ea typeface="微软雅黑" panose="020B0503020204020204" charset="-122"/>
              </a:rPr>
              <a:t>对比了人类和三种大语言模型（LLM）</a:t>
            </a:r>
            <a:endParaRPr lang="en-US" altLang="zh-CN" sz="1800" dirty="0">
              <a:latin typeface="微软雅黑" panose="020B0503020204020204" charset="-122"/>
              <a:ea typeface="微软雅黑" panose="020B0503020204020204" charset="-122"/>
            </a:endParaRPr>
          </a:p>
          <a:p>
            <a:pPr marL="0" indent="0">
              <a:lnSpc>
                <a:spcPct val="125000"/>
              </a:lnSpc>
              <a:spcBef>
                <a:spcPts val="0"/>
              </a:spcBef>
              <a:spcAft>
                <a:spcPts val="0"/>
              </a:spcAft>
            </a:pPr>
            <a:endParaRPr lang="en-US" altLang="zh-CN" sz="1800" dirty="0">
              <a:latin typeface="微软雅黑" panose="020B0503020204020204" charset="-122"/>
              <a:ea typeface="微软雅黑" panose="020B0503020204020204" charset="-122"/>
            </a:endParaRPr>
          </a:p>
          <a:p>
            <a:pPr marL="0" indent="0">
              <a:lnSpc>
                <a:spcPct val="125000"/>
              </a:lnSpc>
              <a:spcBef>
                <a:spcPts val="0"/>
              </a:spcBef>
              <a:spcAft>
                <a:spcPts val="0"/>
              </a:spcAft>
            </a:pPr>
            <a:r>
              <a:rPr lang="zh-CN" altLang="en-US" sz="1800" dirty="0">
                <a:latin typeface="微软雅黑" panose="020B0503020204020204" charset="-122"/>
                <a:ea typeface="微软雅黑" panose="020B0503020204020204" charset="-122"/>
              </a:rPr>
              <a:t>错误信念（</a:t>
            </a:r>
            <a:r>
              <a:rPr lang="en-US" altLang="zh-CN" sz="1800" dirty="0">
                <a:latin typeface="微软雅黑" panose="020B0503020204020204" charset="-122"/>
                <a:ea typeface="微软雅黑" panose="020B0503020204020204" charset="-122"/>
              </a:rPr>
              <a:t>false belief</a:t>
            </a:r>
            <a:r>
              <a:rPr lang="zh-CN" altLang="en-US" sz="1800" dirty="0">
                <a:latin typeface="微软雅黑" panose="020B0503020204020204" charset="-122"/>
                <a:ea typeface="微软雅黑" panose="020B0503020204020204" charset="-122"/>
              </a:rPr>
              <a:t>）</a:t>
            </a:r>
            <a:endParaRPr lang="en-US" altLang="zh-CN" sz="1800" dirty="0">
              <a:latin typeface="微软雅黑" panose="020B0503020204020204" charset="-122"/>
              <a:ea typeface="微软雅黑" panose="020B0503020204020204" charset="-122"/>
            </a:endParaRPr>
          </a:p>
          <a:p>
            <a:pPr marL="0" indent="0">
              <a:lnSpc>
                <a:spcPct val="125000"/>
              </a:lnSpc>
              <a:spcBef>
                <a:spcPts val="0"/>
              </a:spcBef>
              <a:spcAft>
                <a:spcPts val="0"/>
              </a:spcAft>
            </a:pPr>
            <a:r>
              <a:rPr lang="zh-CN" altLang="en-US" sz="1800" dirty="0">
                <a:latin typeface="微软雅黑" panose="020B0503020204020204" charset="-122"/>
                <a:ea typeface="微软雅黑" panose="020B0503020204020204" charset="-122"/>
              </a:rPr>
              <a:t>暗示任务（hinting）</a:t>
            </a:r>
            <a:endParaRPr lang="en-US" altLang="zh-CN" sz="1800" dirty="0">
              <a:latin typeface="微软雅黑" panose="020B0503020204020204" charset="-122"/>
              <a:ea typeface="微软雅黑" panose="020B0503020204020204" charset="-122"/>
            </a:endParaRPr>
          </a:p>
          <a:p>
            <a:pPr marL="0" indent="0">
              <a:lnSpc>
                <a:spcPct val="125000"/>
              </a:lnSpc>
              <a:spcBef>
                <a:spcPts val="0"/>
              </a:spcBef>
              <a:spcAft>
                <a:spcPts val="0"/>
              </a:spcAft>
            </a:pPr>
            <a:r>
              <a:rPr lang="zh-CN" altLang="en-US" sz="1800" dirty="0">
                <a:latin typeface="微软雅黑" panose="020B0503020204020204" charset="-122"/>
                <a:ea typeface="微软雅黑" panose="020B0503020204020204" charset="-122"/>
              </a:rPr>
              <a:t>察觉失言任务（faux pas）</a:t>
            </a:r>
            <a:endParaRPr lang="en-US" altLang="zh-CN" sz="1800" dirty="0">
              <a:latin typeface="微软雅黑" panose="020B0503020204020204" charset="-122"/>
              <a:ea typeface="微软雅黑" panose="020B0503020204020204" charset="-122"/>
            </a:endParaRPr>
          </a:p>
          <a:p>
            <a:pPr marL="0" indent="0">
              <a:lnSpc>
                <a:spcPct val="125000"/>
              </a:lnSpc>
              <a:spcBef>
                <a:spcPts val="0"/>
              </a:spcBef>
              <a:spcAft>
                <a:spcPts val="0"/>
              </a:spcAft>
            </a:pPr>
            <a:r>
              <a:rPr lang="zh-CN" altLang="en-US" sz="1800" dirty="0">
                <a:latin typeface="微软雅黑" panose="020B0503020204020204" charset="-122"/>
                <a:ea typeface="微软雅黑" panose="020B0503020204020204" charset="-122"/>
              </a:rPr>
              <a:t>奇怪故事任务（strange stories）</a:t>
            </a:r>
            <a:endParaRPr lang="en-US" altLang="zh-CN" sz="1800" dirty="0">
              <a:latin typeface="微软雅黑" panose="020B0503020204020204" charset="-122"/>
              <a:ea typeface="微软雅黑" panose="020B0503020204020204" charset="-122"/>
            </a:endParaRPr>
          </a:p>
          <a:p>
            <a:pPr marL="0" indent="0">
              <a:lnSpc>
                <a:spcPct val="125000"/>
              </a:lnSpc>
              <a:spcBef>
                <a:spcPts val="0"/>
              </a:spcBef>
              <a:spcAft>
                <a:spcPts val="0"/>
              </a:spcAft>
            </a:pPr>
            <a:endParaRPr lang="en-US" altLang="zh-CN" sz="1800" dirty="0">
              <a:latin typeface="微软雅黑" panose="020B0503020204020204" charset="-122"/>
              <a:ea typeface="微软雅黑" panose="020B0503020204020204" charset="-122"/>
            </a:endParaRPr>
          </a:p>
          <a:p>
            <a:pPr marL="0" indent="0">
              <a:lnSpc>
                <a:spcPct val="125000"/>
              </a:lnSpc>
              <a:spcBef>
                <a:spcPts val="0"/>
              </a:spcBef>
              <a:spcAft>
                <a:spcPts val="0"/>
              </a:spcAft>
            </a:pPr>
            <a:r>
              <a:rPr lang="zh-CN" altLang="en-US" sz="1800" b="1" dirty="0">
                <a:solidFill>
                  <a:schemeClr val="accent1"/>
                </a:solidFill>
                <a:latin typeface="微软雅黑" panose="020B0503020204020204" charset="-122"/>
                <a:ea typeface="微软雅黑" panose="020B0503020204020204" charset="-122"/>
              </a:rPr>
              <a:t>新旧项目测试</a:t>
            </a:r>
            <a:r>
              <a:rPr lang="zh-CN" altLang="en-US" sz="1800" dirty="0">
                <a:latin typeface="微软雅黑" panose="020B0503020204020204" charset="-122"/>
                <a:ea typeface="微软雅黑" panose="020B0503020204020204" charset="-122"/>
              </a:rPr>
              <a:t>中的成绩</a:t>
            </a:r>
          </a:p>
        </p:txBody>
      </p:sp>
      <p:sp>
        <p:nvSpPr>
          <p:cNvPr id="9" name="矩形 8">
            <a:extLst>
              <a:ext uri="{FF2B5EF4-FFF2-40B4-BE49-F238E27FC236}">
                <a16:creationId xmlns:a16="http://schemas.microsoft.com/office/drawing/2014/main" id="{EB0CD0DC-0DCA-D99D-DEF7-1824A9B6877A}"/>
              </a:ext>
            </a:extLst>
          </p:cNvPr>
          <p:cNvSpPr/>
          <p:nvPr/>
        </p:nvSpPr>
        <p:spPr>
          <a:xfrm>
            <a:off x="681318" y="833718"/>
            <a:ext cx="152400" cy="10040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45770" y="410845"/>
            <a:ext cx="4330700" cy="768350"/>
          </a:xfrm>
          <a:prstGeom prst="rect">
            <a:avLst/>
          </a:prstGeom>
          <a:noFill/>
        </p:spPr>
        <p:txBody>
          <a:bodyPr wrap="square" rtlCol="0">
            <a:spAutoFit/>
          </a:bodyPr>
          <a:lstStyle/>
          <a:p>
            <a:r>
              <a:rPr lang="en-US" altLang="zh-CN" sz="4400" dirty="0">
                <a:latin typeface="微软雅黑" panose="020B0503020204020204" charset="-122"/>
                <a:ea typeface="微软雅黑" panose="020B0503020204020204" charset="-122"/>
                <a:cs typeface="Times New Roman" panose="02020603050405020304" charset="0"/>
              </a:rPr>
              <a:t>3 </a:t>
            </a:r>
            <a:r>
              <a:rPr lang="zh-CN" altLang="en-US" sz="4400" dirty="0">
                <a:latin typeface="微软雅黑" panose="020B0503020204020204" charset="-122"/>
                <a:ea typeface="微软雅黑" panose="020B0503020204020204" charset="-122"/>
              </a:rPr>
              <a:t>结果</a:t>
            </a:r>
          </a:p>
        </p:txBody>
      </p:sp>
      <p:cxnSp>
        <p:nvCxnSpPr>
          <p:cNvPr id="11" name="直接连接符 10">
            <a:extLst>
              <a:ext uri="{FF2B5EF4-FFF2-40B4-BE49-F238E27FC236}">
                <a16:creationId xmlns:a16="http://schemas.microsoft.com/office/drawing/2014/main" id="{7C26BD76-D5C8-E4FB-E962-9D1ADB017B0A}"/>
              </a:ext>
            </a:extLst>
          </p:cNvPr>
          <p:cNvCxnSpPr>
            <a:cxnSpLocks/>
          </p:cNvCxnSpPr>
          <p:nvPr/>
        </p:nvCxnSpPr>
        <p:spPr>
          <a:xfrm>
            <a:off x="5990888" y="2179636"/>
            <a:ext cx="0" cy="3851818"/>
          </a:xfrm>
          <a:prstGeom prst="line">
            <a:avLst/>
          </a:prstGeom>
        </p:spPr>
        <p:style>
          <a:lnRef idx="2">
            <a:schemeClr val="accent1"/>
          </a:lnRef>
          <a:fillRef idx="0">
            <a:schemeClr val="accent1"/>
          </a:fillRef>
          <a:effectRef idx="1">
            <a:schemeClr val="accent1"/>
          </a:effectRef>
          <a:fontRef idx="minor">
            <a:schemeClr val="tx1"/>
          </a:fontRef>
        </p:style>
      </p:cxn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45770" y="410845"/>
            <a:ext cx="4330700" cy="768350"/>
          </a:xfrm>
          <a:prstGeom prst="rect">
            <a:avLst/>
          </a:prstGeom>
          <a:noFill/>
        </p:spPr>
        <p:txBody>
          <a:bodyPr wrap="square" rtlCol="0">
            <a:spAutoFit/>
          </a:bodyPr>
          <a:lstStyle/>
          <a:p>
            <a:r>
              <a:rPr lang="en-US" altLang="zh-CN" sz="4400" dirty="0">
                <a:latin typeface="微软雅黑" panose="020B0503020204020204" charset="-122"/>
                <a:ea typeface="微软雅黑" panose="020B0503020204020204" charset="-122"/>
                <a:cs typeface="Times New Roman" panose="02020603050405020304" charset="0"/>
              </a:rPr>
              <a:t>3 </a:t>
            </a:r>
            <a:r>
              <a:rPr lang="zh-CN" altLang="en-US" sz="4400" dirty="0">
                <a:latin typeface="微软雅黑" panose="020B0503020204020204" charset="-122"/>
                <a:ea typeface="微软雅黑" panose="020B0503020204020204" charset="-122"/>
              </a:rPr>
              <a:t>结果</a:t>
            </a:r>
          </a:p>
        </p:txBody>
      </p:sp>
      <p:sp>
        <p:nvSpPr>
          <p:cNvPr id="2" name="文本框 1"/>
          <p:cNvSpPr txBox="1"/>
          <p:nvPr/>
        </p:nvSpPr>
        <p:spPr>
          <a:xfrm>
            <a:off x="445770" y="1355725"/>
            <a:ext cx="6096000" cy="368300"/>
          </a:xfrm>
          <a:prstGeom prst="rect">
            <a:avLst/>
          </a:prstGeom>
          <a:noFill/>
        </p:spPr>
        <p:txBody>
          <a:bodyPr wrap="square" rtlCol="0" anchor="t">
            <a:spAutoFit/>
          </a:bodyPr>
          <a:lstStyle/>
          <a:p>
            <a:r>
              <a:rPr lang="zh-CN" altLang="en-US" dirty="0">
                <a:latin typeface="微软雅黑" panose="020B0503020204020204" charset="-122"/>
                <a:ea typeface="微软雅黑" panose="020B0503020204020204" charset="-122"/>
                <a:sym typeface="+mn-ea"/>
              </a:rPr>
              <a:t>复现部分</a:t>
            </a:r>
            <a:r>
              <a:rPr lang="en-US" altLang="zh-CN" dirty="0">
                <a:latin typeface="微软雅黑" panose="020B0503020204020204" charset="-122"/>
                <a:ea typeface="微软雅黑" panose="020B0503020204020204" charset="-122"/>
                <a:sym typeface="+mn-ea"/>
              </a:rPr>
              <a:t>1</a:t>
            </a:r>
            <a:endParaRPr lang="zh-CN" altLang="en-US" dirty="0">
              <a:latin typeface="微软雅黑" panose="020B0503020204020204" charset="-122"/>
              <a:ea typeface="微软雅黑" panose="020B0503020204020204" charset="-122"/>
              <a:sym typeface="+mn-ea"/>
            </a:endParaRPr>
          </a:p>
        </p:txBody>
      </p:sp>
      <p:sp>
        <p:nvSpPr>
          <p:cNvPr id="4" name="文本框 3"/>
          <p:cNvSpPr txBox="1"/>
          <p:nvPr/>
        </p:nvSpPr>
        <p:spPr>
          <a:xfrm>
            <a:off x="3556000" y="1394985"/>
            <a:ext cx="5080000" cy="368300"/>
          </a:xfrm>
          <a:prstGeom prst="rect">
            <a:avLst/>
          </a:prstGeom>
          <a:noFill/>
          <a:ln w="9525">
            <a:noFill/>
          </a:ln>
        </p:spPr>
        <p:txBody>
          <a:bodyPr>
            <a:spAutoFit/>
          </a:bodyPr>
          <a:lstStyle/>
          <a:p>
            <a:pPr indent="0" algn="ctr"/>
            <a:r>
              <a:rPr lang="zh-CN" dirty="0">
                <a:latin typeface="微软雅黑" panose="020B0503020204020204" charset="-122"/>
                <a:ea typeface="微软雅黑" panose="020B0503020204020204" charset="-122"/>
              </a:rPr>
              <a:t>表</a:t>
            </a:r>
            <a:r>
              <a:rPr lang="en-US" dirty="0">
                <a:latin typeface="微软雅黑" panose="020B0503020204020204" charset="-122"/>
                <a:ea typeface="微软雅黑" panose="020B0503020204020204" charset="-122"/>
              </a:rPr>
              <a:t> 1-1</a:t>
            </a:r>
            <a:r>
              <a:rPr lang="zh-CN" dirty="0">
                <a:latin typeface="微软雅黑" panose="020B0503020204020204" charset="-122"/>
                <a:ea typeface="微软雅黑" panose="020B0503020204020204" charset="-122"/>
              </a:rPr>
              <a:t>讽刺的复现结果推断性统计</a:t>
            </a:r>
            <a:endParaRPr lang="zh-CN" altLang="en-US" dirty="0">
              <a:latin typeface="微软雅黑" panose="020B0503020204020204" charset="-122"/>
              <a:ea typeface="微软雅黑" panose="020B0503020204020204" charset="-122"/>
            </a:endParaRPr>
          </a:p>
        </p:txBody>
      </p:sp>
      <p:graphicFrame>
        <p:nvGraphicFramePr>
          <p:cNvPr id="5" name="表格 4"/>
          <p:cNvGraphicFramePr/>
          <p:nvPr/>
        </p:nvGraphicFramePr>
        <p:xfrm>
          <a:off x="2086017" y="1782707"/>
          <a:ext cx="8019965" cy="2416784"/>
        </p:xfrm>
        <a:graphic>
          <a:graphicData uri="http://schemas.openxmlformats.org/drawingml/2006/table">
            <a:tbl>
              <a:tblPr/>
              <a:tblGrid>
                <a:gridCol w="445113">
                  <a:extLst>
                    <a:ext uri="{9D8B030D-6E8A-4147-A177-3AD203B41FA5}">
                      <a16:colId xmlns:a16="http://schemas.microsoft.com/office/drawing/2014/main" val="20000"/>
                    </a:ext>
                  </a:extLst>
                </a:gridCol>
                <a:gridCol w="468000">
                  <a:extLst>
                    <a:ext uri="{9D8B030D-6E8A-4147-A177-3AD203B41FA5}">
                      <a16:colId xmlns:a16="http://schemas.microsoft.com/office/drawing/2014/main" val="20001"/>
                    </a:ext>
                  </a:extLst>
                </a:gridCol>
                <a:gridCol w="468000">
                  <a:extLst>
                    <a:ext uri="{9D8B030D-6E8A-4147-A177-3AD203B41FA5}">
                      <a16:colId xmlns:a16="http://schemas.microsoft.com/office/drawing/2014/main" val="20002"/>
                    </a:ext>
                  </a:extLst>
                </a:gridCol>
                <a:gridCol w="468000">
                  <a:extLst>
                    <a:ext uri="{9D8B030D-6E8A-4147-A177-3AD203B41FA5}">
                      <a16:colId xmlns:a16="http://schemas.microsoft.com/office/drawing/2014/main" val="20003"/>
                    </a:ext>
                  </a:extLst>
                </a:gridCol>
                <a:gridCol w="862894">
                  <a:extLst>
                    <a:ext uri="{9D8B030D-6E8A-4147-A177-3AD203B41FA5}">
                      <a16:colId xmlns:a16="http://schemas.microsoft.com/office/drawing/2014/main" val="20004"/>
                    </a:ext>
                  </a:extLst>
                </a:gridCol>
                <a:gridCol w="468000">
                  <a:extLst>
                    <a:ext uri="{9D8B030D-6E8A-4147-A177-3AD203B41FA5}">
                      <a16:colId xmlns:a16="http://schemas.microsoft.com/office/drawing/2014/main" val="20005"/>
                    </a:ext>
                  </a:extLst>
                </a:gridCol>
                <a:gridCol w="855085">
                  <a:extLst>
                    <a:ext uri="{9D8B030D-6E8A-4147-A177-3AD203B41FA5}">
                      <a16:colId xmlns:a16="http://schemas.microsoft.com/office/drawing/2014/main" val="20006"/>
                    </a:ext>
                  </a:extLst>
                </a:gridCol>
                <a:gridCol w="468000">
                  <a:extLst>
                    <a:ext uri="{9D8B030D-6E8A-4147-A177-3AD203B41FA5}">
                      <a16:colId xmlns:a16="http://schemas.microsoft.com/office/drawing/2014/main" val="20007"/>
                    </a:ext>
                  </a:extLst>
                </a:gridCol>
                <a:gridCol w="862894">
                  <a:extLst>
                    <a:ext uri="{9D8B030D-6E8A-4147-A177-3AD203B41FA5}">
                      <a16:colId xmlns:a16="http://schemas.microsoft.com/office/drawing/2014/main" val="20008"/>
                    </a:ext>
                  </a:extLst>
                </a:gridCol>
                <a:gridCol w="468000">
                  <a:extLst>
                    <a:ext uri="{9D8B030D-6E8A-4147-A177-3AD203B41FA5}">
                      <a16:colId xmlns:a16="http://schemas.microsoft.com/office/drawing/2014/main" val="20009"/>
                    </a:ext>
                  </a:extLst>
                </a:gridCol>
                <a:gridCol w="855085">
                  <a:extLst>
                    <a:ext uri="{9D8B030D-6E8A-4147-A177-3AD203B41FA5}">
                      <a16:colId xmlns:a16="http://schemas.microsoft.com/office/drawing/2014/main" val="20010"/>
                    </a:ext>
                  </a:extLst>
                </a:gridCol>
                <a:gridCol w="468000">
                  <a:extLst>
                    <a:ext uri="{9D8B030D-6E8A-4147-A177-3AD203B41FA5}">
                      <a16:colId xmlns:a16="http://schemas.microsoft.com/office/drawing/2014/main" val="20011"/>
                    </a:ext>
                  </a:extLst>
                </a:gridCol>
                <a:gridCol w="862894">
                  <a:extLst>
                    <a:ext uri="{9D8B030D-6E8A-4147-A177-3AD203B41FA5}">
                      <a16:colId xmlns:a16="http://schemas.microsoft.com/office/drawing/2014/main" val="20012"/>
                    </a:ext>
                  </a:extLst>
                </a:gridCol>
              </a:tblGrid>
              <a:tr h="200311">
                <a:tc gridSpan="13">
                  <a:txBody>
                    <a:bodyPr/>
                    <a:lstStyle/>
                    <a:p>
                      <a:pPr indent="0" algn="ctr">
                        <a:buNone/>
                      </a:pPr>
                      <a:r>
                        <a:rPr lang="en-US" sz="1400" b="0" dirty="0">
                          <a:latin typeface="微软雅黑" panose="020B0503020204020204" charset="-122"/>
                          <a:ea typeface="微软雅黑" panose="020B0503020204020204" charset="-122"/>
                          <a:cs typeface="等线" panose="02010600030101010101" charset="-122"/>
                        </a:rPr>
                        <a:t> </a:t>
                      </a:r>
                      <a:r>
                        <a:rPr lang="en-US" sz="1400" b="0" dirty="0" err="1">
                          <a:latin typeface="微软雅黑" panose="020B0503020204020204" charset="-122"/>
                          <a:ea typeface="微软雅黑" panose="020B0503020204020204" charset="-122"/>
                        </a:rPr>
                        <a:t>讽刺</a:t>
                      </a:r>
                      <a:endParaRPr lang="en-US" altLang="en-US" sz="1400" b="0" dirty="0">
                        <a:latin typeface="微软雅黑" panose="020B0503020204020204" charset="-122"/>
                        <a:ea typeface="微软雅黑" panose="020B0503020204020204" charset="-122"/>
                      </a:endParaRPr>
                    </a:p>
                  </a:txBody>
                  <a:tcPr marL="68580" marR="68580" marT="0" marB="0" anchor="ctr">
                    <a:lnL>
                      <a:noFill/>
                    </a:lnL>
                    <a:lnR w="12700" cmpd="sng">
                      <a:noFill/>
                      <a:prstDash val="solid"/>
                    </a:lnR>
                    <a:lnT w="19050"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marL="68580" marR="68580" marT="0" marB="0" anchor="ctr">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extLst>
                  <a:ext uri="{0D108BD9-81ED-4DB2-BD59-A6C34878D82A}">
                    <a16:rowId xmlns:a16="http://schemas.microsoft.com/office/drawing/2014/main" val="10000"/>
                  </a:ext>
                </a:extLst>
              </a:tr>
              <a:tr h="320498">
                <a:tc>
                  <a:txBody>
                    <a:bodyPr/>
                    <a:lstStyle/>
                    <a:p>
                      <a:pPr indent="0" algn="ctr">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anchor="ctr">
                    <a:lnL>
                      <a:noFill/>
                    </a:lnL>
                    <a:lnR>
                      <a:noFill/>
                    </a:lnR>
                    <a:lnT cap="flat">
                      <a:noFill/>
                    </a:lnT>
                    <a:lnB cap="flat">
                      <a:noFill/>
                    </a:lnB>
                    <a:lnTlToBr>
                      <a:noFill/>
                    </a:lnTlToBr>
                    <a:lnBlToTr>
                      <a:noFill/>
                    </a:lnBlToTr>
                    <a:noFill/>
                  </a:tcPr>
                </a:tc>
                <a:tc gridSpan="4">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GPT-4 vs. human</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lnT cap="flat">
                      <a:noFill/>
                    </a:lnT>
                    <a:lnB cap="flat">
                      <a:noFill/>
                    </a:lnB>
                  </a:tcPr>
                </a:tc>
                <a:tc hMerge="1">
                  <a:txBody>
                    <a:bodyPr/>
                    <a:lstStyle/>
                    <a:p>
                      <a:endParaRPr lang="zh-CN"/>
                    </a:p>
                  </a:txBody>
                  <a:tcPr>
                    <a:lnT cap="flat">
                      <a:noFill/>
                    </a:lnT>
                    <a:lnB cap="flat">
                      <a:noFill/>
                    </a:lnB>
                  </a:tcPr>
                </a:tc>
                <a:tc hMerge="1">
                  <a:txBody>
                    <a:bodyPr/>
                    <a:lstStyle/>
                    <a:p>
                      <a:endParaRPr lang="zh-CN"/>
                    </a:p>
                  </a:txBody>
                  <a:tcPr>
                    <a:lnT cap="flat">
                      <a:noFill/>
                    </a:lnT>
                    <a:lnB cap="flat">
                      <a:noFill/>
                    </a:lnB>
                  </a:tcPr>
                </a:tc>
                <a:tc gridSpan="4">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GPT-3.5 vs. human</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lnT cap="flat">
                      <a:noFill/>
                    </a:lnT>
                    <a:lnB cap="flat">
                      <a:noFill/>
                    </a:lnB>
                  </a:tcPr>
                </a:tc>
                <a:tc hMerge="1">
                  <a:txBody>
                    <a:bodyPr/>
                    <a:lstStyle/>
                    <a:p>
                      <a:endParaRPr lang="zh-CN"/>
                    </a:p>
                  </a:txBody>
                  <a:tcPr>
                    <a:lnT cap="flat">
                      <a:noFill/>
                    </a:lnT>
                    <a:lnB cap="flat">
                      <a:noFill/>
                    </a:lnB>
                  </a:tcPr>
                </a:tc>
                <a:tc hMerge="1">
                  <a:txBody>
                    <a:bodyPr/>
                    <a:lstStyle/>
                    <a:p>
                      <a:endParaRPr lang="zh-CN"/>
                    </a:p>
                  </a:txBody>
                  <a:tcPr>
                    <a:lnT cap="flat">
                      <a:noFill/>
                    </a:lnT>
                    <a:lnB cap="flat">
                      <a:noFill/>
                    </a:lnB>
                  </a:tcPr>
                </a:tc>
                <a:tc gridSpan="4">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LLaMA2 vs. human</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lnT cap="flat">
                      <a:noFill/>
                    </a:lnT>
                    <a:lnB cap="flat">
                      <a:noFill/>
                    </a:lnB>
                  </a:tcPr>
                </a:tc>
                <a:tc hMerge="1">
                  <a:txBody>
                    <a:bodyPr/>
                    <a:lstStyle/>
                    <a:p>
                      <a:endParaRPr lang="zh-CN"/>
                    </a:p>
                  </a:txBody>
                  <a:tcPr>
                    <a:lnT cap="flat">
                      <a:noFill/>
                    </a:lnT>
                    <a:lnB cap="flat">
                      <a:noFill/>
                    </a:lnB>
                  </a:tcPr>
                </a:tc>
                <a:tc hMerge="1">
                  <a:txBody>
                    <a:bodyPr/>
                    <a:lstStyle/>
                    <a:p>
                      <a:endParaRPr lang="zh-CN"/>
                    </a:p>
                  </a:txBody>
                  <a:tcPr>
                    <a:lnT cap="flat">
                      <a:noFill/>
                    </a:lnT>
                    <a:lnB cap="flat">
                      <a:noFill/>
                    </a:lnB>
                  </a:tcPr>
                </a:tc>
                <a:extLst>
                  <a:ext uri="{0D108BD9-81ED-4DB2-BD59-A6C34878D82A}">
                    <a16:rowId xmlns:a16="http://schemas.microsoft.com/office/drawing/2014/main" val="10001"/>
                  </a:ext>
                </a:extLst>
              </a:tr>
              <a:tr h="320498">
                <a:tc>
                  <a:txBody>
                    <a:bodyPr/>
                    <a:lstStyle/>
                    <a:p>
                      <a:pPr indent="0" algn="ctr">
                        <a:buNone/>
                      </a:pPr>
                      <a:r>
                        <a:rPr lang="en-US" sz="1000" b="0" dirty="0">
                          <a:latin typeface="等线" panose="02010600030101010101" charset="-122"/>
                          <a:ea typeface="等线" panose="02010600030101010101" charset="-122"/>
                          <a:cs typeface="等线" panose="02010600030101010101" charset="-122"/>
                        </a:rPr>
                        <a:t> </a:t>
                      </a:r>
                      <a:endParaRPr lang="en-US" altLang="en-US" sz="1000" b="0" dirty="0">
                        <a:latin typeface="等线" panose="02010600030101010101" charset="-122"/>
                        <a:ea typeface="等线" panose="02010600030101010101" charset="-122"/>
                        <a:cs typeface="等线" panose="02010600030101010101" charset="-122"/>
                      </a:endParaRPr>
                    </a:p>
                  </a:txBody>
                  <a:tcPr marL="68580" marR="68580" marT="0" marB="0" anchor="ctr">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Z</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000" b="0" i="1" dirty="0">
                          <a:latin typeface="Times New Roman" panose="02020603050405020304" charset="0"/>
                          <a:ea typeface="等线" panose="02010600030101010101" charset="-122"/>
                          <a:cs typeface="Times New Roman" panose="02020603050405020304" charset="0"/>
                        </a:rPr>
                        <a:t>P</a:t>
                      </a:r>
                      <a:endParaRPr lang="en-US" altLang="en-US" sz="1000" b="0" i="1"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000" b="0" i="1" dirty="0">
                          <a:latin typeface="Times New Roman" panose="02020603050405020304" charset="0"/>
                          <a:ea typeface="等线" panose="02010600030101010101" charset="-122"/>
                          <a:cs typeface="Times New Roman" panose="02020603050405020304" charset="0"/>
                        </a:rPr>
                        <a:t>r</a:t>
                      </a:r>
                      <a:endParaRPr lang="en-US" altLang="en-US" sz="1000" b="0" i="1"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CI</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Z</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000" b="0" i="1" dirty="0">
                          <a:latin typeface="Times New Roman" panose="02020603050405020304" charset="0"/>
                          <a:ea typeface="等线" panose="02010600030101010101" charset="-122"/>
                          <a:cs typeface="Times New Roman" panose="02020603050405020304" charset="0"/>
                        </a:rPr>
                        <a:t>P</a:t>
                      </a:r>
                      <a:endParaRPr lang="en-US" altLang="en-US" sz="1000" b="0" i="1"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000" b="0" i="1" dirty="0">
                          <a:latin typeface="Times New Roman" panose="02020603050405020304" charset="0"/>
                          <a:ea typeface="等线" panose="02010600030101010101" charset="-122"/>
                          <a:cs typeface="Times New Roman" panose="02020603050405020304" charset="0"/>
                        </a:rPr>
                        <a:t>r</a:t>
                      </a:r>
                      <a:endParaRPr lang="en-US" altLang="en-US" sz="1000" b="0" i="1"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CI</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Z</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000" b="0" i="1" dirty="0">
                          <a:latin typeface="Times New Roman" panose="02020603050405020304" charset="0"/>
                          <a:ea typeface="等线" panose="02010600030101010101" charset="-122"/>
                          <a:cs typeface="Times New Roman" panose="02020603050405020304" charset="0"/>
                        </a:rPr>
                        <a:t>P</a:t>
                      </a:r>
                      <a:endParaRPr lang="en-US" altLang="en-US" sz="1000" b="0" i="1"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000" b="0" i="1" dirty="0">
                          <a:latin typeface="Times New Roman" panose="02020603050405020304" charset="0"/>
                          <a:ea typeface="等线" panose="02010600030101010101" charset="-122"/>
                          <a:cs typeface="Times New Roman" panose="02020603050405020304" charset="0"/>
                        </a:rPr>
                        <a:t>r</a:t>
                      </a:r>
                      <a:endParaRPr lang="en-US" altLang="en-US" sz="1000" b="0" i="1"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CI</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4086">
                <a:tc>
                  <a:txBody>
                    <a:bodyPr/>
                    <a:lstStyle/>
                    <a:p>
                      <a:pPr indent="0" algn="ctr">
                        <a:buNone/>
                      </a:pPr>
                      <a:r>
                        <a:rPr lang="en-US" sz="1100" b="0">
                          <a:latin typeface="Times New Roman" panose="02020603050405020304" charset="0"/>
                          <a:ea typeface="宋体" panose="02010600030101010101" pitchFamily="2" charset="-122"/>
                          <a:cs typeface="Times New Roman" panose="02020603050405020304" charset="0"/>
                        </a:rPr>
                        <a:t>old</a:t>
                      </a:r>
                      <a:endParaRPr lang="en-US" altLang="en-US" sz="1100" b="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0.00</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0.040</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0.32</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0.14-0.48</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-0.17</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2.37*10</a:t>
                      </a:r>
                      <a:r>
                        <a:rPr lang="en-US" sz="1000" b="0" baseline="30000" dirty="0">
                          <a:latin typeface="Times New Roman" panose="02020603050405020304" charset="0"/>
                          <a:ea typeface="等线" panose="02010600030101010101" charset="-122"/>
                          <a:cs typeface="Times New Roman" panose="02020603050405020304" charset="0"/>
                        </a:rPr>
                        <a:t>-6</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0.64</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0.49-0.77</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-0.42</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000" b="0">
                          <a:latin typeface="Times New Roman" panose="02020603050405020304" charset="0"/>
                          <a:ea typeface="等线" panose="02010600030101010101" charset="-122"/>
                          <a:cs typeface="Times New Roman" panose="02020603050405020304" charset="0"/>
                        </a:rPr>
                        <a:t>2.39*10</a:t>
                      </a:r>
                      <a:r>
                        <a:rPr lang="en-US" sz="1000" b="0" baseline="30000">
                          <a:latin typeface="Times New Roman" panose="02020603050405020304" charset="0"/>
                          <a:ea typeface="等线" panose="02010600030101010101" charset="-122"/>
                          <a:cs typeface="Times New Roman" panose="02020603050405020304" charset="0"/>
                        </a:rPr>
                        <a:t>-7</a:t>
                      </a:r>
                      <a:endParaRPr lang="en-US" altLang="en-US" sz="1000" b="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0.70</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000" b="0">
                          <a:latin typeface="Times New Roman" panose="02020603050405020304" charset="0"/>
                          <a:ea typeface="等线" panose="02010600030101010101" charset="-122"/>
                          <a:cs typeface="Times New Roman" panose="02020603050405020304" charset="0"/>
                        </a:rPr>
                        <a:t>0.55-0.79</a:t>
                      </a:r>
                      <a:endParaRPr lang="en-US" altLang="en-US" sz="1000" b="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3"/>
                  </a:ext>
                </a:extLst>
              </a:tr>
              <a:tr h="367237">
                <a:tc>
                  <a:txBody>
                    <a:bodyPr/>
                    <a:lstStyle/>
                    <a:p>
                      <a:pPr indent="0" algn="ctr">
                        <a:buNone/>
                      </a:pPr>
                      <a:r>
                        <a:rPr lang="en-US" sz="1100" b="0" dirty="0">
                          <a:latin typeface="Times New Roman" panose="02020603050405020304" charset="0"/>
                          <a:ea typeface="宋体" panose="02010600030101010101" pitchFamily="2" charset="-122"/>
                          <a:cs typeface="Times New Roman" panose="02020603050405020304" charset="0"/>
                        </a:rPr>
                        <a:t>new</a:t>
                      </a:r>
                      <a:endParaRPr lang="en-US" altLang="en-US" sz="1100" b="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0.00</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0.040</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0.32</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a:latin typeface="Times New Roman" panose="02020603050405020304" charset="0"/>
                          <a:ea typeface="等线" panose="02010600030101010101" charset="-122"/>
                          <a:cs typeface="Times New Roman" panose="02020603050405020304" charset="0"/>
                        </a:rPr>
                        <a:t>0.14-0.48</a:t>
                      </a:r>
                      <a:endParaRPr lang="en-US" altLang="en-US" sz="1000" b="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-0.17</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2.37*10</a:t>
                      </a:r>
                      <a:r>
                        <a:rPr lang="en-US" sz="1000" b="0" baseline="30000" dirty="0">
                          <a:latin typeface="Times New Roman" panose="02020603050405020304" charset="0"/>
                          <a:ea typeface="等线" panose="02010600030101010101" charset="-122"/>
                          <a:cs typeface="Times New Roman" panose="02020603050405020304" charset="0"/>
                        </a:rPr>
                        <a:t>-6</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0.64</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0.49-0.77</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-0.42</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2.39*10</a:t>
                      </a:r>
                      <a:r>
                        <a:rPr lang="en-US" sz="1000" b="0" baseline="30000" dirty="0">
                          <a:latin typeface="Times New Roman" panose="02020603050405020304" charset="0"/>
                          <a:ea typeface="等线" panose="02010600030101010101" charset="-122"/>
                          <a:cs typeface="Times New Roman" panose="02020603050405020304" charset="0"/>
                        </a:rPr>
                        <a:t>-7</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0.70</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0.55-0.79</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350545">
                <a:tc>
                  <a:txBody>
                    <a:bodyPr/>
                    <a:lstStyle/>
                    <a:p>
                      <a:pPr indent="0" algn="ctr">
                        <a:buNone/>
                      </a:pPr>
                      <a:r>
                        <a:rPr lang="en-US" sz="1100" b="0" i="1">
                          <a:latin typeface="Times New Roman" panose="02020603050405020304" charset="0"/>
                          <a:cs typeface="Times New Roman" panose="02020603050405020304" charset="0"/>
                        </a:rPr>
                        <a:t>δ</a:t>
                      </a:r>
                      <a:endParaRPr lang="en-US" altLang="en-US" sz="1100" b="0" i="1">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a:latin typeface="Times New Roman" panose="02020603050405020304" charset="0"/>
                          <a:ea typeface="等线" panose="02010600030101010101" charset="-122"/>
                          <a:cs typeface="Times New Roman" panose="02020603050405020304" charset="0"/>
                        </a:rPr>
                        <a:t>0%</a:t>
                      </a:r>
                      <a:endParaRPr lang="en-US" altLang="en-US" sz="1000" b="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a:latin typeface="Times New Roman" panose="02020603050405020304" charset="0"/>
                          <a:ea typeface="等线" panose="02010600030101010101" charset="-122"/>
                          <a:cs typeface="Times New Roman" panose="02020603050405020304" charset="0"/>
                        </a:rPr>
                        <a:t>0%</a:t>
                      </a:r>
                      <a:endParaRPr lang="en-US" altLang="en-US" sz="1000" b="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360560">
                <a:tc>
                  <a:txBody>
                    <a:bodyPr/>
                    <a:lstStyle/>
                    <a:p>
                      <a:pPr indent="0" algn="ctr">
                        <a:buNone/>
                      </a:pPr>
                      <a:r>
                        <a:rPr lang="en-US" sz="1100" b="0" dirty="0">
                          <a:latin typeface="Times New Roman" panose="02020603050405020304" charset="0"/>
                          <a:ea typeface="宋体" panose="02010600030101010101" pitchFamily="2" charset="-122"/>
                          <a:cs typeface="Times New Roman" panose="02020603050405020304" charset="0"/>
                        </a:rPr>
                        <a:t>level</a:t>
                      </a:r>
                      <a:endParaRPr lang="en-US" altLang="en-US" sz="1100" b="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68580" marR="68580"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68580" marR="68580"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68580" marR="68580"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68580" marR="68580"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68580" marR="68580"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68580" marR="68580"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68580" marR="68580"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68580" marR="68580"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68580" marR="68580"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68580" marR="68580"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68580" marR="68580"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68580" marR="68580"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7" name="文本框 6"/>
          <p:cNvSpPr txBox="1"/>
          <p:nvPr/>
        </p:nvSpPr>
        <p:spPr>
          <a:xfrm>
            <a:off x="3556000" y="4245124"/>
            <a:ext cx="5080000" cy="368300"/>
          </a:xfrm>
          <a:prstGeom prst="rect">
            <a:avLst/>
          </a:prstGeom>
          <a:noFill/>
          <a:ln w="9525">
            <a:noFill/>
          </a:ln>
        </p:spPr>
        <p:txBody>
          <a:bodyPr>
            <a:spAutoFit/>
          </a:bodyPr>
          <a:lstStyle/>
          <a:p>
            <a:pPr indent="0" algn="ctr"/>
            <a:r>
              <a:rPr lang="zh-CN" dirty="0">
                <a:latin typeface="微软雅黑" panose="020B0503020204020204" charset="-122"/>
                <a:ea typeface="微软雅黑" panose="020B0503020204020204" charset="-122"/>
              </a:rPr>
              <a:t>表</a:t>
            </a:r>
            <a:r>
              <a:rPr lang="en-US" dirty="0">
                <a:latin typeface="微软雅黑" panose="020B0503020204020204" charset="-122"/>
                <a:ea typeface="微软雅黑" panose="020B0503020204020204" charset="-122"/>
              </a:rPr>
              <a:t> 1-2</a:t>
            </a:r>
            <a:r>
              <a:rPr lang="zh-CN" dirty="0">
                <a:latin typeface="微软雅黑" panose="020B0503020204020204" charset="-122"/>
                <a:ea typeface="微软雅黑" panose="020B0503020204020204" charset="-122"/>
              </a:rPr>
              <a:t>失言的复现结果推断性统计</a:t>
            </a:r>
            <a:endParaRPr lang="zh-CN" altLang="en-US" dirty="0">
              <a:latin typeface="微软雅黑" panose="020B0503020204020204" charset="-122"/>
              <a:ea typeface="微软雅黑" panose="020B0503020204020204" charset="-122"/>
            </a:endParaRPr>
          </a:p>
        </p:txBody>
      </p:sp>
      <p:graphicFrame>
        <p:nvGraphicFramePr>
          <p:cNvPr id="8" name="表格 7"/>
          <p:cNvGraphicFramePr/>
          <p:nvPr/>
        </p:nvGraphicFramePr>
        <p:xfrm>
          <a:off x="2085132" y="4672106"/>
          <a:ext cx="8020850" cy="2072794"/>
        </p:xfrm>
        <a:graphic>
          <a:graphicData uri="http://schemas.openxmlformats.org/drawingml/2006/table">
            <a:tbl>
              <a:tblPr/>
              <a:tblGrid>
                <a:gridCol w="445013">
                  <a:extLst>
                    <a:ext uri="{9D8B030D-6E8A-4147-A177-3AD203B41FA5}">
                      <a16:colId xmlns:a16="http://schemas.microsoft.com/office/drawing/2014/main" val="20000"/>
                    </a:ext>
                  </a:extLst>
                </a:gridCol>
                <a:gridCol w="468000">
                  <a:extLst>
                    <a:ext uri="{9D8B030D-6E8A-4147-A177-3AD203B41FA5}">
                      <a16:colId xmlns:a16="http://schemas.microsoft.com/office/drawing/2014/main" val="20001"/>
                    </a:ext>
                  </a:extLst>
                </a:gridCol>
                <a:gridCol w="468000">
                  <a:extLst>
                    <a:ext uri="{9D8B030D-6E8A-4147-A177-3AD203B41FA5}">
                      <a16:colId xmlns:a16="http://schemas.microsoft.com/office/drawing/2014/main" val="20002"/>
                    </a:ext>
                  </a:extLst>
                </a:gridCol>
                <a:gridCol w="468000">
                  <a:extLst>
                    <a:ext uri="{9D8B030D-6E8A-4147-A177-3AD203B41FA5}">
                      <a16:colId xmlns:a16="http://schemas.microsoft.com/office/drawing/2014/main" val="20003"/>
                    </a:ext>
                  </a:extLst>
                </a:gridCol>
                <a:gridCol w="862700">
                  <a:extLst>
                    <a:ext uri="{9D8B030D-6E8A-4147-A177-3AD203B41FA5}">
                      <a16:colId xmlns:a16="http://schemas.microsoft.com/office/drawing/2014/main" val="20004"/>
                    </a:ext>
                  </a:extLst>
                </a:gridCol>
                <a:gridCol w="468000">
                  <a:extLst>
                    <a:ext uri="{9D8B030D-6E8A-4147-A177-3AD203B41FA5}">
                      <a16:colId xmlns:a16="http://schemas.microsoft.com/office/drawing/2014/main" val="20005"/>
                    </a:ext>
                  </a:extLst>
                </a:gridCol>
                <a:gridCol w="854892">
                  <a:extLst>
                    <a:ext uri="{9D8B030D-6E8A-4147-A177-3AD203B41FA5}">
                      <a16:colId xmlns:a16="http://schemas.microsoft.com/office/drawing/2014/main" val="20006"/>
                    </a:ext>
                  </a:extLst>
                </a:gridCol>
                <a:gridCol w="468000">
                  <a:extLst>
                    <a:ext uri="{9D8B030D-6E8A-4147-A177-3AD203B41FA5}">
                      <a16:colId xmlns:a16="http://schemas.microsoft.com/office/drawing/2014/main" val="20007"/>
                    </a:ext>
                  </a:extLst>
                </a:gridCol>
                <a:gridCol w="862700">
                  <a:extLst>
                    <a:ext uri="{9D8B030D-6E8A-4147-A177-3AD203B41FA5}">
                      <a16:colId xmlns:a16="http://schemas.microsoft.com/office/drawing/2014/main" val="20008"/>
                    </a:ext>
                  </a:extLst>
                </a:gridCol>
                <a:gridCol w="468000">
                  <a:extLst>
                    <a:ext uri="{9D8B030D-6E8A-4147-A177-3AD203B41FA5}">
                      <a16:colId xmlns:a16="http://schemas.microsoft.com/office/drawing/2014/main" val="20009"/>
                    </a:ext>
                  </a:extLst>
                </a:gridCol>
                <a:gridCol w="856845">
                  <a:extLst>
                    <a:ext uri="{9D8B030D-6E8A-4147-A177-3AD203B41FA5}">
                      <a16:colId xmlns:a16="http://schemas.microsoft.com/office/drawing/2014/main" val="20010"/>
                    </a:ext>
                  </a:extLst>
                </a:gridCol>
                <a:gridCol w="468000">
                  <a:extLst>
                    <a:ext uri="{9D8B030D-6E8A-4147-A177-3AD203B41FA5}">
                      <a16:colId xmlns:a16="http://schemas.microsoft.com/office/drawing/2014/main" val="20011"/>
                    </a:ext>
                  </a:extLst>
                </a:gridCol>
                <a:gridCol w="862700">
                  <a:extLst>
                    <a:ext uri="{9D8B030D-6E8A-4147-A177-3AD203B41FA5}">
                      <a16:colId xmlns:a16="http://schemas.microsoft.com/office/drawing/2014/main" val="20012"/>
                    </a:ext>
                  </a:extLst>
                </a:gridCol>
              </a:tblGrid>
              <a:tr h="166516">
                <a:tc gridSpan="13">
                  <a:txBody>
                    <a:bodyPr/>
                    <a:lstStyle/>
                    <a:p>
                      <a:pPr indent="0" algn="ctr">
                        <a:buNone/>
                      </a:pPr>
                      <a:r>
                        <a:rPr lang="en-US" sz="1400" b="0" dirty="0">
                          <a:latin typeface="微软雅黑" panose="020B0503020204020204" charset="-122"/>
                          <a:ea typeface="微软雅黑" panose="020B0503020204020204" charset="-122"/>
                          <a:cs typeface="等线" panose="02010600030101010101" charset="-122"/>
                        </a:rPr>
                        <a:t> </a:t>
                      </a:r>
                      <a:r>
                        <a:rPr lang="en-US" sz="1400" b="0" dirty="0" err="1">
                          <a:latin typeface="微软雅黑" panose="020B0503020204020204" charset="-122"/>
                          <a:ea typeface="微软雅黑" panose="020B0503020204020204" charset="-122"/>
                        </a:rPr>
                        <a:t>失言</a:t>
                      </a:r>
                      <a:endParaRPr lang="en-US" altLang="en-US" sz="1400" b="0" dirty="0">
                        <a:latin typeface="微软雅黑" panose="020B0503020204020204" charset="-122"/>
                        <a:ea typeface="微软雅黑" panose="020B0503020204020204" charset="-122"/>
                      </a:endParaRPr>
                    </a:p>
                  </a:txBody>
                  <a:tcPr marL="68580" marR="68580" marT="0" marB="0" anchor="ctr">
                    <a:lnL>
                      <a:noFill/>
                    </a:lnL>
                    <a:lnR w="12700" cmpd="sng">
                      <a:noFill/>
                      <a:prstDash val="solid"/>
                    </a:lnR>
                    <a:lnT w="19050"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marL="68580" marR="68580" marT="0" marB="0" anchor="ctr">
                    <a:lnL>
                      <a:noFill/>
                    </a:lnL>
                    <a:lnR cap="flat">
                      <a:noFill/>
                    </a:lnR>
                    <a:lnT w="19050" cap="flat" cmpd="sng">
                      <a:solidFill>
                        <a:srgbClr val="080000"/>
                      </a:solidFill>
                      <a:prstDash val="solid"/>
                      <a:headEnd type="none" w="med" len="med"/>
                      <a:tailEnd type="none" w="med" len="med"/>
                    </a:lnT>
                    <a:lnB cap="flat">
                      <a:noFill/>
                    </a:lnB>
                    <a:lnTlToBr>
                      <a:noFill/>
                    </a:lnTlToBr>
                    <a:lnBlToTr>
                      <a:noFill/>
                    </a:lnBlToTr>
                    <a:noFill/>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extLst>
                  <a:ext uri="{0D108BD9-81ED-4DB2-BD59-A6C34878D82A}">
                    <a16:rowId xmlns:a16="http://schemas.microsoft.com/office/drawing/2014/main" val="10000"/>
                  </a:ext>
                </a:extLst>
              </a:tr>
              <a:tr h="266426">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 </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gridSpan="4">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GPT-4 vs. human</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lnT cap="flat">
                      <a:noFill/>
                    </a:lnT>
                    <a:lnB cap="flat">
                      <a:noFill/>
                    </a:lnB>
                  </a:tcPr>
                </a:tc>
                <a:tc hMerge="1">
                  <a:txBody>
                    <a:bodyPr/>
                    <a:lstStyle/>
                    <a:p>
                      <a:endParaRPr lang="zh-CN"/>
                    </a:p>
                  </a:txBody>
                  <a:tcPr>
                    <a:lnT cap="flat">
                      <a:noFill/>
                    </a:lnT>
                    <a:lnB cap="flat">
                      <a:noFill/>
                    </a:lnB>
                  </a:tcPr>
                </a:tc>
                <a:tc hMerge="1">
                  <a:txBody>
                    <a:bodyPr/>
                    <a:lstStyle/>
                    <a:p>
                      <a:endParaRPr lang="zh-CN"/>
                    </a:p>
                  </a:txBody>
                  <a:tcPr>
                    <a:lnT cap="flat">
                      <a:noFill/>
                    </a:lnT>
                    <a:lnB cap="flat">
                      <a:noFill/>
                    </a:lnB>
                  </a:tcPr>
                </a:tc>
                <a:tc gridSpan="4">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GPT-3.5 vs. human</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lnT cap="flat">
                      <a:noFill/>
                    </a:lnT>
                    <a:lnB cap="flat">
                      <a:noFill/>
                    </a:lnB>
                  </a:tcPr>
                </a:tc>
                <a:tc hMerge="1">
                  <a:txBody>
                    <a:bodyPr/>
                    <a:lstStyle/>
                    <a:p>
                      <a:endParaRPr lang="zh-CN"/>
                    </a:p>
                  </a:txBody>
                  <a:tcPr>
                    <a:lnT cap="flat">
                      <a:noFill/>
                    </a:lnT>
                    <a:lnB cap="flat">
                      <a:noFill/>
                    </a:lnB>
                  </a:tcPr>
                </a:tc>
                <a:tc hMerge="1">
                  <a:txBody>
                    <a:bodyPr/>
                    <a:lstStyle/>
                    <a:p>
                      <a:endParaRPr lang="zh-CN"/>
                    </a:p>
                  </a:txBody>
                  <a:tcPr>
                    <a:lnT cap="flat">
                      <a:noFill/>
                    </a:lnT>
                    <a:lnB cap="flat">
                      <a:noFill/>
                    </a:lnB>
                  </a:tcPr>
                </a:tc>
                <a:tc gridSpan="4">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LLaMA2 vs. human</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lnT cap="flat">
                      <a:noFill/>
                    </a:lnT>
                    <a:lnB cap="flat">
                      <a:noFill/>
                    </a:lnB>
                  </a:tcPr>
                </a:tc>
                <a:tc hMerge="1">
                  <a:txBody>
                    <a:bodyPr/>
                    <a:lstStyle/>
                    <a:p>
                      <a:endParaRPr lang="zh-CN"/>
                    </a:p>
                  </a:txBody>
                  <a:tcPr>
                    <a:lnT cap="flat">
                      <a:noFill/>
                    </a:lnT>
                    <a:lnB cap="flat">
                      <a:noFill/>
                    </a:lnB>
                  </a:tcPr>
                </a:tc>
                <a:tc hMerge="1">
                  <a:txBody>
                    <a:bodyPr/>
                    <a:lstStyle/>
                    <a:p>
                      <a:endParaRPr lang="zh-CN"/>
                    </a:p>
                  </a:txBody>
                  <a:tcPr>
                    <a:lnT cap="flat">
                      <a:noFill/>
                    </a:lnT>
                    <a:lnB cap="flat">
                      <a:noFill/>
                    </a:lnB>
                  </a:tcPr>
                </a:tc>
                <a:extLst>
                  <a:ext uri="{0D108BD9-81ED-4DB2-BD59-A6C34878D82A}">
                    <a16:rowId xmlns:a16="http://schemas.microsoft.com/office/drawing/2014/main" val="10001"/>
                  </a:ext>
                </a:extLst>
              </a:tr>
              <a:tr h="266426">
                <a:tc>
                  <a:txBody>
                    <a:bodyPr/>
                    <a:lstStyle/>
                    <a:p>
                      <a:pPr indent="0" algn="ctr">
                        <a:buNone/>
                      </a:pPr>
                      <a:r>
                        <a:rPr lang="en-US" sz="1000" b="0">
                          <a:latin typeface="Times New Roman" panose="02020603050405020304" charset="0"/>
                          <a:ea typeface="等线" panose="02010600030101010101" charset="-122"/>
                          <a:cs typeface="Times New Roman" panose="02020603050405020304" charset="0"/>
                        </a:rPr>
                        <a:t> </a:t>
                      </a:r>
                      <a:endParaRPr lang="en-US" altLang="en-US" sz="1000" b="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Z</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i="1" dirty="0">
                          <a:latin typeface="Times New Roman" panose="02020603050405020304" charset="0"/>
                          <a:ea typeface="等线" panose="02010600030101010101" charset="-122"/>
                          <a:cs typeface="Times New Roman" panose="02020603050405020304" charset="0"/>
                        </a:rPr>
                        <a:t>P</a:t>
                      </a:r>
                      <a:endParaRPr lang="en-US" altLang="en-US" sz="1000" b="0" i="1"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i="1" dirty="0">
                          <a:latin typeface="Times New Roman" panose="02020603050405020304" charset="0"/>
                          <a:ea typeface="等线" panose="02010600030101010101" charset="-122"/>
                          <a:cs typeface="Times New Roman" panose="02020603050405020304" charset="0"/>
                        </a:rPr>
                        <a:t>r</a:t>
                      </a:r>
                      <a:endParaRPr lang="en-US" altLang="en-US" sz="1000" b="0" i="1"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CI</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Z</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i="1" dirty="0">
                          <a:latin typeface="Times New Roman" panose="02020603050405020304" charset="0"/>
                          <a:ea typeface="等线" panose="02010600030101010101" charset="-122"/>
                          <a:cs typeface="Times New Roman" panose="02020603050405020304" charset="0"/>
                        </a:rPr>
                        <a:t>P</a:t>
                      </a:r>
                      <a:endParaRPr lang="en-US" altLang="en-US" sz="1000" b="0" i="1"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i="1" dirty="0">
                          <a:latin typeface="Times New Roman" panose="02020603050405020304" charset="0"/>
                          <a:ea typeface="等线" panose="02010600030101010101" charset="-122"/>
                          <a:cs typeface="Times New Roman" panose="02020603050405020304" charset="0"/>
                        </a:rPr>
                        <a:t>r</a:t>
                      </a:r>
                      <a:endParaRPr lang="en-US" altLang="en-US" sz="1000" b="0" i="1"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CI</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Z</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i="1" dirty="0">
                          <a:latin typeface="Times New Roman" panose="02020603050405020304" charset="0"/>
                          <a:ea typeface="等线" panose="02010600030101010101" charset="-122"/>
                          <a:cs typeface="Times New Roman" panose="02020603050405020304" charset="0"/>
                        </a:rPr>
                        <a:t>P</a:t>
                      </a:r>
                      <a:endParaRPr lang="en-US" altLang="en-US" sz="1000" b="0" i="1"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i="1" dirty="0">
                          <a:latin typeface="Times New Roman" panose="02020603050405020304" charset="0"/>
                          <a:ea typeface="等线" panose="02010600030101010101" charset="-122"/>
                          <a:cs typeface="Times New Roman" panose="02020603050405020304" charset="0"/>
                        </a:rPr>
                        <a:t>r</a:t>
                      </a:r>
                      <a:endParaRPr lang="en-US" altLang="en-US" sz="1000" b="0" i="1"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CI</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2415">
                <a:tc>
                  <a:txBody>
                    <a:bodyPr/>
                    <a:lstStyle/>
                    <a:p>
                      <a:pPr indent="0" algn="ctr">
                        <a:buNone/>
                      </a:pPr>
                      <a:r>
                        <a:rPr lang="en-US" sz="1100" b="0" dirty="0">
                          <a:latin typeface="Times New Roman" panose="02020603050405020304" charset="0"/>
                          <a:ea typeface="宋体" panose="02010600030101010101" pitchFamily="2" charset="-122"/>
                          <a:cs typeface="Times New Roman" panose="02020603050405020304" charset="0"/>
                        </a:rPr>
                        <a:t>old</a:t>
                      </a:r>
                      <a:endParaRPr lang="en-US" altLang="en-US" sz="1100" b="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-0.40</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5.42*10</a:t>
                      </a:r>
                      <a:r>
                        <a:rPr lang="en-US" sz="1000" b="0" baseline="30000" dirty="0">
                          <a:latin typeface="Times New Roman" panose="02020603050405020304" charset="0"/>
                          <a:ea typeface="等线" panose="02010600030101010101" charset="-122"/>
                          <a:cs typeface="Times New Roman" panose="02020603050405020304" charset="0"/>
                        </a:rPr>
                        <a:t>-5</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0.55</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0.33-0.71</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-0.08</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000" b="0">
                          <a:latin typeface="Times New Roman" panose="02020603050405020304" charset="0"/>
                          <a:ea typeface="等线" panose="02010600030101010101" charset="-122"/>
                          <a:cs typeface="Times New Roman" panose="02020603050405020304" charset="0"/>
                        </a:rPr>
                        <a:t>5.95*10</a:t>
                      </a:r>
                      <a:r>
                        <a:rPr lang="en-US" sz="1000" b="0" baseline="30000">
                          <a:latin typeface="Times New Roman" panose="02020603050405020304" charset="0"/>
                          <a:ea typeface="等线" panose="02010600030101010101" charset="-122"/>
                          <a:cs typeface="Times New Roman" panose="02020603050405020304" charset="0"/>
                        </a:rPr>
                        <a:t>-8</a:t>
                      </a:r>
                      <a:endParaRPr lang="en-US" altLang="en-US" sz="1000" b="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0.72</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000" b="0">
                          <a:latin typeface="Times New Roman" panose="02020603050405020304" charset="0"/>
                          <a:ea typeface="等线" panose="02010600030101010101" charset="-122"/>
                          <a:cs typeface="Times New Roman" panose="02020603050405020304" charset="0"/>
                        </a:rPr>
                        <a:t>0.58-0.81</a:t>
                      </a:r>
                      <a:endParaRPr lang="en-US" altLang="en-US" sz="1000" b="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0.10</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0.002</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0.44</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000" b="0">
                          <a:latin typeface="Times New Roman" panose="02020603050405020304" charset="0"/>
                          <a:ea typeface="等线" panose="02010600030101010101" charset="-122"/>
                          <a:cs typeface="Times New Roman" panose="02020603050405020304" charset="0"/>
                        </a:rPr>
                        <a:t>0.24-0.61</a:t>
                      </a:r>
                      <a:endParaRPr lang="en-US" altLang="en-US" sz="1000" b="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3"/>
                  </a:ext>
                </a:extLst>
              </a:tr>
              <a:tr h="333033">
                <a:tc>
                  <a:txBody>
                    <a:bodyPr/>
                    <a:lstStyle/>
                    <a:p>
                      <a:pPr indent="0" algn="ctr">
                        <a:buNone/>
                      </a:pPr>
                      <a:r>
                        <a:rPr lang="en-US" sz="1100" b="0" dirty="0">
                          <a:latin typeface="Times New Roman" panose="02020603050405020304" charset="0"/>
                          <a:ea typeface="宋体" panose="02010600030101010101" pitchFamily="2" charset="-122"/>
                          <a:cs typeface="Times New Roman" panose="02020603050405020304" charset="0"/>
                        </a:rPr>
                        <a:t>new</a:t>
                      </a:r>
                      <a:endParaRPr lang="en-US" altLang="en-US" sz="1100" b="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-0.40</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a:latin typeface="Times New Roman" panose="02020603050405020304" charset="0"/>
                          <a:ea typeface="等线" panose="02010600030101010101" charset="-122"/>
                          <a:cs typeface="Times New Roman" panose="02020603050405020304" charset="0"/>
                        </a:rPr>
                        <a:t>5.42*10</a:t>
                      </a:r>
                      <a:r>
                        <a:rPr lang="en-US" sz="1000" b="0" baseline="30000">
                          <a:latin typeface="Times New Roman" panose="02020603050405020304" charset="0"/>
                          <a:ea typeface="等线" panose="02010600030101010101" charset="-122"/>
                          <a:cs typeface="Times New Roman" panose="02020603050405020304" charset="0"/>
                        </a:rPr>
                        <a:t>-5</a:t>
                      </a:r>
                      <a:endParaRPr lang="en-US" altLang="en-US" sz="1000" b="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0.55</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a:latin typeface="Times New Roman" panose="02020603050405020304" charset="0"/>
                          <a:ea typeface="等线" panose="02010600030101010101" charset="-122"/>
                          <a:cs typeface="Times New Roman" panose="02020603050405020304" charset="0"/>
                        </a:rPr>
                        <a:t>0.33-0.71</a:t>
                      </a:r>
                      <a:endParaRPr lang="en-US" altLang="en-US" sz="1000" b="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-0.08</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5.95*10</a:t>
                      </a:r>
                      <a:r>
                        <a:rPr lang="en-US" sz="1000" b="0" baseline="30000" dirty="0">
                          <a:latin typeface="Times New Roman" panose="02020603050405020304" charset="0"/>
                          <a:ea typeface="等线" panose="02010600030101010101" charset="-122"/>
                          <a:cs typeface="Times New Roman" panose="02020603050405020304" charset="0"/>
                        </a:rPr>
                        <a:t>-8</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0.72</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0.58-0.81</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0.10</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0.002</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0.44</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a:latin typeface="Times New Roman" panose="02020603050405020304" charset="0"/>
                          <a:ea typeface="等线" panose="02010600030101010101" charset="-122"/>
                          <a:cs typeface="Times New Roman" panose="02020603050405020304" charset="0"/>
                        </a:rPr>
                        <a:t>0.24-0.61</a:t>
                      </a:r>
                      <a:endParaRPr lang="en-US" altLang="en-US" sz="1000" b="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291404">
                <a:tc>
                  <a:txBody>
                    <a:bodyPr/>
                    <a:lstStyle/>
                    <a:p>
                      <a:pPr indent="0" algn="ctr">
                        <a:buNone/>
                      </a:pPr>
                      <a:r>
                        <a:rPr lang="en-US" sz="1100" b="0" i="1" dirty="0">
                          <a:latin typeface="Times New Roman" panose="02020603050405020304" charset="0"/>
                          <a:cs typeface="Times New Roman" panose="02020603050405020304" charset="0"/>
                        </a:rPr>
                        <a:t>δ</a:t>
                      </a:r>
                      <a:endParaRPr lang="en-US" altLang="en-US" sz="1100" b="0" i="1" dirty="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a:latin typeface="Times New Roman" panose="02020603050405020304" charset="0"/>
                          <a:ea typeface="等线" panose="02010600030101010101" charset="-122"/>
                          <a:cs typeface="Times New Roman" panose="02020603050405020304" charset="0"/>
                        </a:rPr>
                        <a:t>0%</a:t>
                      </a:r>
                      <a:endParaRPr lang="en-US" altLang="en-US" sz="1000" b="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a:latin typeface="Times New Roman" panose="02020603050405020304" charset="0"/>
                          <a:ea typeface="等线" panose="02010600030101010101" charset="-122"/>
                          <a:cs typeface="Times New Roman" panose="02020603050405020304" charset="0"/>
                        </a:rPr>
                        <a:t>0%</a:t>
                      </a:r>
                      <a:endParaRPr lang="en-US" altLang="en-US" sz="1000" b="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a:latin typeface="Times New Roman" panose="02020603050405020304" charset="0"/>
                          <a:ea typeface="等线" panose="02010600030101010101" charset="-122"/>
                          <a:cs typeface="Times New Roman" panose="02020603050405020304" charset="0"/>
                        </a:rPr>
                        <a:t>0%</a:t>
                      </a:r>
                      <a:endParaRPr lang="en-US" altLang="en-US" sz="1000" b="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000" b="0" dirty="0">
                          <a:latin typeface="Times New Roman" panose="02020603050405020304" charset="0"/>
                          <a:ea typeface="等线" panose="02010600030101010101" charset="-122"/>
                          <a:cs typeface="Times New Roman" panose="02020603050405020304" charset="0"/>
                        </a:rPr>
                        <a:t>0%</a:t>
                      </a:r>
                      <a:endParaRPr lang="en-US" altLang="en-US" sz="1000" b="0" dirty="0">
                        <a:latin typeface="Times New Roman" panose="02020603050405020304" charset="0"/>
                        <a:ea typeface="等线" panose="02010600030101010101"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299730">
                <a:tc>
                  <a:txBody>
                    <a:bodyPr/>
                    <a:lstStyle/>
                    <a:p>
                      <a:pPr indent="0" algn="ctr">
                        <a:buNone/>
                      </a:pPr>
                      <a:r>
                        <a:rPr lang="en-US" sz="1100" b="0" dirty="0">
                          <a:latin typeface="Times New Roman" panose="02020603050405020304" charset="0"/>
                          <a:ea typeface="宋体" panose="02010600030101010101" pitchFamily="2" charset="-122"/>
                          <a:cs typeface="Times New Roman" panose="02020603050405020304" charset="0"/>
                        </a:rPr>
                        <a:t>level</a:t>
                      </a:r>
                      <a:endParaRPr lang="en-US" altLang="en-US" sz="1100" b="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a:latin typeface="微软雅黑" panose="020B0503020204020204" charset="-122"/>
                          <a:ea typeface="微软雅黑" panose="020B0503020204020204" charset="-122"/>
                          <a:cs typeface="等线" panose="02010600030101010101" charset="-122"/>
                        </a:rPr>
                        <a:t>完全一致</a:t>
                      </a:r>
                      <a:endParaRPr lang="en-US" altLang="en-US" sz="900" b="0">
                        <a:latin typeface="微软雅黑" panose="020B0503020204020204" charset="-122"/>
                        <a:ea typeface="微软雅黑" panose="020B0503020204020204" charset="-122"/>
                        <a:cs typeface="等线" panose="02010600030101010101" charset="-122"/>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45770" y="410845"/>
            <a:ext cx="4330700" cy="768350"/>
          </a:xfrm>
          <a:prstGeom prst="rect">
            <a:avLst/>
          </a:prstGeom>
          <a:noFill/>
        </p:spPr>
        <p:txBody>
          <a:bodyPr wrap="square" rtlCol="0">
            <a:spAutoFit/>
          </a:bodyPr>
          <a:lstStyle/>
          <a:p>
            <a:r>
              <a:rPr lang="en-US" altLang="zh-CN" sz="4400" dirty="0">
                <a:latin typeface="微软雅黑" panose="020B0503020204020204" charset="-122"/>
                <a:ea typeface="微软雅黑" panose="020B0503020204020204" charset="-122"/>
                <a:cs typeface="Times New Roman" panose="02020603050405020304" charset="0"/>
              </a:rPr>
              <a:t>3 </a:t>
            </a:r>
            <a:r>
              <a:rPr lang="zh-CN" altLang="en-US" sz="4400" dirty="0">
                <a:latin typeface="微软雅黑" panose="020B0503020204020204" charset="-122"/>
                <a:ea typeface="微软雅黑" panose="020B0503020204020204" charset="-122"/>
              </a:rPr>
              <a:t>结果</a:t>
            </a:r>
          </a:p>
        </p:txBody>
      </p:sp>
      <p:sp>
        <p:nvSpPr>
          <p:cNvPr id="2" name="文本框 1"/>
          <p:cNvSpPr txBox="1"/>
          <p:nvPr/>
        </p:nvSpPr>
        <p:spPr>
          <a:xfrm>
            <a:off x="445770" y="1355725"/>
            <a:ext cx="6096000" cy="368300"/>
          </a:xfrm>
          <a:prstGeom prst="rect">
            <a:avLst/>
          </a:prstGeom>
          <a:noFill/>
        </p:spPr>
        <p:txBody>
          <a:bodyPr wrap="square" rtlCol="0" anchor="t">
            <a:spAutoFit/>
          </a:bodyPr>
          <a:lstStyle/>
          <a:p>
            <a:r>
              <a:rPr lang="zh-CN" altLang="en-US" dirty="0">
                <a:latin typeface="微软雅黑" panose="020B0503020204020204" charset="-122"/>
                <a:ea typeface="微软雅黑" panose="020B0503020204020204" charset="-122"/>
                <a:sym typeface="+mn-ea"/>
              </a:rPr>
              <a:t>复现部分</a:t>
            </a:r>
            <a:r>
              <a:rPr lang="en-US" altLang="zh-CN" dirty="0">
                <a:latin typeface="微软雅黑" panose="020B0503020204020204" charset="-122"/>
                <a:ea typeface="微软雅黑" panose="020B0503020204020204" charset="-122"/>
                <a:sym typeface="+mn-ea"/>
              </a:rPr>
              <a:t>1</a:t>
            </a:r>
            <a:endParaRPr lang="zh-CN" altLang="en-US" dirty="0">
              <a:latin typeface="微软雅黑" panose="020B0503020204020204" charset="-122"/>
              <a:ea typeface="微软雅黑" panose="020B0503020204020204" charset="-122"/>
              <a:sym typeface="+mn-ea"/>
            </a:endParaRPr>
          </a:p>
        </p:txBody>
      </p:sp>
      <p:sp>
        <p:nvSpPr>
          <p:cNvPr id="101" name="文本框 100"/>
          <p:cNvSpPr txBox="1"/>
          <p:nvPr/>
        </p:nvSpPr>
        <p:spPr>
          <a:xfrm>
            <a:off x="3555999" y="1436370"/>
            <a:ext cx="5080000" cy="368300"/>
          </a:xfrm>
          <a:prstGeom prst="rect">
            <a:avLst/>
          </a:prstGeom>
          <a:noFill/>
          <a:ln w="9525">
            <a:noFill/>
          </a:ln>
        </p:spPr>
        <p:txBody>
          <a:bodyPr>
            <a:spAutoFit/>
          </a:bodyPr>
          <a:lstStyle/>
          <a:p>
            <a:pPr indent="0" algn="ctr"/>
            <a:r>
              <a:rPr lang="zh-CN" dirty="0">
                <a:latin typeface="微软雅黑" panose="020B0503020204020204" charset="-122"/>
                <a:ea typeface="微软雅黑" panose="020B0503020204020204" charset="-122"/>
              </a:rPr>
              <a:t>表</a:t>
            </a:r>
            <a:r>
              <a:rPr lang="en-US" dirty="0">
                <a:latin typeface="微软雅黑" panose="020B0503020204020204" charset="-122"/>
                <a:ea typeface="微软雅黑" panose="020B0503020204020204" charset="-122"/>
              </a:rPr>
              <a:t> 1-3</a:t>
            </a:r>
            <a:r>
              <a:rPr lang="zh-CN" dirty="0">
                <a:latin typeface="微软雅黑" panose="020B0503020204020204" charset="-122"/>
                <a:ea typeface="微软雅黑" panose="020B0503020204020204" charset="-122"/>
              </a:rPr>
              <a:t>暗示的复现结果推断性统计</a:t>
            </a:r>
            <a:endParaRPr lang="zh-CN" altLang="en-US" dirty="0">
              <a:latin typeface="微软雅黑" panose="020B0503020204020204" charset="-122"/>
              <a:ea typeface="微软雅黑" panose="020B0503020204020204" charset="-122"/>
            </a:endParaRPr>
          </a:p>
        </p:txBody>
      </p:sp>
      <p:graphicFrame>
        <p:nvGraphicFramePr>
          <p:cNvPr id="3" name="表格 2"/>
          <p:cNvGraphicFramePr/>
          <p:nvPr/>
        </p:nvGraphicFramePr>
        <p:xfrm>
          <a:off x="1825250" y="1817706"/>
          <a:ext cx="8541498" cy="2264074"/>
        </p:xfrm>
        <a:graphic>
          <a:graphicData uri="http://schemas.openxmlformats.org/drawingml/2006/table">
            <a:tbl>
              <a:tblPr/>
              <a:tblGrid>
                <a:gridCol w="756000">
                  <a:extLst>
                    <a:ext uri="{9D8B030D-6E8A-4147-A177-3AD203B41FA5}">
                      <a16:colId xmlns:a16="http://schemas.microsoft.com/office/drawing/2014/main" val="20000"/>
                    </a:ext>
                  </a:extLst>
                </a:gridCol>
                <a:gridCol w="478469">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gridCol w="476592">
                  <a:extLst>
                    <a:ext uri="{9D8B030D-6E8A-4147-A177-3AD203B41FA5}">
                      <a16:colId xmlns:a16="http://schemas.microsoft.com/office/drawing/2014/main" val="20003"/>
                    </a:ext>
                  </a:extLst>
                </a:gridCol>
                <a:gridCol w="884970">
                  <a:extLst>
                    <a:ext uri="{9D8B030D-6E8A-4147-A177-3AD203B41FA5}">
                      <a16:colId xmlns:a16="http://schemas.microsoft.com/office/drawing/2014/main" val="20004"/>
                    </a:ext>
                  </a:extLst>
                </a:gridCol>
                <a:gridCol w="529130">
                  <a:extLst>
                    <a:ext uri="{9D8B030D-6E8A-4147-A177-3AD203B41FA5}">
                      <a16:colId xmlns:a16="http://schemas.microsoft.com/office/drawing/2014/main" val="20005"/>
                    </a:ext>
                  </a:extLst>
                </a:gridCol>
                <a:gridCol w="821840">
                  <a:extLst>
                    <a:ext uri="{9D8B030D-6E8A-4147-A177-3AD203B41FA5}">
                      <a16:colId xmlns:a16="http://schemas.microsoft.com/office/drawing/2014/main" val="20006"/>
                    </a:ext>
                  </a:extLst>
                </a:gridCol>
                <a:gridCol w="476592">
                  <a:extLst>
                    <a:ext uri="{9D8B030D-6E8A-4147-A177-3AD203B41FA5}">
                      <a16:colId xmlns:a16="http://schemas.microsoft.com/office/drawing/2014/main" val="20007"/>
                    </a:ext>
                  </a:extLst>
                </a:gridCol>
                <a:gridCol w="829346">
                  <a:extLst>
                    <a:ext uri="{9D8B030D-6E8A-4147-A177-3AD203B41FA5}">
                      <a16:colId xmlns:a16="http://schemas.microsoft.com/office/drawing/2014/main" val="20008"/>
                    </a:ext>
                  </a:extLst>
                </a:gridCol>
                <a:gridCol w="529130">
                  <a:extLst>
                    <a:ext uri="{9D8B030D-6E8A-4147-A177-3AD203B41FA5}">
                      <a16:colId xmlns:a16="http://schemas.microsoft.com/office/drawing/2014/main" val="20009"/>
                    </a:ext>
                  </a:extLst>
                </a:gridCol>
                <a:gridCol w="913491">
                  <a:extLst>
                    <a:ext uri="{9D8B030D-6E8A-4147-A177-3AD203B41FA5}">
                      <a16:colId xmlns:a16="http://schemas.microsoft.com/office/drawing/2014/main" val="20010"/>
                    </a:ext>
                  </a:extLst>
                </a:gridCol>
                <a:gridCol w="476592">
                  <a:extLst>
                    <a:ext uri="{9D8B030D-6E8A-4147-A177-3AD203B41FA5}">
                      <a16:colId xmlns:a16="http://schemas.microsoft.com/office/drawing/2014/main" val="20011"/>
                    </a:ext>
                  </a:extLst>
                </a:gridCol>
                <a:gridCol w="829346">
                  <a:extLst>
                    <a:ext uri="{9D8B030D-6E8A-4147-A177-3AD203B41FA5}">
                      <a16:colId xmlns:a16="http://schemas.microsoft.com/office/drawing/2014/main" val="20012"/>
                    </a:ext>
                  </a:extLst>
                </a:gridCol>
              </a:tblGrid>
              <a:tr h="282651">
                <a:tc gridSpan="13">
                  <a:txBody>
                    <a:bodyPr/>
                    <a:lstStyle/>
                    <a:p>
                      <a:pPr indent="0" algn="ctr">
                        <a:buNone/>
                      </a:pPr>
                      <a:r>
                        <a:rPr lang="en-US" sz="1400" b="0" dirty="0">
                          <a:latin typeface="微软雅黑" panose="020B0503020204020204" charset="-122"/>
                          <a:ea typeface="微软雅黑" panose="020B0503020204020204" charset="-122"/>
                          <a:cs typeface="等线" panose="02010600030101010101" charset="-122"/>
                        </a:rPr>
                        <a:t> </a:t>
                      </a:r>
                      <a:r>
                        <a:rPr lang="en-US" sz="1400" b="0" dirty="0" err="1">
                          <a:highlight>
                            <a:srgbClr val="FFFF00"/>
                          </a:highlight>
                          <a:latin typeface="微软雅黑" panose="020B0503020204020204" charset="-122"/>
                          <a:ea typeface="微软雅黑" panose="020B0503020204020204" charset="-122"/>
                        </a:rPr>
                        <a:t>暗示</a:t>
                      </a:r>
                      <a:endParaRPr lang="en-US" altLang="en-US" sz="1400" b="0" dirty="0">
                        <a:highlight>
                          <a:srgbClr val="FFFF00"/>
                        </a:highlight>
                        <a:latin typeface="微软雅黑" panose="020B0503020204020204" charset="-122"/>
                        <a:ea typeface="微软雅黑" panose="020B0503020204020204" charset="-122"/>
                      </a:endParaRPr>
                    </a:p>
                  </a:txBody>
                  <a:tcPr marL="81058" marR="81058" marT="0" marB="0" anchor="ctr">
                    <a:lnL>
                      <a:noFill/>
                    </a:lnL>
                    <a:lnR w="12700" cmpd="sng">
                      <a:noFill/>
                      <a:prstDash val="solid"/>
                    </a:lnR>
                    <a:lnT w="19050"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marL="95221" marR="95221" marT="47611" marB="47611" anchor="ctr">
                    <a:lnR cap="flat">
                      <a:noFill/>
                    </a:lnR>
                    <a:lnT w="19050" cap="flat" cmpd="sng">
                      <a:solidFill>
                        <a:srgbClr val="080000"/>
                      </a:solidFill>
                      <a:prstDash val="solid"/>
                      <a:headEnd type="none" w="med" len="med"/>
                      <a:tailEnd type="none" w="med" len="med"/>
                    </a:lnT>
                    <a:lnB cap="flat">
                      <a:noFill/>
                    </a:lnB>
                    <a:lnTlToBr>
                      <a:noFill/>
                    </a:lnTlToBr>
                    <a:lnBlToTr>
                      <a:noFill/>
                    </a:lnBlToTr>
                    <a:noFill/>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L w="12700" cmpd="sng">
                      <a:noFill/>
                      <a:prstDash val="solid"/>
                    </a:lnL>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L w="12700" cmpd="sng">
                      <a:noFill/>
                      <a:prstDash val="solid"/>
                    </a:lnL>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L w="12700" cmpd="sng">
                      <a:noFill/>
                      <a:prstDash val="solid"/>
                    </a:lnL>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L w="12700" cmpd="sng">
                      <a:noFill/>
                      <a:prstDash val="solid"/>
                    </a:lnL>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extLst>
                  <a:ext uri="{0D108BD9-81ED-4DB2-BD59-A6C34878D82A}">
                    <a16:rowId xmlns:a16="http://schemas.microsoft.com/office/drawing/2014/main" val="10000"/>
                  </a:ext>
                </a:extLst>
              </a:tr>
              <a:tr h="288207">
                <a:tc>
                  <a:txBody>
                    <a:bodyPr/>
                    <a:lstStyle/>
                    <a:p>
                      <a:pPr indent="0" algn="ctr">
                        <a:buNone/>
                      </a:pPr>
                      <a:r>
                        <a:rPr lang="en-US" sz="1100" b="0" dirty="0">
                          <a:latin typeface="等线" panose="02010600030101010101" charset="-122"/>
                          <a:ea typeface="等线" panose="02010600030101010101" charset="-122"/>
                          <a:cs typeface="等线" panose="02010600030101010101" charset="-122"/>
                        </a:rPr>
                        <a:t> </a:t>
                      </a:r>
                      <a:endParaRPr lang="en-US" altLang="en-US" sz="1100" b="0" dirty="0">
                        <a:latin typeface="等线" panose="02010600030101010101" charset="-122"/>
                        <a:ea typeface="等线" panose="02010600030101010101" charset="-122"/>
                        <a:cs typeface="等线" panose="02010600030101010101" charset="-122"/>
                      </a:endParaRPr>
                    </a:p>
                  </a:txBody>
                  <a:tcPr marL="81058" marR="81058" marT="0" marB="0" anchor="ctr">
                    <a:lnL>
                      <a:noFill/>
                    </a:lnL>
                    <a:lnR>
                      <a:noFill/>
                    </a:lnR>
                    <a:lnT cap="flat">
                      <a:noFill/>
                    </a:lnT>
                    <a:lnB cap="flat">
                      <a:noFill/>
                    </a:lnB>
                    <a:lnTlToBr>
                      <a:noFill/>
                    </a:lnTlToBr>
                    <a:lnBlToTr>
                      <a:noFill/>
                    </a:lnBlToTr>
                    <a:noFill/>
                  </a:tcPr>
                </a:tc>
                <a:tc gridSpan="4">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GPT-4 vs. human</a:t>
                      </a:r>
                      <a:endParaRPr lang="en-US" altLang="en-US" sz="1100" b="0" dirty="0">
                        <a:latin typeface="Times New Roman" panose="02020603050405020304" charset="0"/>
                        <a:ea typeface="等线" panose="02010600030101010101" charset="-122"/>
                        <a:cs typeface="Times New Roman" panose="02020603050405020304" charset="0"/>
                      </a:endParaRPr>
                    </a:p>
                  </a:txBody>
                  <a:tcPr marL="95221" marR="95221" marT="47611" marB="47611" anchor="ctr">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lnT cap="flat">
                      <a:noFill/>
                    </a:lnT>
                    <a:lnB cap="flat">
                      <a:noFill/>
                    </a:lnB>
                  </a:tcPr>
                </a:tc>
                <a:tc hMerge="1">
                  <a:txBody>
                    <a:bodyPr/>
                    <a:lstStyle/>
                    <a:p>
                      <a:endParaRPr lang="zh-CN"/>
                    </a:p>
                  </a:txBody>
                  <a:tcPr>
                    <a:lnT cap="flat">
                      <a:noFill/>
                    </a:lnT>
                    <a:lnB cap="flat">
                      <a:noFill/>
                    </a:lnB>
                  </a:tcPr>
                </a:tc>
                <a:tc hMerge="1">
                  <a:txBody>
                    <a:bodyPr/>
                    <a:lstStyle/>
                    <a:p>
                      <a:endParaRPr lang="zh-CN"/>
                    </a:p>
                  </a:txBody>
                  <a:tcPr>
                    <a:lnT cap="flat">
                      <a:noFill/>
                    </a:lnT>
                    <a:lnB cap="flat">
                      <a:noFill/>
                    </a:lnB>
                  </a:tcPr>
                </a:tc>
                <a:tc gridSpan="4">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GPT-3.5 vs. human</a:t>
                      </a:r>
                      <a:endParaRPr lang="en-US" altLang="en-US" sz="1100" b="0" dirty="0">
                        <a:latin typeface="Times New Roman" panose="02020603050405020304" charset="0"/>
                        <a:ea typeface="等线" panose="02010600030101010101" charset="-122"/>
                        <a:cs typeface="Times New Roman" panose="02020603050405020304" charset="0"/>
                      </a:endParaRPr>
                    </a:p>
                  </a:txBody>
                  <a:tcPr marL="95221" marR="95221" marT="47611" marB="47611" anchor="ctr">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lnT cap="flat">
                      <a:noFill/>
                    </a:lnT>
                    <a:lnB cap="flat">
                      <a:noFill/>
                    </a:lnB>
                  </a:tcPr>
                </a:tc>
                <a:tc hMerge="1">
                  <a:txBody>
                    <a:bodyPr/>
                    <a:lstStyle/>
                    <a:p>
                      <a:endParaRPr lang="zh-CN"/>
                    </a:p>
                  </a:txBody>
                  <a:tcPr>
                    <a:lnL w="12700" cmpd="sng">
                      <a:noFill/>
                      <a:prstDash val="solid"/>
                    </a:lnL>
                    <a:lnT cap="flat">
                      <a:noFill/>
                    </a:lnT>
                    <a:lnB cap="flat">
                      <a:noFill/>
                    </a:lnB>
                  </a:tcPr>
                </a:tc>
                <a:tc hMerge="1">
                  <a:txBody>
                    <a:bodyPr/>
                    <a:lstStyle/>
                    <a:p>
                      <a:endParaRPr lang="zh-CN"/>
                    </a:p>
                  </a:txBody>
                  <a:tcPr>
                    <a:lnT cap="flat">
                      <a:noFill/>
                    </a:lnT>
                    <a:lnB cap="flat">
                      <a:noFill/>
                    </a:lnB>
                  </a:tcPr>
                </a:tc>
                <a:tc gridSpan="4">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LLaMA2 vs. human</a:t>
                      </a:r>
                      <a:endParaRPr lang="en-US" altLang="en-US" sz="1100" b="0" dirty="0">
                        <a:latin typeface="Times New Roman" panose="02020603050405020304" charset="0"/>
                        <a:ea typeface="等线" panose="02010600030101010101" charset="-122"/>
                        <a:cs typeface="Times New Roman" panose="02020603050405020304" charset="0"/>
                      </a:endParaRPr>
                    </a:p>
                  </a:txBody>
                  <a:tcPr marL="95221" marR="95221" marT="47611" marB="47611" anchor="ctr">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lnT cap="flat">
                      <a:noFill/>
                    </a:lnT>
                    <a:lnB cap="flat">
                      <a:noFill/>
                    </a:lnB>
                  </a:tcPr>
                </a:tc>
                <a:tc hMerge="1">
                  <a:txBody>
                    <a:bodyPr/>
                    <a:lstStyle/>
                    <a:p>
                      <a:endParaRPr lang="zh-CN"/>
                    </a:p>
                  </a:txBody>
                  <a:tcPr>
                    <a:lnL w="12700" cmpd="sng">
                      <a:noFill/>
                      <a:prstDash val="solid"/>
                    </a:lnL>
                    <a:lnT cap="flat">
                      <a:noFill/>
                    </a:lnT>
                    <a:lnB cap="flat">
                      <a:noFill/>
                    </a:lnB>
                  </a:tcPr>
                </a:tc>
                <a:tc hMerge="1">
                  <a:txBody>
                    <a:bodyPr/>
                    <a:lstStyle/>
                    <a:p>
                      <a:endParaRPr lang="zh-CN"/>
                    </a:p>
                  </a:txBody>
                  <a:tcPr>
                    <a:lnT cap="flat">
                      <a:noFill/>
                    </a:lnT>
                    <a:lnB cap="flat">
                      <a:noFill/>
                    </a:lnB>
                  </a:tcPr>
                </a:tc>
                <a:extLst>
                  <a:ext uri="{0D108BD9-81ED-4DB2-BD59-A6C34878D82A}">
                    <a16:rowId xmlns:a16="http://schemas.microsoft.com/office/drawing/2014/main" val="10001"/>
                  </a:ext>
                </a:extLst>
              </a:tr>
              <a:tr h="288207">
                <a:tc>
                  <a:txBody>
                    <a:bodyPr/>
                    <a:lstStyle/>
                    <a:p>
                      <a:pPr indent="0" algn="ctr">
                        <a:buNone/>
                      </a:pPr>
                      <a:r>
                        <a:rPr lang="en-US" sz="1100" b="0" dirty="0">
                          <a:latin typeface="等线" panose="02010600030101010101" charset="-122"/>
                          <a:ea typeface="等线" panose="02010600030101010101" charset="-122"/>
                          <a:cs typeface="等线" panose="02010600030101010101" charset="-122"/>
                        </a:rPr>
                        <a:t> </a:t>
                      </a:r>
                      <a:endParaRPr lang="en-US" altLang="en-US" sz="1100" b="0" dirty="0">
                        <a:latin typeface="等线" panose="02010600030101010101" charset="-122"/>
                        <a:ea typeface="等线" panose="02010600030101010101" charset="-122"/>
                        <a:cs typeface="等线" panose="02010600030101010101" charset="-122"/>
                      </a:endParaRPr>
                    </a:p>
                  </a:txBody>
                  <a:tcPr marL="81058" marR="81058" marT="0" marB="0" anchor="ctr">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Z</a:t>
                      </a:r>
                      <a:endParaRPr lang="en-US" altLang="en-US" sz="1100" b="0" dirty="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100" b="0" i="1" dirty="0">
                          <a:latin typeface="Times New Roman" panose="02020603050405020304" charset="0"/>
                          <a:ea typeface="等线" panose="02010600030101010101" charset="-122"/>
                          <a:cs typeface="Times New Roman" panose="02020603050405020304" charset="0"/>
                        </a:rPr>
                        <a:t>P</a:t>
                      </a:r>
                      <a:endParaRPr lang="en-US" altLang="en-US" sz="1100" b="0" i="1" dirty="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100" b="0" i="1" dirty="0">
                          <a:latin typeface="Times New Roman" panose="02020603050405020304" charset="0"/>
                          <a:ea typeface="等线" panose="02010600030101010101" charset="-122"/>
                          <a:cs typeface="Times New Roman" panose="02020603050405020304" charset="0"/>
                        </a:rPr>
                        <a:t>r</a:t>
                      </a:r>
                      <a:endParaRPr lang="en-US" altLang="en-US" sz="1100" b="0" i="1" dirty="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CI</a:t>
                      </a:r>
                      <a:endParaRPr lang="en-US" altLang="en-US" sz="1100" b="0" dirty="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Z</a:t>
                      </a:r>
                      <a:endParaRPr lang="en-US" altLang="en-US" sz="1100" b="0" dirty="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100" b="0" i="1" dirty="0">
                          <a:latin typeface="Times New Roman" panose="02020603050405020304" charset="0"/>
                          <a:ea typeface="等线" panose="02010600030101010101" charset="-122"/>
                          <a:cs typeface="Times New Roman" panose="02020603050405020304" charset="0"/>
                        </a:rPr>
                        <a:t>P</a:t>
                      </a:r>
                      <a:endParaRPr lang="en-US" altLang="en-US" sz="1100" b="0" i="1" dirty="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100" b="0" i="1" dirty="0">
                          <a:latin typeface="Times New Roman" panose="02020603050405020304" charset="0"/>
                          <a:ea typeface="等线" panose="02010600030101010101" charset="-122"/>
                          <a:cs typeface="Times New Roman" panose="02020603050405020304" charset="0"/>
                        </a:rPr>
                        <a:t>r</a:t>
                      </a:r>
                      <a:endParaRPr lang="en-US" altLang="en-US" sz="1100" b="0" i="1" dirty="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CI</a:t>
                      </a:r>
                      <a:endParaRPr lang="en-US" altLang="en-US" sz="1100" b="0" dirty="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Z</a:t>
                      </a:r>
                      <a:endParaRPr lang="en-US" altLang="en-US" sz="1100" b="0" dirty="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100" b="0" i="1" dirty="0">
                          <a:latin typeface="Times New Roman" panose="02020603050405020304" charset="0"/>
                          <a:ea typeface="等线" panose="02010600030101010101" charset="-122"/>
                          <a:cs typeface="Times New Roman" panose="02020603050405020304" charset="0"/>
                        </a:rPr>
                        <a:t>P</a:t>
                      </a:r>
                      <a:endParaRPr lang="en-US" altLang="en-US" sz="1100" b="0" i="1" dirty="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100" b="0" i="1" dirty="0">
                          <a:latin typeface="Times New Roman" panose="02020603050405020304" charset="0"/>
                          <a:ea typeface="等线" panose="02010600030101010101" charset="-122"/>
                          <a:cs typeface="Times New Roman" panose="02020603050405020304" charset="0"/>
                        </a:rPr>
                        <a:t>r</a:t>
                      </a:r>
                      <a:endParaRPr lang="en-US" altLang="en-US" sz="1100" b="0" i="1" dirty="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CI</a:t>
                      </a:r>
                      <a:endParaRPr lang="en-US" altLang="en-US" sz="1100" b="0" dirty="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5313">
                <a:tc>
                  <a:txBody>
                    <a:bodyPr/>
                    <a:lstStyle/>
                    <a:p>
                      <a:pPr indent="0" algn="ctr">
                        <a:buNone/>
                      </a:pPr>
                      <a:r>
                        <a:rPr lang="en-US" sz="1100" b="0" dirty="0">
                          <a:latin typeface="Times New Roman" panose="02020603050405020304" charset="0"/>
                          <a:ea typeface="宋体" panose="02010600030101010101" pitchFamily="2" charset="-122"/>
                          <a:cs typeface="Times New Roman" panose="02020603050405020304" charset="0"/>
                        </a:rPr>
                        <a:t>old</a:t>
                      </a:r>
                      <a:endParaRPr lang="en-US" altLang="en-US" sz="1100" b="0" dirty="0">
                        <a:latin typeface="Times New Roman" panose="02020603050405020304" charset="0"/>
                        <a:ea typeface="宋体" panose="02010600030101010101" pitchFamily="2" charset="-122"/>
                        <a:cs typeface="Times New Roman" panose="02020603050405020304" charset="0"/>
                      </a:endParaRPr>
                    </a:p>
                  </a:txBody>
                  <a:tcPr marL="81058" marR="81058"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0.00</a:t>
                      </a:r>
                      <a:endParaRPr lang="en-US" altLang="en-US" sz="1100" b="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0.040</a:t>
                      </a:r>
                      <a:endParaRPr lang="en-US" altLang="en-US" sz="1100" b="0" dirty="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0.32</a:t>
                      </a:r>
                      <a:endParaRPr lang="en-US" altLang="en-US" sz="1100" b="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0.12-0.05</a:t>
                      </a:r>
                      <a:endParaRPr lang="en-US" altLang="en-US" sz="1100" b="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0.00</a:t>
                      </a:r>
                      <a:endParaRPr lang="en-US" altLang="en-US" sz="1100" b="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0.626</a:t>
                      </a:r>
                      <a:endParaRPr lang="en-US" altLang="en-US" sz="1100" b="0" dirty="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0.06</a:t>
                      </a:r>
                      <a:endParaRPr lang="en-US" altLang="en-US" sz="1100" b="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0.01-0.33</a:t>
                      </a:r>
                      <a:endParaRPr lang="en-US" altLang="en-US" sz="1100" b="0" dirty="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-0.20</a:t>
                      </a:r>
                      <a:endParaRPr lang="en-US" altLang="en-US" sz="1100" b="0" dirty="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5.42*10</a:t>
                      </a:r>
                      <a:r>
                        <a:rPr lang="en-US" sz="1100" b="0" baseline="30000" dirty="0">
                          <a:latin typeface="Times New Roman" panose="02020603050405020304" charset="0"/>
                          <a:ea typeface="等线" panose="02010600030101010101" charset="-122"/>
                          <a:cs typeface="Times New Roman" panose="02020603050405020304" charset="0"/>
                        </a:rPr>
                        <a:t>-5</a:t>
                      </a:r>
                      <a:endParaRPr lang="en-US" altLang="en-US" sz="1100" b="0" dirty="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0.57</a:t>
                      </a:r>
                      <a:endParaRPr lang="en-US" altLang="en-US" sz="1100" b="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0.41-0.72</a:t>
                      </a:r>
                      <a:endParaRPr lang="en-US" altLang="en-US" sz="1100" b="0" dirty="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3"/>
                  </a:ext>
                </a:extLst>
              </a:tr>
              <a:tr h="330237">
                <a:tc>
                  <a:txBody>
                    <a:bodyPr/>
                    <a:lstStyle/>
                    <a:p>
                      <a:pPr indent="0" algn="ctr">
                        <a:buNone/>
                      </a:pPr>
                      <a:r>
                        <a:rPr lang="en-US" sz="1100" b="0" dirty="0">
                          <a:latin typeface="Times New Roman" panose="02020603050405020304" charset="0"/>
                          <a:ea typeface="宋体" panose="02010600030101010101" pitchFamily="2" charset="-122"/>
                          <a:cs typeface="Times New Roman" panose="02020603050405020304" charset="0"/>
                        </a:rPr>
                        <a:t>new</a:t>
                      </a:r>
                      <a:endParaRPr lang="en-US" altLang="en-US" sz="1100" b="0" dirty="0">
                        <a:latin typeface="Times New Roman" panose="02020603050405020304" charset="0"/>
                        <a:ea typeface="宋体" panose="02010600030101010101" pitchFamily="2" charset="-122"/>
                        <a:cs typeface="Times New Roman" panose="02020603050405020304" charset="0"/>
                      </a:endParaRPr>
                    </a:p>
                  </a:txBody>
                  <a:tcPr marL="81058" marR="81058" marT="0" marB="0" anchor="ctr">
                    <a:lnL>
                      <a:noFill/>
                    </a:lnL>
                    <a:lnR>
                      <a:noFill/>
                    </a:lnR>
                    <a:lnT cap="flat">
                      <a:noFill/>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0.00</a:t>
                      </a:r>
                      <a:endParaRPr lang="en-US" altLang="en-US" sz="1100" b="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0.040</a:t>
                      </a:r>
                      <a:endParaRPr lang="en-US" altLang="en-US" sz="1100" b="0" dirty="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0.32</a:t>
                      </a:r>
                      <a:endParaRPr lang="en-US" altLang="en-US" sz="1100" b="0" dirty="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0.12-0.05</a:t>
                      </a:r>
                      <a:endParaRPr lang="en-US" altLang="en-US" sz="1100" b="0" dirty="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0.00</a:t>
                      </a:r>
                      <a:endParaRPr lang="en-US" altLang="en-US" sz="1100" b="0" dirty="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0.626</a:t>
                      </a:r>
                      <a:endParaRPr lang="en-US" altLang="en-US" sz="1100" b="0" dirty="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0.06</a:t>
                      </a:r>
                      <a:endParaRPr lang="en-US" altLang="en-US" sz="1100" b="0" dirty="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0.01-0.33</a:t>
                      </a:r>
                      <a:endParaRPr lang="en-US" altLang="en-US" sz="1100" b="0" dirty="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-0.20</a:t>
                      </a:r>
                      <a:endParaRPr lang="en-US" altLang="en-US" sz="1100" b="0" dirty="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5.42*10</a:t>
                      </a:r>
                      <a:r>
                        <a:rPr lang="en-US" sz="1100" b="0" baseline="30000" dirty="0">
                          <a:latin typeface="Times New Roman" panose="02020603050405020304" charset="0"/>
                          <a:ea typeface="等线" panose="02010600030101010101" charset="-122"/>
                          <a:cs typeface="Times New Roman" panose="02020603050405020304" charset="0"/>
                        </a:rPr>
                        <a:t>-5</a:t>
                      </a:r>
                      <a:endParaRPr lang="en-US" altLang="en-US" sz="1100" b="0" dirty="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0.57</a:t>
                      </a:r>
                      <a:endParaRPr lang="en-US" altLang="en-US" sz="1100" b="0" dirty="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0.41-0.72</a:t>
                      </a:r>
                      <a:endParaRPr lang="en-US" altLang="en-US" sz="1100" b="0" dirty="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315226">
                <a:tc>
                  <a:txBody>
                    <a:bodyPr/>
                    <a:lstStyle/>
                    <a:p>
                      <a:pPr indent="0" algn="ctr">
                        <a:buNone/>
                      </a:pPr>
                      <a:r>
                        <a:rPr lang="en-US" sz="1100" b="0" i="1" dirty="0">
                          <a:latin typeface="Times New Roman" panose="02020603050405020304" charset="0"/>
                          <a:cs typeface="Times New Roman" panose="02020603050405020304" charset="0"/>
                        </a:rPr>
                        <a:t>δ</a:t>
                      </a:r>
                      <a:endParaRPr lang="en-US" altLang="en-US" sz="1100" b="0" i="1" dirty="0">
                        <a:latin typeface="Times New Roman" panose="02020603050405020304" charset="0"/>
                        <a:ea typeface="Times New Roman" panose="02020603050405020304" charset="0"/>
                        <a:cs typeface="Times New Roman" panose="02020603050405020304" charset="0"/>
                      </a:endParaRPr>
                    </a:p>
                  </a:txBody>
                  <a:tcPr marL="81058" marR="81058" marT="0" marB="0" anchor="ctr">
                    <a:lnL>
                      <a:noFill/>
                    </a:lnL>
                    <a:lnR>
                      <a:noFill/>
                    </a:lnR>
                    <a:lnT cap="flat">
                      <a:noFill/>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a:t>
                      </a:r>
                      <a:endParaRPr lang="en-US" altLang="en-US" sz="1100" b="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0%</a:t>
                      </a:r>
                      <a:endParaRPr lang="en-US" altLang="en-US" sz="1100" b="0" dirty="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cap="flat">
                      <a:noFill/>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a:t>
                      </a:r>
                      <a:endParaRPr lang="en-US" altLang="en-US" sz="1100" b="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cap="flat">
                      <a:noFill/>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a:t>
                      </a:r>
                      <a:endParaRPr lang="en-US" altLang="en-US" sz="1100" b="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cap="flat">
                      <a:noFill/>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a:t>
                      </a:r>
                      <a:endParaRPr lang="en-US" altLang="en-US" sz="1100" b="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cap="flat">
                      <a:noFill/>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a:t>
                      </a:r>
                      <a:endParaRPr lang="en-US" altLang="en-US" sz="1100" b="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cap="flat">
                      <a:noFill/>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a:t>
                      </a:r>
                      <a:endParaRPr lang="en-US" altLang="en-US" sz="1100" b="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cap="flat">
                      <a:noFill/>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a:t>
                      </a:r>
                      <a:endParaRPr lang="en-US" altLang="en-US" sz="1100" b="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cap="flat">
                      <a:noFill/>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a:t>
                      </a:r>
                      <a:endParaRPr lang="en-US" altLang="en-US" sz="1100" b="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cap="flat">
                      <a:noFill/>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a:t>
                      </a:r>
                      <a:endParaRPr lang="en-US" altLang="en-US" sz="1100" b="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0%</a:t>
                      </a:r>
                      <a:endParaRPr lang="en-US" altLang="en-US" sz="1100" b="0" dirty="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0%</a:t>
                      </a:r>
                      <a:endParaRPr lang="en-US" altLang="en-US" sz="1100" b="0" dirty="0">
                        <a:latin typeface="Times New Roman" panose="02020603050405020304" charset="0"/>
                        <a:ea typeface="等线" panose="02010600030101010101" charset="-122"/>
                        <a:cs typeface="Times New Roman" panose="02020603050405020304" charset="0"/>
                      </a:endParaRPr>
                    </a:p>
                  </a:txBody>
                  <a:tcPr marL="81058" marR="81058" marT="0" marB="0" anchor="ctr">
                    <a:lnL>
                      <a:noFill/>
                    </a:lnL>
                    <a:lnR>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324233">
                <a:tc>
                  <a:txBody>
                    <a:bodyPr/>
                    <a:lstStyle/>
                    <a:p>
                      <a:pPr indent="0" algn="ctr">
                        <a:buNone/>
                      </a:pPr>
                      <a:r>
                        <a:rPr lang="en-US" sz="1100" b="0" dirty="0">
                          <a:latin typeface="Times New Roman" panose="02020603050405020304" charset="0"/>
                          <a:ea typeface="宋体" panose="02010600030101010101" pitchFamily="2" charset="-122"/>
                          <a:cs typeface="Times New Roman" panose="02020603050405020304" charset="0"/>
                        </a:rPr>
                        <a:t>level</a:t>
                      </a:r>
                      <a:endParaRPr lang="en-US" altLang="en-US" sz="1100" b="0" dirty="0">
                        <a:latin typeface="Times New Roman" panose="02020603050405020304" charset="0"/>
                        <a:ea typeface="宋体" panose="02010600030101010101" pitchFamily="2" charset="-122"/>
                        <a:cs typeface="Times New Roman" panose="02020603050405020304" charset="0"/>
                      </a:endParaRPr>
                    </a:p>
                  </a:txBody>
                  <a:tcPr marL="81058" marR="81058"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000" b="0" dirty="0" err="1">
                          <a:latin typeface="微软雅黑" panose="020B0503020204020204" charset="-122"/>
                          <a:ea typeface="微软雅黑" panose="020B0503020204020204" charset="-122"/>
                          <a:cs typeface="等线" panose="02010600030101010101" charset="-122"/>
                        </a:rPr>
                        <a:t>完全一致</a:t>
                      </a:r>
                      <a:endParaRPr lang="en-US" altLang="en-US" sz="1000" b="0" dirty="0">
                        <a:latin typeface="微软雅黑" panose="020B0503020204020204" charset="-122"/>
                        <a:ea typeface="微软雅黑" panose="020B0503020204020204" charset="-122"/>
                        <a:cs typeface="等线" panose="02010600030101010101" charset="-122"/>
                      </a:endParaRPr>
                    </a:p>
                  </a:txBody>
                  <a:tcPr marL="81058" marR="81058"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000" b="0" dirty="0" err="1">
                          <a:latin typeface="微软雅黑" panose="020B0503020204020204" charset="-122"/>
                          <a:ea typeface="微软雅黑" panose="020B0503020204020204" charset="-122"/>
                          <a:cs typeface="等线" panose="02010600030101010101" charset="-122"/>
                        </a:rPr>
                        <a:t>完全一致</a:t>
                      </a:r>
                      <a:endParaRPr lang="en-US" altLang="en-US" sz="1000" b="0" dirty="0">
                        <a:latin typeface="微软雅黑" panose="020B0503020204020204" charset="-122"/>
                        <a:ea typeface="微软雅黑" panose="020B0503020204020204" charset="-122"/>
                        <a:cs typeface="等线" panose="02010600030101010101" charset="-122"/>
                      </a:endParaRPr>
                    </a:p>
                  </a:txBody>
                  <a:tcPr marL="81058" marR="81058"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000" b="0" dirty="0" err="1">
                          <a:latin typeface="微软雅黑" panose="020B0503020204020204" charset="-122"/>
                          <a:ea typeface="微软雅黑" panose="020B0503020204020204" charset="-122"/>
                          <a:cs typeface="等线" panose="02010600030101010101" charset="-122"/>
                        </a:rPr>
                        <a:t>完全一致</a:t>
                      </a:r>
                      <a:endParaRPr lang="en-US" altLang="en-US" sz="1000" b="0" dirty="0">
                        <a:latin typeface="微软雅黑" panose="020B0503020204020204" charset="-122"/>
                        <a:ea typeface="微软雅黑" panose="020B0503020204020204" charset="-122"/>
                        <a:cs typeface="等线" panose="02010600030101010101" charset="-122"/>
                      </a:endParaRPr>
                    </a:p>
                  </a:txBody>
                  <a:tcPr marL="81058" marR="81058"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000" b="0" dirty="0" err="1">
                          <a:latin typeface="微软雅黑" panose="020B0503020204020204" charset="-122"/>
                          <a:ea typeface="微软雅黑" panose="020B0503020204020204" charset="-122"/>
                          <a:cs typeface="等线" panose="02010600030101010101" charset="-122"/>
                        </a:rPr>
                        <a:t>完全一致</a:t>
                      </a:r>
                      <a:endParaRPr lang="en-US" altLang="en-US" sz="1000" b="0" dirty="0">
                        <a:latin typeface="微软雅黑" panose="020B0503020204020204" charset="-122"/>
                        <a:ea typeface="微软雅黑" panose="020B0503020204020204" charset="-122"/>
                        <a:cs typeface="等线" panose="02010600030101010101" charset="-122"/>
                      </a:endParaRPr>
                    </a:p>
                  </a:txBody>
                  <a:tcPr marL="81058" marR="81058"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000" b="0" dirty="0" err="1">
                          <a:latin typeface="微软雅黑" panose="020B0503020204020204" charset="-122"/>
                          <a:ea typeface="微软雅黑" panose="020B0503020204020204" charset="-122"/>
                          <a:cs typeface="等线" panose="02010600030101010101" charset="-122"/>
                        </a:rPr>
                        <a:t>完全一致</a:t>
                      </a:r>
                      <a:endParaRPr lang="en-US" altLang="en-US" sz="1000" b="0" dirty="0">
                        <a:latin typeface="微软雅黑" panose="020B0503020204020204" charset="-122"/>
                        <a:ea typeface="微软雅黑" panose="020B0503020204020204" charset="-122"/>
                        <a:cs typeface="等线" panose="02010600030101010101" charset="-122"/>
                      </a:endParaRPr>
                    </a:p>
                  </a:txBody>
                  <a:tcPr marL="81058" marR="81058"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000" b="0" dirty="0" err="1">
                          <a:latin typeface="微软雅黑" panose="020B0503020204020204" charset="-122"/>
                          <a:ea typeface="微软雅黑" panose="020B0503020204020204" charset="-122"/>
                          <a:cs typeface="等线" panose="02010600030101010101" charset="-122"/>
                        </a:rPr>
                        <a:t>完全一致</a:t>
                      </a:r>
                      <a:endParaRPr lang="en-US" altLang="en-US" sz="1000" b="0" dirty="0">
                        <a:latin typeface="微软雅黑" panose="020B0503020204020204" charset="-122"/>
                        <a:ea typeface="微软雅黑" panose="020B0503020204020204" charset="-122"/>
                        <a:cs typeface="等线" panose="02010600030101010101" charset="-122"/>
                      </a:endParaRPr>
                    </a:p>
                  </a:txBody>
                  <a:tcPr marL="81058" marR="81058"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000" b="0" dirty="0" err="1">
                          <a:latin typeface="微软雅黑" panose="020B0503020204020204" charset="-122"/>
                          <a:ea typeface="微软雅黑" panose="020B0503020204020204" charset="-122"/>
                          <a:cs typeface="等线" panose="02010600030101010101" charset="-122"/>
                        </a:rPr>
                        <a:t>完全一致</a:t>
                      </a:r>
                      <a:endParaRPr lang="en-US" altLang="en-US" sz="1000" b="0" dirty="0">
                        <a:latin typeface="微软雅黑" panose="020B0503020204020204" charset="-122"/>
                        <a:ea typeface="微软雅黑" panose="020B0503020204020204" charset="-122"/>
                        <a:cs typeface="等线" panose="02010600030101010101" charset="-122"/>
                      </a:endParaRPr>
                    </a:p>
                  </a:txBody>
                  <a:tcPr marL="81058" marR="81058"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000" b="0" dirty="0" err="1">
                          <a:latin typeface="微软雅黑" panose="020B0503020204020204" charset="-122"/>
                          <a:ea typeface="微软雅黑" panose="020B0503020204020204" charset="-122"/>
                          <a:cs typeface="等线" panose="02010600030101010101" charset="-122"/>
                        </a:rPr>
                        <a:t>完全一致</a:t>
                      </a:r>
                      <a:endParaRPr lang="en-US" altLang="en-US" sz="1000" b="0" dirty="0">
                        <a:latin typeface="微软雅黑" panose="020B0503020204020204" charset="-122"/>
                        <a:ea typeface="微软雅黑" panose="020B0503020204020204" charset="-122"/>
                        <a:cs typeface="等线" panose="02010600030101010101" charset="-122"/>
                      </a:endParaRPr>
                    </a:p>
                  </a:txBody>
                  <a:tcPr marL="81058" marR="81058"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000" b="0" dirty="0" err="1">
                          <a:latin typeface="微软雅黑" panose="020B0503020204020204" charset="-122"/>
                          <a:ea typeface="微软雅黑" panose="020B0503020204020204" charset="-122"/>
                          <a:cs typeface="等线" panose="02010600030101010101" charset="-122"/>
                        </a:rPr>
                        <a:t>完全一致</a:t>
                      </a:r>
                      <a:endParaRPr lang="en-US" altLang="en-US" sz="1000" b="0" dirty="0">
                        <a:latin typeface="微软雅黑" panose="020B0503020204020204" charset="-122"/>
                        <a:ea typeface="微软雅黑" panose="020B0503020204020204" charset="-122"/>
                        <a:cs typeface="等线" panose="02010600030101010101" charset="-122"/>
                      </a:endParaRPr>
                    </a:p>
                  </a:txBody>
                  <a:tcPr marL="81058" marR="81058"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000" b="0" dirty="0" err="1">
                          <a:latin typeface="微软雅黑" panose="020B0503020204020204" charset="-122"/>
                          <a:ea typeface="微软雅黑" panose="020B0503020204020204" charset="-122"/>
                          <a:cs typeface="等线" panose="02010600030101010101" charset="-122"/>
                        </a:rPr>
                        <a:t>完全一致</a:t>
                      </a:r>
                      <a:endParaRPr lang="en-US" altLang="en-US" sz="1000" b="0" dirty="0">
                        <a:latin typeface="微软雅黑" panose="020B0503020204020204" charset="-122"/>
                        <a:ea typeface="微软雅黑" panose="020B0503020204020204" charset="-122"/>
                        <a:cs typeface="等线" panose="02010600030101010101" charset="-122"/>
                      </a:endParaRPr>
                    </a:p>
                  </a:txBody>
                  <a:tcPr marL="81058" marR="81058"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000" b="0" dirty="0" err="1">
                          <a:latin typeface="微软雅黑" panose="020B0503020204020204" charset="-122"/>
                          <a:ea typeface="微软雅黑" panose="020B0503020204020204" charset="-122"/>
                          <a:cs typeface="等线" panose="02010600030101010101" charset="-122"/>
                        </a:rPr>
                        <a:t>完全一致</a:t>
                      </a:r>
                      <a:endParaRPr lang="en-US" altLang="en-US" sz="1000" b="0" dirty="0">
                        <a:latin typeface="微软雅黑" panose="020B0503020204020204" charset="-122"/>
                        <a:ea typeface="微软雅黑" panose="020B0503020204020204" charset="-122"/>
                        <a:cs typeface="等线" panose="02010600030101010101" charset="-122"/>
                      </a:endParaRPr>
                    </a:p>
                  </a:txBody>
                  <a:tcPr marL="81058" marR="81058"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000" b="0" dirty="0" err="1">
                          <a:latin typeface="微软雅黑" panose="020B0503020204020204" charset="-122"/>
                          <a:ea typeface="微软雅黑" panose="020B0503020204020204" charset="-122"/>
                          <a:cs typeface="等线" panose="02010600030101010101" charset="-122"/>
                        </a:rPr>
                        <a:t>完全一致</a:t>
                      </a:r>
                      <a:endParaRPr lang="en-US" altLang="en-US" sz="1000" b="0" dirty="0">
                        <a:latin typeface="微软雅黑" panose="020B0503020204020204" charset="-122"/>
                        <a:ea typeface="微软雅黑" panose="020B0503020204020204" charset="-122"/>
                        <a:cs typeface="等线" panose="02010600030101010101" charset="-122"/>
                      </a:endParaRPr>
                    </a:p>
                  </a:txBody>
                  <a:tcPr marL="81058" marR="81058"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9" name="文本框 8"/>
          <p:cNvSpPr txBox="1"/>
          <p:nvPr/>
        </p:nvSpPr>
        <p:spPr>
          <a:xfrm>
            <a:off x="3555999" y="4096202"/>
            <a:ext cx="5080000" cy="368300"/>
          </a:xfrm>
          <a:prstGeom prst="rect">
            <a:avLst/>
          </a:prstGeom>
          <a:noFill/>
          <a:ln w="9525">
            <a:noFill/>
          </a:ln>
        </p:spPr>
        <p:txBody>
          <a:bodyPr>
            <a:spAutoFit/>
          </a:bodyPr>
          <a:lstStyle/>
          <a:p>
            <a:pPr indent="0" algn="ctr"/>
            <a:r>
              <a:rPr lang="zh-CN" dirty="0">
                <a:latin typeface="微软雅黑" panose="020B0503020204020204" charset="-122"/>
                <a:ea typeface="微软雅黑" panose="020B0503020204020204" charset="-122"/>
              </a:rPr>
              <a:t>表</a:t>
            </a:r>
            <a:r>
              <a:rPr lang="en-US" dirty="0">
                <a:latin typeface="微软雅黑" panose="020B0503020204020204" charset="-122"/>
                <a:ea typeface="微软雅黑" panose="020B0503020204020204" charset="-122"/>
              </a:rPr>
              <a:t> 1-4</a:t>
            </a:r>
            <a:r>
              <a:rPr lang="zh-CN" dirty="0">
                <a:latin typeface="微软雅黑" panose="020B0503020204020204" charset="-122"/>
                <a:ea typeface="微软雅黑" panose="020B0503020204020204" charset="-122"/>
              </a:rPr>
              <a:t>奇怪故事的复现结果推断性统计</a:t>
            </a:r>
            <a:endParaRPr lang="zh-CN" altLang="en-US" dirty="0">
              <a:latin typeface="微软雅黑" panose="020B0503020204020204" charset="-122"/>
              <a:ea typeface="微软雅黑" panose="020B0503020204020204" charset="-122"/>
            </a:endParaRPr>
          </a:p>
        </p:txBody>
      </p:sp>
      <p:graphicFrame>
        <p:nvGraphicFramePr>
          <p:cNvPr id="10" name="表格 9"/>
          <p:cNvGraphicFramePr/>
          <p:nvPr/>
        </p:nvGraphicFramePr>
        <p:xfrm>
          <a:off x="2512432" y="4478924"/>
          <a:ext cx="7167134" cy="2370669"/>
        </p:xfrm>
        <a:graphic>
          <a:graphicData uri="http://schemas.openxmlformats.org/drawingml/2006/table">
            <a:tbl>
              <a:tblPr/>
              <a:tblGrid>
                <a:gridCol w="504000">
                  <a:extLst>
                    <a:ext uri="{9D8B030D-6E8A-4147-A177-3AD203B41FA5}">
                      <a16:colId xmlns:a16="http://schemas.microsoft.com/office/drawing/2014/main" val="20000"/>
                    </a:ext>
                  </a:extLst>
                </a:gridCol>
                <a:gridCol w="465097">
                  <a:extLst>
                    <a:ext uri="{9D8B030D-6E8A-4147-A177-3AD203B41FA5}">
                      <a16:colId xmlns:a16="http://schemas.microsoft.com/office/drawing/2014/main" val="20001"/>
                    </a:ext>
                  </a:extLst>
                </a:gridCol>
                <a:gridCol w="438986">
                  <a:extLst>
                    <a:ext uri="{9D8B030D-6E8A-4147-A177-3AD203B41FA5}">
                      <a16:colId xmlns:a16="http://schemas.microsoft.com/office/drawing/2014/main" val="20002"/>
                    </a:ext>
                  </a:extLst>
                </a:gridCol>
                <a:gridCol w="414508">
                  <a:extLst>
                    <a:ext uri="{9D8B030D-6E8A-4147-A177-3AD203B41FA5}">
                      <a16:colId xmlns:a16="http://schemas.microsoft.com/office/drawing/2014/main" val="20003"/>
                    </a:ext>
                  </a:extLst>
                </a:gridCol>
                <a:gridCol w="721309">
                  <a:extLst>
                    <a:ext uri="{9D8B030D-6E8A-4147-A177-3AD203B41FA5}">
                      <a16:colId xmlns:a16="http://schemas.microsoft.com/office/drawing/2014/main" val="20004"/>
                    </a:ext>
                  </a:extLst>
                </a:gridCol>
                <a:gridCol w="460202">
                  <a:extLst>
                    <a:ext uri="{9D8B030D-6E8A-4147-A177-3AD203B41FA5}">
                      <a16:colId xmlns:a16="http://schemas.microsoft.com/office/drawing/2014/main" val="20005"/>
                    </a:ext>
                  </a:extLst>
                </a:gridCol>
                <a:gridCol w="714781">
                  <a:extLst>
                    <a:ext uri="{9D8B030D-6E8A-4147-A177-3AD203B41FA5}">
                      <a16:colId xmlns:a16="http://schemas.microsoft.com/office/drawing/2014/main" val="20006"/>
                    </a:ext>
                  </a:extLst>
                </a:gridCol>
                <a:gridCol w="414508">
                  <a:extLst>
                    <a:ext uri="{9D8B030D-6E8A-4147-A177-3AD203B41FA5}">
                      <a16:colId xmlns:a16="http://schemas.microsoft.com/office/drawing/2014/main" val="20007"/>
                    </a:ext>
                  </a:extLst>
                </a:gridCol>
                <a:gridCol w="721309">
                  <a:extLst>
                    <a:ext uri="{9D8B030D-6E8A-4147-A177-3AD203B41FA5}">
                      <a16:colId xmlns:a16="http://schemas.microsoft.com/office/drawing/2014/main" val="20008"/>
                    </a:ext>
                  </a:extLst>
                </a:gridCol>
                <a:gridCol w="460202">
                  <a:extLst>
                    <a:ext uri="{9D8B030D-6E8A-4147-A177-3AD203B41FA5}">
                      <a16:colId xmlns:a16="http://schemas.microsoft.com/office/drawing/2014/main" val="20009"/>
                    </a:ext>
                  </a:extLst>
                </a:gridCol>
                <a:gridCol w="716415">
                  <a:extLst>
                    <a:ext uri="{9D8B030D-6E8A-4147-A177-3AD203B41FA5}">
                      <a16:colId xmlns:a16="http://schemas.microsoft.com/office/drawing/2014/main" val="20010"/>
                    </a:ext>
                  </a:extLst>
                </a:gridCol>
                <a:gridCol w="414508">
                  <a:extLst>
                    <a:ext uri="{9D8B030D-6E8A-4147-A177-3AD203B41FA5}">
                      <a16:colId xmlns:a16="http://schemas.microsoft.com/office/drawing/2014/main" val="20011"/>
                    </a:ext>
                  </a:extLst>
                </a:gridCol>
                <a:gridCol w="721309">
                  <a:extLst>
                    <a:ext uri="{9D8B030D-6E8A-4147-A177-3AD203B41FA5}">
                      <a16:colId xmlns:a16="http://schemas.microsoft.com/office/drawing/2014/main" val="20012"/>
                    </a:ext>
                  </a:extLst>
                </a:gridCol>
              </a:tblGrid>
              <a:tr h="255611">
                <a:tc>
                  <a:txBody>
                    <a:bodyPr/>
                    <a:lstStyle/>
                    <a:p>
                      <a:pPr indent="0" algn="ctr">
                        <a:buNone/>
                      </a:pPr>
                      <a:r>
                        <a:rPr lang="en-US" sz="1100" b="0" dirty="0">
                          <a:latin typeface="等线" panose="02010600030101010101" charset="-122"/>
                          <a:ea typeface="等线" panose="02010600030101010101" charset="-122"/>
                          <a:cs typeface="等线" panose="02010600030101010101" charset="-122"/>
                        </a:rPr>
                        <a:t> </a:t>
                      </a:r>
                      <a:endParaRPr lang="en-US" altLang="en-US" sz="1100" b="0" dirty="0">
                        <a:latin typeface="等线" panose="02010600030101010101" charset="-122"/>
                        <a:ea typeface="等线" panose="02010600030101010101" charset="-122"/>
                        <a:cs typeface="等线" panose="02010600030101010101" charset="-122"/>
                      </a:endParaRPr>
                    </a:p>
                  </a:txBody>
                  <a:tcPr marL="70500" marR="70500" marT="0" marB="0" anchor="ctr">
                    <a:lnL>
                      <a:noFill/>
                    </a:lnL>
                    <a:lnR>
                      <a:noFill/>
                    </a:lnR>
                    <a:lnT w="19050" cap="flat" cmpd="sng" algn="ctr">
                      <a:solidFill>
                        <a:schemeClr val="tx1"/>
                      </a:solidFill>
                      <a:prstDash val="solid"/>
                      <a:round/>
                      <a:headEnd type="none" w="med" len="med"/>
                      <a:tailEnd type="none" w="med" len="med"/>
                    </a:lnT>
                    <a:lnB cap="flat">
                      <a:noFill/>
                    </a:lnB>
                    <a:lnTlToBr>
                      <a:noFill/>
                    </a:lnTlToBr>
                    <a:lnBlToTr>
                      <a:noFill/>
                    </a:lnBlToTr>
                    <a:noFill/>
                  </a:tcPr>
                </a:tc>
                <a:tc gridSpan="12">
                  <a:txBody>
                    <a:bodyPr/>
                    <a:lstStyle/>
                    <a:p>
                      <a:pPr indent="0" algn="ctr">
                        <a:buNone/>
                      </a:pPr>
                      <a:r>
                        <a:rPr lang="en-US" sz="1400" b="0" dirty="0" err="1">
                          <a:highlight>
                            <a:srgbClr val="FFFF00"/>
                          </a:highlight>
                          <a:latin typeface="微软雅黑" panose="020B0503020204020204" charset="-122"/>
                          <a:ea typeface="微软雅黑" panose="020B0503020204020204" charset="-122"/>
                          <a:cs typeface="等线" panose="02010600030101010101" charset="-122"/>
                        </a:rPr>
                        <a:t>奇怪故事</a:t>
                      </a:r>
                      <a:endParaRPr lang="en-US" altLang="en-US" sz="1400" b="0" dirty="0">
                        <a:highlight>
                          <a:srgbClr val="FFFF00"/>
                        </a:highlight>
                        <a:latin typeface="微软雅黑" panose="020B0503020204020204" charset="-122"/>
                        <a:ea typeface="微软雅黑" panose="020B0503020204020204" charset="-122"/>
                        <a:cs typeface="等线" panose="02010600030101010101" charset="-122"/>
                      </a:endParaRPr>
                    </a:p>
                  </a:txBody>
                  <a:tcPr marL="88892" marR="88892" marT="44446" marB="44446" anchor="ctr">
                    <a:lnL>
                      <a:noFill/>
                    </a:lnL>
                    <a:lnR cap="flat">
                      <a:noFill/>
                    </a:lnR>
                    <a:lnT w="19050"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extLst>
                  <a:ext uri="{0D108BD9-81ED-4DB2-BD59-A6C34878D82A}">
                    <a16:rowId xmlns:a16="http://schemas.microsoft.com/office/drawing/2014/main" val="10000"/>
                  </a:ext>
                </a:extLst>
              </a:tr>
              <a:tr h="255611">
                <a:tc>
                  <a:txBody>
                    <a:bodyPr/>
                    <a:lstStyle/>
                    <a:p>
                      <a:pPr indent="0" algn="ctr">
                        <a:buNone/>
                      </a:pPr>
                      <a:r>
                        <a:rPr lang="en-US" sz="1100" b="0">
                          <a:latin typeface="等线" panose="02010600030101010101" charset="-122"/>
                          <a:ea typeface="等线" panose="02010600030101010101" charset="-122"/>
                          <a:cs typeface="等线" panose="02010600030101010101" charset="-122"/>
                        </a:rPr>
                        <a:t> </a:t>
                      </a:r>
                      <a:endParaRPr lang="en-US" altLang="en-US" sz="1100" b="0">
                        <a:latin typeface="等线" panose="02010600030101010101" charset="-122"/>
                        <a:ea typeface="等线" panose="02010600030101010101" charset="-122"/>
                        <a:cs typeface="等线" panose="02010600030101010101" charset="-122"/>
                      </a:endParaRPr>
                    </a:p>
                  </a:txBody>
                  <a:tcPr marL="70500" marR="70500" marT="0" marB="0" anchor="ctr">
                    <a:lnL>
                      <a:noFill/>
                    </a:lnL>
                    <a:lnR>
                      <a:noFill/>
                    </a:lnR>
                    <a:lnT cap="flat">
                      <a:noFill/>
                    </a:lnT>
                    <a:lnB cap="flat">
                      <a:noFill/>
                    </a:lnB>
                    <a:lnTlToBr>
                      <a:noFill/>
                    </a:lnTlToBr>
                    <a:lnBlToTr>
                      <a:noFill/>
                    </a:lnBlToTr>
                    <a:noFill/>
                  </a:tcPr>
                </a:tc>
                <a:tc gridSpan="4">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GPT-4 vs. human</a:t>
                      </a:r>
                      <a:endParaRPr lang="en-US" altLang="en-US" sz="1100" b="0" dirty="0">
                        <a:latin typeface="Times New Roman" panose="02020603050405020304" charset="0"/>
                        <a:ea typeface="等线" panose="02010600030101010101" charset="-122"/>
                        <a:cs typeface="Times New Roman" panose="02020603050405020304" charset="0"/>
                      </a:endParaRPr>
                    </a:p>
                  </a:txBody>
                  <a:tcPr marL="88892" marR="88892" marT="44446" marB="44446" anchor="ctr">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lnT cap="flat">
                      <a:noFill/>
                    </a:lnT>
                    <a:lnB cap="flat">
                      <a:noFill/>
                    </a:lnB>
                  </a:tcPr>
                </a:tc>
                <a:tc hMerge="1">
                  <a:txBody>
                    <a:bodyPr/>
                    <a:lstStyle/>
                    <a:p>
                      <a:endParaRPr lang="zh-CN"/>
                    </a:p>
                  </a:txBody>
                  <a:tcPr>
                    <a:lnT cap="flat">
                      <a:noFill/>
                    </a:lnT>
                    <a:lnB cap="flat">
                      <a:noFill/>
                    </a:lnB>
                  </a:tcPr>
                </a:tc>
                <a:tc hMerge="1">
                  <a:txBody>
                    <a:bodyPr/>
                    <a:lstStyle/>
                    <a:p>
                      <a:endParaRPr lang="zh-CN"/>
                    </a:p>
                  </a:txBody>
                  <a:tcPr>
                    <a:lnT cap="flat">
                      <a:noFill/>
                    </a:lnT>
                    <a:lnB cap="flat">
                      <a:noFill/>
                    </a:lnB>
                  </a:tcPr>
                </a:tc>
                <a:tc gridSpan="4">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GPT-3.5 vs. human</a:t>
                      </a:r>
                      <a:endParaRPr lang="en-US" altLang="en-US" sz="1100" b="0" dirty="0">
                        <a:latin typeface="Times New Roman" panose="02020603050405020304" charset="0"/>
                        <a:ea typeface="等线" panose="02010600030101010101" charset="-122"/>
                        <a:cs typeface="Times New Roman" panose="02020603050405020304" charset="0"/>
                      </a:endParaRPr>
                    </a:p>
                  </a:txBody>
                  <a:tcPr marL="88892" marR="88892" marT="44446" marB="44446" anchor="ctr">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lnT cap="flat">
                      <a:noFill/>
                    </a:lnT>
                    <a:lnB cap="flat">
                      <a:noFill/>
                    </a:lnB>
                  </a:tcPr>
                </a:tc>
                <a:tc hMerge="1">
                  <a:txBody>
                    <a:bodyPr/>
                    <a:lstStyle/>
                    <a:p>
                      <a:endParaRPr lang="zh-CN"/>
                    </a:p>
                  </a:txBody>
                  <a:tcPr>
                    <a:lnT cap="flat">
                      <a:noFill/>
                    </a:lnT>
                    <a:lnB cap="flat">
                      <a:noFill/>
                    </a:lnB>
                  </a:tcPr>
                </a:tc>
                <a:tc hMerge="1">
                  <a:txBody>
                    <a:bodyPr/>
                    <a:lstStyle/>
                    <a:p>
                      <a:endParaRPr lang="zh-CN"/>
                    </a:p>
                  </a:txBody>
                  <a:tcPr>
                    <a:lnT cap="flat">
                      <a:noFill/>
                    </a:lnT>
                    <a:lnB cap="flat">
                      <a:noFill/>
                    </a:lnB>
                  </a:tcPr>
                </a:tc>
                <a:tc gridSpan="4">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LLaMA2 vs. human</a:t>
                      </a:r>
                      <a:endParaRPr lang="en-US" altLang="en-US" sz="1100" b="0" dirty="0">
                        <a:latin typeface="Times New Roman" panose="02020603050405020304" charset="0"/>
                        <a:ea typeface="等线" panose="02010600030101010101" charset="-122"/>
                        <a:cs typeface="Times New Roman" panose="02020603050405020304" charset="0"/>
                      </a:endParaRPr>
                    </a:p>
                  </a:txBody>
                  <a:tcPr marL="88892" marR="88892" marT="44446" marB="44446" anchor="ctr">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lnT cap="flat">
                      <a:noFill/>
                    </a:lnT>
                    <a:lnB cap="flat">
                      <a:noFill/>
                    </a:lnB>
                  </a:tcPr>
                </a:tc>
                <a:tc hMerge="1">
                  <a:txBody>
                    <a:bodyPr/>
                    <a:lstStyle/>
                    <a:p>
                      <a:endParaRPr lang="zh-CN"/>
                    </a:p>
                  </a:txBody>
                  <a:tcPr>
                    <a:lnT cap="flat">
                      <a:noFill/>
                    </a:lnT>
                    <a:lnB cap="flat">
                      <a:noFill/>
                    </a:lnB>
                  </a:tcPr>
                </a:tc>
                <a:tc hMerge="1">
                  <a:txBody>
                    <a:bodyPr/>
                    <a:lstStyle/>
                    <a:p>
                      <a:endParaRPr lang="zh-CN"/>
                    </a:p>
                  </a:txBody>
                  <a:tcPr>
                    <a:lnT cap="flat">
                      <a:noFill/>
                    </a:lnT>
                    <a:lnB cap="flat">
                      <a:noFill/>
                    </a:lnB>
                  </a:tcPr>
                </a:tc>
                <a:extLst>
                  <a:ext uri="{0D108BD9-81ED-4DB2-BD59-A6C34878D82A}">
                    <a16:rowId xmlns:a16="http://schemas.microsoft.com/office/drawing/2014/main" val="10001"/>
                  </a:ext>
                </a:extLst>
              </a:tr>
              <a:tr h="255611">
                <a:tc>
                  <a:txBody>
                    <a:bodyPr/>
                    <a:lstStyle/>
                    <a:p>
                      <a:pPr indent="0" algn="ctr">
                        <a:buNone/>
                      </a:pPr>
                      <a:r>
                        <a:rPr lang="en-US" sz="1100" b="0" dirty="0">
                          <a:latin typeface="等线" panose="02010600030101010101" charset="-122"/>
                          <a:ea typeface="等线" panose="02010600030101010101" charset="-122"/>
                          <a:cs typeface="等线" panose="02010600030101010101" charset="-122"/>
                        </a:rPr>
                        <a:t> </a:t>
                      </a:r>
                      <a:endParaRPr lang="en-US" altLang="en-US" sz="1100" b="0" dirty="0">
                        <a:latin typeface="等线" panose="02010600030101010101" charset="-122"/>
                        <a:ea typeface="等线" panose="02010600030101010101" charset="-122"/>
                        <a:cs typeface="等线" panose="02010600030101010101" charset="-122"/>
                      </a:endParaRPr>
                    </a:p>
                  </a:txBody>
                  <a:tcPr marL="70500" marR="70500" marT="0" marB="0" anchor="ctr">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Z</a:t>
                      </a:r>
                      <a:endParaRPr lang="en-US" altLang="en-US" sz="1100" b="0" dirty="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100" b="0" i="1" dirty="0">
                          <a:latin typeface="Times New Roman" panose="02020603050405020304" charset="0"/>
                          <a:ea typeface="等线" panose="02010600030101010101" charset="-122"/>
                          <a:cs typeface="Times New Roman" panose="02020603050405020304" charset="0"/>
                        </a:rPr>
                        <a:t>P</a:t>
                      </a:r>
                      <a:endParaRPr lang="en-US" altLang="en-US" sz="1100" b="0" i="1" dirty="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100" b="0" i="1" dirty="0">
                          <a:latin typeface="Times New Roman" panose="02020603050405020304" charset="0"/>
                          <a:ea typeface="等线" panose="02010600030101010101" charset="-122"/>
                          <a:cs typeface="Times New Roman" panose="02020603050405020304" charset="0"/>
                        </a:rPr>
                        <a:t>r</a:t>
                      </a:r>
                      <a:endParaRPr lang="en-US" altLang="en-US" sz="1100" b="0" i="1" dirty="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CI</a:t>
                      </a:r>
                      <a:endParaRPr lang="en-US" altLang="en-US" sz="1100" b="0" dirty="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Z</a:t>
                      </a:r>
                      <a:endParaRPr lang="en-US" altLang="en-US" sz="1100" b="0" dirty="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100" b="0" i="1" dirty="0">
                          <a:latin typeface="Times New Roman" panose="02020603050405020304" charset="0"/>
                          <a:ea typeface="等线" panose="02010600030101010101" charset="-122"/>
                          <a:cs typeface="Times New Roman" panose="02020603050405020304" charset="0"/>
                        </a:rPr>
                        <a:t>P</a:t>
                      </a:r>
                      <a:endParaRPr lang="en-US" altLang="en-US" sz="1100" b="0" i="1" dirty="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100" b="0" i="1" dirty="0">
                          <a:latin typeface="Times New Roman" panose="02020603050405020304" charset="0"/>
                          <a:ea typeface="等线" panose="02010600030101010101" charset="-122"/>
                          <a:cs typeface="Times New Roman" panose="02020603050405020304" charset="0"/>
                        </a:rPr>
                        <a:t>r</a:t>
                      </a:r>
                      <a:endParaRPr lang="en-US" altLang="en-US" sz="1100" b="0" i="1" dirty="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CI</a:t>
                      </a:r>
                      <a:endParaRPr lang="en-US" altLang="en-US" sz="1100" b="0" dirty="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Z</a:t>
                      </a:r>
                      <a:endParaRPr lang="en-US" altLang="en-US" sz="1100" b="0" dirty="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100" b="0" i="1" dirty="0">
                          <a:latin typeface="Times New Roman" panose="02020603050405020304" charset="0"/>
                          <a:ea typeface="等线" panose="02010600030101010101" charset="-122"/>
                          <a:cs typeface="Times New Roman" panose="02020603050405020304" charset="0"/>
                        </a:rPr>
                        <a:t>P</a:t>
                      </a:r>
                      <a:endParaRPr lang="en-US" altLang="en-US" sz="1100" b="0" i="1" dirty="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100" b="0" i="1" dirty="0">
                          <a:latin typeface="Times New Roman" panose="02020603050405020304" charset="0"/>
                          <a:ea typeface="等线" panose="02010600030101010101" charset="-122"/>
                          <a:cs typeface="Times New Roman" panose="02020603050405020304" charset="0"/>
                        </a:rPr>
                        <a:t>r</a:t>
                      </a:r>
                      <a:endParaRPr lang="en-US" altLang="en-US" sz="1100" b="0" i="1" dirty="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CI</a:t>
                      </a:r>
                      <a:endParaRPr lang="en-US" altLang="en-US" sz="1100" b="0" dirty="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023">
                <a:tc>
                  <a:txBody>
                    <a:bodyPr/>
                    <a:lstStyle/>
                    <a:p>
                      <a:pPr indent="0" algn="ctr">
                        <a:buNone/>
                      </a:pPr>
                      <a:r>
                        <a:rPr lang="en-US" sz="1000" b="0" dirty="0">
                          <a:latin typeface="Times New Roman" panose="02020603050405020304" charset="0"/>
                          <a:ea typeface="宋体" panose="02010600030101010101" pitchFamily="2" charset="-122"/>
                          <a:cs typeface="Times New Roman" panose="02020603050405020304" charset="0"/>
                        </a:rPr>
                        <a:t>old</a:t>
                      </a:r>
                      <a:endParaRPr lang="en-US" altLang="en-US" sz="1000" b="0" dirty="0">
                        <a:latin typeface="Times New Roman" panose="02020603050405020304" charset="0"/>
                        <a:ea typeface="宋体" panose="02010600030101010101" pitchFamily="2" charset="-122"/>
                        <a:cs typeface="Times New Roman" panose="02020603050405020304" charset="0"/>
                      </a:endParaRPr>
                    </a:p>
                  </a:txBody>
                  <a:tcPr marL="70500" marR="70500"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0.13</a:t>
                      </a:r>
                      <a:endParaRPr lang="en-US" altLang="en-US" sz="1100" b="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1.04*10</a:t>
                      </a:r>
                      <a:r>
                        <a:rPr lang="en-US" sz="1100" b="0" baseline="30000">
                          <a:latin typeface="Times New Roman" panose="02020603050405020304" charset="0"/>
                          <a:ea typeface="等线" panose="02010600030101010101" charset="-122"/>
                          <a:cs typeface="Times New Roman" panose="02020603050405020304" charset="0"/>
                        </a:rPr>
                        <a:t>-5</a:t>
                      </a:r>
                      <a:endParaRPr lang="en-US" altLang="en-US" sz="1100" b="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0.60</a:t>
                      </a:r>
                      <a:endParaRPr lang="en-US" altLang="en-US" sz="1100" b="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0.46-0.72</a:t>
                      </a:r>
                      <a:endParaRPr lang="en-US" altLang="en-US" sz="1100" b="0" dirty="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-0.06</a:t>
                      </a:r>
                      <a:endParaRPr lang="en-US" altLang="en-US" sz="1100" b="0" dirty="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0.110</a:t>
                      </a:r>
                      <a:endParaRPr lang="en-US" altLang="en-US" sz="1100" b="0" dirty="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0.24</a:t>
                      </a:r>
                      <a:endParaRPr lang="en-US" altLang="en-US" sz="1100" b="0" dirty="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0.03-0.44</a:t>
                      </a:r>
                      <a:endParaRPr lang="en-US" altLang="en-US" sz="1100" b="0" dirty="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-0.13</a:t>
                      </a:r>
                      <a:endParaRPr lang="en-US" altLang="en-US" sz="1100" b="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0.005</a:t>
                      </a:r>
                      <a:endParaRPr lang="en-US" altLang="en-US" sz="1100" b="0" dirty="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0.41</a:t>
                      </a:r>
                      <a:endParaRPr lang="en-US" altLang="en-US" sz="1100" b="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0.24-0.60</a:t>
                      </a:r>
                      <a:endParaRPr lang="en-US" altLang="en-US" sz="1100" b="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3"/>
                  </a:ext>
                </a:extLst>
              </a:tr>
              <a:tr h="500023">
                <a:tc>
                  <a:txBody>
                    <a:bodyPr/>
                    <a:lstStyle/>
                    <a:p>
                      <a:pPr indent="0" algn="ctr">
                        <a:buNone/>
                      </a:pPr>
                      <a:r>
                        <a:rPr lang="en-US" sz="1000" b="0" dirty="0">
                          <a:latin typeface="Times New Roman" panose="02020603050405020304" charset="0"/>
                          <a:ea typeface="宋体" panose="02010600030101010101" pitchFamily="2" charset="-122"/>
                          <a:cs typeface="Times New Roman" panose="02020603050405020304" charset="0"/>
                        </a:rPr>
                        <a:t>new</a:t>
                      </a:r>
                      <a:endParaRPr lang="en-US" altLang="en-US" sz="1000" b="0" dirty="0">
                        <a:latin typeface="Times New Roman" panose="02020603050405020304" charset="0"/>
                        <a:ea typeface="宋体" panose="02010600030101010101" pitchFamily="2" charset="-122"/>
                        <a:cs typeface="Times New Roman" panose="02020603050405020304" charset="0"/>
                      </a:endParaRPr>
                    </a:p>
                  </a:txBody>
                  <a:tcPr marL="70500" marR="70500" marT="0" marB="0" anchor="ctr">
                    <a:lnL>
                      <a:noFill/>
                    </a:lnL>
                    <a:lnR>
                      <a:noFill/>
                    </a:lnR>
                    <a:lnT cap="flat">
                      <a:noFill/>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0.13</a:t>
                      </a:r>
                      <a:endParaRPr lang="en-US" altLang="en-US" sz="1100" b="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cap="flat">
                      <a:noFill/>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1.04*10</a:t>
                      </a:r>
                      <a:r>
                        <a:rPr lang="en-US" sz="1100" b="0" baseline="30000">
                          <a:latin typeface="Times New Roman" panose="02020603050405020304" charset="0"/>
                          <a:ea typeface="等线" panose="02010600030101010101" charset="-122"/>
                          <a:cs typeface="Times New Roman" panose="02020603050405020304" charset="0"/>
                        </a:rPr>
                        <a:t>-5</a:t>
                      </a:r>
                      <a:endParaRPr lang="en-US" altLang="en-US" sz="1100" b="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cap="flat">
                      <a:noFill/>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0.60</a:t>
                      </a:r>
                      <a:endParaRPr lang="en-US" altLang="en-US" sz="1100" b="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cap="flat">
                      <a:noFill/>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0.46-0.72</a:t>
                      </a:r>
                      <a:endParaRPr lang="en-US" altLang="en-US" sz="1100" b="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cap="flat">
                      <a:noFill/>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-0.06</a:t>
                      </a:r>
                      <a:endParaRPr lang="en-US" altLang="en-US" sz="1100" b="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cap="flat">
                      <a:noFill/>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0.110</a:t>
                      </a:r>
                      <a:endParaRPr lang="en-US" altLang="en-US" sz="1100" b="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cap="flat">
                      <a:noFill/>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0.24</a:t>
                      </a:r>
                      <a:endParaRPr lang="en-US" altLang="en-US" sz="1100" b="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0.03-0.44</a:t>
                      </a:r>
                      <a:endParaRPr lang="en-US" altLang="en-US" sz="1100" b="0" dirty="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-0.13</a:t>
                      </a:r>
                      <a:endParaRPr lang="en-US" altLang="en-US" sz="1100" b="0" dirty="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0.005</a:t>
                      </a:r>
                      <a:endParaRPr lang="en-US" altLang="en-US" sz="1100" b="0" dirty="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cap="flat">
                      <a:noFill/>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0.41</a:t>
                      </a:r>
                      <a:endParaRPr lang="en-US" altLang="en-US" sz="1100" b="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cap="flat">
                      <a:noFill/>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0.24-0.60</a:t>
                      </a:r>
                      <a:endParaRPr lang="en-US" altLang="en-US" sz="1100" b="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274163">
                <a:tc>
                  <a:txBody>
                    <a:bodyPr/>
                    <a:lstStyle/>
                    <a:p>
                      <a:pPr indent="0" algn="ctr">
                        <a:buNone/>
                      </a:pPr>
                      <a:r>
                        <a:rPr lang="en-US" sz="1000" b="0" i="1" dirty="0">
                          <a:latin typeface="Times New Roman" panose="02020603050405020304" charset="0"/>
                          <a:cs typeface="Times New Roman" panose="02020603050405020304" charset="0"/>
                        </a:rPr>
                        <a:t>δ</a:t>
                      </a:r>
                      <a:endParaRPr lang="en-US" altLang="en-US" sz="1000" b="0" i="1" dirty="0">
                        <a:latin typeface="Times New Roman" panose="02020603050405020304" charset="0"/>
                        <a:ea typeface="Times New Roman" panose="02020603050405020304" charset="0"/>
                        <a:cs typeface="Times New Roman" panose="02020603050405020304" charset="0"/>
                      </a:endParaRPr>
                    </a:p>
                  </a:txBody>
                  <a:tcPr marL="70500" marR="70500" marT="0" marB="0" anchor="ctr">
                    <a:lnL>
                      <a:noFill/>
                    </a:lnL>
                    <a:lnR>
                      <a:noFill/>
                    </a:lnR>
                    <a:lnT cap="flat">
                      <a:noFill/>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a:t>
                      </a:r>
                      <a:endParaRPr lang="en-US" altLang="en-US" sz="1100" b="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cap="flat">
                      <a:noFill/>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a:t>
                      </a:r>
                      <a:endParaRPr lang="en-US" altLang="en-US" sz="1100" b="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cap="flat">
                      <a:noFill/>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a:t>
                      </a:r>
                      <a:endParaRPr lang="en-US" altLang="en-US" sz="1100" b="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cap="flat">
                      <a:noFill/>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a:t>
                      </a:r>
                      <a:endParaRPr lang="en-US" altLang="en-US" sz="1100" b="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cap="flat">
                      <a:noFill/>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a:t>
                      </a:r>
                      <a:endParaRPr lang="en-US" altLang="en-US" sz="1100" b="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cap="flat">
                      <a:noFill/>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a:t>
                      </a:r>
                      <a:endParaRPr lang="en-US" altLang="en-US" sz="1100" b="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cap="flat">
                      <a:noFill/>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a:t>
                      </a:r>
                      <a:endParaRPr lang="en-US" altLang="en-US" sz="1100" b="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cap="flat">
                      <a:noFill/>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a:t>
                      </a:r>
                      <a:endParaRPr lang="en-US" altLang="en-US" sz="1100" b="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cap="flat">
                      <a:noFill/>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a:t>
                      </a:r>
                      <a:endParaRPr lang="en-US" altLang="en-US" sz="1100" b="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0%</a:t>
                      </a:r>
                      <a:endParaRPr lang="en-US" altLang="en-US" sz="1100" b="0" dirty="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0%</a:t>
                      </a:r>
                      <a:endParaRPr lang="en-US" altLang="en-US" sz="1100" b="0" dirty="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0%</a:t>
                      </a:r>
                      <a:endParaRPr lang="en-US" altLang="en-US" sz="1100" b="0" dirty="0">
                        <a:latin typeface="Times New Roman" panose="02020603050405020304" charset="0"/>
                        <a:ea typeface="等线" panose="02010600030101010101" charset="-122"/>
                        <a:cs typeface="Times New Roman" panose="02020603050405020304" charset="0"/>
                      </a:endParaRPr>
                    </a:p>
                  </a:txBody>
                  <a:tcPr marL="70500" marR="70500" marT="0" marB="0" anchor="ctr">
                    <a:lnL>
                      <a:noFill/>
                    </a:lnL>
                    <a:lnR>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282065">
                <a:tc>
                  <a:txBody>
                    <a:bodyPr/>
                    <a:lstStyle/>
                    <a:p>
                      <a:pPr indent="0" algn="ctr">
                        <a:buNone/>
                      </a:pPr>
                      <a:r>
                        <a:rPr lang="en-US" sz="1000" b="0" dirty="0">
                          <a:latin typeface="Times New Roman" panose="02020603050405020304" charset="0"/>
                          <a:ea typeface="宋体" panose="02010600030101010101" pitchFamily="2" charset="-122"/>
                          <a:cs typeface="Times New Roman" panose="02020603050405020304" charset="0"/>
                        </a:rPr>
                        <a:t>level</a:t>
                      </a:r>
                      <a:endParaRPr lang="en-US" altLang="en-US" sz="1000" b="0" dirty="0">
                        <a:latin typeface="Times New Roman" panose="02020603050405020304" charset="0"/>
                        <a:ea typeface="宋体" panose="02010600030101010101" pitchFamily="2" charset="-122"/>
                        <a:cs typeface="Times New Roman" panose="02020603050405020304" charset="0"/>
                      </a:endParaRPr>
                    </a:p>
                  </a:txBody>
                  <a:tcPr marL="70500" marR="70500"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70500" marR="70500"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70500" marR="70500"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70500" marR="70500"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70500" marR="70500"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70500" marR="70500"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70500" marR="70500"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70500" marR="70500"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900" b="0">
                          <a:latin typeface="微软雅黑" panose="020B0503020204020204" charset="-122"/>
                          <a:ea typeface="微软雅黑" panose="020B0503020204020204" charset="-122"/>
                          <a:cs typeface="等线" panose="02010600030101010101" charset="-122"/>
                        </a:rPr>
                        <a:t>完全一致</a:t>
                      </a:r>
                      <a:endParaRPr lang="en-US" altLang="en-US" sz="900" b="0">
                        <a:latin typeface="微软雅黑" panose="020B0503020204020204" charset="-122"/>
                        <a:ea typeface="微软雅黑" panose="020B0503020204020204" charset="-122"/>
                        <a:cs typeface="等线" panose="02010600030101010101" charset="-122"/>
                      </a:endParaRPr>
                    </a:p>
                  </a:txBody>
                  <a:tcPr marL="70500" marR="70500"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70500" marR="70500"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70500" marR="70500"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70500" marR="70500"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900" b="0" dirty="0" err="1">
                          <a:latin typeface="微软雅黑" panose="020B0503020204020204" charset="-122"/>
                          <a:ea typeface="微软雅黑" panose="020B0503020204020204" charset="-122"/>
                          <a:cs typeface="等线" panose="02010600030101010101" charset="-122"/>
                        </a:rPr>
                        <a:t>完全一致</a:t>
                      </a:r>
                      <a:endParaRPr lang="en-US" altLang="en-US" sz="900" b="0" dirty="0">
                        <a:latin typeface="微软雅黑" panose="020B0503020204020204" charset="-122"/>
                        <a:ea typeface="微软雅黑" panose="020B0503020204020204" charset="-122"/>
                        <a:cs typeface="等线" panose="02010600030101010101" charset="-122"/>
                      </a:endParaRPr>
                    </a:p>
                  </a:txBody>
                  <a:tcPr marL="70500" marR="70500"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45770" y="410845"/>
            <a:ext cx="4330700" cy="768350"/>
          </a:xfrm>
          <a:prstGeom prst="rect">
            <a:avLst/>
          </a:prstGeom>
          <a:noFill/>
        </p:spPr>
        <p:txBody>
          <a:bodyPr wrap="square" rtlCol="0">
            <a:spAutoFit/>
          </a:bodyPr>
          <a:lstStyle/>
          <a:p>
            <a:r>
              <a:rPr lang="en-US" altLang="zh-CN" sz="4400" dirty="0">
                <a:latin typeface="微软雅黑" panose="020B0503020204020204" charset="-122"/>
                <a:ea typeface="微软雅黑" panose="020B0503020204020204" charset="-122"/>
                <a:cs typeface="Times New Roman" panose="02020603050405020304" charset="0"/>
              </a:rPr>
              <a:t>3 </a:t>
            </a:r>
            <a:r>
              <a:rPr lang="zh-CN" altLang="en-US" sz="4400" dirty="0">
                <a:latin typeface="微软雅黑" panose="020B0503020204020204" charset="-122"/>
                <a:ea typeface="微软雅黑" panose="020B0503020204020204" charset="-122"/>
              </a:rPr>
              <a:t>结果</a:t>
            </a:r>
          </a:p>
        </p:txBody>
      </p:sp>
      <p:sp>
        <p:nvSpPr>
          <p:cNvPr id="2" name="文本框 1"/>
          <p:cNvSpPr txBox="1"/>
          <p:nvPr/>
        </p:nvSpPr>
        <p:spPr>
          <a:xfrm>
            <a:off x="445770" y="1355725"/>
            <a:ext cx="6096000" cy="368300"/>
          </a:xfrm>
          <a:prstGeom prst="rect">
            <a:avLst/>
          </a:prstGeom>
          <a:noFill/>
        </p:spPr>
        <p:txBody>
          <a:bodyPr wrap="square" rtlCol="0" anchor="t">
            <a:spAutoFit/>
          </a:bodyPr>
          <a:lstStyle/>
          <a:p>
            <a:r>
              <a:rPr lang="zh-CN" altLang="en-US" dirty="0">
                <a:latin typeface="微软雅黑" panose="020B0503020204020204" charset="-122"/>
                <a:ea typeface="微软雅黑" panose="020B0503020204020204" charset="-122"/>
                <a:sym typeface="+mn-ea"/>
              </a:rPr>
              <a:t>复现部分</a:t>
            </a:r>
            <a:r>
              <a:rPr lang="en-US" altLang="zh-CN" dirty="0">
                <a:latin typeface="微软雅黑" panose="020B0503020204020204" charset="-122"/>
                <a:ea typeface="微软雅黑" panose="020B0503020204020204" charset="-122"/>
                <a:sym typeface="+mn-ea"/>
              </a:rPr>
              <a:t>1</a:t>
            </a:r>
            <a:endParaRPr lang="zh-CN" altLang="en-US" dirty="0">
              <a:latin typeface="微软雅黑" panose="020B0503020204020204" charset="-122"/>
              <a:ea typeface="微软雅黑" panose="020B0503020204020204" charset="-122"/>
              <a:sym typeface="+mn-ea"/>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6273" y="1355725"/>
            <a:ext cx="5439453" cy="5439453"/>
          </a:xfrm>
          <a:prstGeom prst="rect">
            <a:avLst/>
          </a:prstGeom>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45770" y="410845"/>
            <a:ext cx="4330700" cy="768350"/>
          </a:xfrm>
          <a:prstGeom prst="rect">
            <a:avLst/>
          </a:prstGeom>
          <a:noFill/>
        </p:spPr>
        <p:txBody>
          <a:bodyPr wrap="square" rtlCol="0">
            <a:spAutoFit/>
          </a:bodyPr>
          <a:lstStyle/>
          <a:p>
            <a:r>
              <a:rPr lang="en-US" altLang="zh-CN" sz="4400" dirty="0">
                <a:latin typeface="微软雅黑" panose="020B0503020204020204" charset="-122"/>
                <a:ea typeface="微软雅黑" panose="020B0503020204020204" charset="-122"/>
                <a:cs typeface="Times New Roman" panose="02020603050405020304" charset="0"/>
              </a:rPr>
              <a:t>3 </a:t>
            </a:r>
            <a:r>
              <a:rPr lang="zh-CN" altLang="en-US" sz="4400" dirty="0">
                <a:latin typeface="微软雅黑" panose="020B0503020204020204" charset="-122"/>
                <a:ea typeface="微软雅黑" panose="020B0503020204020204" charset="-122"/>
              </a:rPr>
              <a:t>结果</a:t>
            </a:r>
          </a:p>
        </p:txBody>
      </p:sp>
      <p:sp>
        <p:nvSpPr>
          <p:cNvPr id="2" name="文本框 1"/>
          <p:cNvSpPr txBox="1"/>
          <p:nvPr/>
        </p:nvSpPr>
        <p:spPr>
          <a:xfrm>
            <a:off x="445770" y="1355725"/>
            <a:ext cx="6096000" cy="368300"/>
          </a:xfrm>
          <a:prstGeom prst="rect">
            <a:avLst/>
          </a:prstGeom>
          <a:noFill/>
        </p:spPr>
        <p:txBody>
          <a:bodyPr wrap="square" rtlCol="0" anchor="t">
            <a:spAutoFit/>
          </a:bodyPr>
          <a:lstStyle/>
          <a:p>
            <a:r>
              <a:rPr lang="zh-CN" altLang="en-US" dirty="0">
                <a:latin typeface="微软雅黑" panose="020B0503020204020204" charset="-122"/>
                <a:ea typeface="微软雅黑" panose="020B0503020204020204" charset="-122"/>
                <a:sym typeface="+mn-ea"/>
              </a:rPr>
              <a:t>复现部分</a:t>
            </a:r>
            <a:r>
              <a:rPr lang="en-US" altLang="zh-CN" dirty="0">
                <a:latin typeface="微软雅黑" panose="020B0503020204020204" charset="-122"/>
                <a:ea typeface="微软雅黑" panose="020B0503020204020204" charset="-122"/>
                <a:sym typeface="+mn-ea"/>
              </a:rPr>
              <a:t>2</a:t>
            </a:r>
            <a:endParaRPr lang="zh-CN" altLang="en-US" dirty="0">
              <a:latin typeface="微软雅黑" panose="020B0503020204020204" charset="-122"/>
              <a:ea typeface="微软雅黑" panose="020B0503020204020204" charset="-122"/>
              <a:sym typeface="+mn-ea"/>
            </a:endParaRPr>
          </a:p>
        </p:txBody>
      </p:sp>
      <p:sp>
        <p:nvSpPr>
          <p:cNvPr id="101" name="文本框 100"/>
          <p:cNvSpPr txBox="1"/>
          <p:nvPr/>
        </p:nvSpPr>
        <p:spPr>
          <a:xfrm>
            <a:off x="3571875" y="1355725"/>
            <a:ext cx="5080000" cy="368300"/>
          </a:xfrm>
          <a:prstGeom prst="rect">
            <a:avLst/>
          </a:prstGeom>
          <a:noFill/>
          <a:ln w="9525">
            <a:noFill/>
          </a:ln>
        </p:spPr>
        <p:txBody>
          <a:bodyPr>
            <a:spAutoFit/>
          </a:bodyPr>
          <a:lstStyle/>
          <a:p>
            <a:pPr indent="0" algn="ctr"/>
            <a:r>
              <a:rPr lang="zh-CN" dirty="0">
                <a:latin typeface="微软雅黑" panose="020B0503020204020204" charset="-122"/>
                <a:ea typeface="微软雅黑" panose="020B0503020204020204" charset="-122"/>
              </a:rPr>
              <a:t>表</a:t>
            </a:r>
            <a:r>
              <a:rPr lang="en-US" dirty="0">
                <a:latin typeface="微软雅黑" panose="020B0503020204020204" charset="-122"/>
                <a:ea typeface="微软雅黑" panose="020B0503020204020204" charset="-122"/>
              </a:rPr>
              <a:t>2-1 </a:t>
            </a:r>
            <a:r>
              <a:rPr lang="zh-CN" dirty="0">
                <a:latin typeface="微软雅黑" panose="020B0503020204020204" charset="-122"/>
                <a:ea typeface="微软雅黑" panose="020B0503020204020204" charset="-122"/>
              </a:rPr>
              <a:t>暗示任务复现结果推断性统计</a:t>
            </a:r>
            <a:endParaRPr lang="zh-CN" altLang="en-US" dirty="0">
              <a:latin typeface="微软雅黑" panose="020B0503020204020204" charset="-122"/>
              <a:ea typeface="微软雅黑" panose="020B0503020204020204" charset="-122"/>
            </a:endParaRPr>
          </a:p>
        </p:txBody>
      </p:sp>
      <p:graphicFrame>
        <p:nvGraphicFramePr>
          <p:cNvPr id="3" name="表格 2"/>
          <p:cNvGraphicFramePr/>
          <p:nvPr/>
        </p:nvGraphicFramePr>
        <p:xfrm>
          <a:off x="3045391" y="4776965"/>
          <a:ext cx="6101218" cy="1746210"/>
        </p:xfrm>
        <a:graphic>
          <a:graphicData uri="http://schemas.openxmlformats.org/drawingml/2006/table">
            <a:tbl>
              <a:tblPr/>
              <a:tblGrid>
                <a:gridCol w="1143477">
                  <a:extLst>
                    <a:ext uri="{9D8B030D-6E8A-4147-A177-3AD203B41FA5}">
                      <a16:colId xmlns:a16="http://schemas.microsoft.com/office/drawing/2014/main" val="20000"/>
                    </a:ext>
                  </a:extLst>
                </a:gridCol>
                <a:gridCol w="522240">
                  <a:extLst>
                    <a:ext uri="{9D8B030D-6E8A-4147-A177-3AD203B41FA5}">
                      <a16:colId xmlns:a16="http://schemas.microsoft.com/office/drawing/2014/main" val="20001"/>
                    </a:ext>
                  </a:extLst>
                </a:gridCol>
                <a:gridCol w="540759">
                  <a:extLst>
                    <a:ext uri="{9D8B030D-6E8A-4147-A177-3AD203B41FA5}">
                      <a16:colId xmlns:a16="http://schemas.microsoft.com/office/drawing/2014/main" val="20002"/>
                    </a:ext>
                  </a:extLst>
                </a:gridCol>
                <a:gridCol w="533352">
                  <a:extLst>
                    <a:ext uri="{9D8B030D-6E8A-4147-A177-3AD203B41FA5}">
                      <a16:colId xmlns:a16="http://schemas.microsoft.com/office/drawing/2014/main" val="20003"/>
                    </a:ext>
                  </a:extLst>
                </a:gridCol>
                <a:gridCol w="864000">
                  <a:extLst>
                    <a:ext uri="{9D8B030D-6E8A-4147-A177-3AD203B41FA5}">
                      <a16:colId xmlns:a16="http://schemas.microsoft.com/office/drawing/2014/main" val="20004"/>
                    </a:ext>
                  </a:extLst>
                </a:gridCol>
                <a:gridCol w="577798">
                  <a:extLst>
                    <a:ext uri="{9D8B030D-6E8A-4147-A177-3AD203B41FA5}">
                      <a16:colId xmlns:a16="http://schemas.microsoft.com/office/drawing/2014/main" val="20005"/>
                    </a:ext>
                  </a:extLst>
                </a:gridCol>
                <a:gridCol w="555575">
                  <a:extLst>
                    <a:ext uri="{9D8B030D-6E8A-4147-A177-3AD203B41FA5}">
                      <a16:colId xmlns:a16="http://schemas.microsoft.com/office/drawing/2014/main" val="20006"/>
                    </a:ext>
                  </a:extLst>
                </a:gridCol>
                <a:gridCol w="500017">
                  <a:extLst>
                    <a:ext uri="{9D8B030D-6E8A-4147-A177-3AD203B41FA5}">
                      <a16:colId xmlns:a16="http://schemas.microsoft.com/office/drawing/2014/main" val="20007"/>
                    </a:ext>
                  </a:extLst>
                </a:gridCol>
                <a:gridCol w="864000">
                  <a:extLst>
                    <a:ext uri="{9D8B030D-6E8A-4147-A177-3AD203B41FA5}">
                      <a16:colId xmlns:a16="http://schemas.microsoft.com/office/drawing/2014/main" val="20008"/>
                    </a:ext>
                  </a:extLst>
                </a:gridCol>
              </a:tblGrid>
              <a:tr h="177784">
                <a:tc gridSpan="9">
                  <a:txBody>
                    <a:bodyPr/>
                    <a:lstStyle/>
                    <a:p>
                      <a:pPr indent="0" algn="ctr">
                        <a:buNone/>
                      </a:pPr>
                      <a:r>
                        <a:rPr lang="en-US" sz="1400" b="0" dirty="0" err="1">
                          <a:latin typeface="Times New Roman" panose="02020603050405020304" charset="0"/>
                          <a:ea typeface="微软雅黑" panose="020B0503020204020204" charset="-122"/>
                          <a:cs typeface="Times New Roman" panose="02020603050405020304" charset="0"/>
                        </a:rPr>
                        <a:t>失言</a:t>
                      </a:r>
                      <a:endParaRPr lang="en-US" altLang="en-US" sz="1400" b="0" dirty="0">
                        <a:latin typeface="Times New Roman" panose="02020603050405020304" charset="0"/>
                        <a:ea typeface="微软雅黑" panose="020B0503020204020204" charset="-122"/>
                        <a:cs typeface="Times New Roman" panose="02020603050405020304" charset="0"/>
                      </a:endParaRPr>
                    </a:p>
                  </a:txBody>
                  <a:tcPr marL="106670" marR="106670" marT="53335" marB="53335" anchor="ctr">
                    <a:lnL>
                      <a:noFill/>
                    </a:lnL>
                    <a:lnR cap="flat">
                      <a:noFill/>
                    </a:lnR>
                    <a:lnT w="19050" cap="flat" cmpd="sng">
                      <a:solidFill>
                        <a:srgbClr val="080000"/>
                      </a:solidFill>
                      <a:prstDash val="solid"/>
                      <a:headEnd type="none" w="med" len="med"/>
                      <a:tailEnd type="none" w="med" len="med"/>
                    </a:lnT>
                    <a:lnB cap="flat">
                      <a:noFill/>
                    </a:lnB>
                    <a:lnTlToBr>
                      <a:noFill/>
                    </a:lnTlToBr>
                    <a:lnBlToTr>
                      <a:noFill/>
                    </a:lnBlToTr>
                    <a:noFill/>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R cap="flat">
                      <a:noFill/>
                    </a:lnR>
                    <a:lnT w="19050" cap="flat" cmpd="sng">
                      <a:solidFill>
                        <a:srgbClr val="080000"/>
                      </a:solidFill>
                      <a:prstDash val="solid"/>
                      <a:headEnd type="none" w="med" len="med"/>
                      <a:tailEnd type="none" w="med" len="med"/>
                    </a:lnT>
                    <a:lnB cap="flat">
                      <a:noFill/>
                    </a:lnB>
                  </a:tcPr>
                </a:tc>
                <a:extLst>
                  <a:ext uri="{0D108BD9-81ED-4DB2-BD59-A6C34878D82A}">
                    <a16:rowId xmlns:a16="http://schemas.microsoft.com/office/drawing/2014/main" val="10000"/>
                  </a:ext>
                </a:extLst>
              </a:tr>
              <a:tr h="177784">
                <a:tc>
                  <a:txBody>
                    <a:bodyPr/>
                    <a:lstStyle/>
                    <a:p>
                      <a:pPr indent="0" algn="ctr">
                        <a:buNone/>
                      </a:pPr>
                      <a:r>
                        <a:rPr lang="en-US" sz="1200" b="0">
                          <a:latin typeface="Times New Roman" panose="02020603050405020304" charset="0"/>
                          <a:ea typeface="微软雅黑" panose="020B0503020204020204" charset="-122"/>
                          <a:cs typeface="Times New Roman" panose="02020603050405020304" charset="0"/>
                        </a:rPr>
                        <a:t> </a:t>
                      </a:r>
                      <a:endParaRPr lang="en-US" altLang="en-US" sz="1200" b="0">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a:noFill/>
                    </a:lnR>
                    <a:lnT cap="flat">
                      <a:noFill/>
                    </a:lnT>
                    <a:lnB cap="flat">
                      <a:noFill/>
                    </a:lnB>
                    <a:lnTlToBr>
                      <a:noFill/>
                    </a:lnTlToBr>
                    <a:lnBlToTr>
                      <a:noFill/>
                    </a:lnBlToTr>
                    <a:noFill/>
                  </a:tcPr>
                </a:tc>
                <a:tc gridSpan="4">
                  <a:txBody>
                    <a:bodyPr/>
                    <a:lstStyle/>
                    <a:p>
                      <a:pPr indent="0" algn="ctr">
                        <a:buNone/>
                      </a:pPr>
                      <a:r>
                        <a:rPr lang="en-US" sz="1200" b="0" dirty="0">
                          <a:latin typeface="Times New Roman" panose="02020603050405020304" charset="0"/>
                          <a:ea typeface="微软雅黑" panose="020B0503020204020204" charset="-122"/>
                          <a:cs typeface="Times New Roman" panose="02020603050405020304" charset="0"/>
                        </a:rPr>
                        <a:t>Human</a:t>
                      </a:r>
                      <a:endParaRPr lang="en-US" altLang="en-US" sz="1200" b="0" dirty="0">
                        <a:latin typeface="Times New Roman" panose="02020603050405020304" charset="0"/>
                        <a:ea typeface="微软雅黑" panose="020B0503020204020204" charset="-122"/>
                        <a:cs typeface="Times New Roman" panose="02020603050405020304" charset="0"/>
                      </a:endParaRPr>
                    </a:p>
                  </a:txBody>
                  <a:tcPr marL="106670" marR="106670" marT="53335" marB="53335" anchor="ctr">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cap="flat">
                      <a:noFill/>
                    </a:lnT>
                    <a:lnB w="12700" cap="flat" cmpd="sng">
                      <a:solidFill>
                        <a:srgbClr val="080000"/>
                      </a:solidFill>
                      <a:prstDash val="solid"/>
                      <a:headEnd type="none" w="med" len="med"/>
                      <a:tailEnd type="none" w="med" len="med"/>
                    </a:lnB>
                  </a:tcPr>
                </a:tc>
                <a:tc hMerge="1">
                  <a:txBody>
                    <a:bodyPr/>
                    <a:lstStyle/>
                    <a:p>
                      <a:endParaRPr lang="zh-CN"/>
                    </a:p>
                  </a:txBody>
                  <a:tcPr>
                    <a:lnT cap="flat">
                      <a:noFill/>
                    </a:lnT>
                    <a:lnB w="12700" cap="flat" cmpd="sng">
                      <a:solidFill>
                        <a:srgbClr val="080000"/>
                      </a:solidFill>
                      <a:prstDash val="solid"/>
                      <a:headEnd type="none" w="med" len="med"/>
                      <a:tailEnd type="none" w="med" len="med"/>
                    </a:lnB>
                  </a:tcPr>
                </a:tc>
                <a:tc hMerge="1">
                  <a:txBody>
                    <a:bodyPr/>
                    <a:lstStyle/>
                    <a:p>
                      <a:endParaRPr lang="zh-CN"/>
                    </a:p>
                  </a:txBody>
                  <a:tcPr>
                    <a:lnT cap="flat">
                      <a:noFill/>
                    </a:lnT>
                    <a:lnB w="12700" cap="flat" cmpd="sng">
                      <a:solidFill>
                        <a:srgbClr val="080000"/>
                      </a:solidFill>
                      <a:prstDash val="solid"/>
                      <a:headEnd type="none" w="med" len="med"/>
                      <a:tailEnd type="none" w="med" len="med"/>
                    </a:lnB>
                  </a:tcPr>
                </a:tc>
                <a:tc gridSpan="4">
                  <a:txBody>
                    <a:bodyPr/>
                    <a:lstStyle/>
                    <a:p>
                      <a:pPr indent="0" algn="ctr">
                        <a:buNone/>
                      </a:pPr>
                      <a:r>
                        <a:rPr lang="en-US" sz="1200" b="0" dirty="0">
                          <a:solidFill>
                            <a:srgbClr val="000000"/>
                          </a:solidFill>
                          <a:latin typeface="Times New Roman" panose="02020603050405020304" charset="0"/>
                          <a:ea typeface="微软雅黑" panose="020B0503020204020204" charset="-122"/>
                          <a:cs typeface="Times New Roman" panose="02020603050405020304" charset="0"/>
                        </a:rPr>
                        <a:t>GPT3.5</a:t>
                      </a:r>
                      <a:endParaRPr lang="en-US" altLang="en-US" sz="1200" b="0" dirty="0">
                        <a:solidFill>
                          <a:srgbClr val="000000"/>
                        </a:solidFill>
                        <a:latin typeface="Times New Roman" panose="02020603050405020304" charset="0"/>
                        <a:ea typeface="微软雅黑" panose="020B0503020204020204" charset="-122"/>
                        <a:cs typeface="Times New Roman" panose="02020603050405020304" charset="0"/>
                      </a:endParaRPr>
                    </a:p>
                  </a:txBody>
                  <a:tcPr marL="106670" marR="106670" marT="53335" marB="53335" anchor="ctr">
                    <a:lnL>
                      <a:noFill/>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cap="flat">
                      <a:noFill/>
                    </a:lnT>
                    <a:lnB w="12700" cap="flat" cmpd="sng">
                      <a:solidFill>
                        <a:srgbClr val="080000"/>
                      </a:solidFill>
                      <a:prstDash val="solid"/>
                      <a:headEnd type="none" w="med" len="med"/>
                      <a:tailEnd type="none" w="med" len="med"/>
                    </a:lnB>
                  </a:tcPr>
                </a:tc>
                <a:tc hMerge="1">
                  <a:txBody>
                    <a:bodyPr/>
                    <a:lstStyle/>
                    <a:p>
                      <a:endParaRPr lang="zh-CN"/>
                    </a:p>
                  </a:txBody>
                  <a:tcPr>
                    <a:lnT cap="flat">
                      <a:noFill/>
                    </a:lnT>
                    <a:lnB w="12700" cap="flat" cmpd="sng">
                      <a:solidFill>
                        <a:srgbClr val="080000"/>
                      </a:solidFill>
                      <a:prstDash val="solid"/>
                      <a:headEnd type="none" w="med" len="med"/>
                      <a:tailEnd type="none" w="med" len="med"/>
                    </a:lnB>
                  </a:tcPr>
                </a:tc>
                <a:tc hMerge="1">
                  <a:txBody>
                    <a:bodyPr/>
                    <a:lstStyle/>
                    <a:p>
                      <a:endParaRPr lang="zh-CN"/>
                    </a:p>
                  </a:txBody>
                  <a:tcPr>
                    <a:lnR cap="flat">
                      <a:noFill/>
                    </a:lnR>
                    <a:lnT cap="flat">
                      <a:noFill/>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1"/>
                  </a:ext>
                </a:extLst>
              </a:tr>
              <a:tr h="177784">
                <a:tc>
                  <a:txBody>
                    <a:bodyPr/>
                    <a:lstStyle/>
                    <a:p>
                      <a:pPr indent="0" algn="ctr">
                        <a:buNone/>
                      </a:pPr>
                      <a:r>
                        <a:rPr lang="en-US" sz="1200" b="0">
                          <a:latin typeface="Times New Roman" panose="02020603050405020304" charset="0"/>
                          <a:ea typeface="微软雅黑" panose="020B0503020204020204" charset="-122"/>
                          <a:cs typeface="Times New Roman" panose="02020603050405020304" charset="0"/>
                        </a:rPr>
                        <a:t> </a:t>
                      </a:r>
                      <a:endParaRPr lang="en-US" altLang="en-US" sz="1200" b="0">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i="1">
                          <a:latin typeface="Times New Roman" panose="02020603050405020304" charset="0"/>
                          <a:ea typeface="微软雅黑" panose="020B0503020204020204" charset="-122"/>
                          <a:cs typeface="Times New Roman" panose="02020603050405020304" charset="0"/>
                        </a:rPr>
                        <a:t>Z</a:t>
                      </a:r>
                      <a:endParaRPr lang="en-US" altLang="en-US" sz="1200" b="0" i="1">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i="1">
                          <a:latin typeface="Times New Roman" panose="02020603050405020304" charset="0"/>
                          <a:ea typeface="微软雅黑" panose="020B0503020204020204" charset="-122"/>
                          <a:cs typeface="Times New Roman" panose="02020603050405020304" charset="0"/>
                        </a:rPr>
                        <a:t>P</a:t>
                      </a:r>
                      <a:endParaRPr lang="en-US" altLang="en-US" sz="1200" b="0" i="1">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i="1">
                          <a:latin typeface="Times New Roman" panose="02020603050405020304" charset="0"/>
                          <a:ea typeface="微软雅黑" panose="020B0503020204020204" charset="-122"/>
                          <a:cs typeface="Times New Roman" panose="02020603050405020304" charset="0"/>
                        </a:rPr>
                        <a:t>r</a:t>
                      </a:r>
                      <a:endParaRPr lang="en-US" altLang="en-US" sz="1200" b="0" i="1">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dirty="0">
                          <a:latin typeface="Times New Roman" panose="02020603050405020304" charset="0"/>
                          <a:ea typeface="微软雅黑" panose="020B0503020204020204" charset="-122"/>
                          <a:cs typeface="Times New Roman" panose="02020603050405020304" charset="0"/>
                        </a:rPr>
                        <a:t>CI</a:t>
                      </a:r>
                      <a:endParaRPr lang="en-US" altLang="en-US" sz="1200" b="0" dirty="0">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i="1" dirty="0">
                          <a:latin typeface="Times New Roman" panose="02020603050405020304" charset="0"/>
                          <a:ea typeface="微软雅黑" panose="020B0503020204020204" charset="-122"/>
                          <a:cs typeface="Times New Roman" panose="02020603050405020304" charset="0"/>
                        </a:rPr>
                        <a:t>Z</a:t>
                      </a:r>
                      <a:endParaRPr lang="en-US" altLang="en-US" sz="1200" b="0" i="1" dirty="0">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i="1">
                          <a:latin typeface="Times New Roman" panose="02020603050405020304" charset="0"/>
                          <a:ea typeface="微软雅黑" panose="020B0503020204020204" charset="-122"/>
                          <a:cs typeface="Times New Roman" panose="02020603050405020304" charset="0"/>
                        </a:rPr>
                        <a:t>P</a:t>
                      </a:r>
                      <a:endParaRPr lang="en-US" altLang="en-US" sz="1200" b="0" i="1">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i="1">
                          <a:latin typeface="Times New Roman" panose="02020603050405020304" charset="0"/>
                          <a:ea typeface="微软雅黑" panose="020B0503020204020204" charset="-122"/>
                          <a:cs typeface="Times New Roman" panose="02020603050405020304" charset="0"/>
                        </a:rPr>
                        <a:t>r</a:t>
                      </a:r>
                      <a:endParaRPr lang="en-US" altLang="en-US" sz="1200" b="0" i="1">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panose="02020603050405020304" charset="0"/>
                          <a:ea typeface="微软雅黑" panose="020B0503020204020204" charset="-122"/>
                          <a:cs typeface="Times New Roman" panose="02020603050405020304" charset="0"/>
                        </a:rPr>
                        <a:t>CI</a:t>
                      </a:r>
                      <a:endParaRPr lang="en-US" altLang="en-US" sz="1200" b="0">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7784">
                <a:tc>
                  <a:txBody>
                    <a:bodyPr/>
                    <a:lstStyle/>
                    <a:p>
                      <a:pPr indent="0" algn="ctr">
                        <a:buNone/>
                      </a:pPr>
                      <a:r>
                        <a:rPr lang="en-US" sz="1200" b="0" dirty="0" err="1">
                          <a:latin typeface="微软雅黑" panose="020B0503020204020204" charset="-122"/>
                          <a:ea typeface="微软雅黑" panose="020B0503020204020204" charset="-122"/>
                          <a:cs typeface="Times New Roman" panose="02020603050405020304" charset="0"/>
                        </a:rPr>
                        <a:t>原研究</a:t>
                      </a:r>
                      <a:endParaRPr lang="en-US" altLang="en-US" sz="1200" b="0" dirty="0">
                        <a:latin typeface="微软雅黑" panose="020B0503020204020204" charset="-122"/>
                        <a:ea typeface="微软雅黑" panose="020B0503020204020204" charset="-122"/>
                        <a:cs typeface="Times New Roman" panose="02020603050405020304" charset="0"/>
                      </a:endParaRPr>
                    </a:p>
                  </a:txBody>
                  <a:tcPr marL="80003" marR="80003"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200" b="0">
                          <a:latin typeface="Times New Roman" panose="02020603050405020304" charset="0"/>
                          <a:ea typeface="微软雅黑" panose="020B0503020204020204" charset="-122"/>
                          <a:cs typeface="Times New Roman" panose="02020603050405020304" charset="0"/>
                        </a:rPr>
                        <a:t>-0.10</a:t>
                      </a:r>
                      <a:endParaRPr lang="en-US" altLang="en-US" sz="1200" b="0">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charset="0"/>
                          <a:ea typeface="微软雅黑" panose="020B0503020204020204" charset="-122"/>
                          <a:cs typeface="Times New Roman" panose="02020603050405020304" charset="0"/>
                        </a:rPr>
                        <a:t>0.029</a:t>
                      </a:r>
                      <a:endParaRPr lang="en-US" altLang="en-US" sz="1200" b="0">
                        <a:solidFill>
                          <a:srgbClr val="000000"/>
                        </a:solidFill>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charset="0"/>
                          <a:ea typeface="微软雅黑" panose="020B0503020204020204" charset="-122"/>
                          <a:cs typeface="Times New Roman" panose="02020603050405020304" charset="0"/>
                        </a:rPr>
                        <a:t>0.29</a:t>
                      </a:r>
                      <a:endParaRPr lang="en-US" altLang="en-US" sz="1200" b="0">
                        <a:solidFill>
                          <a:srgbClr val="000000"/>
                        </a:solidFill>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200" b="0" dirty="0">
                          <a:solidFill>
                            <a:srgbClr val="000000"/>
                          </a:solidFill>
                          <a:latin typeface="Times New Roman" panose="02020603050405020304" charset="0"/>
                          <a:ea typeface="微软雅黑" panose="020B0503020204020204" charset="-122"/>
                          <a:cs typeface="Times New Roman" panose="02020603050405020304" charset="0"/>
                        </a:rPr>
                        <a:t>[0.10-0.50]</a:t>
                      </a:r>
                      <a:endParaRPr lang="en-US" altLang="en-US" sz="1200" b="0" dirty="0">
                        <a:solidFill>
                          <a:srgbClr val="000000"/>
                        </a:solidFill>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200" b="0" dirty="0">
                          <a:solidFill>
                            <a:srgbClr val="000000"/>
                          </a:solidFill>
                          <a:latin typeface="Times New Roman" panose="02020603050405020304" charset="0"/>
                          <a:ea typeface="微软雅黑" panose="020B0503020204020204" charset="-122"/>
                          <a:cs typeface="Times New Roman" panose="02020603050405020304" charset="0"/>
                        </a:rPr>
                        <a:t>0.10</a:t>
                      </a:r>
                      <a:endParaRPr lang="en-US" altLang="en-US" sz="1200" b="0" dirty="0">
                        <a:solidFill>
                          <a:srgbClr val="000000"/>
                        </a:solidFill>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200" b="0" dirty="0">
                          <a:solidFill>
                            <a:srgbClr val="000000"/>
                          </a:solidFill>
                          <a:latin typeface="Times New Roman" panose="02020603050405020304" charset="0"/>
                          <a:ea typeface="微软雅黑" panose="020B0503020204020204" charset="-122"/>
                          <a:cs typeface="Times New Roman" panose="02020603050405020304" charset="0"/>
                        </a:rPr>
                        <a:t>0.002</a:t>
                      </a:r>
                      <a:endParaRPr lang="en-US" altLang="en-US" sz="1200" b="0" dirty="0">
                        <a:solidFill>
                          <a:srgbClr val="000000"/>
                        </a:solidFill>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charset="0"/>
                          <a:ea typeface="微软雅黑" panose="020B0503020204020204" charset="-122"/>
                          <a:cs typeface="Times New Roman" panose="02020603050405020304" charset="0"/>
                        </a:rPr>
                        <a:t>0.69</a:t>
                      </a:r>
                      <a:endParaRPr lang="en-US" altLang="en-US" sz="1200" b="0">
                        <a:solidFill>
                          <a:srgbClr val="000000"/>
                        </a:solidFill>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charset="0"/>
                          <a:ea typeface="微软雅黑" panose="020B0503020204020204" charset="-122"/>
                          <a:cs typeface="Times New Roman" panose="02020603050405020304" charset="0"/>
                        </a:rPr>
                        <a:t>[0.49-0.88]</a:t>
                      </a:r>
                      <a:endParaRPr lang="en-US" altLang="en-US" sz="1200" b="0">
                        <a:solidFill>
                          <a:srgbClr val="000000"/>
                        </a:solidFill>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3"/>
                  </a:ext>
                </a:extLst>
              </a:tr>
              <a:tr h="222230">
                <a:tc>
                  <a:txBody>
                    <a:bodyPr/>
                    <a:lstStyle/>
                    <a:p>
                      <a:pPr indent="0" algn="ctr">
                        <a:buNone/>
                      </a:pPr>
                      <a:r>
                        <a:rPr lang="en-US" sz="1200" b="0" dirty="0" err="1">
                          <a:latin typeface="微软雅黑" panose="020B0503020204020204" charset="-122"/>
                          <a:ea typeface="微软雅黑" panose="020B0503020204020204" charset="-122"/>
                          <a:cs typeface="Times New Roman" panose="02020603050405020304" charset="0"/>
                        </a:rPr>
                        <a:t>本研究</a:t>
                      </a:r>
                      <a:endParaRPr lang="en-US" altLang="en-US" sz="1200" b="0" dirty="0">
                        <a:latin typeface="微软雅黑" panose="020B0503020204020204" charset="-122"/>
                        <a:ea typeface="微软雅黑" panose="020B0503020204020204" charset="-122"/>
                        <a:cs typeface="Times New Roman" panose="02020603050405020304" charset="0"/>
                      </a:endParaRPr>
                    </a:p>
                  </a:txBody>
                  <a:tcPr marL="80003" marR="80003" marT="0" marB="0" anchor="ctr">
                    <a:lnL>
                      <a:noFill/>
                    </a:lnL>
                    <a:lnR>
                      <a:noFill/>
                    </a:lnR>
                    <a:lnT cap="flat">
                      <a:noFill/>
                    </a:lnT>
                    <a:lnB cap="flat">
                      <a:noFill/>
                    </a:lnB>
                    <a:lnTlToBr>
                      <a:noFill/>
                    </a:lnTlToBr>
                    <a:lnBlToTr>
                      <a:noFill/>
                    </a:lnBlToTr>
                    <a:noFill/>
                  </a:tcPr>
                </a:tc>
                <a:tc>
                  <a:txBody>
                    <a:bodyPr/>
                    <a:lstStyle/>
                    <a:p>
                      <a:pPr indent="0" algn="ctr">
                        <a:buNone/>
                      </a:pPr>
                      <a:r>
                        <a:rPr lang="en-US" sz="1200" b="0">
                          <a:latin typeface="Times New Roman" panose="02020603050405020304" charset="0"/>
                          <a:ea typeface="微软雅黑" panose="020B0503020204020204" charset="-122"/>
                          <a:cs typeface="Times New Roman" panose="02020603050405020304" charset="0"/>
                        </a:rPr>
                        <a:t>-0.10</a:t>
                      </a:r>
                      <a:endParaRPr lang="en-US" altLang="en-US" sz="1200" b="0">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a:noFill/>
                    </a:lnR>
                    <a:lnT cap="flat">
                      <a:noFill/>
                    </a:lnT>
                    <a:lnB cap="flat">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charset="0"/>
                          <a:ea typeface="微软雅黑" panose="020B0503020204020204" charset="-122"/>
                          <a:cs typeface="Times New Roman" panose="02020603050405020304" charset="0"/>
                        </a:rPr>
                        <a:t>0.03</a:t>
                      </a:r>
                      <a:endParaRPr lang="en-US" altLang="en-US" sz="1200" b="0">
                        <a:solidFill>
                          <a:srgbClr val="000000"/>
                        </a:solidFill>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a:noFill/>
                    </a:lnR>
                    <a:lnT cap="flat">
                      <a:noFill/>
                    </a:lnT>
                    <a:lnB cap="flat">
                      <a:noFill/>
                    </a:lnB>
                    <a:lnTlToBr>
                      <a:noFill/>
                    </a:lnTlToBr>
                    <a:lnBlToTr>
                      <a:noFill/>
                    </a:lnBlToTr>
                    <a:noFill/>
                  </a:tcPr>
                </a:tc>
                <a:tc>
                  <a:txBody>
                    <a:bodyPr/>
                    <a:lstStyle/>
                    <a:p>
                      <a:pPr indent="0" algn="ctr">
                        <a:buNone/>
                      </a:pPr>
                      <a:r>
                        <a:rPr lang="en-US" sz="1200" b="0">
                          <a:latin typeface="Times New Roman" panose="02020603050405020304" charset="0"/>
                          <a:ea typeface="微软雅黑" panose="020B0503020204020204" charset="-122"/>
                          <a:cs typeface="Times New Roman" panose="02020603050405020304" charset="0"/>
                        </a:rPr>
                        <a:t>0.29</a:t>
                      </a:r>
                      <a:endParaRPr lang="en-US" altLang="en-US" sz="1200" b="0">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a:noFill/>
                    </a:lnR>
                    <a:lnT cap="flat">
                      <a:noFill/>
                    </a:lnT>
                    <a:lnB cap="flat">
                      <a:noFill/>
                    </a:lnB>
                    <a:lnTlToBr>
                      <a:noFill/>
                    </a:lnTlToBr>
                    <a:lnBlToTr>
                      <a:noFill/>
                    </a:lnBlToTr>
                    <a:noFill/>
                  </a:tcPr>
                </a:tc>
                <a:tc>
                  <a:txBody>
                    <a:bodyPr/>
                    <a:lstStyle/>
                    <a:p>
                      <a:pPr indent="0" algn="ctr">
                        <a:buNone/>
                      </a:pPr>
                      <a:r>
                        <a:rPr lang="en-US" sz="1200" b="0" dirty="0">
                          <a:solidFill>
                            <a:srgbClr val="000000"/>
                          </a:solidFill>
                          <a:latin typeface="Times New Roman" panose="02020603050405020304" charset="0"/>
                          <a:ea typeface="微软雅黑" panose="020B0503020204020204" charset="-122"/>
                          <a:cs typeface="Times New Roman" panose="02020603050405020304" charset="0"/>
                        </a:rPr>
                        <a:t>[0.10-0.50]</a:t>
                      </a:r>
                      <a:endParaRPr lang="en-US" altLang="en-US" sz="1200" b="0" dirty="0">
                        <a:solidFill>
                          <a:srgbClr val="000000"/>
                        </a:solidFill>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a:noFill/>
                    </a:lnR>
                    <a:lnT cap="flat">
                      <a:noFill/>
                    </a:lnT>
                    <a:lnB cap="flat">
                      <a:noFill/>
                    </a:lnB>
                    <a:lnTlToBr>
                      <a:noFill/>
                    </a:lnTlToBr>
                    <a:lnBlToTr>
                      <a:noFill/>
                    </a:lnBlToTr>
                    <a:noFill/>
                  </a:tcPr>
                </a:tc>
                <a:tc>
                  <a:txBody>
                    <a:bodyPr/>
                    <a:lstStyle/>
                    <a:p>
                      <a:pPr indent="0" algn="ctr">
                        <a:buNone/>
                      </a:pPr>
                      <a:r>
                        <a:rPr lang="en-US" sz="1200" b="0">
                          <a:latin typeface="Times New Roman" panose="02020603050405020304" charset="0"/>
                          <a:ea typeface="微软雅黑" panose="020B0503020204020204" charset="-122"/>
                          <a:cs typeface="Times New Roman" panose="02020603050405020304" charset="0"/>
                        </a:rPr>
                        <a:t>0.10</a:t>
                      </a:r>
                      <a:endParaRPr lang="en-US" altLang="en-US" sz="1200" b="0">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a:noFill/>
                    </a:lnR>
                    <a:lnT cap="flat">
                      <a:noFill/>
                    </a:lnT>
                    <a:lnB cap="flat">
                      <a:noFill/>
                    </a:lnB>
                    <a:lnTlToBr>
                      <a:noFill/>
                    </a:lnTlToBr>
                    <a:lnBlToTr>
                      <a:noFill/>
                    </a:lnBlToTr>
                    <a:noFill/>
                  </a:tcPr>
                </a:tc>
                <a:tc>
                  <a:txBody>
                    <a:bodyPr/>
                    <a:lstStyle/>
                    <a:p>
                      <a:pPr indent="0" algn="ctr">
                        <a:buNone/>
                      </a:pPr>
                      <a:r>
                        <a:rPr lang="en-US" sz="1200" b="0" dirty="0">
                          <a:solidFill>
                            <a:srgbClr val="000000"/>
                          </a:solidFill>
                          <a:latin typeface="Times New Roman" panose="02020603050405020304" charset="0"/>
                          <a:ea typeface="微软雅黑" panose="020B0503020204020204" charset="-122"/>
                          <a:cs typeface="Times New Roman" panose="02020603050405020304" charset="0"/>
                        </a:rPr>
                        <a:t>0.00</a:t>
                      </a:r>
                      <a:endParaRPr lang="en-US" altLang="en-US" sz="1200" b="0" dirty="0">
                        <a:solidFill>
                          <a:srgbClr val="000000"/>
                        </a:solidFill>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a:noFill/>
                    </a:lnR>
                    <a:lnT cap="flat">
                      <a:noFill/>
                    </a:lnT>
                    <a:lnB cap="flat">
                      <a:noFill/>
                    </a:lnB>
                    <a:lnTlToBr>
                      <a:noFill/>
                    </a:lnTlToBr>
                    <a:lnBlToTr>
                      <a:noFill/>
                    </a:lnBlToTr>
                    <a:noFill/>
                  </a:tcPr>
                </a:tc>
                <a:tc>
                  <a:txBody>
                    <a:bodyPr/>
                    <a:lstStyle/>
                    <a:p>
                      <a:pPr indent="0" algn="ctr">
                        <a:buNone/>
                      </a:pPr>
                      <a:r>
                        <a:rPr lang="en-US" sz="1200" b="0" dirty="0">
                          <a:latin typeface="Times New Roman" panose="02020603050405020304" charset="0"/>
                          <a:ea typeface="微软雅黑" panose="020B0503020204020204" charset="-122"/>
                          <a:cs typeface="Times New Roman" panose="02020603050405020304" charset="0"/>
                        </a:rPr>
                        <a:t>0.69</a:t>
                      </a:r>
                      <a:endParaRPr lang="en-US" altLang="en-US" sz="1200" b="0" dirty="0">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a:noFill/>
                    </a:lnR>
                    <a:lnT cap="flat">
                      <a:noFill/>
                    </a:lnT>
                    <a:lnB cap="flat">
                      <a:noFill/>
                    </a:lnB>
                    <a:lnTlToBr>
                      <a:noFill/>
                    </a:lnTlToBr>
                    <a:lnBlToTr>
                      <a:noFill/>
                    </a:lnBlToTr>
                    <a:noFill/>
                  </a:tcPr>
                </a:tc>
                <a:tc>
                  <a:txBody>
                    <a:bodyPr/>
                    <a:lstStyle/>
                    <a:p>
                      <a:pPr indent="0" algn="ctr">
                        <a:buNone/>
                      </a:pPr>
                      <a:r>
                        <a:rPr lang="en-US" sz="1200" b="0" dirty="0">
                          <a:solidFill>
                            <a:srgbClr val="000000"/>
                          </a:solidFill>
                          <a:latin typeface="Times New Roman" panose="02020603050405020304" charset="0"/>
                          <a:ea typeface="微软雅黑" panose="020B0503020204020204" charset="-122"/>
                          <a:cs typeface="Times New Roman" panose="02020603050405020304" charset="0"/>
                        </a:rPr>
                        <a:t>[0.49-0.88]</a:t>
                      </a:r>
                      <a:endParaRPr lang="en-US" altLang="en-US" sz="1200" b="0" dirty="0">
                        <a:solidFill>
                          <a:srgbClr val="000000"/>
                        </a:solidFill>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177784">
                <a:tc>
                  <a:txBody>
                    <a:bodyPr/>
                    <a:lstStyle/>
                    <a:p>
                      <a:pPr indent="0" algn="ctr">
                        <a:buNone/>
                      </a:pPr>
                      <a:r>
                        <a:rPr lang="en-US" sz="1200" b="0" dirty="0">
                          <a:solidFill>
                            <a:srgbClr val="000000"/>
                          </a:solidFill>
                          <a:latin typeface="微软雅黑" panose="020B0503020204020204" charset="-122"/>
                          <a:ea typeface="微软雅黑" panose="020B0503020204020204" charset="-122"/>
                          <a:cs typeface="Times New Roman" panose="02020603050405020304" charset="0"/>
                        </a:rPr>
                        <a:t>δ</a:t>
                      </a:r>
                      <a:endParaRPr lang="en-US" altLang="en-US" sz="1200" b="0" dirty="0">
                        <a:solidFill>
                          <a:srgbClr val="000000"/>
                        </a:solidFill>
                        <a:latin typeface="微软雅黑" panose="020B0503020204020204" charset="-122"/>
                        <a:ea typeface="微软雅黑" panose="020B0503020204020204" charset="-122"/>
                        <a:cs typeface="Times New Roman" panose="02020603050405020304" charset="0"/>
                      </a:endParaRPr>
                    </a:p>
                  </a:txBody>
                  <a:tcPr marL="80003" marR="80003" marT="0" marB="0" anchor="ctr">
                    <a:lnL>
                      <a:noFill/>
                    </a:lnL>
                    <a:lnR>
                      <a:noFill/>
                    </a:lnR>
                    <a:lnT cap="flat">
                      <a:noFill/>
                    </a:lnT>
                    <a:lnB cap="flat">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charset="0"/>
                          <a:ea typeface="微软雅黑" panose="020B0503020204020204" charset="-122"/>
                          <a:cs typeface="Times New Roman" panose="02020603050405020304" charset="0"/>
                        </a:rPr>
                        <a:t>0%</a:t>
                      </a:r>
                      <a:endParaRPr lang="en-US" altLang="en-US" sz="1200" b="0">
                        <a:solidFill>
                          <a:srgbClr val="000000"/>
                        </a:solidFill>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a:noFill/>
                    </a:lnR>
                    <a:lnT cap="flat">
                      <a:noFill/>
                    </a:lnT>
                    <a:lnB cap="flat">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charset="0"/>
                          <a:ea typeface="微软雅黑" panose="020B0503020204020204" charset="-122"/>
                          <a:cs typeface="Times New Roman" panose="02020603050405020304" charset="0"/>
                        </a:rPr>
                        <a:t>0%</a:t>
                      </a:r>
                      <a:endParaRPr lang="en-US" altLang="en-US" sz="1200" b="0">
                        <a:solidFill>
                          <a:srgbClr val="000000"/>
                        </a:solidFill>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a:noFill/>
                    </a:lnR>
                    <a:lnT cap="flat">
                      <a:noFill/>
                    </a:lnT>
                    <a:lnB cap="flat">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charset="0"/>
                          <a:ea typeface="微软雅黑" panose="020B0503020204020204" charset="-122"/>
                          <a:cs typeface="Times New Roman" panose="02020603050405020304" charset="0"/>
                        </a:rPr>
                        <a:t>0%</a:t>
                      </a:r>
                      <a:endParaRPr lang="en-US" altLang="en-US" sz="1200" b="0">
                        <a:solidFill>
                          <a:srgbClr val="000000"/>
                        </a:solidFill>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a:noFill/>
                    </a:lnR>
                    <a:lnT cap="flat">
                      <a:noFill/>
                    </a:lnT>
                    <a:lnB cap="flat">
                      <a:noFill/>
                    </a:lnB>
                    <a:lnTlToBr>
                      <a:noFill/>
                    </a:lnTlToBr>
                    <a:lnBlToTr>
                      <a:noFill/>
                    </a:lnBlToTr>
                    <a:noFill/>
                  </a:tcPr>
                </a:tc>
                <a:tc>
                  <a:txBody>
                    <a:bodyPr/>
                    <a:lstStyle/>
                    <a:p>
                      <a:pPr indent="0" algn="ctr">
                        <a:buNone/>
                      </a:pPr>
                      <a:r>
                        <a:rPr lang="en-US" sz="1200" b="0" dirty="0">
                          <a:solidFill>
                            <a:srgbClr val="000000"/>
                          </a:solidFill>
                          <a:latin typeface="Times New Roman" panose="02020603050405020304" charset="0"/>
                          <a:ea typeface="微软雅黑" panose="020B0503020204020204" charset="-122"/>
                          <a:cs typeface="Times New Roman" panose="02020603050405020304" charset="0"/>
                        </a:rPr>
                        <a:t>0%</a:t>
                      </a:r>
                      <a:endParaRPr lang="en-US" altLang="en-US" sz="1200" b="0" dirty="0">
                        <a:solidFill>
                          <a:srgbClr val="000000"/>
                        </a:solidFill>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a:noFill/>
                    </a:lnR>
                    <a:lnT cap="flat">
                      <a:noFill/>
                    </a:lnT>
                    <a:lnB cap="flat">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charset="0"/>
                          <a:ea typeface="微软雅黑" panose="020B0503020204020204" charset="-122"/>
                          <a:cs typeface="Times New Roman" panose="02020603050405020304" charset="0"/>
                        </a:rPr>
                        <a:t>0%</a:t>
                      </a:r>
                      <a:endParaRPr lang="en-US" altLang="en-US" sz="1200" b="0">
                        <a:solidFill>
                          <a:srgbClr val="000000"/>
                        </a:solidFill>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a:noFill/>
                    </a:lnR>
                    <a:lnT cap="flat">
                      <a:noFill/>
                    </a:lnT>
                    <a:lnB cap="flat">
                      <a:noFill/>
                    </a:lnB>
                    <a:lnTlToBr>
                      <a:noFill/>
                    </a:lnTlToBr>
                    <a:lnBlToTr>
                      <a:noFill/>
                    </a:lnBlToTr>
                    <a:noFill/>
                  </a:tcPr>
                </a:tc>
                <a:tc>
                  <a:txBody>
                    <a:bodyPr/>
                    <a:lstStyle/>
                    <a:p>
                      <a:pPr indent="0" algn="ctr">
                        <a:buNone/>
                      </a:pPr>
                      <a:r>
                        <a:rPr lang="en-US" sz="1200" b="0" dirty="0">
                          <a:solidFill>
                            <a:srgbClr val="000000"/>
                          </a:solidFill>
                          <a:latin typeface="Times New Roman" panose="02020603050405020304" charset="0"/>
                          <a:ea typeface="微软雅黑" panose="020B0503020204020204" charset="-122"/>
                          <a:cs typeface="Times New Roman" panose="02020603050405020304" charset="0"/>
                        </a:rPr>
                        <a:t>0%</a:t>
                      </a:r>
                      <a:endParaRPr lang="en-US" altLang="en-US" sz="1200" b="0" dirty="0">
                        <a:solidFill>
                          <a:srgbClr val="000000"/>
                        </a:solidFill>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a:noFill/>
                    </a:lnR>
                    <a:lnT cap="flat">
                      <a:noFill/>
                    </a:lnT>
                    <a:lnB cap="flat">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charset="0"/>
                          <a:ea typeface="微软雅黑" panose="020B0503020204020204" charset="-122"/>
                          <a:cs typeface="Times New Roman" panose="02020603050405020304" charset="0"/>
                        </a:rPr>
                        <a:t>0%</a:t>
                      </a:r>
                      <a:endParaRPr lang="en-US" altLang="en-US" sz="1200" b="0">
                        <a:solidFill>
                          <a:srgbClr val="000000"/>
                        </a:solidFill>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a:noFill/>
                    </a:lnR>
                    <a:lnT cap="flat">
                      <a:noFill/>
                    </a:lnT>
                    <a:lnB cap="flat">
                      <a:noFill/>
                    </a:lnB>
                    <a:lnTlToBr>
                      <a:noFill/>
                    </a:lnTlToBr>
                    <a:lnBlToTr>
                      <a:noFill/>
                    </a:lnBlToTr>
                    <a:noFill/>
                  </a:tcPr>
                </a:tc>
                <a:tc>
                  <a:txBody>
                    <a:bodyPr/>
                    <a:lstStyle/>
                    <a:p>
                      <a:pPr indent="0" algn="ctr">
                        <a:buNone/>
                      </a:pPr>
                      <a:r>
                        <a:rPr lang="en-US" sz="1200" b="0" dirty="0">
                          <a:solidFill>
                            <a:srgbClr val="000000"/>
                          </a:solidFill>
                          <a:latin typeface="Times New Roman" panose="02020603050405020304" charset="0"/>
                          <a:ea typeface="微软雅黑" panose="020B0503020204020204" charset="-122"/>
                          <a:cs typeface="Times New Roman" panose="02020603050405020304" charset="0"/>
                        </a:rPr>
                        <a:t>0%</a:t>
                      </a:r>
                      <a:endParaRPr lang="en-US" altLang="en-US" sz="1200" b="0" dirty="0">
                        <a:solidFill>
                          <a:srgbClr val="000000"/>
                        </a:solidFill>
                        <a:latin typeface="Times New Roman" panose="02020603050405020304" charset="0"/>
                        <a:ea typeface="微软雅黑" panose="020B0503020204020204" charset="-122"/>
                        <a:cs typeface="Times New Roman" panose="02020603050405020304" charset="0"/>
                      </a:endParaRPr>
                    </a:p>
                  </a:txBody>
                  <a:tcPr marL="80003" marR="80003"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355568">
                <a:tc>
                  <a:txBody>
                    <a:bodyPr/>
                    <a:lstStyle/>
                    <a:p>
                      <a:pPr indent="0" algn="ctr">
                        <a:buNone/>
                      </a:pPr>
                      <a:r>
                        <a:rPr lang="en-US" sz="1200" b="0" dirty="0" err="1">
                          <a:latin typeface="微软雅黑" panose="020B0503020204020204" charset="-122"/>
                          <a:ea typeface="微软雅黑" panose="020B0503020204020204" charset="-122"/>
                          <a:cs typeface="Times New Roman" panose="02020603050405020304" charset="0"/>
                        </a:rPr>
                        <a:t>评级</a:t>
                      </a:r>
                      <a:endParaRPr lang="en-US" altLang="en-US" sz="1200" b="0" dirty="0">
                        <a:latin typeface="微软雅黑" panose="020B0503020204020204" charset="-122"/>
                        <a:ea typeface="微软雅黑" panose="020B0503020204020204" charset="-122"/>
                        <a:cs typeface="Times New Roman" panose="02020603050405020304" charset="0"/>
                      </a:endParaRPr>
                    </a:p>
                  </a:txBody>
                  <a:tcPr marL="80003" marR="80003"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dirty="0" err="1">
                          <a:solidFill>
                            <a:srgbClr val="000000"/>
                          </a:solidFill>
                          <a:latin typeface="微软雅黑" panose="020B0503020204020204" charset="-122"/>
                          <a:ea typeface="微软雅黑" panose="020B0503020204020204" charset="-122"/>
                          <a:cs typeface="Times New Roman" panose="02020603050405020304" charset="0"/>
                        </a:rPr>
                        <a:t>完全一致</a:t>
                      </a:r>
                      <a:endParaRPr lang="en-US" altLang="en-US" sz="1200" b="0" dirty="0">
                        <a:solidFill>
                          <a:srgbClr val="000000"/>
                        </a:solidFill>
                        <a:latin typeface="微软雅黑" panose="020B0503020204020204" charset="-122"/>
                        <a:ea typeface="微软雅黑" panose="020B0503020204020204" charset="-122"/>
                        <a:cs typeface="Times New Roman" panose="02020603050405020304" charset="0"/>
                      </a:endParaRPr>
                    </a:p>
                  </a:txBody>
                  <a:tcPr marL="80003" marR="80003"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dirty="0" err="1">
                          <a:solidFill>
                            <a:srgbClr val="000000"/>
                          </a:solidFill>
                          <a:latin typeface="微软雅黑" panose="020B0503020204020204" charset="-122"/>
                          <a:ea typeface="微软雅黑" panose="020B0503020204020204" charset="-122"/>
                          <a:cs typeface="Times New Roman" panose="02020603050405020304" charset="0"/>
                        </a:rPr>
                        <a:t>完全一致</a:t>
                      </a:r>
                      <a:endParaRPr lang="en-US" altLang="en-US" sz="1200" b="0" dirty="0">
                        <a:solidFill>
                          <a:srgbClr val="000000"/>
                        </a:solidFill>
                        <a:latin typeface="微软雅黑" panose="020B0503020204020204" charset="-122"/>
                        <a:ea typeface="微软雅黑" panose="020B0503020204020204" charset="-122"/>
                        <a:cs typeface="Times New Roman" panose="02020603050405020304" charset="0"/>
                      </a:endParaRPr>
                    </a:p>
                  </a:txBody>
                  <a:tcPr marL="80003" marR="80003"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dirty="0" err="1">
                          <a:solidFill>
                            <a:srgbClr val="000000"/>
                          </a:solidFill>
                          <a:latin typeface="微软雅黑" panose="020B0503020204020204" charset="-122"/>
                          <a:ea typeface="微软雅黑" panose="020B0503020204020204" charset="-122"/>
                          <a:cs typeface="Times New Roman" panose="02020603050405020304" charset="0"/>
                        </a:rPr>
                        <a:t>完全一致</a:t>
                      </a:r>
                      <a:endParaRPr lang="en-US" altLang="en-US" sz="1200" b="0" dirty="0">
                        <a:solidFill>
                          <a:srgbClr val="000000"/>
                        </a:solidFill>
                        <a:latin typeface="微软雅黑" panose="020B0503020204020204" charset="-122"/>
                        <a:ea typeface="微软雅黑" panose="020B0503020204020204" charset="-122"/>
                        <a:cs typeface="Times New Roman" panose="02020603050405020304" charset="0"/>
                      </a:endParaRPr>
                    </a:p>
                  </a:txBody>
                  <a:tcPr marL="80003" marR="80003"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dirty="0" err="1">
                          <a:solidFill>
                            <a:srgbClr val="000000"/>
                          </a:solidFill>
                          <a:latin typeface="微软雅黑" panose="020B0503020204020204" charset="-122"/>
                          <a:ea typeface="微软雅黑" panose="020B0503020204020204" charset="-122"/>
                          <a:cs typeface="Times New Roman" panose="02020603050405020304" charset="0"/>
                        </a:rPr>
                        <a:t>完全一致</a:t>
                      </a:r>
                      <a:endParaRPr lang="en-US" altLang="en-US" sz="1200" b="0" dirty="0">
                        <a:solidFill>
                          <a:srgbClr val="000000"/>
                        </a:solidFill>
                        <a:latin typeface="微软雅黑" panose="020B0503020204020204" charset="-122"/>
                        <a:ea typeface="微软雅黑" panose="020B0503020204020204" charset="-122"/>
                        <a:cs typeface="Times New Roman" panose="02020603050405020304" charset="0"/>
                      </a:endParaRPr>
                    </a:p>
                  </a:txBody>
                  <a:tcPr marL="80003" marR="80003"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dirty="0" err="1">
                          <a:solidFill>
                            <a:srgbClr val="000000"/>
                          </a:solidFill>
                          <a:latin typeface="微软雅黑" panose="020B0503020204020204" charset="-122"/>
                          <a:ea typeface="微软雅黑" panose="020B0503020204020204" charset="-122"/>
                          <a:cs typeface="Times New Roman" panose="02020603050405020304" charset="0"/>
                        </a:rPr>
                        <a:t>完全一致</a:t>
                      </a:r>
                      <a:endParaRPr lang="en-US" altLang="en-US" sz="1200" b="0" dirty="0">
                        <a:solidFill>
                          <a:srgbClr val="000000"/>
                        </a:solidFill>
                        <a:latin typeface="微软雅黑" panose="020B0503020204020204" charset="-122"/>
                        <a:ea typeface="微软雅黑" panose="020B0503020204020204" charset="-122"/>
                        <a:cs typeface="Times New Roman" panose="02020603050405020304" charset="0"/>
                      </a:endParaRPr>
                    </a:p>
                  </a:txBody>
                  <a:tcPr marL="80003" marR="80003"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dirty="0" err="1">
                          <a:solidFill>
                            <a:srgbClr val="000000"/>
                          </a:solidFill>
                          <a:latin typeface="微软雅黑" panose="020B0503020204020204" charset="-122"/>
                          <a:ea typeface="微软雅黑" panose="020B0503020204020204" charset="-122"/>
                          <a:cs typeface="Times New Roman" panose="02020603050405020304" charset="0"/>
                        </a:rPr>
                        <a:t>完全一致</a:t>
                      </a:r>
                      <a:endParaRPr lang="en-US" altLang="en-US" sz="1200" b="0" dirty="0">
                        <a:solidFill>
                          <a:srgbClr val="000000"/>
                        </a:solidFill>
                        <a:latin typeface="微软雅黑" panose="020B0503020204020204" charset="-122"/>
                        <a:ea typeface="微软雅黑" panose="020B0503020204020204" charset="-122"/>
                        <a:cs typeface="Times New Roman" panose="02020603050405020304" charset="0"/>
                      </a:endParaRPr>
                    </a:p>
                  </a:txBody>
                  <a:tcPr marL="80003" marR="80003"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dirty="0" err="1">
                          <a:solidFill>
                            <a:srgbClr val="000000"/>
                          </a:solidFill>
                          <a:latin typeface="微软雅黑" panose="020B0503020204020204" charset="-122"/>
                          <a:ea typeface="微软雅黑" panose="020B0503020204020204" charset="-122"/>
                          <a:cs typeface="Times New Roman" panose="02020603050405020304" charset="0"/>
                        </a:rPr>
                        <a:t>完全一致</a:t>
                      </a:r>
                      <a:endParaRPr lang="en-US" altLang="en-US" sz="1200" b="0" dirty="0">
                        <a:solidFill>
                          <a:srgbClr val="000000"/>
                        </a:solidFill>
                        <a:latin typeface="微软雅黑" panose="020B0503020204020204" charset="-122"/>
                        <a:ea typeface="微软雅黑" panose="020B0503020204020204" charset="-122"/>
                        <a:cs typeface="Times New Roman" panose="02020603050405020304" charset="0"/>
                      </a:endParaRPr>
                    </a:p>
                  </a:txBody>
                  <a:tcPr marL="80003" marR="80003"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dirty="0" err="1">
                          <a:solidFill>
                            <a:srgbClr val="000000"/>
                          </a:solidFill>
                          <a:latin typeface="微软雅黑" panose="020B0503020204020204" charset="-122"/>
                          <a:ea typeface="微软雅黑" panose="020B0503020204020204" charset="-122"/>
                          <a:cs typeface="Times New Roman" panose="02020603050405020304" charset="0"/>
                        </a:rPr>
                        <a:t>完全一致</a:t>
                      </a:r>
                      <a:endParaRPr lang="en-US" altLang="en-US" sz="1200" b="0" dirty="0">
                        <a:solidFill>
                          <a:srgbClr val="000000"/>
                        </a:solidFill>
                        <a:latin typeface="微软雅黑" panose="020B0503020204020204" charset="-122"/>
                        <a:ea typeface="微软雅黑" panose="020B0503020204020204" charset="-122"/>
                        <a:cs typeface="Times New Roman" panose="02020603050405020304" charset="0"/>
                      </a:endParaRPr>
                    </a:p>
                  </a:txBody>
                  <a:tcPr marL="80003" marR="80003" marT="0" marB="0" anchor="ctr">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 name="文本框 3"/>
          <p:cNvSpPr txBox="1"/>
          <p:nvPr/>
        </p:nvSpPr>
        <p:spPr>
          <a:xfrm>
            <a:off x="3571875" y="4412727"/>
            <a:ext cx="5080000" cy="369332"/>
          </a:xfrm>
          <a:prstGeom prst="rect">
            <a:avLst/>
          </a:prstGeom>
          <a:noFill/>
          <a:ln w="9525">
            <a:noFill/>
          </a:ln>
        </p:spPr>
        <p:txBody>
          <a:bodyPr>
            <a:spAutoFit/>
          </a:bodyPr>
          <a:lstStyle/>
          <a:p>
            <a:pPr indent="0" algn="ctr"/>
            <a:r>
              <a:rPr lang="en-US" dirty="0">
                <a:latin typeface="微软雅黑" panose="020B0503020204020204" charset="-122"/>
                <a:ea typeface="微软雅黑" panose="020B0503020204020204" charset="-122"/>
                <a:cs typeface="Times New Roman" panose="02020603050405020304" charset="0"/>
              </a:rPr>
              <a:t> </a:t>
            </a:r>
            <a:r>
              <a:rPr lang="zh-CN" dirty="0">
                <a:latin typeface="微软雅黑" panose="020B0503020204020204" charset="-122"/>
                <a:ea typeface="微软雅黑" panose="020B0503020204020204" charset="-122"/>
              </a:rPr>
              <a:t>表</a:t>
            </a:r>
            <a:r>
              <a:rPr lang="en-US" dirty="0">
                <a:latin typeface="微软雅黑" panose="020B0503020204020204" charset="-122"/>
                <a:ea typeface="微软雅黑" panose="020B0503020204020204" charset="-122"/>
              </a:rPr>
              <a:t>2-2 </a:t>
            </a:r>
            <a:r>
              <a:rPr lang="zh-CN" dirty="0">
                <a:latin typeface="微软雅黑" panose="020B0503020204020204" charset="-122"/>
                <a:ea typeface="微软雅黑" panose="020B0503020204020204" charset="-122"/>
              </a:rPr>
              <a:t>失言任务复现结果推断性统计</a:t>
            </a:r>
            <a:endParaRPr lang="zh-CN" altLang="en-US" dirty="0">
              <a:latin typeface="微软雅黑" panose="020B0503020204020204" charset="-122"/>
              <a:ea typeface="微软雅黑" panose="020B0503020204020204" charset="-122"/>
            </a:endParaRPr>
          </a:p>
        </p:txBody>
      </p:sp>
      <p:graphicFrame>
        <p:nvGraphicFramePr>
          <p:cNvPr id="5" name="表格 4"/>
          <p:cNvGraphicFramePr/>
          <p:nvPr/>
        </p:nvGraphicFramePr>
        <p:xfrm>
          <a:off x="1257818" y="1732392"/>
          <a:ext cx="9717533" cy="2510733"/>
        </p:xfrm>
        <a:graphic>
          <a:graphicData uri="http://schemas.openxmlformats.org/drawingml/2006/table">
            <a:tbl>
              <a:tblPr/>
              <a:tblGrid>
                <a:gridCol w="570245">
                  <a:extLst>
                    <a:ext uri="{9D8B030D-6E8A-4147-A177-3AD203B41FA5}">
                      <a16:colId xmlns:a16="http://schemas.microsoft.com/office/drawing/2014/main" val="20000"/>
                    </a:ext>
                  </a:extLst>
                </a:gridCol>
                <a:gridCol w="278355">
                  <a:extLst>
                    <a:ext uri="{9D8B030D-6E8A-4147-A177-3AD203B41FA5}">
                      <a16:colId xmlns:a16="http://schemas.microsoft.com/office/drawing/2014/main" val="20001"/>
                    </a:ext>
                  </a:extLst>
                </a:gridCol>
                <a:gridCol w="278355">
                  <a:extLst>
                    <a:ext uri="{9D8B030D-6E8A-4147-A177-3AD203B41FA5}">
                      <a16:colId xmlns:a16="http://schemas.microsoft.com/office/drawing/2014/main" val="20002"/>
                    </a:ext>
                  </a:extLst>
                </a:gridCol>
                <a:gridCol w="495123">
                  <a:extLst>
                    <a:ext uri="{9D8B030D-6E8A-4147-A177-3AD203B41FA5}">
                      <a16:colId xmlns:a16="http://schemas.microsoft.com/office/drawing/2014/main" val="20003"/>
                    </a:ext>
                  </a:extLst>
                </a:gridCol>
                <a:gridCol w="460976">
                  <a:extLst>
                    <a:ext uri="{9D8B030D-6E8A-4147-A177-3AD203B41FA5}">
                      <a16:colId xmlns:a16="http://schemas.microsoft.com/office/drawing/2014/main" val="20004"/>
                    </a:ext>
                  </a:extLst>
                </a:gridCol>
                <a:gridCol w="851779">
                  <a:extLst>
                    <a:ext uri="{9D8B030D-6E8A-4147-A177-3AD203B41FA5}">
                      <a16:colId xmlns:a16="http://schemas.microsoft.com/office/drawing/2014/main" val="20005"/>
                    </a:ext>
                  </a:extLst>
                </a:gridCol>
                <a:gridCol w="158781">
                  <a:extLst>
                    <a:ext uri="{9D8B030D-6E8A-4147-A177-3AD203B41FA5}">
                      <a16:colId xmlns:a16="http://schemas.microsoft.com/office/drawing/2014/main" val="20006"/>
                    </a:ext>
                  </a:extLst>
                </a:gridCol>
                <a:gridCol w="327806">
                  <a:extLst>
                    <a:ext uri="{9D8B030D-6E8A-4147-A177-3AD203B41FA5}">
                      <a16:colId xmlns:a16="http://schemas.microsoft.com/office/drawing/2014/main" val="20007"/>
                    </a:ext>
                  </a:extLst>
                </a:gridCol>
                <a:gridCol w="460976">
                  <a:extLst>
                    <a:ext uri="{9D8B030D-6E8A-4147-A177-3AD203B41FA5}">
                      <a16:colId xmlns:a16="http://schemas.microsoft.com/office/drawing/2014/main" val="20008"/>
                    </a:ext>
                  </a:extLst>
                </a:gridCol>
                <a:gridCol w="455855">
                  <a:extLst>
                    <a:ext uri="{9D8B030D-6E8A-4147-A177-3AD203B41FA5}">
                      <a16:colId xmlns:a16="http://schemas.microsoft.com/office/drawing/2014/main" val="20009"/>
                    </a:ext>
                  </a:extLst>
                </a:gridCol>
                <a:gridCol w="851779">
                  <a:extLst>
                    <a:ext uri="{9D8B030D-6E8A-4147-A177-3AD203B41FA5}">
                      <a16:colId xmlns:a16="http://schemas.microsoft.com/office/drawing/2014/main" val="20010"/>
                    </a:ext>
                  </a:extLst>
                </a:gridCol>
                <a:gridCol w="121061">
                  <a:extLst>
                    <a:ext uri="{9D8B030D-6E8A-4147-A177-3AD203B41FA5}">
                      <a16:colId xmlns:a16="http://schemas.microsoft.com/office/drawing/2014/main" val="20011"/>
                    </a:ext>
                  </a:extLst>
                </a:gridCol>
                <a:gridCol w="390976">
                  <a:extLst>
                    <a:ext uri="{9D8B030D-6E8A-4147-A177-3AD203B41FA5}">
                      <a16:colId xmlns:a16="http://schemas.microsoft.com/office/drawing/2014/main" val="20012"/>
                    </a:ext>
                  </a:extLst>
                </a:gridCol>
                <a:gridCol w="500246">
                  <a:extLst>
                    <a:ext uri="{9D8B030D-6E8A-4147-A177-3AD203B41FA5}">
                      <a16:colId xmlns:a16="http://schemas.microsoft.com/office/drawing/2014/main" val="20013"/>
                    </a:ext>
                  </a:extLst>
                </a:gridCol>
                <a:gridCol w="468000">
                  <a:extLst>
                    <a:ext uri="{9D8B030D-6E8A-4147-A177-3AD203B41FA5}">
                      <a16:colId xmlns:a16="http://schemas.microsoft.com/office/drawing/2014/main" val="20014"/>
                    </a:ext>
                  </a:extLst>
                </a:gridCol>
                <a:gridCol w="851779">
                  <a:extLst>
                    <a:ext uri="{9D8B030D-6E8A-4147-A177-3AD203B41FA5}">
                      <a16:colId xmlns:a16="http://schemas.microsoft.com/office/drawing/2014/main" val="20015"/>
                    </a:ext>
                  </a:extLst>
                </a:gridCol>
                <a:gridCol w="438781">
                  <a:extLst>
                    <a:ext uri="{9D8B030D-6E8A-4147-A177-3AD203B41FA5}">
                      <a16:colId xmlns:a16="http://schemas.microsoft.com/office/drawing/2014/main" val="20016"/>
                    </a:ext>
                  </a:extLst>
                </a:gridCol>
                <a:gridCol w="457563">
                  <a:extLst>
                    <a:ext uri="{9D8B030D-6E8A-4147-A177-3AD203B41FA5}">
                      <a16:colId xmlns:a16="http://schemas.microsoft.com/office/drawing/2014/main" val="20017"/>
                    </a:ext>
                  </a:extLst>
                </a:gridCol>
                <a:gridCol w="447318">
                  <a:extLst>
                    <a:ext uri="{9D8B030D-6E8A-4147-A177-3AD203B41FA5}">
                      <a16:colId xmlns:a16="http://schemas.microsoft.com/office/drawing/2014/main" val="20018"/>
                    </a:ext>
                  </a:extLst>
                </a:gridCol>
                <a:gridCol w="851779">
                  <a:extLst>
                    <a:ext uri="{9D8B030D-6E8A-4147-A177-3AD203B41FA5}">
                      <a16:colId xmlns:a16="http://schemas.microsoft.com/office/drawing/2014/main" val="20019"/>
                    </a:ext>
                  </a:extLst>
                </a:gridCol>
              </a:tblGrid>
              <a:tr h="261923">
                <a:tc gridSpan="20">
                  <a:txBody>
                    <a:bodyPr/>
                    <a:lstStyle/>
                    <a:p>
                      <a:pPr indent="0" algn="ctr">
                        <a:buNone/>
                      </a:pPr>
                      <a:r>
                        <a:rPr lang="en-US" sz="1400" b="0" dirty="0" err="1">
                          <a:latin typeface="微软雅黑" panose="020B0503020204020204" charset="-122"/>
                          <a:ea typeface="微软雅黑" panose="020B0503020204020204" charset="-122"/>
                          <a:cs typeface="Times New Roman" panose="02020603050405020304" charset="0"/>
                        </a:rPr>
                        <a:t>暗示</a:t>
                      </a:r>
                      <a:r>
                        <a:rPr lang="en-US" sz="1400" b="0" dirty="0" err="1">
                          <a:latin typeface="微软雅黑" panose="020B0503020204020204" charset="-122"/>
                          <a:ea typeface="微软雅黑" panose="020B0503020204020204" charset="-122"/>
                          <a:cs typeface="等线" panose="02010600030101010101" charset="-122"/>
                        </a:rPr>
                        <a:t>任务</a:t>
                      </a:r>
                      <a:endParaRPr lang="en-US" altLang="en-US" sz="1400" b="0" dirty="0">
                        <a:latin typeface="微软雅黑" panose="020B0503020204020204" charset="-122"/>
                        <a:ea typeface="微软雅黑" panose="020B0503020204020204" charset="-122"/>
                        <a:cs typeface="Times New Roman" panose="02020603050405020304" charset="0"/>
                      </a:endParaRPr>
                    </a:p>
                  </a:txBody>
                  <a:tcPr marL="88378" marR="88378" marT="44189" marB="44189" anchor="ctr">
                    <a:lnL>
                      <a:noFill/>
                    </a:lnL>
                    <a:lnR cap="flat">
                      <a:noFill/>
                    </a:lnR>
                    <a:lnT w="19050" cap="flat" cmpd="sng">
                      <a:solidFill>
                        <a:srgbClr val="080000"/>
                      </a:solidFill>
                      <a:prstDash val="solid"/>
                      <a:headEnd type="none" w="med" len="med"/>
                      <a:tailEnd type="none" w="med" len="med"/>
                    </a:lnT>
                    <a:lnB cap="flat">
                      <a:noFill/>
                    </a:lnB>
                    <a:lnTlToBr>
                      <a:noFill/>
                    </a:lnTlToBr>
                    <a:lnBlToTr>
                      <a:noFill/>
                    </a:lnBlToTr>
                    <a:noFill/>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tc hMerge="1">
                  <a:txBody>
                    <a:bodyPr/>
                    <a:lstStyle/>
                    <a:p>
                      <a:endParaRPr lang="zh-CN"/>
                    </a:p>
                  </a:txBody>
                  <a:tcPr>
                    <a:lnT w="19050" cap="flat" cmpd="sng">
                      <a:solidFill>
                        <a:srgbClr val="080000"/>
                      </a:solidFill>
                      <a:prstDash val="solid"/>
                      <a:headEnd type="none" w="med" len="med"/>
                      <a:tailEnd type="none" w="med" len="med"/>
                    </a:lnT>
                    <a:lnB cap="flat">
                      <a:noFill/>
                    </a:lnB>
                  </a:tcPr>
                </a:tc>
                <a:extLst>
                  <a:ext uri="{0D108BD9-81ED-4DB2-BD59-A6C34878D82A}">
                    <a16:rowId xmlns:a16="http://schemas.microsoft.com/office/drawing/2014/main" val="10000"/>
                  </a:ext>
                </a:extLst>
              </a:tr>
              <a:tr h="261923">
                <a:tc gridSpan="2">
                  <a:txBody>
                    <a:bodyPr/>
                    <a:lstStyle/>
                    <a:p>
                      <a:pPr indent="0" algn="ctr">
                        <a:buNone/>
                      </a:pPr>
                      <a:r>
                        <a:rPr lang="en-US" sz="1100" b="0" dirty="0">
                          <a:latin typeface="Times New Roman" panose="02020603050405020304" charset="0"/>
                          <a:cs typeface="Times New Roman" panose="02020603050405020304" charset="0"/>
                        </a:rPr>
                        <a:t> </a:t>
                      </a:r>
                      <a:endParaRPr lang="en-US" altLang="en-US" sz="1100" b="0" dirty="0">
                        <a:latin typeface="Times New Roman" panose="02020603050405020304" charset="0"/>
                        <a:ea typeface="Times New Roman" panose="02020603050405020304" charset="0"/>
                        <a:cs typeface="Times New Roman" panose="02020603050405020304" charset="0"/>
                      </a:endParaRPr>
                    </a:p>
                  </a:txBody>
                  <a:tcPr marL="88378" marR="88378" marT="44189" marB="44189" anchor="ctr">
                    <a:lnL>
                      <a:noFill/>
                    </a:lnL>
                    <a:lnR>
                      <a:noFill/>
                    </a:lnR>
                    <a:lnT cap="flat">
                      <a:noFill/>
                    </a:lnT>
                    <a:lnB cap="flat">
                      <a:noFill/>
                    </a:lnB>
                    <a:lnTlToBr>
                      <a:noFill/>
                    </a:lnTlToBr>
                    <a:lnBlToTr>
                      <a:noFill/>
                    </a:lnBlToTr>
                    <a:noFill/>
                  </a:tcPr>
                </a:tc>
                <a:tc hMerge="1">
                  <a:txBody>
                    <a:bodyPr/>
                    <a:lstStyle/>
                    <a:p>
                      <a:endParaRPr lang="zh-CN"/>
                    </a:p>
                  </a:txBody>
                  <a:tcPr>
                    <a:lnT cap="flat">
                      <a:noFill/>
                    </a:lnT>
                    <a:lnB cap="flat">
                      <a:noFill/>
                    </a:lnB>
                  </a:tcPr>
                </a:tc>
                <a:tc gridSpan="5">
                  <a:txBody>
                    <a:bodyPr/>
                    <a:lstStyle/>
                    <a:p>
                      <a:pPr indent="0" algn="ctr">
                        <a:buNone/>
                      </a:pPr>
                      <a:r>
                        <a:rPr lang="en-US" sz="1100" b="0" dirty="0">
                          <a:latin typeface="Times New Roman" panose="02020603050405020304" charset="0"/>
                          <a:cs typeface="Times New Roman" panose="02020603050405020304" charset="0"/>
                        </a:rPr>
                        <a:t>Human</a:t>
                      </a:r>
                      <a:endParaRPr lang="en-US" altLang="en-US" sz="1100" b="0" dirty="0">
                        <a:latin typeface="Times New Roman" panose="02020603050405020304" charset="0"/>
                        <a:ea typeface="Times New Roman" panose="02020603050405020304" charset="0"/>
                        <a:cs typeface="Times New Roman" panose="02020603050405020304" charset="0"/>
                      </a:endParaRPr>
                    </a:p>
                  </a:txBody>
                  <a:tcPr marL="88378" marR="88378" marT="44189" marB="44189" anchor="ctr">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lnL w="12700" cmpd="sng">
                      <a:noFill/>
                      <a:prstDash val="solid"/>
                    </a:lnL>
                    <a:lnT cap="flat">
                      <a:noFill/>
                    </a:lnT>
                    <a:lnB w="12700" cap="flat" cmpd="sng" algn="ctr">
                      <a:solidFill>
                        <a:srgbClr val="080000"/>
                      </a:solidFill>
                      <a:prstDash val="solid"/>
                      <a:round/>
                      <a:headEnd type="none" w="med" len="med"/>
                      <a:tailEnd type="none" w="med" len="med"/>
                    </a:lnB>
                  </a:tcPr>
                </a:tc>
                <a:tc hMerge="1">
                  <a:txBody>
                    <a:bodyPr/>
                    <a:lstStyle/>
                    <a:p>
                      <a:endParaRPr lang="zh-CN"/>
                    </a:p>
                  </a:txBody>
                  <a:tcPr>
                    <a:lnT cap="flat">
                      <a:noFill/>
                    </a:lnT>
                    <a:lnB w="12700" cap="flat" cmpd="sng">
                      <a:solidFill>
                        <a:srgbClr val="080000"/>
                      </a:solidFill>
                      <a:prstDash val="solid"/>
                      <a:headEnd type="none" w="med" len="med"/>
                      <a:tailEnd type="none" w="med" len="med"/>
                    </a:lnB>
                  </a:tcPr>
                </a:tc>
                <a:tc hMerge="1">
                  <a:txBody>
                    <a:bodyPr/>
                    <a:lstStyle/>
                    <a:p>
                      <a:endParaRPr lang="zh-CN"/>
                    </a:p>
                  </a:txBody>
                  <a:tcPr>
                    <a:lnT cap="flat">
                      <a:noFill/>
                    </a:lnT>
                    <a:lnB w="12700" cap="flat" cmpd="sng">
                      <a:solidFill>
                        <a:srgbClr val="080000"/>
                      </a:solidFill>
                      <a:prstDash val="solid"/>
                      <a:headEnd type="none" w="med" len="med"/>
                      <a:tailEnd type="none" w="med" len="med"/>
                    </a:lnB>
                  </a:tcPr>
                </a:tc>
                <a:tc hMerge="1">
                  <a:txBody>
                    <a:bodyPr/>
                    <a:lstStyle/>
                    <a:p>
                      <a:endParaRPr lang="zh-CN"/>
                    </a:p>
                  </a:txBody>
                  <a:tcPr>
                    <a:lnT cap="flat">
                      <a:noFill/>
                    </a:lnT>
                    <a:lnB w="12700" cap="flat" cmpd="sng">
                      <a:solidFill>
                        <a:srgbClr val="080000"/>
                      </a:solidFill>
                      <a:prstDash val="solid"/>
                      <a:headEnd type="none" w="med" len="med"/>
                      <a:tailEnd type="none" w="med" len="med"/>
                    </a:lnB>
                  </a:tcPr>
                </a:tc>
                <a:tc gridSpan="5">
                  <a:txBody>
                    <a:bodyPr/>
                    <a:lstStyle/>
                    <a:p>
                      <a:pPr indent="0" algn="ctr">
                        <a:buNone/>
                      </a:pPr>
                      <a:r>
                        <a:rPr lang="en-US" sz="1100" b="0" dirty="0">
                          <a:latin typeface="Times New Roman" panose="02020603050405020304" charset="0"/>
                          <a:cs typeface="Times New Roman" panose="02020603050405020304" charset="0"/>
                        </a:rPr>
                        <a:t>GPT3.5 </a:t>
                      </a:r>
                      <a:endParaRPr lang="en-US" altLang="en-US" sz="1100" b="0" dirty="0">
                        <a:latin typeface="Times New Roman" panose="02020603050405020304" charset="0"/>
                        <a:ea typeface="Times New Roman" panose="02020603050405020304" charset="0"/>
                        <a:cs typeface="Times New Roman" panose="02020603050405020304" charset="0"/>
                      </a:endParaRPr>
                    </a:p>
                  </a:txBody>
                  <a:tcPr marL="88378" marR="88378" marT="44189" marB="44189" anchor="ctr">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cap="flat">
                      <a:noFill/>
                    </a:lnT>
                    <a:lnB w="12700" cap="flat" cmpd="sng">
                      <a:solidFill>
                        <a:srgbClr val="080000"/>
                      </a:solidFill>
                      <a:prstDash val="solid"/>
                      <a:headEnd type="none" w="med" len="med"/>
                      <a:tailEnd type="none" w="med" len="med"/>
                    </a:lnB>
                  </a:tcPr>
                </a:tc>
                <a:tc hMerge="1">
                  <a:txBody>
                    <a:bodyPr/>
                    <a:lstStyle/>
                    <a:p>
                      <a:endParaRPr lang="zh-CN"/>
                    </a:p>
                  </a:txBody>
                  <a:tcPr>
                    <a:lnT cap="flat">
                      <a:noFill/>
                    </a:lnT>
                    <a:lnB w="12700" cap="flat" cmpd="sng">
                      <a:solidFill>
                        <a:srgbClr val="080000"/>
                      </a:solidFill>
                      <a:prstDash val="solid"/>
                      <a:headEnd type="none" w="med" len="med"/>
                      <a:tailEnd type="none" w="med" len="med"/>
                    </a:lnB>
                  </a:tcPr>
                </a:tc>
                <a:tc hMerge="1">
                  <a:txBody>
                    <a:bodyPr/>
                    <a:lstStyle/>
                    <a:p>
                      <a:endParaRPr lang="zh-CN"/>
                    </a:p>
                  </a:txBody>
                  <a:tcPr>
                    <a:lnT cap="flat">
                      <a:noFill/>
                    </a:lnT>
                    <a:lnB w="12700" cap="flat" cmpd="sng">
                      <a:solidFill>
                        <a:srgbClr val="080000"/>
                      </a:solidFill>
                      <a:prstDash val="solid"/>
                      <a:headEnd type="none" w="med" len="med"/>
                      <a:tailEnd type="none" w="med" len="med"/>
                    </a:lnB>
                  </a:tcPr>
                </a:tc>
                <a:tc hMerge="1">
                  <a:txBody>
                    <a:bodyPr/>
                    <a:lstStyle/>
                    <a:p>
                      <a:endParaRPr lang="zh-CN"/>
                    </a:p>
                  </a:txBody>
                  <a:tcPr>
                    <a:lnT cap="flat">
                      <a:noFill/>
                    </a:lnT>
                    <a:lnB w="12700" cap="flat" cmpd="sng">
                      <a:solidFill>
                        <a:srgbClr val="080000"/>
                      </a:solidFill>
                      <a:prstDash val="solid"/>
                      <a:headEnd type="none" w="med" len="med"/>
                      <a:tailEnd type="none" w="med" len="med"/>
                    </a:lnB>
                  </a:tcPr>
                </a:tc>
                <a:tc gridSpan="4">
                  <a:txBody>
                    <a:bodyPr/>
                    <a:lstStyle/>
                    <a:p>
                      <a:pPr indent="0" algn="ctr">
                        <a:buNone/>
                      </a:pPr>
                      <a:r>
                        <a:rPr lang="en-US" sz="1100" b="0" dirty="0">
                          <a:latin typeface="Times New Roman" panose="02020603050405020304" charset="0"/>
                          <a:cs typeface="Times New Roman" panose="02020603050405020304" charset="0"/>
                        </a:rPr>
                        <a:t>GPT4</a:t>
                      </a:r>
                      <a:endParaRPr lang="en-US" altLang="en-US" sz="1100" b="0" dirty="0">
                        <a:latin typeface="Times New Roman" panose="02020603050405020304" charset="0"/>
                        <a:ea typeface="Times New Roman" panose="02020603050405020304" charset="0"/>
                        <a:cs typeface="Times New Roman" panose="02020603050405020304" charset="0"/>
                      </a:endParaRPr>
                    </a:p>
                  </a:txBody>
                  <a:tcPr marL="88378" marR="88378" marT="44189" marB="44189" anchor="ctr">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cap="flat">
                      <a:noFill/>
                    </a:lnT>
                    <a:lnB w="12700" cap="flat" cmpd="sng">
                      <a:solidFill>
                        <a:srgbClr val="080000"/>
                      </a:solidFill>
                      <a:prstDash val="solid"/>
                      <a:headEnd type="none" w="med" len="med"/>
                      <a:tailEnd type="none" w="med" len="med"/>
                    </a:lnB>
                  </a:tcPr>
                </a:tc>
                <a:tc hMerge="1">
                  <a:txBody>
                    <a:bodyPr/>
                    <a:lstStyle/>
                    <a:p>
                      <a:endParaRPr lang="zh-CN"/>
                    </a:p>
                  </a:txBody>
                  <a:tcPr>
                    <a:lnT cap="flat">
                      <a:noFill/>
                    </a:lnT>
                    <a:lnB w="12700" cap="flat" cmpd="sng">
                      <a:solidFill>
                        <a:srgbClr val="080000"/>
                      </a:solidFill>
                      <a:prstDash val="solid"/>
                      <a:headEnd type="none" w="med" len="med"/>
                      <a:tailEnd type="none" w="med" len="med"/>
                    </a:lnB>
                  </a:tcPr>
                </a:tc>
                <a:tc hMerge="1">
                  <a:txBody>
                    <a:bodyPr/>
                    <a:lstStyle/>
                    <a:p>
                      <a:endParaRPr lang="zh-CN"/>
                    </a:p>
                  </a:txBody>
                  <a:tcPr>
                    <a:lnT cap="flat">
                      <a:noFill/>
                    </a:lnT>
                    <a:lnB w="12700" cap="flat" cmpd="sng">
                      <a:solidFill>
                        <a:srgbClr val="080000"/>
                      </a:solidFill>
                      <a:prstDash val="solid"/>
                      <a:headEnd type="none" w="med" len="med"/>
                      <a:tailEnd type="none" w="med" len="med"/>
                    </a:lnB>
                  </a:tcPr>
                </a:tc>
                <a:tc gridSpan="4">
                  <a:txBody>
                    <a:bodyPr/>
                    <a:lstStyle/>
                    <a:p>
                      <a:pPr indent="0" algn="ctr">
                        <a:buNone/>
                      </a:pPr>
                      <a:r>
                        <a:rPr lang="en-US" sz="1100" b="0" dirty="0">
                          <a:latin typeface="Times New Roman" panose="02020603050405020304" charset="0"/>
                          <a:cs typeface="Times New Roman" panose="02020603050405020304" charset="0"/>
                        </a:rPr>
                        <a:t>LLaMA2</a:t>
                      </a:r>
                      <a:endParaRPr lang="en-US" altLang="en-US" sz="1100" b="0" dirty="0">
                        <a:latin typeface="Times New Roman" panose="02020603050405020304" charset="0"/>
                        <a:ea typeface="Times New Roman" panose="02020603050405020304" charset="0"/>
                        <a:cs typeface="Times New Roman" panose="02020603050405020304" charset="0"/>
                      </a:endParaRPr>
                    </a:p>
                  </a:txBody>
                  <a:tcPr marL="88378" marR="88378" marT="44189" marB="44189" anchor="ctr">
                    <a:lnL>
                      <a:noFill/>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cap="flat">
                      <a:noFill/>
                    </a:lnT>
                    <a:lnB w="12700" cap="flat" cmpd="sng">
                      <a:solidFill>
                        <a:srgbClr val="080000"/>
                      </a:solidFill>
                      <a:prstDash val="solid"/>
                      <a:headEnd type="none" w="med" len="med"/>
                      <a:tailEnd type="none" w="med" len="med"/>
                    </a:lnB>
                  </a:tcPr>
                </a:tc>
                <a:tc hMerge="1">
                  <a:txBody>
                    <a:bodyPr/>
                    <a:lstStyle/>
                    <a:p>
                      <a:endParaRPr lang="zh-CN"/>
                    </a:p>
                  </a:txBody>
                  <a:tcPr>
                    <a:lnT cap="flat">
                      <a:noFill/>
                    </a:lnT>
                    <a:lnB w="12700" cap="flat" cmpd="sng">
                      <a:solidFill>
                        <a:srgbClr val="080000"/>
                      </a:solidFill>
                      <a:prstDash val="solid"/>
                      <a:headEnd type="none" w="med" len="med"/>
                      <a:tailEnd type="none" w="med" len="med"/>
                    </a:lnB>
                  </a:tcPr>
                </a:tc>
                <a:tc hMerge="1">
                  <a:txBody>
                    <a:bodyPr/>
                    <a:lstStyle/>
                    <a:p>
                      <a:endParaRPr lang="zh-CN"/>
                    </a:p>
                  </a:txBody>
                  <a:tcPr>
                    <a:lnT cap="flat">
                      <a:noFill/>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1"/>
                  </a:ext>
                </a:extLst>
              </a:tr>
              <a:tr h="261923">
                <a:tc>
                  <a:txBody>
                    <a:bodyPr/>
                    <a:lstStyle/>
                    <a:p>
                      <a:pPr indent="0" algn="ctr">
                        <a:buNone/>
                      </a:pPr>
                      <a:r>
                        <a:rPr lang="en-US" sz="1100" b="0">
                          <a:latin typeface="Times New Roman" panose="02020603050405020304" charset="0"/>
                          <a:cs typeface="Times New Roman" panose="02020603050405020304" charset="0"/>
                        </a:rPr>
                        <a:t> </a:t>
                      </a:r>
                      <a:endParaRPr lang="en-US" altLang="en-US" sz="1100" b="0">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gridSpan="2">
                  <a:txBody>
                    <a:bodyPr/>
                    <a:lstStyle/>
                    <a:p>
                      <a:pPr indent="0" algn="ctr">
                        <a:buNone/>
                      </a:pPr>
                      <a:r>
                        <a:rPr lang="en-US" sz="1100" b="0" i="1" dirty="0">
                          <a:latin typeface="Times New Roman" panose="02020603050405020304" charset="0"/>
                          <a:cs typeface="Times New Roman" panose="02020603050405020304" charset="0"/>
                        </a:rPr>
                        <a:t>Z</a:t>
                      </a:r>
                      <a:endParaRPr lang="en-US" altLang="en-US" sz="1100" b="0" i="1" dirty="0">
                        <a:latin typeface="Times New Roman" panose="02020603050405020304" charset="0"/>
                        <a:ea typeface="Times New Roman" panose="02020603050405020304" charset="0"/>
                        <a:cs typeface="Times New Roman" panose="02020603050405020304" charset="0"/>
                      </a:endParaRPr>
                    </a:p>
                  </a:txBody>
                  <a:tcPr marL="88378" marR="88378" marT="44189" marB="44189"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lgn="ctr">
                      <a:solidFill>
                        <a:schemeClr val="tx1"/>
                      </a:solidFill>
                      <a:prstDash val="solid"/>
                      <a:round/>
                      <a:headEnd type="none" w="med" len="med"/>
                      <a:tailEnd type="none" w="med" len="med"/>
                    </a:lnT>
                    <a:lnB w="12700" cap="flat" cmpd="sng">
                      <a:solidFill>
                        <a:srgbClr val="080000"/>
                      </a:solidFill>
                      <a:prstDash val="solid"/>
                      <a:headEnd type="none" w="med" len="med"/>
                      <a:tailEnd type="none" w="med" len="med"/>
                    </a:lnB>
                  </a:tcPr>
                </a:tc>
                <a:tc>
                  <a:txBody>
                    <a:bodyPr/>
                    <a:lstStyle/>
                    <a:p>
                      <a:pPr indent="0" algn="ctr">
                        <a:buNone/>
                      </a:pPr>
                      <a:r>
                        <a:rPr lang="en-US" sz="1100" b="0" i="1">
                          <a:latin typeface="Times New Roman" panose="02020603050405020304" charset="0"/>
                          <a:cs typeface="Times New Roman" panose="02020603050405020304" charset="0"/>
                        </a:rPr>
                        <a:t>P</a:t>
                      </a:r>
                      <a:endParaRPr lang="en-US" altLang="en-US" sz="1100" b="0" i="1">
                        <a:latin typeface="Times New Roman" panose="02020603050405020304" charset="0"/>
                        <a:ea typeface="Times New Roman" panose="02020603050405020304" charset="0"/>
                        <a:cs typeface="Times New Roman" panose="02020603050405020304" charset="0"/>
                      </a:endParaRPr>
                    </a:p>
                  </a:txBody>
                  <a:tcPr marL="73756" marR="73756" marT="0" marB="0" anchor="ctr">
                    <a:lnL w="12700" cap="flat" cmpd="sng" algn="ctr">
                      <a:noFill/>
                      <a:prstDash val="solid"/>
                      <a:round/>
                      <a:headEnd type="none" w="med" len="med"/>
                      <a:tailEnd type="none" w="med" len="med"/>
                    </a:lnL>
                    <a:lnR>
                      <a:noFill/>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lgn="ctr">
                        <a:buNone/>
                      </a:pPr>
                      <a:r>
                        <a:rPr lang="en-US" sz="1100" b="0" i="1" dirty="0">
                          <a:latin typeface="Times New Roman" panose="02020603050405020304" charset="0"/>
                          <a:cs typeface="Times New Roman" panose="02020603050405020304" charset="0"/>
                        </a:rPr>
                        <a:t>r</a:t>
                      </a:r>
                      <a:endParaRPr lang="en-US" altLang="en-US" sz="1100" b="0" i="1" dirty="0">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dirty="0">
                          <a:latin typeface="Times New Roman" panose="02020603050405020304" charset="0"/>
                          <a:cs typeface="Times New Roman" panose="02020603050405020304" charset="0"/>
                        </a:rPr>
                        <a:t>CI</a:t>
                      </a:r>
                      <a:endParaRPr lang="en-US" altLang="en-US" sz="1100" b="0" dirty="0">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lstStyle/>
                    <a:p>
                      <a:pPr indent="0" algn="ctr">
                        <a:buNone/>
                      </a:pPr>
                      <a:r>
                        <a:rPr lang="en-US" sz="1100" b="0" i="1" dirty="0">
                          <a:latin typeface="Times New Roman" panose="02020603050405020304" charset="0"/>
                          <a:cs typeface="Times New Roman" panose="02020603050405020304" charset="0"/>
                        </a:rPr>
                        <a:t>Z</a:t>
                      </a:r>
                      <a:endParaRPr lang="en-US" altLang="en-US" sz="1100" b="0" i="1" dirty="0">
                        <a:latin typeface="Times New Roman" panose="02020603050405020304" charset="0"/>
                        <a:ea typeface="Times New Roman" panose="02020603050405020304" charset="0"/>
                        <a:cs typeface="Times New Roman" panose="02020603050405020304" charset="0"/>
                      </a:endParaRPr>
                    </a:p>
                  </a:txBody>
                  <a:tcPr marL="88378" marR="88378" marT="44189" marB="44189"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lstStyle/>
                    <a:p>
                      <a:pPr indent="0" algn="ctr">
                        <a:buNone/>
                      </a:pPr>
                      <a:r>
                        <a:rPr lang="en-US" sz="1100" b="0" i="1">
                          <a:latin typeface="Times New Roman" panose="02020603050405020304" charset="0"/>
                          <a:cs typeface="Times New Roman" panose="02020603050405020304" charset="0"/>
                        </a:rPr>
                        <a:t>P</a:t>
                      </a:r>
                      <a:endParaRPr lang="en-US" altLang="en-US" sz="1100" b="0" i="1">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i="1">
                          <a:latin typeface="Times New Roman" panose="02020603050405020304" charset="0"/>
                          <a:cs typeface="Times New Roman" panose="02020603050405020304" charset="0"/>
                        </a:rPr>
                        <a:t>r</a:t>
                      </a:r>
                      <a:endParaRPr lang="en-US" altLang="en-US" sz="1100" b="0" i="1">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latin typeface="Times New Roman" panose="02020603050405020304" charset="0"/>
                          <a:cs typeface="Times New Roman" panose="02020603050405020304" charset="0"/>
                        </a:rPr>
                        <a:t>CI</a:t>
                      </a:r>
                      <a:endParaRPr lang="en-US" altLang="en-US" sz="1100" b="0">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lstStyle/>
                    <a:p>
                      <a:pPr indent="0" algn="ctr">
                        <a:buNone/>
                      </a:pPr>
                      <a:r>
                        <a:rPr lang="en-US" sz="1100" b="0" i="1" dirty="0">
                          <a:latin typeface="Times New Roman" panose="02020603050405020304" charset="0"/>
                          <a:cs typeface="Times New Roman" panose="02020603050405020304" charset="0"/>
                        </a:rPr>
                        <a:t>Z</a:t>
                      </a:r>
                      <a:endParaRPr lang="en-US" altLang="en-US" sz="1100" b="0" i="1" dirty="0">
                        <a:latin typeface="Times New Roman" panose="02020603050405020304" charset="0"/>
                        <a:ea typeface="Times New Roman" panose="02020603050405020304" charset="0"/>
                        <a:cs typeface="Times New Roman" panose="02020603050405020304" charset="0"/>
                      </a:endParaRPr>
                    </a:p>
                  </a:txBody>
                  <a:tcPr marL="88378" marR="88378" marT="44189" marB="44189"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lstStyle/>
                    <a:p>
                      <a:pPr indent="0" algn="ctr">
                        <a:buNone/>
                      </a:pPr>
                      <a:r>
                        <a:rPr lang="en-US" sz="1100" b="0" i="1">
                          <a:latin typeface="Times New Roman" panose="02020603050405020304" charset="0"/>
                          <a:cs typeface="Times New Roman" panose="02020603050405020304" charset="0"/>
                        </a:rPr>
                        <a:t>P</a:t>
                      </a:r>
                      <a:endParaRPr lang="en-US" altLang="en-US" sz="1100" b="0" i="1">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i="1" dirty="0">
                          <a:latin typeface="Times New Roman" panose="02020603050405020304" charset="0"/>
                          <a:cs typeface="Times New Roman" panose="02020603050405020304" charset="0"/>
                        </a:rPr>
                        <a:t>r</a:t>
                      </a:r>
                      <a:endParaRPr lang="en-US" altLang="en-US" sz="1100" b="0" i="1" dirty="0">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dirty="0">
                          <a:latin typeface="Times New Roman" panose="02020603050405020304" charset="0"/>
                          <a:cs typeface="Times New Roman" panose="02020603050405020304" charset="0"/>
                        </a:rPr>
                        <a:t>CI</a:t>
                      </a:r>
                      <a:endParaRPr lang="en-US" altLang="en-US" sz="1100" b="0" dirty="0">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i="1">
                          <a:latin typeface="Times New Roman" panose="02020603050405020304" charset="0"/>
                          <a:cs typeface="Times New Roman" panose="02020603050405020304" charset="0"/>
                        </a:rPr>
                        <a:t>Z</a:t>
                      </a:r>
                      <a:endParaRPr lang="en-US" altLang="en-US" sz="1100" b="0" i="1">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i="1">
                          <a:latin typeface="Times New Roman" panose="02020603050405020304" charset="0"/>
                          <a:cs typeface="Times New Roman" panose="02020603050405020304" charset="0"/>
                        </a:rPr>
                        <a:t>P</a:t>
                      </a:r>
                      <a:endParaRPr lang="en-US" altLang="en-US" sz="1100" b="0" i="1">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i="1">
                          <a:latin typeface="Times New Roman" panose="02020603050405020304" charset="0"/>
                          <a:cs typeface="Times New Roman" panose="02020603050405020304" charset="0"/>
                        </a:rPr>
                        <a:t>r</a:t>
                      </a:r>
                      <a:endParaRPr lang="en-US" altLang="en-US" sz="1100" b="0" i="1">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dirty="0">
                          <a:latin typeface="Times New Roman" panose="02020603050405020304" charset="0"/>
                          <a:cs typeface="Times New Roman" panose="02020603050405020304" charset="0"/>
                        </a:rPr>
                        <a:t>CI</a:t>
                      </a:r>
                      <a:endParaRPr lang="en-US" altLang="en-US" sz="1100" b="0" dirty="0">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7806">
                <a:tc>
                  <a:txBody>
                    <a:bodyPr/>
                    <a:lstStyle/>
                    <a:p>
                      <a:pPr indent="0" algn="ctr">
                        <a:buNone/>
                      </a:pPr>
                      <a:r>
                        <a:rPr lang="en-US" sz="1100" b="0" dirty="0" err="1">
                          <a:latin typeface="微软雅黑" panose="020B0503020204020204" charset="-122"/>
                          <a:ea typeface="微软雅黑" panose="020B0503020204020204" charset="-122"/>
                          <a:cs typeface="Times New Roman" panose="02020603050405020304" charset="0"/>
                        </a:rPr>
                        <a:t>原研究</a:t>
                      </a:r>
                      <a:endParaRPr lang="en-US" altLang="en-US" sz="1100" b="0" dirty="0">
                        <a:latin typeface="微软雅黑" panose="020B0503020204020204" charset="-122"/>
                        <a:ea typeface="微软雅黑" panose="020B0503020204020204" charset="-122"/>
                        <a:cs typeface="Times New Roman" panose="02020603050405020304" charset="0"/>
                      </a:endParaRPr>
                    </a:p>
                  </a:txBody>
                  <a:tcPr marL="73756" marR="73756"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gridSpan="2">
                  <a:txBody>
                    <a:bodyPr/>
                    <a:lstStyle/>
                    <a:p>
                      <a:pPr indent="0" algn="ctr">
                        <a:buNone/>
                      </a:pPr>
                      <a:r>
                        <a:rPr lang="en-US" sz="1100" b="0" dirty="0">
                          <a:latin typeface="Times New Roman" panose="02020603050405020304" charset="0"/>
                          <a:cs typeface="Times New Roman" panose="02020603050405020304" charset="0"/>
                        </a:rPr>
                        <a:t>-0.1</a:t>
                      </a:r>
                      <a:endParaRPr lang="en-US" altLang="en-US" sz="1100" b="0" dirty="0">
                        <a:latin typeface="Times New Roman" panose="02020603050405020304" charset="0"/>
                        <a:ea typeface="Times New Roman" panose="02020603050405020304" charset="0"/>
                        <a:cs typeface="Times New Roman" panose="02020603050405020304" charset="0"/>
                      </a:endParaRPr>
                    </a:p>
                  </a:txBody>
                  <a:tcPr marL="88378" marR="88378" marT="44189" marB="44189" anchor="ctr">
                    <a:lnL>
                      <a:noFill/>
                    </a:lnL>
                    <a:lnR w="12700" cap="flat" cmpd="sng" algn="ctr">
                      <a:noFill/>
                      <a:prstDash val="solid"/>
                      <a:roun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cap="flat">
                      <a:noFill/>
                    </a:lnB>
                  </a:tcPr>
                </a:tc>
                <a:tc>
                  <a:txBody>
                    <a:bodyPr/>
                    <a:lstStyle/>
                    <a:p>
                      <a:pPr indent="0" algn="ctr">
                        <a:buNone/>
                      </a:pPr>
                      <a:r>
                        <a:rPr lang="en-US" sz="1100" b="0">
                          <a:latin typeface="Times New Roman" panose="02020603050405020304" charset="0"/>
                          <a:cs typeface="Times New Roman" panose="02020603050405020304" charset="0"/>
                        </a:rPr>
                        <a:t>0.008</a:t>
                      </a:r>
                      <a:endParaRPr lang="en-US" altLang="en-US" sz="1100" b="0">
                        <a:latin typeface="Times New Roman" panose="02020603050405020304" charset="0"/>
                        <a:ea typeface="Times New Roman" panose="02020603050405020304" charset="0"/>
                        <a:cs typeface="Times New Roman" panose="02020603050405020304" charset="0"/>
                      </a:endParaRPr>
                    </a:p>
                  </a:txBody>
                  <a:tcPr marL="73756" marR="73756" marT="0" marB="0" anchor="ctr">
                    <a:lnL w="12700" cap="flat" cmpd="sng" algn="ctr">
                      <a:noFill/>
                      <a:prstDash val="solid"/>
                      <a:round/>
                      <a:headEnd type="none" w="med" len="med"/>
                      <a:tailEnd type="none" w="med" len="med"/>
                    </a:lnL>
                    <a:lnR>
                      <a:noFill/>
                    </a:lnR>
                    <a:lnT w="12700" cap="flat" cmpd="sng" algn="ctr">
                      <a:solidFill>
                        <a:srgbClr val="080000"/>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100" b="0" dirty="0">
                          <a:latin typeface="Times New Roman" panose="02020603050405020304" charset="0"/>
                          <a:cs typeface="Times New Roman" panose="02020603050405020304" charset="0"/>
                        </a:rPr>
                        <a:t>0.34</a:t>
                      </a:r>
                      <a:endParaRPr lang="en-US" altLang="en-US" sz="1100" b="0" dirty="0">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100" b="0" dirty="0">
                          <a:latin typeface="Times New Roman" panose="02020603050405020304" charset="0"/>
                          <a:cs typeface="Times New Roman" panose="02020603050405020304" charset="0"/>
                        </a:rPr>
                        <a:t>[0.14-0.53]</a:t>
                      </a:r>
                      <a:endParaRPr lang="en-US" altLang="en-US" sz="1100" b="0" dirty="0">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gridSpan="2">
                  <a:txBody>
                    <a:bodyPr/>
                    <a:lstStyle/>
                    <a:p>
                      <a:pPr indent="0" algn="ctr">
                        <a:buNone/>
                      </a:pPr>
                      <a:r>
                        <a:rPr lang="en-US" sz="1100" b="0">
                          <a:latin typeface="Times New Roman" panose="02020603050405020304" charset="0"/>
                          <a:cs typeface="Times New Roman" panose="02020603050405020304" charset="0"/>
                        </a:rPr>
                        <a:t>-0.03</a:t>
                      </a:r>
                      <a:endParaRPr lang="en-US" altLang="en-US" sz="1100" b="0">
                        <a:latin typeface="Times New Roman" panose="02020603050405020304" charset="0"/>
                        <a:ea typeface="Times New Roman" panose="02020603050405020304" charset="0"/>
                        <a:cs typeface="Times New Roman" panose="02020603050405020304" charset="0"/>
                      </a:endParaRPr>
                    </a:p>
                  </a:txBody>
                  <a:tcPr marL="88378" marR="88378" marT="44189" marB="44189"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cap="flat">
                      <a:noFill/>
                    </a:lnB>
                  </a:tcPr>
                </a:tc>
                <a:tc>
                  <a:txBody>
                    <a:bodyPr/>
                    <a:lstStyle/>
                    <a:p>
                      <a:pPr indent="0" algn="ctr">
                        <a:buNone/>
                      </a:pPr>
                      <a:r>
                        <a:rPr lang="en-US" sz="1100" b="0" dirty="0">
                          <a:latin typeface="Times New Roman" panose="02020603050405020304" charset="0"/>
                          <a:cs typeface="Times New Roman" panose="02020603050405020304" charset="0"/>
                        </a:rPr>
                        <a:t>0.955</a:t>
                      </a:r>
                      <a:endParaRPr lang="en-US" altLang="en-US" sz="1100" b="0" dirty="0">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100" b="0" dirty="0">
                          <a:latin typeface="Times New Roman" panose="02020603050405020304" charset="0"/>
                          <a:cs typeface="Times New Roman" panose="02020603050405020304" charset="0"/>
                        </a:rPr>
                        <a:t>0.24</a:t>
                      </a:r>
                      <a:endParaRPr lang="en-US" altLang="en-US" sz="1100" b="0" dirty="0">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100" b="0">
                          <a:latin typeface="Times New Roman" panose="02020603050405020304" charset="0"/>
                          <a:cs typeface="Times New Roman" panose="02020603050405020304" charset="0"/>
                        </a:rPr>
                        <a:t>[0.02-0.59]</a:t>
                      </a:r>
                      <a:endParaRPr lang="en-US" altLang="en-US" sz="1100" b="0">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gridSpan="2">
                  <a:txBody>
                    <a:bodyPr/>
                    <a:lstStyle/>
                    <a:p>
                      <a:pPr indent="0" algn="ctr">
                        <a:buNone/>
                      </a:pPr>
                      <a:r>
                        <a:rPr lang="en-US" sz="1100" b="0" dirty="0">
                          <a:latin typeface="Times New Roman" panose="02020603050405020304" charset="0"/>
                          <a:cs typeface="Times New Roman" panose="02020603050405020304" charset="0"/>
                        </a:rPr>
                        <a:t>-0.1</a:t>
                      </a:r>
                      <a:r>
                        <a:rPr lang="en-US" sz="1100" b="0" dirty="0">
                          <a:latin typeface="Times New Roman" panose="02020603050405020304" charset="0"/>
                          <a:ea typeface="等线" panose="02010600030101010101" charset="-122"/>
                          <a:cs typeface="Times New Roman" panose="02020603050405020304" charset="0"/>
                        </a:rPr>
                        <a:t>0</a:t>
                      </a:r>
                      <a:endParaRPr lang="en-US" altLang="en-US" sz="1100" b="0" dirty="0">
                        <a:latin typeface="Times New Roman" panose="02020603050405020304" charset="0"/>
                        <a:ea typeface="Times New Roman" panose="02020603050405020304" charset="0"/>
                        <a:cs typeface="Times New Roman" panose="02020603050405020304" charset="0"/>
                      </a:endParaRPr>
                    </a:p>
                  </a:txBody>
                  <a:tcPr marL="88378" marR="88378" marT="44189" marB="44189"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cap="flat">
                      <a:noFill/>
                    </a:lnB>
                  </a:tcPr>
                </a:tc>
                <a:tc>
                  <a:txBody>
                    <a:bodyPr/>
                    <a:lstStyle/>
                    <a:p>
                      <a:pPr indent="0" algn="ctr">
                        <a:buNone/>
                      </a:pPr>
                      <a:r>
                        <a:rPr lang="en-US" sz="1100" b="0">
                          <a:latin typeface="Times New Roman" panose="02020603050405020304" charset="0"/>
                          <a:cs typeface="Times New Roman" panose="02020603050405020304" charset="0"/>
                        </a:rPr>
                        <a:t>0.123</a:t>
                      </a:r>
                      <a:endParaRPr lang="en-US" altLang="en-US" sz="1100" b="0">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100" b="0">
                          <a:latin typeface="Times New Roman" panose="02020603050405020304" charset="0"/>
                          <a:cs typeface="Times New Roman" panose="02020603050405020304" charset="0"/>
                        </a:rPr>
                        <a:t>0.44</a:t>
                      </a:r>
                      <a:endParaRPr lang="en-US" altLang="en-US" sz="1100" b="0">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100" b="0" dirty="0">
                          <a:latin typeface="Times New Roman" panose="02020603050405020304" charset="0"/>
                          <a:cs typeface="Times New Roman" panose="02020603050405020304" charset="0"/>
                        </a:rPr>
                        <a:t>[0.07-0.75]</a:t>
                      </a:r>
                      <a:endParaRPr lang="en-US" altLang="en-US" sz="1100" b="0" dirty="0">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100" b="0">
                          <a:latin typeface="Times New Roman" panose="02020603050405020304" charset="0"/>
                          <a:cs typeface="Times New Roman" panose="02020603050405020304" charset="0"/>
                        </a:rPr>
                        <a:t>-0.2</a:t>
                      </a:r>
                      <a:r>
                        <a:rPr lang="en-US" sz="1100" b="0">
                          <a:latin typeface="Times New Roman" panose="02020603050405020304" charset="0"/>
                          <a:ea typeface="等线" panose="02010600030101010101" charset="-122"/>
                          <a:cs typeface="Times New Roman" panose="02020603050405020304" charset="0"/>
                        </a:rPr>
                        <a:t>0</a:t>
                      </a:r>
                      <a:endParaRPr lang="en-US" altLang="en-US" sz="1100" b="0">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100" b="0">
                          <a:latin typeface="Times New Roman" panose="02020603050405020304" charset="0"/>
                          <a:cs typeface="Times New Roman" panose="02020603050405020304" charset="0"/>
                        </a:rPr>
                        <a:t>9.18×10</a:t>
                      </a:r>
                      <a:r>
                        <a:rPr lang="en-US" sz="1100" b="0" baseline="30000">
                          <a:latin typeface="Times New Roman" panose="02020603050405020304" charset="0"/>
                          <a:cs typeface="Times New Roman" panose="02020603050405020304" charset="0"/>
                        </a:rPr>
                        <a:t>-4</a:t>
                      </a:r>
                      <a:endParaRPr lang="en-US" altLang="en-US" sz="1100" b="0">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100" b="0">
                          <a:latin typeface="Times New Roman" panose="02020603050405020304" charset="0"/>
                          <a:cs typeface="Times New Roman" panose="02020603050405020304" charset="0"/>
                        </a:rPr>
                        <a:t>0.73</a:t>
                      </a:r>
                      <a:endParaRPr lang="en-US" altLang="en-US" sz="1100" b="0">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100" b="0" dirty="0">
                          <a:latin typeface="Times New Roman" panose="02020603050405020304" charset="0"/>
                          <a:cs typeface="Times New Roman" panose="02020603050405020304" charset="0"/>
                        </a:rPr>
                        <a:t>[0.50-0.87]</a:t>
                      </a:r>
                      <a:endParaRPr lang="en-US" altLang="en-US" sz="1100" b="0" dirty="0">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3"/>
                  </a:ext>
                </a:extLst>
              </a:tr>
              <a:tr h="327806">
                <a:tc>
                  <a:txBody>
                    <a:bodyPr/>
                    <a:lstStyle/>
                    <a:p>
                      <a:pPr indent="0" algn="ctr">
                        <a:buNone/>
                      </a:pPr>
                      <a:r>
                        <a:rPr lang="en-US" sz="1100" b="0" dirty="0" err="1">
                          <a:latin typeface="微软雅黑" panose="020B0503020204020204" charset="-122"/>
                          <a:ea typeface="微软雅黑" panose="020B0503020204020204" charset="-122"/>
                          <a:cs typeface="Times New Roman" panose="02020603050405020304" charset="0"/>
                        </a:rPr>
                        <a:t>本研究</a:t>
                      </a:r>
                      <a:endParaRPr lang="en-US" altLang="en-US" sz="1100" b="0" dirty="0">
                        <a:latin typeface="微软雅黑" panose="020B0503020204020204" charset="-122"/>
                        <a:ea typeface="微软雅黑" panose="020B0503020204020204" charset="-122"/>
                        <a:cs typeface="Times New Roman" panose="02020603050405020304" charset="0"/>
                      </a:endParaRPr>
                    </a:p>
                  </a:txBody>
                  <a:tcPr marL="73756" marR="73756" marT="0" marB="0" anchor="ctr">
                    <a:lnL>
                      <a:noFill/>
                    </a:lnL>
                    <a:lnR>
                      <a:noFill/>
                    </a:lnR>
                    <a:lnT cap="flat">
                      <a:noFill/>
                    </a:lnT>
                    <a:lnB cap="flat">
                      <a:noFill/>
                    </a:lnB>
                    <a:lnTlToBr>
                      <a:noFill/>
                    </a:lnTlToBr>
                    <a:lnBlToTr>
                      <a:noFill/>
                    </a:lnBlToTr>
                    <a:noFill/>
                  </a:tcPr>
                </a:tc>
                <a:tc gridSpan="2">
                  <a:txBody>
                    <a:bodyPr/>
                    <a:lstStyle/>
                    <a:p>
                      <a:pPr indent="0" algn="ctr">
                        <a:buNone/>
                      </a:pPr>
                      <a:r>
                        <a:rPr lang="en-US" sz="1100" b="0" dirty="0">
                          <a:latin typeface="Times New Roman" panose="02020603050405020304" charset="0"/>
                          <a:cs typeface="Times New Roman" panose="02020603050405020304" charset="0"/>
                        </a:rPr>
                        <a:t>-0.1</a:t>
                      </a:r>
                      <a:endParaRPr lang="en-US" altLang="en-US" sz="1100" b="0" dirty="0">
                        <a:latin typeface="Times New Roman" panose="02020603050405020304" charset="0"/>
                        <a:ea typeface="Times New Roman" panose="02020603050405020304" charset="0"/>
                        <a:cs typeface="Times New Roman" panose="02020603050405020304" charset="0"/>
                      </a:endParaRPr>
                    </a:p>
                  </a:txBody>
                  <a:tcPr marL="88378" marR="88378" marT="44189" marB="44189" anchor="ctr">
                    <a:lnL>
                      <a:noFill/>
                    </a:lnL>
                    <a:lnR w="12700" cap="flat" cmpd="sng" algn="ctr">
                      <a:noFill/>
                      <a:prstDash val="solid"/>
                      <a:round/>
                      <a:headEnd type="none" w="med" len="med"/>
                      <a:tailEnd type="none" w="med" len="med"/>
                    </a:lnR>
                    <a:lnT cap="flat">
                      <a:noFill/>
                    </a:lnT>
                    <a:lnB cap="flat">
                      <a:noFill/>
                    </a:lnB>
                    <a:lnTlToBr>
                      <a:noFill/>
                    </a:lnTlToBr>
                    <a:lnBlToTr>
                      <a:noFill/>
                    </a:lnBlToTr>
                    <a:noFill/>
                  </a:tcPr>
                </a:tc>
                <a:tc hMerge="1">
                  <a:txBody>
                    <a:bodyPr/>
                    <a:lstStyle/>
                    <a:p>
                      <a:endParaRPr lang="zh-CN"/>
                    </a:p>
                  </a:txBody>
                  <a:tcPr>
                    <a:lnT cap="flat">
                      <a:noFill/>
                    </a:lnT>
                    <a:lnB cap="flat">
                      <a:noFill/>
                    </a:lnB>
                  </a:tcPr>
                </a:tc>
                <a:tc>
                  <a:txBody>
                    <a:bodyPr/>
                    <a:lstStyle/>
                    <a:p>
                      <a:pPr indent="0" algn="ctr">
                        <a:buNone/>
                      </a:pPr>
                      <a:r>
                        <a:rPr lang="en-US" sz="1100" b="0">
                          <a:latin typeface="Times New Roman" panose="02020603050405020304" charset="0"/>
                          <a:cs typeface="Times New Roman" panose="02020603050405020304" charset="0"/>
                        </a:rPr>
                        <a:t>0.0</a:t>
                      </a:r>
                      <a:r>
                        <a:rPr lang="en-US" sz="1100" b="0">
                          <a:latin typeface="Times New Roman" panose="02020603050405020304" charset="0"/>
                          <a:ea typeface="等线" panose="02010600030101010101" charset="-122"/>
                          <a:cs typeface="Times New Roman" panose="02020603050405020304" charset="0"/>
                        </a:rPr>
                        <a:t>08</a:t>
                      </a:r>
                      <a:endParaRPr lang="en-US" altLang="en-US" sz="1100" b="0">
                        <a:latin typeface="Times New Roman" panose="02020603050405020304" charset="0"/>
                        <a:ea typeface="Times New Roman" panose="02020603050405020304" charset="0"/>
                        <a:cs typeface="Times New Roman" panose="02020603050405020304" charset="0"/>
                      </a:endParaRPr>
                    </a:p>
                  </a:txBody>
                  <a:tcPr marL="73756" marR="73756" marT="0" marB="0" anchor="ctr">
                    <a:lnL w="12700" cap="flat" cmpd="sng" algn="ctr">
                      <a:noFill/>
                      <a:prstDash val="solid"/>
                      <a:roun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100" b="0">
                          <a:latin typeface="Times New Roman" panose="02020603050405020304" charset="0"/>
                          <a:ea typeface="等线" panose="02010600030101010101" charset="-122"/>
                          <a:cs typeface="Times New Roman" panose="02020603050405020304" charset="0"/>
                        </a:rPr>
                        <a:t>0.34</a:t>
                      </a:r>
                      <a:endParaRPr lang="en-US" altLang="en-US" sz="1100" b="0">
                        <a:latin typeface="Times New Roman" panose="02020603050405020304" charset="0"/>
                        <a:ea typeface="等线" panose="02010600030101010101" charset="-122"/>
                        <a:cs typeface="Times New Roman" panose="02020603050405020304" charset="0"/>
                      </a:endParaRPr>
                    </a:p>
                  </a:txBody>
                  <a:tcPr marL="73756" marR="73756"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latin typeface="Times New Roman" panose="02020603050405020304" charset="0"/>
                          <a:cs typeface="Times New Roman" panose="02020603050405020304" charset="0"/>
                        </a:rPr>
                        <a:t>[0.14-0.53]</a:t>
                      </a:r>
                      <a:endParaRPr lang="en-US" altLang="en-US" sz="1100" b="0" dirty="0">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cap="flat">
                      <a:noFill/>
                    </a:lnT>
                    <a:lnB cap="flat">
                      <a:noFill/>
                    </a:lnB>
                    <a:lnTlToBr>
                      <a:noFill/>
                    </a:lnTlToBr>
                    <a:lnBlToTr>
                      <a:noFill/>
                    </a:lnBlToTr>
                    <a:noFill/>
                  </a:tcPr>
                </a:tc>
                <a:tc gridSpan="2">
                  <a:txBody>
                    <a:bodyPr/>
                    <a:lstStyle/>
                    <a:p>
                      <a:pPr indent="0" algn="ctr">
                        <a:buNone/>
                      </a:pPr>
                      <a:r>
                        <a:rPr lang="en-US" sz="1100" b="0">
                          <a:latin typeface="Times New Roman" panose="02020603050405020304" charset="0"/>
                          <a:cs typeface="Times New Roman" panose="02020603050405020304" charset="0"/>
                        </a:rPr>
                        <a:t>-0.03</a:t>
                      </a:r>
                      <a:endParaRPr lang="en-US" altLang="en-US" sz="1100" b="0">
                        <a:latin typeface="Times New Roman" panose="02020603050405020304" charset="0"/>
                        <a:ea typeface="Times New Roman" panose="02020603050405020304" charset="0"/>
                        <a:cs typeface="Times New Roman" panose="02020603050405020304" charset="0"/>
                      </a:endParaRPr>
                    </a:p>
                  </a:txBody>
                  <a:tcPr marL="88378" marR="88378" marT="44189" marB="44189" anchor="ctr">
                    <a:lnL>
                      <a:noFill/>
                    </a:lnL>
                    <a:lnR>
                      <a:noFill/>
                    </a:lnR>
                    <a:lnT cap="flat">
                      <a:noFill/>
                    </a:lnT>
                    <a:lnB cap="flat">
                      <a:noFill/>
                    </a:lnB>
                    <a:lnTlToBr>
                      <a:noFill/>
                    </a:lnTlToBr>
                    <a:lnBlToTr>
                      <a:noFill/>
                    </a:lnBlToTr>
                    <a:noFill/>
                  </a:tcPr>
                </a:tc>
                <a:tc hMerge="1">
                  <a:txBody>
                    <a:bodyPr/>
                    <a:lstStyle/>
                    <a:p>
                      <a:endParaRPr lang="zh-CN"/>
                    </a:p>
                  </a:txBody>
                  <a:tcPr>
                    <a:lnT cap="flat">
                      <a:noFill/>
                    </a:lnT>
                    <a:lnB cap="flat">
                      <a:noFill/>
                    </a:lnB>
                  </a:tcPr>
                </a:tc>
                <a:tc>
                  <a:txBody>
                    <a:bodyPr/>
                    <a:lstStyle/>
                    <a:p>
                      <a:pPr indent="0" algn="ctr">
                        <a:buNone/>
                      </a:pPr>
                      <a:r>
                        <a:rPr lang="en-US" sz="1100" b="0">
                          <a:latin typeface="Times New Roman" panose="02020603050405020304" charset="0"/>
                          <a:cs typeface="Times New Roman" panose="02020603050405020304" charset="0"/>
                        </a:rPr>
                        <a:t>0.9</a:t>
                      </a:r>
                      <a:r>
                        <a:rPr lang="en-US" sz="1100" b="0">
                          <a:latin typeface="Times New Roman" panose="02020603050405020304" charset="0"/>
                          <a:ea typeface="等线" panose="02010600030101010101" charset="-122"/>
                          <a:cs typeface="Times New Roman" panose="02020603050405020304" charset="0"/>
                        </a:rPr>
                        <a:t>55</a:t>
                      </a:r>
                      <a:endParaRPr lang="en-US" altLang="en-US" sz="1100" b="0">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latin typeface="Times New Roman" panose="02020603050405020304" charset="0"/>
                          <a:cs typeface="Times New Roman" panose="02020603050405020304" charset="0"/>
                        </a:rPr>
                        <a:t>0.24</a:t>
                      </a:r>
                      <a:endParaRPr lang="en-US" altLang="en-US" sz="1100" b="0" dirty="0">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latin typeface="Times New Roman" panose="02020603050405020304" charset="0"/>
                          <a:cs typeface="Times New Roman" panose="02020603050405020304" charset="0"/>
                        </a:rPr>
                        <a:t>[0.02-0.59]</a:t>
                      </a:r>
                      <a:endParaRPr lang="en-US" altLang="en-US" sz="1100" b="0" dirty="0">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cap="flat">
                      <a:noFill/>
                    </a:lnT>
                    <a:lnB cap="flat">
                      <a:noFill/>
                    </a:lnB>
                    <a:lnTlToBr>
                      <a:noFill/>
                    </a:lnTlToBr>
                    <a:lnBlToTr>
                      <a:noFill/>
                    </a:lnBlToTr>
                    <a:noFill/>
                  </a:tcPr>
                </a:tc>
                <a:tc gridSpan="2">
                  <a:txBody>
                    <a:bodyPr/>
                    <a:lstStyle/>
                    <a:p>
                      <a:pPr indent="0" algn="ctr">
                        <a:buNone/>
                      </a:pPr>
                      <a:r>
                        <a:rPr lang="en-US" sz="1100" b="0" dirty="0">
                          <a:latin typeface="Times New Roman" panose="02020603050405020304" charset="0"/>
                          <a:cs typeface="Times New Roman" panose="02020603050405020304" charset="0"/>
                        </a:rPr>
                        <a:t>-0.10</a:t>
                      </a:r>
                      <a:endParaRPr lang="en-US" altLang="en-US" sz="1100" b="0" dirty="0">
                        <a:latin typeface="Times New Roman" panose="02020603050405020304" charset="0"/>
                        <a:ea typeface="Times New Roman" panose="02020603050405020304" charset="0"/>
                        <a:cs typeface="Times New Roman" panose="02020603050405020304" charset="0"/>
                      </a:endParaRPr>
                    </a:p>
                  </a:txBody>
                  <a:tcPr marL="88378" marR="88378" marT="44189" marB="44189" anchor="ctr">
                    <a:lnL>
                      <a:noFill/>
                    </a:lnL>
                    <a:lnR>
                      <a:noFill/>
                    </a:lnR>
                    <a:lnT cap="flat">
                      <a:noFill/>
                    </a:lnT>
                    <a:lnB cap="flat">
                      <a:noFill/>
                    </a:lnB>
                    <a:lnTlToBr>
                      <a:noFill/>
                    </a:lnTlToBr>
                    <a:lnBlToTr>
                      <a:noFill/>
                    </a:lnBlToTr>
                    <a:noFill/>
                  </a:tcPr>
                </a:tc>
                <a:tc hMerge="1">
                  <a:txBody>
                    <a:bodyPr/>
                    <a:lstStyle/>
                    <a:p>
                      <a:endParaRPr lang="zh-CN"/>
                    </a:p>
                  </a:txBody>
                  <a:tcPr>
                    <a:lnT cap="flat">
                      <a:noFill/>
                    </a:lnT>
                    <a:lnB cap="flat">
                      <a:noFill/>
                    </a:lnB>
                  </a:tcPr>
                </a:tc>
                <a:tc>
                  <a:txBody>
                    <a:bodyPr/>
                    <a:lstStyle/>
                    <a:p>
                      <a:pPr indent="0" algn="ctr">
                        <a:buNone/>
                      </a:pPr>
                      <a:r>
                        <a:rPr lang="en-US" sz="1100" b="0" dirty="0">
                          <a:latin typeface="Times New Roman" panose="02020603050405020304" charset="0"/>
                          <a:cs typeface="Times New Roman" panose="02020603050405020304" charset="0"/>
                        </a:rPr>
                        <a:t>0.12</a:t>
                      </a:r>
                      <a:r>
                        <a:rPr lang="en-US" sz="1100" b="0" dirty="0">
                          <a:latin typeface="Times New Roman" panose="02020603050405020304" charset="0"/>
                          <a:ea typeface="等线" panose="02010600030101010101" charset="-122"/>
                          <a:cs typeface="Times New Roman" panose="02020603050405020304" charset="0"/>
                        </a:rPr>
                        <a:t>3</a:t>
                      </a:r>
                      <a:endParaRPr lang="en-US" altLang="en-US" sz="1100" b="0" dirty="0">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latin typeface="Times New Roman" panose="02020603050405020304" charset="0"/>
                          <a:cs typeface="Times New Roman" panose="02020603050405020304" charset="0"/>
                        </a:rPr>
                        <a:t>0.44</a:t>
                      </a:r>
                      <a:endParaRPr lang="en-US" altLang="en-US" sz="1100" b="0" dirty="0">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latin typeface="Times New Roman" panose="02020603050405020304" charset="0"/>
                          <a:cs typeface="Times New Roman" panose="02020603050405020304" charset="0"/>
                        </a:rPr>
                        <a:t>[0.07-0.75]</a:t>
                      </a:r>
                      <a:endParaRPr lang="en-US" altLang="en-US" sz="1100" b="0" dirty="0">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-0.20</a:t>
                      </a:r>
                      <a:endParaRPr lang="en-US" altLang="en-US" sz="1100" b="0" dirty="0">
                        <a:latin typeface="Times New Roman" panose="02020603050405020304" charset="0"/>
                        <a:ea typeface="等线" panose="02010600030101010101" charset="-122"/>
                        <a:cs typeface="Times New Roman" panose="02020603050405020304" charset="0"/>
                      </a:endParaRPr>
                    </a:p>
                  </a:txBody>
                  <a:tcPr marL="73756" marR="73756"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0.001</a:t>
                      </a:r>
                      <a:endParaRPr lang="en-US" altLang="en-US" sz="1100" b="0" dirty="0">
                        <a:latin typeface="Times New Roman" panose="02020603050405020304" charset="0"/>
                        <a:ea typeface="等线" panose="02010600030101010101" charset="-122"/>
                        <a:cs typeface="Times New Roman" panose="02020603050405020304" charset="0"/>
                      </a:endParaRPr>
                    </a:p>
                  </a:txBody>
                  <a:tcPr marL="73756" marR="73756"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latin typeface="Times New Roman" panose="02020603050405020304" charset="0"/>
                          <a:ea typeface="等线" panose="02010600030101010101" charset="-122"/>
                          <a:cs typeface="Times New Roman" panose="02020603050405020304" charset="0"/>
                        </a:rPr>
                        <a:t>0.73</a:t>
                      </a:r>
                      <a:endParaRPr lang="en-US" altLang="en-US" sz="1100" b="0" dirty="0">
                        <a:latin typeface="Times New Roman" panose="02020603050405020304" charset="0"/>
                        <a:ea typeface="等线" panose="02010600030101010101" charset="-122"/>
                        <a:cs typeface="Times New Roman" panose="02020603050405020304" charset="0"/>
                      </a:endParaRPr>
                    </a:p>
                  </a:txBody>
                  <a:tcPr marL="73756" marR="73756"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latin typeface="Times New Roman" panose="02020603050405020304" charset="0"/>
                          <a:cs typeface="Times New Roman" panose="02020603050405020304" charset="0"/>
                        </a:rPr>
                        <a:t>[0.50-0.87]</a:t>
                      </a:r>
                      <a:endParaRPr lang="en-US" altLang="en-US" sz="1100" b="0" dirty="0">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261923">
                <a:tc>
                  <a:txBody>
                    <a:bodyPr/>
                    <a:lstStyle/>
                    <a:p>
                      <a:pPr indent="0" algn="ctr">
                        <a:buNone/>
                      </a:pPr>
                      <a:r>
                        <a:rPr lang="en-US" sz="1100" b="0" dirty="0">
                          <a:latin typeface="Times New Roman" panose="02020603050405020304" charset="0"/>
                          <a:ea typeface="微软雅黑" panose="020B0503020204020204" charset="-122"/>
                          <a:cs typeface="Times New Roman" panose="02020603050405020304" charset="0"/>
                        </a:rPr>
                        <a:t>δ</a:t>
                      </a:r>
                      <a:endParaRPr lang="en-US" altLang="en-US" sz="1100" b="0" dirty="0">
                        <a:latin typeface="Times New Roman" panose="02020603050405020304" charset="0"/>
                        <a:ea typeface="微软雅黑" panose="020B0503020204020204" charset="-122"/>
                        <a:cs typeface="Times New Roman" panose="02020603050405020304" charset="0"/>
                      </a:endParaRPr>
                    </a:p>
                  </a:txBody>
                  <a:tcPr marL="73756" marR="73756" marT="0" marB="0" anchor="ctr">
                    <a:lnL>
                      <a:noFill/>
                    </a:lnL>
                    <a:lnR>
                      <a:noFill/>
                    </a:lnR>
                    <a:lnT cap="flat">
                      <a:noFill/>
                    </a:lnT>
                    <a:lnB cap="flat">
                      <a:noFill/>
                    </a:lnB>
                    <a:lnTlToBr>
                      <a:noFill/>
                    </a:lnTlToBr>
                    <a:lnBlToTr>
                      <a:noFill/>
                    </a:lnBlToTr>
                    <a:noFill/>
                  </a:tcPr>
                </a:tc>
                <a:tc gridSpan="2">
                  <a:txBody>
                    <a:bodyPr/>
                    <a:lstStyle/>
                    <a:p>
                      <a:pPr indent="0" algn="ctr">
                        <a:buNone/>
                      </a:pPr>
                      <a:r>
                        <a:rPr lang="en-US" sz="1100" b="0" dirty="0">
                          <a:solidFill>
                            <a:srgbClr val="000000"/>
                          </a:solidFill>
                          <a:latin typeface="Times New Roman" panose="02020603050405020304" charset="0"/>
                          <a:cs typeface="Times New Roman" panose="02020603050405020304" charset="0"/>
                        </a:rPr>
                        <a:t>0%</a:t>
                      </a:r>
                      <a:endParaRPr lang="en-US" altLang="en-US" sz="1100" b="0" dirty="0">
                        <a:solidFill>
                          <a:srgbClr val="000000"/>
                        </a:solidFill>
                        <a:latin typeface="Times New Roman" panose="02020603050405020304" charset="0"/>
                        <a:ea typeface="Times New Roman" panose="02020603050405020304" charset="0"/>
                        <a:cs typeface="Times New Roman" panose="02020603050405020304" charset="0"/>
                      </a:endParaRPr>
                    </a:p>
                  </a:txBody>
                  <a:tcPr marL="88378" marR="88378" marT="44189" marB="44189" anchor="ctr">
                    <a:lnL>
                      <a:noFill/>
                    </a:lnL>
                    <a:lnR w="12700" cap="flat" cmpd="sng" algn="ctr">
                      <a:noFill/>
                      <a:prstDash val="solid"/>
                      <a:round/>
                      <a:headEnd type="none" w="med" len="med"/>
                      <a:tailEnd type="none" w="med" len="med"/>
                    </a:lnR>
                    <a:lnT cap="flat">
                      <a:noFill/>
                    </a:lnT>
                    <a:lnB cap="flat">
                      <a:noFill/>
                    </a:lnB>
                    <a:lnTlToBr>
                      <a:noFill/>
                    </a:lnTlToBr>
                    <a:lnBlToTr>
                      <a:noFill/>
                    </a:lnBlToTr>
                    <a:noFill/>
                  </a:tcPr>
                </a:tc>
                <a:tc hMerge="1">
                  <a:txBody>
                    <a:bodyPr/>
                    <a:lstStyle/>
                    <a:p>
                      <a:endParaRPr lang="zh-CN"/>
                    </a:p>
                  </a:txBody>
                  <a:tcPr>
                    <a:lnT cap="flat">
                      <a:noFill/>
                    </a:lnT>
                    <a:lnB cap="flat">
                      <a:noFill/>
                    </a:lnB>
                  </a:tcPr>
                </a:tc>
                <a:tc>
                  <a:txBody>
                    <a:bodyPr/>
                    <a:lstStyle/>
                    <a:p>
                      <a:pPr indent="0" algn="ctr">
                        <a:buNone/>
                      </a:pPr>
                      <a:r>
                        <a:rPr lang="en-US" sz="1100" b="0">
                          <a:solidFill>
                            <a:srgbClr val="000000"/>
                          </a:solidFill>
                          <a:latin typeface="Times New Roman" panose="02020603050405020304" charset="0"/>
                          <a:cs typeface="Times New Roman" panose="02020603050405020304" charset="0"/>
                        </a:rPr>
                        <a:t>0%</a:t>
                      </a:r>
                      <a:endParaRPr lang="en-US" altLang="en-US" sz="1100" b="0">
                        <a:solidFill>
                          <a:srgbClr val="000000"/>
                        </a:solidFill>
                        <a:latin typeface="Times New Roman" panose="02020603050405020304" charset="0"/>
                        <a:ea typeface="Times New Roman" panose="02020603050405020304" charset="0"/>
                        <a:cs typeface="Times New Roman" panose="02020603050405020304" charset="0"/>
                      </a:endParaRPr>
                    </a:p>
                  </a:txBody>
                  <a:tcPr marL="73756" marR="73756" marT="0" marB="0" anchor="ctr">
                    <a:lnL w="12700" cap="flat" cmpd="sng" algn="ctr">
                      <a:noFill/>
                      <a:prstDash val="solid"/>
                      <a:roun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100" b="0">
                          <a:solidFill>
                            <a:srgbClr val="000000"/>
                          </a:solidFill>
                          <a:latin typeface="Times New Roman" panose="02020603050405020304" charset="0"/>
                          <a:cs typeface="Times New Roman" panose="02020603050405020304" charset="0"/>
                        </a:rPr>
                        <a:t>0%</a:t>
                      </a:r>
                      <a:endParaRPr lang="en-US" altLang="en-US" sz="1100" b="0">
                        <a:solidFill>
                          <a:srgbClr val="000000"/>
                        </a:solidFill>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cap="flat">
                      <a:noFill/>
                    </a:lnT>
                    <a:lnB cap="flat">
                      <a:noFill/>
                    </a:lnB>
                    <a:lnTlToBr>
                      <a:noFill/>
                    </a:lnTlToBr>
                    <a:lnBlToTr>
                      <a:noFill/>
                    </a:lnBlToTr>
                    <a:noFill/>
                  </a:tcPr>
                </a:tc>
                <a:tc>
                  <a:txBody>
                    <a:bodyPr/>
                    <a:lstStyle/>
                    <a:p>
                      <a:pPr indent="0" algn="ctr">
                        <a:buNone/>
                      </a:pPr>
                      <a:r>
                        <a:rPr lang="en-US" sz="1100" b="0">
                          <a:solidFill>
                            <a:srgbClr val="000000"/>
                          </a:solidFill>
                          <a:latin typeface="Times New Roman" panose="02020603050405020304" charset="0"/>
                          <a:cs typeface="Times New Roman" panose="02020603050405020304" charset="0"/>
                        </a:rPr>
                        <a:t>0%</a:t>
                      </a:r>
                      <a:endParaRPr lang="en-US" altLang="en-US" sz="1100" b="0">
                        <a:solidFill>
                          <a:srgbClr val="000000"/>
                        </a:solidFill>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cap="flat">
                      <a:noFill/>
                    </a:lnT>
                    <a:lnB cap="flat">
                      <a:noFill/>
                    </a:lnB>
                    <a:lnTlToBr>
                      <a:noFill/>
                    </a:lnTlToBr>
                    <a:lnBlToTr>
                      <a:noFill/>
                    </a:lnBlToTr>
                    <a:noFill/>
                  </a:tcPr>
                </a:tc>
                <a:tc gridSpan="2">
                  <a:txBody>
                    <a:bodyPr/>
                    <a:lstStyle/>
                    <a:p>
                      <a:pPr indent="0" algn="ctr">
                        <a:buNone/>
                      </a:pPr>
                      <a:r>
                        <a:rPr lang="en-US" sz="1100" b="0">
                          <a:solidFill>
                            <a:srgbClr val="000000"/>
                          </a:solidFill>
                          <a:latin typeface="Times New Roman" panose="02020603050405020304" charset="0"/>
                          <a:cs typeface="Times New Roman" panose="02020603050405020304" charset="0"/>
                        </a:rPr>
                        <a:t>0%</a:t>
                      </a:r>
                      <a:endParaRPr lang="en-US" altLang="en-US" sz="1100" b="0">
                        <a:solidFill>
                          <a:srgbClr val="000000"/>
                        </a:solidFill>
                        <a:latin typeface="Times New Roman" panose="02020603050405020304" charset="0"/>
                        <a:ea typeface="Times New Roman" panose="02020603050405020304" charset="0"/>
                        <a:cs typeface="Times New Roman" panose="02020603050405020304" charset="0"/>
                      </a:endParaRPr>
                    </a:p>
                  </a:txBody>
                  <a:tcPr marL="88378" marR="88378" marT="44189" marB="44189" anchor="ctr">
                    <a:lnL>
                      <a:noFill/>
                    </a:lnL>
                    <a:lnR>
                      <a:noFill/>
                    </a:lnR>
                    <a:lnT cap="flat">
                      <a:noFill/>
                    </a:lnT>
                    <a:lnB cap="flat">
                      <a:noFill/>
                    </a:lnB>
                    <a:lnTlToBr>
                      <a:noFill/>
                    </a:lnTlToBr>
                    <a:lnBlToTr>
                      <a:noFill/>
                    </a:lnBlToTr>
                    <a:noFill/>
                  </a:tcPr>
                </a:tc>
                <a:tc hMerge="1">
                  <a:txBody>
                    <a:bodyPr/>
                    <a:lstStyle/>
                    <a:p>
                      <a:endParaRPr lang="zh-CN"/>
                    </a:p>
                  </a:txBody>
                  <a:tcPr>
                    <a:lnT cap="flat">
                      <a:noFill/>
                    </a:lnT>
                    <a:lnB cap="flat">
                      <a:noFill/>
                    </a:lnB>
                  </a:tcPr>
                </a:tc>
                <a:tc>
                  <a:txBody>
                    <a:bodyPr/>
                    <a:lstStyle/>
                    <a:p>
                      <a:pPr indent="0" algn="ctr">
                        <a:buNone/>
                      </a:pPr>
                      <a:r>
                        <a:rPr lang="en-US" sz="1100" b="0" dirty="0">
                          <a:solidFill>
                            <a:srgbClr val="000000"/>
                          </a:solidFill>
                          <a:latin typeface="Times New Roman" panose="02020603050405020304" charset="0"/>
                          <a:cs typeface="Times New Roman" panose="02020603050405020304" charset="0"/>
                        </a:rPr>
                        <a:t>0%</a:t>
                      </a:r>
                      <a:endParaRPr lang="en-US" altLang="en-US" sz="1100" b="0" dirty="0">
                        <a:solidFill>
                          <a:srgbClr val="000000"/>
                        </a:solidFill>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cap="flat">
                      <a:noFill/>
                    </a:lnT>
                    <a:lnB cap="flat">
                      <a:noFill/>
                    </a:lnB>
                    <a:lnTlToBr>
                      <a:noFill/>
                    </a:lnTlToBr>
                    <a:lnBlToTr>
                      <a:noFill/>
                    </a:lnBlToTr>
                    <a:noFill/>
                  </a:tcPr>
                </a:tc>
                <a:tc>
                  <a:txBody>
                    <a:bodyPr/>
                    <a:lstStyle/>
                    <a:p>
                      <a:pPr indent="0" algn="ctr">
                        <a:buNone/>
                      </a:pPr>
                      <a:r>
                        <a:rPr lang="en-US" sz="1100" b="0">
                          <a:solidFill>
                            <a:srgbClr val="000000"/>
                          </a:solidFill>
                          <a:latin typeface="Times New Roman" panose="02020603050405020304" charset="0"/>
                          <a:cs typeface="Times New Roman" panose="02020603050405020304" charset="0"/>
                        </a:rPr>
                        <a:t>0%</a:t>
                      </a:r>
                      <a:endParaRPr lang="en-US" altLang="en-US" sz="1100" b="0">
                        <a:solidFill>
                          <a:srgbClr val="000000"/>
                        </a:solidFill>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cap="flat">
                      <a:noFill/>
                    </a:lnT>
                    <a:lnB cap="flat">
                      <a:noFill/>
                    </a:lnB>
                    <a:lnTlToBr>
                      <a:noFill/>
                    </a:lnTlToBr>
                    <a:lnBlToTr>
                      <a:noFill/>
                    </a:lnBlToTr>
                    <a:noFill/>
                  </a:tcPr>
                </a:tc>
                <a:tc>
                  <a:txBody>
                    <a:bodyPr/>
                    <a:lstStyle/>
                    <a:p>
                      <a:pPr indent="0" algn="ctr">
                        <a:buNone/>
                      </a:pPr>
                      <a:r>
                        <a:rPr lang="en-US" sz="1100" b="0">
                          <a:solidFill>
                            <a:srgbClr val="000000"/>
                          </a:solidFill>
                          <a:latin typeface="Times New Roman" panose="02020603050405020304" charset="0"/>
                          <a:cs typeface="Times New Roman" panose="02020603050405020304" charset="0"/>
                        </a:rPr>
                        <a:t>0%</a:t>
                      </a:r>
                      <a:endParaRPr lang="en-US" altLang="en-US" sz="1100" b="0">
                        <a:solidFill>
                          <a:srgbClr val="000000"/>
                        </a:solidFill>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cap="flat">
                      <a:noFill/>
                    </a:lnT>
                    <a:lnB cap="flat">
                      <a:noFill/>
                    </a:lnB>
                    <a:lnTlToBr>
                      <a:noFill/>
                    </a:lnTlToBr>
                    <a:lnBlToTr>
                      <a:noFill/>
                    </a:lnBlToTr>
                    <a:noFill/>
                  </a:tcPr>
                </a:tc>
                <a:tc gridSpan="2">
                  <a:txBody>
                    <a:bodyPr/>
                    <a:lstStyle/>
                    <a:p>
                      <a:pPr indent="0" algn="ctr">
                        <a:buNone/>
                      </a:pPr>
                      <a:r>
                        <a:rPr lang="en-US" sz="1100" b="0" dirty="0">
                          <a:solidFill>
                            <a:srgbClr val="000000"/>
                          </a:solidFill>
                          <a:latin typeface="Times New Roman" panose="02020603050405020304" charset="0"/>
                          <a:cs typeface="Times New Roman" panose="02020603050405020304" charset="0"/>
                        </a:rPr>
                        <a:t>0%</a:t>
                      </a:r>
                      <a:endParaRPr lang="en-US" altLang="en-US" sz="1100" b="0" dirty="0">
                        <a:solidFill>
                          <a:srgbClr val="000000"/>
                        </a:solidFill>
                        <a:latin typeface="Times New Roman" panose="02020603050405020304" charset="0"/>
                        <a:ea typeface="Times New Roman" panose="02020603050405020304" charset="0"/>
                        <a:cs typeface="Times New Roman" panose="02020603050405020304" charset="0"/>
                      </a:endParaRPr>
                    </a:p>
                  </a:txBody>
                  <a:tcPr marL="88378" marR="88378" marT="44189" marB="44189" anchor="ctr">
                    <a:lnL>
                      <a:noFill/>
                    </a:lnL>
                    <a:lnR>
                      <a:noFill/>
                    </a:lnR>
                    <a:lnT cap="flat">
                      <a:noFill/>
                    </a:lnT>
                    <a:lnB cap="flat">
                      <a:noFill/>
                    </a:lnB>
                    <a:lnTlToBr>
                      <a:noFill/>
                    </a:lnTlToBr>
                    <a:lnBlToTr>
                      <a:noFill/>
                    </a:lnBlToTr>
                    <a:noFill/>
                  </a:tcPr>
                </a:tc>
                <a:tc hMerge="1">
                  <a:txBody>
                    <a:bodyPr/>
                    <a:lstStyle/>
                    <a:p>
                      <a:endParaRPr lang="zh-CN"/>
                    </a:p>
                  </a:txBody>
                  <a:tcPr>
                    <a:lnT cap="flat">
                      <a:noFill/>
                    </a:lnT>
                    <a:lnB cap="flat">
                      <a:noFill/>
                    </a:lnB>
                  </a:tcPr>
                </a:tc>
                <a:tc>
                  <a:txBody>
                    <a:bodyPr/>
                    <a:lstStyle/>
                    <a:p>
                      <a:pPr indent="0" algn="ctr">
                        <a:buNone/>
                      </a:pPr>
                      <a:r>
                        <a:rPr lang="en-US" sz="1100" b="0">
                          <a:solidFill>
                            <a:srgbClr val="000000"/>
                          </a:solidFill>
                          <a:latin typeface="Times New Roman" panose="02020603050405020304" charset="0"/>
                          <a:cs typeface="Times New Roman" panose="02020603050405020304" charset="0"/>
                        </a:rPr>
                        <a:t>0%</a:t>
                      </a:r>
                      <a:endParaRPr lang="en-US" altLang="en-US" sz="1100" b="0">
                        <a:solidFill>
                          <a:srgbClr val="000000"/>
                        </a:solidFill>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cap="flat">
                      <a:noFill/>
                    </a:lnT>
                    <a:lnB cap="flat">
                      <a:noFill/>
                    </a:lnB>
                    <a:lnTlToBr>
                      <a:noFill/>
                    </a:lnTlToBr>
                    <a:lnBlToTr>
                      <a:noFill/>
                    </a:lnBlToTr>
                    <a:noFill/>
                  </a:tcPr>
                </a:tc>
                <a:tc>
                  <a:txBody>
                    <a:bodyPr/>
                    <a:lstStyle/>
                    <a:p>
                      <a:pPr indent="0" algn="ctr">
                        <a:buNone/>
                      </a:pPr>
                      <a:r>
                        <a:rPr lang="en-US" sz="1100" b="0">
                          <a:solidFill>
                            <a:srgbClr val="000000"/>
                          </a:solidFill>
                          <a:latin typeface="Times New Roman" panose="02020603050405020304" charset="0"/>
                          <a:cs typeface="Times New Roman" panose="02020603050405020304" charset="0"/>
                        </a:rPr>
                        <a:t>0%</a:t>
                      </a:r>
                      <a:endParaRPr lang="en-US" altLang="en-US" sz="1100" b="0">
                        <a:solidFill>
                          <a:srgbClr val="000000"/>
                        </a:solidFill>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solidFill>
                            <a:srgbClr val="000000"/>
                          </a:solidFill>
                          <a:latin typeface="Times New Roman" panose="02020603050405020304" charset="0"/>
                          <a:cs typeface="Times New Roman" panose="02020603050405020304" charset="0"/>
                        </a:rPr>
                        <a:t>0%</a:t>
                      </a:r>
                      <a:endParaRPr lang="en-US" altLang="en-US" sz="1100" b="0" dirty="0">
                        <a:solidFill>
                          <a:srgbClr val="000000"/>
                        </a:solidFill>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solidFill>
                            <a:srgbClr val="000000"/>
                          </a:solidFill>
                          <a:latin typeface="Times New Roman" panose="02020603050405020304" charset="0"/>
                          <a:cs typeface="Times New Roman" panose="02020603050405020304" charset="0"/>
                        </a:rPr>
                        <a:t>0%</a:t>
                      </a:r>
                      <a:endParaRPr lang="en-US" altLang="en-US" sz="1100" b="0" dirty="0">
                        <a:solidFill>
                          <a:srgbClr val="000000"/>
                        </a:solidFill>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solidFill>
                            <a:srgbClr val="000000"/>
                          </a:solidFill>
                          <a:latin typeface="Times New Roman" panose="02020603050405020304" charset="0"/>
                          <a:cs typeface="Times New Roman" panose="02020603050405020304" charset="0"/>
                        </a:rPr>
                        <a:t>0%</a:t>
                      </a:r>
                      <a:endParaRPr lang="en-US" altLang="en-US" sz="1100" b="0" dirty="0">
                        <a:solidFill>
                          <a:srgbClr val="000000"/>
                        </a:solidFill>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solidFill>
                            <a:srgbClr val="000000"/>
                          </a:solidFill>
                          <a:latin typeface="Times New Roman" panose="02020603050405020304" charset="0"/>
                          <a:cs typeface="Times New Roman" panose="02020603050405020304" charset="0"/>
                        </a:rPr>
                        <a:t>0%</a:t>
                      </a:r>
                      <a:endParaRPr lang="en-US" altLang="en-US" sz="1100" b="0" dirty="0">
                        <a:solidFill>
                          <a:srgbClr val="000000"/>
                        </a:solidFill>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a:noFill/>
                    </a:lnR>
                    <a:lnT cap="flat">
                      <a:noFill/>
                    </a:lnT>
                    <a:lnB cap="flat">
                      <a:noFill/>
                    </a:lnB>
                    <a:lnTlToBr>
                      <a:noFill/>
                    </a:lnTlToBr>
                    <a:lnBlToTr>
                      <a:noFill/>
                    </a:lnBlToTr>
                    <a:noFill/>
                  </a:tcPr>
                </a:tc>
                <a:tc>
                  <a:txBody>
                    <a:bodyPr/>
                    <a:lstStyle/>
                    <a:p>
                      <a:pPr indent="0" algn="ctr">
                        <a:buNone/>
                      </a:pPr>
                      <a:r>
                        <a:rPr lang="en-US" sz="1100" b="0" dirty="0">
                          <a:solidFill>
                            <a:srgbClr val="000000"/>
                          </a:solidFill>
                          <a:latin typeface="Times New Roman" panose="02020603050405020304" charset="0"/>
                          <a:cs typeface="Times New Roman" panose="02020603050405020304" charset="0"/>
                        </a:rPr>
                        <a:t>0%</a:t>
                      </a:r>
                      <a:endParaRPr lang="en-US" altLang="en-US" sz="1100" b="0" dirty="0">
                        <a:solidFill>
                          <a:srgbClr val="000000"/>
                        </a:solidFill>
                        <a:latin typeface="Times New Roman" panose="02020603050405020304" charset="0"/>
                        <a:ea typeface="Times New Roman" panose="02020603050405020304" charset="0"/>
                        <a:cs typeface="Times New Roman" panose="02020603050405020304" charset="0"/>
                      </a:endParaRPr>
                    </a:p>
                  </a:txBody>
                  <a:tcPr marL="73756" marR="73756"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752666">
                <a:tc>
                  <a:txBody>
                    <a:bodyPr/>
                    <a:lstStyle/>
                    <a:p>
                      <a:pPr indent="0" algn="ctr">
                        <a:buNone/>
                      </a:pPr>
                      <a:r>
                        <a:rPr lang="zh-CN" altLang="en-US" sz="1100" b="0" dirty="0">
                          <a:latin typeface="微软雅黑" panose="020B0503020204020204" charset="-122"/>
                          <a:ea typeface="微软雅黑" panose="020B0503020204020204" charset="-122"/>
                          <a:cs typeface="Times New Roman" panose="02020603050405020304" charset="0"/>
                        </a:rPr>
                        <a:t>评级</a:t>
                      </a:r>
                      <a:endParaRPr lang="en-US" altLang="en-US" sz="1100" b="0" dirty="0">
                        <a:latin typeface="微软雅黑" panose="020B0503020204020204" charset="-122"/>
                        <a:ea typeface="微软雅黑" panose="020B0503020204020204" charset="-122"/>
                        <a:cs typeface="Times New Roman" panose="02020603050405020304" charset="0"/>
                      </a:endParaRPr>
                    </a:p>
                  </a:txBody>
                  <a:tcPr marL="73756" marR="73756"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gridSpan="2">
                  <a:txBody>
                    <a:bodyPr/>
                    <a:lstStyle/>
                    <a:p>
                      <a:pPr indent="0" algn="ctr">
                        <a:buNone/>
                      </a:pPr>
                      <a:r>
                        <a:rPr lang="en-US" sz="1100" b="0" dirty="0" err="1">
                          <a:solidFill>
                            <a:srgbClr val="000000"/>
                          </a:solidFill>
                          <a:latin typeface="微软雅黑" panose="020B0503020204020204" charset="-122"/>
                          <a:ea typeface="微软雅黑" panose="020B0503020204020204" charset="-122"/>
                          <a:cs typeface="Times New Roman" panose="02020603050405020304" charset="0"/>
                        </a:rPr>
                        <a:t>完全一致</a:t>
                      </a:r>
                      <a:endParaRPr lang="en-US" altLang="en-US" sz="1100" b="0" dirty="0">
                        <a:solidFill>
                          <a:srgbClr val="000000"/>
                        </a:solidFill>
                        <a:latin typeface="微软雅黑" panose="020B0503020204020204" charset="-122"/>
                        <a:ea typeface="微软雅黑" panose="020B0503020204020204" charset="-122"/>
                        <a:cs typeface="Times New Roman" panose="02020603050405020304" charset="0"/>
                      </a:endParaRPr>
                    </a:p>
                  </a:txBody>
                  <a:tcPr marL="88378" marR="88378" marT="44189" marB="44189" anchor="ctr">
                    <a:lnL>
                      <a:noFill/>
                    </a:lnL>
                    <a:lnR w="12700" cap="flat" cmpd="sng" algn="ctr">
                      <a:noFill/>
                      <a:prstDash val="solid"/>
                      <a:round/>
                      <a:headEnd type="none" w="med" len="med"/>
                      <a:tailEnd type="none" w="med" len="med"/>
                    </a:lnR>
                    <a:lnT cap="flat">
                      <a:noFill/>
                    </a:lnT>
                    <a:lnB w="1905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cap="flat">
                      <a:noFill/>
                    </a:lnT>
                    <a:lnB w="19050" cap="flat" cmpd="sng">
                      <a:solidFill>
                        <a:srgbClr val="080000"/>
                      </a:solidFill>
                      <a:prstDash val="solid"/>
                      <a:headEnd type="none" w="med" len="med"/>
                      <a:tailEnd type="none" w="med" len="med"/>
                    </a:lnB>
                  </a:tcPr>
                </a:tc>
                <a:tc>
                  <a:txBody>
                    <a:bodyPr/>
                    <a:lstStyle/>
                    <a:p>
                      <a:pPr indent="0" algn="ctr">
                        <a:buNone/>
                      </a:pPr>
                      <a:r>
                        <a:rPr lang="en-US" sz="1100" b="0" dirty="0" err="1">
                          <a:solidFill>
                            <a:srgbClr val="000000"/>
                          </a:solidFill>
                          <a:latin typeface="微软雅黑" panose="020B0503020204020204" charset="-122"/>
                          <a:ea typeface="微软雅黑" panose="020B0503020204020204" charset="-122"/>
                          <a:cs typeface="Times New Roman" panose="02020603050405020304" charset="0"/>
                        </a:rPr>
                        <a:t>完全一致</a:t>
                      </a:r>
                      <a:endParaRPr lang="en-US" altLang="en-US" sz="1100" b="0" dirty="0">
                        <a:solidFill>
                          <a:srgbClr val="000000"/>
                        </a:solidFill>
                        <a:latin typeface="微软雅黑" panose="020B0503020204020204" charset="-122"/>
                        <a:ea typeface="微软雅黑" panose="020B0503020204020204" charset="-122"/>
                        <a:cs typeface="Times New Roman" panose="02020603050405020304" charset="0"/>
                      </a:endParaRPr>
                    </a:p>
                  </a:txBody>
                  <a:tcPr marL="73756" marR="73756" marT="0" marB="0" anchor="ctr">
                    <a:lnL w="12700" cap="flat" cmpd="sng" algn="ctr">
                      <a:noFill/>
                      <a:prstDash val="solid"/>
                      <a:round/>
                      <a:headEnd type="none" w="med" len="med"/>
                      <a:tailEnd type="none" w="med" len="med"/>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dirty="0" err="1">
                          <a:solidFill>
                            <a:srgbClr val="000000"/>
                          </a:solidFill>
                          <a:latin typeface="微软雅黑" panose="020B0503020204020204" charset="-122"/>
                          <a:ea typeface="微软雅黑" panose="020B0503020204020204" charset="-122"/>
                          <a:cs typeface="Times New Roman" panose="02020603050405020304" charset="0"/>
                        </a:rPr>
                        <a:t>完全一致</a:t>
                      </a:r>
                      <a:endParaRPr lang="en-US" altLang="en-US" sz="1100" b="0" dirty="0">
                        <a:solidFill>
                          <a:srgbClr val="000000"/>
                        </a:solidFill>
                        <a:latin typeface="微软雅黑" panose="020B0503020204020204" charset="-122"/>
                        <a:ea typeface="微软雅黑" panose="020B0503020204020204" charset="-122"/>
                        <a:cs typeface="Times New Roman" panose="02020603050405020304" charset="0"/>
                      </a:endParaRPr>
                    </a:p>
                  </a:txBody>
                  <a:tcPr marL="73756" marR="73756"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dirty="0" err="1">
                          <a:solidFill>
                            <a:srgbClr val="000000"/>
                          </a:solidFill>
                          <a:latin typeface="微软雅黑" panose="020B0503020204020204" charset="-122"/>
                          <a:ea typeface="微软雅黑" panose="020B0503020204020204" charset="-122"/>
                          <a:cs typeface="Times New Roman" panose="02020603050405020304" charset="0"/>
                        </a:rPr>
                        <a:t>完全一致</a:t>
                      </a:r>
                      <a:endParaRPr lang="en-US" altLang="en-US" sz="1100" b="0" dirty="0">
                        <a:solidFill>
                          <a:srgbClr val="000000"/>
                        </a:solidFill>
                        <a:latin typeface="微软雅黑" panose="020B0503020204020204" charset="-122"/>
                        <a:ea typeface="微软雅黑" panose="020B0503020204020204" charset="-122"/>
                        <a:cs typeface="Times New Roman" panose="02020603050405020304" charset="0"/>
                      </a:endParaRPr>
                    </a:p>
                  </a:txBody>
                  <a:tcPr marL="73756" marR="73756"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gridSpan="2">
                  <a:txBody>
                    <a:bodyPr/>
                    <a:lstStyle/>
                    <a:p>
                      <a:pPr indent="0" algn="ctr">
                        <a:buNone/>
                      </a:pPr>
                      <a:r>
                        <a:rPr lang="en-US" sz="1100" b="0">
                          <a:solidFill>
                            <a:srgbClr val="000000"/>
                          </a:solidFill>
                          <a:latin typeface="微软雅黑" panose="020B0503020204020204" charset="-122"/>
                          <a:ea typeface="微软雅黑" panose="020B0503020204020204" charset="-122"/>
                          <a:cs typeface="Times New Roman" panose="02020603050405020304" charset="0"/>
                        </a:rPr>
                        <a:t>完全一致</a:t>
                      </a:r>
                      <a:endParaRPr lang="en-US" altLang="en-US" sz="1100" b="0">
                        <a:solidFill>
                          <a:srgbClr val="000000"/>
                        </a:solidFill>
                        <a:latin typeface="微软雅黑" panose="020B0503020204020204" charset="-122"/>
                        <a:ea typeface="微软雅黑" panose="020B0503020204020204" charset="-122"/>
                        <a:cs typeface="Times New Roman" panose="02020603050405020304" charset="0"/>
                      </a:endParaRPr>
                    </a:p>
                  </a:txBody>
                  <a:tcPr marL="88378" marR="88378" marT="44189" marB="44189"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cap="flat">
                      <a:noFill/>
                    </a:lnT>
                    <a:lnB w="19050" cap="flat" cmpd="sng">
                      <a:solidFill>
                        <a:srgbClr val="080000"/>
                      </a:solidFill>
                      <a:prstDash val="solid"/>
                      <a:headEnd type="none" w="med" len="med"/>
                      <a:tailEnd type="none" w="med" len="med"/>
                    </a:lnB>
                  </a:tcPr>
                </a:tc>
                <a:tc>
                  <a:txBody>
                    <a:bodyPr/>
                    <a:lstStyle/>
                    <a:p>
                      <a:pPr indent="0" algn="ctr">
                        <a:buNone/>
                      </a:pPr>
                      <a:r>
                        <a:rPr lang="en-US" sz="1100" b="0" dirty="0" err="1">
                          <a:solidFill>
                            <a:srgbClr val="000000"/>
                          </a:solidFill>
                          <a:latin typeface="微软雅黑" panose="020B0503020204020204" charset="-122"/>
                          <a:ea typeface="微软雅黑" panose="020B0503020204020204" charset="-122"/>
                          <a:cs typeface="Times New Roman" panose="02020603050405020304" charset="0"/>
                        </a:rPr>
                        <a:t>完全一致</a:t>
                      </a:r>
                      <a:endParaRPr lang="en-US" altLang="en-US" sz="1100" b="0" dirty="0">
                        <a:solidFill>
                          <a:srgbClr val="000000"/>
                        </a:solidFill>
                        <a:latin typeface="微软雅黑" panose="020B0503020204020204" charset="-122"/>
                        <a:ea typeface="微软雅黑" panose="020B0503020204020204" charset="-122"/>
                        <a:cs typeface="Times New Roman" panose="02020603050405020304" charset="0"/>
                      </a:endParaRPr>
                    </a:p>
                  </a:txBody>
                  <a:tcPr marL="73756" marR="73756"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dirty="0" err="1">
                          <a:solidFill>
                            <a:srgbClr val="000000"/>
                          </a:solidFill>
                          <a:latin typeface="微软雅黑" panose="020B0503020204020204" charset="-122"/>
                          <a:ea typeface="微软雅黑" panose="020B0503020204020204" charset="-122"/>
                          <a:cs typeface="Times New Roman" panose="02020603050405020304" charset="0"/>
                        </a:rPr>
                        <a:t>完全一致</a:t>
                      </a:r>
                      <a:endParaRPr lang="en-US" altLang="en-US" sz="1100" b="0" dirty="0">
                        <a:solidFill>
                          <a:srgbClr val="000000"/>
                        </a:solidFill>
                        <a:latin typeface="微软雅黑" panose="020B0503020204020204" charset="-122"/>
                        <a:ea typeface="微软雅黑" panose="020B0503020204020204" charset="-122"/>
                        <a:cs typeface="Times New Roman" panose="02020603050405020304" charset="0"/>
                      </a:endParaRPr>
                    </a:p>
                  </a:txBody>
                  <a:tcPr marL="73756" marR="73756"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dirty="0" err="1">
                          <a:solidFill>
                            <a:srgbClr val="000000"/>
                          </a:solidFill>
                          <a:latin typeface="微软雅黑" panose="020B0503020204020204" charset="-122"/>
                          <a:ea typeface="微软雅黑" panose="020B0503020204020204" charset="-122"/>
                          <a:cs typeface="Times New Roman" panose="02020603050405020304" charset="0"/>
                        </a:rPr>
                        <a:t>完全一致</a:t>
                      </a:r>
                      <a:endParaRPr lang="en-US" altLang="en-US" sz="1100" b="0" dirty="0">
                        <a:solidFill>
                          <a:srgbClr val="000000"/>
                        </a:solidFill>
                        <a:latin typeface="微软雅黑" panose="020B0503020204020204" charset="-122"/>
                        <a:ea typeface="微软雅黑" panose="020B0503020204020204" charset="-122"/>
                        <a:cs typeface="Times New Roman" panose="02020603050405020304" charset="0"/>
                      </a:endParaRPr>
                    </a:p>
                  </a:txBody>
                  <a:tcPr marL="73756" marR="73756"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gridSpan="2">
                  <a:txBody>
                    <a:bodyPr/>
                    <a:lstStyle/>
                    <a:p>
                      <a:pPr indent="0" algn="ctr">
                        <a:buNone/>
                      </a:pPr>
                      <a:r>
                        <a:rPr lang="en-US" sz="1100" b="0" dirty="0" err="1">
                          <a:solidFill>
                            <a:srgbClr val="000000"/>
                          </a:solidFill>
                          <a:latin typeface="微软雅黑" panose="020B0503020204020204" charset="-122"/>
                          <a:ea typeface="微软雅黑" panose="020B0503020204020204" charset="-122"/>
                          <a:cs typeface="Times New Roman" panose="02020603050405020304" charset="0"/>
                        </a:rPr>
                        <a:t>完全一致</a:t>
                      </a:r>
                      <a:endParaRPr lang="en-US" altLang="en-US" sz="1100" b="0" dirty="0">
                        <a:solidFill>
                          <a:srgbClr val="000000"/>
                        </a:solidFill>
                        <a:latin typeface="微软雅黑" panose="020B0503020204020204" charset="-122"/>
                        <a:ea typeface="微软雅黑" panose="020B0503020204020204" charset="-122"/>
                        <a:cs typeface="Times New Roman" panose="02020603050405020304" charset="0"/>
                      </a:endParaRPr>
                    </a:p>
                  </a:txBody>
                  <a:tcPr marL="88378" marR="88378" marT="44189" marB="44189"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cap="flat">
                      <a:noFill/>
                    </a:lnT>
                    <a:lnB w="19050" cap="flat" cmpd="sng">
                      <a:solidFill>
                        <a:srgbClr val="080000"/>
                      </a:solidFill>
                      <a:prstDash val="solid"/>
                      <a:headEnd type="none" w="med" len="med"/>
                      <a:tailEnd type="none" w="med" len="med"/>
                    </a:lnB>
                  </a:tcPr>
                </a:tc>
                <a:tc>
                  <a:txBody>
                    <a:bodyPr/>
                    <a:lstStyle/>
                    <a:p>
                      <a:pPr indent="0" algn="ctr">
                        <a:buNone/>
                      </a:pPr>
                      <a:r>
                        <a:rPr lang="en-US" sz="1100" b="0" dirty="0" err="1">
                          <a:solidFill>
                            <a:srgbClr val="000000"/>
                          </a:solidFill>
                          <a:latin typeface="微软雅黑" panose="020B0503020204020204" charset="-122"/>
                          <a:ea typeface="微软雅黑" panose="020B0503020204020204" charset="-122"/>
                          <a:cs typeface="Times New Roman" panose="02020603050405020304" charset="0"/>
                        </a:rPr>
                        <a:t>完全一致</a:t>
                      </a:r>
                      <a:endParaRPr lang="en-US" altLang="en-US" sz="1100" b="0" dirty="0">
                        <a:solidFill>
                          <a:srgbClr val="000000"/>
                        </a:solidFill>
                        <a:latin typeface="微软雅黑" panose="020B0503020204020204" charset="-122"/>
                        <a:ea typeface="微软雅黑" panose="020B0503020204020204" charset="-122"/>
                        <a:cs typeface="Times New Roman" panose="02020603050405020304" charset="0"/>
                      </a:endParaRPr>
                    </a:p>
                  </a:txBody>
                  <a:tcPr marL="73756" marR="73756"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dirty="0" err="1">
                          <a:solidFill>
                            <a:srgbClr val="000000"/>
                          </a:solidFill>
                          <a:latin typeface="微软雅黑" panose="020B0503020204020204" charset="-122"/>
                          <a:ea typeface="微软雅黑" panose="020B0503020204020204" charset="-122"/>
                          <a:cs typeface="Times New Roman" panose="02020603050405020304" charset="0"/>
                        </a:rPr>
                        <a:t>完全一致</a:t>
                      </a:r>
                      <a:endParaRPr lang="en-US" altLang="en-US" sz="1100" b="0" dirty="0">
                        <a:solidFill>
                          <a:srgbClr val="000000"/>
                        </a:solidFill>
                        <a:latin typeface="微软雅黑" panose="020B0503020204020204" charset="-122"/>
                        <a:ea typeface="微软雅黑" panose="020B0503020204020204" charset="-122"/>
                        <a:cs typeface="Times New Roman" panose="02020603050405020304" charset="0"/>
                      </a:endParaRPr>
                    </a:p>
                  </a:txBody>
                  <a:tcPr marL="73756" marR="73756"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dirty="0" err="1">
                          <a:solidFill>
                            <a:srgbClr val="000000"/>
                          </a:solidFill>
                          <a:latin typeface="微软雅黑" panose="020B0503020204020204" charset="-122"/>
                          <a:ea typeface="微软雅黑" panose="020B0503020204020204" charset="-122"/>
                          <a:cs typeface="Times New Roman" panose="02020603050405020304" charset="0"/>
                        </a:rPr>
                        <a:t>完全一致</a:t>
                      </a:r>
                      <a:endParaRPr lang="en-US" altLang="en-US" sz="1100" b="0" dirty="0">
                        <a:solidFill>
                          <a:srgbClr val="000000"/>
                        </a:solidFill>
                        <a:latin typeface="微软雅黑" panose="020B0503020204020204" charset="-122"/>
                        <a:ea typeface="微软雅黑" panose="020B0503020204020204" charset="-122"/>
                        <a:cs typeface="Times New Roman" panose="02020603050405020304" charset="0"/>
                      </a:endParaRPr>
                    </a:p>
                  </a:txBody>
                  <a:tcPr marL="73756" marR="73756"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dirty="0" err="1">
                          <a:solidFill>
                            <a:srgbClr val="000000"/>
                          </a:solidFill>
                          <a:latin typeface="微软雅黑" panose="020B0503020204020204" charset="-122"/>
                          <a:ea typeface="微软雅黑" panose="020B0503020204020204" charset="-122"/>
                          <a:cs typeface="Times New Roman" panose="02020603050405020304" charset="0"/>
                        </a:rPr>
                        <a:t>完全一致</a:t>
                      </a:r>
                      <a:endParaRPr lang="en-US" altLang="en-US" sz="1100" b="0" dirty="0">
                        <a:solidFill>
                          <a:srgbClr val="000000"/>
                        </a:solidFill>
                        <a:latin typeface="微软雅黑" panose="020B0503020204020204" charset="-122"/>
                        <a:ea typeface="微软雅黑" panose="020B0503020204020204" charset="-122"/>
                        <a:cs typeface="Times New Roman" panose="02020603050405020304" charset="0"/>
                      </a:endParaRPr>
                    </a:p>
                  </a:txBody>
                  <a:tcPr marL="73756" marR="73756"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dirty="0" err="1">
                          <a:solidFill>
                            <a:srgbClr val="000000"/>
                          </a:solidFill>
                          <a:latin typeface="微软雅黑" panose="020B0503020204020204" charset="-122"/>
                          <a:ea typeface="微软雅黑" panose="020B0503020204020204" charset="-122"/>
                          <a:cs typeface="Times New Roman" panose="02020603050405020304" charset="0"/>
                        </a:rPr>
                        <a:t>完全一致</a:t>
                      </a:r>
                      <a:endParaRPr lang="en-US" altLang="en-US" sz="1100" b="0" dirty="0">
                        <a:solidFill>
                          <a:srgbClr val="000000"/>
                        </a:solidFill>
                        <a:latin typeface="微软雅黑" panose="020B0503020204020204" charset="-122"/>
                        <a:ea typeface="微软雅黑" panose="020B0503020204020204" charset="-122"/>
                        <a:cs typeface="Times New Roman" panose="02020603050405020304" charset="0"/>
                      </a:endParaRPr>
                    </a:p>
                  </a:txBody>
                  <a:tcPr marL="73756" marR="73756"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dirty="0" err="1">
                          <a:solidFill>
                            <a:srgbClr val="000000"/>
                          </a:solidFill>
                          <a:latin typeface="微软雅黑" panose="020B0503020204020204" charset="-122"/>
                          <a:ea typeface="微软雅黑" panose="020B0503020204020204" charset="-122"/>
                          <a:cs typeface="Times New Roman" panose="02020603050405020304" charset="0"/>
                        </a:rPr>
                        <a:t>完全一致</a:t>
                      </a:r>
                      <a:endParaRPr lang="en-US" altLang="en-US" sz="1100" b="0" dirty="0">
                        <a:solidFill>
                          <a:srgbClr val="000000"/>
                        </a:solidFill>
                        <a:latin typeface="微软雅黑" panose="020B0503020204020204" charset="-122"/>
                        <a:ea typeface="微软雅黑" panose="020B0503020204020204" charset="-122"/>
                        <a:cs typeface="Times New Roman" panose="02020603050405020304" charset="0"/>
                      </a:endParaRPr>
                    </a:p>
                  </a:txBody>
                  <a:tcPr marL="73756" marR="73756"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dirty="0" err="1">
                          <a:solidFill>
                            <a:srgbClr val="000000"/>
                          </a:solidFill>
                          <a:latin typeface="微软雅黑" panose="020B0503020204020204" charset="-122"/>
                          <a:ea typeface="微软雅黑" panose="020B0503020204020204" charset="-122"/>
                          <a:cs typeface="Times New Roman" panose="02020603050405020304" charset="0"/>
                        </a:rPr>
                        <a:t>完全一致</a:t>
                      </a:r>
                      <a:endParaRPr lang="en-US" altLang="en-US" sz="1100" b="0" dirty="0">
                        <a:solidFill>
                          <a:srgbClr val="000000"/>
                        </a:solidFill>
                        <a:latin typeface="微软雅黑" panose="020B0503020204020204" charset="-122"/>
                        <a:ea typeface="微软雅黑" panose="020B0503020204020204" charset="-122"/>
                        <a:cs typeface="Times New Roman" panose="02020603050405020304" charset="0"/>
                      </a:endParaRPr>
                    </a:p>
                  </a:txBody>
                  <a:tcPr marL="73756" marR="73756" marT="0" marB="0" anchor="ctr">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45770" y="410845"/>
            <a:ext cx="4330700" cy="768350"/>
          </a:xfrm>
          <a:prstGeom prst="rect">
            <a:avLst/>
          </a:prstGeom>
          <a:noFill/>
        </p:spPr>
        <p:txBody>
          <a:bodyPr wrap="square" rtlCol="0">
            <a:spAutoFit/>
          </a:bodyPr>
          <a:lstStyle/>
          <a:p>
            <a:r>
              <a:rPr lang="en-US" altLang="zh-CN" sz="4400" dirty="0">
                <a:latin typeface="微软雅黑" panose="020B0503020204020204" charset="-122"/>
                <a:ea typeface="微软雅黑" panose="020B0503020204020204" charset="-122"/>
                <a:cs typeface="Times New Roman" panose="02020603050405020304" charset="0"/>
              </a:rPr>
              <a:t>3 </a:t>
            </a:r>
            <a:r>
              <a:rPr lang="zh-CN" altLang="en-US" sz="4400" dirty="0">
                <a:latin typeface="微软雅黑" panose="020B0503020204020204" charset="-122"/>
                <a:ea typeface="微软雅黑" panose="020B0503020204020204" charset="-122"/>
              </a:rPr>
              <a:t>结果</a:t>
            </a:r>
          </a:p>
        </p:txBody>
      </p:sp>
      <p:sp>
        <p:nvSpPr>
          <p:cNvPr id="2" name="文本框 1"/>
          <p:cNvSpPr txBox="1"/>
          <p:nvPr/>
        </p:nvSpPr>
        <p:spPr>
          <a:xfrm>
            <a:off x="445770" y="1355725"/>
            <a:ext cx="6096000" cy="368300"/>
          </a:xfrm>
          <a:prstGeom prst="rect">
            <a:avLst/>
          </a:prstGeom>
          <a:noFill/>
        </p:spPr>
        <p:txBody>
          <a:bodyPr wrap="square" rtlCol="0" anchor="t">
            <a:spAutoFit/>
          </a:bodyPr>
          <a:lstStyle/>
          <a:p>
            <a:r>
              <a:rPr lang="zh-CN" altLang="en-US" dirty="0">
                <a:latin typeface="微软雅黑" panose="020B0503020204020204" charset="-122"/>
                <a:ea typeface="微软雅黑" panose="020B0503020204020204" charset="-122"/>
                <a:sym typeface="+mn-ea"/>
              </a:rPr>
              <a:t>复现部分</a:t>
            </a:r>
            <a:r>
              <a:rPr lang="en-US" altLang="zh-CN" dirty="0">
                <a:latin typeface="微软雅黑" panose="020B0503020204020204" charset="-122"/>
                <a:ea typeface="微软雅黑" panose="020B0503020204020204" charset="-122"/>
                <a:sym typeface="+mn-ea"/>
              </a:rPr>
              <a:t>2</a:t>
            </a:r>
            <a:endParaRPr lang="zh-CN" altLang="en-US" dirty="0">
              <a:latin typeface="微软雅黑" panose="020B0503020204020204" charset="-122"/>
              <a:ea typeface="微软雅黑" panose="020B0503020204020204" charset="-122"/>
              <a:sym typeface="+mn-ea"/>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514" y="1724025"/>
            <a:ext cx="8982972" cy="4990540"/>
          </a:xfrm>
          <a:prstGeom prst="rect">
            <a:avLst/>
          </a:prstGeom>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45770" y="410845"/>
            <a:ext cx="4330700" cy="768350"/>
          </a:xfrm>
          <a:prstGeom prst="rect">
            <a:avLst/>
          </a:prstGeom>
          <a:noFill/>
        </p:spPr>
        <p:txBody>
          <a:bodyPr wrap="square" rtlCol="0">
            <a:spAutoFit/>
          </a:bodyPr>
          <a:lstStyle/>
          <a:p>
            <a:r>
              <a:rPr lang="en-US" altLang="zh-CN" sz="4400" dirty="0">
                <a:latin typeface="微软雅黑" panose="020B0503020204020204" charset="-122"/>
                <a:ea typeface="微软雅黑" panose="020B0503020204020204" charset="-122"/>
                <a:cs typeface="Times New Roman" panose="02020603050405020304" charset="0"/>
              </a:rPr>
              <a:t>3 </a:t>
            </a:r>
            <a:r>
              <a:rPr lang="zh-CN" altLang="en-US" sz="4400" dirty="0">
                <a:latin typeface="微软雅黑" panose="020B0503020204020204" charset="-122"/>
                <a:ea typeface="微软雅黑" panose="020B0503020204020204" charset="-122"/>
              </a:rPr>
              <a:t>结果</a:t>
            </a:r>
          </a:p>
        </p:txBody>
      </p:sp>
      <p:sp>
        <p:nvSpPr>
          <p:cNvPr id="101" name="文本框 100"/>
          <p:cNvSpPr txBox="1"/>
          <p:nvPr/>
        </p:nvSpPr>
        <p:spPr>
          <a:xfrm>
            <a:off x="445770" y="1464945"/>
            <a:ext cx="5080000" cy="368300"/>
          </a:xfrm>
          <a:prstGeom prst="rect">
            <a:avLst/>
          </a:prstGeom>
          <a:noFill/>
          <a:ln w="9525">
            <a:noFill/>
          </a:ln>
        </p:spPr>
        <p:txBody>
          <a:bodyPr>
            <a:spAutoFit/>
          </a:bodyPr>
          <a:lstStyle/>
          <a:p>
            <a:pPr indent="0"/>
            <a:r>
              <a:rPr lang="zh-CN">
                <a:latin typeface="微软雅黑" panose="020B0503020204020204" charset="-122"/>
                <a:ea typeface="微软雅黑" panose="020B0503020204020204" charset="-122"/>
              </a:rPr>
              <a:t>对原文计算可重复性进行评估：</a:t>
            </a:r>
            <a:endParaRPr lang="en-US" altLang="zh-CN">
              <a:latin typeface="微软雅黑" panose="020B0503020204020204" charset="-122"/>
              <a:ea typeface="微软雅黑" panose="020B0503020204020204" charset="-122"/>
            </a:endParaRPr>
          </a:p>
        </p:txBody>
      </p:sp>
      <p:sp>
        <p:nvSpPr>
          <p:cNvPr id="4" name="文本框 3"/>
          <p:cNvSpPr txBox="1"/>
          <p:nvPr/>
        </p:nvSpPr>
        <p:spPr>
          <a:xfrm>
            <a:off x="3556000" y="2118995"/>
            <a:ext cx="5080000" cy="368300"/>
          </a:xfrm>
          <a:prstGeom prst="rect">
            <a:avLst/>
          </a:prstGeom>
          <a:noFill/>
          <a:ln w="9525">
            <a:noFill/>
          </a:ln>
        </p:spPr>
        <p:txBody>
          <a:bodyPr>
            <a:spAutoFit/>
          </a:bodyPr>
          <a:lstStyle/>
          <a:p>
            <a:pPr indent="0" algn="ctr"/>
            <a:r>
              <a:rPr lang="zh-CN" dirty="0">
                <a:latin typeface="微软雅黑" panose="020B0503020204020204" charset="-122"/>
                <a:ea typeface="微软雅黑" panose="020B0503020204020204" charset="-122"/>
              </a:rPr>
              <a:t>表</a:t>
            </a:r>
            <a:r>
              <a:rPr lang="en-US" dirty="0">
                <a:latin typeface="微软雅黑" panose="020B0503020204020204" charset="-122"/>
                <a:ea typeface="微软雅黑" panose="020B0503020204020204" charset="-122"/>
              </a:rPr>
              <a:t> 3 </a:t>
            </a:r>
            <a:r>
              <a:rPr lang="en-US" dirty="0">
                <a:latin typeface="微软雅黑" panose="020B0503020204020204" charset="-122"/>
                <a:ea typeface="微软雅黑" panose="020B0503020204020204" charset="-122"/>
                <a:cs typeface="Times New Roman" panose="02020603050405020304" charset="0"/>
              </a:rPr>
              <a:t> </a:t>
            </a:r>
            <a:r>
              <a:rPr lang="zh-CN" dirty="0">
                <a:latin typeface="微软雅黑" panose="020B0503020204020204" charset="-122"/>
                <a:ea typeface="微软雅黑" panose="020B0503020204020204" charset="-122"/>
              </a:rPr>
              <a:t>计算可重复性的评估表</a:t>
            </a:r>
            <a:endParaRPr lang="zh-CN" altLang="en-US" dirty="0">
              <a:latin typeface="微软雅黑" panose="020B0503020204020204" charset="-122"/>
              <a:ea typeface="微软雅黑" panose="020B0503020204020204" charset="-122"/>
            </a:endParaRPr>
          </a:p>
        </p:txBody>
      </p:sp>
      <p:graphicFrame>
        <p:nvGraphicFramePr>
          <p:cNvPr id="5" name="表格 4"/>
          <p:cNvGraphicFramePr/>
          <p:nvPr>
            <p:custDataLst>
              <p:tags r:id="rId2"/>
            </p:custDataLst>
          </p:nvPr>
        </p:nvGraphicFramePr>
        <p:xfrm>
          <a:off x="2931630" y="2640011"/>
          <a:ext cx="6328740" cy="2720495"/>
        </p:xfrm>
        <a:graphic>
          <a:graphicData uri="http://schemas.openxmlformats.org/drawingml/2006/table">
            <a:tbl>
              <a:tblPr/>
              <a:tblGrid>
                <a:gridCol w="3456000">
                  <a:extLst>
                    <a:ext uri="{9D8B030D-6E8A-4147-A177-3AD203B41FA5}">
                      <a16:colId xmlns:a16="http://schemas.microsoft.com/office/drawing/2014/main" val="20000"/>
                    </a:ext>
                  </a:extLst>
                </a:gridCol>
                <a:gridCol w="1435735">
                  <a:extLst>
                    <a:ext uri="{9D8B030D-6E8A-4147-A177-3AD203B41FA5}">
                      <a16:colId xmlns:a16="http://schemas.microsoft.com/office/drawing/2014/main" val="20001"/>
                    </a:ext>
                  </a:extLst>
                </a:gridCol>
                <a:gridCol w="1437005">
                  <a:extLst>
                    <a:ext uri="{9D8B030D-6E8A-4147-A177-3AD203B41FA5}">
                      <a16:colId xmlns:a16="http://schemas.microsoft.com/office/drawing/2014/main" val="20002"/>
                    </a:ext>
                  </a:extLst>
                </a:gridCol>
              </a:tblGrid>
              <a:tr h="396000">
                <a:tc rowSpan="2">
                  <a:txBody>
                    <a:bodyPr/>
                    <a:lstStyle/>
                    <a:p>
                      <a:pPr indent="0" algn="ctr">
                        <a:buNone/>
                      </a:pPr>
                      <a:r>
                        <a:rPr lang="en-US" sz="1800" b="0" dirty="0" err="1">
                          <a:latin typeface="宋体" panose="02010600030101010101" pitchFamily="2" charset="-122"/>
                          <a:ea typeface="宋体" panose="02010600030101010101" pitchFamily="2" charset="-122"/>
                          <a:cs typeface="Times New Roman" panose="02020603050405020304" charset="0"/>
                        </a:rPr>
                        <a:t>可重复性情况</a:t>
                      </a:r>
                      <a:endParaRPr lang="en-US" altLang="en-US" sz="1800" b="0" dirty="0">
                        <a:latin typeface="宋体" panose="02010600030101010101" pitchFamily="2" charset="-122"/>
                        <a:ea typeface="宋体" panose="02010600030101010101" pitchFamily="2" charset="-122"/>
                        <a:cs typeface="Times New Roman" panose="02020603050405020304" charset="0"/>
                      </a:endParaRPr>
                    </a:p>
                  </a:txBody>
                  <a:tcPr marL="68580" marR="68580" marT="0" marB="0" anchor="ctr">
                    <a:lnL>
                      <a:noFill/>
                    </a:lnL>
                    <a:lnR>
                      <a:noFill/>
                    </a:lnR>
                    <a:lnT w="19050" cap="flat" cmpd="sng">
                      <a:solidFill>
                        <a:srgbClr val="080000"/>
                      </a:solidFill>
                      <a:prstDash val="soli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2">
                  <a:txBody>
                    <a:bodyPr/>
                    <a:lstStyle/>
                    <a:p>
                      <a:pPr indent="0" algn="ctr">
                        <a:buNone/>
                      </a:pPr>
                      <a:r>
                        <a:rPr lang="en-US" sz="1800" b="0" dirty="0" err="1">
                          <a:latin typeface="宋体" panose="02010600030101010101" pitchFamily="2" charset="-122"/>
                          <a:ea typeface="宋体" panose="02010600030101010101" pitchFamily="2" charset="-122"/>
                          <a:cs typeface="宋体" panose="02010600030101010101" pitchFamily="2" charset="-122"/>
                        </a:rPr>
                        <a:t>数量及占比</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cap="flat">
                      <a:noFill/>
                    </a:lnR>
                    <a:lnT w="19050" cap="flat" cmpd="sng">
                      <a:solidFill>
                        <a:srgbClr val="080000"/>
                      </a:solidFill>
                      <a:prstDash val="solid"/>
                      <a:headEnd type="none" w="med" len="med"/>
                      <a:tailEnd type="none" w="med" len="med"/>
                    </a:lnT>
                    <a:lnB cap="flat">
                      <a:noFill/>
                    </a:lnB>
                    <a:lnTlToBr>
                      <a:noFill/>
                    </a:lnTlToBr>
                    <a:lnBlToTr>
                      <a:noFill/>
                    </a:lnBlToTr>
                    <a:noFill/>
                  </a:tcPr>
                </a:tc>
                <a:tc hMerge="1">
                  <a:txBody>
                    <a:bodyPr/>
                    <a:lstStyle/>
                    <a:p>
                      <a:endParaRPr lang="zh-CN"/>
                    </a:p>
                  </a:txBody>
                  <a:tcPr>
                    <a:lnR cap="flat">
                      <a:noFill/>
                    </a:lnR>
                    <a:lnT w="19050" cap="flat" cmpd="sng">
                      <a:solidFill>
                        <a:srgbClr val="080000"/>
                      </a:solidFill>
                      <a:prstDash val="solid"/>
                      <a:headEnd type="none" w="med" len="med"/>
                      <a:tailEnd type="none" w="med" len="med"/>
                    </a:lnT>
                    <a:lnB cap="flat">
                      <a:noFill/>
                    </a:lnB>
                  </a:tcPr>
                </a:tc>
                <a:extLst>
                  <a:ext uri="{0D108BD9-81ED-4DB2-BD59-A6C34878D82A}">
                    <a16:rowId xmlns:a16="http://schemas.microsoft.com/office/drawing/2014/main" val="10000"/>
                  </a:ext>
                </a:extLst>
              </a:tr>
              <a:tr h="396000">
                <a:tc vMerge="1">
                  <a:txBody>
                    <a:bodyPr/>
                    <a:lstStyle/>
                    <a:p>
                      <a:endParaRPr lang="zh-CN"/>
                    </a:p>
                  </a:txBody>
                  <a:tcPr>
                    <a:lnB cap="flat">
                      <a:noFill/>
                    </a:lnB>
                  </a:tcPr>
                </a:tc>
                <a:tc>
                  <a:txBody>
                    <a:bodyPr/>
                    <a:lstStyle/>
                    <a:p>
                      <a:pPr indent="0" algn="ctr">
                        <a:buNone/>
                      </a:pPr>
                      <a:r>
                        <a:rPr lang="en-US" sz="1800" b="0" i="1" dirty="0">
                          <a:latin typeface="Times New Roman" panose="02020603050405020304" charset="0"/>
                          <a:ea typeface="宋体" panose="02010600030101010101" pitchFamily="2" charset="-122"/>
                          <a:cs typeface="Times New Roman" panose="02020603050405020304" charset="0"/>
                        </a:rPr>
                        <a:t>N</a:t>
                      </a:r>
                      <a:endParaRPr lang="en-US" altLang="en-US" sz="1800" b="0" i="1"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1800" b="0" i="1" dirty="0">
                          <a:latin typeface="Times New Roman" panose="02020603050405020304" charset="0"/>
                          <a:ea typeface="宋体" panose="02010600030101010101" pitchFamily="2" charset="-122"/>
                          <a:cs typeface="Times New Roman" panose="02020603050405020304" charset="0"/>
                        </a:rPr>
                        <a:t>%</a:t>
                      </a:r>
                      <a:endParaRPr lang="en-US" altLang="en-US" sz="1800" b="0" i="1"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6255">
                <a:tc>
                  <a:txBody>
                    <a:bodyPr/>
                    <a:lstStyle/>
                    <a:p>
                      <a:pPr indent="0" algn="ctr">
                        <a:buNone/>
                      </a:pPr>
                      <a:r>
                        <a:rPr lang="en-US" sz="1800" b="0" dirty="0" err="1">
                          <a:latin typeface="宋体" panose="02010600030101010101" pitchFamily="2" charset="-122"/>
                          <a:ea typeface="宋体" panose="02010600030101010101" pitchFamily="2" charset="-122"/>
                          <a:cs typeface="Times New Roman" panose="02020603050405020304" charset="0"/>
                        </a:rPr>
                        <a:t>完全一致</a:t>
                      </a:r>
                      <a:r>
                        <a:rPr lang="en-US" sz="1800" b="0" dirty="0">
                          <a:latin typeface="宋体" panose="02010600030101010101" pitchFamily="2" charset="-122"/>
                          <a:ea typeface="宋体" panose="02010600030101010101" pitchFamily="2" charset="-122"/>
                          <a:cs typeface="Times New Roman" panose="02020603050405020304" charset="0"/>
                        </a:rPr>
                        <a:t>(</a:t>
                      </a:r>
                      <a:r>
                        <a:rPr lang="en-US" sz="1800" b="0" i="1" dirty="0">
                          <a:latin typeface="宋体" panose="02010600030101010101" pitchFamily="2" charset="-122"/>
                          <a:ea typeface="宋体" panose="02010600030101010101" pitchFamily="2" charset="-122"/>
                          <a:cs typeface="Times New Roman" panose="02020603050405020304" charset="0"/>
                        </a:rPr>
                        <a:t>δ</a:t>
                      </a:r>
                      <a:r>
                        <a:rPr lang="en-US" sz="1800" b="0" dirty="0">
                          <a:latin typeface="宋体" panose="02010600030101010101" pitchFamily="2" charset="-122"/>
                          <a:ea typeface="宋体" panose="02010600030101010101" pitchFamily="2" charset="-122"/>
                          <a:cs typeface="Times New Roman" panose="02020603050405020304" charset="0"/>
                        </a:rPr>
                        <a:t>= 0%)</a:t>
                      </a:r>
                      <a:endParaRPr lang="en-US" altLang="en-US" sz="1800" b="0" dirty="0">
                        <a:latin typeface="宋体" panose="02010600030101010101" pitchFamily="2" charset="-122"/>
                        <a:ea typeface="宋体" panose="02010600030101010101" pitchFamily="2" charset="-122"/>
                        <a:cs typeface="Times New Roman" panose="02020603050405020304" charset="0"/>
                      </a:endParaRPr>
                    </a:p>
                  </a:txBody>
                  <a:tcPr marL="68580" marR="68580" marT="0" marB="0" anchor="ctr">
                    <a:lnL>
                      <a:noFill/>
                    </a:lnL>
                    <a:lnR>
                      <a:noFill/>
                    </a:lnR>
                    <a:lnT w="190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altLang="en-US" sz="1800" b="0" dirty="0">
                          <a:latin typeface="Times New Roman" panose="02020603050405020304" charset="0"/>
                          <a:ea typeface="宋体" panose="02010600030101010101" pitchFamily="2" charset="-122"/>
                          <a:cs typeface="Times New Roman" panose="02020603050405020304" charset="0"/>
                        </a:rPr>
                        <a:t>18</a:t>
                      </a:r>
                    </a:p>
                  </a:txBody>
                  <a:tcPr marL="68580" marR="68580" marT="0" marB="0" anchor="ctr">
                    <a:lnL>
                      <a:noFill/>
                    </a:lnL>
                    <a:lnR>
                      <a:noFill/>
                    </a:lnR>
                    <a:lnT w="1905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indent="0" algn="ctr">
                        <a:buNone/>
                      </a:pPr>
                      <a:r>
                        <a:rPr lang="en-US" sz="1800" b="0" dirty="0">
                          <a:latin typeface="Times New Roman" panose="02020603050405020304" charset="0"/>
                          <a:ea typeface="宋体" panose="02010600030101010101" pitchFamily="2" charset="-122"/>
                          <a:cs typeface="Times New Roman" panose="02020603050405020304" charset="0"/>
                        </a:rPr>
                        <a:t>100</a:t>
                      </a:r>
                      <a:endParaRPr lang="en-US" altLang="en-US" sz="1800" b="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cap="flat">
                      <a:noFill/>
                    </a:lnR>
                    <a:lnT w="1905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2"/>
                  </a:ext>
                </a:extLst>
              </a:tr>
              <a:tr h="469900">
                <a:tc>
                  <a:txBody>
                    <a:bodyPr/>
                    <a:lstStyle/>
                    <a:p>
                      <a:pPr indent="0" algn="ctr">
                        <a:buNone/>
                      </a:pPr>
                      <a:r>
                        <a:rPr lang="en-US" sz="1800" b="0" dirty="0" err="1">
                          <a:latin typeface="宋体" panose="02010600030101010101" pitchFamily="2" charset="-122"/>
                          <a:ea typeface="宋体" panose="02010600030101010101" pitchFamily="2" charset="-122"/>
                          <a:cs typeface="Times New Roman" panose="02020603050405020304" charset="0"/>
                        </a:rPr>
                        <a:t>偏差较小</a:t>
                      </a:r>
                      <a:r>
                        <a:rPr lang="en-US" sz="1800" b="0" dirty="0">
                          <a:latin typeface="宋体" panose="02010600030101010101" pitchFamily="2" charset="-122"/>
                          <a:ea typeface="宋体" panose="02010600030101010101" pitchFamily="2" charset="-122"/>
                          <a:cs typeface="Times New Roman" panose="02020603050405020304" charset="0"/>
                        </a:rPr>
                        <a:t>(0% &lt; </a:t>
                      </a:r>
                      <a:r>
                        <a:rPr lang="en-US" sz="1800" b="0" i="1" dirty="0">
                          <a:latin typeface="宋体" panose="02010600030101010101" pitchFamily="2" charset="-122"/>
                          <a:ea typeface="宋体" panose="02010600030101010101" pitchFamily="2" charset="-122"/>
                          <a:cs typeface="Times New Roman" panose="02020603050405020304" charset="0"/>
                        </a:rPr>
                        <a:t>δ</a:t>
                      </a:r>
                      <a:r>
                        <a:rPr lang="en-US" sz="1800" b="0" dirty="0">
                          <a:latin typeface="宋体" panose="02010600030101010101" pitchFamily="2" charset="-122"/>
                          <a:ea typeface="宋体" panose="02010600030101010101" pitchFamily="2" charset="-122"/>
                          <a:cs typeface="Times New Roman" panose="02020603050405020304" charset="0"/>
                        </a:rPr>
                        <a:t>&lt; 10%)</a:t>
                      </a:r>
                      <a:endParaRPr lang="en-US" altLang="en-US" sz="1800" b="0" dirty="0">
                        <a:latin typeface="宋体" panose="02010600030101010101" pitchFamily="2" charset="-122"/>
                        <a:ea typeface="宋体" panose="02010600030101010101" pitchFamily="2"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800" b="0" dirty="0">
                          <a:latin typeface="Times New Roman" panose="02020603050405020304" charset="0"/>
                          <a:ea typeface="宋体" panose="02010600030101010101" pitchFamily="2" charset="-122"/>
                          <a:cs typeface="Times New Roman" panose="02020603050405020304" charset="0"/>
                        </a:rPr>
                        <a:t>0</a:t>
                      </a:r>
                      <a:endParaRPr lang="en-US" altLang="en-US" sz="1800" b="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800" b="0" dirty="0">
                          <a:latin typeface="Times New Roman" panose="02020603050405020304" charset="0"/>
                          <a:ea typeface="宋体" panose="02010600030101010101" pitchFamily="2" charset="-122"/>
                          <a:cs typeface="Times New Roman" panose="02020603050405020304" charset="0"/>
                        </a:rPr>
                        <a:t>0</a:t>
                      </a:r>
                      <a:endParaRPr lang="en-US" altLang="en-US" sz="1800" b="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71805">
                <a:tc>
                  <a:txBody>
                    <a:bodyPr/>
                    <a:lstStyle/>
                    <a:p>
                      <a:pPr indent="0" algn="ctr">
                        <a:buNone/>
                      </a:pPr>
                      <a:r>
                        <a:rPr lang="en-US" sz="1800" b="0" dirty="0" err="1">
                          <a:latin typeface="宋体" panose="02010600030101010101" pitchFamily="2" charset="-122"/>
                          <a:ea typeface="宋体" panose="02010600030101010101" pitchFamily="2" charset="-122"/>
                          <a:cs typeface="Times New Roman" panose="02020603050405020304" charset="0"/>
                        </a:rPr>
                        <a:t>偏差较小</a:t>
                      </a:r>
                      <a:r>
                        <a:rPr lang="en-US" sz="1800" b="0" dirty="0">
                          <a:latin typeface="宋体" panose="02010600030101010101" pitchFamily="2" charset="-122"/>
                          <a:ea typeface="宋体" panose="02010600030101010101" pitchFamily="2" charset="-122"/>
                          <a:cs typeface="Times New Roman" panose="02020603050405020304" charset="0"/>
                        </a:rPr>
                        <a:t>(</a:t>
                      </a:r>
                      <a:r>
                        <a:rPr lang="en-US" sz="1800" b="0" i="1" dirty="0">
                          <a:latin typeface="宋体" panose="02010600030101010101" pitchFamily="2" charset="-122"/>
                          <a:ea typeface="宋体" panose="02010600030101010101" pitchFamily="2" charset="-122"/>
                          <a:cs typeface="Times New Roman" panose="02020603050405020304" charset="0"/>
                        </a:rPr>
                        <a:t>δ</a:t>
                      </a:r>
                      <a:r>
                        <a:rPr lang="en-US" sz="1800" b="0" dirty="0">
                          <a:latin typeface="宋体" panose="02010600030101010101" pitchFamily="2" charset="-122"/>
                          <a:ea typeface="宋体" panose="02010600030101010101" pitchFamily="2" charset="-122"/>
                          <a:cs typeface="Times New Roman" panose="02020603050405020304" charset="0"/>
                        </a:rPr>
                        <a:t>＞10%)</a:t>
                      </a:r>
                      <a:endParaRPr lang="en-US" altLang="en-US" sz="1800" b="0" dirty="0">
                        <a:latin typeface="宋体" panose="02010600030101010101" pitchFamily="2" charset="-122"/>
                        <a:ea typeface="宋体" panose="02010600030101010101" pitchFamily="2"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800" b="0" dirty="0">
                          <a:latin typeface="Times New Roman" panose="02020603050405020304" charset="0"/>
                          <a:ea typeface="宋体" panose="02010600030101010101" pitchFamily="2" charset="-122"/>
                          <a:cs typeface="Times New Roman" panose="02020603050405020304" charset="0"/>
                        </a:rPr>
                        <a:t>0</a:t>
                      </a:r>
                      <a:endParaRPr lang="en-US" altLang="en-US" sz="1800" b="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800" b="0" dirty="0">
                          <a:latin typeface="Times New Roman" panose="02020603050405020304" charset="0"/>
                          <a:ea typeface="宋体" panose="02010600030101010101" pitchFamily="2" charset="-122"/>
                          <a:cs typeface="Times New Roman" panose="02020603050405020304" charset="0"/>
                        </a:rPr>
                        <a:t>0</a:t>
                      </a:r>
                      <a:endParaRPr lang="en-US" altLang="en-US" sz="1800" b="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470535">
                <a:tc>
                  <a:txBody>
                    <a:bodyPr/>
                    <a:lstStyle/>
                    <a:p>
                      <a:pPr indent="0" algn="ctr">
                        <a:buNone/>
                      </a:pPr>
                      <a:r>
                        <a:rPr lang="en-US" sz="1800" b="0" dirty="0" err="1">
                          <a:latin typeface="宋体" panose="02010600030101010101" pitchFamily="2" charset="-122"/>
                          <a:ea typeface="宋体" panose="02010600030101010101" pitchFamily="2" charset="-122"/>
                          <a:cs typeface="Times New Roman" panose="02020603050405020304" charset="0"/>
                        </a:rPr>
                        <a:t>因舍入导致的偏差</a:t>
                      </a:r>
                      <a:endParaRPr lang="en-US" altLang="en-US" sz="1800" b="0" dirty="0">
                        <a:latin typeface="宋体" panose="02010600030101010101" pitchFamily="2" charset="-122"/>
                        <a:ea typeface="宋体" panose="02010600030101010101" pitchFamily="2" charset="-122"/>
                        <a:cs typeface="Times New Roman" panose="02020603050405020304" charset="0"/>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ea typeface="宋体" panose="02010600030101010101" pitchFamily="2" charset="-122"/>
                          <a:cs typeface="Times New Roman" panose="02020603050405020304" charset="0"/>
                        </a:rPr>
                        <a:t>0</a:t>
                      </a:r>
                      <a:endParaRPr lang="en-US" altLang="en-US" sz="1800" b="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dirty="0">
                          <a:latin typeface="Times New Roman" panose="02020603050405020304" charset="0"/>
                          <a:ea typeface="宋体" panose="02010600030101010101" pitchFamily="2" charset="-122"/>
                          <a:cs typeface="Times New Roman" panose="02020603050405020304" charset="0"/>
                        </a:rPr>
                        <a:t>0</a:t>
                      </a:r>
                      <a:endParaRPr lang="en-US" altLang="en-US" sz="1800" b="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45770" y="410845"/>
            <a:ext cx="4330700" cy="768350"/>
          </a:xfrm>
          <a:prstGeom prst="rect">
            <a:avLst/>
          </a:prstGeom>
          <a:noFill/>
        </p:spPr>
        <p:txBody>
          <a:bodyPr wrap="square" rtlCol="0">
            <a:spAutoFit/>
          </a:bodyPr>
          <a:lstStyle/>
          <a:p>
            <a:r>
              <a:rPr lang="en-US" altLang="zh-CN" sz="4400" dirty="0">
                <a:latin typeface="微软雅黑" panose="020B0503020204020204" charset="-122"/>
                <a:ea typeface="微软雅黑" panose="020B0503020204020204" charset="-122"/>
                <a:cs typeface="Times New Roman" panose="02020603050405020304" charset="0"/>
              </a:rPr>
              <a:t>4 </a:t>
            </a:r>
            <a:r>
              <a:rPr lang="zh-CN" altLang="en-US" sz="4400" dirty="0">
                <a:latin typeface="微软雅黑" panose="020B0503020204020204" charset="-122"/>
                <a:ea typeface="微软雅黑" panose="020B0503020204020204" charset="-122"/>
              </a:rPr>
              <a:t>讨论</a:t>
            </a:r>
          </a:p>
        </p:txBody>
      </p:sp>
      <p:sp>
        <p:nvSpPr>
          <p:cNvPr id="2" name="文本框 1"/>
          <p:cNvSpPr txBox="1"/>
          <p:nvPr/>
        </p:nvSpPr>
        <p:spPr>
          <a:xfrm>
            <a:off x="445770" y="1433900"/>
            <a:ext cx="6096000" cy="398780"/>
          </a:xfrm>
          <a:prstGeom prst="rect">
            <a:avLst/>
          </a:prstGeom>
          <a:noFill/>
        </p:spPr>
        <p:txBody>
          <a:bodyPr wrap="square" rtlCol="0" anchor="t">
            <a:spAutoFit/>
          </a:bodyPr>
          <a:lstStyle/>
          <a:p>
            <a:r>
              <a:rPr lang="zh-CN" altLang="en-US" sz="2000" dirty="0">
                <a:latin typeface="微软雅黑" panose="020B0503020204020204" charset="-122"/>
                <a:ea typeface="微软雅黑" panose="020B0503020204020204" charset="-122"/>
              </a:rPr>
              <a:t>计算可重复性检验结果分析：</a:t>
            </a:r>
          </a:p>
        </p:txBody>
      </p:sp>
      <p:sp>
        <p:nvSpPr>
          <p:cNvPr id="5" name="文本框 4"/>
          <p:cNvSpPr txBox="1"/>
          <p:nvPr/>
        </p:nvSpPr>
        <p:spPr>
          <a:xfrm>
            <a:off x="445770" y="2087386"/>
            <a:ext cx="10293948" cy="3484245"/>
          </a:xfrm>
          <a:prstGeom prst="rect">
            <a:avLst/>
          </a:prstGeom>
          <a:noFill/>
        </p:spPr>
        <p:txBody>
          <a:bodyPr wrap="square">
            <a:spAutoFit/>
          </a:bodyPr>
          <a:lstStyle/>
          <a:p>
            <a:pPr marL="0" marR="0" algn="just">
              <a:lnSpc>
                <a:spcPct val="175000"/>
              </a:lnSpc>
              <a:spcBef>
                <a:spcPts val="0"/>
              </a:spcBef>
              <a:spcAft>
                <a:spcPts val="0"/>
              </a:spcAft>
            </a:pPr>
            <a:r>
              <a:rPr lang="en-US" altLang="zh-CN" kern="100" dirty="0">
                <a:solidFill>
                  <a:srgbClr val="FF0000"/>
                </a:solidFill>
                <a:effectLst/>
                <a:latin typeface="微软雅黑" panose="020B0503020204020204" charset="-122"/>
                <a:ea typeface="微软雅黑" panose="020B0503020204020204" charset="-122"/>
                <a:cs typeface="宋体" panose="02010600030101010101" pitchFamily="2" charset="-122"/>
                <a:sym typeface="+mn-ea"/>
              </a:rPr>
              <a:t>1.</a:t>
            </a:r>
            <a:r>
              <a:rPr lang="zh-CN" altLang="en-US" kern="100" dirty="0">
                <a:solidFill>
                  <a:srgbClr val="FF0000"/>
                </a:solidFill>
                <a:effectLst/>
                <a:latin typeface="微软雅黑" panose="020B0503020204020204" charset="-122"/>
                <a:ea typeface="微软雅黑" panose="020B0503020204020204" charset="-122"/>
                <a:cs typeface="宋体" panose="02010600030101010101" pitchFamily="2" charset="-122"/>
                <a:sym typeface="+mn-ea"/>
              </a:rPr>
              <a:t>结果的完全复现：研究能完全复现结果，因为作者公开了清洗好的数据集以及完整的代码。</a:t>
            </a:r>
            <a:endParaRPr lang="en-US" altLang="zh-CN" sz="1800" b="0" kern="100" dirty="0">
              <a:effectLst/>
              <a:latin typeface="微软雅黑" panose="020B0503020204020204" charset="-122"/>
              <a:ea typeface="微软雅黑" panose="020B0503020204020204" charset="-122"/>
              <a:cs typeface="宋体" panose="02010600030101010101" pitchFamily="2" charset="-122"/>
            </a:endParaRPr>
          </a:p>
          <a:p>
            <a:pPr marL="0" marR="0" algn="just">
              <a:lnSpc>
                <a:spcPct val="175000"/>
              </a:lnSpc>
              <a:spcBef>
                <a:spcPts val="0"/>
              </a:spcBef>
              <a:spcAft>
                <a:spcPts val="0"/>
              </a:spcAft>
            </a:pPr>
            <a:r>
              <a:rPr lang="en-US" altLang="zh-CN" sz="1800" b="0" kern="100" dirty="0">
                <a:effectLst/>
                <a:latin typeface="微软雅黑" panose="020B0503020204020204" charset="-122"/>
                <a:ea typeface="微软雅黑" panose="020B0503020204020204" charset="-122"/>
                <a:cs typeface="宋体" panose="02010600030101010101" pitchFamily="2" charset="-122"/>
              </a:rPr>
              <a:t>2.</a:t>
            </a:r>
            <a:r>
              <a:rPr lang="zh-CN" altLang="en-US" sz="1800" b="0" kern="100" dirty="0">
                <a:effectLst/>
                <a:latin typeface="微软雅黑" panose="020B0503020204020204" charset="-122"/>
                <a:ea typeface="微软雅黑" panose="020B0503020204020204" charset="-122"/>
                <a:cs typeface="宋体" panose="02010600030101010101" pitchFamily="2" charset="-122"/>
              </a:rPr>
              <a:t>数据来源：研究仅提供了清洗后的数据集，未提供原始数据。</a:t>
            </a:r>
            <a:endParaRPr lang="zh-CN" altLang="en-US" sz="1800" kern="100" dirty="0">
              <a:effectLst/>
              <a:latin typeface="微软雅黑" panose="020B0503020204020204" charset="-122"/>
              <a:ea typeface="微软雅黑" panose="020B0503020204020204" charset="-122"/>
              <a:cs typeface="宋体" panose="02010600030101010101" pitchFamily="2" charset="-122"/>
            </a:endParaRPr>
          </a:p>
          <a:p>
            <a:pPr marL="0" marR="0" algn="just">
              <a:lnSpc>
                <a:spcPct val="175000"/>
              </a:lnSpc>
              <a:spcBef>
                <a:spcPts val="0"/>
              </a:spcBef>
              <a:spcAft>
                <a:spcPts val="0"/>
              </a:spcAft>
            </a:pPr>
            <a:r>
              <a:rPr lang="en-US" altLang="zh-CN" sz="1800" b="0" kern="100" dirty="0">
                <a:effectLst/>
                <a:latin typeface="微软雅黑" panose="020B0503020204020204" charset="-122"/>
                <a:ea typeface="微软雅黑" panose="020B0503020204020204" charset="-122"/>
                <a:cs typeface="宋体" panose="02010600030101010101" pitchFamily="2" charset="-122"/>
              </a:rPr>
              <a:t>3.</a:t>
            </a:r>
            <a:r>
              <a:rPr lang="zh-CN" altLang="en-US" sz="1800" b="0" kern="100" dirty="0">
                <a:effectLst/>
                <a:latin typeface="微软雅黑" panose="020B0503020204020204" charset="-122"/>
                <a:ea typeface="微软雅黑" panose="020B0503020204020204" charset="-122"/>
                <a:cs typeface="宋体" panose="02010600030101010101" pitchFamily="2" charset="-122"/>
              </a:rPr>
              <a:t>新测试项的生成：为确保模型的表现不仅仅是复现训练集中的数据，研究者为每个已发表的测试生成了新的测试项。这些新测试项假设未被</a:t>
            </a:r>
            <a:r>
              <a:rPr lang="en-US" altLang="zh-CN" sz="1800" b="0" kern="100" dirty="0">
                <a:effectLst/>
                <a:latin typeface="微软雅黑" panose="020B0503020204020204" charset="-122"/>
                <a:ea typeface="微软雅黑" panose="020B0503020204020204" charset="-122"/>
                <a:cs typeface="宋体" panose="02010600030101010101" pitchFamily="2" charset="-122"/>
              </a:rPr>
              <a:t>LLM</a:t>
            </a:r>
            <a:r>
              <a:rPr lang="zh-CN" altLang="en-US" sz="1800" b="0" kern="100" dirty="0">
                <a:effectLst/>
                <a:latin typeface="微软雅黑" panose="020B0503020204020204" charset="-122"/>
                <a:ea typeface="微软雅黑" panose="020B0503020204020204" charset="-122"/>
                <a:cs typeface="宋体" panose="02010600030101010101" pitchFamily="2" charset="-122"/>
              </a:rPr>
              <a:t>学习过，以便比较新旧项目之间的差异。然而，无法完全保证生成的新测试项未被</a:t>
            </a:r>
            <a:r>
              <a:rPr lang="en-US" altLang="zh-CN" sz="1800" b="0" kern="100" dirty="0">
                <a:effectLst/>
                <a:latin typeface="微软雅黑" panose="020B0503020204020204" charset="-122"/>
                <a:ea typeface="微软雅黑" panose="020B0503020204020204" charset="-122"/>
                <a:cs typeface="宋体" panose="02010600030101010101" pitchFamily="2" charset="-122"/>
              </a:rPr>
              <a:t>LLM</a:t>
            </a:r>
            <a:r>
              <a:rPr lang="zh-CN" altLang="en-US" sz="1800" b="0" kern="100" dirty="0">
                <a:effectLst/>
                <a:latin typeface="微软雅黑" panose="020B0503020204020204" charset="-122"/>
                <a:ea typeface="微软雅黑" panose="020B0503020204020204" charset="-122"/>
                <a:cs typeface="宋体" panose="02010600030101010101" pitchFamily="2" charset="-122"/>
              </a:rPr>
              <a:t>学习过。</a:t>
            </a:r>
            <a:endParaRPr lang="zh-CN" altLang="en-US" sz="1800" kern="100" dirty="0">
              <a:effectLst/>
              <a:latin typeface="微软雅黑" panose="020B0503020204020204" charset="-122"/>
              <a:ea typeface="微软雅黑" panose="020B0503020204020204" charset="-122"/>
              <a:cs typeface="宋体" panose="02010600030101010101" pitchFamily="2" charset="-122"/>
            </a:endParaRPr>
          </a:p>
          <a:p>
            <a:pPr marL="0" marR="0" algn="just">
              <a:lnSpc>
                <a:spcPct val="175000"/>
              </a:lnSpc>
              <a:spcBef>
                <a:spcPts val="0"/>
              </a:spcBef>
              <a:spcAft>
                <a:spcPts val="0"/>
              </a:spcAft>
            </a:pPr>
            <a:r>
              <a:rPr lang="en-US" altLang="zh-CN" sz="1800" b="0" kern="100" dirty="0">
                <a:effectLst/>
                <a:latin typeface="微软雅黑" panose="020B0503020204020204" charset="-122"/>
                <a:ea typeface="微软雅黑" panose="020B0503020204020204" charset="-122"/>
                <a:cs typeface="宋体" panose="02010600030101010101" pitchFamily="2" charset="-122"/>
              </a:rPr>
              <a:t>4.</a:t>
            </a:r>
            <a:r>
              <a:rPr lang="zh-CN" altLang="en-US" sz="1800" b="0" kern="100" dirty="0">
                <a:effectLst/>
                <a:latin typeface="微软雅黑" panose="020B0503020204020204" charset="-122"/>
                <a:ea typeface="微软雅黑" panose="020B0503020204020204" charset="-122"/>
                <a:cs typeface="宋体" panose="02010600030101010101" pitchFamily="2" charset="-122"/>
              </a:rPr>
              <a:t>结果复现的差异：复现结果与文中结果存在微小差异，这主要是由于保留小数位的不同所导致的。</a:t>
            </a:r>
            <a:endParaRPr lang="zh-CN" altLang="en-US" sz="1800" kern="100" dirty="0">
              <a:solidFill>
                <a:srgbClr val="FF0000"/>
              </a:solidFill>
              <a:effectLst/>
              <a:latin typeface="微软雅黑" panose="020B0503020204020204" charset="-122"/>
              <a:ea typeface="微软雅黑" panose="020B0503020204020204" charset="-122"/>
              <a:cs typeface="宋体" panose="02010600030101010101" pitchFamily="2" charset="-122"/>
            </a:endParaRPr>
          </a:p>
          <a:p>
            <a:pPr marL="0" marR="0" algn="just">
              <a:lnSpc>
                <a:spcPct val="175000"/>
              </a:lnSpc>
              <a:spcBef>
                <a:spcPts val="0"/>
              </a:spcBef>
              <a:spcAft>
                <a:spcPts val="0"/>
              </a:spcAft>
            </a:pPr>
            <a:r>
              <a:rPr lang="en-US" altLang="zh-CN" sz="1800" b="0" kern="100" dirty="0">
                <a:effectLst/>
                <a:latin typeface="微软雅黑" panose="020B0503020204020204" charset="-122"/>
                <a:ea typeface="微软雅黑" panose="020B0503020204020204" charset="-122"/>
                <a:cs typeface="宋体" panose="02010600030101010101" pitchFamily="2" charset="-122"/>
              </a:rPr>
              <a:t>5.</a:t>
            </a:r>
            <a:r>
              <a:rPr lang="zh-CN" altLang="en-US" sz="1800" b="0" kern="100" dirty="0">
                <a:effectLst/>
                <a:latin typeface="微软雅黑" panose="020B0503020204020204" charset="-122"/>
                <a:ea typeface="微软雅黑" panose="020B0503020204020204" charset="-122"/>
                <a:cs typeface="宋体" panose="02010600030101010101" pitchFamily="2" charset="-122"/>
              </a:rPr>
              <a:t>描述性统计数据的缺失：由于文中未提供描述性统计数据，因此无法对这部分进行复现。</a:t>
            </a:r>
            <a:endParaRPr lang="zh-CN" altLang="en-US" sz="1800" kern="100" dirty="0">
              <a:effectLst/>
              <a:latin typeface="微软雅黑" panose="020B0503020204020204" charset="-122"/>
              <a:ea typeface="微软雅黑" panose="020B0503020204020204" charset="-122"/>
              <a:cs typeface="宋体" panose="02010600030101010101" pitchFamily="2" charset="-122"/>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80135" y="2767965"/>
            <a:ext cx="10031095" cy="1322070"/>
          </a:xfrm>
          <a:prstGeom prst="rect">
            <a:avLst/>
          </a:prstGeom>
          <a:noFill/>
        </p:spPr>
        <p:txBody>
          <a:bodyPr wrap="square" rtlCol="0">
            <a:spAutoFit/>
          </a:bodyPr>
          <a:lstStyle/>
          <a:p>
            <a:pPr algn="ctr"/>
            <a:r>
              <a:rPr lang="en-US" altLang="zh-CN" sz="8000">
                <a:latin typeface="Times New Roman" panose="02020603050405020304" charset="0"/>
                <a:cs typeface="Times New Roman" panose="02020603050405020304" charset="0"/>
              </a:rPr>
              <a:t>THANKS</a:t>
            </a:r>
            <a:r>
              <a:rPr lang="zh-CN" altLang="en-US" sz="8000">
                <a:latin typeface="Times New Roman" panose="02020603050405020304" charset="0"/>
                <a:cs typeface="Times New Roman" panose="02020603050405020304" charset="0"/>
              </a:rPr>
              <a:t>！</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sz="quarter" idx="4"/>
          </p:nvPr>
        </p:nvSpPr>
        <p:spPr/>
        <p:txBody>
          <a:bodyPr>
            <a:normAutofit/>
          </a:bodyPr>
          <a:lstStyle/>
          <a:p>
            <a:r>
              <a:rPr lang="zh-CN" altLang="en-US" sz="2400" dirty="0">
                <a:latin typeface="微软雅黑" panose="020B0503020204020204" charset="-122"/>
                <a:ea typeface="微软雅黑" panose="020B0503020204020204" charset="-122"/>
              </a:rPr>
              <a:t>苏欣</a:t>
            </a:r>
          </a:p>
        </p:txBody>
      </p:sp>
      <p:sp>
        <p:nvSpPr>
          <p:cNvPr id="5" name="内容占位符 4"/>
          <p:cNvSpPr>
            <a:spLocks noGrp="1"/>
          </p:cNvSpPr>
          <p:nvPr>
            <p:ph sz="half" idx="2"/>
          </p:nvPr>
        </p:nvSpPr>
        <p:spPr/>
        <p:txBody>
          <a:bodyPr>
            <a:normAutofit/>
          </a:bodyPr>
          <a:lstStyle/>
          <a:p>
            <a:r>
              <a:rPr lang="zh-CN" altLang="en-US" sz="2400" dirty="0">
                <a:latin typeface="微软雅黑" panose="020B0503020204020204" charset="-122"/>
                <a:ea typeface="微软雅黑" panose="020B0503020204020204" charset="-122"/>
              </a:rPr>
              <a:t>李佳</a:t>
            </a:r>
            <a:endParaRPr lang="en-US" altLang="zh-CN" sz="2400" dirty="0">
              <a:latin typeface="微软雅黑" panose="020B0503020204020204" charset="-122"/>
              <a:ea typeface="微软雅黑" panose="020B0503020204020204" charset="-122"/>
            </a:endParaRPr>
          </a:p>
          <a:p>
            <a:r>
              <a:rPr lang="zh-CN" altLang="en-US" sz="2400" dirty="0">
                <a:latin typeface="微软雅黑" panose="020B0503020204020204" charset="-122"/>
                <a:ea typeface="微软雅黑" panose="020B0503020204020204" charset="-122"/>
              </a:rPr>
              <a:t>平航</a:t>
            </a:r>
            <a:endParaRPr lang="en-US" altLang="zh-CN" sz="2400" dirty="0">
              <a:latin typeface="微软雅黑" panose="020B0503020204020204" charset="-122"/>
              <a:ea typeface="微软雅黑" panose="020B0503020204020204" charset="-122"/>
            </a:endParaRPr>
          </a:p>
          <a:p>
            <a:r>
              <a:rPr lang="zh-CN" altLang="en-US" sz="2400" dirty="0">
                <a:latin typeface="微软雅黑" panose="020B0503020204020204" charset="-122"/>
                <a:ea typeface="微软雅黑" panose="020B0503020204020204" charset="-122"/>
              </a:rPr>
              <a:t>常霖</a:t>
            </a:r>
          </a:p>
        </p:txBody>
      </p:sp>
      <p:sp>
        <p:nvSpPr>
          <p:cNvPr id="2" name="标题 1"/>
          <p:cNvSpPr>
            <a:spLocks noGrp="1"/>
          </p:cNvSpPr>
          <p:nvPr>
            <p:ph type="title"/>
          </p:nvPr>
        </p:nvSpPr>
        <p:spPr/>
        <p:txBody>
          <a:bodyPr>
            <a:normAutofit/>
          </a:bodyPr>
          <a:lstStyle/>
          <a:p>
            <a:pPr indent="0"/>
            <a:r>
              <a:rPr lang="zh-CN" altLang="en-US" sz="4800" dirty="0">
                <a:latin typeface="微软雅黑" panose="020B0503020204020204" charset="-122"/>
                <a:ea typeface="微软雅黑" panose="020B0503020204020204" charset="-122"/>
                <a:cs typeface="微软雅黑" panose="020B0503020204020204" charset="-122"/>
              </a:rPr>
              <a:t>小组成员及分工</a:t>
            </a:r>
          </a:p>
        </p:txBody>
      </p:sp>
      <p:sp>
        <p:nvSpPr>
          <p:cNvPr id="3" name="文本占位符 2"/>
          <p:cNvSpPr>
            <a:spLocks noGrp="1"/>
          </p:cNvSpPr>
          <p:nvPr>
            <p:ph type="body" idx="1"/>
          </p:nvPr>
        </p:nvSpPr>
        <p:spPr/>
        <p:txBody>
          <a:bodyPr/>
          <a:lstStyle/>
          <a:p>
            <a:r>
              <a:rPr lang="zh-CN" altLang="en-US" sz="2400" dirty="0">
                <a:latin typeface="微软雅黑" panose="020B0503020204020204" charset="-122"/>
                <a:ea typeface="微软雅黑" panose="020B0503020204020204" charset="-122"/>
                <a:cs typeface="微软雅黑" panose="020B0503020204020204" charset="-122"/>
              </a:rPr>
              <a:t>数据分析、文字报告制作</a:t>
            </a:r>
            <a:endParaRPr lang="zh-CN" altLang="en-US" dirty="0"/>
          </a:p>
        </p:txBody>
      </p:sp>
      <p:sp>
        <p:nvSpPr>
          <p:cNvPr id="6" name="文本占位符 5"/>
          <p:cNvSpPr>
            <a:spLocks noGrp="1"/>
          </p:cNvSpPr>
          <p:nvPr>
            <p:ph type="body" sz="quarter" idx="3"/>
          </p:nvPr>
        </p:nvSpPr>
        <p:spPr>
          <a:xfrm>
            <a:off x="5990888" y="2179636"/>
            <a:ext cx="4754880" cy="822960"/>
          </a:xfrm>
        </p:spPr>
        <p:txBody>
          <a:bodyPr/>
          <a:lstStyle/>
          <a:p>
            <a:r>
              <a:rPr lang="en-US" altLang="zh-CN" sz="2400" dirty="0">
                <a:latin typeface="微软雅黑" panose="020B0503020204020204" charset="-122"/>
                <a:ea typeface="微软雅黑" panose="020B0503020204020204" charset="-122"/>
                <a:cs typeface="微软雅黑" panose="020B0503020204020204" charset="-122"/>
              </a:rPr>
              <a:t>PPT</a:t>
            </a:r>
            <a:r>
              <a:rPr lang="zh-CN" altLang="en-US" sz="2400" dirty="0">
                <a:latin typeface="微软雅黑" panose="020B0503020204020204" charset="-122"/>
                <a:ea typeface="微软雅黑" panose="020B0503020204020204" charset="-122"/>
                <a:cs typeface="微软雅黑" panose="020B0503020204020204" charset="-122"/>
              </a:rPr>
              <a:t>制作、</a:t>
            </a:r>
            <a:r>
              <a:rPr lang="en-US" altLang="zh-CN" sz="2400" dirty="0">
                <a:latin typeface="微软雅黑" panose="020B0503020204020204" charset="-122"/>
                <a:ea typeface="微软雅黑" panose="020B0503020204020204" charset="-122"/>
                <a:cs typeface="微软雅黑" panose="020B0503020204020204" charset="-122"/>
              </a:rPr>
              <a:t>PPT</a:t>
            </a:r>
            <a:r>
              <a:rPr lang="zh-CN" altLang="en-US" sz="2400" dirty="0">
                <a:latin typeface="微软雅黑" panose="020B0503020204020204" charset="-122"/>
                <a:ea typeface="微软雅黑" panose="020B0503020204020204" charset="-122"/>
                <a:cs typeface="微软雅黑" panose="020B0503020204020204" charset="-122"/>
              </a:rPr>
              <a:t>展示</a:t>
            </a:r>
            <a:endParaRPr lang="zh-CN" altLang="en-US"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nvPicPr>
        <p:blipFill>
          <a:blip r:embed="rId3"/>
          <a:stretch>
            <a:fillRect/>
          </a:stretch>
        </p:blipFill>
        <p:spPr>
          <a:xfrm>
            <a:off x="8079740" y="1100455"/>
            <a:ext cx="3432175" cy="4657090"/>
          </a:xfrm>
          <a:prstGeom prst="rect">
            <a:avLst/>
          </a:prstGeom>
          <a:noFill/>
          <a:ln w="9525">
            <a:noFill/>
          </a:ln>
        </p:spPr>
      </p:pic>
      <p:sp>
        <p:nvSpPr>
          <p:cNvPr id="4" name="文本框 3"/>
          <p:cNvSpPr txBox="1"/>
          <p:nvPr/>
        </p:nvSpPr>
        <p:spPr>
          <a:xfrm>
            <a:off x="509270" y="1217295"/>
            <a:ext cx="7570470" cy="460375"/>
          </a:xfrm>
          <a:prstGeom prst="rect">
            <a:avLst/>
          </a:prstGeom>
          <a:noFill/>
        </p:spPr>
        <p:txBody>
          <a:bodyPr wrap="square" rtlCol="0">
            <a:spAutoFit/>
          </a:bodyPr>
          <a:lstStyle/>
          <a:p>
            <a:pPr indent="-457200" fontAlgn="auto"/>
            <a:r>
              <a:rPr lang="en-US" altLang="zh-CN" sz="2400" dirty="0">
                <a:latin typeface="微软雅黑" panose="020B0503020204020204" charset="-122"/>
                <a:ea typeface="微软雅黑" panose="020B0503020204020204" charset="-122"/>
                <a:cs typeface="Times New Roman" panose="02020603050405020304" charset="0"/>
              </a:rPr>
              <a:t>1.1 </a:t>
            </a:r>
            <a:r>
              <a:rPr lang="zh-CN" altLang="en-US" sz="2400" dirty="0">
                <a:latin typeface="微软雅黑" panose="020B0503020204020204" charset="-122"/>
                <a:ea typeface="微软雅黑" panose="020B0503020204020204" charset="-122"/>
                <a:cs typeface="Times New Roman" panose="02020603050405020304" charset="0"/>
              </a:rPr>
              <a:t>所选文献</a:t>
            </a:r>
            <a:endParaRPr lang="zh-CN" altLang="en-US" sz="2400" dirty="0">
              <a:latin typeface="微软雅黑" panose="020B0503020204020204" charset="-122"/>
              <a:ea typeface="微软雅黑" panose="020B0503020204020204" charset="-122"/>
            </a:endParaRPr>
          </a:p>
        </p:txBody>
      </p:sp>
      <p:sp>
        <p:nvSpPr>
          <p:cNvPr id="7" name="文本框 6"/>
          <p:cNvSpPr txBox="1"/>
          <p:nvPr/>
        </p:nvSpPr>
        <p:spPr>
          <a:xfrm>
            <a:off x="509269" y="5689729"/>
            <a:ext cx="6724015" cy="1168400"/>
          </a:xfrm>
          <a:prstGeom prst="rect">
            <a:avLst/>
          </a:prstGeom>
          <a:noFill/>
        </p:spPr>
        <p:txBody>
          <a:bodyPr wrap="square" rtlCol="0">
            <a:spAutoFit/>
          </a:bodyPr>
          <a:lstStyle/>
          <a:p>
            <a:r>
              <a:rPr lang="zh-CN" altLang="en-US" sz="1400" dirty="0">
                <a:latin typeface="微软雅黑" panose="020B0503020204020204" charset="-122"/>
                <a:ea typeface="微软雅黑" panose="020B0503020204020204" charset="-122"/>
              </a:rPr>
              <a:t>期刊：</a:t>
            </a:r>
            <a:r>
              <a:rPr lang="en-US" altLang="zh-CN" sz="1400" dirty="0">
                <a:latin typeface="微软雅黑" panose="020B0503020204020204" charset="-122"/>
                <a:ea typeface="微软雅黑" panose="020B0503020204020204" charset="-122"/>
                <a:cs typeface="Times New Roman" panose="02020603050405020304" charset="0"/>
              </a:rPr>
              <a:t>Nature Human </a:t>
            </a:r>
            <a:r>
              <a:rPr lang="en-US" altLang="zh-CN" sz="1400" dirty="0" err="1">
                <a:latin typeface="微软雅黑" panose="020B0503020204020204" charset="-122"/>
                <a:ea typeface="微软雅黑" panose="020B0503020204020204" charset="-122"/>
                <a:cs typeface="Times New Roman" panose="02020603050405020304" charset="0"/>
              </a:rPr>
              <a:t>Behaviour</a:t>
            </a:r>
          </a:p>
          <a:p>
            <a:endParaRPr lang="en-US" altLang="zh-CN" sz="1400" dirty="0">
              <a:latin typeface="微软雅黑" panose="020B0503020204020204" charset="-122"/>
              <a:ea typeface="微软雅黑" panose="020B0503020204020204" charset="-122"/>
              <a:cs typeface="Times New Roman" panose="02020603050405020304" charset="0"/>
            </a:endParaRPr>
          </a:p>
          <a:p>
            <a:r>
              <a:rPr lang="zh-CN" altLang="en-US" sz="1400" dirty="0">
                <a:latin typeface="微软雅黑" panose="020B0503020204020204" charset="-122"/>
                <a:ea typeface="微软雅黑" panose="020B0503020204020204" charset="-122"/>
                <a:cs typeface="Times New Roman" panose="02020603050405020304" charset="0"/>
                <a:sym typeface="+mn-ea"/>
              </a:rPr>
              <a:t>数据及代码链接：</a:t>
            </a:r>
            <a:r>
              <a:rPr lang="en-US" altLang="zh-CN" sz="1400" dirty="0">
                <a:latin typeface="微软雅黑" panose="020B0503020204020204" charset="-122"/>
                <a:ea typeface="微软雅黑" panose="020B0503020204020204" charset="-122"/>
                <a:cs typeface="Times New Roman" panose="02020603050405020304" charset="0"/>
                <a:sym typeface="+mn-ea"/>
              </a:rPr>
              <a:t>https://osf.io/fwj6v/</a:t>
            </a:r>
            <a:endParaRPr lang="en-US" altLang="zh-CN" sz="1400" dirty="0">
              <a:latin typeface="微软雅黑" panose="020B0503020204020204" charset="-122"/>
              <a:ea typeface="微软雅黑" panose="020B0503020204020204" charset="-122"/>
              <a:cs typeface="Times New Roman" panose="02020603050405020304" charset="0"/>
            </a:endParaRPr>
          </a:p>
          <a:p>
            <a:endParaRPr lang="en-US" altLang="zh-CN" sz="1400" dirty="0">
              <a:latin typeface="微软雅黑" panose="020B0503020204020204" charset="-122"/>
              <a:ea typeface="微软雅黑" panose="020B0503020204020204" charset="-122"/>
              <a:cs typeface="Times New Roman" panose="02020603050405020304" charset="0"/>
            </a:endParaRPr>
          </a:p>
          <a:p>
            <a:r>
              <a:rPr lang="en-US" altLang="zh-CN" sz="1400">
                <a:latin typeface="微软雅黑" panose="020B0503020204020204" charset="-122"/>
                <a:ea typeface="微软雅黑" panose="020B0503020204020204" charset="-122"/>
                <a:cs typeface="Times New Roman" panose="02020603050405020304" charset="0"/>
                <a:sym typeface="+mn-ea"/>
              </a:rPr>
              <a:t>IF</a:t>
            </a:r>
            <a:r>
              <a:rPr lang="zh-CN" altLang="en-US" sz="1400">
                <a:latin typeface="微软雅黑" panose="020B0503020204020204" charset="-122"/>
                <a:ea typeface="微软雅黑" panose="020B0503020204020204" charset="-122"/>
                <a:cs typeface="Times New Roman" panose="02020603050405020304" charset="0"/>
                <a:sym typeface="+mn-ea"/>
              </a:rPr>
              <a:t>：</a:t>
            </a:r>
            <a:r>
              <a:rPr lang="en-US" altLang="zh-CN" sz="1400">
                <a:latin typeface="微软雅黑" panose="020B0503020204020204" charset="-122"/>
                <a:ea typeface="微软雅黑" panose="020B0503020204020204" charset="-122"/>
                <a:cs typeface="Times New Roman" panose="02020603050405020304" charset="0"/>
                <a:sym typeface="+mn-ea"/>
              </a:rPr>
              <a:t>29.9</a:t>
            </a:r>
            <a:endParaRPr lang="en-US" altLang="zh-CN" sz="1400" dirty="0">
              <a:latin typeface="微软雅黑" panose="020B0503020204020204" charset="-122"/>
              <a:ea typeface="微软雅黑" panose="020B0503020204020204" charset="-122"/>
              <a:cs typeface="Times New Roman" panose="02020603050405020304" charset="0"/>
            </a:endParaRPr>
          </a:p>
        </p:txBody>
      </p:sp>
      <p:sp>
        <p:nvSpPr>
          <p:cNvPr id="2" name="文本框 1"/>
          <p:cNvSpPr txBox="1"/>
          <p:nvPr/>
        </p:nvSpPr>
        <p:spPr>
          <a:xfrm>
            <a:off x="448310" y="359410"/>
            <a:ext cx="6096000" cy="768350"/>
          </a:xfrm>
          <a:prstGeom prst="rect">
            <a:avLst/>
          </a:prstGeom>
          <a:noFill/>
        </p:spPr>
        <p:txBody>
          <a:bodyPr wrap="square" rtlCol="0" anchor="t">
            <a:spAutoFit/>
          </a:bodyPr>
          <a:lstStyle/>
          <a:p>
            <a:r>
              <a:rPr lang="en-US" altLang="zh-CN" sz="4400" dirty="0">
                <a:latin typeface="微软雅黑" panose="020B0503020204020204" charset="-122"/>
                <a:ea typeface="微软雅黑" panose="020B0503020204020204" charset="-122"/>
                <a:cs typeface="Times New Roman" panose="02020603050405020304" charset="0"/>
                <a:sym typeface="+mn-ea"/>
              </a:rPr>
              <a:t>1 </a:t>
            </a:r>
            <a:r>
              <a:rPr lang="zh-CN" altLang="en-US" sz="4400" dirty="0">
                <a:latin typeface="微软雅黑" panose="020B0503020204020204" charset="-122"/>
                <a:ea typeface="微软雅黑" panose="020B0503020204020204" charset="-122"/>
                <a:cs typeface="Times New Roman" panose="02020603050405020304" charset="0"/>
                <a:sym typeface="+mn-ea"/>
              </a:rPr>
              <a:t>引言</a:t>
            </a:r>
          </a:p>
        </p:txBody>
      </p:sp>
      <p:pic>
        <p:nvPicPr>
          <p:cNvPr id="3" name="图片 2" descr="屏幕截图 2024-06-19 023616"/>
          <p:cNvPicPr>
            <a:picLocks noChangeAspect="1"/>
          </p:cNvPicPr>
          <p:nvPr/>
        </p:nvPicPr>
        <p:blipFill>
          <a:blip r:embed="rId4"/>
          <a:stretch>
            <a:fillRect/>
          </a:stretch>
        </p:blipFill>
        <p:spPr>
          <a:xfrm>
            <a:off x="509270" y="1938338"/>
            <a:ext cx="7539990" cy="3490595"/>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48310" y="1264285"/>
            <a:ext cx="11286490" cy="4033856"/>
          </a:xfrm>
          <a:prstGeom prst="rect">
            <a:avLst/>
          </a:prstGeom>
          <a:noFill/>
        </p:spPr>
        <p:txBody>
          <a:bodyPr wrap="square" rtlCol="0">
            <a:noAutofit/>
          </a:bodyPr>
          <a:lstStyle/>
          <a:p>
            <a:pPr indent="0" fontAlgn="auto">
              <a:lnSpc>
                <a:spcPct val="150000"/>
              </a:lnSpc>
            </a:pPr>
            <a:r>
              <a:rPr lang="en-US" altLang="zh-CN" sz="2400" dirty="0">
                <a:latin typeface="微软雅黑" panose="020B0503020204020204" charset="-122"/>
                <a:ea typeface="微软雅黑" panose="020B0503020204020204" charset="-122"/>
                <a:cs typeface="Times New Roman" panose="02020603050405020304" charset="0"/>
              </a:rPr>
              <a:t>1.2 </a:t>
            </a:r>
            <a:r>
              <a:rPr lang="zh-CN" altLang="en-US" sz="2400" dirty="0">
                <a:latin typeface="微软雅黑" panose="020B0503020204020204" charset="-122"/>
                <a:ea typeface="微软雅黑" panose="020B0503020204020204" charset="-122"/>
              </a:rPr>
              <a:t>文献介绍</a:t>
            </a:r>
            <a:r>
              <a:rPr lang="en-US" altLang="zh-CN" sz="2400" dirty="0">
                <a:latin typeface="微软雅黑" panose="020B0503020204020204" charset="-122"/>
                <a:ea typeface="微软雅黑" panose="020B0503020204020204" charset="-122"/>
              </a:rPr>
              <a:t> </a:t>
            </a:r>
          </a:p>
          <a:p>
            <a:pPr indent="609600" fontAlgn="auto">
              <a:lnSpc>
                <a:spcPct val="150000"/>
              </a:lnSpc>
            </a:pPr>
            <a:endParaRPr lang="en-US" altLang="zh-CN" sz="2000" dirty="0">
              <a:latin typeface="微软雅黑" panose="020B0503020204020204" charset="-122"/>
              <a:ea typeface="微软雅黑" panose="020B0503020204020204" charset="-122"/>
            </a:endParaRPr>
          </a:p>
          <a:p>
            <a:pPr indent="609600" fontAlgn="auto">
              <a:lnSpc>
                <a:spcPct val="150000"/>
              </a:lnSpc>
            </a:pPr>
            <a:r>
              <a:rPr lang="zh-CN" altLang="en-US" sz="2000" dirty="0">
                <a:latin typeface="微软雅黑" panose="020B0503020204020204" charset="-122"/>
                <a:ea typeface="微软雅黑" panose="020B0503020204020204" charset="-122"/>
              </a:rPr>
              <a:t>我们作为人类的核心定义之一是心理理论的概念，即理解和追踪他人心理状态的能力。最近，大语言模型（LLMs），例如ChatGPT的发展，引发了关于这些模型在心理理论任务中表现是否能与人类行为难以区分的激烈讨论。</a:t>
            </a:r>
            <a:endParaRPr lang="en-US" altLang="zh-CN" sz="2000" dirty="0">
              <a:latin typeface="微软雅黑" panose="020B0503020204020204" charset="-122"/>
              <a:ea typeface="微软雅黑" panose="020B0503020204020204" charset="-122"/>
            </a:endParaRPr>
          </a:p>
          <a:p>
            <a:pPr indent="609600" fontAlgn="auto">
              <a:lnSpc>
                <a:spcPct val="150000"/>
              </a:lnSpc>
            </a:pPr>
            <a:endParaRPr lang="en-US" altLang="zh-CN" sz="2000" dirty="0">
              <a:latin typeface="微软雅黑" panose="020B0503020204020204" charset="-122"/>
              <a:ea typeface="微软雅黑" panose="020B0503020204020204" charset="-122"/>
            </a:endParaRPr>
          </a:p>
          <a:p>
            <a:pPr indent="609600" fontAlgn="auto">
              <a:lnSpc>
                <a:spcPct val="150000"/>
              </a:lnSpc>
            </a:pPr>
            <a:r>
              <a:rPr lang="zh-CN" altLang="en-US" sz="2000" dirty="0">
                <a:latin typeface="微软雅黑" panose="020B0503020204020204" charset="-122"/>
                <a:ea typeface="微软雅黑" panose="020B0503020204020204" charset="-122"/>
              </a:rPr>
              <a:t>为此，研究者们对比了人类和LLMs在一系列不同心理理论能力测量中的表现，这些能力包括理解错误信念、解释间接请求（暗示任务）、识别讽刺、奇怪故事和察觉失言等。研究者们反复测试了两个LLMs家族（GPT和LLaMA2），并将其表现与1907名人类参与者的表现进行了比较。</a:t>
            </a:r>
          </a:p>
        </p:txBody>
      </p:sp>
      <p:sp>
        <p:nvSpPr>
          <p:cNvPr id="9" name="文本框 8"/>
          <p:cNvSpPr txBox="1"/>
          <p:nvPr/>
        </p:nvSpPr>
        <p:spPr>
          <a:xfrm>
            <a:off x="448310" y="359410"/>
            <a:ext cx="6096000" cy="768350"/>
          </a:xfrm>
          <a:prstGeom prst="rect">
            <a:avLst/>
          </a:prstGeom>
          <a:noFill/>
        </p:spPr>
        <p:txBody>
          <a:bodyPr wrap="square" rtlCol="0" anchor="t">
            <a:spAutoFit/>
          </a:bodyPr>
          <a:lstStyle/>
          <a:p>
            <a:r>
              <a:rPr lang="en-US" altLang="zh-CN" sz="4400" dirty="0">
                <a:latin typeface="微软雅黑" panose="020B0503020204020204" charset="-122"/>
                <a:ea typeface="微软雅黑" panose="020B0503020204020204" charset="-122"/>
                <a:cs typeface="Times New Roman" panose="02020603050405020304" charset="0"/>
                <a:sym typeface="+mn-ea"/>
              </a:rPr>
              <a:t>1 </a:t>
            </a:r>
            <a:r>
              <a:rPr lang="zh-CN" altLang="en-US" sz="4400" dirty="0">
                <a:latin typeface="微软雅黑" panose="020B0503020204020204" charset="-122"/>
                <a:ea typeface="微软雅黑" panose="020B0503020204020204" charset="-122"/>
                <a:cs typeface="Times New Roman" panose="02020603050405020304" charset="0"/>
                <a:sym typeface="+mn-ea"/>
              </a:rPr>
              <a:t>引言</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48310" y="1353185"/>
            <a:ext cx="11395710" cy="1013497"/>
          </a:xfrm>
          <a:prstGeom prst="rect">
            <a:avLst/>
          </a:prstGeom>
          <a:noFill/>
        </p:spPr>
        <p:txBody>
          <a:bodyPr wrap="square" rtlCol="0">
            <a:noAutofit/>
          </a:bodyPr>
          <a:lstStyle/>
          <a:p>
            <a:pPr indent="0" fontAlgn="auto">
              <a:lnSpc>
                <a:spcPct val="150000"/>
              </a:lnSpc>
              <a:buFont typeface="Arial" panose="020B0604020202020204" pitchFamily="34" charset="0"/>
              <a:buNone/>
            </a:pPr>
            <a:r>
              <a:rPr lang="en-US" sz="2400">
                <a:latin typeface="微软雅黑" panose="020B0503020204020204" charset="-122"/>
                <a:ea typeface="微软雅黑" panose="020B0503020204020204" charset="-122"/>
                <a:cs typeface="Times New Roman" panose="02020603050405020304" charset="0"/>
              </a:rPr>
              <a:t>1.3 </a:t>
            </a:r>
            <a:r>
              <a:rPr lang="zh-CN" altLang="en-US" sz="2400">
                <a:latin typeface="微软雅黑" panose="020B0503020204020204" charset="-122"/>
                <a:ea typeface="微软雅黑" panose="020B0503020204020204" charset="-122"/>
                <a:cs typeface="+mn-ea"/>
              </a:rPr>
              <a:t>研究结果及结论</a:t>
            </a:r>
            <a:endParaRPr lang="en-US" altLang="zh-CN" sz="2400" dirty="0">
              <a:latin typeface="微软雅黑" panose="020B0503020204020204" charset="-122"/>
              <a:ea typeface="微软雅黑" panose="020B0503020204020204" charset="-122"/>
              <a:cs typeface="+mn-ea"/>
            </a:endParaRPr>
          </a:p>
        </p:txBody>
      </p:sp>
      <p:sp>
        <p:nvSpPr>
          <p:cNvPr id="2" name="文本框 1"/>
          <p:cNvSpPr txBox="1"/>
          <p:nvPr/>
        </p:nvSpPr>
        <p:spPr>
          <a:xfrm>
            <a:off x="448310" y="359410"/>
            <a:ext cx="6096000" cy="768350"/>
          </a:xfrm>
          <a:prstGeom prst="rect">
            <a:avLst/>
          </a:prstGeom>
          <a:noFill/>
        </p:spPr>
        <p:txBody>
          <a:bodyPr wrap="square" rtlCol="0" anchor="t">
            <a:spAutoFit/>
          </a:bodyPr>
          <a:lstStyle/>
          <a:p>
            <a:r>
              <a:rPr lang="en-US" altLang="zh-CN" sz="4400" dirty="0">
                <a:latin typeface="微软雅黑" panose="020B0503020204020204" charset="-122"/>
                <a:ea typeface="微软雅黑" panose="020B0503020204020204" charset="-122"/>
                <a:cs typeface="Times New Roman" panose="02020603050405020304" charset="0"/>
                <a:sym typeface="+mn-ea"/>
              </a:rPr>
              <a:t>1 </a:t>
            </a:r>
            <a:r>
              <a:rPr lang="zh-CN" altLang="en-US" sz="4400" dirty="0">
                <a:latin typeface="微软雅黑" panose="020B0503020204020204" charset="-122"/>
                <a:ea typeface="微软雅黑" panose="020B0503020204020204" charset="-122"/>
                <a:cs typeface="Times New Roman" panose="02020603050405020304" charset="0"/>
                <a:sym typeface="+mn-ea"/>
              </a:rPr>
              <a:t>引言</a:t>
            </a:r>
          </a:p>
        </p:txBody>
      </p:sp>
      <p:sp>
        <p:nvSpPr>
          <p:cNvPr id="7" name="文本框 6"/>
          <p:cNvSpPr txBox="1"/>
          <p:nvPr/>
        </p:nvSpPr>
        <p:spPr>
          <a:xfrm>
            <a:off x="448310" y="2366682"/>
            <a:ext cx="11053482" cy="1705403"/>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indent="609600" fontAlgn="auto">
              <a:lnSpc>
                <a:spcPct val="150000"/>
              </a:lnSpc>
              <a:buFont typeface="Arial" panose="020B0604020202020204" pitchFamily="34" charset="0"/>
              <a:buNone/>
            </a:pPr>
            <a:r>
              <a:rPr lang="en-US" altLang="zh-CN" sz="1800" dirty="0">
                <a:latin typeface="微软雅黑" panose="020B0503020204020204" charset="-122"/>
                <a:ea typeface="微软雅黑" panose="020B0503020204020204" charset="-122"/>
                <a:cs typeface="+mn-ea"/>
              </a:rPr>
              <a:t>在一系列心理理论测试中，我们发现</a:t>
            </a:r>
            <a:r>
              <a:rPr lang="en-US" altLang="zh-CN" sz="1800" b="1" dirty="0">
                <a:solidFill>
                  <a:schemeClr val="accent3">
                    <a:lumMod val="75000"/>
                  </a:schemeClr>
                </a:solidFill>
                <a:latin typeface="微软雅黑" panose="020B0503020204020204" charset="-122"/>
                <a:ea typeface="微软雅黑" panose="020B0503020204020204" charset="-122"/>
                <a:cs typeface="+mn-ea"/>
              </a:rPr>
              <a:t>GPT-4模型</a:t>
            </a:r>
            <a:r>
              <a:rPr lang="en-US" altLang="zh-CN" sz="1800" dirty="0">
                <a:latin typeface="微软雅黑" panose="020B0503020204020204" charset="-122"/>
                <a:ea typeface="微软雅黑" panose="020B0503020204020204" charset="-122"/>
                <a:cs typeface="+mn-ea"/>
              </a:rPr>
              <a:t>在解释</a:t>
            </a:r>
            <a:r>
              <a:rPr lang="en-US" altLang="zh-CN" sz="1800" b="1" dirty="0">
                <a:solidFill>
                  <a:srgbClr val="0070C0"/>
                </a:solidFill>
                <a:latin typeface="微软雅黑" panose="020B0503020204020204" charset="-122"/>
                <a:ea typeface="微软雅黑" panose="020B0503020204020204" charset="-122"/>
                <a:cs typeface="+mn-ea"/>
              </a:rPr>
              <a:t>间接请求、错误信念和误导方面</a:t>
            </a:r>
            <a:r>
              <a:rPr lang="en-US" altLang="zh-CN" sz="1800" dirty="0">
                <a:latin typeface="微软雅黑" panose="020B0503020204020204" charset="-122"/>
                <a:ea typeface="微软雅黑" panose="020B0503020204020204" charset="-122"/>
                <a:cs typeface="+mn-ea"/>
              </a:rPr>
              <a:t>的表现达到了或甚至超过了人类水平，但在</a:t>
            </a:r>
            <a:r>
              <a:rPr lang="en-US" altLang="zh-CN" sz="1800" b="1" dirty="0">
                <a:solidFill>
                  <a:srgbClr val="0070C0"/>
                </a:solidFill>
                <a:latin typeface="微软雅黑" panose="020B0503020204020204" charset="-122"/>
                <a:ea typeface="微软雅黑" panose="020B0503020204020204" charset="-122"/>
                <a:cs typeface="+mn-ea"/>
              </a:rPr>
              <a:t>察觉失言</a:t>
            </a:r>
            <a:r>
              <a:rPr lang="en-US" altLang="zh-CN" sz="1800" dirty="0">
                <a:latin typeface="微软雅黑" panose="020B0503020204020204" charset="-122"/>
                <a:ea typeface="微软雅黑" panose="020B0503020204020204" charset="-122"/>
                <a:cs typeface="+mn-ea"/>
              </a:rPr>
              <a:t>方面却表现不佳。而在</a:t>
            </a:r>
            <a:r>
              <a:rPr lang="en-US" altLang="zh-CN" sz="1800" b="1" dirty="0">
                <a:solidFill>
                  <a:srgbClr val="0070C0"/>
                </a:solidFill>
                <a:latin typeface="微软雅黑" panose="020B0503020204020204" charset="-122"/>
                <a:ea typeface="微软雅黑" panose="020B0503020204020204" charset="-122"/>
                <a:cs typeface="+mn-ea"/>
              </a:rPr>
              <a:t>察觉失言</a:t>
            </a:r>
            <a:r>
              <a:rPr lang="en-US" altLang="zh-CN" sz="1800" dirty="0">
                <a:latin typeface="微软雅黑" panose="020B0503020204020204" charset="-122"/>
                <a:ea typeface="微软雅黑" panose="020B0503020204020204" charset="-122"/>
                <a:cs typeface="+mn-ea"/>
              </a:rPr>
              <a:t>测试中，</a:t>
            </a:r>
            <a:r>
              <a:rPr lang="en-US" altLang="zh-CN" sz="1800" b="1" dirty="0">
                <a:solidFill>
                  <a:schemeClr val="accent3">
                    <a:lumMod val="75000"/>
                  </a:schemeClr>
                </a:solidFill>
                <a:latin typeface="微软雅黑" panose="020B0503020204020204" charset="-122"/>
                <a:ea typeface="微软雅黑" panose="020B0503020204020204" charset="-122"/>
                <a:cs typeface="+mn-ea"/>
              </a:rPr>
              <a:t>LLaMA2</a:t>
            </a:r>
            <a:r>
              <a:rPr lang="en-US" altLang="zh-CN" sz="1800" dirty="0">
                <a:latin typeface="微软雅黑" panose="020B0503020204020204" charset="-122"/>
                <a:ea typeface="微软雅黑" panose="020B0503020204020204" charset="-122"/>
                <a:cs typeface="+mn-ea"/>
              </a:rPr>
              <a:t>表现优于人类。然而，后续对</a:t>
            </a:r>
            <a:r>
              <a:rPr lang="en-US" altLang="zh-CN" sz="1800" b="1" dirty="0">
                <a:solidFill>
                  <a:srgbClr val="0070C0"/>
                </a:solidFill>
                <a:latin typeface="微软雅黑" panose="020B0503020204020204" charset="-122"/>
                <a:ea typeface="微软雅黑" panose="020B0503020204020204" charset="-122"/>
                <a:cs typeface="+mn-ea"/>
              </a:rPr>
              <a:t>信念可能性</a:t>
            </a:r>
            <a:r>
              <a:rPr lang="en-US" altLang="zh-CN" sz="1800" dirty="0">
                <a:latin typeface="微软雅黑" panose="020B0503020204020204" charset="-122"/>
                <a:ea typeface="微软雅黑" panose="020B0503020204020204" charset="-122"/>
                <a:cs typeface="+mn-ea"/>
              </a:rPr>
              <a:t>的进一步研究表明，</a:t>
            </a:r>
            <a:r>
              <a:rPr lang="en-US" altLang="zh-CN" sz="1800" b="1" dirty="0">
                <a:solidFill>
                  <a:schemeClr val="accent3">
                    <a:lumMod val="75000"/>
                  </a:schemeClr>
                </a:solidFill>
                <a:latin typeface="微软雅黑" panose="020B0503020204020204" charset="-122"/>
                <a:ea typeface="微软雅黑" panose="020B0503020204020204" charset="-122"/>
                <a:cs typeface="+mn-ea"/>
              </a:rPr>
              <a:t>LLaMA2</a:t>
            </a:r>
            <a:r>
              <a:rPr lang="en-US" altLang="zh-CN" sz="1800" dirty="0">
                <a:latin typeface="微软雅黑" panose="020B0503020204020204" charset="-122"/>
                <a:ea typeface="微软雅黑" panose="020B0503020204020204" charset="-122"/>
                <a:cs typeface="+mn-ea"/>
              </a:rPr>
              <a:t>的优越表现可能是表象的，可能反映了其倾向于归因于无知的偏好。相比之下，</a:t>
            </a:r>
            <a:r>
              <a:rPr lang="en-US" altLang="zh-CN" sz="1800" b="1" dirty="0">
                <a:solidFill>
                  <a:schemeClr val="accent3">
                    <a:lumMod val="75000"/>
                  </a:schemeClr>
                </a:solidFill>
                <a:latin typeface="微软雅黑" panose="020B0503020204020204" charset="-122"/>
                <a:ea typeface="微软雅黑" panose="020B0503020204020204" charset="-122"/>
                <a:cs typeface="+mn-ea"/>
              </a:rPr>
              <a:t>GPT</a:t>
            </a:r>
            <a:r>
              <a:rPr lang="en-US" altLang="zh-CN" sz="1800" dirty="0">
                <a:latin typeface="微软雅黑" panose="020B0503020204020204" charset="-122"/>
                <a:ea typeface="微软雅黑" panose="020B0503020204020204" charset="-122"/>
                <a:cs typeface="+mn-ea"/>
              </a:rPr>
              <a:t>表现不佳的原因并非是推理失败，而是因为对做出结论过于保守。</a:t>
            </a:r>
          </a:p>
        </p:txBody>
      </p:sp>
      <p:sp>
        <p:nvSpPr>
          <p:cNvPr id="11" name="文本框 10"/>
          <p:cNvSpPr txBox="1"/>
          <p:nvPr/>
        </p:nvSpPr>
        <p:spPr>
          <a:xfrm>
            <a:off x="448310" y="5142260"/>
            <a:ext cx="11053482" cy="874407"/>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609600" algn="l" defTabSz="457200" rtl="0" eaLnBrk="1" fontAlgn="auto" latinLnBrk="0" hangingPunct="1">
              <a:lnSpc>
                <a:spcPct val="150000"/>
              </a:lnSpc>
              <a:spcBef>
                <a:spcPts val="0"/>
              </a:spcBef>
              <a:spcAft>
                <a:spcPts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ea"/>
                <a:sym typeface="+mn-ea"/>
              </a:rPr>
              <a:t>这些发现不仅表明</a:t>
            </a:r>
            <a:r>
              <a:rPr kumimoji="0" lang="zh-CN" altLang="en-US" sz="1800" b="1" i="0" u="none" strike="noStrike" kern="1200" cap="none" spc="0" normalizeH="0" baseline="0" noProof="0" dirty="0">
                <a:ln>
                  <a:noFill/>
                </a:ln>
                <a:solidFill>
                  <a:srgbClr val="37A76F">
                    <a:lumMod val="75000"/>
                  </a:srgbClr>
                </a:solidFill>
                <a:effectLst/>
                <a:uLnTx/>
                <a:uFillTx/>
                <a:latin typeface="微软雅黑" panose="020B0503020204020204" charset="-122"/>
                <a:ea typeface="微软雅黑" panose="020B0503020204020204" charset="-122"/>
                <a:cs typeface="+mn-ea"/>
                <a:sym typeface="+mn-ea"/>
              </a:rPr>
              <a:t>LLMs</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ea"/>
                <a:sym typeface="+mn-ea"/>
              </a:rPr>
              <a:t>在行为上表现出与人类心理推理输出一致的特征，还强调了系统测试的重要性，以确保对人类和人工智能的比较更加深入和准确。</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2" name="箭头: 下 11"/>
          <p:cNvSpPr/>
          <p:nvPr/>
        </p:nvSpPr>
        <p:spPr>
          <a:xfrm>
            <a:off x="5890745" y="4237373"/>
            <a:ext cx="420408" cy="782862"/>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5770" y="410845"/>
            <a:ext cx="4330700" cy="768350"/>
          </a:xfrm>
          <a:prstGeom prst="rect">
            <a:avLst/>
          </a:prstGeom>
          <a:noFill/>
        </p:spPr>
        <p:txBody>
          <a:bodyPr wrap="square" rtlCol="0">
            <a:spAutoFit/>
          </a:bodyPr>
          <a:lstStyle/>
          <a:p>
            <a:r>
              <a:rPr lang="en-US" altLang="zh-CN" sz="4400" dirty="0">
                <a:latin typeface="微软雅黑" panose="020B0503020204020204" charset="-122"/>
                <a:ea typeface="微软雅黑" panose="020B0503020204020204" charset="-122"/>
                <a:cs typeface="Times New Roman" panose="02020603050405020304" charset="0"/>
              </a:rPr>
              <a:t>2 </a:t>
            </a:r>
            <a:r>
              <a:rPr lang="zh-CN" altLang="en-US" sz="4400" dirty="0">
                <a:latin typeface="微软雅黑" panose="020B0503020204020204" charset="-122"/>
                <a:ea typeface="微软雅黑" panose="020B0503020204020204" charset="-122"/>
              </a:rPr>
              <a:t>研究方法</a:t>
            </a:r>
          </a:p>
        </p:txBody>
      </p:sp>
      <p:sp>
        <p:nvSpPr>
          <p:cNvPr id="5" name="文本框 4"/>
          <p:cNvSpPr txBox="1"/>
          <p:nvPr/>
        </p:nvSpPr>
        <p:spPr>
          <a:xfrm>
            <a:off x="445770" y="1250950"/>
            <a:ext cx="6900545" cy="4802505"/>
          </a:xfrm>
          <a:prstGeom prst="rect">
            <a:avLst/>
          </a:prstGeom>
          <a:noFill/>
        </p:spPr>
        <p:txBody>
          <a:bodyPr wrap="square" rtlCol="0">
            <a:noAutofit/>
          </a:bodyPr>
          <a:lstStyle/>
          <a:p>
            <a:pPr indent="0" fontAlgn="auto">
              <a:buFont typeface="Arial" panose="020B0604020202020204" pitchFamily="34" charset="0"/>
              <a:buNone/>
            </a:pPr>
            <a:r>
              <a:rPr lang="en-US" altLang="zh-CN" sz="2400" dirty="0">
                <a:latin typeface="微软雅黑" panose="020B0503020204020204" charset="-122"/>
                <a:ea typeface="微软雅黑" panose="020B0503020204020204" charset="-122"/>
                <a:cs typeface="Times New Roman" panose="02020603050405020304" charset="0"/>
              </a:rPr>
              <a:t>2.1 </a:t>
            </a:r>
            <a:r>
              <a:rPr lang="zh-CN" altLang="en-US" sz="2400" dirty="0">
                <a:latin typeface="微软雅黑" panose="020B0503020204020204" charset="-122"/>
                <a:ea typeface="微软雅黑" panose="020B0503020204020204" charset="-122"/>
              </a:rPr>
              <a:t>原研究方法</a:t>
            </a:r>
          </a:p>
          <a:p>
            <a:pPr indent="0" fontAlgn="auto">
              <a:buFont typeface="Arial" panose="020B0604020202020204" pitchFamily="34" charset="0"/>
              <a:buNone/>
            </a:pPr>
            <a:endParaRPr lang="zh-CN" altLang="en-US" sz="2000" dirty="0">
              <a:latin typeface="微软雅黑" panose="020B0503020204020204" charset="-122"/>
              <a:ea typeface="微软雅黑" panose="020B0503020204020204" charset="-122"/>
              <a:cs typeface="Times New Roman" panose="02020603050405020304" charset="0"/>
            </a:endParaRPr>
          </a:p>
          <a:p>
            <a:pPr indent="0" fontAlgn="auto">
              <a:buFont typeface="Arial" panose="020B0604020202020204" pitchFamily="34" charset="0"/>
              <a:buNone/>
            </a:pPr>
            <a:r>
              <a:rPr lang="en-US" altLang="zh-CN" sz="2000" dirty="0">
                <a:latin typeface="微软雅黑" panose="020B0503020204020204" charset="-122"/>
                <a:ea typeface="微软雅黑" panose="020B0503020204020204" charset="-122"/>
                <a:cs typeface="Times New Roman" panose="02020603050405020304" charset="0"/>
              </a:rPr>
              <a:t>2.1.1 </a:t>
            </a:r>
            <a:r>
              <a:rPr lang="zh-CN" altLang="en-US" sz="2000" dirty="0">
                <a:latin typeface="微软雅黑" panose="020B0503020204020204" charset="-122"/>
                <a:ea typeface="微软雅黑" panose="020B0503020204020204" charset="-122"/>
              </a:rPr>
              <a:t>人类被试与模型细节</a:t>
            </a:r>
          </a:p>
          <a:p>
            <a:pPr indent="0" fontAlgn="auto">
              <a:buFont typeface="Arial" panose="020B0604020202020204" pitchFamily="34" charset="0"/>
              <a:buNone/>
            </a:pPr>
            <a:endParaRPr lang="zh-CN" altLang="en-US" sz="2000" b="1" dirty="0">
              <a:latin typeface="微软雅黑" panose="020B0503020204020204" charset="-122"/>
              <a:ea typeface="微软雅黑" panose="020B0503020204020204" charset="-122"/>
            </a:endParaRPr>
          </a:p>
          <a:p>
            <a:pPr marL="285750" indent="-285750" fontAlgn="auto">
              <a:buFont typeface="Arial" panose="020B0604020202020204" pitchFamily="34" charset="0"/>
              <a:buChar char="•"/>
            </a:pPr>
            <a:r>
              <a:rPr lang="zh-CN" altLang="en-US" b="1" dirty="0">
                <a:solidFill>
                  <a:srgbClr val="0070C0"/>
                </a:solidFill>
                <a:latin typeface="微软雅黑" panose="020B0503020204020204" charset="-122"/>
                <a:ea typeface="微软雅黑" panose="020B0503020204020204" charset="-122"/>
                <a:cs typeface="+mn-ea"/>
              </a:rPr>
              <a:t>人类被试：</a:t>
            </a:r>
            <a:r>
              <a:rPr lang="zh-CN" altLang="en-US" dirty="0">
                <a:latin typeface="微软雅黑" panose="020B0503020204020204" charset="-122"/>
                <a:ea typeface="微软雅黑" panose="020B0503020204020204" charset="-122"/>
              </a:rPr>
              <a:t>通过多平台在线招募，年龄在</a:t>
            </a:r>
            <a:r>
              <a:rPr lang="en-US" altLang="zh-CN" dirty="0">
                <a:latin typeface="微软雅黑" panose="020B0503020204020204" charset="-122"/>
                <a:ea typeface="微软雅黑" panose="020B0503020204020204" charset="-122"/>
              </a:rPr>
              <a:t>18-70</a:t>
            </a:r>
            <a:r>
              <a:rPr lang="zh-CN" altLang="en-US" dirty="0">
                <a:latin typeface="微软雅黑" panose="020B0503020204020204" charset="-122"/>
                <a:ea typeface="微软雅黑" panose="020B0503020204020204" charset="-122"/>
              </a:rPr>
              <a:t>岁，母语为英语，无精神病史，无阅读障碍史。使用大语言模型进行回答或应答未回应问题者被排除。最终人类样本</a:t>
            </a:r>
            <a:r>
              <a:rPr lang="en-US" altLang="zh-CN" dirty="0">
                <a:latin typeface="微软雅黑" panose="020B0503020204020204" charset="-122"/>
                <a:ea typeface="微软雅黑" panose="020B0503020204020204" charset="-122"/>
              </a:rPr>
              <a:t>N=1907</a:t>
            </a:r>
            <a:r>
              <a:rPr lang="zh-CN" altLang="en-US" dirty="0">
                <a:latin typeface="微软雅黑" panose="020B0503020204020204" charset="-122"/>
                <a:ea typeface="微软雅黑" panose="020B0503020204020204" charset="-122"/>
              </a:rPr>
              <a:t>。</a:t>
            </a:r>
          </a:p>
          <a:p>
            <a:pPr marL="285750" indent="-285750" fontAlgn="auto">
              <a:buFont typeface="Arial" panose="020B0604020202020204" pitchFamily="34" charset="0"/>
              <a:buChar char="•"/>
            </a:pPr>
            <a:endParaRPr lang="zh-CN" altLang="en-US" dirty="0">
              <a:latin typeface="微软雅黑" panose="020B0503020204020204" charset="-122"/>
              <a:ea typeface="微软雅黑" panose="020B0503020204020204" charset="-122"/>
            </a:endParaRPr>
          </a:p>
          <a:p>
            <a:pPr marL="285750" indent="-285750" fontAlgn="auto">
              <a:buFont typeface="Arial" panose="020B0604020202020204" pitchFamily="34" charset="0"/>
              <a:buChar char="•"/>
            </a:pPr>
            <a:r>
              <a:rPr lang="en-US" altLang="zh-CN" b="1" dirty="0">
                <a:solidFill>
                  <a:schemeClr val="accent3">
                    <a:lumMod val="75000"/>
                  </a:schemeClr>
                </a:solidFill>
                <a:latin typeface="微软雅黑" panose="020B0503020204020204" charset="-122"/>
                <a:ea typeface="微软雅黑" panose="020B0503020204020204" charset="-122"/>
                <a:cs typeface="+mn-ea"/>
              </a:rPr>
              <a:t>OpenAI GPT</a:t>
            </a:r>
            <a:r>
              <a:rPr lang="zh-CN" altLang="en-US" b="1" dirty="0">
                <a:solidFill>
                  <a:schemeClr val="accent3">
                    <a:lumMod val="75000"/>
                  </a:schemeClr>
                </a:solidFill>
                <a:latin typeface="微软雅黑" panose="020B0503020204020204" charset="-122"/>
                <a:ea typeface="微软雅黑" panose="020B0503020204020204" charset="-122"/>
                <a:cs typeface="+mn-ea"/>
              </a:rPr>
              <a:t>：</a:t>
            </a:r>
            <a:r>
              <a:rPr lang="zh-CN" altLang="en-US" dirty="0">
                <a:latin typeface="微软雅黑" panose="020B0503020204020204" charset="-122"/>
                <a:ea typeface="微软雅黑" panose="020B0503020204020204" charset="-122"/>
              </a:rPr>
              <a:t>测试了</a:t>
            </a:r>
            <a:r>
              <a:rPr lang="en-US" altLang="zh-CN" dirty="0">
                <a:latin typeface="微软雅黑" panose="020B0503020204020204" charset="-122"/>
                <a:ea typeface="微软雅黑" panose="020B0503020204020204" charset="-122"/>
              </a:rPr>
              <a:t>3.5</a:t>
            </a:r>
            <a:r>
              <a:rPr lang="zh-CN" altLang="en-US" dirty="0">
                <a:latin typeface="微软雅黑" panose="020B0503020204020204" charset="-122"/>
                <a:ea typeface="微软雅黑" panose="020B0503020204020204" charset="-122"/>
              </a:rPr>
              <a:t>和</a:t>
            </a:r>
            <a:r>
              <a:rPr lang="en-US" altLang="zh-CN" dirty="0">
                <a:latin typeface="微软雅黑" panose="020B0503020204020204" charset="-122"/>
                <a:ea typeface="微软雅黑" panose="020B0503020204020204" charset="-122"/>
              </a:rPr>
              <a:t>4</a:t>
            </a:r>
            <a:r>
              <a:rPr lang="zh-CN" altLang="en-US" dirty="0">
                <a:latin typeface="微软雅黑" panose="020B0503020204020204" charset="-122"/>
                <a:ea typeface="微软雅黑" panose="020B0503020204020204" charset="-122"/>
              </a:rPr>
              <a:t>两个版本。每个测试都在单独聊天中进行，因此每个测试的新迭代都可以认定为一个新的空白参与者。</a:t>
            </a:r>
            <a:br>
              <a:rPr lang="zh-CN" altLang="en-US" dirty="0">
                <a:latin typeface="微软雅黑" panose="020B0503020204020204" charset="-122"/>
                <a:ea typeface="微软雅黑" panose="020B0503020204020204" charset="-122"/>
              </a:rPr>
            </a:br>
            <a:endParaRPr lang="zh-CN" altLang="en-US" dirty="0">
              <a:latin typeface="微软雅黑" panose="020B0503020204020204" charset="-122"/>
              <a:ea typeface="微软雅黑" panose="020B0503020204020204" charset="-122"/>
            </a:endParaRPr>
          </a:p>
          <a:p>
            <a:pPr marL="285750" indent="-285750" fontAlgn="auto">
              <a:buFont typeface="Arial" panose="020B0604020202020204" pitchFamily="34" charset="0"/>
              <a:buChar char="•"/>
            </a:pPr>
            <a:r>
              <a:rPr lang="en-US" altLang="zh-CN" b="1" dirty="0">
                <a:solidFill>
                  <a:schemeClr val="accent3">
                    <a:lumMod val="75000"/>
                  </a:schemeClr>
                </a:solidFill>
                <a:latin typeface="微软雅黑" panose="020B0503020204020204" charset="-122"/>
                <a:ea typeface="微软雅黑" panose="020B0503020204020204" charset="-122"/>
                <a:cs typeface="+mn-ea"/>
              </a:rPr>
              <a:t>LLaMA2</a:t>
            </a:r>
            <a:r>
              <a:rPr lang="zh-CN" altLang="en-US" b="1" dirty="0">
                <a:solidFill>
                  <a:schemeClr val="accent3">
                    <a:lumMod val="75000"/>
                  </a:schemeClr>
                </a:solidFill>
                <a:latin typeface="微软雅黑" panose="020B0503020204020204" charset="-122"/>
                <a:ea typeface="微软雅黑" panose="020B0503020204020204" charset="-122"/>
                <a:cs typeface="+mn-ea"/>
              </a:rPr>
              <a:t>：</a:t>
            </a:r>
            <a:r>
              <a:rPr lang="zh-CN" altLang="en-US" dirty="0">
                <a:latin typeface="微软雅黑" panose="020B0503020204020204" charset="-122"/>
                <a:ea typeface="微软雅黑" panose="020B0503020204020204" charset="-122"/>
              </a:rPr>
              <a:t>测试了三种LLaMA2-Chat模型。</a:t>
            </a:r>
          </a:p>
          <a:p>
            <a:pPr marL="285750" indent="-285750" fontAlgn="auto">
              <a:buFont typeface="Arial" panose="020B0604020202020204" pitchFamily="34" charset="0"/>
              <a:buChar char="•"/>
            </a:pPr>
            <a:endParaRPr lang="zh-CN" altLang="en-US" dirty="0">
              <a:latin typeface="微软雅黑" panose="020B0503020204020204" charset="-122"/>
              <a:ea typeface="微软雅黑" panose="020B0503020204020204" charset="-122"/>
            </a:endParaRPr>
          </a:p>
          <a:p>
            <a:pPr marL="285750" indent="-285750" fontAlgn="auto">
              <a:buFont typeface="Arial" panose="020B0604020202020204" pitchFamily="34" charset="0"/>
              <a:buChar char="•"/>
            </a:pPr>
            <a:r>
              <a:rPr lang="zh-CN" altLang="en-US" dirty="0">
                <a:latin typeface="微软雅黑" panose="020B0503020204020204" charset="-122"/>
                <a:ea typeface="微软雅黑" panose="020B0503020204020204" charset="-122"/>
              </a:rPr>
              <a:t>对于每个测试，实验者为每个LLM收集了15个会话。一个会话涉及在同一个聊天窗口内提供单个测试的所有项目。GPT-4受制于每3小时25条信息的限制;为了尽量减少干扰，一个实验者负责GPT-4的所有测试，而另外四个实验者负责收集GPT-3.5的反馈。</a:t>
            </a:r>
          </a:p>
        </p:txBody>
      </p:sp>
      <p:pic>
        <p:nvPicPr>
          <p:cNvPr id="2" name="图片 1"/>
          <p:cNvPicPr>
            <a:picLocks noChangeAspect="1"/>
          </p:cNvPicPr>
          <p:nvPr/>
        </p:nvPicPr>
        <p:blipFill>
          <a:blip r:embed="rId3"/>
          <a:stretch>
            <a:fillRect/>
          </a:stretch>
        </p:blipFill>
        <p:spPr>
          <a:xfrm>
            <a:off x="7509510" y="0"/>
            <a:ext cx="4632325" cy="6858000"/>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5770" y="410845"/>
            <a:ext cx="4330700" cy="769441"/>
          </a:xfrm>
          <a:prstGeom prst="rect">
            <a:avLst/>
          </a:prstGeom>
          <a:noFill/>
        </p:spPr>
        <p:txBody>
          <a:bodyPr wrap="square" rtlCol="0">
            <a:spAutoFit/>
          </a:bodyPr>
          <a:lstStyle/>
          <a:p>
            <a:r>
              <a:rPr lang="en-US" altLang="zh-CN" sz="4400" dirty="0">
                <a:latin typeface="微软雅黑" panose="020B0503020204020204" charset="-122"/>
                <a:ea typeface="微软雅黑" panose="020B0503020204020204" charset="-122"/>
              </a:rPr>
              <a:t>2 </a:t>
            </a:r>
            <a:r>
              <a:rPr lang="zh-CN" altLang="en-US" sz="4400" dirty="0">
                <a:latin typeface="微软雅黑" panose="020B0503020204020204" charset="-122"/>
                <a:ea typeface="微软雅黑" panose="020B0503020204020204" charset="-122"/>
              </a:rPr>
              <a:t>研究方法</a:t>
            </a:r>
          </a:p>
        </p:txBody>
      </p:sp>
      <p:sp>
        <p:nvSpPr>
          <p:cNvPr id="5" name="文本框 4"/>
          <p:cNvSpPr txBox="1"/>
          <p:nvPr/>
        </p:nvSpPr>
        <p:spPr>
          <a:xfrm>
            <a:off x="445770" y="1491470"/>
            <a:ext cx="6900545" cy="2774202"/>
          </a:xfrm>
          <a:prstGeom prst="rect">
            <a:avLst/>
          </a:prstGeom>
          <a:noFill/>
        </p:spPr>
        <p:txBody>
          <a:bodyPr wrap="square" rtlCol="0">
            <a:noAutofit/>
          </a:bodyPr>
          <a:lstStyle/>
          <a:p>
            <a:pPr indent="0" fontAlgn="auto">
              <a:buFont typeface="Arial" panose="020B0604020202020204" pitchFamily="34" charset="0"/>
              <a:buNone/>
            </a:pPr>
            <a:r>
              <a:rPr lang="en-US" altLang="zh-CN" sz="2000" dirty="0">
                <a:latin typeface="微软雅黑" panose="020B0503020204020204" charset="-122"/>
                <a:ea typeface="微软雅黑" panose="020B0503020204020204" charset="-122"/>
                <a:cs typeface="Times New Roman" panose="02020603050405020304" charset="0"/>
              </a:rPr>
              <a:t>2.1.2 </a:t>
            </a:r>
            <a:r>
              <a:rPr lang="zh-CN" altLang="en-US" sz="2000" dirty="0">
                <a:latin typeface="微软雅黑" panose="020B0503020204020204" charset="-122"/>
                <a:ea typeface="微软雅黑" panose="020B0503020204020204" charset="-122"/>
              </a:rPr>
              <a:t>心理理论系列测试</a:t>
            </a:r>
          </a:p>
          <a:p>
            <a:pPr indent="0" fontAlgn="auto">
              <a:buFont typeface="Arial" panose="020B0604020202020204" pitchFamily="34" charset="0"/>
              <a:buNone/>
            </a:pPr>
            <a:endParaRPr lang="zh-CN" altLang="en-US" sz="2000" dirty="0">
              <a:latin typeface="微软雅黑" panose="020B0503020204020204" charset="-122"/>
              <a:ea typeface="微软雅黑" panose="020B0503020204020204" charset="-122"/>
            </a:endParaRPr>
          </a:p>
          <a:p>
            <a:pPr marL="285750" indent="-285750" fontAlgn="auto">
              <a:lnSpc>
                <a:spcPct val="150000"/>
              </a:lnSpc>
              <a:buFont typeface="Arial" panose="020B0604020202020204" pitchFamily="34" charset="0"/>
              <a:buChar char="•"/>
            </a:pPr>
            <a:r>
              <a:rPr lang="zh-CN" altLang="en-US" dirty="0">
                <a:latin typeface="微软雅黑" panose="020B0503020204020204" charset="-122"/>
                <a:ea typeface="微软雅黑" panose="020B0503020204020204" charset="-122"/>
              </a:rPr>
              <a:t>理解错误信念</a:t>
            </a:r>
          </a:p>
          <a:p>
            <a:pPr marL="285750" indent="-285750" fontAlgn="auto">
              <a:lnSpc>
                <a:spcPct val="150000"/>
              </a:lnSpc>
              <a:buFont typeface="Arial" panose="020B0604020202020204" pitchFamily="34" charset="0"/>
              <a:buChar char="•"/>
            </a:pPr>
            <a:r>
              <a:rPr lang="zh-CN" altLang="en-US" dirty="0">
                <a:latin typeface="微软雅黑" panose="020B0503020204020204" charset="-122"/>
                <a:ea typeface="微软雅黑" panose="020B0503020204020204" charset="-122"/>
              </a:rPr>
              <a:t>识别讽刺</a:t>
            </a:r>
          </a:p>
          <a:p>
            <a:pPr marL="285750" indent="-285750" fontAlgn="auto">
              <a:lnSpc>
                <a:spcPct val="150000"/>
              </a:lnSpc>
              <a:buFont typeface="Arial" panose="020B0604020202020204" pitchFamily="34" charset="0"/>
              <a:buChar char="•"/>
            </a:pPr>
            <a:r>
              <a:rPr lang="zh-CN" altLang="en-US" dirty="0">
                <a:latin typeface="微软雅黑" panose="020B0503020204020204" charset="-122"/>
                <a:ea typeface="微软雅黑" panose="020B0503020204020204" charset="-122"/>
              </a:rPr>
              <a:t>察觉失言</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失态可能性测试、信念似然测试</a:t>
            </a:r>
          </a:p>
          <a:p>
            <a:pPr marL="285750" indent="-285750" fontAlgn="auto">
              <a:lnSpc>
                <a:spcPct val="150000"/>
              </a:lnSpc>
              <a:buFont typeface="Arial" panose="020B0604020202020204" pitchFamily="34" charset="0"/>
              <a:buChar char="•"/>
            </a:pPr>
            <a:r>
              <a:rPr lang="zh-CN" altLang="en-US" dirty="0">
                <a:latin typeface="微软雅黑" panose="020B0503020204020204" charset="-122"/>
                <a:ea typeface="微软雅黑" panose="020B0503020204020204" charset="-122"/>
              </a:rPr>
              <a:t>暗示任务</a:t>
            </a:r>
          </a:p>
          <a:p>
            <a:pPr marL="285750" indent="-285750" fontAlgn="auto">
              <a:lnSpc>
                <a:spcPct val="150000"/>
              </a:lnSpc>
              <a:buFont typeface="Arial" panose="020B0604020202020204" pitchFamily="34" charset="0"/>
              <a:buChar char="•"/>
            </a:pPr>
            <a:r>
              <a:rPr lang="zh-CN" altLang="en-US" dirty="0">
                <a:latin typeface="微软雅黑" panose="020B0503020204020204" charset="-122"/>
                <a:ea typeface="微软雅黑" panose="020B0503020204020204" charset="-122"/>
              </a:rPr>
              <a:t>奇怪故事</a:t>
            </a:r>
          </a:p>
          <a:p>
            <a:pPr marL="342900" indent="-342900" fontAlgn="auto">
              <a:buFont typeface="Arial" panose="020B0604020202020204" pitchFamily="34" charset="0"/>
              <a:buChar char="•"/>
            </a:pPr>
            <a:endParaRPr lang="zh-CN" altLang="en-US" dirty="0">
              <a:latin typeface="微软雅黑" panose="020B0503020204020204" charset="-122"/>
              <a:ea typeface="微软雅黑" panose="020B0503020204020204" charset="-122"/>
            </a:endParaRPr>
          </a:p>
          <a:p>
            <a:pPr indent="0" fontAlgn="auto">
              <a:buFont typeface="Arial" panose="020B0604020202020204" pitchFamily="34" charset="0"/>
              <a:buNone/>
            </a:pPr>
            <a:endParaRPr lang="zh-CN" altLang="en-US" sz="2400" dirty="0">
              <a:latin typeface="微软雅黑" panose="020B0503020204020204" charset="-122"/>
              <a:ea typeface="微软雅黑" panose="020B0503020204020204" charset="-122"/>
            </a:endParaRPr>
          </a:p>
          <a:p>
            <a:pPr marL="285750" indent="-285750" fontAlgn="auto">
              <a:buFont typeface="Arial" panose="020B0604020202020204" pitchFamily="34" charset="0"/>
              <a:buChar char="•"/>
            </a:pPr>
            <a:endParaRPr lang="zh-CN" altLang="en-US" dirty="0">
              <a:latin typeface="微软雅黑" panose="020B0503020204020204" charset="-122"/>
              <a:ea typeface="微软雅黑" panose="020B0503020204020204" charset="-122"/>
            </a:endParaRPr>
          </a:p>
        </p:txBody>
      </p:sp>
      <p:sp>
        <p:nvSpPr>
          <p:cNvPr id="7" name="文本框 6"/>
          <p:cNvSpPr txBox="1"/>
          <p:nvPr/>
        </p:nvSpPr>
        <p:spPr>
          <a:xfrm>
            <a:off x="445770" y="4576856"/>
            <a:ext cx="6900545" cy="1696720"/>
          </a:xfrm>
          <a:prstGeom prst="rect">
            <a:avLst/>
          </a:prstGeom>
          <a:noFill/>
        </p:spPr>
        <p:txBody>
          <a:bodyPr wrap="square" rtlCol="0">
            <a:noAutofit/>
          </a:bodyPr>
          <a:lstStyle/>
          <a:p>
            <a:pPr indent="0" fontAlgn="auto">
              <a:buFont typeface="Arial" panose="020B0604020202020204" pitchFamily="34" charset="0"/>
              <a:buNone/>
            </a:pPr>
            <a:r>
              <a:rPr lang="en-US" altLang="zh-CN" sz="2000" dirty="0">
                <a:latin typeface="微软雅黑" panose="020B0503020204020204" charset="-122"/>
                <a:ea typeface="微软雅黑" panose="020B0503020204020204" charset="-122"/>
                <a:cs typeface="Times New Roman" panose="02020603050405020304" charset="0"/>
              </a:rPr>
              <a:t>2.1.</a:t>
            </a:r>
            <a:r>
              <a:rPr lang="en-US" sz="2000" dirty="0">
                <a:latin typeface="微软雅黑" panose="020B0503020204020204" charset="-122"/>
                <a:ea typeface="微软雅黑" panose="020B0503020204020204" charset="-122"/>
                <a:cs typeface="Times New Roman" panose="02020603050405020304" charset="0"/>
              </a:rPr>
              <a:t>3 </a:t>
            </a:r>
            <a:r>
              <a:rPr lang="zh-CN" altLang="en-US" sz="2000" dirty="0">
                <a:latin typeface="微软雅黑" panose="020B0503020204020204" charset="-122"/>
                <a:ea typeface="微软雅黑" panose="020B0503020204020204" charset="-122"/>
              </a:rPr>
              <a:t>量化与统计分析</a:t>
            </a:r>
          </a:p>
          <a:p>
            <a:pPr indent="0" fontAlgn="auto">
              <a:buFont typeface="Arial" panose="020B0604020202020204" pitchFamily="34" charset="0"/>
              <a:buNone/>
            </a:pPr>
            <a:endParaRPr lang="zh-CN" altLang="en-US" sz="2000" dirty="0">
              <a:latin typeface="微软雅黑" panose="020B0503020204020204" charset="-122"/>
              <a:ea typeface="微软雅黑" panose="020B0503020204020204" charset="-122"/>
            </a:endParaRPr>
          </a:p>
          <a:p>
            <a:pPr marL="285750" indent="-285750">
              <a:lnSpc>
                <a:spcPct val="150000"/>
              </a:lnSpc>
              <a:buFont typeface="Arial" panose="020B0604020202020204" pitchFamily="34" charset="0"/>
              <a:buChar char="•"/>
            </a:pPr>
            <a:r>
              <a:rPr lang="zh-CN" altLang="en-US" dirty="0">
                <a:latin typeface="微软雅黑" panose="020B0503020204020204" charset="-122"/>
                <a:ea typeface="微软雅黑" panose="020B0503020204020204" charset="-122"/>
              </a:rPr>
              <a:t>反应编码</a:t>
            </a:r>
          </a:p>
          <a:p>
            <a:pPr marL="285750" indent="-285750">
              <a:lnSpc>
                <a:spcPct val="150000"/>
              </a:lnSpc>
              <a:buFont typeface="Arial" panose="020B0604020202020204" pitchFamily="34" charset="0"/>
              <a:buChar char="•"/>
            </a:pPr>
            <a:r>
              <a:rPr lang="zh-CN" altLang="en-US" dirty="0">
                <a:latin typeface="微软雅黑" panose="020B0503020204020204" charset="-122"/>
                <a:ea typeface="微软雅黑" panose="020B0503020204020204" charset="-122"/>
              </a:rPr>
              <a:t>统计分析：反应编码→两独立样本</a:t>
            </a:r>
            <a:r>
              <a:rPr lang="en-US" altLang="zh-CN" dirty="0">
                <a:latin typeface="微软雅黑" panose="020B0503020204020204" charset="-122"/>
                <a:ea typeface="微软雅黑" panose="020B0503020204020204" charset="-122"/>
              </a:rPr>
              <a:t>Wilcoxon</a:t>
            </a:r>
            <a:r>
              <a:rPr lang="zh-CN" altLang="en-US" dirty="0">
                <a:latin typeface="微软雅黑" panose="020B0503020204020204" charset="-122"/>
                <a:ea typeface="微软雅黑" panose="020B0503020204020204" charset="-122"/>
              </a:rPr>
              <a:t>检验（</a:t>
            </a:r>
            <a:r>
              <a:rPr lang="en-US" altLang="zh-CN" dirty="0">
                <a:latin typeface="微软雅黑" panose="020B0503020204020204" charset="-122"/>
                <a:ea typeface="微软雅黑" panose="020B0503020204020204" charset="-122"/>
              </a:rPr>
              <a:t>Holm</a:t>
            </a:r>
            <a:r>
              <a:rPr lang="zh-CN" altLang="en-US" dirty="0">
                <a:latin typeface="微软雅黑" panose="020B0503020204020204" charset="-122"/>
                <a:ea typeface="微软雅黑" panose="020B0503020204020204" charset="-122"/>
              </a:rPr>
              <a:t>校正）</a:t>
            </a:r>
          </a:p>
          <a:p>
            <a:pPr marL="285750" indent="-285750" fontAlgn="auto">
              <a:buFont typeface="Arial" panose="020B0604020202020204" pitchFamily="34" charset="0"/>
              <a:buChar char="•"/>
            </a:pPr>
            <a:endParaRPr lang="zh-CN" altLang="en-US" dirty="0">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45770" y="410845"/>
            <a:ext cx="4330700" cy="768350"/>
          </a:xfrm>
          <a:prstGeom prst="rect">
            <a:avLst/>
          </a:prstGeom>
          <a:noFill/>
        </p:spPr>
        <p:txBody>
          <a:bodyPr wrap="square" rtlCol="0">
            <a:spAutoFit/>
          </a:bodyPr>
          <a:lstStyle/>
          <a:p>
            <a:r>
              <a:rPr lang="en-US" altLang="zh-CN" sz="4400" dirty="0">
                <a:latin typeface="微软雅黑" panose="020B0503020204020204" charset="-122"/>
                <a:ea typeface="微软雅黑" panose="020B0503020204020204" charset="-122"/>
                <a:cs typeface="Times New Roman" panose="02020603050405020304" charset="0"/>
              </a:rPr>
              <a:t>2 </a:t>
            </a:r>
            <a:r>
              <a:rPr lang="zh-CN" altLang="en-US" sz="4400" dirty="0">
                <a:latin typeface="微软雅黑" panose="020B0503020204020204" charset="-122"/>
                <a:ea typeface="微软雅黑" panose="020B0503020204020204" charset="-122"/>
              </a:rPr>
              <a:t>研究方法</a:t>
            </a:r>
          </a:p>
        </p:txBody>
      </p:sp>
      <p:sp>
        <p:nvSpPr>
          <p:cNvPr id="7" name="文本框 6"/>
          <p:cNvSpPr txBox="1"/>
          <p:nvPr/>
        </p:nvSpPr>
        <p:spPr>
          <a:xfrm>
            <a:off x="445770" y="1594227"/>
            <a:ext cx="10741025" cy="461665"/>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cs typeface="Times New Roman" panose="02020603050405020304" charset="0"/>
              </a:rPr>
              <a:t>2.2 </a:t>
            </a:r>
            <a:r>
              <a:rPr lang="zh-CN" altLang="en-US" sz="2400" dirty="0">
                <a:latin typeface="微软雅黑" panose="020B0503020204020204" charset="-122"/>
                <a:ea typeface="微软雅黑" panose="020B0503020204020204" charset="-122"/>
              </a:rPr>
              <a:t>复现思路</a:t>
            </a:r>
            <a:endParaRPr lang="zh-CN" altLang="en-US" sz="2000" dirty="0">
              <a:latin typeface="微软雅黑" panose="020B0503020204020204" charset="-122"/>
              <a:ea typeface="微软雅黑" panose="020B0503020204020204" charset="-122"/>
            </a:endParaRPr>
          </a:p>
        </p:txBody>
      </p:sp>
      <p:graphicFrame>
        <p:nvGraphicFramePr>
          <p:cNvPr id="2" name="图示 1"/>
          <p:cNvGraphicFramePr/>
          <p:nvPr/>
        </p:nvGraphicFramePr>
        <p:xfrm>
          <a:off x="339164" y="2470924"/>
          <a:ext cx="11513671" cy="24164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45770" y="410845"/>
            <a:ext cx="4330700" cy="76835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charset="0"/>
              </a:rPr>
              <a:t>2 </a:t>
            </a:r>
            <a:r>
              <a:rPr kumimoji="0" lang="zh-CN" altLang="en-US" sz="4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研究方法</a:t>
            </a:r>
          </a:p>
        </p:txBody>
      </p:sp>
      <p:sp>
        <p:nvSpPr>
          <p:cNvPr id="7" name="文本框 6"/>
          <p:cNvSpPr txBox="1"/>
          <p:nvPr/>
        </p:nvSpPr>
        <p:spPr>
          <a:xfrm>
            <a:off x="445770" y="1594227"/>
            <a:ext cx="10741025"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charset="0"/>
              </a:rPr>
              <a:t>2.2 </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复现思路</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770" y="2182526"/>
            <a:ext cx="7491109" cy="3604572"/>
          </a:xfrm>
          <a:prstGeom prst="rect">
            <a:avLst/>
          </a:prstGeom>
        </p:spPr>
      </p:pic>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993" y="2182526"/>
            <a:ext cx="7582557" cy="5791702"/>
          </a:xfrm>
          <a:prstGeom prst="rect">
            <a:avLst/>
          </a:prstGeom>
        </p:spPr>
      </p:pic>
      <p:pic>
        <p:nvPicPr>
          <p:cNvPr id="25" name="图片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4815" y="2182526"/>
            <a:ext cx="7582557" cy="3756986"/>
          </a:xfrm>
          <a:prstGeom prst="rect">
            <a:avLst/>
          </a:prstGeom>
        </p:spPr>
      </p:pic>
      <p:pic>
        <p:nvPicPr>
          <p:cNvPr id="27" name="图片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64499" y="2182526"/>
            <a:ext cx="7559695" cy="5685013"/>
          </a:xfrm>
          <a:prstGeom prst="rect">
            <a:avLst/>
          </a:prstGeom>
        </p:spPr>
      </p:pic>
      <p:pic>
        <p:nvPicPr>
          <p:cNvPr id="29" name="图片 2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25510" y="2182526"/>
            <a:ext cx="9045724" cy="3977985"/>
          </a:xfrm>
          <a:prstGeom prst="rect">
            <a:avLst/>
          </a:prstGeom>
        </p:spPr>
      </p:pic>
      <p:pic>
        <p:nvPicPr>
          <p:cNvPr id="31" name="图片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70893" y="2182526"/>
            <a:ext cx="8885690" cy="576884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anim calcmode="lin" valueType="num">
                                      <p:cBhvr>
                                        <p:cTn id="8" dur="500" fill="hold"/>
                                        <p:tgtEl>
                                          <p:spTgt spid="23"/>
                                        </p:tgtEl>
                                        <p:attrNameLst>
                                          <p:attrName>ppt_x</p:attrName>
                                        </p:attrNameLst>
                                      </p:cBhvr>
                                      <p:tavLst>
                                        <p:tav tm="0">
                                          <p:val>
                                            <p:strVal val="#ppt_x"/>
                                          </p:val>
                                        </p:tav>
                                        <p:tav tm="100000">
                                          <p:val>
                                            <p:strVal val="#ppt_x"/>
                                          </p:val>
                                        </p:tav>
                                      </p:tavLst>
                                    </p:anim>
                                    <p:anim calcmode="lin" valueType="num">
                                      <p:cBhvr>
                                        <p:cTn id="9"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anim calcmode="lin" valueType="num">
                                      <p:cBhvr>
                                        <p:cTn id="15" dur="500" fill="hold"/>
                                        <p:tgtEl>
                                          <p:spTgt spid="25"/>
                                        </p:tgtEl>
                                        <p:attrNameLst>
                                          <p:attrName>ppt_x</p:attrName>
                                        </p:attrNameLst>
                                      </p:cBhvr>
                                      <p:tavLst>
                                        <p:tav tm="0">
                                          <p:val>
                                            <p:strVal val="#ppt_x"/>
                                          </p:val>
                                        </p:tav>
                                        <p:tav tm="100000">
                                          <p:val>
                                            <p:strVal val="#ppt_x"/>
                                          </p:val>
                                        </p:tav>
                                      </p:tavLst>
                                    </p:anim>
                                    <p:anim calcmode="lin" valueType="num">
                                      <p:cBhvr>
                                        <p:cTn id="16"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strVal val="#ppt_x"/>
                                          </p:val>
                                        </p:tav>
                                        <p:tav tm="100000">
                                          <p:val>
                                            <p:strVal val="#ppt_x"/>
                                          </p:val>
                                        </p:tav>
                                      </p:tavLst>
                                    </p:anim>
                                    <p:anim calcmode="lin" valueType="num">
                                      <p:cBhvr>
                                        <p:cTn id="23" dur="5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anim calcmode="lin" valueType="num">
                                      <p:cBhvr>
                                        <p:cTn id="29" dur="500" fill="hold"/>
                                        <p:tgtEl>
                                          <p:spTgt spid="29"/>
                                        </p:tgtEl>
                                        <p:attrNameLst>
                                          <p:attrName>ppt_x</p:attrName>
                                        </p:attrNameLst>
                                      </p:cBhvr>
                                      <p:tavLst>
                                        <p:tav tm="0">
                                          <p:val>
                                            <p:strVal val="#ppt_x"/>
                                          </p:val>
                                        </p:tav>
                                        <p:tav tm="100000">
                                          <p:val>
                                            <p:strVal val="#ppt_x"/>
                                          </p:val>
                                        </p:tav>
                                      </p:tavLst>
                                    </p:anim>
                                    <p:anim calcmode="lin" valueType="num">
                                      <p:cBhvr>
                                        <p:cTn id="30" dur="5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anim calcmode="lin" valueType="num">
                                      <p:cBhvr>
                                        <p:cTn id="36" dur="500" fill="hold"/>
                                        <p:tgtEl>
                                          <p:spTgt spid="31"/>
                                        </p:tgtEl>
                                        <p:attrNameLst>
                                          <p:attrName>ppt_x</p:attrName>
                                        </p:attrNameLst>
                                      </p:cBhvr>
                                      <p:tavLst>
                                        <p:tav tm="0">
                                          <p:val>
                                            <p:strVal val="#ppt_x"/>
                                          </p:val>
                                        </p:tav>
                                        <p:tav tm="100000">
                                          <p:val>
                                            <p:strVal val="#ppt_x"/>
                                          </p:val>
                                        </p:tav>
                                      </p:tavLst>
                                    </p:anim>
                                    <p:anim calcmode="lin" valueType="num">
                                      <p:cBhvr>
                                        <p:cTn id="37" dur="5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DJhY2YzZTVjMmE2MDk0NTlkZjBmZTMzZGFkNmZjMTc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3.xml><?xml version="1.0" encoding="utf-8"?>
<p:tagLst xmlns:a="http://schemas.openxmlformats.org/drawingml/2006/main" xmlns:r="http://schemas.openxmlformats.org/officeDocument/2006/relationships" xmlns:p="http://schemas.openxmlformats.org/presentationml/2006/main">
  <p:tag name="TABLE_ENDDRAG_ORIGIN_RECT" val="576*189"/>
  <p:tag name="TABLE_ENDDRAG_RECT" val="184*149*576*189"/>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自定义 4">
      <a:dk1>
        <a:sysClr val="windowText" lastClr="000000"/>
      </a:dk1>
      <a:lt1>
        <a:sysClr val="window" lastClr="FFFFFF"/>
      </a:lt1>
      <a:dk2>
        <a:srgbClr val="455F51"/>
      </a:dk2>
      <a:lt2>
        <a:srgbClr val="E2DFCC"/>
      </a:lt2>
      <a:accent1>
        <a:srgbClr val="297E53"/>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积分">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TotalTime>
  <Words>1548</Words>
  <Application>Microsoft Office PowerPoint</Application>
  <PresentationFormat>宽屏</PresentationFormat>
  <Paragraphs>547</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等线</vt:lpstr>
      <vt:lpstr>宋体</vt:lpstr>
      <vt:lpstr>微软雅黑</vt:lpstr>
      <vt:lpstr>Arial</vt:lpstr>
      <vt:lpstr>Calibri</vt:lpstr>
      <vt:lpstr>Times New Roman</vt:lpstr>
      <vt:lpstr>Tw Cen MT</vt:lpstr>
      <vt:lpstr>Tw Cen MT Condensed</vt:lpstr>
      <vt:lpstr>Wingdings 3</vt:lpstr>
      <vt:lpstr>积分</vt:lpstr>
      <vt:lpstr>PowerPoint 演示文稿</vt:lpstr>
      <vt:lpstr>小组成员及分工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原文献并未提及描述性统计结果，故本小组只对原文献推断性统计结果进行复现。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Emily Ping</cp:lastModifiedBy>
  <cp:revision>197</cp:revision>
  <dcterms:created xsi:type="dcterms:W3CDTF">2019-06-19T02:08:00Z</dcterms:created>
  <dcterms:modified xsi:type="dcterms:W3CDTF">2024-06-19T09:25:38Z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2714BC2042754196817988410A36725A</vt:lpwstr>
  </property>
</Properties>
</file>