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heme/theme2.xml" ContentType="application/vnd.openxmlformats-officedocument.theme+xml"/>
  <Override PartName="/ppt/tags/tag64.xml" ContentType="application/vnd.openxmlformats-officedocument.presentationml.tags+xml"/>
  <Override PartName="/ppt/tags/tag65.xml" ContentType="application/vnd.openxmlformats-officedocument.presentationml.tags+xml"/>
  <Override PartName="/ppt/notesSlides/notesSlide1.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notesSlides/notesSlide2.xml" ContentType="application/vnd.openxmlformats-officedocument.presentationml.notesSlide+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notesSlides/notesSlide3.xml" ContentType="application/vnd.openxmlformats-officedocument.presentationml.notesSlide+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notesSlides/notesSlide4.xml" ContentType="application/vnd.openxmlformats-officedocument.presentationml.notesSlide+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notesSlides/notesSlide5.xml" ContentType="application/vnd.openxmlformats-officedocument.presentationml.notesSlide+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notesSlides/notesSlide6.xml" ContentType="application/vnd.openxmlformats-officedocument.presentationml.notesSlide+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notesSlides/notesSlide7.xml" ContentType="application/vnd.openxmlformats-officedocument.presentationml.notesSlide+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notesSlides/notesSlide8.xml" ContentType="application/vnd.openxmlformats-officedocument.presentationml.notesSlide+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notesSlides/notesSlide9.xml" ContentType="application/vnd.openxmlformats-officedocument.presentationml.notesSlide+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notesSlides/notesSlide10.xml" ContentType="application/vnd.openxmlformats-officedocument.presentationml.notesSlide+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notesSlides/notesSlide11.xml" ContentType="application/vnd.openxmlformats-officedocument.presentationml.notesSlide+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7" r:id="rId2"/>
    <p:sldId id="256" r:id="rId3"/>
    <p:sldId id="261" r:id="rId4"/>
    <p:sldId id="266" r:id="rId5"/>
    <p:sldId id="263" r:id="rId6"/>
    <p:sldId id="270" r:id="rId7"/>
    <p:sldId id="282" r:id="rId8"/>
    <p:sldId id="260" r:id="rId9"/>
    <p:sldId id="262" r:id="rId10"/>
    <p:sldId id="283" r:id="rId11"/>
    <p:sldId id="284" r:id="rId12"/>
    <p:sldId id="285" r:id="rId13"/>
    <p:sldId id="298" r:id="rId14"/>
    <p:sldId id="287" r:id="rId15"/>
    <p:sldId id="289" r:id="rId16"/>
    <p:sldId id="295" r:id="rId17"/>
    <p:sldId id="306" r:id="rId18"/>
    <p:sldId id="307" r:id="rId19"/>
    <p:sldId id="269" r:id="rId20"/>
    <p:sldId id="297" r:id="rId21"/>
    <p:sldId id="264" r:id="rId22"/>
    <p:sldId id="271" r:id="rId23"/>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92" userDrawn="1">
          <p15:clr>
            <a:srgbClr val="A4A3A4"/>
          </p15:clr>
        </p15:guide>
        <p15:guide id="2" pos="383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33D"/>
    <a:srgbClr val="FFFFFF"/>
    <a:srgbClr val="FFFFFA"/>
    <a:srgbClr val="FFFBF5"/>
    <a:srgbClr val="00D473"/>
    <a:srgbClr val="00BA69"/>
    <a:srgbClr val="009457"/>
    <a:srgbClr val="00A867"/>
    <a:srgbClr val="008853"/>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78" autoAdjust="0"/>
    <p:restoredTop sz="83980" autoAdjust="0"/>
  </p:normalViewPr>
  <p:slideViewPr>
    <p:cSldViewPr snapToGrid="0" showGuides="1">
      <p:cViewPr varScale="1">
        <p:scale>
          <a:sx n="98" d="100"/>
          <a:sy n="98" d="100"/>
        </p:scale>
        <p:origin x="1219" y="418"/>
      </p:cViewPr>
      <p:guideLst>
        <p:guide orient="horz" pos="2092"/>
        <p:guide pos="3837"/>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2024/6/23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前两个是独立样本</a:t>
            </a:r>
            <a:r>
              <a:rPr lang="en-US" altLang="zh-CN" dirty="0"/>
              <a:t>t</a:t>
            </a:r>
            <a:r>
              <a:rPr lang="zh-CN" altLang="en-US" dirty="0"/>
              <a:t>检验，后五个是回归分析的</a:t>
            </a:r>
            <a:r>
              <a:rPr lang="en-US" altLang="zh-CN" dirty="0"/>
              <a:t>t</a:t>
            </a:r>
            <a:r>
              <a:rPr lang="zh-CN" altLang="en-US" dirty="0"/>
              <a:t>值</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20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基于人们的利他动机，慈善机构经常使用激励手段来增加亲社会行为。然而，这些激励如果过于突出可能会削弱捐赠者的内在动机。</a:t>
            </a:r>
            <a:r>
              <a:rPr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考虑到不同个体在亲社会动机上的差异性</a:t>
            </a:r>
            <a:r>
              <a:rPr lang="zh-CN"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，不同显著程度的激励会影响个体是否实施慈善行为。因此这个研究</a:t>
            </a:r>
            <a:r>
              <a:rPr lang="zh-CN" altLang="en-US">
                <a:latin typeface="华文中宋" panose="02010600040101010101" charset="-122"/>
                <a:ea typeface="华文中宋" panose="02010600040101010101" charset="-122"/>
                <a:sym typeface="+mn-ea"/>
              </a:rPr>
              <a:t>以亲社会动机作为调节变量，探究激励显著性的对慈善行为的影响。</a:t>
            </a:r>
            <a:endParaRPr lang="zh-CN" altLang="en-US">
              <a:latin typeface="华文中宋" panose="02010600040101010101" charset="-122"/>
              <a:ea typeface="华文中宋" panose="02010600040101010101" charset="-122"/>
            </a:endParaRPr>
          </a:p>
          <a:p>
            <a:endParaRPr lang="zh-CN"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马拉松任务</a:t>
            </a:r>
            <a:r>
              <a:rPr lang="en-US" altLang="zh-CN"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a:t>
            </a:r>
            <a:r>
              <a:rPr lang="zh-CN" altLang="en-US"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被试</a:t>
            </a:r>
            <a:r>
              <a:rPr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在键盘上交替按键3分钟，向慈善机构捐款，并为自己赢得奖励。</a:t>
            </a:r>
          </a:p>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被试要求</a:t>
            </a:r>
            <a:r>
              <a:rPr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完成一系列的单词学习试验，在这些试验中，保持了总体跨情境学习统计数据(围绕单词含义的客观不确定性)不变，但改变了提供信息的顺序，以诱导确认偏差。</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32991338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dirty="0" err="1">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这是因为在后期信息条件下，他们有足够的机会在进入信息试验之前确认自己的错误信念，而在早期信息条件下，信息试验出现得太早</a:t>
            </a:r>
            <a:r>
              <a:rPr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a:t>
            </a:r>
            <a:r>
              <a:rPr lang="zh-CN" altLang="en-US"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被试</a:t>
            </a:r>
            <a:r>
              <a:rPr dirty="0" err="1">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对单词竞争者联想有很高的信心</a:t>
            </a:r>
            <a:r>
              <a:rPr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a:t>
            </a:r>
          </a:p>
          <a:p>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fontAlgn="auto">
              <a:lnSpc>
                <a:spcPct val="150000"/>
              </a:lnSpc>
            </a:pPr>
            <a:r>
              <a:rPr lang="zh-CN" altLang="en-US" sz="1200" dirty="0">
                <a:solidFill>
                  <a:schemeClr val="tx1"/>
                </a:solidFill>
                <a:uFillTx/>
                <a:latin typeface="Times New Roman" panose="02020603050405020304" charset="0"/>
                <a:ea typeface="微软雅黑" panose="020B0503020204020204" charset="-122"/>
              </a:rPr>
              <a:t>IS = Incentive Salience manipulation condition (1 = high, -1 = low)</a:t>
            </a:r>
          </a:p>
          <a:p>
            <a:pPr indent="0" fontAlgn="auto">
              <a:lnSpc>
                <a:spcPct val="150000"/>
              </a:lnSpc>
            </a:pPr>
            <a:r>
              <a:rPr lang="zh-CN" altLang="en-US" sz="1200" dirty="0">
                <a:solidFill>
                  <a:schemeClr val="tx1"/>
                </a:solidFill>
                <a:uFillTx/>
                <a:latin typeface="Times New Roman" panose="02020603050405020304" charset="0"/>
                <a:ea typeface="微软雅黑" panose="020B0503020204020204" charset="-122"/>
              </a:rPr>
              <a:t>激励显著性操纵条件</a:t>
            </a:r>
          </a:p>
          <a:p>
            <a:pPr indent="0" fontAlgn="auto">
              <a:lnSpc>
                <a:spcPct val="150000"/>
              </a:lnSpc>
            </a:pPr>
            <a:r>
              <a:rPr lang="zh-CN" altLang="en-US" sz="1200" dirty="0">
                <a:solidFill>
                  <a:schemeClr val="tx1"/>
                </a:solidFill>
                <a:uFillTx/>
                <a:latin typeface="Times New Roman" panose="02020603050405020304" charset="0"/>
                <a:ea typeface="微软雅黑" panose="020B0503020204020204" charset="-122"/>
              </a:rPr>
              <a:t>Charity = Prosocial Motivation manipulation condition (1 = high, -1 = low)</a:t>
            </a:r>
          </a:p>
          <a:p>
            <a:pPr indent="0" fontAlgn="auto">
              <a:lnSpc>
                <a:spcPct val="150000"/>
              </a:lnSpc>
            </a:pPr>
            <a:r>
              <a:rPr lang="zh-CN" altLang="en-US" sz="1200" dirty="0">
                <a:solidFill>
                  <a:schemeClr val="tx1"/>
                </a:solidFill>
                <a:uFillTx/>
                <a:latin typeface="Times New Roman" panose="02020603050405020304" charset="0"/>
                <a:ea typeface="微软雅黑" panose="020B0503020204020204" charset="-122"/>
              </a:rPr>
              <a:t>亲社会动机操纵条件</a:t>
            </a:r>
          </a:p>
          <a:p>
            <a:pPr indent="0" fontAlgn="auto">
              <a:lnSpc>
                <a:spcPct val="150000"/>
              </a:lnSpc>
            </a:pPr>
            <a:r>
              <a:rPr lang="zh-CN" altLang="en-US" sz="1200" dirty="0">
                <a:solidFill>
                  <a:schemeClr val="tx1"/>
                </a:solidFill>
                <a:uFillTx/>
                <a:latin typeface="Times New Roman" panose="02020603050405020304" charset="0"/>
                <a:ea typeface="微软雅黑" panose="020B0503020204020204" charset="-122"/>
              </a:rPr>
              <a:t>ISMC = Incentive Salience manipulation check (7-point scale)</a:t>
            </a:r>
          </a:p>
          <a:p>
            <a:pPr indent="0" fontAlgn="auto">
              <a:lnSpc>
                <a:spcPct val="150000"/>
              </a:lnSpc>
            </a:pPr>
            <a:r>
              <a:rPr lang="zh-CN" altLang="en-US" sz="1200" dirty="0">
                <a:solidFill>
                  <a:schemeClr val="tx1"/>
                </a:solidFill>
                <a:uFillTx/>
                <a:latin typeface="Times New Roman" panose="02020603050405020304" charset="0"/>
                <a:ea typeface="微软雅黑" panose="020B0503020204020204" charset="-122"/>
              </a:rPr>
              <a:t>激励显著性操纵检查</a:t>
            </a:r>
          </a:p>
          <a:p>
            <a:pPr indent="0" fontAlgn="auto">
              <a:lnSpc>
                <a:spcPct val="150000"/>
              </a:lnSpc>
            </a:pPr>
            <a:r>
              <a:rPr lang="zh-CN" altLang="en-US" sz="1200" dirty="0">
                <a:solidFill>
                  <a:schemeClr val="tx1"/>
                </a:solidFill>
                <a:uFillTx/>
                <a:latin typeface="Times New Roman" panose="02020603050405020304" charset="0"/>
                <a:ea typeface="微软雅黑" panose="020B0503020204020204" charset="-122"/>
              </a:rPr>
              <a:t>PMMC = Prosocial Motivation manipulation check (7-point scale)</a:t>
            </a:r>
          </a:p>
          <a:p>
            <a:pPr indent="0" fontAlgn="auto">
              <a:lnSpc>
                <a:spcPct val="150000"/>
              </a:lnSpc>
            </a:pPr>
            <a:r>
              <a:rPr lang="zh-CN" altLang="en-US" sz="1200" dirty="0">
                <a:solidFill>
                  <a:schemeClr val="tx1"/>
                </a:solidFill>
                <a:uFillTx/>
                <a:latin typeface="Times New Roman" panose="02020603050405020304" charset="0"/>
                <a:ea typeface="微软雅黑" panose="020B0503020204020204" charset="-122"/>
              </a:rPr>
              <a:t>亲社会动机操纵检查</a:t>
            </a:r>
          </a:p>
          <a:p>
            <a:pPr indent="0" fontAlgn="auto">
              <a:lnSpc>
                <a:spcPct val="150000"/>
              </a:lnSpc>
            </a:pPr>
            <a:r>
              <a:rPr lang="zh-CN" altLang="en-US" sz="1200" dirty="0">
                <a:solidFill>
                  <a:schemeClr val="tx1"/>
                </a:solidFill>
                <a:uFillTx/>
                <a:latin typeface="Times New Roman" panose="02020603050405020304" charset="0"/>
                <a:ea typeface="微软雅黑" panose="020B0503020204020204" charset="-122"/>
              </a:rPr>
              <a:t>DV_likely = Donation likelihood (7-point scale)</a:t>
            </a:r>
          </a:p>
          <a:p>
            <a:pPr indent="0" fontAlgn="auto">
              <a:lnSpc>
                <a:spcPct val="150000"/>
              </a:lnSpc>
            </a:pPr>
            <a:r>
              <a:rPr lang="zh-CN" altLang="en-US" sz="1200" dirty="0">
                <a:solidFill>
                  <a:schemeClr val="tx1"/>
                </a:solidFill>
                <a:uFillTx/>
                <a:latin typeface="Times New Roman" panose="02020603050405020304" charset="0"/>
                <a:ea typeface="微软雅黑" panose="020B0503020204020204" charset="-122"/>
              </a:rPr>
              <a:t>捐赠可能性</a:t>
            </a:r>
          </a:p>
          <a:p>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卡放指显著，然后我们来看一下模型拟合的好不好，激励显著性和请社会动机之间处在交互作用，交互作业显著</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13</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交互作用显著，亲社会动机作为调节变量，探讨不同水平的亲社会动机，激励显著性对捐赠行为的影响。</a:t>
            </a:r>
            <a:endParaRPr lang="en-US" altLang="zh-CN" dirty="0"/>
          </a:p>
          <a:p>
            <a:r>
              <a:rPr lang="zh-CN" altLang="en-US" dirty="0"/>
              <a:t>简单斜率分析</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14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Master" Target="../slideMasters/slideMaster1.xml"/><Relationship Id="rId5" Type="http://schemas.openxmlformats.org/officeDocument/2006/relationships/tags" Target="../tags/tag12.xml"/><Relationship Id="rId4" Type="http://schemas.openxmlformats.org/officeDocument/2006/relationships/tags" Target="../tags/tag1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slideMaster" Target="../slideMasters/slideMaster1.xml"/><Relationship Id="rId4" Type="http://schemas.openxmlformats.org/officeDocument/2006/relationships/tags" Target="../tags/tag58.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slideMaster" Target="../slideMasters/slideMaster1.xml"/><Relationship Id="rId5" Type="http://schemas.openxmlformats.org/officeDocument/2006/relationships/tags" Target="../tags/tag63.xml"/><Relationship Id="rId4" Type="http://schemas.openxmlformats.org/officeDocument/2006/relationships/tags" Target="../tags/tag6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Master" Target="../slideMasters/slideMaster1.xml"/><Relationship Id="rId5" Type="http://schemas.openxmlformats.org/officeDocument/2006/relationships/tags" Target="../tags/tag17.xml"/><Relationship Id="rId4" Type="http://schemas.openxmlformats.org/officeDocument/2006/relationships/tags" Target="../tags/tag16.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6.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slideMaster" Target="../slideMasters/slideMaster1.xml"/><Relationship Id="rId4" Type="http://schemas.openxmlformats.org/officeDocument/2006/relationships/tags" Target="../tags/tag40.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slideMaster" Target="../slideMasters/slideMaster1.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slideMaster" Target="../slideMasters/slideMaster1.xml"/><Relationship Id="rId5" Type="http://schemas.openxmlformats.org/officeDocument/2006/relationships/tags" Target="../tags/tag54.xml"/><Relationship Id="rId4" Type="http://schemas.openxmlformats.org/officeDocument/2006/relationships/tags" Target="../tags/tag5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p>
        </p:txBody>
      </p:sp>
      <p:sp>
        <p:nvSpPr>
          <p:cNvPr id="3" name="副标题 2"/>
          <p:cNvSpPr>
            <a:spLocks noGrp="1"/>
          </p:cNvSpPr>
          <p:nvPr>
            <p:ph type="subTitle" idx="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2024/6/23</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2024/6/23</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2024/6/23</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2024/6/23</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2024/6/23</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2024/6/23</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2024/6/23</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2024/6/23</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2024/6/23</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2024/6/23</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2024/6/23</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A"/>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t>2024/6/23</a:t>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t>‹#›</a:t>
            </a:fld>
            <a:endParaRPr lang="zh-CN" altLang="en-US" dirty="0"/>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3.svg"/><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181.xml"/><Relationship Id="rId7" Type="http://schemas.openxmlformats.org/officeDocument/2006/relationships/tags" Target="../tags/tag185.xml"/><Relationship Id="rId2" Type="http://schemas.openxmlformats.org/officeDocument/2006/relationships/tags" Target="../tags/tag180.xml"/><Relationship Id="rId1" Type="http://schemas.openxmlformats.org/officeDocument/2006/relationships/tags" Target="../tags/tag179.xml"/><Relationship Id="rId6" Type="http://schemas.openxmlformats.org/officeDocument/2006/relationships/tags" Target="../tags/tag184.xml"/><Relationship Id="rId5" Type="http://schemas.openxmlformats.org/officeDocument/2006/relationships/tags" Target="../tags/tag183.xml"/><Relationship Id="rId10" Type="http://schemas.openxmlformats.org/officeDocument/2006/relationships/image" Target="../media/image9.png"/><Relationship Id="rId4" Type="http://schemas.openxmlformats.org/officeDocument/2006/relationships/tags" Target="../tags/tag182.xml"/><Relationship Id="rId9" Type="http://schemas.openxmlformats.org/officeDocument/2006/relationships/image" Target="../media/image4.png"/></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188.xml"/><Relationship Id="rId7" Type="http://schemas.openxmlformats.org/officeDocument/2006/relationships/tags" Target="../tags/tag192.xml"/><Relationship Id="rId12" Type="http://schemas.openxmlformats.org/officeDocument/2006/relationships/image" Target="../media/image12.png"/><Relationship Id="rId2" Type="http://schemas.openxmlformats.org/officeDocument/2006/relationships/tags" Target="../tags/tag187.xml"/><Relationship Id="rId1" Type="http://schemas.openxmlformats.org/officeDocument/2006/relationships/tags" Target="../tags/tag186.xml"/><Relationship Id="rId6" Type="http://schemas.openxmlformats.org/officeDocument/2006/relationships/tags" Target="../tags/tag191.xml"/><Relationship Id="rId11" Type="http://schemas.openxmlformats.org/officeDocument/2006/relationships/image" Target="../media/image11.png"/><Relationship Id="rId5" Type="http://schemas.openxmlformats.org/officeDocument/2006/relationships/tags" Target="../tags/tag190.xml"/><Relationship Id="rId10" Type="http://schemas.openxmlformats.org/officeDocument/2006/relationships/image" Target="../media/image10.png"/><Relationship Id="rId4" Type="http://schemas.openxmlformats.org/officeDocument/2006/relationships/tags" Target="../tags/tag189.xml"/><Relationship Id="rId9" Type="http://schemas.openxmlformats.org/officeDocument/2006/relationships/image" Target="../media/image4.png"/></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195.xml"/><Relationship Id="rId7" Type="http://schemas.openxmlformats.org/officeDocument/2006/relationships/tags" Target="../tags/tag199.xml"/><Relationship Id="rId2" Type="http://schemas.openxmlformats.org/officeDocument/2006/relationships/tags" Target="../tags/tag194.xml"/><Relationship Id="rId1" Type="http://schemas.openxmlformats.org/officeDocument/2006/relationships/tags" Target="../tags/tag193.xml"/><Relationship Id="rId6" Type="http://schemas.openxmlformats.org/officeDocument/2006/relationships/tags" Target="../tags/tag198.xml"/><Relationship Id="rId11" Type="http://schemas.openxmlformats.org/officeDocument/2006/relationships/image" Target="../media/image14.png"/><Relationship Id="rId5" Type="http://schemas.openxmlformats.org/officeDocument/2006/relationships/tags" Target="../tags/tag197.xml"/><Relationship Id="rId10" Type="http://schemas.openxmlformats.org/officeDocument/2006/relationships/image" Target="../media/image13.png"/><Relationship Id="rId4" Type="http://schemas.openxmlformats.org/officeDocument/2006/relationships/tags" Target="../tags/tag196.xml"/><Relationship Id="rId9" Type="http://schemas.openxmlformats.org/officeDocument/2006/relationships/image" Target="../media/image4.png"/></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202.xml"/><Relationship Id="rId7" Type="http://schemas.openxmlformats.org/officeDocument/2006/relationships/tags" Target="../tags/tag206.xml"/><Relationship Id="rId12" Type="http://schemas.openxmlformats.org/officeDocument/2006/relationships/image" Target="../media/image16.png"/><Relationship Id="rId2" Type="http://schemas.openxmlformats.org/officeDocument/2006/relationships/tags" Target="../tags/tag201.xml"/><Relationship Id="rId1" Type="http://schemas.openxmlformats.org/officeDocument/2006/relationships/tags" Target="../tags/tag200.xml"/><Relationship Id="rId6" Type="http://schemas.openxmlformats.org/officeDocument/2006/relationships/tags" Target="../tags/tag205.xml"/><Relationship Id="rId11" Type="http://schemas.openxmlformats.org/officeDocument/2006/relationships/image" Target="../media/image15.png"/><Relationship Id="rId5" Type="http://schemas.openxmlformats.org/officeDocument/2006/relationships/tags" Target="../tags/tag204.xml"/><Relationship Id="rId10" Type="http://schemas.openxmlformats.org/officeDocument/2006/relationships/image" Target="../media/image4.png"/><Relationship Id="rId4" Type="http://schemas.openxmlformats.org/officeDocument/2006/relationships/tags" Target="../tags/tag203.xml"/><Relationship Id="rId9"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209.xml"/><Relationship Id="rId7" Type="http://schemas.openxmlformats.org/officeDocument/2006/relationships/tags" Target="../tags/tag213.xml"/><Relationship Id="rId12" Type="http://schemas.openxmlformats.org/officeDocument/2006/relationships/image" Target="../media/image17.png"/><Relationship Id="rId2" Type="http://schemas.openxmlformats.org/officeDocument/2006/relationships/tags" Target="../tags/tag208.xml"/><Relationship Id="rId1" Type="http://schemas.openxmlformats.org/officeDocument/2006/relationships/tags" Target="../tags/tag207.xml"/><Relationship Id="rId6" Type="http://schemas.openxmlformats.org/officeDocument/2006/relationships/tags" Target="../tags/tag212.xml"/><Relationship Id="rId11" Type="http://schemas.openxmlformats.org/officeDocument/2006/relationships/image" Target="../media/image15.png"/><Relationship Id="rId5" Type="http://schemas.openxmlformats.org/officeDocument/2006/relationships/tags" Target="../tags/tag211.xml"/><Relationship Id="rId10" Type="http://schemas.openxmlformats.org/officeDocument/2006/relationships/image" Target="../media/image4.png"/><Relationship Id="rId4" Type="http://schemas.openxmlformats.org/officeDocument/2006/relationships/tags" Target="../tags/tag210.xml"/><Relationship Id="rId9"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8" Type="http://schemas.openxmlformats.org/officeDocument/2006/relationships/tags" Target="../tags/tag221.xml"/><Relationship Id="rId13" Type="http://schemas.openxmlformats.org/officeDocument/2006/relationships/image" Target="../media/image18.png"/><Relationship Id="rId3" Type="http://schemas.openxmlformats.org/officeDocument/2006/relationships/tags" Target="../tags/tag216.xml"/><Relationship Id="rId7" Type="http://schemas.openxmlformats.org/officeDocument/2006/relationships/tags" Target="../tags/tag220.xml"/><Relationship Id="rId12" Type="http://schemas.openxmlformats.org/officeDocument/2006/relationships/image" Target="../media/image4.png"/><Relationship Id="rId2" Type="http://schemas.openxmlformats.org/officeDocument/2006/relationships/tags" Target="../tags/tag215.xml"/><Relationship Id="rId16" Type="http://schemas.openxmlformats.org/officeDocument/2006/relationships/image" Target="../media/image21.png"/><Relationship Id="rId1" Type="http://schemas.openxmlformats.org/officeDocument/2006/relationships/tags" Target="../tags/tag214.xml"/><Relationship Id="rId6" Type="http://schemas.openxmlformats.org/officeDocument/2006/relationships/tags" Target="../tags/tag219.xml"/><Relationship Id="rId11" Type="http://schemas.openxmlformats.org/officeDocument/2006/relationships/slideLayout" Target="../slideLayouts/slideLayout1.xml"/><Relationship Id="rId5" Type="http://schemas.openxmlformats.org/officeDocument/2006/relationships/tags" Target="../tags/tag218.xml"/><Relationship Id="rId15" Type="http://schemas.openxmlformats.org/officeDocument/2006/relationships/image" Target="../media/image20.png"/><Relationship Id="rId10" Type="http://schemas.openxmlformats.org/officeDocument/2006/relationships/tags" Target="../tags/tag223.xml"/><Relationship Id="rId4" Type="http://schemas.openxmlformats.org/officeDocument/2006/relationships/tags" Target="../tags/tag217.xml"/><Relationship Id="rId9" Type="http://schemas.openxmlformats.org/officeDocument/2006/relationships/tags" Target="../tags/tag222.xml"/><Relationship Id="rId14" Type="http://schemas.openxmlformats.org/officeDocument/2006/relationships/image" Target="../media/image19.png"/></Relationships>
</file>

<file path=ppt/slides/_rels/slide16.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226.xml"/><Relationship Id="rId7" Type="http://schemas.openxmlformats.org/officeDocument/2006/relationships/tags" Target="../tags/tag230.xml"/><Relationship Id="rId2" Type="http://schemas.openxmlformats.org/officeDocument/2006/relationships/tags" Target="../tags/tag225.xml"/><Relationship Id="rId1" Type="http://schemas.openxmlformats.org/officeDocument/2006/relationships/tags" Target="../tags/tag224.xml"/><Relationship Id="rId6" Type="http://schemas.openxmlformats.org/officeDocument/2006/relationships/tags" Target="../tags/tag229.xml"/><Relationship Id="rId5" Type="http://schemas.openxmlformats.org/officeDocument/2006/relationships/tags" Target="../tags/tag228.xml"/><Relationship Id="rId10" Type="http://schemas.openxmlformats.org/officeDocument/2006/relationships/image" Target="../media/image22.png"/><Relationship Id="rId4" Type="http://schemas.openxmlformats.org/officeDocument/2006/relationships/tags" Target="../tags/tag227.xml"/><Relationship Id="rId9" Type="http://schemas.openxmlformats.org/officeDocument/2006/relationships/image" Target="../media/image4.png"/></Relationships>
</file>

<file path=ppt/slides/_rels/slide1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tags" Target="../tags/tag233.xml"/><Relationship Id="rId7" Type="http://schemas.openxmlformats.org/officeDocument/2006/relationships/image" Target="../media/image23.png"/><Relationship Id="rId2" Type="http://schemas.openxmlformats.org/officeDocument/2006/relationships/tags" Target="../tags/tag232.xml"/><Relationship Id="rId1" Type="http://schemas.openxmlformats.org/officeDocument/2006/relationships/tags" Target="../tags/tag231.xml"/><Relationship Id="rId6" Type="http://schemas.openxmlformats.org/officeDocument/2006/relationships/image" Target="../media/image4.png"/><Relationship Id="rId5" Type="http://schemas.openxmlformats.org/officeDocument/2006/relationships/slideLayout" Target="../slideLayouts/slideLayout1.xml"/><Relationship Id="rId4" Type="http://schemas.openxmlformats.org/officeDocument/2006/relationships/tags" Target="../tags/tag234.xml"/><Relationship Id="rId9" Type="http://schemas.openxmlformats.org/officeDocument/2006/relationships/image" Target="../media/image25.png"/></Relationships>
</file>

<file path=ppt/slides/_rels/slide1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tags" Target="../tags/tag237.xml"/><Relationship Id="rId7" Type="http://schemas.openxmlformats.org/officeDocument/2006/relationships/image" Target="../media/image26.png"/><Relationship Id="rId2" Type="http://schemas.openxmlformats.org/officeDocument/2006/relationships/tags" Target="../tags/tag236.xml"/><Relationship Id="rId1" Type="http://schemas.openxmlformats.org/officeDocument/2006/relationships/tags" Target="../tags/tag235.xml"/><Relationship Id="rId6" Type="http://schemas.openxmlformats.org/officeDocument/2006/relationships/image" Target="../media/image4.png"/><Relationship Id="rId5" Type="http://schemas.openxmlformats.org/officeDocument/2006/relationships/slideLayout" Target="../slideLayouts/slideLayout1.xml"/><Relationship Id="rId4" Type="http://schemas.openxmlformats.org/officeDocument/2006/relationships/tags" Target="../tags/tag238.xml"/></Relationships>
</file>

<file path=ppt/slides/_rels/slide1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tags" Target="../tags/tag241.xml"/><Relationship Id="rId7" Type="http://schemas.openxmlformats.org/officeDocument/2006/relationships/image" Target="../media/image4.png"/><Relationship Id="rId2" Type="http://schemas.openxmlformats.org/officeDocument/2006/relationships/tags" Target="../tags/tag240.xml"/><Relationship Id="rId1" Type="http://schemas.openxmlformats.org/officeDocument/2006/relationships/tags" Target="../tags/tag239.xml"/><Relationship Id="rId6" Type="http://schemas.openxmlformats.org/officeDocument/2006/relationships/slideLayout" Target="../slideLayouts/slideLayout1.xml"/><Relationship Id="rId5" Type="http://schemas.openxmlformats.org/officeDocument/2006/relationships/tags" Target="../tags/tag243.xml"/><Relationship Id="rId4" Type="http://schemas.openxmlformats.org/officeDocument/2006/relationships/tags" Target="../tags/tag242.xml"/></Relationships>
</file>

<file path=ppt/slides/_rels/slide2.xml.rels><?xml version="1.0" encoding="UTF-8" standalone="yes"?>
<Relationships xmlns="http://schemas.openxmlformats.org/package/2006/relationships"><Relationship Id="rId8" Type="http://schemas.openxmlformats.org/officeDocument/2006/relationships/tags" Target="../tags/tag73.xml"/><Relationship Id="rId13" Type="http://schemas.openxmlformats.org/officeDocument/2006/relationships/tags" Target="../tags/tag78.xml"/><Relationship Id="rId18" Type="http://schemas.openxmlformats.org/officeDocument/2006/relationships/tags" Target="../tags/tag83.xml"/><Relationship Id="rId3" Type="http://schemas.openxmlformats.org/officeDocument/2006/relationships/tags" Target="../tags/tag68.xml"/><Relationship Id="rId21" Type="http://schemas.openxmlformats.org/officeDocument/2006/relationships/tags" Target="../tags/tag86.xml"/><Relationship Id="rId7" Type="http://schemas.openxmlformats.org/officeDocument/2006/relationships/tags" Target="../tags/tag72.xml"/><Relationship Id="rId12" Type="http://schemas.openxmlformats.org/officeDocument/2006/relationships/tags" Target="../tags/tag77.xml"/><Relationship Id="rId17" Type="http://schemas.openxmlformats.org/officeDocument/2006/relationships/tags" Target="../tags/tag82.xml"/><Relationship Id="rId2" Type="http://schemas.openxmlformats.org/officeDocument/2006/relationships/tags" Target="../tags/tag67.xml"/><Relationship Id="rId16" Type="http://schemas.openxmlformats.org/officeDocument/2006/relationships/tags" Target="../tags/tag81.xml"/><Relationship Id="rId20" Type="http://schemas.openxmlformats.org/officeDocument/2006/relationships/tags" Target="../tags/tag85.xml"/><Relationship Id="rId1" Type="http://schemas.openxmlformats.org/officeDocument/2006/relationships/tags" Target="../tags/tag66.xml"/><Relationship Id="rId6" Type="http://schemas.openxmlformats.org/officeDocument/2006/relationships/tags" Target="../tags/tag71.xml"/><Relationship Id="rId11" Type="http://schemas.openxmlformats.org/officeDocument/2006/relationships/tags" Target="../tags/tag76.xml"/><Relationship Id="rId24" Type="http://schemas.openxmlformats.org/officeDocument/2006/relationships/image" Target="../media/image4.png"/><Relationship Id="rId5" Type="http://schemas.openxmlformats.org/officeDocument/2006/relationships/tags" Target="../tags/tag70.xml"/><Relationship Id="rId15" Type="http://schemas.openxmlformats.org/officeDocument/2006/relationships/tags" Target="../tags/tag80.xml"/><Relationship Id="rId23" Type="http://schemas.openxmlformats.org/officeDocument/2006/relationships/slideLayout" Target="../slideLayouts/slideLayout1.xml"/><Relationship Id="rId10" Type="http://schemas.openxmlformats.org/officeDocument/2006/relationships/tags" Target="../tags/tag75.xml"/><Relationship Id="rId19" Type="http://schemas.openxmlformats.org/officeDocument/2006/relationships/tags" Target="../tags/tag84.xml"/><Relationship Id="rId4" Type="http://schemas.openxmlformats.org/officeDocument/2006/relationships/tags" Target="../tags/tag69.xml"/><Relationship Id="rId9" Type="http://schemas.openxmlformats.org/officeDocument/2006/relationships/tags" Target="../tags/tag74.xml"/><Relationship Id="rId14" Type="http://schemas.openxmlformats.org/officeDocument/2006/relationships/tags" Target="../tags/tag79.xml"/><Relationship Id="rId22" Type="http://schemas.openxmlformats.org/officeDocument/2006/relationships/tags" Target="../tags/tag87.xml"/></Relationships>
</file>

<file path=ppt/slides/_rels/slide2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46.xml"/><Relationship Id="rId7" Type="http://schemas.openxmlformats.org/officeDocument/2006/relationships/notesSlide" Target="../notesSlides/notesSlide10.xml"/><Relationship Id="rId2" Type="http://schemas.openxmlformats.org/officeDocument/2006/relationships/tags" Target="../tags/tag245.xml"/><Relationship Id="rId1" Type="http://schemas.openxmlformats.org/officeDocument/2006/relationships/tags" Target="../tags/tag244.xml"/><Relationship Id="rId6" Type="http://schemas.openxmlformats.org/officeDocument/2006/relationships/slideLayout" Target="../slideLayouts/slideLayout1.xml"/><Relationship Id="rId5" Type="http://schemas.openxmlformats.org/officeDocument/2006/relationships/tags" Target="../tags/tag248.xml"/><Relationship Id="rId4" Type="http://schemas.openxmlformats.org/officeDocument/2006/relationships/tags" Target="../tags/tag247.xml"/><Relationship Id="rId9" Type="http://schemas.openxmlformats.org/officeDocument/2006/relationships/image" Target="../media/image29.png"/></Relationships>
</file>

<file path=ppt/slides/_rels/slide21.xml.rels><?xml version="1.0" encoding="UTF-8" standalone="yes"?>
<Relationships xmlns="http://schemas.openxmlformats.org/package/2006/relationships"><Relationship Id="rId8" Type="http://schemas.openxmlformats.org/officeDocument/2006/relationships/tags" Target="../tags/tag256.xml"/><Relationship Id="rId13" Type="http://schemas.openxmlformats.org/officeDocument/2006/relationships/tags" Target="../tags/tag261.xml"/><Relationship Id="rId18" Type="http://schemas.openxmlformats.org/officeDocument/2006/relationships/tags" Target="../tags/tag266.xml"/><Relationship Id="rId3" Type="http://schemas.openxmlformats.org/officeDocument/2006/relationships/tags" Target="../tags/tag251.xml"/><Relationship Id="rId21" Type="http://schemas.openxmlformats.org/officeDocument/2006/relationships/notesSlide" Target="../notesSlides/notesSlide11.xml"/><Relationship Id="rId7" Type="http://schemas.openxmlformats.org/officeDocument/2006/relationships/tags" Target="../tags/tag255.xml"/><Relationship Id="rId12" Type="http://schemas.openxmlformats.org/officeDocument/2006/relationships/tags" Target="../tags/tag260.xml"/><Relationship Id="rId17" Type="http://schemas.openxmlformats.org/officeDocument/2006/relationships/tags" Target="../tags/tag265.xml"/><Relationship Id="rId2" Type="http://schemas.openxmlformats.org/officeDocument/2006/relationships/tags" Target="../tags/tag250.xml"/><Relationship Id="rId16" Type="http://schemas.openxmlformats.org/officeDocument/2006/relationships/tags" Target="../tags/tag264.xml"/><Relationship Id="rId20" Type="http://schemas.openxmlformats.org/officeDocument/2006/relationships/slideLayout" Target="../slideLayouts/slideLayout1.xml"/><Relationship Id="rId1" Type="http://schemas.openxmlformats.org/officeDocument/2006/relationships/tags" Target="../tags/tag249.xml"/><Relationship Id="rId6" Type="http://schemas.openxmlformats.org/officeDocument/2006/relationships/tags" Target="../tags/tag254.xml"/><Relationship Id="rId11" Type="http://schemas.openxmlformats.org/officeDocument/2006/relationships/tags" Target="../tags/tag259.xml"/><Relationship Id="rId5" Type="http://schemas.openxmlformats.org/officeDocument/2006/relationships/tags" Target="../tags/tag253.xml"/><Relationship Id="rId15" Type="http://schemas.openxmlformats.org/officeDocument/2006/relationships/tags" Target="../tags/tag263.xml"/><Relationship Id="rId10" Type="http://schemas.openxmlformats.org/officeDocument/2006/relationships/tags" Target="../tags/tag258.xml"/><Relationship Id="rId19" Type="http://schemas.openxmlformats.org/officeDocument/2006/relationships/tags" Target="../tags/tag267.xml"/><Relationship Id="rId4" Type="http://schemas.openxmlformats.org/officeDocument/2006/relationships/tags" Target="../tags/tag252.xml"/><Relationship Id="rId9" Type="http://schemas.openxmlformats.org/officeDocument/2006/relationships/tags" Target="../tags/tag257.xml"/><Relationship Id="rId14" Type="http://schemas.openxmlformats.org/officeDocument/2006/relationships/tags" Target="../tags/tag262.xml"/><Relationship Id="rId22"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tags" Target="../tags/tag270.xml"/><Relationship Id="rId2" Type="http://schemas.openxmlformats.org/officeDocument/2006/relationships/tags" Target="../tags/tag269.xml"/><Relationship Id="rId1" Type="http://schemas.openxmlformats.org/officeDocument/2006/relationships/tags" Target="../tags/tag268.xml"/><Relationship Id="rId5" Type="http://schemas.openxmlformats.org/officeDocument/2006/relationships/image" Target="../media/image1.png"/><Relationship Id="rId4"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tags" Target="../tags/tag95.xml"/><Relationship Id="rId13" Type="http://schemas.openxmlformats.org/officeDocument/2006/relationships/tags" Target="../tags/tag100.xml"/><Relationship Id="rId18" Type="http://schemas.openxmlformats.org/officeDocument/2006/relationships/tags" Target="../tags/tag105.xml"/><Relationship Id="rId26" Type="http://schemas.openxmlformats.org/officeDocument/2006/relationships/notesSlide" Target="../notesSlides/notesSlide2.xml"/><Relationship Id="rId3" Type="http://schemas.openxmlformats.org/officeDocument/2006/relationships/tags" Target="../tags/tag90.xml"/><Relationship Id="rId21" Type="http://schemas.openxmlformats.org/officeDocument/2006/relationships/tags" Target="../tags/tag108.xml"/><Relationship Id="rId7" Type="http://schemas.openxmlformats.org/officeDocument/2006/relationships/tags" Target="../tags/tag94.xml"/><Relationship Id="rId12" Type="http://schemas.openxmlformats.org/officeDocument/2006/relationships/tags" Target="../tags/tag99.xml"/><Relationship Id="rId17" Type="http://schemas.openxmlformats.org/officeDocument/2006/relationships/tags" Target="../tags/tag104.xml"/><Relationship Id="rId25" Type="http://schemas.openxmlformats.org/officeDocument/2006/relationships/slideLayout" Target="../slideLayouts/slideLayout1.xml"/><Relationship Id="rId2" Type="http://schemas.openxmlformats.org/officeDocument/2006/relationships/tags" Target="../tags/tag89.xml"/><Relationship Id="rId16" Type="http://schemas.openxmlformats.org/officeDocument/2006/relationships/tags" Target="../tags/tag103.xml"/><Relationship Id="rId20" Type="http://schemas.openxmlformats.org/officeDocument/2006/relationships/tags" Target="../tags/tag107.xml"/><Relationship Id="rId1" Type="http://schemas.openxmlformats.org/officeDocument/2006/relationships/tags" Target="../tags/tag88.xml"/><Relationship Id="rId6" Type="http://schemas.openxmlformats.org/officeDocument/2006/relationships/tags" Target="../tags/tag93.xml"/><Relationship Id="rId11" Type="http://schemas.openxmlformats.org/officeDocument/2006/relationships/tags" Target="../tags/tag98.xml"/><Relationship Id="rId24" Type="http://schemas.openxmlformats.org/officeDocument/2006/relationships/tags" Target="../tags/tag111.xml"/><Relationship Id="rId5" Type="http://schemas.openxmlformats.org/officeDocument/2006/relationships/tags" Target="../tags/tag92.xml"/><Relationship Id="rId15" Type="http://schemas.openxmlformats.org/officeDocument/2006/relationships/tags" Target="../tags/tag102.xml"/><Relationship Id="rId23" Type="http://schemas.openxmlformats.org/officeDocument/2006/relationships/tags" Target="../tags/tag110.xml"/><Relationship Id="rId10" Type="http://schemas.openxmlformats.org/officeDocument/2006/relationships/tags" Target="../tags/tag97.xml"/><Relationship Id="rId19" Type="http://schemas.openxmlformats.org/officeDocument/2006/relationships/tags" Target="../tags/tag106.xml"/><Relationship Id="rId4" Type="http://schemas.openxmlformats.org/officeDocument/2006/relationships/tags" Target="../tags/tag91.xml"/><Relationship Id="rId9" Type="http://schemas.openxmlformats.org/officeDocument/2006/relationships/tags" Target="../tags/tag96.xml"/><Relationship Id="rId14" Type="http://schemas.openxmlformats.org/officeDocument/2006/relationships/tags" Target="../tags/tag101.xml"/><Relationship Id="rId22" Type="http://schemas.openxmlformats.org/officeDocument/2006/relationships/tags" Target="../tags/tag109.xml"/><Relationship Id="rId27"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tags" Target="../tags/tag119.xml"/><Relationship Id="rId13" Type="http://schemas.openxmlformats.org/officeDocument/2006/relationships/tags" Target="../tags/tag124.xml"/><Relationship Id="rId18" Type="http://schemas.openxmlformats.org/officeDocument/2006/relationships/tags" Target="../tags/tag129.xml"/><Relationship Id="rId3" Type="http://schemas.openxmlformats.org/officeDocument/2006/relationships/tags" Target="../tags/tag114.xml"/><Relationship Id="rId21" Type="http://schemas.openxmlformats.org/officeDocument/2006/relationships/tags" Target="../tags/tag132.xml"/><Relationship Id="rId7" Type="http://schemas.openxmlformats.org/officeDocument/2006/relationships/tags" Target="../tags/tag118.xml"/><Relationship Id="rId12" Type="http://schemas.openxmlformats.org/officeDocument/2006/relationships/tags" Target="../tags/tag123.xml"/><Relationship Id="rId17" Type="http://schemas.openxmlformats.org/officeDocument/2006/relationships/tags" Target="../tags/tag128.xml"/><Relationship Id="rId2" Type="http://schemas.openxmlformats.org/officeDocument/2006/relationships/tags" Target="../tags/tag113.xml"/><Relationship Id="rId16" Type="http://schemas.openxmlformats.org/officeDocument/2006/relationships/tags" Target="../tags/tag127.xml"/><Relationship Id="rId20" Type="http://schemas.openxmlformats.org/officeDocument/2006/relationships/tags" Target="../tags/tag131.xml"/><Relationship Id="rId1" Type="http://schemas.openxmlformats.org/officeDocument/2006/relationships/tags" Target="../tags/tag112.xml"/><Relationship Id="rId6" Type="http://schemas.openxmlformats.org/officeDocument/2006/relationships/tags" Target="../tags/tag117.xml"/><Relationship Id="rId11" Type="http://schemas.openxmlformats.org/officeDocument/2006/relationships/tags" Target="../tags/tag122.xml"/><Relationship Id="rId24" Type="http://schemas.openxmlformats.org/officeDocument/2006/relationships/image" Target="../media/image4.png"/><Relationship Id="rId5" Type="http://schemas.openxmlformats.org/officeDocument/2006/relationships/tags" Target="../tags/tag116.xml"/><Relationship Id="rId15" Type="http://schemas.openxmlformats.org/officeDocument/2006/relationships/tags" Target="../tags/tag126.xml"/><Relationship Id="rId23" Type="http://schemas.openxmlformats.org/officeDocument/2006/relationships/notesSlide" Target="../notesSlides/notesSlide3.xml"/><Relationship Id="rId10" Type="http://schemas.openxmlformats.org/officeDocument/2006/relationships/tags" Target="../tags/tag121.xml"/><Relationship Id="rId19" Type="http://schemas.openxmlformats.org/officeDocument/2006/relationships/tags" Target="../tags/tag130.xml"/><Relationship Id="rId4" Type="http://schemas.openxmlformats.org/officeDocument/2006/relationships/tags" Target="../tags/tag115.xml"/><Relationship Id="rId9" Type="http://schemas.openxmlformats.org/officeDocument/2006/relationships/tags" Target="../tags/tag120.xml"/><Relationship Id="rId14" Type="http://schemas.openxmlformats.org/officeDocument/2006/relationships/tags" Target="../tags/tag125.xml"/><Relationship Id="rId22"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tags" Target="../tags/tag140.xml"/><Relationship Id="rId13" Type="http://schemas.openxmlformats.org/officeDocument/2006/relationships/image" Target="../media/image6.png"/><Relationship Id="rId3" Type="http://schemas.openxmlformats.org/officeDocument/2006/relationships/tags" Target="../tags/tag135.xml"/><Relationship Id="rId7" Type="http://schemas.openxmlformats.org/officeDocument/2006/relationships/tags" Target="../tags/tag139.xml"/><Relationship Id="rId12" Type="http://schemas.openxmlformats.org/officeDocument/2006/relationships/image" Target="../media/image5.png"/><Relationship Id="rId2" Type="http://schemas.openxmlformats.org/officeDocument/2006/relationships/tags" Target="../tags/tag134.xml"/><Relationship Id="rId1" Type="http://schemas.openxmlformats.org/officeDocument/2006/relationships/tags" Target="../tags/tag133.xml"/><Relationship Id="rId6" Type="http://schemas.openxmlformats.org/officeDocument/2006/relationships/tags" Target="../tags/tag138.xml"/><Relationship Id="rId11" Type="http://schemas.openxmlformats.org/officeDocument/2006/relationships/image" Target="../media/image4.png"/><Relationship Id="rId5" Type="http://schemas.openxmlformats.org/officeDocument/2006/relationships/tags" Target="../tags/tag137.xml"/><Relationship Id="rId10" Type="http://schemas.openxmlformats.org/officeDocument/2006/relationships/notesSlide" Target="../notesSlides/notesSlide4.xml"/><Relationship Id="rId4" Type="http://schemas.openxmlformats.org/officeDocument/2006/relationships/tags" Target="../tags/tag136.xml"/><Relationship Id="rId9"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tags" Target="../tags/tag148.xml"/><Relationship Id="rId13" Type="http://schemas.openxmlformats.org/officeDocument/2006/relationships/tags" Target="../tags/tag153.xml"/><Relationship Id="rId18" Type="http://schemas.openxmlformats.org/officeDocument/2006/relationships/tags" Target="../tags/tag158.xml"/><Relationship Id="rId3" Type="http://schemas.openxmlformats.org/officeDocument/2006/relationships/tags" Target="../tags/tag143.xml"/><Relationship Id="rId21" Type="http://schemas.openxmlformats.org/officeDocument/2006/relationships/slideLayout" Target="../slideLayouts/slideLayout1.xml"/><Relationship Id="rId7" Type="http://schemas.openxmlformats.org/officeDocument/2006/relationships/tags" Target="../tags/tag147.xml"/><Relationship Id="rId12" Type="http://schemas.openxmlformats.org/officeDocument/2006/relationships/tags" Target="../tags/tag152.xml"/><Relationship Id="rId17" Type="http://schemas.openxmlformats.org/officeDocument/2006/relationships/tags" Target="../tags/tag157.xml"/><Relationship Id="rId2" Type="http://schemas.openxmlformats.org/officeDocument/2006/relationships/tags" Target="../tags/tag142.xml"/><Relationship Id="rId16" Type="http://schemas.openxmlformats.org/officeDocument/2006/relationships/tags" Target="../tags/tag156.xml"/><Relationship Id="rId20" Type="http://schemas.openxmlformats.org/officeDocument/2006/relationships/tags" Target="../tags/tag160.xml"/><Relationship Id="rId1" Type="http://schemas.openxmlformats.org/officeDocument/2006/relationships/tags" Target="../tags/tag141.xml"/><Relationship Id="rId6" Type="http://schemas.openxmlformats.org/officeDocument/2006/relationships/tags" Target="../tags/tag146.xml"/><Relationship Id="rId11" Type="http://schemas.openxmlformats.org/officeDocument/2006/relationships/tags" Target="../tags/tag151.xml"/><Relationship Id="rId5" Type="http://schemas.openxmlformats.org/officeDocument/2006/relationships/tags" Target="../tags/tag145.xml"/><Relationship Id="rId15" Type="http://schemas.openxmlformats.org/officeDocument/2006/relationships/tags" Target="../tags/tag155.xml"/><Relationship Id="rId23" Type="http://schemas.openxmlformats.org/officeDocument/2006/relationships/image" Target="../media/image4.png"/><Relationship Id="rId10" Type="http://schemas.openxmlformats.org/officeDocument/2006/relationships/tags" Target="../tags/tag150.xml"/><Relationship Id="rId19" Type="http://schemas.openxmlformats.org/officeDocument/2006/relationships/tags" Target="../tags/tag159.xml"/><Relationship Id="rId4" Type="http://schemas.openxmlformats.org/officeDocument/2006/relationships/tags" Target="../tags/tag144.xml"/><Relationship Id="rId9" Type="http://schemas.openxmlformats.org/officeDocument/2006/relationships/tags" Target="../tags/tag149.xml"/><Relationship Id="rId14" Type="http://schemas.openxmlformats.org/officeDocument/2006/relationships/tags" Target="../tags/tag154.xml"/><Relationship Id="rId2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63.xml"/><Relationship Id="rId7" Type="http://schemas.openxmlformats.org/officeDocument/2006/relationships/notesSlide" Target="../notesSlides/notesSlide6.xml"/><Relationship Id="rId2" Type="http://schemas.openxmlformats.org/officeDocument/2006/relationships/tags" Target="../tags/tag162.xml"/><Relationship Id="rId1" Type="http://schemas.openxmlformats.org/officeDocument/2006/relationships/tags" Target="../tags/tag161.xml"/><Relationship Id="rId6" Type="http://schemas.openxmlformats.org/officeDocument/2006/relationships/slideLayout" Target="../slideLayouts/slideLayout1.xml"/><Relationship Id="rId5" Type="http://schemas.openxmlformats.org/officeDocument/2006/relationships/tags" Target="../tags/tag165.xml"/><Relationship Id="rId4" Type="http://schemas.openxmlformats.org/officeDocument/2006/relationships/tags" Target="../tags/tag164.xml"/></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7.xml"/><Relationship Id="rId3" Type="http://schemas.openxmlformats.org/officeDocument/2006/relationships/tags" Target="../tags/tag168.xml"/><Relationship Id="rId7" Type="http://schemas.openxmlformats.org/officeDocument/2006/relationships/slideLayout" Target="../slideLayouts/slideLayout1.xml"/><Relationship Id="rId2" Type="http://schemas.openxmlformats.org/officeDocument/2006/relationships/tags" Target="../tags/tag167.xml"/><Relationship Id="rId1" Type="http://schemas.openxmlformats.org/officeDocument/2006/relationships/tags" Target="../tags/tag166.xml"/><Relationship Id="rId6" Type="http://schemas.openxmlformats.org/officeDocument/2006/relationships/tags" Target="../tags/tag171.xml"/><Relationship Id="rId5" Type="http://schemas.openxmlformats.org/officeDocument/2006/relationships/tags" Target="../tags/tag170.xml"/><Relationship Id="rId10" Type="http://schemas.openxmlformats.org/officeDocument/2006/relationships/image" Target="../media/image7.png"/><Relationship Id="rId4" Type="http://schemas.openxmlformats.org/officeDocument/2006/relationships/tags" Target="../tags/tag169.xml"/><Relationship Id="rId9"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174.xml"/><Relationship Id="rId7" Type="http://schemas.openxmlformats.org/officeDocument/2006/relationships/tags" Target="../tags/tag178.xml"/><Relationship Id="rId2" Type="http://schemas.openxmlformats.org/officeDocument/2006/relationships/tags" Target="../tags/tag173.xml"/><Relationship Id="rId1" Type="http://schemas.openxmlformats.org/officeDocument/2006/relationships/tags" Target="../tags/tag172.xml"/><Relationship Id="rId6" Type="http://schemas.openxmlformats.org/officeDocument/2006/relationships/tags" Target="../tags/tag177.xml"/><Relationship Id="rId5" Type="http://schemas.openxmlformats.org/officeDocument/2006/relationships/tags" Target="../tags/tag176.xml"/><Relationship Id="rId10" Type="http://schemas.openxmlformats.org/officeDocument/2006/relationships/image" Target="../media/image8.png"/><Relationship Id="rId4" Type="http://schemas.openxmlformats.org/officeDocument/2006/relationships/tags" Target="../tags/tag175.xml"/><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970" y="1840230"/>
            <a:ext cx="12201525" cy="251968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校徽+南京师范大学"/>
          <p:cNvPicPr>
            <a:picLocks noChangeAspect="1"/>
          </p:cNvPicPr>
          <p:nvPr/>
        </p:nvPicPr>
        <p:blipFill>
          <a:blip r:embed="rId5"/>
          <a:srcRect t="33231" b="38380"/>
          <a:stretch>
            <a:fillRect/>
          </a:stretch>
        </p:blipFill>
        <p:spPr>
          <a:xfrm>
            <a:off x="4001135" y="743585"/>
            <a:ext cx="4171950" cy="837565"/>
          </a:xfrm>
          <a:prstGeom prst="rect">
            <a:avLst/>
          </a:prstGeom>
        </p:spPr>
      </p:pic>
      <p:sp>
        <p:nvSpPr>
          <p:cNvPr id="7" name="文本框 6"/>
          <p:cNvSpPr txBox="1"/>
          <p:nvPr/>
        </p:nvSpPr>
        <p:spPr>
          <a:xfrm>
            <a:off x="1151890" y="2198370"/>
            <a:ext cx="10253980" cy="1137285"/>
          </a:xfrm>
          <a:prstGeom prst="rect">
            <a:avLst/>
          </a:prstGeom>
          <a:noFill/>
        </p:spPr>
        <p:txBody>
          <a:bodyPr wrap="square" rtlCol="0">
            <a:spAutoFit/>
          </a:bodyPr>
          <a:lstStyle/>
          <a:p>
            <a:pPr algn="ctr"/>
            <a:r>
              <a:rPr sz="3200" b="1" dirty="0" err="1">
                <a:solidFill>
                  <a:schemeClr val="bg1"/>
                </a:solidFill>
                <a:latin typeface="Times New Roman" panose="02020603050405020304" charset="0"/>
                <a:ea typeface="+mj-ea"/>
                <a:cs typeface="+mj-ea"/>
              </a:rPr>
              <a:t>对Yoon</a:t>
            </a:r>
            <a:r>
              <a:rPr sz="3200" b="1" dirty="0">
                <a:solidFill>
                  <a:schemeClr val="bg1"/>
                </a:solidFill>
                <a:latin typeface="Times New Roman" panose="02020603050405020304" charset="0"/>
                <a:ea typeface="+mj-ea"/>
                <a:cs typeface="+mj-ea"/>
              </a:rPr>
              <a:t>, Y. R., </a:t>
            </a:r>
            <a:r>
              <a:rPr sz="3600" b="1" dirty="0">
                <a:solidFill>
                  <a:schemeClr val="bg1"/>
                </a:solidFill>
                <a:latin typeface="Times New Roman" panose="02020603050405020304" charset="0"/>
                <a:ea typeface="+mj-ea"/>
                <a:cs typeface="+mj-ea"/>
              </a:rPr>
              <a:t>&amp; </a:t>
            </a:r>
            <a:r>
              <a:rPr sz="3200" b="1" dirty="0">
                <a:solidFill>
                  <a:schemeClr val="bg1"/>
                </a:solidFill>
                <a:latin typeface="Times New Roman" panose="02020603050405020304" charset="0"/>
                <a:ea typeface="+mj-ea"/>
                <a:cs typeface="+mj-ea"/>
              </a:rPr>
              <a:t>Woolley, K. (2024)</a:t>
            </a:r>
            <a:r>
              <a:rPr sz="3200" b="1" dirty="0" err="1">
                <a:solidFill>
                  <a:schemeClr val="bg1"/>
                </a:solidFill>
                <a:latin typeface="Times New Roman" panose="02020603050405020304" charset="0"/>
                <a:ea typeface="+mj-ea"/>
                <a:cs typeface="+mj-ea"/>
              </a:rPr>
              <a:t>研究结果的</a:t>
            </a:r>
            <a:endParaRPr lang="en-US" sz="3200" b="1" dirty="0">
              <a:solidFill>
                <a:schemeClr val="bg1"/>
              </a:solidFill>
              <a:latin typeface="Times New Roman" panose="02020603050405020304" charset="0"/>
              <a:ea typeface="+mj-ea"/>
              <a:cs typeface="+mj-ea"/>
            </a:endParaRPr>
          </a:p>
          <a:p>
            <a:pPr algn="ctr"/>
            <a:r>
              <a:rPr sz="3200" b="1" dirty="0" err="1">
                <a:solidFill>
                  <a:schemeClr val="bg1"/>
                </a:solidFill>
                <a:latin typeface="Times New Roman" panose="02020603050405020304" charset="0"/>
                <a:ea typeface="+mj-ea"/>
                <a:cs typeface="+mj-ea"/>
              </a:rPr>
              <a:t>计算可重复性检验</a:t>
            </a:r>
            <a:endParaRPr sz="3200" b="1" dirty="0">
              <a:solidFill>
                <a:schemeClr val="bg1"/>
              </a:solidFill>
              <a:latin typeface="Times New Roman" panose="02020603050405020304" charset="0"/>
              <a:ea typeface="+mj-ea"/>
              <a:cs typeface="+mj-ea"/>
            </a:endParaRPr>
          </a:p>
        </p:txBody>
      </p:sp>
      <p:grpSp>
        <p:nvGrpSpPr>
          <p:cNvPr id="13" name="组合 12"/>
          <p:cNvGrpSpPr/>
          <p:nvPr/>
        </p:nvGrpSpPr>
        <p:grpSpPr>
          <a:xfrm>
            <a:off x="2479675" y="4747895"/>
            <a:ext cx="7113905" cy="581025"/>
            <a:chOff x="4228" y="7790"/>
            <a:chExt cx="11203" cy="915"/>
          </a:xfrm>
        </p:grpSpPr>
        <p:pic>
          <p:nvPicPr>
            <p:cNvPr id="9" name="图片 8" descr="3b32313536353934363b4eba"/>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228" y="7790"/>
              <a:ext cx="915" cy="915"/>
            </a:xfrm>
            <a:prstGeom prst="rect">
              <a:avLst/>
            </a:prstGeom>
          </p:spPr>
        </p:pic>
        <p:sp>
          <p:nvSpPr>
            <p:cNvPr id="10" name="文本框 9"/>
            <p:cNvSpPr txBox="1"/>
            <p:nvPr/>
          </p:nvSpPr>
          <p:spPr>
            <a:xfrm>
              <a:off x="5401" y="7957"/>
              <a:ext cx="10030" cy="580"/>
            </a:xfrm>
            <a:prstGeom prst="rect">
              <a:avLst/>
            </a:prstGeom>
            <a:noFill/>
          </p:spPr>
          <p:txBody>
            <a:bodyPr wrap="square" rtlCol="0">
              <a:spAutoFit/>
            </a:bodyPr>
            <a:lstStyle/>
            <a:p>
              <a:r>
                <a:rPr lang="zh-CN" altLang="en-US" b="1"/>
                <a:t>小组成员：唐坤东（组长）</a:t>
              </a:r>
              <a:r>
                <a:rPr lang="en-US" altLang="zh-CN" b="1"/>
                <a:t> </a:t>
              </a:r>
              <a:r>
                <a:rPr lang="zh-CN" altLang="en-US" b="1"/>
                <a:t>何芮橦</a:t>
              </a:r>
              <a:r>
                <a:rPr lang="en-US" altLang="zh-CN" b="1"/>
                <a:t> </a:t>
              </a:r>
              <a:r>
                <a:rPr lang="zh-CN" altLang="en-US" b="1">
                  <a:sym typeface="+mn-ea"/>
                </a:rPr>
                <a:t>江芳</a:t>
              </a:r>
              <a:r>
                <a:rPr lang="en-US" altLang="zh-CN" b="1">
                  <a:sym typeface="+mn-ea"/>
                </a:rPr>
                <a:t> </a:t>
              </a:r>
              <a:r>
                <a:rPr lang="zh-CN" altLang="en-US" b="1">
                  <a:sym typeface="+mn-ea"/>
                </a:rPr>
                <a:t>杨童舒</a:t>
              </a:r>
              <a:r>
                <a:rPr lang="en-US" altLang="zh-CN" b="1">
                  <a:sym typeface="+mn-ea"/>
                </a:rPr>
                <a:t> </a:t>
              </a:r>
              <a:r>
                <a:rPr lang="zh-CN" altLang="en-US" b="1"/>
                <a:t>赵梦娜</a:t>
              </a:r>
              <a:r>
                <a:rPr lang="en-US" altLang="zh-CN" b="1"/>
                <a:t> </a:t>
              </a:r>
              <a:endParaRPr lang="zh-CN" altLang="en-US" b="1"/>
            </a:p>
          </p:txBody>
        </p:sp>
      </p:grpSp>
      <p:sp>
        <p:nvSpPr>
          <p:cNvPr id="3" name="文本框 2"/>
          <p:cNvSpPr txBox="1"/>
          <p:nvPr/>
        </p:nvSpPr>
        <p:spPr>
          <a:xfrm>
            <a:off x="1089660" y="3368040"/>
            <a:ext cx="10253980" cy="583565"/>
          </a:xfrm>
          <a:prstGeom prst="rect">
            <a:avLst/>
          </a:prstGeom>
          <a:noFill/>
        </p:spPr>
        <p:txBody>
          <a:bodyPr wrap="square" rtlCol="0">
            <a:spAutoFit/>
          </a:bodyPr>
          <a:lstStyle/>
          <a:p>
            <a:pPr algn="just"/>
            <a:r>
              <a:rPr sz="1600" b="1" dirty="0">
                <a:solidFill>
                  <a:schemeClr val="bg1"/>
                </a:solidFill>
                <a:latin typeface="Times New Roman" panose="02020603050405020304" charset="0"/>
                <a:ea typeface="+mj-ea"/>
                <a:cs typeface="+mj-ea"/>
              </a:rPr>
              <a:t>Yoon, Y. R., &amp; Woolley, K. (2024). The Interactive Effect of Incentive Salience and Prosocial Motivation on Prosocial Behavior. </a:t>
            </a:r>
            <a:r>
              <a:rPr sz="1600" b="1" i="1" dirty="0">
                <a:solidFill>
                  <a:schemeClr val="bg1"/>
                </a:solidFill>
                <a:latin typeface="Times New Roman" panose="02020603050405020304" charset="0"/>
                <a:ea typeface="+mj-ea"/>
                <a:cs typeface="+mj-ea"/>
              </a:rPr>
              <a:t>Psychological science, 35</a:t>
            </a:r>
            <a:r>
              <a:rPr sz="1600" b="1" dirty="0">
                <a:solidFill>
                  <a:schemeClr val="bg1"/>
                </a:solidFill>
                <a:latin typeface="Times New Roman" panose="02020603050405020304" charset="0"/>
                <a:ea typeface="+mj-ea"/>
                <a:cs typeface="+mj-ea"/>
              </a:rPr>
              <a:t>(4), 390–404.</a:t>
            </a:r>
          </a:p>
        </p:txBody>
      </p:sp>
      <p:sp>
        <p:nvSpPr>
          <p:cNvPr id="20" name="TextBox 10"/>
          <p:cNvSpPr txBox="1"/>
          <p:nvPr/>
        </p:nvSpPr>
        <p:spPr>
          <a:xfrm>
            <a:off x="3626485" y="3983990"/>
            <a:ext cx="5187950" cy="368300"/>
          </a:xfrm>
          <a:prstGeom prst="rect">
            <a:avLst/>
          </a:prstGeom>
          <a:noFill/>
        </p:spPr>
        <p:txBody>
          <a:bodyPr wrap="square" rtlCol="0">
            <a:spAutoFit/>
          </a:bodyPr>
          <a:lstStyle/>
          <a:p>
            <a:r>
              <a:rPr b="1" dirty="0">
                <a:solidFill>
                  <a:schemeClr val="bg1"/>
                </a:solidFill>
                <a:latin typeface="华文仿宋" panose="02010600040101010101" charset="-122"/>
                <a:ea typeface="华文仿宋" panose="02010600040101010101" charset="-122"/>
                <a:cs typeface="华文仿宋" panose="02010600040101010101" charset="-122"/>
              </a:rPr>
              <a:t>《</a:t>
            </a:r>
            <a:r>
              <a:rPr b="1" dirty="0">
                <a:solidFill>
                  <a:schemeClr val="bg1"/>
                </a:solidFill>
                <a:latin typeface="Times New Roman" panose="02020603050405020304" charset="0"/>
                <a:ea typeface="+mj-ea"/>
                <a:cs typeface="+mj-ea"/>
                <a:sym typeface="+mn-ea"/>
              </a:rPr>
              <a:t>Psychological science</a:t>
            </a:r>
            <a:r>
              <a:rPr b="1" dirty="0">
                <a:solidFill>
                  <a:schemeClr val="bg1"/>
                </a:solidFill>
                <a:latin typeface="华文仿宋" panose="02010600040101010101" charset="-122"/>
                <a:ea typeface="华文仿宋" panose="02010600040101010101" charset="-122"/>
                <a:cs typeface="华文仿宋" panose="02010600040101010101" charset="-122"/>
              </a:rPr>
              <a:t>》,  Q</a:t>
            </a:r>
            <a:r>
              <a:rPr lang="en-US" b="1" dirty="0">
                <a:solidFill>
                  <a:schemeClr val="bg1"/>
                </a:solidFill>
                <a:latin typeface="华文仿宋" panose="02010600040101010101" charset="-122"/>
                <a:ea typeface="华文仿宋" panose="02010600040101010101" charset="-122"/>
                <a:cs typeface="华文仿宋" panose="02010600040101010101" charset="-122"/>
              </a:rPr>
              <a:t>1</a:t>
            </a:r>
            <a:r>
              <a:rPr lang="zh-CN" altLang="en-US" b="1" dirty="0">
                <a:solidFill>
                  <a:schemeClr val="bg1"/>
                </a:solidFill>
                <a:latin typeface="华文仿宋" panose="02010600040101010101" charset="-122"/>
                <a:ea typeface="华文仿宋" panose="02010600040101010101" charset="-122"/>
                <a:cs typeface="华文仿宋" panose="02010600040101010101" charset="-122"/>
              </a:rPr>
              <a:t>，</a:t>
            </a:r>
            <a:r>
              <a:rPr lang="en-US" altLang="zh-CN" b="1" dirty="0">
                <a:solidFill>
                  <a:schemeClr val="bg1"/>
                </a:solidFill>
                <a:latin typeface="华文仿宋" panose="02010600040101010101" charset="-122"/>
                <a:ea typeface="华文仿宋" panose="02010600040101010101" charset="-122"/>
                <a:cs typeface="华文仿宋" panose="02010600040101010101" charset="-122"/>
              </a:rPr>
              <a:t>IF=25.4</a:t>
            </a:r>
          </a:p>
        </p:txBody>
      </p:sp>
      <p:graphicFrame>
        <p:nvGraphicFramePr>
          <p:cNvPr id="5" name="表格 4"/>
          <p:cNvGraphicFramePr/>
          <p:nvPr>
            <p:custDataLst>
              <p:tags r:id="rId2"/>
            </p:custDataLst>
          </p:nvPr>
        </p:nvGraphicFramePr>
        <p:xfrm>
          <a:off x="3342005" y="5507355"/>
          <a:ext cx="5748655" cy="960120"/>
        </p:xfrm>
        <a:graphic>
          <a:graphicData uri="http://schemas.openxmlformats.org/drawingml/2006/table">
            <a:tbl>
              <a:tblPr/>
              <a:tblGrid>
                <a:gridCol w="1437005">
                  <a:extLst>
                    <a:ext uri="{9D8B030D-6E8A-4147-A177-3AD203B41FA5}">
                      <a16:colId xmlns:a16="http://schemas.microsoft.com/office/drawing/2014/main" val="20000"/>
                    </a:ext>
                  </a:extLst>
                </a:gridCol>
                <a:gridCol w="1900555">
                  <a:extLst>
                    <a:ext uri="{9D8B030D-6E8A-4147-A177-3AD203B41FA5}">
                      <a16:colId xmlns:a16="http://schemas.microsoft.com/office/drawing/2014/main" val="20001"/>
                    </a:ext>
                  </a:extLst>
                </a:gridCol>
                <a:gridCol w="974090">
                  <a:extLst>
                    <a:ext uri="{9D8B030D-6E8A-4147-A177-3AD203B41FA5}">
                      <a16:colId xmlns:a16="http://schemas.microsoft.com/office/drawing/2014/main" val="20002"/>
                    </a:ext>
                  </a:extLst>
                </a:gridCol>
                <a:gridCol w="1437005">
                  <a:extLst>
                    <a:ext uri="{9D8B030D-6E8A-4147-A177-3AD203B41FA5}">
                      <a16:colId xmlns:a16="http://schemas.microsoft.com/office/drawing/2014/main" val="20003"/>
                    </a:ext>
                  </a:extLst>
                </a:gridCol>
              </a:tblGrid>
              <a:tr h="320040">
                <a:tc gridSpan="4">
                  <a:txBody>
                    <a:bodyPr/>
                    <a:lstStyle/>
                    <a:p>
                      <a:pPr indent="0" algn="ctr">
                        <a:buNone/>
                      </a:pPr>
                      <a:r>
                        <a:rPr lang="en-US" sz="1200" b="1">
                          <a:latin typeface="黑体" panose="02010609060101010101" charset="-122"/>
                          <a:ea typeface="黑体" panose="02010609060101010101" charset="-122"/>
                          <a:cs typeface="Times New Roman" panose="02020603050405020304" charset="0"/>
                        </a:rPr>
                        <a:t>分工</a:t>
                      </a:r>
                      <a:endParaRPr lang="en-US" altLang="en-US" sz="1200" b="1">
                        <a:latin typeface="黑体" panose="02010609060101010101" charset="-122"/>
                        <a:ea typeface="黑体" panose="02010609060101010101" charset="-122"/>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extLst>
                  <a:ext uri="{0D108BD9-81ED-4DB2-BD59-A6C34878D82A}">
                    <a16:rowId xmlns:a16="http://schemas.microsoft.com/office/drawing/2014/main" val="10000"/>
                  </a:ext>
                </a:extLst>
              </a:tr>
              <a:tr h="320040">
                <a:tc>
                  <a:txBody>
                    <a:bodyPr/>
                    <a:lstStyle/>
                    <a:p>
                      <a:pPr indent="0" algn="ctr">
                        <a:buNone/>
                      </a:pPr>
                      <a:r>
                        <a:rPr lang="en-US" sz="1200" b="1">
                          <a:latin typeface="宋体" panose="02010600030101010101" pitchFamily="2" charset="-122"/>
                          <a:ea typeface="宋体" panose="02010600030101010101" pitchFamily="2" charset="-122"/>
                          <a:cs typeface="Times New Roman" panose="02020603050405020304" charset="0"/>
                        </a:rPr>
                        <a:t>数据分析</a:t>
                      </a:r>
                      <a:endParaRPr lang="en-US" altLang="en-US" sz="1200" b="1">
                        <a:latin typeface="宋体" panose="02010600030101010101" pitchFamily="2" charset="-122"/>
                        <a:ea typeface="宋体" panose="02010600030101010101" pitchFamily="2" charset="-122"/>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杨童舒、赵梦娜、江芳</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1">
                          <a:latin typeface="宋体" panose="02010600030101010101" pitchFamily="2" charset="-122"/>
                          <a:ea typeface="宋体" panose="02010600030101010101" pitchFamily="2" charset="-122"/>
                          <a:cs typeface="宋体" panose="02010600030101010101" pitchFamily="2" charset="-122"/>
                        </a:rPr>
                        <a:t>PPT 制作</a:t>
                      </a:r>
                      <a:endParaRPr lang="en-US" altLang="en-US" sz="12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何芮橦</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0040">
                <a:tc>
                  <a:txBody>
                    <a:bodyPr/>
                    <a:lstStyle/>
                    <a:p>
                      <a:pPr indent="0" algn="ctr">
                        <a:buNone/>
                      </a:pPr>
                      <a:r>
                        <a:rPr lang="en-US" sz="1200" b="1">
                          <a:latin typeface="宋体" panose="02010600030101010101" pitchFamily="2" charset="-122"/>
                          <a:ea typeface="宋体" panose="02010600030101010101" pitchFamily="2" charset="-122"/>
                          <a:cs typeface="Times New Roman" panose="02020603050405020304" charset="0"/>
                        </a:rPr>
                        <a:t>文字报告制作</a:t>
                      </a:r>
                      <a:endParaRPr lang="en-US" altLang="en-US" sz="1200" b="1">
                        <a:latin typeface="宋体" panose="02010600030101010101" pitchFamily="2" charset="-122"/>
                        <a:ea typeface="宋体" panose="02010600030101010101" pitchFamily="2" charset="-122"/>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杨童舒、赵梦娜、江芳</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1">
                          <a:latin typeface="宋体" panose="02010600030101010101" pitchFamily="2" charset="-122"/>
                          <a:ea typeface="宋体" panose="02010600030101010101" pitchFamily="2" charset="-122"/>
                          <a:cs typeface="宋体" panose="02010600030101010101" pitchFamily="2" charset="-122"/>
                        </a:rPr>
                        <a:t>PPT 展示</a:t>
                      </a:r>
                      <a:endParaRPr lang="en-US" altLang="en-US" sz="12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唐坤东</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2"/>
            </p:custDataLst>
          </p:nvPr>
        </p:nvSpPr>
        <p:spPr>
          <a:xfrm>
            <a:off x="0" y="0"/>
            <a:ext cx="12201525" cy="68453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descr="校徽+南京师范大学(白)"/>
          <p:cNvPicPr>
            <a:picLocks noChangeAspect="1"/>
          </p:cNvPicPr>
          <p:nvPr>
            <p:custDataLst>
              <p:tags r:id="rId3"/>
            </p:custDataLst>
          </p:nvPr>
        </p:nvPicPr>
        <p:blipFill>
          <a:blip r:embed="rId9"/>
          <a:stretch>
            <a:fillRect/>
          </a:stretch>
        </p:blipFill>
        <p:spPr>
          <a:xfrm>
            <a:off x="9427845" y="-587375"/>
            <a:ext cx="2764155" cy="1955165"/>
          </a:xfrm>
          <a:prstGeom prst="rect">
            <a:avLst/>
          </a:prstGeom>
        </p:spPr>
      </p:pic>
      <p:sp>
        <p:nvSpPr>
          <p:cNvPr id="11" name="矩形 10"/>
          <p:cNvSpPr/>
          <p:nvPr>
            <p:custDataLst>
              <p:tags r:id="rId4"/>
            </p:custDataLst>
          </p:nvPr>
        </p:nvSpPr>
        <p:spPr>
          <a:xfrm>
            <a:off x="-9525" y="6738620"/>
            <a:ext cx="12201525" cy="11938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5" name="组合 74"/>
          <p:cNvGrpSpPr/>
          <p:nvPr>
            <p:custDataLst>
              <p:tags r:id="rId5"/>
            </p:custDataLst>
          </p:nvPr>
        </p:nvGrpSpPr>
        <p:grpSpPr>
          <a:xfrm>
            <a:off x="153985" y="1093126"/>
            <a:ext cx="2262505" cy="450215"/>
            <a:chOff x="291" y="2062"/>
            <a:chExt cx="3563" cy="709"/>
          </a:xfrm>
        </p:grpSpPr>
        <p:sp>
          <p:nvSpPr>
            <p:cNvPr id="73" name="矩形 72"/>
            <p:cNvSpPr/>
            <p:nvPr>
              <p:custDataLst>
                <p:tags r:id="rId6"/>
              </p:custDataLst>
            </p:nvPr>
          </p:nvSpPr>
          <p:spPr>
            <a:xfrm>
              <a:off x="586" y="2062"/>
              <a:ext cx="3000" cy="709"/>
            </a:xfrm>
            <a:prstGeom prst="rect">
              <a:avLst/>
            </a:prstGeom>
            <a:solidFill>
              <a:srgbClr val="0063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文本框 73"/>
            <p:cNvSpPr txBox="1"/>
            <p:nvPr>
              <p:custDataLst>
                <p:tags r:id="rId7"/>
              </p:custDataLst>
            </p:nvPr>
          </p:nvSpPr>
          <p:spPr>
            <a:xfrm>
              <a:off x="291" y="2136"/>
              <a:ext cx="3563" cy="580"/>
            </a:xfrm>
            <a:prstGeom prst="rect">
              <a:avLst/>
            </a:prstGeom>
            <a:noFill/>
          </p:spPr>
          <p:txBody>
            <a:bodyPr wrap="square" rtlCol="0">
              <a:spAutoFit/>
            </a:bodyPr>
            <a:lstStyle/>
            <a:p>
              <a:pPr algn="ctr"/>
              <a:r>
                <a:rPr lang="zh-CN" altLang="en-US" b="1">
                  <a:solidFill>
                    <a:schemeClr val="bg1"/>
                  </a:solidFill>
                </a:rPr>
                <a:t>操纵检查</a:t>
              </a:r>
            </a:p>
          </p:txBody>
        </p:sp>
      </p:grpSp>
      <p:sp>
        <p:nvSpPr>
          <p:cNvPr id="4" name="文本框 3"/>
          <p:cNvSpPr txBox="1"/>
          <p:nvPr/>
        </p:nvSpPr>
        <p:spPr>
          <a:xfrm>
            <a:off x="2736438" y="952291"/>
            <a:ext cx="7929880" cy="830997"/>
          </a:xfrm>
          <a:prstGeom prst="rect">
            <a:avLst/>
          </a:prstGeom>
          <a:noFill/>
        </p:spPr>
        <p:txBody>
          <a:bodyPr wrap="square" rtlCol="0">
            <a:spAutoFit/>
          </a:bodyPr>
          <a:lstStyle/>
          <a:p>
            <a:pPr marL="457200" indent="-457200">
              <a:buAutoNum type="arabicPeriod"/>
            </a:pPr>
            <a:r>
              <a:rPr lang="zh-CN" altLang="en-US" sz="2400" dirty="0">
                <a:latin typeface="+mn-ea"/>
              </a:rPr>
              <a:t>对两个自变量进行操纵检查，看操作自变量是否成功</a:t>
            </a:r>
            <a:endParaRPr lang="en-US" altLang="zh-CN" sz="2400" dirty="0">
              <a:latin typeface="+mn-ea"/>
            </a:endParaRPr>
          </a:p>
          <a:p>
            <a:pPr marL="457200" indent="-457200">
              <a:buAutoNum type="arabicPeriod"/>
            </a:pPr>
            <a:r>
              <a:rPr lang="zh-CN" altLang="en-US" sz="2400" dirty="0">
                <a:latin typeface="+mn-ea"/>
              </a:rPr>
              <a:t>检验问卷信效度</a:t>
            </a:r>
          </a:p>
        </p:txBody>
      </p:sp>
      <p:pic>
        <p:nvPicPr>
          <p:cNvPr id="1668227991" name="图片 1"/>
          <p:cNvPicPr>
            <a:picLocks noChangeAspect="1"/>
          </p:cNvPicPr>
          <p:nvPr/>
        </p:nvPicPr>
        <p:blipFill>
          <a:blip r:embed="rId10"/>
          <a:stretch>
            <a:fillRect/>
          </a:stretch>
        </p:blipFill>
        <p:spPr>
          <a:xfrm>
            <a:off x="1848485" y="1861185"/>
            <a:ext cx="8484870" cy="4536440"/>
          </a:xfrm>
          <a:prstGeom prst="rect">
            <a:avLst/>
          </a:prstGeom>
        </p:spPr>
      </p:pic>
      <p:sp>
        <p:nvSpPr>
          <p:cNvPr id="5" name="文本框 4"/>
          <p:cNvSpPr txBox="1"/>
          <p:nvPr/>
        </p:nvSpPr>
        <p:spPr>
          <a:xfrm>
            <a:off x="226060" y="109855"/>
            <a:ext cx="2644140" cy="460375"/>
          </a:xfrm>
          <a:prstGeom prst="rect">
            <a:avLst/>
          </a:prstGeom>
          <a:noFill/>
        </p:spPr>
        <p:txBody>
          <a:bodyPr wrap="square" rtlCol="0">
            <a:spAutoFit/>
          </a:bodyPr>
          <a:lstStyle/>
          <a:p>
            <a:r>
              <a:rPr lang="zh-CN" altLang="en-US" sz="2400" b="1">
                <a:solidFill>
                  <a:schemeClr val="bg1"/>
                </a:solidFill>
              </a:rPr>
              <a:t>研究</a:t>
            </a:r>
            <a:r>
              <a:rPr lang="en-US" altLang="zh-CN" sz="2400" b="1">
                <a:solidFill>
                  <a:schemeClr val="bg1"/>
                </a:solidFill>
              </a:rPr>
              <a:t>1</a:t>
            </a:r>
            <a:r>
              <a:rPr lang="zh-CN" altLang="en-US" sz="2400" b="1">
                <a:solidFill>
                  <a:schemeClr val="bg1"/>
                </a:solidFill>
              </a:rPr>
              <a:t>结果复现</a:t>
            </a: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2"/>
            </p:custDataLst>
          </p:nvPr>
        </p:nvSpPr>
        <p:spPr>
          <a:xfrm>
            <a:off x="0" y="0"/>
            <a:ext cx="12201525" cy="68453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descr="校徽+南京师范大学(白)"/>
          <p:cNvPicPr>
            <a:picLocks noChangeAspect="1"/>
          </p:cNvPicPr>
          <p:nvPr>
            <p:custDataLst>
              <p:tags r:id="rId3"/>
            </p:custDataLst>
          </p:nvPr>
        </p:nvPicPr>
        <p:blipFill>
          <a:blip r:embed="rId9"/>
          <a:stretch>
            <a:fillRect/>
          </a:stretch>
        </p:blipFill>
        <p:spPr>
          <a:xfrm>
            <a:off x="9427845" y="-587375"/>
            <a:ext cx="2764155" cy="1955165"/>
          </a:xfrm>
          <a:prstGeom prst="rect">
            <a:avLst/>
          </a:prstGeom>
        </p:spPr>
      </p:pic>
      <p:sp>
        <p:nvSpPr>
          <p:cNvPr id="11" name="矩形 10"/>
          <p:cNvSpPr/>
          <p:nvPr>
            <p:custDataLst>
              <p:tags r:id="rId4"/>
            </p:custDataLst>
          </p:nvPr>
        </p:nvSpPr>
        <p:spPr>
          <a:xfrm>
            <a:off x="-9525" y="6738620"/>
            <a:ext cx="12201525" cy="11938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5" name="组合 74"/>
          <p:cNvGrpSpPr/>
          <p:nvPr>
            <p:custDataLst>
              <p:tags r:id="rId5"/>
            </p:custDataLst>
          </p:nvPr>
        </p:nvGrpSpPr>
        <p:grpSpPr>
          <a:xfrm>
            <a:off x="607695" y="1047115"/>
            <a:ext cx="2262505" cy="450215"/>
            <a:chOff x="291" y="2062"/>
            <a:chExt cx="3563" cy="709"/>
          </a:xfrm>
        </p:grpSpPr>
        <p:sp>
          <p:nvSpPr>
            <p:cNvPr id="73" name="矩形 72"/>
            <p:cNvSpPr/>
            <p:nvPr>
              <p:custDataLst>
                <p:tags r:id="rId6"/>
              </p:custDataLst>
            </p:nvPr>
          </p:nvSpPr>
          <p:spPr>
            <a:xfrm>
              <a:off x="586" y="2062"/>
              <a:ext cx="3000" cy="709"/>
            </a:xfrm>
            <a:prstGeom prst="rect">
              <a:avLst/>
            </a:prstGeom>
            <a:solidFill>
              <a:srgbClr val="0063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文本框 73"/>
            <p:cNvSpPr txBox="1"/>
            <p:nvPr>
              <p:custDataLst>
                <p:tags r:id="rId7"/>
              </p:custDataLst>
            </p:nvPr>
          </p:nvSpPr>
          <p:spPr>
            <a:xfrm>
              <a:off x="291" y="2136"/>
              <a:ext cx="3563" cy="580"/>
            </a:xfrm>
            <a:prstGeom prst="rect">
              <a:avLst/>
            </a:prstGeom>
            <a:noFill/>
          </p:spPr>
          <p:txBody>
            <a:bodyPr wrap="square" rtlCol="0">
              <a:spAutoFit/>
            </a:bodyPr>
            <a:lstStyle/>
            <a:p>
              <a:pPr algn="ctr"/>
              <a:r>
                <a:rPr lang="zh-CN" altLang="en-US" b="1">
                  <a:solidFill>
                    <a:schemeClr val="bg1"/>
                  </a:solidFill>
                </a:rPr>
                <a:t>激励显著性</a:t>
              </a:r>
            </a:p>
          </p:txBody>
        </p:sp>
      </p:grpSp>
      <p:pic>
        <p:nvPicPr>
          <p:cNvPr id="1830094150" name="图片 1"/>
          <p:cNvPicPr>
            <a:picLocks noChangeAspect="1"/>
          </p:cNvPicPr>
          <p:nvPr/>
        </p:nvPicPr>
        <p:blipFill>
          <a:blip r:embed="rId10"/>
          <a:stretch>
            <a:fillRect/>
          </a:stretch>
        </p:blipFill>
        <p:spPr>
          <a:xfrm>
            <a:off x="816927" y="1647190"/>
            <a:ext cx="5274310" cy="1266190"/>
          </a:xfrm>
          <a:prstGeom prst="rect">
            <a:avLst/>
          </a:prstGeom>
        </p:spPr>
      </p:pic>
      <p:pic>
        <p:nvPicPr>
          <p:cNvPr id="152540424" name="图片 1"/>
          <p:cNvPicPr>
            <a:picLocks noChangeAspect="1"/>
          </p:cNvPicPr>
          <p:nvPr/>
        </p:nvPicPr>
        <p:blipFill>
          <a:blip r:embed="rId11"/>
          <a:stretch>
            <a:fillRect/>
          </a:stretch>
        </p:blipFill>
        <p:spPr>
          <a:xfrm>
            <a:off x="662305" y="3114675"/>
            <a:ext cx="5539740" cy="1198880"/>
          </a:xfrm>
          <a:prstGeom prst="rect">
            <a:avLst/>
          </a:prstGeom>
        </p:spPr>
      </p:pic>
      <p:sp>
        <p:nvSpPr>
          <p:cNvPr id="2" name="文本框 1"/>
          <p:cNvSpPr txBox="1"/>
          <p:nvPr/>
        </p:nvSpPr>
        <p:spPr>
          <a:xfrm>
            <a:off x="6375410" y="1803121"/>
            <a:ext cx="5276215" cy="170521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solidFill>
                  <a:schemeClr val="tx1"/>
                </a:solidFill>
                <a:uFillTx/>
                <a:latin typeface="Times New Roman" panose="02020603050405020304" pitchFamily="18" charset="0"/>
                <a:ea typeface="微软雅黑" panose="020B0503020204020204" pitchFamily="34" charset="-122"/>
              </a:rPr>
              <a:t>相较于低激励显著性条件，被试在</a:t>
            </a:r>
            <a:r>
              <a:rPr lang="zh-CN" altLang="en-US" b="1" dirty="0">
                <a:solidFill>
                  <a:srgbClr val="FF0000"/>
                </a:solidFill>
                <a:uFillTx/>
                <a:latin typeface="Times New Roman" panose="02020603050405020304" pitchFamily="18" charset="0"/>
                <a:ea typeface="微软雅黑" panose="020B0503020204020204" pitchFamily="34" charset="-122"/>
              </a:rPr>
              <a:t>高激励显著性条件下表现出的激励作用更显著</a:t>
            </a:r>
            <a:r>
              <a:rPr lang="zh-CN" altLang="en-US" dirty="0">
                <a:solidFill>
                  <a:schemeClr val="tx1"/>
                </a:solidFill>
                <a:uFillTx/>
                <a:latin typeface="Times New Roman" panose="02020603050405020304" pitchFamily="18" charset="0"/>
                <a:ea typeface="微软雅黑" panose="020B0503020204020204" pitchFamily="34" charset="-122"/>
              </a:rPr>
              <a:t>，（</a:t>
            </a:r>
            <a:r>
              <a:rPr lang="zh-CN" altLang="en-US" i="1" dirty="0">
                <a:solidFill>
                  <a:schemeClr val="tx1"/>
                </a:solidFill>
                <a:uFillTx/>
                <a:latin typeface="Times New Roman" panose="02020603050405020304" pitchFamily="18" charset="0"/>
                <a:ea typeface="微软雅黑" panose="020B0503020204020204" pitchFamily="34" charset="-122"/>
              </a:rPr>
              <a:t>M</a:t>
            </a:r>
            <a:r>
              <a:rPr lang="zh-CN" altLang="en-US" baseline="-25000" dirty="0">
                <a:solidFill>
                  <a:schemeClr val="tx1"/>
                </a:solidFill>
                <a:uFillTx/>
                <a:latin typeface="Times New Roman" panose="02020603050405020304" pitchFamily="18" charset="0"/>
                <a:ea typeface="微软雅黑" panose="020B0503020204020204" pitchFamily="34" charset="-122"/>
              </a:rPr>
              <a:t>高 </a:t>
            </a:r>
            <a:r>
              <a:rPr lang="zh-CN" altLang="en-US" dirty="0">
                <a:solidFill>
                  <a:schemeClr val="tx1"/>
                </a:solidFill>
                <a:uFillTx/>
                <a:latin typeface="Times New Roman" panose="02020603050405020304" pitchFamily="18" charset="0"/>
                <a:ea typeface="微软雅黑" panose="020B0503020204020204" pitchFamily="34" charset="-122"/>
              </a:rPr>
              <a:t>= 5.74，</a:t>
            </a:r>
            <a:r>
              <a:rPr lang="zh-CN" altLang="en-US" i="1" dirty="0">
                <a:solidFill>
                  <a:schemeClr val="tx1"/>
                </a:solidFill>
                <a:uFillTx/>
                <a:latin typeface="Times New Roman" panose="02020603050405020304" pitchFamily="18" charset="0"/>
                <a:ea typeface="微软雅黑" panose="020B0503020204020204" pitchFamily="34" charset="-122"/>
              </a:rPr>
              <a:t>SE </a:t>
            </a:r>
            <a:r>
              <a:rPr lang="zh-CN" altLang="en-US" dirty="0">
                <a:solidFill>
                  <a:schemeClr val="tx1"/>
                </a:solidFill>
                <a:uFillTx/>
                <a:latin typeface="Times New Roman" panose="02020603050405020304" pitchFamily="18" charset="0"/>
                <a:ea typeface="微软雅黑" panose="020B0503020204020204" pitchFamily="34" charset="-122"/>
              </a:rPr>
              <a:t>= 0.11；</a:t>
            </a:r>
            <a:r>
              <a:rPr lang="zh-CN" altLang="en-US" i="1" dirty="0">
                <a:latin typeface="Times New Roman" panose="02020603050405020304" pitchFamily="18" charset="0"/>
                <a:ea typeface="微软雅黑" panose="020B0503020204020204" pitchFamily="34" charset="-122"/>
              </a:rPr>
              <a:t>M</a:t>
            </a:r>
            <a:r>
              <a:rPr lang="zh-CN" altLang="en-US" baseline="-25000" dirty="0">
                <a:solidFill>
                  <a:schemeClr val="tx1"/>
                </a:solidFill>
                <a:uFillTx/>
                <a:latin typeface="Times New Roman" panose="02020603050405020304" pitchFamily="18" charset="0"/>
                <a:ea typeface="微软雅黑" panose="020B0503020204020204" pitchFamily="34" charset="-122"/>
              </a:rPr>
              <a:t>低 </a:t>
            </a:r>
            <a:r>
              <a:rPr lang="zh-CN" altLang="en-US" dirty="0">
                <a:solidFill>
                  <a:schemeClr val="tx1"/>
                </a:solidFill>
                <a:uFillTx/>
                <a:latin typeface="Times New Roman" panose="02020603050405020304" pitchFamily="18" charset="0"/>
                <a:ea typeface="微软雅黑" panose="020B0503020204020204" pitchFamily="34" charset="-122"/>
              </a:rPr>
              <a:t>= 5.19，</a:t>
            </a:r>
            <a:r>
              <a:rPr lang="zh-CN" altLang="en-US" i="1" dirty="0">
                <a:latin typeface="Times New Roman" panose="02020603050405020304" pitchFamily="18" charset="0"/>
                <a:ea typeface="微软雅黑" panose="020B0503020204020204" pitchFamily="34" charset="-122"/>
              </a:rPr>
              <a:t>SE </a:t>
            </a:r>
            <a:r>
              <a:rPr lang="zh-CN" altLang="en-US" dirty="0">
                <a:solidFill>
                  <a:schemeClr val="tx1"/>
                </a:solidFill>
                <a:uFillTx/>
                <a:latin typeface="Times New Roman" panose="02020603050405020304" pitchFamily="18" charset="0"/>
                <a:ea typeface="微软雅黑" panose="020B0503020204020204" pitchFamily="34" charset="-122"/>
              </a:rPr>
              <a:t>= 0.11)，</a:t>
            </a:r>
            <a:r>
              <a:rPr lang="zh-CN" altLang="en-US" i="1" dirty="0">
                <a:latin typeface="Times New Roman" panose="02020603050405020304" pitchFamily="18" charset="0"/>
                <a:ea typeface="微软雅黑" panose="020B0503020204020204" pitchFamily="34" charset="-122"/>
              </a:rPr>
              <a:t>t</a:t>
            </a:r>
            <a:r>
              <a:rPr lang="zh-CN" altLang="en-US" dirty="0">
                <a:solidFill>
                  <a:schemeClr val="tx1"/>
                </a:solidFill>
                <a:uFillTx/>
                <a:latin typeface="Times New Roman" panose="02020603050405020304" pitchFamily="18" charset="0"/>
                <a:ea typeface="微软雅黑" panose="020B0503020204020204" pitchFamily="34" charset="-122"/>
              </a:rPr>
              <a:t>(806) = 4.38，</a:t>
            </a:r>
            <a:r>
              <a:rPr lang="zh-CN" altLang="en-US" i="1" dirty="0">
                <a:latin typeface="Times New Roman" panose="02020603050405020304" pitchFamily="18" charset="0"/>
                <a:ea typeface="微软雅黑" panose="020B0503020204020204" pitchFamily="34" charset="-122"/>
              </a:rPr>
              <a:t>p </a:t>
            </a:r>
            <a:r>
              <a:rPr lang="zh-CN" altLang="en-US" dirty="0">
                <a:solidFill>
                  <a:schemeClr val="tx1"/>
                </a:solidFill>
                <a:uFillTx/>
                <a:latin typeface="Times New Roman" panose="02020603050405020304" pitchFamily="18" charset="0"/>
                <a:ea typeface="微软雅黑" panose="020B0503020204020204" pitchFamily="34" charset="-122"/>
              </a:rPr>
              <a:t>&lt; .001，</a:t>
            </a:r>
            <a:r>
              <a:rPr lang="zh-CN" altLang="en-US" i="1" dirty="0">
                <a:latin typeface="Times New Roman" panose="02020603050405020304" pitchFamily="18" charset="0"/>
                <a:ea typeface="微软雅黑" panose="020B0503020204020204" pitchFamily="34" charset="-122"/>
              </a:rPr>
              <a:t>d </a:t>
            </a:r>
            <a:r>
              <a:rPr lang="zh-CN" altLang="en-US" dirty="0">
                <a:solidFill>
                  <a:schemeClr val="tx1"/>
                </a:solidFill>
                <a:uFillTx/>
                <a:latin typeface="Times New Roman" panose="02020603050405020304" pitchFamily="18" charset="0"/>
                <a:ea typeface="微软雅黑" panose="020B0503020204020204" pitchFamily="34" charset="-122"/>
              </a:rPr>
              <a:t>= 0.31，</a:t>
            </a:r>
            <a:r>
              <a:rPr lang="zh-CN" altLang="en-US" i="1" dirty="0">
                <a:solidFill>
                  <a:schemeClr val="tx1"/>
                </a:solidFill>
                <a:uFillTx/>
                <a:latin typeface="Times New Roman" panose="02020603050405020304" pitchFamily="18" charset="0"/>
                <a:ea typeface="微软雅黑" panose="020B0503020204020204" pitchFamily="34" charset="-122"/>
              </a:rPr>
              <a:t>95%</a:t>
            </a:r>
            <a:r>
              <a:rPr lang="zh-CN" altLang="en-US" i="1" dirty="0">
                <a:latin typeface="Times New Roman" panose="02020603050405020304" pitchFamily="18" charset="0"/>
                <a:ea typeface="微软雅黑" panose="020B0503020204020204" pitchFamily="34" charset="-122"/>
              </a:rPr>
              <a:t>CI </a:t>
            </a:r>
            <a:r>
              <a:rPr lang="zh-CN" altLang="en-US" dirty="0">
                <a:solidFill>
                  <a:schemeClr val="tx1"/>
                </a:solidFill>
                <a:uFillTx/>
                <a:latin typeface="Times New Roman" panose="02020603050405020304" pitchFamily="18" charset="0"/>
                <a:ea typeface="微软雅黑" panose="020B0503020204020204" pitchFamily="34" charset="-122"/>
              </a:rPr>
              <a:t>= [.17,.45]。</a:t>
            </a:r>
          </a:p>
        </p:txBody>
      </p:sp>
      <p:sp>
        <p:nvSpPr>
          <p:cNvPr id="3" name="文本框 2"/>
          <p:cNvSpPr txBox="1"/>
          <p:nvPr/>
        </p:nvSpPr>
        <p:spPr>
          <a:xfrm>
            <a:off x="6375410" y="3505295"/>
            <a:ext cx="5344266" cy="1705210"/>
          </a:xfrm>
          <a:prstGeom prst="rect">
            <a:avLst/>
          </a:prstGeom>
          <a:noFill/>
        </p:spPr>
        <p:txBody>
          <a:bodyPr wrap="square" rtlCol="0">
            <a:spAutoFit/>
          </a:bodyPr>
          <a:lstStyle>
            <a:defPPr>
              <a:defRPr lang="zh-CN"/>
            </a:defPPr>
            <a:lvl1pPr>
              <a:lnSpc>
                <a:spcPct val="150000"/>
              </a:lnSpc>
              <a:defRPr>
                <a:uFillTx/>
                <a:latin typeface="Times New Roman" panose="02020603050405020304" pitchFamily="18" charset="0"/>
                <a:ea typeface="微软雅黑" panose="020B0503020204020204" pitchFamily="34" charset="-122"/>
              </a:defRPr>
            </a:lvl1pPr>
          </a:lstStyle>
          <a:p>
            <a:pPr marL="285750" indent="-285750">
              <a:buFont typeface="Arial" panose="020B0604020202020204" pitchFamily="34" charset="0"/>
              <a:buChar char="•"/>
            </a:pPr>
            <a:r>
              <a:rPr lang="zh-CN" altLang="en-US" dirty="0"/>
              <a:t>被试在两种激励显著性条件下都意识到了激励（即，均值高于量表中点4；</a:t>
            </a:r>
            <a:r>
              <a:rPr lang="zh-CN" altLang="en-US" i="1" dirty="0"/>
              <a:t>ps </a:t>
            </a:r>
            <a:r>
              <a:rPr lang="zh-CN" altLang="en-US" dirty="0"/>
              <a:t>&lt; .001；</a:t>
            </a:r>
            <a:r>
              <a:rPr lang="zh-CN" altLang="en-US" i="1" dirty="0"/>
              <a:t>M</a:t>
            </a:r>
            <a:r>
              <a:rPr lang="zh-CN" altLang="en-US" baseline="-25000" dirty="0"/>
              <a:t>dn </a:t>
            </a:r>
            <a:r>
              <a:rPr lang="zh-CN" altLang="en-US" dirty="0"/>
              <a:t>= 6），并且</a:t>
            </a:r>
            <a:r>
              <a:rPr lang="zh-CN" altLang="en-US" b="1" dirty="0">
                <a:solidFill>
                  <a:srgbClr val="FF0000"/>
                </a:solidFill>
              </a:rPr>
              <a:t>激励显著性并未显著影响亲社会动机</a:t>
            </a:r>
            <a:r>
              <a:rPr lang="zh-CN" altLang="en-US" dirty="0"/>
              <a:t>，</a:t>
            </a:r>
            <a:r>
              <a:rPr lang="zh-CN" altLang="en-US" i="1" dirty="0"/>
              <a:t>t</a:t>
            </a:r>
            <a:r>
              <a:rPr lang="zh-CN" altLang="en-US" dirty="0"/>
              <a:t>(806) = −1.12，</a:t>
            </a:r>
            <a:r>
              <a:rPr lang="zh-CN" altLang="en-US" i="1" dirty="0"/>
              <a:t>p </a:t>
            </a:r>
            <a:r>
              <a:rPr lang="zh-CN" altLang="en-US" dirty="0"/>
              <a:t>= .264，</a:t>
            </a:r>
            <a:r>
              <a:rPr lang="zh-CN" altLang="en-US" i="1" dirty="0"/>
              <a:t>d </a:t>
            </a:r>
            <a:r>
              <a:rPr lang="zh-CN" altLang="en-US" dirty="0"/>
              <a:t>= −0.08，</a:t>
            </a:r>
            <a:r>
              <a:rPr lang="zh-CN" altLang="en-US" i="1" dirty="0"/>
              <a:t>95%CI </a:t>
            </a:r>
            <a:r>
              <a:rPr lang="zh-CN" altLang="en-US" dirty="0"/>
              <a:t>= [−.22,.06]。</a:t>
            </a:r>
          </a:p>
        </p:txBody>
      </p:sp>
      <p:sp>
        <p:nvSpPr>
          <p:cNvPr id="13" name="文本框 12"/>
          <p:cNvSpPr txBox="1"/>
          <p:nvPr/>
        </p:nvSpPr>
        <p:spPr>
          <a:xfrm>
            <a:off x="226060" y="109855"/>
            <a:ext cx="2644140" cy="460375"/>
          </a:xfrm>
          <a:prstGeom prst="rect">
            <a:avLst/>
          </a:prstGeom>
          <a:noFill/>
        </p:spPr>
        <p:txBody>
          <a:bodyPr wrap="square" rtlCol="0">
            <a:spAutoFit/>
          </a:bodyPr>
          <a:lstStyle/>
          <a:p>
            <a:r>
              <a:rPr lang="zh-CN" altLang="en-US" sz="2400" b="1">
                <a:solidFill>
                  <a:schemeClr val="bg1"/>
                </a:solidFill>
              </a:rPr>
              <a:t>研究</a:t>
            </a:r>
            <a:r>
              <a:rPr lang="en-US" altLang="zh-CN" sz="2400" b="1">
                <a:solidFill>
                  <a:schemeClr val="bg1"/>
                </a:solidFill>
              </a:rPr>
              <a:t>1</a:t>
            </a:r>
            <a:r>
              <a:rPr lang="zh-CN" altLang="en-US" sz="2400" b="1">
                <a:solidFill>
                  <a:schemeClr val="bg1"/>
                </a:solidFill>
              </a:rPr>
              <a:t>结果复现</a:t>
            </a:r>
          </a:p>
        </p:txBody>
      </p:sp>
      <p:pic>
        <p:nvPicPr>
          <p:cNvPr id="6" name="图片 5"/>
          <p:cNvPicPr>
            <a:picLocks noChangeAspect="1"/>
          </p:cNvPicPr>
          <p:nvPr/>
        </p:nvPicPr>
        <p:blipFill>
          <a:blip r:embed="rId12"/>
          <a:stretch>
            <a:fillRect/>
          </a:stretch>
        </p:blipFill>
        <p:spPr>
          <a:xfrm>
            <a:off x="662305" y="4565650"/>
            <a:ext cx="5501640" cy="1786890"/>
          </a:xfrm>
          <a:prstGeom prst="rect">
            <a:avLst/>
          </a:prstGeom>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2"/>
            </p:custDataLst>
          </p:nvPr>
        </p:nvSpPr>
        <p:spPr>
          <a:xfrm>
            <a:off x="0" y="0"/>
            <a:ext cx="12201525" cy="68453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descr="校徽+南京师范大学(白)"/>
          <p:cNvPicPr>
            <a:picLocks noChangeAspect="1"/>
          </p:cNvPicPr>
          <p:nvPr>
            <p:custDataLst>
              <p:tags r:id="rId3"/>
            </p:custDataLst>
          </p:nvPr>
        </p:nvPicPr>
        <p:blipFill>
          <a:blip r:embed="rId9"/>
          <a:stretch>
            <a:fillRect/>
          </a:stretch>
        </p:blipFill>
        <p:spPr>
          <a:xfrm>
            <a:off x="9427845" y="-587375"/>
            <a:ext cx="2764155" cy="1955165"/>
          </a:xfrm>
          <a:prstGeom prst="rect">
            <a:avLst/>
          </a:prstGeom>
        </p:spPr>
      </p:pic>
      <p:sp>
        <p:nvSpPr>
          <p:cNvPr id="11" name="矩形 10"/>
          <p:cNvSpPr/>
          <p:nvPr>
            <p:custDataLst>
              <p:tags r:id="rId4"/>
            </p:custDataLst>
          </p:nvPr>
        </p:nvSpPr>
        <p:spPr>
          <a:xfrm>
            <a:off x="-9525" y="6738620"/>
            <a:ext cx="12201525" cy="11938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custDataLst>
              <p:tags r:id="rId5"/>
            </p:custDataLst>
          </p:nvPr>
        </p:nvGrpSpPr>
        <p:grpSpPr>
          <a:xfrm>
            <a:off x="395605" y="1016000"/>
            <a:ext cx="2262505" cy="450215"/>
            <a:chOff x="300" y="2207"/>
            <a:chExt cx="3563" cy="709"/>
          </a:xfrm>
        </p:grpSpPr>
        <p:sp>
          <p:nvSpPr>
            <p:cNvPr id="8" name="矩形 7"/>
            <p:cNvSpPr/>
            <p:nvPr>
              <p:custDataLst>
                <p:tags r:id="rId6"/>
              </p:custDataLst>
            </p:nvPr>
          </p:nvSpPr>
          <p:spPr>
            <a:xfrm>
              <a:off x="586" y="2207"/>
              <a:ext cx="3000" cy="709"/>
            </a:xfrm>
            <a:prstGeom prst="rect">
              <a:avLst/>
            </a:prstGeom>
            <a:solidFill>
              <a:srgbClr val="0063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7"/>
              </p:custDataLst>
            </p:nvPr>
          </p:nvSpPr>
          <p:spPr>
            <a:xfrm>
              <a:off x="300" y="2285"/>
              <a:ext cx="3563" cy="580"/>
            </a:xfrm>
            <a:prstGeom prst="rect">
              <a:avLst/>
            </a:prstGeom>
            <a:noFill/>
          </p:spPr>
          <p:txBody>
            <a:bodyPr wrap="square" rtlCol="0">
              <a:spAutoFit/>
            </a:bodyPr>
            <a:lstStyle/>
            <a:p>
              <a:pPr algn="ctr"/>
              <a:r>
                <a:rPr lang="zh-CN" altLang="en-US" b="1">
                  <a:solidFill>
                    <a:schemeClr val="bg1"/>
                  </a:solidFill>
                </a:rPr>
                <a:t>亲社会动机</a:t>
              </a:r>
            </a:p>
          </p:txBody>
        </p:sp>
      </p:grpSp>
      <p:sp>
        <p:nvSpPr>
          <p:cNvPr id="13" name="文本框 12"/>
          <p:cNvSpPr txBox="1"/>
          <p:nvPr/>
        </p:nvSpPr>
        <p:spPr>
          <a:xfrm>
            <a:off x="6856095" y="1645241"/>
            <a:ext cx="5143500" cy="1705210"/>
          </a:xfrm>
          <a:prstGeom prst="rect">
            <a:avLst/>
          </a:prstGeom>
          <a:noFill/>
        </p:spPr>
        <p:txBody>
          <a:bodyPr wrap="square" rtlCol="0">
            <a:spAutoFit/>
          </a:bodyPr>
          <a:lstStyle/>
          <a:p>
            <a:pPr>
              <a:lnSpc>
                <a:spcPct val="150000"/>
              </a:lnSpc>
            </a:pPr>
            <a:r>
              <a:rPr lang="zh-CN" altLang="en-US" dirty="0">
                <a:solidFill>
                  <a:schemeClr val="tx1"/>
                </a:solidFill>
                <a:uFillTx/>
                <a:latin typeface="Times New Roman" panose="02020603050405020304" charset="0"/>
                <a:ea typeface="微软雅黑" panose="020B0503020204020204" pitchFamily="34" charset="-122"/>
              </a:rPr>
              <a:t>相对于低亲社会动机，被试</a:t>
            </a:r>
            <a:r>
              <a:rPr lang="zh-CN" altLang="en-US" b="1" dirty="0">
                <a:solidFill>
                  <a:srgbClr val="FF0000"/>
                </a:solidFill>
                <a:uFillTx/>
                <a:latin typeface="Times New Roman" panose="02020603050405020304" charset="0"/>
                <a:ea typeface="微软雅黑" panose="020B0503020204020204" pitchFamily="34" charset="-122"/>
              </a:rPr>
              <a:t>在高亲社会动机条件下表现出更同情</a:t>
            </a:r>
            <a:r>
              <a:rPr lang="zh-CN" altLang="en-US" dirty="0">
                <a:solidFill>
                  <a:schemeClr val="tx1"/>
                </a:solidFill>
                <a:uFillTx/>
                <a:latin typeface="Times New Roman" panose="02020603050405020304" charset="0"/>
                <a:ea typeface="微软雅黑" panose="020B0503020204020204" pitchFamily="34" charset="-122"/>
              </a:rPr>
              <a:t>，（</a:t>
            </a:r>
            <a:r>
              <a:rPr lang="zh-CN" altLang="en-US" i="1" dirty="0">
                <a:solidFill>
                  <a:schemeClr val="tx1"/>
                </a:solidFill>
                <a:uFillTx/>
                <a:latin typeface="Times New Roman" panose="02020603050405020304" charset="0"/>
                <a:ea typeface="微软雅黑" panose="020B0503020204020204" pitchFamily="34" charset="-122"/>
              </a:rPr>
              <a:t>M</a:t>
            </a:r>
            <a:r>
              <a:rPr lang="zh-CN" altLang="en-US" baseline="-25000" dirty="0">
                <a:solidFill>
                  <a:schemeClr val="tx1"/>
                </a:solidFill>
                <a:uFillTx/>
                <a:latin typeface="Times New Roman" panose="02020603050405020304" charset="0"/>
                <a:ea typeface="微软雅黑" panose="020B0503020204020204" pitchFamily="34" charset="-122"/>
              </a:rPr>
              <a:t>高 </a:t>
            </a:r>
            <a:r>
              <a:rPr lang="zh-CN" altLang="en-US" dirty="0">
                <a:solidFill>
                  <a:schemeClr val="tx1"/>
                </a:solidFill>
                <a:uFillTx/>
                <a:latin typeface="Times New Roman" panose="02020603050405020304" charset="0"/>
                <a:ea typeface="微软雅黑" panose="020B0503020204020204" pitchFamily="34" charset="-122"/>
              </a:rPr>
              <a:t>= 4.96，</a:t>
            </a:r>
            <a:r>
              <a:rPr lang="zh-CN" altLang="en-US" i="1" dirty="0">
                <a:latin typeface="Times New Roman" panose="02020603050405020304" charset="0"/>
                <a:ea typeface="微软雅黑" panose="020B0503020204020204" pitchFamily="34" charset="-122"/>
              </a:rPr>
              <a:t>SE </a:t>
            </a:r>
            <a:r>
              <a:rPr lang="zh-CN" altLang="en-US" dirty="0">
                <a:solidFill>
                  <a:schemeClr val="tx1"/>
                </a:solidFill>
                <a:uFillTx/>
                <a:latin typeface="Times New Roman" panose="02020603050405020304" charset="0"/>
                <a:ea typeface="微软雅黑" panose="020B0503020204020204" pitchFamily="34" charset="-122"/>
              </a:rPr>
              <a:t>= 0.08；</a:t>
            </a:r>
            <a:r>
              <a:rPr lang="zh-CN" altLang="en-US" i="1" dirty="0">
                <a:latin typeface="Times New Roman" panose="02020603050405020304" charset="0"/>
                <a:ea typeface="微软雅黑" panose="020B0503020204020204" pitchFamily="34" charset="-122"/>
              </a:rPr>
              <a:t>M</a:t>
            </a:r>
            <a:r>
              <a:rPr lang="zh-CN" altLang="en-US" baseline="-25000" dirty="0">
                <a:solidFill>
                  <a:schemeClr val="tx1"/>
                </a:solidFill>
                <a:uFillTx/>
                <a:latin typeface="Times New Roman" panose="02020603050405020304" charset="0"/>
                <a:ea typeface="微软雅黑" panose="020B0503020204020204" pitchFamily="34" charset="-122"/>
              </a:rPr>
              <a:t>低 </a:t>
            </a:r>
            <a:r>
              <a:rPr lang="zh-CN" altLang="en-US" dirty="0">
                <a:solidFill>
                  <a:schemeClr val="tx1"/>
                </a:solidFill>
                <a:uFillTx/>
                <a:latin typeface="Times New Roman" panose="02020603050405020304" charset="0"/>
                <a:ea typeface="微软雅黑" panose="020B0503020204020204" pitchFamily="34" charset="-122"/>
              </a:rPr>
              <a:t>= 3.76，</a:t>
            </a:r>
            <a:r>
              <a:rPr lang="zh-CN" altLang="en-US" i="1" dirty="0">
                <a:latin typeface="Times New Roman" panose="02020603050405020304" charset="0"/>
                <a:ea typeface="微软雅黑" panose="020B0503020204020204" pitchFamily="34" charset="-122"/>
              </a:rPr>
              <a:t>SE = </a:t>
            </a:r>
            <a:r>
              <a:rPr lang="zh-CN" altLang="en-US" dirty="0">
                <a:solidFill>
                  <a:schemeClr val="tx1"/>
                </a:solidFill>
                <a:uFillTx/>
                <a:latin typeface="Times New Roman" panose="02020603050405020304" charset="0"/>
                <a:ea typeface="微软雅黑" panose="020B0503020204020204" pitchFamily="34" charset="-122"/>
              </a:rPr>
              <a:t>0.11），</a:t>
            </a:r>
            <a:r>
              <a:rPr lang="zh-CN" altLang="en-US" i="1" dirty="0">
                <a:latin typeface="Times New Roman" panose="02020603050405020304" charset="0"/>
                <a:ea typeface="微软雅黑" panose="020B0503020204020204" pitchFamily="34" charset="-122"/>
              </a:rPr>
              <a:t>t</a:t>
            </a:r>
            <a:r>
              <a:rPr lang="zh-CN" altLang="en-US" dirty="0">
                <a:solidFill>
                  <a:schemeClr val="tx1"/>
                </a:solidFill>
                <a:uFillTx/>
                <a:latin typeface="Times New Roman" panose="02020603050405020304" charset="0"/>
                <a:ea typeface="微软雅黑" panose="020B0503020204020204" pitchFamily="34" charset="-122"/>
              </a:rPr>
              <a:t>(806)=10.63，</a:t>
            </a:r>
            <a:r>
              <a:rPr lang="zh-CN" altLang="en-US" i="1" dirty="0">
                <a:latin typeface="Times New Roman" panose="02020603050405020304" charset="0"/>
                <a:ea typeface="微软雅黑" panose="020B0503020204020204" pitchFamily="34" charset="-122"/>
              </a:rPr>
              <a:t>p </a:t>
            </a:r>
            <a:r>
              <a:rPr lang="zh-CN" altLang="en-US" dirty="0">
                <a:solidFill>
                  <a:schemeClr val="tx1"/>
                </a:solidFill>
                <a:uFillTx/>
                <a:latin typeface="Times New Roman" panose="02020603050405020304" charset="0"/>
                <a:ea typeface="微软雅黑" panose="020B0503020204020204" pitchFamily="34" charset="-122"/>
              </a:rPr>
              <a:t>&lt; .001，</a:t>
            </a:r>
            <a:r>
              <a:rPr lang="zh-CN" altLang="en-US" i="1" dirty="0">
                <a:latin typeface="Times New Roman" panose="02020603050405020304" charset="0"/>
                <a:ea typeface="微软雅黑" panose="020B0503020204020204" pitchFamily="34" charset="-122"/>
              </a:rPr>
              <a:t>d </a:t>
            </a:r>
            <a:r>
              <a:rPr lang="zh-CN" altLang="en-US" dirty="0">
                <a:solidFill>
                  <a:schemeClr val="tx1"/>
                </a:solidFill>
                <a:uFillTx/>
                <a:latin typeface="Times New Roman" panose="02020603050405020304" charset="0"/>
                <a:ea typeface="微软雅黑" panose="020B0503020204020204" pitchFamily="34" charset="-122"/>
              </a:rPr>
              <a:t>= 0.75，</a:t>
            </a:r>
            <a:r>
              <a:rPr lang="zh-CN" altLang="en-US" i="1" dirty="0">
                <a:latin typeface="Times New Roman" panose="02020603050405020304" charset="0"/>
                <a:ea typeface="微软雅黑" panose="020B0503020204020204" pitchFamily="34" charset="-122"/>
              </a:rPr>
              <a:t>95%CI </a:t>
            </a:r>
            <a:r>
              <a:rPr lang="zh-CN" altLang="en-US" dirty="0">
                <a:solidFill>
                  <a:schemeClr val="tx1"/>
                </a:solidFill>
                <a:uFillTx/>
                <a:latin typeface="Times New Roman" panose="02020603050405020304" charset="0"/>
                <a:ea typeface="微软雅黑" panose="020B0503020204020204" pitchFamily="34" charset="-122"/>
              </a:rPr>
              <a:t>= [.61,.89]。</a:t>
            </a:r>
          </a:p>
        </p:txBody>
      </p:sp>
      <p:pic>
        <p:nvPicPr>
          <p:cNvPr id="14" name="图片 1"/>
          <p:cNvPicPr>
            <a:picLocks noChangeAspect="1"/>
          </p:cNvPicPr>
          <p:nvPr/>
        </p:nvPicPr>
        <p:blipFill>
          <a:blip r:embed="rId10"/>
          <a:stretch>
            <a:fillRect/>
          </a:stretch>
        </p:blipFill>
        <p:spPr>
          <a:xfrm>
            <a:off x="87660" y="1645241"/>
            <a:ext cx="6485480" cy="1314494"/>
          </a:xfrm>
          <a:prstGeom prst="rect">
            <a:avLst/>
          </a:prstGeom>
        </p:spPr>
      </p:pic>
      <p:sp>
        <p:nvSpPr>
          <p:cNvPr id="16" name="文本框 15"/>
          <p:cNvSpPr txBox="1"/>
          <p:nvPr/>
        </p:nvSpPr>
        <p:spPr>
          <a:xfrm>
            <a:off x="226060" y="109855"/>
            <a:ext cx="2644140" cy="460375"/>
          </a:xfrm>
          <a:prstGeom prst="rect">
            <a:avLst/>
          </a:prstGeom>
          <a:noFill/>
        </p:spPr>
        <p:txBody>
          <a:bodyPr wrap="square" rtlCol="0">
            <a:spAutoFit/>
          </a:bodyPr>
          <a:lstStyle/>
          <a:p>
            <a:r>
              <a:rPr lang="zh-CN" altLang="en-US" sz="2400" b="1">
                <a:solidFill>
                  <a:schemeClr val="bg1"/>
                </a:solidFill>
              </a:rPr>
              <a:t>研究</a:t>
            </a:r>
            <a:r>
              <a:rPr lang="en-US" altLang="zh-CN" sz="2400" b="1">
                <a:solidFill>
                  <a:schemeClr val="bg1"/>
                </a:solidFill>
              </a:rPr>
              <a:t>1</a:t>
            </a:r>
            <a:r>
              <a:rPr lang="zh-CN" altLang="en-US" sz="2400" b="1">
                <a:solidFill>
                  <a:schemeClr val="bg1"/>
                </a:solidFill>
              </a:rPr>
              <a:t>结果复现</a:t>
            </a:r>
          </a:p>
        </p:txBody>
      </p:sp>
      <p:pic>
        <p:nvPicPr>
          <p:cNvPr id="3" name="图片 2"/>
          <p:cNvPicPr>
            <a:picLocks noChangeAspect="1"/>
          </p:cNvPicPr>
          <p:nvPr/>
        </p:nvPicPr>
        <p:blipFill>
          <a:blip r:embed="rId11"/>
          <a:stretch>
            <a:fillRect/>
          </a:stretch>
        </p:blipFill>
        <p:spPr>
          <a:xfrm>
            <a:off x="2007274" y="3752215"/>
            <a:ext cx="8055610" cy="2303145"/>
          </a:xfrm>
          <a:prstGeom prst="rect">
            <a:avLst/>
          </a:prstGeom>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2"/>
            </p:custDataLst>
          </p:nvPr>
        </p:nvSpPr>
        <p:spPr>
          <a:xfrm>
            <a:off x="0" y="0"/>
            <a:ext cx="12201525" cy="68453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descr="校徽+南京师范大学(白)"/>
          <p:cNvPicPr>
            <a:picLocks noChangeAspect="1"/>
          </p:cNvPicPr>
          <p:nvPr>
            <p:custDataLst>
              <p:tags r:id="rId3"/>
            </p:custDataLst>
          </p:nvPr>
        </p:nvPicPr>
        <p:blipFill>
          <a:blip r:embed="rId10"/>
          <a:stretch>
            <a:fillRect/>
          </a:stretch>
        </p:blipFill>
        <p:spPr>
          <a:xfrm>
            <a:off x="9427845" y="-587375"/>
            <a:ext cx="2764155" cy="1955165"/>
          </a:xfrm>
          <a:prstGeom prst="rect">
            <a:avLst/>
          </a:prstGeom>
        </p:spPr>
      </p:pic>
      <p:sp>
        <p:nvSpPr>
          <p:cNvPr id="11" name="矩形 10"/>
          <p:cNvSpPr/>
          <p:nvPr>
            <p:custDataLst>
              <p:tags r:id="rId4"/>
            </p:custDataLst>
          </p:nvPr>
        </p:nvSpPr>
        <p:spPr>
          <a:xfrm>
            <a:off x="-9525" y="6738620"/>
            <a:ext cx="12201525" cy="11938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custDataLst>
              <p:tags r:id="rId5"/>
            </p:custDataLst>
          </p:nvPr>
        </p:nvGrpSpPr>
        <p:grpSpPr>
          <a:xfrm>
            <a:off x="395605" y="1016000"/>
            <a:ext cx="2262505" cy="450215"/>
            <a:chOff x="300" y="2207"/>
            <a:chExt cx="3563" cy="709"/>
          </a:xfrm>
        </p:grpSpPr>
        <p:sp>
          <p:nvSpPr>
            <p:cNvPr id="8" name="矩形 7"/>
            <p:cNvSpPr/>
            <p:nvPr>
              <p:custDataLst>
                <p:tags r:id="rId6"/>
              </p:custDataLst>
            </p:nvPr>
          </p:nvSpPr>
          <p:spPr>
            <a:xfrm>
              <a:off x="586" y="2207"/>
              <a:ext cx="3000" cy="709"/>
            </a:xfrm>
            <a:prstGeom prst="rect">
              <a:avLst/>
            </a:prstGeom>
            <a:solidFill>
              <a:srgbClr val="0063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7"/>
              </p:custDataLst>
            </p:nvPr>
          </p:nvSpPr>
          <p:spPr>
            <a:xfrm>
              <a:off x="300" y="2285"/>
              <a:ext cx="3563" cy="580"/>
            </a:xfrm>
            <a:prstGeom prst="rect">
              <a:avLst/>
            </a:prstGeom>
            <a:noFill/>
          </p:spPr>
          <p:txBody>
            <a:bodyPr wrap="square" rtlCol="0">
              <a:spAutoFit/>
            </a:bodyPr>
            <a:lstStyle/>
            <a:p>
              <a:pPr algn="ctr"/>
              <a:r>
                <a:rPr lang="zh-CN" altLang="en-US" b="1">
                  <a:solidFill>
                    <a:schemeClr val="bg1"/>
                  </a:solidFill>
                </a:rPr>
                <a:t>拟合一般线性模型</a:t>
              </a:r>
            </a:p>
          </p:txBody>
        </p:sp>
      </p:grpSp>
      <p:sp>
        <p:nvSpPr>
          <p:cNvPr id="13" name="文本框 12"/>
          <p:cNvSpPr txBox="1"/>
          <p:nvPr/>
        </p:nvSpPr>
        <p:spPr>
          <a:xfrm>
            <a:off x="6036238" y="3868611"/>
            <a:ext cx="5927725" cy="170521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b="1" dirty="0">
                <a:latin typeface="Times New Roman" panose="02020603050405020304" charset="0"/>
                <a:ea typeface="微软雅黑" panose="020B0503020204020204" pitchFamily="34" charset="-122"/>
              </a:rPr>
              <a:t>整体模型显著，但伪R²值较低，模型解释力有限。</a:t>
            </a:r>
          </a:p>
          <a:p>
            <a:pPr marL="285750" indent="-285750">
              <a:lnSpc>
                <a:spcPct val="150000"/>
              </a:lnSpc>
              <a:buFont typeface="Arial" panose="020B0604020202020204" pitchFamily="34" charset="0"/>
              <a:buChar char="•"/>
            </a:pPr>
            <a:r>
              <a:rPr lang="zh-CN" altLang="en-US" dirty="0">
                <a:solidFill>
                  <a:schemeClr val="tx1"/>
                </a:solidFill>
                <a:uFillTx/>
                <a:latin typeface="Times New Roman" panose="02020603050405020304" charset="0"/>
                <a:ea typeface="微软雅黑" panose="020B0503020204020204" pitchFamily="34" charset="-122"/>
              </a:rPr>
              <a:t>Charity 对 DV_likely 有显著正向影响，而 IS 的</a:t>
            </a:r>
            <a:r>
              <a:rPr lang="zh-CN" altLang="en-US" dirty="0">
                <a:latin typeface="Times New Roman" panose="02020603050405020304" charset="0"/>
                <a:ea typeface="微软雅黑" panose="020B0503020204020204" pitchFamily="34" charset="-122"/>
              </a:rPr>
              <a:t>主</a:t>
            </a:r>
            <a:r>
              <a:rPr lang="zh-CN" altLang="en-US" dirty="0">
                <a:solidFill>
                  <a:schemeClr val="tx1"/>
                </a:solidFill>
                <a:uFillTx/>
                <a:latin typeface="Times New Roman" panose="02020603050405020304" charset="0"/>
                <a:ea typeface="微软雅黑" panose="020B0503020204020204" pitchFamily="34" charset="-122"/>
              </a:rPr>
              <a:t>效应不显著。</a:t>
            </a:r>
          </a:p>
          <a:p>
            <a:pPr marL="285750" indent="-285750">
              <a:lnSpc>
                <a:spcPct val="150000"/>
              </a:lnSpc>
              <a:buFont typeface="Arial" panose="020B0604020202020204" pitchFamily="34" charset="0"/>
              <a:buChar char="•"/>
            </a:pPr>
            <a:r>
              <a:rPr lang="zh-CN" altLang="en-US" dirty="0">
                <a:solidFill>
                  <a:schemeClr val="tx1"/>
                </a:solidFill>
                <a:uFillTx/>
                <a:latin typeface="Times New Roman" panose="02020603050405020304" charset="0"/>
                <a:ea typeface="微软雅黑" panose="020B0503020204020204" pitchFamily="34" charset="-122"/>
              </a:rPr>
              <a:t>IS 和 Charity 之间存在显著的交互作用。</a:t>
            </a:r>
          </a:p>
        </p:txBody>
      </p:sp>
      <p:sp>
        <p:nvSpPr>
          <p:cNvPr id="16" name="文本框 15"/>
          <p:cNvSpPr txBox="1"/>
          <p:nvPr/>
        </p:nvSpPr>
        <p:spPr>
          <a:xfrm>
            <a:off x="226060" y="109855"/>
            <a:ext cx="2644140" cy="460375"/>
          </a:xfrm>
          <a:prstGeom prst="rect">
            <a:avLst/>
          </a:prstGeom>
          <a:noFill/>
        </p:spPr>
        <p:txBody>
          <a:bodyPr wrap="square" rtlCol="0">
            <a:spAutoFit/>
          </a:bodyPr>
          <a:lstStyle/>
          <a:p>
            <a:r>
              <a:rPr lang="zh-CN" altLang="en-US" sz="2400" b="1">
                <a:solidFill>
                  <a:schemeClr val="bg1"/>
                </a:solidFill>
              </a:rPr>
              <a:t>研究</a:t>
            </a:r>
            <a:r>
              <a:rPr lang="en-US" altLang="zh-CN" sz="2400" b="1">
                <a:solidFill>
                  <a:schemeClr val="bg1"/>
                </a:solidFill>
              </a:rPr>
              <a:t>1</a:t>
            </a:r>
            <a:r>
              <a:rPr lang="zh-CN" altLang="en-US" sz="2400" b="1">
                <a:solidFill>
                  <a:schemeClr val="bg1"/>
                </a:solidFill>
              </a:rPr>
              <a:t>结果复现</a:t>
            </a:r>
          </a:p>
        </p:txBody>
      </p:sp>
      <p:pic>
        <p:nvPicPr>
          <p:cNvPr id="34599793" name="图片 1"/>
          <p:cNvPicPr>
            <a:picLocks noChangeAspect="1"/>
          </p:cNvPicPr>
          <p:nvPr/>
        </p:nvPicPr>
        <p:blipFill>
          <a:blip r:embed="rId11"/>
          <a:stretch>
            <a:fillRect/>
          </a:stretch>
        </p:blipFill>
        <p:spPr>
          <a:xfrm>
            <a:off x="508635" y="1632584"/>
            <a:ext cx="11201160" cy="1142247"/>
          </a:xfrm>
          <a:prstGeom prst="rect">
            <a:avLst/>
          </a:prstGeom>
        </p:spPr>
      </p:pic>
      <p:sp>
        <p:nvSpPr>
          <p:cNvPr id="2" name="下箭头 1"/>
          <p:cNvSpPr/>
          <p:nvPr/>
        </p:nvSpPr>
        <p:spPr>
          <a:xfrm>
            <a:off x="2870200" y="2780031"/>
            <a:ext cx="127643" cy="404692"/>
          </a:xfrm>
          <a:prstGeom prst="downArrow">
            <a:avLst/>
          </a:prstGeom>
          <a:solidFill>
            <a:schemeClr val="accent3">
              <a:lumMod val="75000"/>
            </a:schemeClr>
          </a:solidFill>
          <a:ln>
            <a:solidFill>
              <a:schemeClr val="accent3">
                <a:lumMod val="5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690376587" name="图片 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a:xfrm>
            <a:off x="657225" y="3189923"/>
            <a:ext cx="5274310" cy="313880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2"/>
            </p:custDataLst>
          </p:nvPr>
        </p:nvSpPr>
        <p:spPr>
          <a:xfrm>
            <a:off x="0" y="0"/>
            <a:ext cx="12201525" cy="68453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descr="校徽+南京师范大学(白)"/>
          <p:cNvPicPr>
            <a:picLocks noChangeAspect="1"/>
          </p:cNvPicPr>
          <p:nvPr>
            <p:custDataLst>
              <p:tags r:id="rId3"/>
            </p:custDataLst>
          </p:nvPr>
        </p:nvPicPr>
        <p:blipFill>
          <a:blip r:embed="rId10"/>
          <a:stretch>
            <a:fillRect/>
          </a:stretch>
        </p:blipFill>
        <p:spPr>
          <a:xfrm>
            <a:off x="9427845" y="-587375"/>
            <a:ext cx="2764155" cy="1955165"/>
          </a:xfrm>
          <a:prstGeom prst="rect">
            <a:avLst/>
          </a:prstGeom>
        </p:spPr>
      </p:pic>
      <p:sp>
        <p:nvSpPr>
          <p:cNvPr id="11" name="矩形 10"/>
          <p:cNvSpPr/>
          <p:nvPr>
            <p:custDataLst>
              <p:tags r:id="rId4"/>
            </p:custDataLst>
          </p:nvPr>
        </p:nvSpPr>
        <p:spPr>
          <a:xfrm>
            <a:off x="-9525" y="6738620"/>
            <a:ext cx="12201525" cy="11938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custDataLst>
              <p:tags r:id="rId5"/>
            </p:custDataLst>
          </p:nvPr>
        </p:nvGrpSpPr>
        <p:grpSpPr>
          <a:xfrm>
            <a:off x="395605" y="1016000"/>
            <a:ext cx="2262505" cy="450215"/>
            <a:chOff x="300" y="2207"/>
            <a:chExt cx="3563" cy="709"/>
          </a:xfrm>
        </p:grpSpPr>
        <p:sp>
          <p:nvSpPr>
            <p:cNvPr id="8" name="矩形 7"/>
            <p:cNvSpPr/>
            <p:nvPr>
              <p:custDataLst>
                <p:tags r:id="rId6"/>
              </p:custDataLst>
            </p:nvPr>
          </p:nvSpPr>
          <p:spPr>
            <a:xfrm>
              <a:off x="586" y="2207"/>
              <a:ext cx="3000" cy="709"/>
            </a:xfrm>
            <a:prstGeom prst="rect">
              <a:avLst/>
            </a:prstGeom>
            <a:solidFill>
              <a:srgbClr val="0063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7"/>
              </p:custDataLst>
            </p:nvPr>
          </p:nvSpPr>
          <p:spPr>
            <a:xfrm>
              <a:off x="300" y="2285"/>
              <a:ext cx="3563" cy="580"/>
            </a:xfrm>
            <a:prstGeom prst="rect">
              <a:avLst/>
            </a:prstGeom>
            <a:noFill/>
          </p:spPr>
          <p:txBody>
            <a:bodyPr wrap="square" rtlCol="0">
              <a:spAutoFit/>
            </a:bodyPr>
            <a:lstStyle/>
            <a:p>
              <a:pPr algn="ctr"/>
              <a:r>
                <a:rPr lang="zh-CN" altLang="en-US" b="1">
                  <a:solidFill>
                    <a:schemeClr val="bg1"/>
                  </a:solidFill>
                </a:rPr>
                <a:t>拟合一般线性模型</a:t>
              </a:r>
            </a:p>
          </p:txBody>
        </p:sp>
      </p:grpSp>
      <p:sp>
        <p:nvSpPr>
          <p:cNvPr id="13" name="文本框 12"/>
          <p:cNvSpPr txBox="1"/>
          <p:nvPr/>
        </p:nvSpPr>
        <p:spPr>
          <a:xfrm>
            <a:off x="6100762" y="3016885"/>
            <a:ext cx="5814695" cy="3160550"/>
          </a:xfrm>
          <a:prstGeom prst="rect">
            <a:avLst/>
          </a:prstGeom>
          <a:noFill/>
        </p:spPr>
        <p:txBody>
          <a:bodyPr wrap="square" rtlCol="0">
            <a:noAutofit/>
          </a:bodyPr>
          <a:lstStyle/>
          <a:p>
            <a:pPr marL="285750" indent="-285750" fontAlgn="auto">
              <a:lnSpc>
                <a:spcPct val="150000"/>
              </a:lnSpc>
              <a:buFont typeface="Arial" panose="020B0604020202020204" pitchFamily="34" charset="0"/>
              <a:buChar char="•"/>
            </a:pPr>
            <a:r>
              <a:rPr lang="zh-CN" altLang="en-US" dirty="0">
                <a:solidFill>
                  <a:schemeClr val="tx1"/>
                </a:solidFill>
                <a:uFillTx/>
                <a:latin typeface="Times New Roman" panose="02020603050405020304" charset="0"/>
                <a:ea typeface="微软雅黑" panose="020B0503020204020204" pitchFamily="34" charset="-122"/>
              </a:rPr>
              <a:t>Johnson-Neyman Interval 表明在观测到的 Charity 值范围内，没有找到 IS 的效应显著的区间。</a:t>
            </a:r>
          </a:p>
          <a:p>
            <a:pPr marL="285750" indent="-285750" fontAlgn="auto">
              <a:lnSpc>
                <a:spcPct val="150000"/>
              </a:lnSpc>
              <a:buFont typeface="Arial" panose="020B0604020202020204" pitchFamily="34" charset="0"/>
              <a:buChar char="•"/>
            </a:pPr>
            <a:r>
              <a:rPr lang="zh-CN" altLang="en-US" dirty="0">
                <a:solidFill>
                  <a:schemeClr val="tx1"/>
                </a:solidFill>
                <a:uFillTx/>
                <a:latin typeface="Times New Roman" panose="02020603050405020304" charset="0"/>
                <a:ea typeface="微软雅黑" panose="020B0503020204020204" pitchFamily="34" charset="-122"/>
              </a:rPr>
              <a:t>Simple Slopes Analysis 进一步显示，在 Charity = -1 时，IS 的效应显著，而在 Charity = 1 时，IS 的效应不显著。</a:t>
            </a:r>
          </a:p>
          <a:p>
            <a:pPr marL="285750" indent="-285750" fontAlgn="auto">
              <a:lnSpc>
                <a:spcPct val="150000"/>
              </a:lnSpc>
              <a:buFont typeface="Arial" panose="020B0604020202020204" pitchFamily="34" charset="0"/>
              <a:buChar char="•"/>
            </a:pPr>
            <a:endParaRPr lang="zh-CN" altLang="en-US" dirty="0">
              <a:solidFill>
                <a:schemeClr val="tx1"/>
              </a:solidFill>
              <a:uFillTx/>
              <a:latin typeface="Times New Roman" panose="02020603050405020304" charset="0"/>
              <a:ea typeface="微软雅黑" panose="020B0503020204020204" pitchFamily="34" charset="-122"/>
            </a:endParaRPr>
          </a:p>
          <a:p>
            <a:pPr marL="285750" indent="-285750" fontAlgn="auto">
              <a:lnSpc>
                <a:spcPct val="150000"/>
              </a:lnSpc>
              <a:buFont typeface="Arial" panose="020B0604020202020204" pitchFamily="34" charset="0"/>
              <a:buChar char="•"/>
            </a:pPr>
            <a:r>
              <a:rPr lang="zh-CN" altLang="en-US" b="1" dirty="0">
                <a:solidFill>
                  <a:schemeClr val="tx1"/>
                </a:solidFill>
                <a:uFillTx/>
                <a:latin typeface="Times New Roman" panose="02020603050405020304" charset="0"/>
                <a:ea typeface="微软雅黑" panose="020B0503020204020204" pitchFamily="34" charset="-122"/>
              </a:rPr>
              <a:t>具体来说，</a:t>
            </a:r>
            <a:r>
              <a:rPr lang="zh-CN" altLang="en-US" b="1" dirty="0">
                <a:solidFill>
                  <a:srgbClr val="FF0000"/>
                </a:solidFill>
                <a:uFillTx/>
                <a:latin typeface="Times New Roman" panose="02020603050405020304" charset="0"/>
                <a:ea typeface="微软雅黑" panose="020B0503020204020204" pitchFamily="34" charset="-122"/>
              </a:rPr>
              <a:t>IS 对 DV_likely 的影响在 Charity 低（-1）时显著，而在 Charity 高（1）时不显著。</a:t>
            </a:r>
          </a:p>
        </p:txBody>
      </p:sp>
      <p:sp>
        <p:nvSpPr>
          <p:cNvPr id="16" name="文本框 15"/>
          <p:cNvSpPr txBox="1"/>
          <p:nvPr/>
        </p:nvSpPr>
        <p:spPr>
          <a:xfrm>
            <a:off x="226060" y="109855"/>
            <a:ext cx="2644140" cy="460375"/>
          </a:xfrm>
          <a:prstGeom prst="rect">
            <a:avLst/>
          </a:prstGeom>
          <a:noFill/>
        </p:spPr>
        <p:txBody>
          <a:bodyPr wrap="square" rtlCol="0">
            <a:spAutoFit/>
          </a:bodyPr>
          <a:lstStyle/>
          <a:p>
            <a:r>
              <a:rPr lang="zh-CN" altLang="en-US" sz="2400" b="1">
                <a:solidFill>
                  <a:schemeClr val="bg1"/>
                </a:solidFill>
              </a:rPr>
              <a:t>研究</a:t>
            </a:r>
            <a:r>
              <a:rPr lang="en-US" altLang="zh-CN" sz="2400" b="1">
                <a:solidFill>
                  <a:schemeClr val="bg1"/>
                </a:solidFill>
              </a:rPr>
              <a:t>1</a:t>
            </a:r>
            <a:r>
              <a:rPr lang="zh-CN" altLang="en-US" sz="2400" b="1">
                <a:solidFill>
                  <a:schemeClr val="bg1"/>
                </a:solidFill>
              </a:rPr>
              <a:t>结果复现</a:t>
            </a:r>
          </a:p>
        </p:txBody>
      </p:sp>
      <p:pic>
        <p:nvPicPr>
          <p:cNvPr id="34599793" name="图片 1"/>
          <p:cNvPicPr>
            <a:picLocks noChangeAspect="1"/>
          </p:cNvPicPr>
          <p:nvPr/>
        </p:nvPicPr>
        <p:blipFill>
          <a:blip r:embed="rId11"/>
          <a:stretch>
            <a:fillRect/>
          </a:stretch>
        </p:blipFill>
        <p:spPr>
          <a:xfrm>
            <a:off x="508635" y="1632584"/>
            <a:ext cx="10567166" cy="1077595"/>
          </a:xfrm>
          <a:prstGeom prst="rect">
            <a:avLst/>
          </a:prstGeom>
        </p:spPr>
      </p:pic>
      <p:sp>
        <p:nvSpPr>
          <p:cNvPr id="2" name="下箭头 1"/>
          <p:cNvSpPr/>
          <p:nvPr/>
        </p:nvSpPr>
        <p:spPr>
          <a:xfrm>
            <a:off x="2777602" y="2779423"/>
            <a:ext cx="347562" cy="467993"/>
          </a:xfrm>
          <a:prstGeom prst="downArrow">
            <a:avLst/>
          </a:prstGeom>
          <a:solidFill>
            <a:schemeClr val="accent3">
              <a:lumMod val="75000"/>
            </a:schemeClr>
          </a:solidFill>
          <a:ln>
            <a:solidFill>
              <a:schemeClr val="accent3">
                <a:lumMod val="5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096469463" name="图片 1"/>
          <p:cNvPicPr>
            <a:picLocks noChangeAspect="1"/>
          </p:cNvPicPr>
          <p:nvPr/>
        </p:nvPicPr>
        <p:blipFill>
          <a:blip r:embed="rId12"/>
          <a:stretch>
            <a:fillRect/>
          </a:stretch>
        </p:blipFill>
        <p:spPr>
          <a:xfrm>
            <a:off x="0" y="3316659"/>
            <a:ext cx="6100762" cy="2645671"/>
          </a:xfrm>
          <a:prstGeom prst="rect">
            <a:avLst/>
          </a:prstGeom>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2"/>
            </p:custDataLst>
          </p:nvPr>
        </p:nvSpPr>
        <p:spPr>
          <a:xfrm>
            <a:off x="0" y="0"/>
            <a:ext cx="12201525" cy="68453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descr="校徽+南京师范大学(白)"/>
          <p:cNvPicPr>
            <a:picLocks noChangeAspect="1"/>
          </p:cNvPicPr>
          <p:nvPr>
            <p:custDataLst>
              <p:tags r:id="rId3"/>
            </p:custDataLst>
          </p:nvPr>
        </p:nvPicPr>
        <p:blipFill>
          <a:blip r:embed="rId12"/>
          <a:stretch>
            <a:fillRect/>
          </a:stretch>
        </p:blipFill>
        <p:spPr>
          <a:xfrm>
            <a:off x="9427845" y="-587375"/>
            <a:ext cx="2764155" cy="1955165"/>
          </a:xfrm>
          <a:prstGeom prst="rect">
            <a:avLst/>
          </a:prstGeom>
        </p:spPr>
      </p:pic>
      <p:sp>
        <p:nvSpPr>
          <p:cNvPr id="11" name="矩形 10"/>
          <p:cNvSpPr/>
          <p:nvPr>
            <p:custDataLst>
              <p:tags r:id="rId4"/>
            </p:custDataLst>
          </p:nvPr>
        </p:nvSpPr>
        <p:spPr>
          <a:xfrm>
            <a:off x="-9525" y="6738620"/>
            <a:ext cx="12201525" cy="11938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custDataLst>
              <p:tags r:id="rId5"/>
            </p:custDataLst>
          </p:nvPr>
        </p:nvGrpSpPr>
        <p:grpSpPr>
          <a:xfrm>
            <a:off x="717284" y="3796192"/>
            <a:ext cx="2262505" cy="450215"/>
            <a:chOff x="300" y="2207"/>
            <a:chExt cx="3563" cy="709"/>
          </a:xfrm>
        </p:grpSpPr>
        <p:sp>
          <p:nvSpPr>
            <p:cNvPr id="8" name="矩形 7"/>
            <p:cNvSpPr/>
            <p:nvPr>
              <p:custDataLst>
                <p:tags r:id="rId9"/>
              </p:custDataLst>
            </p:nvPr>
          </p:nvSpPr>
          <p:spPr>
            <a:xfrm>
              <a:off x="586" y="2207"/>
              <a:ext cx="3000" cy="709"/>
            </a:xfrm>
            <a:prstGeom prst="rect">
              <a:avLst/>
            </a:prstGeom>
            <a:solidFill>
              <a:srgbClr val="0063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10"/>
              </p:custDataLst>
            </p:nvPr>
          </p:nvSpPr>
          <p:spPr>
            <a:xfrm>
              <a:off x="300" y="2285"/>
              <a:ext cx="3563" cy="580"/>
            </a:xfrm>
            <a:prstGeom prst="rect">
              <a:avLst/>
            </a:prstGeom>
            <a:noFill/>
          </p:spPr>
          <p:txBody>
            <a:bodyPr wrap="square" rtlCol="0">
              <a:spAutoFit/>
            </a:bodyPr>
            <a:lstStyle/>
            <a:p>
              <a:pPr algn="ctr"/>
              <a:r>
                <a:rPr lang="zh-CN" altLang="en-US" b="1" dirty="0">
                  <a:solidFill>
                    <a:schemeClr val="bg1"/>
                  </a:solidFill>
                </a:rPr>
                <a:t>交互作用可视化</a:t>
              </a:r>
            </a:p>
          </p:txBody>
        </p:sp>
      </p:grpSp>
      <p:sp>
        <p:nvSpPr>
          <p:cNvPr id="16" name="文本框 15"/>
          <p:cNvSpPr txBox="1"/>
          <p:nvPr/>
        </p:nvSpPr>
        <p:spPr>
          <a:xfrm>
            <a:off x="226060" y="109855"/>
            <a:ext cx="2644140" cy="460375"/>
          </a:xfrm>
          <a:prstGeom prst="rect">
            <a:avLst/>
          </a:prstGeom>
          <a:noFill/>
        </p:spPr>
        <p:txBody>
          <a:bodyPr wrap="square" rtlCol="0">
            <a:spAutoFit/>
          </a:bodyPr>
          <a:lstStyle/>
          <a:p>
            <a:r>
              <a:rPr lang="zh-CN" altLang="en-US" sz="2400" b="1">
                <a:solidFill>
                  <a:schemeClr val="bg1"/>
                </a:solidFill>
              </a:rPr>
              <a:t>研究</a:t>
            </a:r>
            <a:r>
              <a:rPr lang="en-US" altLang="zh-CN" sz="2400" b="1">
                <a:solidFill>
                  <a:schemeClr val="bg1"/>
                </a:solidFill>
              </a:rPr>
              <a:t>1</a:t>
            </a:r>
            <a:r>
              <a:rPr lang="zh-CN" altLang="en-US" sz="2400" b="1">
                <a:solidFill>
                  <a:schemeClr val="bg1"/>
                </a:solidFill>
              </a:rPr>
              <a:t>结果复现</a:t>
            </a:r>
          </a:p>
        </p:txBody>
      </p:sp>
      <p:sp>
        <p:nvSpPr>
          <p:cNvPr id="3" name="右箭头 2"/>
          <p:cNvSpPr/>
          <p:nvPr/>
        </p:nvSpPr>
        <p:spPr>
          <a:xfrm>
            <a:off x="5811837" y="4916022"/>
            <a:ext cx="558800" cy="330835"/>
          </a:xfrm>
          <a:prstGeom prst="rightArrow">
            <a:avLst/>
          </a:prstGeom>
          <a:solidFill>
            <a:schemeClr val="accent3">
              <a:lumMod val="75000"/>
            </a:schemeClr>
          </a:solidFill>
          <a:ln>
            <a:solidFill>
              <a:schemeClr val="accent3">
                <a:lumMod val="5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51531709" name="图片 1"/>
          <p:cNvPicPr>
            <a:picLocks noChangeAspect="1"/>
          </p:cNvPicPr>
          <p:nvPr/>
        </p:nvPicPr>
        <p:blipFill>
          <a:blip r:embed="rId13"/>
          <a:stretch>
            <a:fillRect/>
          </a:stretch>
        </p:blipFill>
        <p:spPr>
          <a:xfrm>
            <a:off x="226060" y="4557468"/>
            <a:ext cx="5324769" cy="996895"/>
          </a:xfrm>
          <a:prstGeom prst="rect">
            <a:avLst/>
          </a:prstGeom>
        </p:spPr>
      </p:pic>
      <p:pic>
        <p:nvPicPr>
          <p:cNvPr id="2107400150" name="图片 1"/>
          <p:cNvPicPr>
            <a:picLocks noChangeAspect="1"/>
          </p:cNvPicPr>
          <p:nvPr/>
        </p:nvPicPr>
        <p:blipFill>
          <a:blip r:embed="rId14"/>
          <a:stretch>
            <a:fillRect/>
          </a:stretch>
        </p:blipFill>
        <p:spPr>
          <a:xfrm>
            <a:off x="7043745" y="3985697"/>
            <a:ext cx="3896995" cy="2317115"/>
          </a:xfrm>
          <a:prstGeom prst="rect">
            <a:avLst/>
          </a:prstGeom>
        </p:spPr>
      </p:pic>
      <p:pic>
        <p:nvPicPr>
          <p:cNvPr id="2" name="图片 1"/>
          <p:cNvPicPr>
            <a:picLocks noChangeAspect="1"/>
          </p:cNvPicPr>
          <p:nvPr/>
        </p:nvPicPr>
        <p:blipFill>
          <a:blip r:embed="rId15"/>
          <a:stretch>
            <a:fillRect/>
          </a:stretch>
        </p:blipFill>
        <p:spPr>
          <a:xfrm>
            <a:off x="226060" y="1462294"/>
            <a:ext cx="4788297" cy="2162175"/>
          </a:xfrm>
          <a:prstGeom prst="rect">
            <a:avLst/>
          </a:prstGeom>
        </p:spPr>
      </p:pic>
      <p:sp>
        <p:nvSpPr>
          <p:cNvPr id="4" name="右箭头 9"/>
          <p:cNvSpPr/>
          <p:nvPr/>
        </p:nvSpPr>
        <p:spPr>
          <a:xfrm>
            <a:off x="5550455" y="2587949"/>
            <a:ext cx="561340" cy="318770"/>
          </a:xfrm>
          <a:prstGeom prst="rightArrow">
            <a:avLst/>
          </a:prstGeom>
          <a:solidFill>
            <a:schemeClr val="accent3">
              <a:lumMod val="75000"/>
            </a:schemeClr>
          </a:solidFill>
          <a:ln>
            <a:solidFill>
              <a:schemeClr val="accent3">
                <a:lumMod val="5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5" name="图片 1"/>
          <p:cNvPicPr>
            <a:picLocks noChangeAspect="1"/>
          </p:cNvPicPr>
          <p:nvPr/>
        </p:nvPicPr>
        <p:blipFill>
          <a:blip r:embed="rId16"/>
          <a:stretch>
            <a:fillRect/>
          </a:stretch>
        </p:blipFill>
        <p:spPr>
          <a:xfrm>
            <a:off x="6569546" y="1716243"/>
            <a:ext cx="4788297" cy="1769110"/>
          </a:xfrm>
          <a:prstGeom prst="rect">
            <a:avLst/>
          </a:prstGeom>
        </p:spPr>
      </p:pic>
      <p:grpSp>
        <p:nvGrpSpPr>
          <p:cNvPr id="18" name="组合 17"/>
          <p:cNvGrpSpPr/>
          <p:nvPr>
            <p:custDataLst>
              <p:tags r:id="rId6"/>
            </p:custDataLst>
          </p:nvPr>
        </p:nvGrpSpPr>
        <p:grpSpPr>
          <a:xfrm>
            <a:off x="717284" y="833444"/>
            <a:ext cx="1978211" cy="450215"/>
            <a:chOff x="300" y="2207"/>
            <a:chExt cx="3563" cy="709"/>
          </a:xfrm>
        </p:grpSpPr>
        <p:sp>
          <p:nvSpPr>
            <p:cNvPr id="19" name="矩形 18"/>
            <p:cNvSpPr/>
            <p:nvPr>
              <p:custDataLst>
                <p:tags r:id="rId7"/>
              </p:custDataLst>
            </p:nvPr>
          </p:nvSpPr>
          <p:spPr>
            <a:xfrm>
              <a:off x="586" y="2207"/>
              <a:ext cx="3000" cy="709"/>
            </a:xfrm>
            <a:prstGeom prst="rect">
              <a:avLst/>
            </a:prstGeom>
            <a:solidFill>
              <a:srgbClr val="0063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custDataLst>
                <p:tags r:id="rId8"/>
              </p:custDataLst>
            </p:nvPr>
          </p:nvSpPr>
          <p:spPr>
            <a:xfrm>
              <a:off x="300" y="2285"/>
              <a:ext cx="3563" cy="580"/>
            </a:xfrm>
            <a:prstGeom prst="rect">
              <a:avLst/>
            </a:prstGeom>
            <a:noFill/>
          </p:spPr>
          <p:txBody>
            <a:bodyPr wrap="square" rtlCol="0">
              <a:spAutoFit/>
            </a:bodyPr>
            <a:lstStyle/>
            <a:p>
              <a:pPr algn="ctr"/>
              <a:r>
                <a:rPr lang="zh-CN" altLang="en-US" b="1">
                  <a:solidFill>
                    <a:schemeClr val="bg1"/>
                  </a:solidFill>
                </a:rPr>
                <a:t>描述统计</a:t>
              </a:r>
            </a:p>
          </p:txBody>
        </p:sp>
      </p:gr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2"/>
            </p:custDataLst>
          </p:nvPr>
        </p:nvSpPr>
        <p:spPr>
          <a:xfrm>
            <a:off x="0" y="0"/>
            <a:ext cx="12201525" cy="68453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descr="校徽+南京师范大学(白)"/>
          <p:cNvPicPr>
            <a:picLocks noChangeAspect="1"/>
          </p:cNvPicPr>
          <p:nvPr>
            <p:custDataLst>
              <p:tags r:id="rId3"/>
            </p:custDataLst>
          </p:nvPr>
        </p:nvPicPr>
        <p:blipFill>
          <a:blip r:embed="rId9"/>
          <a:stretch>
            <a:fillRect/>
          </a:stretch>
        </p:blipFill>
        <p:spPr>
          <a:xfrm>
            <a:off x="9427845" y="-587375"/>
            <a:ext cx="2764155" cy="1955165"/>
          </a:xfrm>
          <a:prstGeom prst="rect">
            <a:avLst/>
          </a:prstGeom>
        </p:spPr>
      </p:pic>
      <p:sp>
        <p:nvSpPr>
          <p:cNvPr id="11" name="矩形 10"/>
          <p:cNvSpPr/>
          <p:nvPr>
            <p:custDataLst>
              <p:tags r:id="rId4"/>
            </p:custDataLst>
          </p:nvPr>
        </p:nvSpPr>
        <p:spPr>
          <a:xfrm>
            <a:off x="-9525" y="6738620"/>
            <a:ext cx="12201525" cy="11938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custDataLst>
              <p:tags r:id="rId5"/>
            </p:custDataLst>
          </p:nvPr>
        </p:nvGrpSpPr>
        <p:grpSpPr>
          <a:xfrm>
            <a:off x="395605" y="1016000"/>
            <a:ext cx="2262505" cy="450215"/>
            <a:chOff x="300" y="2207"/>
            <a:chExt cx="3563" cy="709"/>
          </a:xfrm>
        </p:grpSpPr>
        <p:sp>
          <p:nvSpPr>
            <p:cNvPr id="8" name="矩形 7"/>
            <p:cNvSpPr/>
            <p:nvPr>
              <p:custDataLst>
                <p:tags r:id="rId6"/>
              </p:custDataLst>
            </p:nvPr>
          </p:nvSpPr>
          <p:spPr>
            <a:xfrm>
              <a:off x="586" y="2207"/>
              <a:ext cx="3000" cy="709"/>
            </a:xfrm>
            <a:prstGeom prst="rect">
              <a:avLst/>
            </a:prstGeom>
            <a:solidFill>
              <a:srgbClr val="0063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7"/>
              </p:custDataLst>
            </p:nvPr>
          </p:nvSpPr>
          <p:spPr>
            <a:xfrm>
              <a:off x="300" y="2285"/>
              <a:ext cx="3563" cy="580"/>
            </a:xfrm>
            <a:prstGeom prst="rect">
              <a:avLst/>
            </a:prstGeom>
            <a:noFill/>
          </p:spPr>
          <p:txBody>
            <a:bodyPr wrap="square" rtlCol="0">
              <a:spAutoFit/>
            </a:bodyPr>
            <a:lstStyle/>
            <a:p>
              <a:pPr algn="ctr"/>
              <a:r>
                <a:rPr lang="zh-CN" altLang="en-US" b="1">
                  <a:solidFill>
                    <a:schemeClr val="bg1"/>
                  </a:solidFill>
                </a:rPr>
                <a:t>拟合一般线性模型</a:t>
              </a:r>
            </a:p>
          </p:txBody>
        </p:sp>
      </p:grpSp>
      <p:sp>
        <p:nvSpPr>
          <p:cNvPr id="13" name="文本框 12"/>
          <p:cNvSpPr txBox="1"/>
          <p:nvPr/>
        </p:nvSpPr>
        <p:spPr>
          <a:xfrm>
            <a:off x="2870200" y="5370195"/>
            <a:ext cx="6691630" cy="1001395"/>
          </a:xfrm>
          <a:prstGeom prst="rect">
            <a:avLst/>
          </a:prstGeom>
          <a:noFill/>
        </p:spPr>
        <p:txBody>
          <a:bodyPr wrap="square" rtlCol="0">
            <a:noAutofit/>
          </a:bodyPr>
          <a:lstStyle/>
          <a:p>
            <a:pPr indent="0" fontAlgn="auto">
              <a:lnSpc>
                <a:spcPct val="150000"/>
              </a:lnSpc>
            </a:pPr>
            <a:r>
              <a:rPr lang="zh-CN" altLang="en-US" sz="2400" b="1">
                <a:solidFill>
                  <a:schemeClr val="tx1"/>
                </a:solidFill>
                <a:uFillTx/>
                <a:latin typeface="+mn-ea"/>
              </a:rPr>
              <a:t>一般线性模型拟合结果复现与原研究结果一致</a:t>
            </a:r>
          </a:p>
        </p:txBody>
      </p:sp>
      <p:sp>
        <p:nvSpPr>
          <p:cNvPr id="16" name="文本框 15"/>
          <p:cNvSpPr txBox="1"/>
          <p:nvPr/>
        </p:nvSpPr>
        <p:spPr>
          <a:xfrm>
            <a:off x="226060" y="109855"/>
            <a:ext cx="2644140" cy="460375"/>
          </a:xfrm>
          <a:prstGeom prst="rect">
            <a:avLst/>
          </a:prstGeom>
          <a:noFill/>
        </p:spPr>
        <p:txBody>
          <a:bodyPr wrap="square" rtlCol="0">
            <a:spAutoFit/>
          </a:bodyPr>
          <a:lstStyle/>
          <a:p>
            <a:r>
              <a:rPr lang="zh-CN" altLang="en-US" sz="2400" b="1">
                <a:solidFill>
                  <a:schemeClr val="bg1"/>
                </a:solidFill>
              </a:rPr>
              <a:t>研究</a:t>
            </a:r>
            <a:r>
              <a:rPr lang="en-US" altLang="zh-CN" sz="2400" b="1">
                <a:solidFill>
                  <a:schemeClr val="bg1"/>
                </a:solidFill>
              </a:rPr>
              <a:t>1</a:t>
            </a:r>
            <a:r>
              <a:rPr lang="zh-CN" altLang="en-US" sz="2400" b="1">
                <a:solidFill>
                  <a:schemeClr val="bg1"/>
                </a:solidFill>
              </a:rPr>
              <a:t>结果复现</a:t>
            </a:r>
          </a:p>
        </p:txBody>
      </p:sp>
      <p:pic>
        <p:nvPicPr>
          <p:cNvPr id="2" name="图片 1"/>
          <p:cNvPicPr>
            <a:picLocks noChangeAspect="1"/>
          </p:cNvPicPr>
          <p:nvPr/>
        </p:nvPicPr>
        <p:blipFill>
          <a:blip r:embed="rId10"/>
          <a:srcRect l="8051" r="11508"/>
          <a:stretch>
            <a:fillRect/>
          </a:stretch>
        </p:blipFill>
        <p:spPr>
          <a:xfrm>
            <a:off x="2544445" y="1691005"/>
            <a:ext cx="6696710" cy="3422015"/>
          </a:xfrm>
          <a:prstGeom prst="rect">
            <a:avLst/>
          </a:prstGeom>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2"/>
            </p:custDataLst>
          </p:nvPr>
        </p:nvSpPr>
        <p:spPr>
          <a:xfrm>
            <a:off x="0" y="0"/>
            <a:ext cx="12201525" cy="68453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descr="校徽+南京师范大学(白)"/>
          <p:cNvPicPr>
            <a:picLocks noChangeAspect="1"/>
          </p:cNvPicPr>
          <p:nvPr>
            <p:custDataLst>
              <p:tags r:id="rId3"/>
            </p:custDataLst>
          </p:nvPr>
        </p:nvPicPr>
        <p:blipFill>
          <a:blip r:embed="rId6"/>
          <a:stretch>
            <a:fillRect/>
          </a:stretch>
        </p:blipFill>
        <p:spPr>
          <a:xfrm>
            <a:off x="9427845" y="-587375"/>
            <a:ext cx="2764155" cy="1955165"/>
          </a:xfrm>
          <a:prstGeom prst="rect">
            <a:avLst/>
          </a:prstGeom>
        </p:spPr>
      </p:pic>
      <p:sp>
        <p:nvSpPr>
          <p:cNvPr id="10" name="文本框 9"/>
          <p:cNvSpPr txBox="1"/>
          <p:nvPr/>
        </p:nvSpPr>
        <p:spPr>
          <a:xfrm>
            <a:off x="207893" y="128022"/>
            <a:ext cx="4006215" cy="461665"/>
          </a:xfrm>
          <a:prstGeom prst="rect">
            <a:avLst/>
          </a:prstGeom>
          <a:noFill/>
        </p:spPr>
        <p:txBody>
          <a:bodyPr wrap="square" rtlCol="0">
            <a:spAutoFit/>
          </a:bodyPr>
          <a:lstStyle/>
          <a:p>
            <a:r>
              <a:rPr lang="en-US" altLang="zh-CN" sz="2400" b="1" dirty="0">
                <a:solidFill>
                  <a:schemeClr val="bg1"/>
                </a:solidFill>
              </a:rPr>
              <a:t>R</a:t>
            </a:r>
            <a:r>
              <a:rPr lang="zh-CN" altLang="en-US" sz="2400" b="1" dirty="0">
                <a:solidFill>
                  <a:schemeClr val="bg1"/>
                </a:solidFill>
              </a:rPr>
              <a:t>语言方差分析数据复现</a:t>
            </a:r>
          </a:p>
        </p:txBody>
      </p:sp>
      <p:sp>
        <p:nvSpPr>
          <p:cNvPr id="11" name="矩形 10"/>
          <p:cNvSpPr/>
          <p:nvPr>
            <p:custDataLst>
              <p:tags r:id="rId4"/>
            </p:custDataLst>
          </p:nvPr>
        </p:nvSpPr>
        <p:spPr>
          <a:xfrm>
            <a:off x="-9525" y="6738620"/>
            <a:ext cx="12201525" cy="11938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a:extLst>
              <a:ext uri="{FF2B5EF4-FFF2-40B4-BE49-F238E27FC236}">
                <a16:creationId xmlns:a16="http://schemas.microsoft.com/office/drawing/2014/main" id="{2B5798FC-D6C2-75E4-23B7-BB5A43D3F378}"/>
              </a:ext>
            </a:extLst>
          </p:cNvPr>
          <p:cNvPicPr>
            <a:picLocks noChangeAspect="1"/>
          </p:cNvPicPr>
          <p:nvPr/>
        </p:nvPicPr>
        <p:blipFill>
          <a:blip r:embed="rId7"/>
          <a:stretch>
            <a:fillRect/>
          </a:stretch>
        </p:blipFill>
        <p:spPr>
          <a:xfrm>
            <a:off x="556482" y="1125694"/>
            <a:ext cx="5274310" cy="292100"/>
          </a:xfrm>
          <a:prstGeom prst="rect">
            <a:avLst/>
          </a:prstGeom>
        </p:spPr>
      </p:pic>
      <p:pic>
        <p:nvPicPr>
          <p:cNvPr id="8" name="图片 7">
            <a:extLst>
              <a:ext uri="{FF2B5EF4-FFF2-40B4-BE49-F238E27FC236}">
                <a16:creationId xmlns:a16="http://schemas.microsoft.com/office/drawing/2014/main" id="{3369C272-F2AE-F694-AB9D-0D437BF75308}"/>
              </a:ext>
            </a:extLst>
          </p:cNvPr>
          <p:cNvPicPr>
            <a:picLocks noChangeAspect="1"/>
          </p:cNvPicPr>
          <p:nvPr/>
        </p:nvPicPr>
        <p:blipFill>
          <a:blip r:embed="rId8"/>
          <a:stretch>
            <a:fillRect/>
          </a:stretch>
        </p:blipFill>
        <p:spPr>
          <a:xfrm>
            <a:off x="556482" y="1485636"/>
            <a:ext cx="5147841" cy="2893883"/>
          </a:xfrm>
          <a:prstGeom prst="rect">
            <a:avLst/>
          </a:prstGeom>
        </p:spPr>
      </p:pic>
      <p:sp>
        <p:nvSpPr>
          <p:cNvPr id="15" name="文本框 14">
            <a:extLst>
              <a:ext uri="{FF2B5EF4-FFF2-40B4-BE49-F238E27FC236}">
                <a16:creationId xmlns:a16="http://schemas.microsoft.com/office/drawing/2014/main" id="{5F7CC6D0-F720-9FCD-35CB-1BA36F2B3FC1}"/>
              </a:ext>
            </a:extLst>
          </p:cNvPr>
          <p:cNvSpPr txBox="1"/>
          <p:nvPr/>
        </p:nvSpPr>
        <p:spPr>
          <a:xfrm>
            <a:off x="5996060" y="851044"/>
            <a:ext cx="5921607" cy="3742050"/>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zh-CN"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以</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DV-likely</a:t>
            </a:r>
            <a:r>
              <a:rPr lang="zh-CN"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为因变量，</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IS</a:t>
            </a:r>
            <a:r>
              <a:rPr lang="zh-CN"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Charity</a:t>
            </a:r>
            <a:r>
              <a:rPr lang="zh-CN"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为自变量进行方差分析。</a:t>
            </a:r>
          </a:p>
          <a:p>
            <a:pPr marL="285750" indent="-285750" algn="just">
              <a:lnSpc>
                <a:spcPct val="150000"/>
              </a:lnSpc>
              <a:buFont typeface="Arial" panose="020B0604020202020204" pitchFamily="34" charset="0"/>
              <a:buChar char="•"/>
            </a:pPr>
            <a:r>
              <a:rPr lang="zh-CN"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简单效应分析发现</a:t>
            </a:r>
            <a:r>
              <a:rPr lang="en-US" altLang="zh-CN" sz="1600" kern="1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algn="just">
              <a:lnSpc>
                <a:spcPct val="150000"/>
              </a:lnSpc>
              <a:buFont typeface="Arial" panose="020B0604020202020204" pitchFamily="34" charset="0"/>
              <a:buChar char="•"/>
            </a:pPr>
            <a:r>
              <a:rPr lang="zh-CN" altLang="zh-CN" sz="1600" b="1" kern="10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在高亲社会动机条件下，</a:t>
            </a:r>
            <a:r>
              <a:rPr lang="zh-CN" altLang="en-US" sz="1600" b="1" kern="10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激励显著性</a:t>
            </a:r>
            <a:r>
              <a:rPr lang="zh-CN" altLang="zh-CN" sz="1600" b="1" kern="10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对亲社会行为没有显著影响</a:t>
            </a:r>
            <a:r>
              <a:rPr lang="en-US" altLang="zh-CN" sz="1600" b="1" kern="10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b="1" i="1" kern="10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F</a:t>
            </a:r>
            <a:r>
              <a:rPr lang="en-US" altLang="zh-CN" sz="1600" b="1" kern="10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=0.66, </a:t>
            </a:r>
            <a:r>
              <a:rPr lang="en-US" altLang="zh-CN" sz="1600" b="1" i="1" kern="10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sz="1600" b="1" kern="10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=0.42)</a:t>
            </a:r>
            <a:r>
              <a:rPr lang="zh-CN" altLang="zh-CN" sz="1600" b="1" kern="10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600" b="1" kern="10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algn="just">
              <a:lnSpc>
                <a:spcPct val="150000"/>
              </a:lnSpc>
              <a:buFont typeface="Arial" panose="020B0604020202020204" pitchFamily="34" charset="0"/>
              <a:buChar char="•"/>
            </a:pPr>
            <a:r>
              <a:rPr lang="zh-CN" altLang="zh-CN" sz="1600" b="1" kern="10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在低亲社会动机条件下，</a:t>
            </a:r>
            <a:r>
              <a:rPr lang="zh-CN" altLang="en-US" sz="1600" b="1" kern="10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激励显著性</a:t>
            </a:r>
            <a:r>
              <a:rPr lang="zh-CN" altLang="zh-CN" sz="1600" b="1" kern="10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对亲社会行为有显著影响</a:t>
            </a:r>
            <a:r>
              <a:rPr lang="en-US" altLang="zh-CN" sz="1600" b="1" kern="10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b="1" i="1" kern="10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F</a:t>
            </a:r>
            <a:r>
              <a:rPr lang="en-US" altLang="zh-CN" sz="1600" b="1" kern="10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=6.96, </a:t>
            </a:r>
            <a:r>
              <a:rPr lang="en-US" altLang="zh-CN" sz="1600" b="1" i="1" kern="10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sz="1600" b="1" kern="10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=0.00**)</a:t>
            </a:r>
            <a:r>
              <a:rPr lang="zh-CN" altLang="en-US" sz="1600" b="1" kern="10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600" b="1" kern="10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algn="just">
              <a:lnSpc>
                <a:spcPct val="150000"/>
              </a:lnSpc>
              <a:buFont typeface="Arial" panose="020B0604020202020204" pitchFamily="34" charset="0"/>
              <a:buChar char="•"/>
            </a:pPr>
            <a:r>
              <a:rPr lang="zh-CN" altLang="en-US" sz="1600" kern="100" dirty="0">
                <a:effectLst/>
                <a:latin typeface="Times New Roman" panose="02020603050405020304" pitchFamily="18" charset="0"/>
                <a:ea typeface="微软雅黑" panose="020B0503020204020204" pitchFamily="34" charset="-122"/>
                <a:cs typeface="Times New Roman" panose="02020603050405020304" pitchFamily="18" charset="0"/>
              </a:rPr>
              <a:t>在高激励显著性条件下，亲社会动机对亲社会行为没有显著影响</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i="1" kern="100" dirty="0">
                <a:effectLst/>
                <a:latin typeface="Times New Roman" panose="02020603050405020304" pitchFamily="18" charset="0"/>
                <a:ea typeface="微软雅黑" panose="020B0503020204020204" pitchFamily="34" charset="-122"/>
                <a:cs typeface="Times New Roman" panose="02020603050405020304" pitchFamily="18" charset="0"/>
              </a:rPr>
              <a:t>F</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=2.40, </a:t>
            </a:r>
            <a:r>
              <a:rPr lang="en-US" altLang="zh-CN" sz="1600" i="1" kern="100" dirty="0">
                <a:effectLst/>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=0.12);</a:t>
            </a:r>
          </a:p>
          <a:p>
            <a:pPr marL="742950" lvl="1" indent="-285750" algn="just">
              <a:lnSpc>
                <a:spcPct val="150000"/>
              </a:lnSpc>
              <a:buFont typeface="Arial" panose="020B0604020202020204" pitchFamily="34" charset="0"/>
              <a:buChar char="•"/>
            </a:pPr>
            <a:r>
              <a:rPr lang="zh-CN" altLang="en-US" sz="1600" kern="100" dirty="0">
                <a:effectLst/>
                <a:latin typeface="Times New Roman" panose="02020603050405020304" pitchFamily="18" charset="0"/>
                <a:ea typeface="微软雅黑" panose="020B0503020204020204" pitchFamily="34" charset="-122"/>
                <a:cs typeface="Times New Roman" panose="02020603050405020304" pitchFamily="18" charset="0"/>
              </a:rPr>
              <a:t>在低激励显著性条件下，亲社会动机对亲社会行为有显著影响</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i="1" kern="100" dirty="0">
                <a:effectLst/>
                <a:latin typeface="Times New Roman" panose="02020603050405020304" pitchFamily="18" charset="0"/>
                <a:ea typeface="微软雅黑" panose="020B0503020204020204" pitchFamily="34" charset="-122"/>
                <a:cs typeface="Times New Roman" panose="02020603050405020304" pitchFamily="18" charset="0"/>
              </a:rPr>
              <a:t>F</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=25.5, </a:t>
            </a:r>
            <a:r>
              <a:rPr lang="en-US" altLang="zh-CN" sz="1600" i="1" kern="100" dirty="0">
                <a:effectLst/>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=0.00***)</a:t>
            </a:r>
            <a:r>
              <a:rPr lang="zh-CN" altLang="en-US" sz="1600" kern="100" dirty="0">
                <a:effectLst/>
                <a:latin typeface="Times New Roman" panose="02020603050405020304" pitchFamily="18" charset="0"/>
                <a:ea typeface="微软雅黑" panose="020B0503020204020204" pitchFamily="34" charset="-122"/>
                <a:cs typeface="Times New Roman" panose="02020603050405020304" pitchFamily="18" charset="0"/>
              </a:rPr>
              <a:t>。</a:t>
            </a:r>
            <a:endParaRPr lang="zh-CN"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4" name="图片 3">
            <a:extLst>
              <a:ext uri="{FF2B5EF4-FFF2-40B4-BE49-F238E27FC236}">
                <a16:creationId xmlns:a16="http://schemas.microsoft.com/office/drawing/2014/main" id="{5B472E52-0323-4017-648A-3AA0AF4A88A4}"/>
              </a:ext>
            </a:extLst>
          </p:cNvPr>
          <p:cNvPicPr>
            <a:picLocks noChangeAspect="1"/>
          </p:cNvPicPr>
          <p:nvPr/>
        </p:nvPicPr>
        <p:blipFill>
          <a:blip r:embed="rId9"/>
          <a:stretch>
            <a:fillRect/>
          </a:stretch>
        </p:blipFill>
        <p:spPr>
          <a:xfrm>
            <a:off x="869638" y="4593094"/>
            <a:ext cx="6476823" cy="1983248"/>
          </a:xfrm>
          <a:prstGeom prst="rect">
            <a:avLst/>
          </a:prstGeom>
        </p:spPr>
      </p:pic>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2"/>
            </p:custDataLst>
          </p:nvPr>
        </p:nvSpPr>
        <p:spPr>
          <a:xfrm>
            <a:off x="0" y="0"/>
            <a:ext cx="12201525" cy="68453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descr="校徽+南京师范大学(白)"/>
          <p:cNvPicPr>
            <a:picLocks noChangeAspect="1"/>
          </p:cNvPicPr>
          <p:nvPr>
            <p:custDataLst>
              <p:tags r:id="rId3"/>
            </p:custDataLst>
          </p:nvPr>
        </p:nvPicPr>
        <p:blipFill>
          <a:blip r:embed="rId6"/>
          <a:stretch>
            <a:fillRect/>
          </a:stretch>
        </p:blipFill>
        <p:spPr>
          <a:xfrm>
            <a:off x="9427845" y="-587375"/>
            <a:ext cx="2764155" cy="1955165"/>
          </a:xfrm>
          <a:prstGeom prst="rect">
            <a:avLst/>
          </a:prstGeom>
        </p:spPr>
      </p:pic>
      <p:sp>
        <p:nvSpPr>
          <p:cNvPr id="10" name="文本框 9"/>
          <p:cNvSpPr txBox="1"/>
          <p:nvPr/>
        </p:nvSpPr>
        <p:spPr>
          <a:xfrm>
            <a:off x="226060" y="109855"/>
            <a:ext cx="4006215" cy="460375"/>
          </a:xfrm>
          <a:prstGeom prst="rect">
            <a:avLst/>
          </a:prstGeom>
          <a:noFill/>
        </p:spPr>
        <p:txBody>
          <a:bodyPr wrap="square" rtlCol="0">
            <a:spAutoFit/>
          </a:bodyPr>
          <a:lstStyle/>
          <a:p>
            <a:r>
              <a:rPr lang="en-US" altLang="zh-CN" sz="2400" b="1">
                <a:solidFill>
                  <a:schemeClr val="bg1"/>
                </a:solidFill>
              </a:rPr>
              <a:t>SPSS</a:t>
            </a:r>
            <a:r>
              <a:rPr lang="zh-CN" altLang="en-US" sz="2400" b="1">
                <a:solidFill>
                  <a:schemeClr val="bg1"/>
                </a:solidFill>
              </a:rPr>
              <a:t>数据复现对比</a:t>
            </a:r>
          </a:p>
        </p:txBody>
      </p:sp>
      <p:sp>
        <p:nvSpPr>
          <p:cNvPr id="11" name="矩形 10"/>
          <p:cNvSpPr/>
          <p:nvPr>
            <p:custDataLst>
              <p:tags r:id="rId4"/>
            </p:custDataLst>
          </p:nvPr>
        </p:nvSpPr>
        <p:spPr>
          <a:xfrm>
            <a:off x="-9525" y="6738620"/>
            <a:ext cx="12201525" cy="11938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3"/>
          <p:cNvPicPr>
            <a:picLocks noChangeAspect="1"/>
          </p:cNvPicPr>
          <p:nvPr/>
        </p:nvPicPr>
        <p:blipFill>
          <a:blip r:embed="rId7"/>
          <a:srcRect r="24497"/>
          <a:stretch>
            <a:fillRect/>
          </a:stretch>
        </p:blipFill>
        <p:spPr>
          <a:xfrm>
            <a:off x="226060" y="978883"/>
            <a:ext cx="6141554" cy="5435877"/>
          </a:xfrm>
          <a:prstGeom prst="rect">
            <a:avLst/>
          </a:prstGeom>
          <a:noFill/>
          <a:ln>
            <a:noFill/>
          </a:ln>
        </p:spPr>
      </p:pic>
      <p:pic>
        <p:nvPicPr>
          <p:cNvPr id="4" name="图片 2"/>
          <p:cNvPicPr>
            <a:picLocks noChangeAspect="1"/>
          </p:cNvPicPr>
          <p:nvPr/>
        </p:nvPicPr>
        <p:blipFill>
          <a:blip r:embed="rId8"/>
          <a:stretch>
            <a:fillRect/>
          </a:stretch>
        </p:blipFill>
        <p:spPr>
          <a:xfrm>
            <a:off x="6096000" y="1552893"/>
            <a:ext cx="5266690" cy="3637915"/>
          </a:xfrm>
          <a:prstGeom prst="rect">
            <a:avLst/>
          </a:prstGeom>
          <a:noFill/>
          <a:ln>
            <a:noFill/>
          </a:ln>
        </p:spPr>
      </p:pic>
    </p:spTree>
    <p:custDataLst>
      <p:tags r:id="rId1"/>
    </p:custDataLst>
    <p:extLst>
      <p:ext uri="{BB962C8B-B14F-4D97-AF65-F5344CB8AC3E}">
        <p14:creationId xmlns:p14="http://schemas.microsoft.com/office/powerpoint/2010/main" val="778759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2"/>
            </p:custDataLst>
          </p:nvPr>
        </p:nvSpPr>
        <p:spPr>
          <a:xfrm>
            <a:off x="0" y="0"/>
            <a:ext cx="12201525" cy="68453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descr="校徽+南京师范大学(白)"/>
          <p:cNvPicPr>
            <a:picLocks noChangeAspect="1"/>
          </p:cNvPicPr>
          <p:nvPr>
            <p:custDataLst>
              <p:tags r:id="rId3"/>
            </p:custDataLst>
          </p:nvPr>
        </p:nvPicPr>
        <p:blipFill>
          <a:blip r:embed="rId7"/>
          <a:stretch>
            <a:fillRect/>
          </a:stretch>
        </p:blipFill>
        <p:spPr>
          <a:xfrm>
            <a:off x="9427845" y="-587375"/>
            <a:ext cx="2764155" cy="1955165"/>
          </a:xfrm>
          <a:prstGeom prst="rect">
            <a:avLst/>
          </a:prstGeom>
        </p:spPr>
      </p:pic>
      <p:sp>
        <p:nvSpPr>
          <p:cNvPr id="10" name="文本框 9"/>
          <p:cNvSpPr txBox="1"/>
          <p:nvPr/>
        </p:nvSpPr>
        <p:spPr>
          <a:xfrm>
            <a:off x="226060" y="109855"/>
            <a:ext cx="4006215" cy="460375"/>
          </a:xfrm>
          <a:prstGeom prst="rect">
            <a:avLst/>
          </a:prstGeom>
          <a:noFill/>
        </p:spPr>
        <p:txBody>
          <a:bodyPr wrap="square" rtlCol="0">
            <a:spAutoFit/>
          </a:bodyPr>
          <a:lstStyle/>
          <a:p>
            <a:r>
              <a:rPr lang="en-US" altLang="zh-CN" sz="2400" b="1">
                <a:solidFill>
                  <a:schemeClr val="bg1"/>
                </a:solidFill>
              </a:rPr>
              <a:t>SPSS</a:t>
            </a:r>
            <a:r>
              <a:rPr lang="zh-CN" altLang="en-US" sz="2400" b="1">
                <a:solidFill>
                  <a:schemeClr val="bg1"/>
                </a:solidFill>
              </a:rPr>
              <a:t>数据复现对比</a:t>
            </a:r>
          </a:p>
        </p:txBody>
      </p:sp>
      <p:sp>
        <p:nvSpPr>
          <p:cNvPr id="11" name="矩形 10"/>
          <p:cNvSpPr/>
          <p:nvPr>
            <p:custDataLst>
              <p:tags r:id="rId4"/>
            </p:custDataLst>
          </p:nvPr>
        </p:nvSpPr>
        <p:spPr>
          <a:xfrm>
            <a:off x="-9525" y="6738620"/>
            <a:ext cx="12201525" cy="11938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96"/>
          <p:cNvSpPr/>
          <p:nvPr>
            <p:custDataLst>
              <p:tags r:id="rId5"/>
            </p:custDataLst>
          </p:nvPr>
        </p:nvSpPr>
        <p:spPr>
          <a:xfrm>
            <a:off x="1507400" y="4131945"/>
            <a:ext cx="9524543" cy="1809115"/>
          </a:xfrm>
          <a:prstGeom prst="rect">
            <a:avLst/>
          </a:prstGeom>
        </p:spPr>
        <p:txBody>
          <a:bodyPr wrap="square">
            <a:noAutofit/>
          </a:bodyPr>
          <a:lstStyle/>
          <a:p>
            <a:pPr indent="457200" algn="just" fontAlgn="auto">
              <a:lnSpc>
                <a:spcPct val="150000"/>
              </a:lnSpc>
            </a:pPr>
            <a:r>
              <a:rPr sz="1600" dirty="0">
                <a:solidFill>
                  <a:schemeClr val="tx1">
                    <a:lumMod val="75000"/>
                    <a:lumOff val="25000"/>
                  </a:schemeClr>
                </a:solidFill>
                <a:uFillTx/>
                <a:latin typeface="Times New Roman" panose="02020603050405020304" pitchFamily="18" charset="0"/>
                <a:ea typeface="微软雅黑" panose="020B0503020204020204" pitchFamily="34" charset="-122"/>
                <a:cs typeface="微软雅黑" panose="020B0503020204020204" charset="-122"/>
                <a:sym typeface="+mn-lt"/>
              </a:rPr>
              <a:t>利用spss对激励显著性与亲社会动机对捐赠意向的影响进行</a:t>
            </a:r>
            <a:r>
              <a:rPr sz="1600" b="1" dirty="0">
                <a:solidFill>
                  <a:srgbClr val="FF0000"/>
                </a:solidFill>
                <a:uFillTx/>
                <a:latin typeface="Times New Roman" panose="02020603050405020304" pitchFamily="18" charset="0"/>
                <a:ea typeface="微软雅黑" panose="020B0503020204020204" pitchFamily="34" charset="-122"/>
                <a:cs typeface="微软雅黑" panose="020B0503020204020204" charset="-122"/>
                <a:sym typeface="+mn-lt"/>
              </a:rPr>
              <a:t>线性回归分析</a:t>
            </a:r>
            <a:r>
              <a:rPr sz="1600" dirty="0">
                <a:solidFill>
                  <a:schemeClr val="tx1">
                    <a:lumMod val="75000"/>
                    <a:lumOff val="25000"/>
                  </a:schemeClr>
                </a:solidFill>
                <a:uFillTx/>
                <a:latin typeface="Times New Roman" panose="02020603050405020304" pitchFamily="18" charset="0"/>
                <a:ea typeface="微软雅黑" panose="020B0503020204020204" pitchFamily="34" charset="-122"/>
                <a:cs typeface="微软雅黑" panose="020B0503020204020204" charset="-122"/>
                <a:sym typeface="+mn-lt"/>
              </a:rPr>
              <a:t>发现，</a:t>
            </a:r>
            <a:r>
              <a:rPr sz="1600" b="1" dirty="0">
                <a:solidFill>
                  <a:srgbClr val="FF0000"/>
                </a:solidFill>
                <a:uFillTx/>
                <a:latin typeface="Times New Roman" panose="02020603050405020304" pitchFamily="18" charset="0"/>
                <a:ea typeface="微软雅黑" panose="020B0503020204020204" pitchFamily="34" charset="-122"/>
                <a:cs typeface="微软雅黑" panose="020B0503020204020204" charset="-122"/>
                <a:sym typeface="+mn-lt"/>
              </a:rPr>
              <a:t>亲社会动机的影响显著，激励显著性的影响不显著。</a:t>
            </a:r>
            <a:r>
              <a:rPr sz="1600" dirty="0">
                <a:solidFill>
                  <a:schemeClr val="tx1">
                    <a:lumMod val="75000"/>
                    <a:lumOff val="25000"/>
                  </a:schemeClr>
                </a:solidFill>
                <a:uFillTx/>
                <a:latin typeface="Times New Roman" panose="02020603050405020304" pitchFamily="18" charset="0"/>
                <a:ea typeface="微软雅黑" panose="020B0503020204020204" pitchFamily="34" charset="-122"/>
                <a:cs typeface="微软雅黑" panose="020B0503020204020204" charset="-122"/>
                <a:sym typeface="+mn-lt"/>
              </a:rPr>
              <a:t>进一步的显著性检验表明，自变量可解释的变异与误差变异相比是统计显著的，</a:t>
            </a:r>
            <a:r>
              <a:rPr sz="1600" b="1" i="1" dirty="0">
                <a:solidFill>
                  <a:schemeClr val="tx1">
                    <a:lumMod val="75000"/>
                    <a:lumOff val="25000"/>
                  </a:schemeClr>
                </a:solidFill>
                <a:uFillTx/>
                <a:latin typeface="Times New Roman" panose="02020603050405020304" pitchFamily="18" charset="0"/>
                <a:ea typeface="微软雅黑" panose="020B0503020204020204" pitchFamily="34" charset="-122"/>
                <a:cs typeface="微软雅黑" panose="020B0503020204020204" charset="-122"/>
                <a:sym typeface="+mn-lt"/>
              </a:rPr>
              <a:t>F(2,805</a:t>
            </a:r>
            <a:r>
              <a:rPr sz="1600" b="1" dirty="0">
                <a:solidFill>
                  <a:schemeClr val="tx1">
                    <a:lumMod val="75000"/>
                    <a:lumOff val="25000"/>
                  </a:schemeClr>
                </a:solidFill>
                <a:uFillTx/>
                <a:latin typeface="Times New Roman" panose="02020603050405020304" pitchFamily="18" charset="0"/>
                <a:ea typeface="微软雅黑" panose="020B0503020204020204" pitchFamily="34" charset="-122"/>
                <a:cs typeface="微软雅黑" panose="020B0503020204020204" charset="-122"/>
                <a:sym typeface="+mn-lt"/>
              </a:rPr>
              <a:t>)</a:t>
            </a:r>
            <a:r>
              <a:rPr lang="en-US" sz="1600" b="1" dirty="0">
                <a:solidFill>
                  <a:schemeClr val="tx1">
                    <a:lumMod val="75000"/>
                    <a:lumOff val="25000"/>
                  </a:schemeClr>
                </a:solidFill>
                <a:uFillTx/>
                <a:latin typeface="Times New Roman" panose="02020603050405020304" pitchFamily="18" charset="0"/>
                <a:ea typeface="微软雅黑" panose="020B0503020204020204" pitchFamily="34" charset="-122"/>
                <a:cs typeface="微软雅黑" panose="020B0503020204020204" charset="-122"/>
                <a:sym typeface="+mn-lt"/>
              </a:rPr>
              <a:t> </a:t>
            </a:r>
            <a:r>
              <a:rPr sz="1600" b="1" dirty="0">
                <a:solidFill>
                  <a:schemeClr val="tx1">
                    <a:lumMod val="75000"/>
                    <a:lumOff val="25000"/>
                  </a:schemeClr>
                </a:solidFill>
                <a:uFillTx/>
                <a:latin typeface="Times New Roman" panose="02020603050405020304" pitchFamily="18" charset="0"/>
                <a:ea typeface="微软雅黑" panose="020B0503020204020204" pitchFamily="34" charset="-122"/>
                <a:cs typeface="微软雅黑" panose="020B0503020204020204" charset="-122"/>
                <a:sym typeface="+mn-lt"/>
              </a:rPr>
              <a:t>=</a:t>
            </a:r>
            <a:r>
              <a:rPr lang="en-US" sz="1600" b="1" dirty="0">
                <a:solidFill>
                  <a:schemeClr val="tx1">
                    <a:lumMod val="75000"/>
                    <a:lumOff val="25000"/>
                  </a:schemeClr>
                </a:solidFill>
                <a:uFillTx/>
                <a:latin typeface="Times New Roman" panose="02020603050405020304" pitchFamily="18" charset="0"/>
                <a:ea typeface="微软雅黑" panose="020B0503020204020204" pitchFamily="34" charset="-122"/>
                <a:cs typeface="微软雅黑" panose="020B0503020204020204" charset="-122"/>
                <a:sym typeface="+mn-lt"/>
              </a:rPr>
              <a:t> </a:t>
            </a:r>
            <a:r>
              <a:rPr sz="1600" b="1" dirty="0">
                <a:solidFill>
                  <a:schemeClr val="tx1">
                    <a:lumMod val="75000"/>
                    <a:lumOff val="25000"/>
                  </a:schemeClr>
                </a:solidFill>
                <a:uFillTx/>
                <a:latin typeface="Times New Roman" panose="02020603050405020304" pitchFamily="18" charset="0"/>
                <a:ea typeface="微软雅黑" panose="020B0503020204020204" pitchFamily="34" charset="-122"/>
                <a:cs typeface="微软雅黑" panose="020B0503020204020204" charset="-122"/>
                <a:sym typeface="+mn-lt"/>
              </a:rPr>
              <a:t>11.535,</a:t>
            </a:r>
            <a:r>
              <a:rPr lang="en-US" sz="1600" b="1" dirty="0">
                <a:solidFill>
                  <a:schemeClr val="tx1">
                    <a:lumMod val="75000"/>
                    <a:lumOff val="25000"/>
                  </a:schemeClr>
                </a:solidFill>
                <a:uFillTx/>
                <a:latin typeface="Times New Roman" panose="02020603050405020304" pitchFamily="18" charset="0"/>
                <a:ea typeface="微软雅黑" panose="020B0503020204020204" pitchFamily="34" charset="-122"/>
                <a:cs typeface="微软雅黑" panose="020B0503020204020204" charset="-122"/>
                <a:sym typeface="+mn-lt"/>
              </a:rPr>
              <a:t>  </a:t>
            </a:r>
            <a:r>
              <a:rPr sz="1600" b="1" i="1" dirty="0">
                <a:solidFill>
                  <a:schemeClr val="tx1">
                    <a:lumMod val="75000"/>
                    <a:lumOff val="25000"/>
                  </a:schemeClr>
                </a:solidFill>
                <a:uFillTx/>
                <a:latin typeface="Times New Roman" panose="02020603050405020304" pitchFamily="18" charset="0"/>
                <a:ea typeface="微软雅黑" panose="020B0503020204020204" pitchFamily="34" charset="-122"/>
                <a:cs typeface="微软雅黑" panose="020B0503020204020204" charset="-122"/>
                <a:sym typeface="+mn-lt"/>
              </a:rPr>
              <a:t>p</a:t>
            </a:r>
            <a:r>
              <a:rPr lang="en-US" sz="1600" b="1" i="1" dirty="0">
                <a:solidFill>
                  <a:schemeClr val="tx1">
                    <a:lumMod val="75000"/>
                    <a:lumOff val="25000"/>
                  </a:schemeClr>
                </a:solidFill>
                <a:uFillTx/>
                <a:latin typeface="Times New Roman" panose="02020603050405020304" pitchFamily="18" charset="0"/>
                <a:ea typeface="微软雅黑" panose="020B0503020204020204" pitchFamily="34" charset="-122"/>
                <a:cs typeface="微软雅黑" panose="020B0503020204020204" charset="-122"/>
                <a:sym typeface="+mn-lt"/>
              </a:rPr>
              <a:t> </a:t>
            </a:r>
            <a:r>
              <a:rPr sz="1600" b="1" dirty="0">
                <a:solidFill>
                  <a:schemeClr val="tx1">
                    <a:lumMod val="75000"/>
                    <a:lumOff val="25000"/>
                  </a:schemeClr>
                </a:solidFill>
                <a:uFillTx/>
                <a:latin typeface="Times New Roman" panose="02020603050405020304" pitchFamily="18" charset="0"/>
                <a:ea typeface="微软雅黑" panose="020B0503020204020204" pitchFamily="34" charset="-122"/>
                <a:cs typeface="微软雅黑" panose="020B0503020204020204" charset="-122"/>
                <a:sym typeface="+mn-lt"/>
              </a:rPr>
              <a:t>=</a:t>
            </a:r>
            <a:r>
              <a:rPr lang="en-US" sz="1600" b="1" dirty="0">
                <a:solidFill>
                  <a:schemeClr val="tx1">
                    <a:lumMod val="75000"/>
                    <a:lumOff val="25000"/>
                  </a:schemeClr>
                </a:solidFill>
                <a:uFillTx/>
                <a:latin typeface="Times New Roman" panose="02020603050405020304" pitchFamily="18" charset="0"/>
                <a:ea typeface="微软雅黑" panose="020B0503020204020204" pitchFamily="34" charset="-122"/>
                <a:cs typeface="微软雅黑" panose="020B0503020204020204" charset="-122"/>
                <a:sym typeface="+mn-lt"/>
              </a:rPr>
              <a:t> </a:t>
            </a:r>
            <a:r>
              <a:rPr sz="1600" b="1" dirty="0">
                <a:solidFill>
                  <a:schemeClr val="tx1">
                    <a:lumMod val="75000"/>
                    <a:lumOff val="25000"/>
                  </a:schemeClr>
                </a:solidFill>
                <a:uFillTx/>
                <a:latin typeface="Times New Roman" panose="02020603050405020304" pitchFamily="18" charset="0"/>
                <a:ea typeface="微软雅黑" panose="020B0503020204020204" pitchFamily="34" charset="-122"/>
                <a:cs typeface="微软雅黑" panose="020B0503020204020204" charset="-122"/>
                <a:sym typeface="+mn-lt"/>
              </a:rPr>
              <a:t>0.000</a:t>
            </a:r>
            <a:r>
              <a:rPr sz="1600" dirty="0">
                <a:solidFill>
                  <a:schemeClr val="tx1">
                    <a:lumMod val="75000"/>
                    <a:lumOff val="25000"/>
                  </a:schemeClr>
                </a:solidFill>
                <a:uFillTx/>
                <a:latin typeface="Times New Roman" panose="02020603050405020304" pitchFamily="18" charset="0"/>
                <a:ea typeface="微软雅黑" panose="020B0503020204020204" pitchFamily="34" charset="-122"/>
                <a:cs typeface="微软雅黑" panose="020B0503020204020204" charset="-122"/>
                <a:sym typeface="+mn-lt"/>
              </a:rPr>
              <a:t>,</a:t>
            </a:r>
            <a:r>
              <a:rPr lang="en-US" sz="1600" dirty="0">
                <a:solidFill>
                  <a:schemeClr val="tx1">
                    <a:lumMod val="75000"/>
                    <a:lumOff val="25000"/>
                  </a:schemeClr>
                </a:solidFill>
                <a:uFillTx/>
                <a:latin typeface="Times New Roman" panose="02020603050405020304" pitchFamily="18" charset="0"/>
                <a:ea typeface="微软雅黑" panose="020B0503020204020204" pitchFamily="34" charset="-122"/>
                <a:cs typeface="微软雅黑" panose="020B0503020204020204" charset="-122"/>
                <a:sym typeface="+mn-lt"/>
              </a:rPr>
              <a:t> </a:t>
            </a:r>
            <a:r>
              <a:rPr sz="1600" dirty="0" err="1">
                <a:solidFill>
                  <a:schemeClr val="tx1">
                    <a:lumMod val="75000"/>
                    <a:lumOff val="25000"/>
                  </a:schemeClr>
                </a:solidFill>
                <a:uFillTx/>
                <a:latin typeface="Times New Roman" panose="02020603050405020304" pitchFamily="18" charset="0"/>
                <a:ea typeface="微软雅黑" panose="020B0503020204020204" pitchFamily="34" charset="-122"/>
                <a:cs typeface="微软雅黑" panose="020B0503020204020204" charset="-122"/>
                <a:sym typeface="+mn-lt"/>
              </a:rPr>
              <a:t>符合交互作用的预测</a:t>
            </a:r>
            <a:r>
              <a:rPr sz="1600" dirty="0">
                <a:solidFill>
                  <a:schemeClr val="tx1">
                    <a:lumMod val="75000"/>
                    <a:lumOff val="25000"/>
                  </a:schemeClr>
                </a:solidFill>
                <a:uFillTx/>
                <a:latin typeface="Times New Roman" panose="02020603050405020304" pitchFamily="18" charset="0"/>
                <a:ea typeface="微软雅黑" panose="020B0503020204020204" pitchFamily="34" charset="-122"/>
                <a:cs typeface="微软雅黑" panose="020B0503020204020204" charset="-122"/>
                <a:sym typeface="+mn-lt"/>
              </a:rPr>
              <a:t>。</a:t>
            </a:r>
          </a:p>
          <a:p>
            <a:pPr algn="just" fontAlgn="auto">
              <a:lnSpc>
                <a:spcPct val="150000"/>
              </a:lnSpc>
            </a:pPr>
            <a:endParaRPr sz="1600" dirty="0">
              <a:solidFill>
                <a:schemeClr val="tx1">
                  <a:lumMod val="75000"/>
                  <a:lumOff val="25000"/>
                </a:schemeClr>
              </a:solidFill>
              <a:uFillTx/>
              <a:latin typeface="Times New Roman" panose="02020603050405020304" pitchFamily="18" charset="0"/>
              <a:ea typeface="微软雅黑" panose="020B0503020204020204" pitchFamily="34" charset="-122"/>
              <a:cs typeface="微软雅黑" panose="020B0503020204020204" charset="-122"/>
              <a:sym typeface="+mn-lt"/>
            </a:endParaRPr>
          </a:p>
          <a:p>
            <a:pPr algn="ctr" fontAlgn="auto">
              <a:lnSpc>
                <a:spcPct val="150000"/>
              </a:lnSpc>
            </a:pPr>
            <a:r>
              <a:rPr b="1" dirty="0">
                <a:solidFill>
                  <a:schemeClr val="tx1">
                    <a:lumMod val="75000"/>
                    <a:lumOff val="25000"/>
                  </a:schemeClr>
                </a:solidFill>
                <a:uFillTx/>
                <a:latin typeface="Times New Roman" panose="02020603050405020304" pitchFamily="18" charset="0"/>
                <a:ea typeface="微软雅黑" panose="020B0503020204020204" pitchFamily="34" charset="-122"/>
                <a:cs typeface="微软雅黑" panose="020B0503020204020204" charset="-122"/>
                <a:sym typeface="+mn-lt"/>
              </a:rPr>
              <a:t>对比原文文献结果和spss数据结果来看，结果相差不大，但是会存在一定的误差。</a:t>
            </a:r>
          </a:p>
        </p:txBody>
      </p:sp>
      <p:pic>
        <p:nvPicPr>
          <p:cNvPr id="4" name="图片 3">
            <a:extLst>
              <a:ext uri="{FF2B5EF4-FFF2-40B4-BE49-F238E27FC236}">
                <a16:creationId xmlns:a16="http://schemas.microsoft.com/office/drawing/2014/main" id="{4D5D5CDF-9A79-6FFC-2390-E2FAC6045775}"/>
              </a:ext>
            </a:extLst>
          </p:cNvPr>
          <p:cNvPicPr>
            <a:picLocks noChangeAspect="1"/>
          </p:cNvPicPr>
          <p:nvPr/>
        </p:nvPicPr>
        <p:blipFill>
          <a:blip r:embed="rId8"/>
          <a:stretch>
            <a:fillRect/>
          </a:stretch>
        </p:blipFill>
        <p:spPr>
          <a:xfrm>
            <a:off x="3022564" y="916809"/>
            <a:ext cx="5996390" cy="3245909"/>
          </a:xfrm>
          <a:prstGeom prst="rect">
            <a:avLst/>
          </a:prstGeom>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34925" y="-17145"/>
            <a:ext cx="3890645" cy="6915150"/>
          </a:xfrm>
          <a:prstGeom prst="rect">
            <a:avLst/>
          </a:prstGeom>
          <a:solidFill>
            <a:srgbClr val="00633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821690" y="2533015"/>
            <a:ext cx="2176780" cy="1106805"/>
          </a:xfrm>
          <a:prstGeom prst="rect">
            <a:avLst/>
          </a:prstGeom>
          <a:noFill/>
        </p:spPr>
        <p:txBody>
          <a:bodyPr wrap="square" rtlCol="0">
            <a:spAutoFit/>
          </a:bodyPr>
          <a:lstStyle/>
          <a:p>
            <a:pPr algn="dist"/>
            <a:r>
              <a:rPr lang="zh-CN" altLang="en-US" sz="6600" b="1">
                <a:solidFill>
                  <a:srgbClr val="FFFFFF"/>
                </a:solidFill>
                <a:latin typeface="+mj-ea"/>
                <a:ea typeface="+mj-ea"/>
              </a:rPr>
              <a:t>目录</a:t>
            </a:r>
          </a:p>
        </p:txBody>
      </p:sp>
      <p:pic>
        <p:nvPicPr>
          <p:cNvPr id="21" name="图片 20" descr="校徽+南京师范大学(白)"/>
          <p:cNvPicPr>
            <a:picLocks noChangeAspect="1"/>
          </p:cNvPicPr>
          <p:nvPr/>
        </p:nvPicPr>
        <p:blipFill>
          <a:blip r:embed="rId24"/>
          <a:stretch>
            <a:fillRect/>
          </a:stretch>
        </p:blipFill>
        <p:spPr>
          <a:xfrm>
            <a:off x="414020" y="567055"/>
            <a:ext cx="2992755" cy="2116455"/>
          </a:xfrm>
          <a:prstGeom prst="rect">
            <a:avLst/>
          </a:prstGeom>
        </p:spPr>
      </p:pic>
      <p:sp>
        <p:nvSpPr>
          <p:cNvPr id="22" name="文本框 21"/>
          <p:cNvSpPr txBox="1"/>
          <p:nvPr>
            <p:custDataLst>
              <p:tags r:id="rId2"/>
            </p:custDataLst>
          </p:nvPr>
        </p:nvSpPr>
        <p:spPr>
          <a:xfrm>
            <a:off x="176530" y="3743325"/>
            <a:ext cx="3467735" cy="460375"/>
          </a:xfrm>
          <a:prstGeom prst="rect">
            <a:avLst/>
          </a:prstGeom>
          <a:noFill/>
        </p:spPr>
        <p:txBody>
          <a:bodyPr wrap="square" rtlCol="0">
            <a:spAutoFit/>
          </a:bodyPr>
          <a:lstStyle/>
          <a:p>
            <a:pPr algn="ctr"/>
            <a:r>
              <a:rPr lang="en-US" altLang="zh-CN" sz="2400" b="1">
                <a:solidFill>
                  <a:srgbClr val="FFFFFF"/>
                </a:solidFill>
                <a:latin typeface="+mj-ea"/>
                <a:ea typeface="+mj-ea"/>
              </a:rPr>
              <a:t>CONTENTS</a:t>
            </a:r>
          </a:p>
        </p:txBody>
      </p:sp>
      <p:grpSp>
        <p:nvGrpSpPr>
          <p:cNvPr id="27" name="组合 26"/>
          <p:cNvGrpSpPr/>
          <p:nvPr>
            <p:custDataLst>
              <p:tags r:id="rId3"/>
            </p:custDataLst>
          </p:nvPr>
        </p:nvGrpSpPr>
        <p:grpSpPr>
          <a:xfrm>
            <a:off x="5375910" y="1154430"/>
            <a:ext cx="5291455" cy="720090"/>
            <a:chOff x="8466" y="1062"/>
            <a:chExt cx="8333" cy="1134"/>
          </a:xfrm>
        </p:grpSpPr>
        <p:sp>
          <p:nvSpPr>
            <p:cNvPr id="23" name="椭圆 22"/>
            <p:cNvSpPr/>
            <p:nvPr>
              <p:custDataLst>
                <p:tags r:id="rId19"/>
              </p:custDataLst>
            </p:nvPr>
          </p:nvSpPr>
          <p:spPr>
            <a:xfrm>
              <a:off x="8466" y="1062"/>
              <a:ext cx="1134" cy="1134"/>
            </a:xfrm>
            <a:prstGeom prst="ellipse">
              <a:avLst/>
            </a:prstGeom>
            <a:solidFill>
              <a:srgbClr val="00885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custDataLst>
                <p:tags r:id="rId20"/>
              </p:custDataLst>
            </p:nvPr>
          </p:nvSpPr>
          <p:spPr>
            <a:xfrm>
              <a:off x="8473" y="1218"/>
              <a:ext cx="1127" cy="822"/>
            </a:xfrm>
            <a:prstGeom prst="rect">
              <a:avLst/>
            </a:prstGeom>
            <a:noFill/>
          </p:spPr>
          <p:txBody>
            <a:bodyPr wrap="square" rtlCol="0">
              <a:spAutoFit/>
            </a:bodyPr>
            <a:lstStyle/>
            <a:p>
              <a:pPr algn="ctr"/>
              <a:r>
                <a:rPr lang="en-US" altLang="zh-CN" sz="2800" b="1">
                  <a:solidFill>
                    <a:srgbClr val="FFFFFF"/>
                  </a:solidFill>
                  <a:latin typeface="黑体" panose="02010609060101010101" charset="-122"/>
                  <a:ea typeface="黑体" panose="02010609060101010101" charset="-122"/>
                </a:rPr>
                <a:t>01</a:t>
              </a:r>
            </a:p>
          </p:txBody>
        </p:sp>
        <p:sp>
          <p:nvSpPr>
            <p:cNvPr id="25" name="圆角矩形 24"/>
            <p:cNvSpPr/>
            <p:nvPr>
              <p:custDataLst>
                <p:tags r:id="rId21"/>
              </p:custDataLst>
            </p:nvPr>
          </p:nvSpPr>
          <p:spPr>
            <a:xfrm>
              <a:off x="9799" y="1062"/>
              <a:ext cx="7000" cy="1133"/>
            </a:xfrm>
            <a:prstGeom prst="roundRect">
              <a:avLst>
                <a:gd name="adj" fmla="val 50000"/>
              </a:avLst>
            </a:prstGeom>
            <a:solidFill>
              <a:schemeClr val="bg2">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custDataLst>
                <p:tags r:id="rId22"/>
              </p:custDataLst>
            </p:nvPr>
          </p:nvSpPr>
          <p:spPr>
            <a:xfrm>
              <a:off x="10444" y="1169"/>
              <a:ext cx="4709" cy="871"/>
            </a:xfrm>
            <a:prstGeom prst="rect">
              <a:avLst/>
            </a:prstGeom>
            <a:noFill/>
          </p:spPr>
          <p:txBody>
            <a:bodyPr wrap="square" rtlCol="0">
              <a:spAutoFit/>
            </a:bodyPr>
            <a:lstStyle/>
            <a:p>
              <a:pPr algn="dist"/>
              <a:r>
                <a:rPr lang="zh-CN" altLang="en-US" sz="3000" b="1">
                  <a:solidFill>
                    <a:srgbClr val="00633D"/>
                  </a:solidFill>
                  <a:latin typeface="微软雅黑" panose="020B0503020204020204" charset="-122"/>
                  <a:ea typeface="微软雅黑" panose="020B0503020204020204" charset="-122"/>
                </a:rPr>
                <a:t>研究背景</a:t>
              </a:r>
            </a:p>
          </p:txBody>
        </p:sp>
      </p:grpSp>
      <p:grpSp>
        <p:nvGrpSpPr>
          <p:cNvPr id="28" name="组合 27"/>
          <p:cNvGrpSpPr/>
          <p:nvPr>
            <p:custDataLst>
              <p:tags r:id="rId4"/>
            </p:custDataLst>
          </p:nvPr>
        </p:nvGrpSpPr>
        <p:grpSpPr>
          <a:xfrm>
            <a:off x="5380355" y="2327275"/>
            <a:ext cx="5291455" cy="720090"/>
            <a:chOff x="8466" y="1062"/>
            <a:chExt cx="8333" cy="1134"/>
          </a:xfrm>
        </p:grpSpPr>
        <p:sp>
          <p:nvSpPr>
            <p:cNvPr id="29" name="椭圆 28"/>
            <p:cNvSpPr/>
            <p:nvPr>
              <p:custDataLst>
                <p:tags r:id="rId15"/>
              </p:custDataLst>
            </p:nvPr>
          </p:nvSpPr>
          <p:spPr>
            <a:xfrm>
              <a:off x="8466" y="1062"/>
              <a:ext cx="1134" cy="1134"/>
            </a:xfrm>
            <a:prstGeom prst="ellipse">
              <a:avLst/>
            </a:prstGeom>
            <a:solidFill>
              <a:srgbClr val="00885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custDataLst>
                <p:tags r:id="rId16"/>
              </p:custDataLst>
            </p:nvPr>
          </p:nvSpPr>
          <p:spPr>
            <a:xfrm>
              <a:off x="8473" y="1218"/>
              <a:ext cx="1127" cy="822"/>
            </a:xfrm>
            <a:prstGeom prst="rect">
              <a:avLst/>
            </a:prstGeom>
            <a:noFill/>
          </p:spPr>
          <p:txBody>
            <a:bodyPr wrap="square" rtlCol="0">
              <a:spAutoFit/>
            </a:bodyPr>
            <a:lstStyle/>
            <a:p>
              <a:pPr algn="ctr"/>
              <a:r>
                <a:rPr lang="en-US" altLang="zh-CN" sz="2800" b="1">
                  <a:solidFill>
                    <a:srgbClr val="FFFFFF"/>
                  </a:solidFill>
                  <a:latin typeface="黑体" panose="02010609060101010101" charset="-122"/>
                  <a:ea typeface="黑体" panose="02010609060101010101" charset="-122"/>
                </a:rPr>
                <a:t>02</a:t>
              </a:r>
            </a:p>
          </p:txBody>
        </p:sp>
        <p:sp>
          <p:nvSpPr>
            <p:cNvPr id="31" name="圆角矩形 30"/>
            <p:cNvSpPr/>
            <p:nvPr>
              <p:custDataLst>
                <p:tags r:id="rId17"/>
              </p:custDataLst>
            </p:nvPr>
          </p:nvSpPr>
          <p:spPr>
            <a:xfrm>
              <a:off x="9799" y="1062"/>
              <a:ext cx="7000" cy="1133"/>
            </a:xfrm>
            <a:prstGeom prst="roundRect">
              <a:avLst>
                <a:gd name="adj" fmla="val 50000"/>
              </a:avLst>
            </a:prstGeom>
            <a:solidFill>
              <a:schemeClr val="bg2">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p:custDataLst>
                <p:tags r:id="rId18"/>
              </p:custDataLst>
            </p:nvPr>
          </p:nvSpPr>
          <p:spPr>
            <a:xfrm>
              <a:off x="10444" y="1169"/>
              <a:ext cx="4709" cy="871"/>
            </a:xfrm>
            <a:prstGeom prst="rect">
              <a:avLst/>
            </a:prstGeom>
            <a:noFill/>
          </p:spPr>
          <p:txBody>
            <a:bodyPr wrap="square" rtlCol="0">
              <a:spAutoFit/>
            </a:bodyPr>
            <a:lstStyle/>
            <a:p>
              <a:pPr algn="dist"/>
              <a:r>
                <a:rPr lang="zh-CN" altLang="en-US" sz="3000" b="1">
                  <a:solidFill>
                    <a:srgbClr val="00633D"/>
                  </a:solidFill>
                  <a:latin typeface="微软雅黑" panose="020B0503020204020204" charset="-122"/>
                  <a:ea typeface="微软雅黑" panose="020B0503020204020204" charset="-122"/>
                </a:rPr>
                <a:t>研究方法与设计</a:t>
              </a:r>
            </a:p>
          </p:txBody>
        </p:sp>
      </p:grpSp>
      <p:grpSp>
        <p:nvGrpSpPr>
          <p:cNvPr id="33" name="组合 32"/>
          <p:cNvGrpSpPr/>
          <p:nvPr>
            <p:custDataLst>
              <p:tags r:id="rId5"/>
            </p:custDataLst>
          </p:nvPr>
        </p:nvGrpSpPr>
        <p:grpSpPr>
          <a:xfrm>
            <a:off x="5375910" y="3530600"/>
            <a:ext cx="5291455" cy="720090"/>
            <a:chOff x="8466" y="1062"/>
            <a:chExt cx="8333" cy="1134"/>
          </a:xfrm>
        </p:grpSpPr>
        <p:sp>
          <p:nvSpPr>
            <p:cNvPr id="34" name="椭圆 33"/>
            <p:cNvSpPr/>
            <p:nvPr>
              <p:custDataLst>
                <p:tags r:id="rId11"/>
              </p:custDataLst>
            </p:nvPr>
          </p:nvSpPr>
          <p:spPr>
            <a:xfrm>
              <a:off x="8466" y="1062"/>
              <a:ext cx="1134" cy="1134"/>
            </a:xfrm>
            <a:prstGeom prst="ellipse">
              <a:avLst/>
            </a:prstGeom>
            <a:solidFill>
              <a:srgbClr val="00885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custDataLst>
                <p:tags r:id="rId12"/>
              </p:custDataLst>
            </p:nvPr>
          </p:nvSpPr>
          <p:spPr>
            <a:xfrm>
              <a:off x="8473" y="1218"/>
              <a:ext cx="1127" cy="822"/>
            </a:xfrm>
            <a:prstGeom prst="rect">
              <a:avLst/>
            </a:prstGeom>
            <a:noFill/>
          </p:spPr>
          <p:txBody>
            <a:bodyPr wrap="square" rtlCol="0">
              <a:spAutoFit/>
            </a:bodyPr>
            <a:lstStyle/>
            <a:p>
              <a:pPr algn="ctr"/>
              <a:r>
                <a:rPr lang="en-US" altLang="zh-CN" sz="2800" b="1">
                  <a:solidFill>
                    <a:srgbClr val="FFFFFF"/>
                  </a:solidFill>
                  <a:latin typeface="黑体" panose="02010609060101010101" charset="-122"/>
                  <a:ea typeface="黑体" panose="02010609060101010101" charset="-122"/>
                </a:rPr>
                <a:t>03</a:t>
              </a:r>
            </a:p>
          </p:txBody>
        </p:sp>
        <p:sp>
          <p:nvSpPr>
            <p:cNvPr id="36" name="圆角矩形 35"/>
            <p:cNvSpPr/>
            <p:nvPr>
              <p:custDataLst>
                <p:tags r:id="rId13"/>
              </p:custDataLst>
            </p:nvPr>
          </p:nvSpPr>
          <p:spPr>
            <a:xfrm>
              <a:off x="9799" y="1062"/>
              <a:ext cx="7000" cy="1133"/>
            </a:xfrm>
            <a:prstGeom prst="roundRect">
              <a:avLst>
                <a:gd name="adj" fmla="val 50000"/>
              </a:avLst>
            </a:prstGeom>
            <a:solidFill>
              <a:schemeClr val="bg2">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custDataLst>
                <p:tags r:id="rId14"/>
              </p:custDataLst>
            </p:nvPr>
          </p:nvSpPr>
          <p:spPr>
            <a:xfrm>
              <a:off x="10444" y="1169"/>
              <a:ext cx="4709" cy="871"/>
            </a:xfrm>
            <a:prstGeom prst="rect">
              <a:avLst/>
            </a:prstGeom>
            <a:noFill/>
          </p:spPr>
          <p:txBody>
            <a:bodyPr wrap="square" rtlCol="0">
              <a:spAutoFit/>
            </a:bodyPr>
            <a:lstStyle/>
            <a:p>
              <a:pPr algn="dist"/>
              <a:r>
                <a:rPr lang="zh-CN" altLang="en-US" sz="3000" b="1">
                  <a:solidFill>
                    <a:srgbClr val="00633D"/>
                  </a:solidFill>
                  <a:latin typeface="微软雅黑" panose="020B0503020204020204" charset="-122"/>
                  <a:ea typeface="微软雅黑" panose="020B0503020204020204" charset="-122"/>
                </a:rPr>
                <a:t>结果复现</a:t>
              </a:r>
            </a:p>
          </p:txBody>
        </p:sp>
      </p:grpSp>
      <p:grpSp>
        <p:nvGrpSpPr>
          <p:cNvPr id="38" name="组合 37"/>
          <p:cNvGrpSpPr/>
          <p:nvPr>
            <p:custDataLst>
              <p:tags r:id="rId6"/>
            </p:custDataLst>
          </p:nvPr>
        </p:nvGrpSpPr>
        <p:grpSpPr>
          <a:xfrm>
            <a:off x="5375910" y="4733925"/>
            <a:ext cx="5291455" cy="720090"/>
            <a:chOff x="8466" y="1062"/>
            <a:chExt cx="8333" cy="1134"/>
          </a:xfrm>
        </p:grpSpPr>
        <p:sp>
          <p:nvSpPr>
            <p:cNvPr id="39" name="椭圆 38"/>
            <p:cNvSpPr/>
            <p:nvPr>
              <p:custDataLst>
                <p:tags r:id="rId7"/>
              </p:custDataLst>
            </p:nvPr>
          </p:nvSpPr>
          <p:spPr>
            <a:xfrm>
              <a:off x="8466" y="1062"/>
              <a:ext cx="1134" cy="1134"/>
            </a:xfrm>
            <a:prstGeom prst="ellipse">
              <a:avLst/>
            </a:prstGeom>
            <a:solidFill>
              <a:srgbClr val="00885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custDataLst>
                <p:tags r:id="rId8"/>
              </p:custDataLst>
            </p:nvPr>
          </p:nvSpPr>
          <p:spPr>
            <a:xfrm>
              <a:off x="8473" y="1218"/>
              <a:ext cx="1127" cy="822"/>
            </a:xfrm>
            <a:prstGeom prst="rect">
              <a:avLst/>
            </a:prstGeom>
            <a:noFill/>
          </p:spPr>
          <p:txBody>
            <a:bodyPr wrap="square" rtlCol="0">
              <a:spAutoFit/>
            </a:bodyPr>
            <a:lstStyle/>
            <a:p>
              <a:pPr algn="ctr"/>
              <a:r>
                <a:rPr lang="en-US" altLang="zh-CN" sz="2800" b="1">
                  <a:solidFill>
                    <a:srgbClr val="FFFFFF"/>
                  </a:solidFill>
                  <a:latin typeface="黑体" panose="02010609060101010101" charset="-122"/>
                  <a:ea typeface="黑体" panose="02010609060101010101" charset="-122"/>
                </a:rPr>
                <a:t>04</a:t>
              </a:r>
            </a:p>
          </p:txBody>
        </p:sp>
        <p:sp>
          <p:nvSpPr>
            <p:cNvPr id="41" name="圆角矩形 40"/>
            <p:cNvSpPr/>
            <p:nvPr>
              <p:custDataLst>
                <p:tags r:id="rId9"/>
              </p:custDataLst>
            </p:nvPr>
          </p:nvSpPr>
          <p:spPr>
            <a:xfrm>
              <a:off x="9799" y="1062"/>
              <a:ext cx="7000" cy="1133"/>
            </a:xfrm>
            <a:prstGeom prst="roundRect">
              <a:avLst>
                <a:gd name="adj" fmla="val 50000"/>
              </a:avLst>
            </a:prstGeom>
            <a:solidFill>
              <a:schemeClr val="bg2">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custDataLst>
                <p:tags r:id="rId10"/>
              </p:custDataLst>
            </p:nvPr>
          </p:nvSpPr>
          <p:spPr>
            <a:xfrm>
              <a:off x="10444" y="1169"/>
              <a:ext cx="4709" cy="871"/>
            </a:xfrm>
            <a:prstGeom prst="rect">
              <a:avLst/>
            </a:prstGeom>
            <a:noFill/>
          </p:spPr>
          <p:txBody>
            <a:bodyPr wrap="square" rtlCol="0">
              <a:spAutoFit/>
            </a:bodyPr>
            <a:lstStyle/>
            <a:p>
              <a:pPr algn="dist"/>
              <a:r>
                <a:rPr lang="zh-CN" altLang="en-US" sz="3000" b="1">
                  <a:solidFill>
                    <a:srgbClr val="00633D"/>
                  </a:solidFill>
                  <a:latin typeface="微软雅黑" panose="020B0503020204020204" charset="-122"/>
                  <a:ea typeface="微软雅黑" panose="020B0503020204020204" charset="-122"/>
                </a:rPr>
                <a:t>结果讨论</a:t>
              </a:r>
            </a:p>
          </p:txBody>
        </p:sp>
      </p:gr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2"/>
            </p:custDataLst>
          </p:nvPr>
        </p:nvSpPr>
        <p:spPr>
          <a:xfrm>
            <a:off x="0" y="0"/>
            <a:ext cx="12201525" cy="68453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descr="校徽+南京师范大学(白)"/>
          <p:cNvPicPr>
            <a:picLocks noChangeAspect="1"/>
          </p:cNvPicPr>
          <p:nvPr>
            <p:custDataLst>
              <p:tags r:id="rId3"/>
            </p:custDataLst>
          </p:nvPr>
        </p:nvPicPr>
        <p:blipFill>
          <a:blip r:embed="rId8"/>
          <a:stretch>
            <a:fillRect/>
          </a:stretch>
        </p:blipFill>
        <p:spPr>
          <a:xfrm>
            <a:off x="9427845" y="-587375"/>
            <a:ext cx="2764155" cy="1955165"/>
          </a:xfrm>
          <a:prstGeom prst="rect">
            <a:avLst/>
          </a:prstGeom>
        </p:spPr>
      </p:pic>
      <p:sp>
        <p:nvSpPr>
          <p:cNvPr id="10" name="文本框 9"/>
          <p:cNvSpPr txBox="1"/>
          <p:nvPr/>
        </p:nvSpPr>
        <p:spPr>
          <a:xfrm>
            <a:off x="226060" y="109855"/>
            <a:ext cx="4006215" cy="460375"/>
          </a:xfrm>
          <a:prstGeom prst="rect">
            <a:avLst/>
          </a:prstGeom>
          <a:noFill/>
        </p:spPr>
        <p:txBody>
          <a:bodyPr wrap="square" rtlCol="0">
            <a:spAutoFit/>
          </a:bodyPr>
          <a:lstStyle/>
          <a:p>
            <a:r>
              <a:rPr lang="zh-CN" altLang="en-US" sz="2400" b="1" dirty="0">
                <a:solidFill>
                  <a:schemeClr val="bg1"/>
                </a:solidFill>
              </a:rPr>
              <a:t>计算可重复性的评估表</a:t>
            </a:r>
          </a:p>
        </p:txBody>
      </p:sp>
      <p:sp>
        <p:nvSpPr>
          <p:cNvPr id="11" name="矩形 10"/>
          <p:cNvSpPr/>
          <p:nvPr>
            <p:custDataLst>
              <p:tags r:id="rId4"/>
            </p:custDataLst>
          </p:nvPr>
        </p:nvSpPr>
        <p:spPr>
          <a:xfrm>
            <a:off x="-9525" y="6738620"/>
            <a:ext cx="12201525" cy="11938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96"/>
          <p:cNvSpPr/>
          <p:nvPr>
            <p:custDataLst>
              <p:tags r:id="rId5"/>
            </p:custDataLst>
          </p:nvPr>
        </p:nvSpPr>
        <p:spPr>
          <a:xfrm>
            <a:off x="1450340" y="4140835"/>
            <a:ext cx="9413240" cy="1809115"/>
          </a:xfrm>
          <a:prstGeom prst="rect">
            <a:avLst/>
          </a:prstGeom>
        </p:spPr>
        <p:txBody>
          <a:bodyPr wrap="square">
            <a:noAutofit/>
          </a:bodyPr>
          <a:lstStyle/>
          <a:p>
            <a:pPr indent="457200" algn="just" fontAlgn="auto">
              <a:lnSpc>
                <a:spcPct val="150000"/>
              </a:lnSpc>
            </a:pPr>
            <a:r>
              <a:rPr lang="zh-CN" sz="1600" dirty="0">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lt"/>
              </a:rPr>
              <a:t>本报告在研究</a:t>
            </a:r>
            <a:r>
              <a:rPr lang="en-US" altLang="zh-CN" sz="1600" dirty="0">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lt"/>
              </a:rPr>
              <a:t>1</a:t>
            </a:r>
            <a:r>
              <a:rPr lang="zh-CN" altLang="en-US" sz="1600" dirty="0">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lt"/>
              </a:rPr>
              <a:t>结果复现过程中，</a:t>
            </a:r>
            <a:r>
              <a:rPr lang="zh-CN" sz="1600" dirty="0">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lt"/>
              </a:rPr>
              <a:t>对</a:t>
            </a:r>
            <a:r>
              <a:rPr lang="zh-CN" sz="1600" b="1" dirty="0">
                <a:solidFill>
                  <a:srgbClr val="FF0000"/>
                </a:solidFill>
                <a:uFillTx/>
                <a:latin typeface="微软雅黑" panose="020B0503020204020204" charset="-122"/>
                <a:ea typeface="微软雅黑" panose="020B0503020204020204" charset="-122"/>
                <a:cs typeface="微软雅黑" panose="020B0503020204020204" charset="-122"/>
                <a:sym typeface="+mn-lt"/>
              </a:rPr>
              <a:t>激励显著性、亲社会动机</a:t>
            </a:r>
            <a:r>
              <a:rPr lang="zh-CN" sz="1600" dirty="0">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lt"/>
              </a:rPr>
              <a:t>两个自变量进行</a:t>
            </a:r>
            <a:r>
              <a:rPr lang="zh-CN" sz="1600" b="1" dirty="0">
                <a:solidFill>
                  <a:srgbClr val="FF0000"/>
                </a:solidFill>
                <a:uFillTx/>
                <a:latin typeface="微软雅黑" panose="020B0503020204020204" charset="-122"/>
                <a:ea typeface="微软雅黑" panose="020B0503020204020204" charset="-122"/>
                <a:cs typeface="微软雅黑" panose="020B0503020204020204" charset="-122"/>
                <a:sym typeface="+mn-lt"/>
              </a:rPr>
              <a:t>操纵检验</a:t>
            </a:r>
            <a:r>
              <a:rPr lang="zh-CN" sz="1600" dirty="0">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lt"/>
              </a:rPr>
              <a:t>（</a:t>
            </a:r>
            <a:r>
              <a:rPr lang="en-US" altLang="zh-CN" sz="1600" dirty="0">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lt"/>
              </a:rPr>
              <a:t>N=2)</a:t>
            </a:r>
            <a:r>
              <a:rPr lang="zh-CN" sz="1600" dirty="0">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lt"/>
              </a:rPr>
              <a:t>，在一般线性模型拟合过程中，对激励显著性、亲社会动机两个</a:t>
            </a:r>
            <a:r>
              <a:rPr lang="zh-CN" sz="1600" b="1" dirty="0">
                <a:solidFill>
                  <a:srgbClr val="FF0000"/>
                </a:solidFill>
                <a:uFillTx/>
                <a:latin typeface="微软雅黑" panose="020B0503020204020204" charset="-122"/>
                <a:ea typeface="微软雅黑" panose="020B0503020204020204" charset="-122"/>
                <a:cs typeface="微软雅黑" panose="020B0503020204020204" charset="-122"/>
                <a:sym typeface="+mn-lt"/>
              </a:rPr>
              <a:t>主效应</a:t>
            </a:r>
            <a:r>
              <a:rPr lang="zh-CN" sz="1600" dirty="0">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lt"/>
              </a:rPr>
              <a:t>，以及</a:t>
            </a:r>
            <a:r>
              <a:rPr lang="zh-CN" sz="1600" b="1" dirty="0">
                <a:solidFill>
                  <a:srgbClr val="FF0000"/>
                </a:solidFill>
                <a:uFillTx/>
                <a:latin typeface="微软雅黑" panose="020B0503020204020204" charset="-122"/>
                <a:ea typeface="微软雅黑" panose="020B0503020204020204" charset="-122"/>
                <a:cs typeface="微软雅黑" panose="020B0503020204020204" charset="-122"/>
                <a:sym typeface="+mn-lt"/>
              </a:rPr>
              <a:t>二者之间的交互作用</a:t>
            </a:r>
            <a:r>
              <a:rPr lang="zh-CN" sz="1600" dirty="0">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lt"/>
              </a:rPr>
              <a:t>进行分析</a:t>
            </a:r>
            <a:r>
              <a:rPr lang="zh-CN" altLang="en-US" sz="1600" dirty="0">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lt"/>
              </a:rPr>
              <a:t>（</a:t>
            </a:r>
            <a:r>
              <a:rPr lang="en-US" altLang="zh-CN" sz="1600" dirty="0">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lt"/>
              </a:rPr>
              <a:t>N=3</a:t>
            </a:r>
            <a:r>
              <a:rPr lang="zh-CN" altLang="en-US" sz="1600" dirty="0">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lt"/>
              </a:rPr>
              <a:t>）</a:t>
            </a:r>
            <a:r>
              <a:rPr lang="zh-CN" sz="1600" dirty="0">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lt"/>
              </a:rPr>
              <a:t>，进一步进行</a:t>
            </a:r>
            <a:r>
              <a:rPr lang="zh-CN" sz="1600" b="1" dirty="0">
                <a:solidFill>
                  <a:srgbClr val="FF0000"/>
                </a:solidFill>
                <a:uFillTx/>
                <a:latin typeface="微软雅黑" panose="020B0503020204020204" charset="-122"/>
                <a:ea typeface="微软雅黑" panose="020B0503020204020204" charset="-122"/>
                <a:cs typeface="微软雅黑" panose="020B0503020204020204" charset="-122"/>
                <a:sym typeface="+mn-lt"/>
              </a:rPr>
              <a:t>简单斜率分析</a:t>
            </a:r>
            <a:r>
              <a:rPr lang="zh-CN" sz="1600" dirty="0">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lt"/>
              </a:rPr>
              <a:t>（</a:t>
            </a:r>
            <a:r>
              <a:rPr lang="en-US" altLang="zh-CN" sz="1600" dirty="0">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lt"/>
              </a:rPr>
              <a:t>N=2</a:t>
            </a:r>
            <a:r>
              <a:rPr lang="zh-CN" altLang="en-US" sz="1600" dirty="0">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lt"/>
              </a:rPr>
              <a:t>）</a:t>
            </a:r>
            <a:r>
              <a:rPr lang="zh-CN" sz="1600" dirty="0">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lt"/>
              </a:rPr>
              <a:t>，探讨了</a:t>
            </a:r>
            <a:r>
              <a:rPr lang="zh-CN" sz="1600" b="1" dirty="0">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lt"/>
              </a:rPr>
              <a:t>不同亲社会水平下激励显著性对亲社会行为的影响，因此对</a:t>
            </a:r>
            <a:r>
              <a:rPr lang="en-US" altLang="zh-CN" sz="1600" b="1" dirty="0">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lt"/>
              </a:rPr>
              <a:t>7</a:t>
            </a:r>
            <a:r>
              <a:rPr lang="zh-CN" altLang="en-US" sz="1600" b="1" dirty="0">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lt"/>
              </a:rPr>
              <a:t>项统计检验数值进行复现，即</a:t>
            </a:r>
            <a:r>
              <a:rPr lang="en-US" altLang="zh-CN" sz="1600" b="1" dirty="0">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lt"/>
              </a:rPr>
              <a:t>N=7</a:t>
            </a:r>
            <a:r>
              <a:rPr lang="zh-CN" altLang="en-US" sz="1600" dirty="0">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lt"/>
              </a:rPr>
              <a:t>。</a:t>
            </a:r>
          </a:p>
        </p:txBody>
      </p:sp>
      <p:pic>
        <p:nvPicPr>
          <p:cNvPr id="4" name="图片 3">
            <a:extLst>
              <a:ext uri="{FF2B5EF4-FFF2-40B4-BE49-F238E27FC236}">
                <a16:creationId xmlns:a16="http://schemas.microsoft.com/office/drawing/2014/main" id="{1C9F9683-1BA0-ACEB-EFE9-2EBA920B42E7}"/>
              </a:ext>
            </a:extLst>
          </p:cNvPr>
          <p:cNvPicPr>
            <a:picLocks noChangeAspect="1"/>
          </p:cNvPicPr>
          <p:nvPr/>
        </p:nvPicPr>
        <p:blipFill>
          <a:blip r:embed="rId9"/>
          <a:stretch>
            <a:fillRect/>
          </a:stretch>
        </p:blipFill>
        <p:spPr>
          <a:xfrm>
            <a:off x="2729831" y="1094442"/>
            <a:ext cx="6101553" cy="2821268"/>
          </a:xfrm>
          <a:prstGeom prst="rect">
            <a:avLst/>
          </a:prstGeom>
        </p:spPr>
      </p:pic>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2"/>
            </p:custDataLst>
          </p:nvPr>
        </p:nvSpPr>
        <p:spPr>
          <a:xfrm>
            <a:off x="0" y="0"/>
            <a:ext cx="12201525" cy="68453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descr="校徽+南京师范大学(白)"/>
          <p:cNvPicPr>
            <a:picLocks noChangeAspect="1"/>
          </p:cNvPicPr>
          <p:nvPr>
            <p:custDataLst>
              <p:tags r:id="rId3"/>
            </p:custDataLst>
          </p:nvPr>
        </p:nvPicPr>
        <p:blipFill>
          <a:blip r:embed="rId22"/>
          <a:stretch>
            <a:fillRect/>
          </a:stretch>
        </p:blipFill>
        <p:spPr>
          <a:xfrm>
            <a:off x="9427845" y="-587375"/>
            <a:ext cx="2764155" cy="1955165"/>
          </a:xfrm>
          <a:prstGeom prst="rect">
            <a:avLst/>
          </a:prstGeom>
        </p:spPr>
      </p:pic>
      <p:sp>
        <p:nvSpPr>
          <p:cNvPr id="10" name="文本框 9"/>
          <p:cNvSpPr txBox="1"/>
          <p:nvPr/>
        </p:nvSpPr>
        <p:spPr>
          <a:xfrm>
            <a:off x="226060" y="109855"/>
            <a:ext cx="2644140" cy="460375"/>
          </a:xfrm>
          <a:prstGeom prst="rect">
            <a:avLst/>
          </a:prstGeom>
          <a:noFill/>
        </p:spPr>
        <p:txBody>
          <a:bodyPr wrap="square" rtlCol="0">
            <a:spAutoFit/>
          </a:bodyPr>
          <a:lstStyle/>
          <a:p>
            <a:r>
              <a:rPr lang="zh-CN" altLang="en-US" sz="2400" b="1" dirty="0">
                <a:solidFill>
                  <a:schemeClr val="bg1"/>
                </a:solidFill>
              </a:rPr>
              <a:t>思考与讨论</a:t>
            </a:r>
          </a:p>
        </p:txBody>
      </p:sp>
      <p:sp>
        <p:nvSpPr>
          <p:cNvPr id="11" name="矩形 10"/>
          <p:cNvSpPr/>
          <p:nvPr>
            <p:custDataLst>
              <p:tags r:id="rId4"/>
            </p:custDataLst>
          </p:nvPr>
        </p:nvSpPr>
        <p:spPr>
          <a:xfrm>
            <a:off x="-9525" y="6738620"/>
            <a:ext cx="12201525" cy="11938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5" name="组合 74"/>
          <p:cNvGrpSpPr/>
          <p:nvPr>
            <p:custDataLst>
              <p:tags r:id="rId5"/>
            </p:custDataLst>
          </p:nvPr>
        </p:nvGrpSpPr>
        <p:grpSpPr>
          <a:xfrm>
            <a:off x="1055370" y="1308100"/>
            <a:ext cx="10090785" cy="1409070"/>
            <a:chOff x="1460268" y="348361"/>
            <a:chExt cx="9848916" cy="1736716"/>
          </a:xfrm>
        </p:grpSpPr>
        <p:sp>
          <p:nvSpPr>
            <p:cNvPr id="76" name="矩形 75"/>
            <p:cNvSpPr/>
            <p:nvPr>
              <p:custDataLst>
                <p:tags r:id="rId17"/>
              </p:custDataLst>
            </p:nvPr>
          </p:nvSpPr>
          <p:spPr>
            <a:xfrm>
              <a:off x="1460268" y="348361"/>
              <a:ext cx="9848916" cy="1736716"/>
            </a:xfrm>
            <a:prstGeom prst="rect">
              <a:avLst/>
            </a:prstGeom>
            <a:solidFill>
              <a:schemeClr val="bg1"/>
            </a:solidFill>
            <a:ln w="28575">
              <a:solidFill>
                <a:srgbClr val="0063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单圆角 7"/>
            <p:cNvSpPr/>
            <p:nvPr>
              <p:custDataLst>
                <p:tags r:id="rId18"/>
              </p:custDataLst>
            </p:nvPr>
          </p:nvSpPr>
          <p:spPr>
            <a:xfrm flipV="1">
              <a:off x="1460268" y="348361"/>
              <a:ext cx="959074" cy="682630"/>
            </a:xfrm>
            <a:prstGeom prst="round1Rect">
              <a:avLst>
                <a:gd name="adj" fmla="val 47364"/>
              </a:avLst>
            </a:prstGeom>
            <a:solidFill>
              <a:srgbClr val="0063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文本框 79"/>
            <p:cNvSpPr txBox="1"/>
            <p:nvPr>
              <p:custDataLst>
                <p:tags r:id="rId19"/>
              </p:custDataLst>
            </p:nvPr>
          </p:nvSpPr>
          <p:spPr>
            <a:xfrm>
              <a:off x="1649301" y="373405"/>
              <a:ext cx="683617" cy="643342"/>
            </a:xfrm>
            <a:prstGeom prst="rect">
              <a:avLst/>
            </a:prstGeom>
            <a:noFill/>
          </p:spPr>
          <p:txBody>
            <a:bodyPr wrap="square">
              <a:spAutoFit/>
            </a:bodyPr>
            <a:lstStyle/>
            <a:p>
              <a:r>
                <a:rPr lang="en-US" altLang="zh-CN" sz="2800" b="1" dirty="0">
                  <a:solidFill>
                    <a:schemeClr val="bg1"/>
                  </a:solidFill>
                  <a:latin typeface="黑体" panose="02010609060101010101" charset="-122"/>
                  <a:ea typeface="黑体" panose="02010609060101010101" charset="-122"/>
                  <a:sym typeface="汉仪旗黑X1-75W" panose="00020600040101010101" pitchFamily="18" charset="-122"/>
                </a:rPr>
                <a:t>01</a:t>
              </a:r>
              <a:endParaRPr lang="zh-CN" altLang="en-US" sz="2800" b="1" dirty="0">
                <a:solidFill>
                  <a:schemeClr val="bg1"/>
                </a:solidFill>
                <a:latin typeface="黑体" panose="02010609060101010101" charset="-122"/>
                <a:ea typeface="黑体" panose="02010609060101010101" charset="-122"/>
                <a:sym typeface="汉仪旗黑X1-75W" panose="00020600040101010101" pitchFamily="18" charset="-122"/>
              </a:endParaRPr>
            </a:p>
          </p:txBody>
        </p:sp>
      </p:grpSp>
      <p:grpSp>
        <p:nvGrpSpPr>
          <p:cNvPr id="81" name="组合 80"/>
          <p:cNvGrpSpPr/>
          <p:nvPr>
            <p:custDataLst>
              <p:tags r:id="rId6"/>
            </p:custDataLst>
          </p:nvPr>
        </p:nvGrpSpPr>
        <p:grpSpPr>
          <a:xfrm>
            <a:off x="1055370" y="2961640"/>
            <a:ext cx="10090785" cy="1409070"/>
            <a:chOff x="1460268" y="348361"/>
            <a:chExt cx="9848916" cy="1736716"/>
          </a:xfrm>
        </p:grpSpPr>
        <p:sp>
          <p:nvSpPr>
            <p:cNvPr id="82" name="矩形 81"/>
            <p:cNvSpPr/>
            <p:nvPr>
              <p:custDataLst>
                <p:tags r:id="rId15"/>
              </p:custDataLst>
            </p:nvPr>
          </p:nvSpPr>
          <p:spPr>
            <a:xfrm>
              <a:off x="1460268" y="348361"/>
              <a:ext cx="9848916" cy="1736716"/>
            </a:xfrm>
            <a:prstGeom prst="rect">
              <a:avLst/>
            </a:prstGeom>
            <a:solidFill>
              <a:schemeClr val="bg1"/>
            </a:solidFill>
            <a:ln w="28575">
              <a:solidFill>
                <a:srgbClr val="0063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单圆角 19"/>
            <p:cNvSpPr/>
            <p:nvPr>
              <p:custDataLst>
                <p:tags r:id="rId16"/>
              </p:custDataLst>
            </p:nvPr>
          </p:nvSpPr>
          <p:spPr>
            <a:xfrm flipV="1">
              <a:off x="1460268" y="348361"/>
              <a:ext cx="959074" cy="682630"/>
            </a:xfrm>
            <a:prstGeom prst="round1Rect">
              <a:avLst>
                <a:gd name="adj" fmla="val 47364"/>
              </a:avLst>
            </a:prstGeom>
            <a:solidFill>
              <a:srgbClr val="0063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7" name="组合 86"/>
          <p:cNvGrpSpPr/>
          <p:nvPr>
            <p:custDataLst>
              <p:tags r:id="rId7"/>
            </p:custDataLst>
          </p:nvPr>
        </p:nvGrpSpPr>
        <p:grpSpPr>
          <a:xfrm>
            <a:off x="1055370" y="4615815"/>
            <a:ext cx="10090785" cy="1409070"/>
            <a:chOff x="1460268" y="348361"/>
            <a:chExt cx="9848916" cy="1736716"/>
          </a:xfrm>
        </p:grpSpPr>
        <p:sp>
          <p:nvSpPr>
            <p:cNvPr id="88" name="矩形 87"/>
            <p:cNvSpPr/>
            <p:nvPr>
              <p:custDataLst>
                <p:tags r:id="rId13"/>
              </p:custDataLst>
            </p:nvPr>
          </p:nvSpPr>
          <p:spPr>
            <a:xfrm>
              <a:off x="1460268" y="348361"/>
              <a:ext cx="9848916" cy="1736716"/>
            </a:xfrm>
            <a:prstGeom prst="rect">
              <a:avLst/>
            </a:prstGeom>
            <a:solidFill>
              <a:schemeClr val="bg1"/>
            </a:solidFill>
            <a:ln w="28575">
              <a:solidFill>
                <a:srgbClr val="0063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单圆角 31"/>
            <p:cNvSpPr/>
            <p:nvPr>
              <p:custDataLst>
                <p:tags r:id="rId14"/>
              </p:custDataLst>
            </p:nvPr>
          </p:nvSpPr>
          <p:spPr>
            <a:xfrm flipV="1">
              <a:off x="1460268" y="348361"/>
              <a:ext cx="959074" cy="682630"/>
            </a:xfrm>
            <a:prstGeom prst="round1Rect">
              <a:avLst>
                <a:gd name="adj" fmla="val 47364"/>
              </a:avLst>
            </a:prstGeom>
            <a:solidFill>
              <a:srgbClr val="0063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3" name="文本框 92"/>
          <p:cNvSpPr txBox="1"/>
          <p:nvPr>
            <p:custDataLst>
              <p:tags r:id="rId8"/>
            </p:custDataLst>
          </p:nvPr>
        </p:nvSpPr>
        <p:spPr>
          <a:xfrm>
            <a:off x="1249045" y="2978149"/>
            <a:ext cx="700405" cy="521970"/>
          </a:xfrm>
          <a:prstGeom prst="rect">
            <a:avLst/>
          </a:prstGeom>
          <a:noFill/>
        </p:spPr>
        <p:txBody>
          <a:bodyPr wrap="square">
            <a:spAutoFit/>
          </a:bodyPr>
          <a:lstStyle/>
          <a:p>
            <a:r>
              <a:rPr lang="en-US" altLang="zh-CN" sz="2800" b="1" dirty="0">
                <a:solidFill>
                  <a:schemeClr val="bg1"/>
                </a:solidFill>
                <a:latin typeface="黑体" panose="02010609060101010101" charset="-122"/>
                <a:ea typeface="黑体" panose="02010609060101010101" charset="-122"/>
                <a:sym typeface="汉仪旗黑X1-75W" panose="00020600040101010101" pitchFamily="18" charset="-122"/>
              </a:rPr>
              <a:t>02</a:t>
            </a:r>
            <a:endParaRPr lang="zh-CN" altLang="en-US" sz="2800" b="1" dirty="0">
              <a:solidFill>
                <a:schemeClr val="bg1"/>
              </a:solidFill>
              <a:latin typeface="黑体" panose="02010609060101010101" charset="-122"/>
              <a:ea typeface="黑体" panose="02010609060101010101" charset="-122"/>
              <a:sym typeface="汉仪旗黑X1-75W" panose="00020600040101010101" pitchFamily="18" charset="-122"/>
            </a:endParaRPr>
          </a:p>
        </p:txBody>
      </p:sp>
      <p:sp>
        <p:nvSpPr>
          <p:cNvPr id="94" name="文本框 93"/>
          <p:cNvSpPr txBox="1"/>
          <p:nvPr>
            <p:custDataLst>
              <p:tags r:id="rId9"/>
            </p:custDataLst>
          </p:nvPr>
        </p:nvSpPr>
        <p:spPr>
          <a:xfrm>
            <a:off x="1249045" y="4627879"/>
            <a:ext cx="700405" cy="521970"/>
          </a:xfrm>
          <a:prstGeom prst="rect">
            <a:avLst/>
          </a:prstGeom>
          <a:noFill/>
        </p:spPr>
        <p:txBody>
          <a:bodyPr wrap="square">
            <a:spAutoFit/>
          </a:bodyPr>
          <a:lstStyle/>
          <a:p>
            <a:r>
              <a:rPr lang="en-US" altLang="zh-CN" sz="2800" b="1" dirty="0">
                <a:solidFill>
                  <a:schemeClr val="bg1"/>
                </a:solidFill>
                <a:latin typeface="黑体" panose="02010609060101010101" charset="-122"/>
                <a:ea typeface="黑体" panose="02010609060101010101" charset="-122"/>
                <a:sym typeface="汉仪旗黑X1-75W" panose="00020600040101010101" pitchFamily="18" charset="-122"/>
              </a:rPr>
              <a:t>03</a:t>
            </a:r>
            <a:endParaRPr lang="zh-CN" altLang="en-US" sz="2800" b="1" dirty="0">
              <a:solidFill>
                <a:schemeClr val="bg1"/>
              </a:solidFill>
              <a:latin typeface="黑体" panose="02010609060101010101" charset="-122"/>
              <a:ea typeface="黑体" panose="02010609060101010101" charset="-122"/>
              <a:sym typeface="汉仪旗黑X1-75W" panose="00020600040101010101" pitchFamily="18" charset="-122"/>
            </a:endParaRPr>
          </a:p>
        </p:txBody>
      </p:sp>
      <p:sp>
        <p:nvSpPr>
          <p:cNvPr id="97" name="矩形 96"/>
          <p:cNvSpPr/>
          <p:nvPr>
            <p:custDataLst>
              <p:tags r:id="rId10"/>
            </p:custDataLst>
          </p:nvPr>
        </p:nvSpPr>
        <p:spPr>
          <a:xfrm>
            <a:off x="1249045" y="1890395"/>
            <a:ext cx="9734550" cy="410845"/>
          </a:xfrm>
          <a:prstGeom prst="rect">
            <a:avLst/>
          </a:prstGeom>
        </p:spPr>
        <p:txBody>
          <a:bodyPr wrap="square">
            <a:spAutoFit/>
          </a:bodyPr>
          <a:lstStyle/>
          <a:p>
            <a:pPr algn="just" fontAlgn="auto">
              <a:lnSpc>
                <a:spcPct val="130000"/>
              </a:lnSpc>
            </a:pPr>
            <a:endParaRPr lang="zh-CN" sz="16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98" name="矩形 97"/>
          <p:cNvSpPr/>
          <p:nvPr>
            <p:custDataLst>
              <p:tags r:id="rId11"/>
            </p:custDataLst>
          </p:nvPr>
        </p:nvSpPr>
        <p:spPr>
          <a:xfrm>
            <a:off x="1284605" y="3500120"/>
            <a:ext cx="9734550" cy="410845"/>
          </a:xfrm>
          <a:prstGeom prst="rect">
            <a:avLst/>
          </a:prstGeom>
        </p:spPr>
        <p:txBody>
          <a:bodyPr wrap="square">
            <a:spAutoFit/>
          </a:bodyPr>
          <a:lstStyle/>
          <a:p>
            <a:pPr algn="just" fontAlgn="auto">
              <a:lnSpc>
                <a:spcPct val="130000"/>
              </a:lnSpc>
            </a:pPr>
            <a:endParaRPr lang="zh-CN" sz="16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99" name="矩形 98"/>
          <p:cNvSpPr/>
          <p:nvPr>
            <p:custDataLst>
              <p:tags r:id="rId12"/>
            </p:custDataLst>
          </p:nvPr>
        </p:nvSpPr>
        <p:spPr>
          <a:xfrm>
            <a:off x="1284605" y="5149850"/>
            <a:ext cx="9734550" cy="410845"/>
          </a:xfrm>
          <a:prstGeom prst="rect">
            <a:avLst/>
          </a:prstGeom>
        </p:spPr>
        <p:txBody>
          <a:bodyPr wrap="square">
            <a:spAutoFit/>
          </a:bodyPr>
          <a:lstStyle/>
          <a:p>
            <a:pPr algn="just" fontAlgn="auto">
              <a:lnSpc>
                <a:spcPct val="130000"/>
              </a:lnSpc>
            </a:pPr>
            <a:endParaRPr sz="16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5" name="文本框 4">
            <a:extLst>
              <a:ext uri="{FF2B5EF4-FFF2-40B4-BE49-F238E27FC236}">
                <a16:creationId xmlns:a16="http://schemas.microsoft.com/office/drawing/2014/main" id="{76A40185-BB26-4A09-8622-D9B449BB91C1}"/>
              </a:ext>
            </a:extLst>
          </p:cNvPr>
          <p:cNvSpPr txBox="1"/>
          <p:nvPr/>
        </p:nvSpPr>
        <p:spPr>
          <a:xfrm>
            <a:off x="2076321" y="1328419"/>
            <a:ext cx="8951140" cy="1289456"/>
          </a:xfrm>
          <a:prstGeom prst="rect">
            <a:avLst/>
          </a:prstGeom>
          <a:noFill/>
        </p:spPr>
        <p:txBody>
          <a:bodyPr wrap="square">
            <a:spAutoFit/>
          </a:bodyPr>
          <a:lstStyle/>
          <a:p>
            <a:pPr>
              <a:lnSpc>
                <a:spcPct val="150000"/>
              </a:lnSpc>
            </a:pPr>
            <a:r>
              <a:rPr lang="zh-CN" altLang="en-US" b="1" dirty="0">
                <a:solidFill>
                  <a:srgbClr val="00633D"/>
                </a:solidFill>
              </a:rPr>
              <a:t>数据清理和预处理</a:t>
            </a:r>
          </a:p>
          <a:p>
            <a:pPr>
              <a:lnSpc>
                <a:spcPct val="150000"/>
              </a:lnSpc>
            </a:pPr>
            <a:r>
              <a:rPr lang="zh-CN" altLang="en-US" dirty="0"/>
              <a:t>数据清理是数据分析中最重要的一步之一。包括处理缺失值、检测和处理异常值、数据转换和标准化等。</a:t>
            </a:r>
          </a:p>
        </p:txBody>
      </p:sp>
      <p:sp>
        <p:nvSpPr>
          <p:cNvPr id="6" name="文本框 5">
            <a:extLst>
              <a:ext uri="{FF2B5EF4-FFF2-40B4-BE49-F238E27FC236}">
                <a16:creationId xmlns:a16="http://schemas.microsoft.com/office/drawing/2014/main" id="{EAACBD36-99DB-C95E-7CA2-F9BCAE1D2F4E}"/>
              </a:ext>
            </a:extLst>
          </p:cNvPr>
          <p:cNvSpPr txBox="1"/>
          <p:nvPr/>
        </p:nvSpPr>
        <p:spPr>
          <a:xfrm>
            <a:off x="2037997" y="2987193"/>
            <a:ext cx="8951140" cy="1749197"/>
          </a:xfrm>
          <a:prstGeom prst="rect">
            <a:avLst/>
          </a:prstGeom>
          <a:noFill/>
        </p:spPr>
        <p:txBody>
          <a:bodyPr wrap="square">
            <a:spAutoFit/>
          </a:bodyPr>
          <a:lstStyle/>
          <a:p>
            <a:pPr>
              <a:lnSpc>
                <a:spcPct val="150000"/>
              </a:lnSpc>
            </a:pPr>
            <a:r>
              <a:rPr lang="zh-CN" altLang="en-US" b="1" dirty="0">
                <a:solidFill>
                  <a:srgbClr val="00633D"/>
                </a:solidFill>
              </a:rPr>
              <a:t>模型选择和评估</a:t>
            </a:r>
            <a:endParaRPr lang="en-US" altLang="zh-CN" b="1" dirty="0">
              <a:solidFill>
                <a:srgbClr val="00633D"/>
              </a:solidFill>
            </a:endParaRPr>
          </a:p>
          <a:p>
            <a:pPr>
              <a:lnSpc>
                <a:spcPct val="150000"/>
              </a:lnSpc>
            </a:pPr>
            <a:r>
              <a:rPr lang="zh-CN" altLang="en-US" dirty="0"/>
              <a:t>选择合适的模型，并使用交叉验证等方法评估模型性能。</a:t>
            </a:r>
            <a:r>
              <a:rPr lang="zh-CN" altLang="en-US" sz="1800" dirty="0">
                <a:latin typeface="+mj-ea"/>
                <a:ea typeface="+mj-ea"/>
              </a:rPr>
              <a:t>对研究结果的复现会受不同数据分析方法的影响，也会受到不同软件、环境的影响</a:t>
            </a:r>
            <a:r>
              <a:rPr lang="zh-CN" altLang="en-US" sz="2000" dirty="0">
                <a:latin typeface="+mj-ea"/>
                <a:ea typeface="+mj-ea"/>
              </a:rPr>
              <a:t>。</a:t>
            </a:r>
          </a:p>
          <a:p>
            <a:pPr>
              <a:lnSpc>
                <a:spcPct val="150000"/>
              </a:lnSpc>
            </a:pPr>
            <a:endParaRPr lang="zh-CN" altLang="en-US" dirty="0"/>
          </a:p>
        </p:txBody>
      </p:sp>
      <p:sp>
        <p:nvSpPr>
          <p:cNvPr id="7" name="文本框 6">
            <a:extLst>
              <a:ext uri="{FF2B5EF4-FFF2-40B4-BE49-F238E27FC236}">
                <a16:creationId xmlns:a16="http://schemas.microsoft.com/office/drawing/2014/main" id="{2C136B81-D53C-B3F7-0305-3840155760EF}"/>
              </a:ext>
            </a:extLst>
          </p:cNvPr>
          <p:cNvSpPr txBox="1"/>
          <p:nvPr/>
        </p:nvSpPr>
        <p:spPr>
          <a:xfrm>
            <a:off x="3516135" y="4900451"/>
            <a:ext cx="5150204" cy="1010533"/>
          </a:xfrm>
          <a:prstGeom prst="rect">
            <a:avLst/>
          </a:prstGeom>
          <a:noFill/>
        </p:spPr>
        <p:txBody>
          <a:bodyPr wrap="square">
            <a:spAutoFit/>
          </a:bodyPr>
          <a:lstStyle/>
          <a:p>
            <a:pPr>
              <a:lnSpc>
                <a:spcPct val="150000"/>
              </a:lnSpc>
            </a:pPr>
            <a:r>
              <a:rPr lang="zh-CN" altLang="en-US" sz="2400" b="1" dirty="0">
                <a:solidFill>
                  <a:srgbClr val="00633D"/>
                </a:solidFill>
              </a:rPr>
              <a:t>对课程的建议，对老师、助教的感谢</a:t>
            </a:r>
            <a:endParaRPr lang="en-US" altLang="zh-CN" sz="2400" b="1" dirty="0">
              <a:solidFill>
                <a:srgbClr val="00633D"/>
              </a:solidFill>
            </a:endParaRPr>
          </a:p>
          <a:p>
            <a:pPr>
              <a:lnSpc>
                <a:spcPct val="150000"/>
              </a:lnSpc>
            </a:pPr>
            <a:endParaRPr lang="zh-CN" altLang="en-US" dirty="0"/>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970" y="1972310"/>
            <a:ext cx="12201525" cy="251968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校徽+南京师范大学"/>
          <p:cNvPicPr>
            <a:picLocks noChangeAspect="1"/>
          </p:cNvPicPr>
          <p:nvPr/>
        </p:nvPicPr>
        <p:blipFill>
          <a:blip r:embed="rId5"/>
          <a:srcRect t="33231" b="38380"/>
          <a:stretch>
            <a:fillRect/>
          </a:stretch>
        </p:blipFill>
        <p:spPr>
          <a:xfrm>
            <a:off x="4001135" y="875665"/>
            <a:ext cx="4171950" cy="837565"/>
          </a:xfrm>
          <a:prstGeom prst="rect">
            <a:avLst/>
          </a:prstGeom>
        </p:spPr>
      </p:pic>
      <p:sp>
        <p:nvSpPr>
          <p:cNvPr id="7" name="文本框 6"/>
          <p:cNvSpPr txBox="1"/>
          <p:nvPr/>
        </p:nvSpPr>
        <p:spPr>
          <a:xfrm>
            <a:off x="959485" y="2404110"/>
            <a:ext cx="10253980" cy="922020"/>
          </a:xfrm>
          <a:prstGeom prst="rect">
            <a:avLst/>
          </a:prstGeom>
          <a:noFill/>
        </p:spPr>
        <p:txBody>
          <a:bodyPr wrap="square" rtlCol="0">
            <a:spAutoFit/>
          </a:bodyPr>
          <a:lstStyle/>
          <a:p>
            <a:pPr algn="ctr"/>
            <a:r>
              <a:rPr lang="zh-CN" altLang="en-US" sz="5400" b="1">
                <a:solidFill>
                  <a:schemeClr val="bg1"/>
                </a:solidFill>
                <a:latin typeface="+mj-ea"/>
                <a:ea typeface="+mj-ea"/>
                <a:cs typeface="+mj-ea"/>
              </a:rPr>
              <a:t>恳请老师批评指正</a:t>
            </a:r>
          </a:p>
        </p:txBody>
      </p:sp>
      <p:sp>
        <p:nvSpPr>
          <p:cNvPr id="8" name="文本框 7"/>
          <p:cNvSpPr txBox="1"/>
          <p:nvPr>
            <p:custDataLst>
              <p:tags r:id="rId2"/>
            </p:custDataLst>
          </p:nvPr>
        </p:nvSpPr>
        <p:spPr>
          <a:xfrm>
            <a:off x="959485" y="3507105"/>
            <a:ext cx="10253980" cy="521970"/>
          </a:xfrm>
          <a:prstGeom prst="rect">
            <a:avLst/>
          </a:prstGeom>
          <a:noFill/>
        </p:spPr>
        <p:txBody>
          <a:bodyPr wrap="square" rtlCol="0">
            <a:spAutoFit/>
          </a:bodyPr>
          <a:lstStyle/>
          <a:p>
            <a:pPr algn="ctr"/>
            <a:r>
              <a:rPr lang="en-US" altLang="zh-CN" sz="2800">
                <a:solidFill>
                  <a:schemeClr val="bg1"/>
                </a:solidFill>
                <a:latin typeface="+mj-ea"/>
                <a:ea typeface="+mj-ea"/>
                <a:cs typeface="+mj-ea"/>
              </a:rPr>
              <a:t>Thanks for watching</a:t>
            </a:r>
          </a:p>
        </p:txBody>
      </p:sp>
      <p:sp>
        <p:nvSpPr>
          <p:cNvPr id="14" name="文本框 13"/>
          <p:cNvSpPr txBox="1"/>
          <p:nvPr>
            <p:custDataLst>
              <p:tags r:id="rId3"/>
            </p:custDataLst>
          </p:nvPr>
        </p:nvSpPr>
        <p:spPr>
          <a:xfrm>
            <a:off x="4756785" y="6170930"/>
            <a:ext cx="2658745" cy="337185"/>
          </a:xfrm>
          <a:prstGeom prst="rect">
            <a:avLst/>
          </a:prstGeom>
          <a:noFill/>
        </p:spPr>
        <p:txBody>
          <a:bodyPr wrap="square" rtlCol="0">
            <a:spAutoFit/>
          </a:bodyPr>
          <a:lstStyle/>
          <a:p>
            <a:pPr algn="ctr"/>
            <a:r>
              <a:rPr lang="en-US" altLang="zh-CN" sz="1600" b="1">
                <a:solidFill>
                  <a:schemeClr val="tx1">
                    <a:lumMod val="65000"/>
                    <a:lumOff val="35000"/>
                  </a:schemeClr>
                </a:solidFill>
              </a:rPr>
              <a:t>2024</a:t>
            </a:r>
            <a:r>
              <a:rPr lang="zh-CN" altLang="en-US" sz="1600" b="1">
                <a:solidFill>
                  <a:schemeClr val="tx1">
                    <a:lumMod val="65000"/>
                    <a:lumOff val="35000"/>
                  </a:schemeClr>
                </a:solidFill>
              </a:rPr>
              <a:t>年</a:t>
            </a:r>
            <a:r>
              <a:rPr lang="en-US" altLang="zh-CN" sz="1600" b="1">
                <a:solidFill>
                  <a:schemeClr val="tx1">
                    <a:lumMod val="65000"/>
                    <a:lumOff val="35000"/>
                  </a:schemeClr>
                </a:solidFill>
              </a:rPr>
              <a:t>06</a:t>
            </a:r>
            <a:r>
              <a:rPr lang="zh-CN" altLang="en-US" sz="1600" b="1">
                <a:solidFill>
                  <a:schemeClr val="tx1">
                    <a:lumMod val="65000"/>
                    <a:lumOff val="35000"/>
                  </a:schemeClr>
                </a:solidFill>
              </a:rPr>
              <a:t>月</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custDataLst>
              <p:tags r:id="rId2"/>
            </p:custDataLst>
          </p:nvPr>
        </p:nvGrpSpPr>
        <p:grpSpPr>
          <a:xfrm>
            <a:off x="6034405" y="782320"/>
            <a:ext cx="147600" cy="5298440"/>
            <a:chOff x="6034087" y="2147887"/>
            <a:chExt cx="147600" cy="4419601"/>
          </a:xfrm>
        </p:grpSpPr>
        <p:cxnSp>
          <p:nvCxnSpPr>
            <p:cNvPr id="7" name="直接连接符 6"/>
            <p:cNvCxnSpPr/>
            <p:nvPr>
              <p:custDataLst>
                <p:tags r:id="rId22"/>
              </p:custDataLst>
            </p:nvPr>
          </p:nvCxnSpPr>
          <p:spPr>
            <a:xfrm>
              <a:off x="6096000" y="2209800"/>
              <a:ext cx="0" cy="4343400"/>
            </a:xfrm>
            <a:prstGeom prst="line">
              <a:avLst/>
            </a:prstGeom>
            <a:ln w="9525">
              <a:solidFill>
                <a:srgbClr val="008853"/>
              </a:solidFill>
            </a:ln>
          </p:spPr>
          <p:style>
            <a:lnRef idx="1">
              <a:schemeClr val="accent1"/>
            </a:lnRef>
            <a:fillRef idx="0">
              <a:schemeClr val="accent1"/>
            </a:fillRef>
            <a:effectRef idx="0">
              <a:schemeClr val="accent1"/>
            </a:effectRef>
            <a:fontRef idx="minor">
              <a:schemeClr val="tx1"/>
            </a:fontRef>
          </p:style>
        </p:cxnSp>
        <p:sp>
          <p:nvSpPr>
            <p:cNvPr id="8" name="椭圆 7"/>
            <p:cNvSpPr/>
            <p:nvPr>
              <p:custDataLst>
                <p:tags r:id="rId23"/>
              </p:custDataLst>
            </p:nvPr>
          </p:nvSpPr>
          <p:spPr>
            <a:xfrm>
              <a:off x="6034087" y="2147887"/>
              <a:ext cx="147600" cy="123118"/>
            </a:xfrm>
            <a:prstGeom prst="ellipse">
              <a:avLst/>
            </a:prstGeom>
            <a:solidFill>
              <a:srgbClr val="0063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 name="椭圆 1"/>
            <p:cNvSpPr/>
            <p:nvPr>
              <p:custDataLst>
                <p:tags r:id="rId24"/>
              </p:custDataLst>
            </p:nvPr>
          </p:nvSpPr>
          <p:spPr>
            <a:xfrm>
              <a:off x="6034087" y="6443663"/>
              <a:ext cx="147600" cy="123825"/>
            </a:xfrm>
            <a:prstGeom prst="ellipse">
              <a:avLst/>
            </a:prstGeom>
            <a:solidFill>
              <a:srgbClr val="0063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9" name="矩形 8"/>
          <p:cNvSpPr/>
          <p:nvPr>
            <p:custDataLst>
              <p:tags r:id="rId3"/>
            </p:custDataLst>
          </p:nvPr>
        </p:nvSpPr>
        <p:spPr>
          <a:xfrm>
            <a:off x="0" y="0"/>
            <a:ext cx="12201525" cy="68453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descr="校徽+南京师范大学(白)"/>
          <p:cNvPicPr>
            <a:picLocks noChangeAspect="1"/>
          </p:cNvPicPr>
          <p:nvPr>
            <p:custDataLst>
              <p:tags r:id="rId4"/>
            </p:custDataLst>
          </p:nvPr>
        </p:nvPicPr>
        <p:blipFill>
          <a:blip r:embed="rId27"/>
          <a:stretch>
            <a:fillRect/>
          </a:stretch>
        </p:blipFill>
        <p:spPr>
          <a:xfrm>
            <a:off x="9427845" y="-587375"/>
            <a:ext cx="2764155" cy="1955165"/>
          </a:xfrm>
          <a:prstGeom prst="rect">
            <a:avLst/>
          </a:prstGeom>
        </p:spPr>
      </p:pic>
      <p:sp>
        <p:nvSpPr>
          <p:cNvPr id="10" name="文本框 9"/>
          <p:cNvSpPr txBox="1"/>
          <p:nvPr/>
        </p:nvSpPr>
        <p:spPr>
          <a:xfrm>
            <a:off x="226060" y="109855"/>
            <a:ext cx="2644140" cy="460375"/>
          </a:xfrm>
          <a:prstGeom prst="rect">
            <a:avLst/>
          </a:prstGeom>
          <a:noFill/>
        </p:spPr>
        <p:txBody>
          <a:bodyPr wrap="square" rtlCol="0">
            <a:spAutoFit/>
          </a:bodyPr>
          <a:lstStyle/>
          <a:p>
            <a:r>
              <a:rPr lang="zh-CN" altLang="en-US" sz="2400" b="1">
                <a:solidFill>
                  <a:schemeClr val="bg1"/>
                </a:solidFill>
              </a:rPr>
              <a:t>研究背景</a:t>
            </a:r>
          </a:p>
        </p:txBody>
      </p:sp>
      <p:sp>
        <p:nvSpPr>
          <p:cNvPr id="11" name="矩形 10"/>
          <p:cNvSpPr/>
          <p:nvPr>
            <p:custDataLst>
              <p:tags r:id="rId5"/>
            </p:custDataLst>
          </p:nvPr>
        </p:nvSpPr>
        <p:spPr>
          <a:xfrm>
            <a:off x="-9525" y="6738620"/>
            <a:ext cx="12201525" cy="11938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custDataLst>
              <p:tags r:id="rId6"/>
            </p:custDataLst>
          </p:nvPr>
        </p:nvGrpSpPr>
        <p:grpSpPr>
          <a:xfrm>
            <a:off x="5313680" y="1576705"/>
            <a:ext cx="2926714" cy="481330"/>
            <a:chOff x="5410199" y="2457450"/>
            <a:chExt cx="2566668" cy="428625"/>
          </a:xfrm>
          <a:solidFill>
            <a:srgbClr val="F06800"/>
          </a:solidFill>
        </p:grpSpPr>
        <p:sp>
          <p:nvSpPr>
            <p:cNvPr id="4" name="圆角矩形 16"/>
            <p:cNvSpPr/>
            <p:nvPr>
              <p:custDataLst>
                <p:tags r:id="rId20"/>
              </p:custDataLst>
            </p:nvPr>
          </p:nvSpPr>
          <p:spPr>
            <a:xfrm>
              <a:off x="5410199" y="2457450"/>
              <a:ext cx="1371600" cy="428625"/>
            </a:xfrm>
            <a:prstGeom prst="roundRect">
              <a:avLst/>
            </a:prstGeom>
            <a:solidFill>
              <a:srgbClr val="0063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solidFill>
                  <a:prstClr val="white"/>
                </a:solidFill>
                <a:cs typeface="+mn-ea"/>
                <a:sym typeface="+mn-lt"/>
              </a:endParaRPr>
            </a:p>
          </p:txBody>
        </p:sp>
        <p:sp>
          <p:nvSpPr>
            <p:cNvPr id="12" name="TextBox 13"/>
            <p:cNvSpPr txBox="1"/>
            <p:nvPr>
              <p:custDataLst>
                <p:tags r:id="rId21"/>
              </p:custDataLst>
            </p:nvPr>
          </p:nvSpPr>
          <p:spPr>
            <a:xfrm>
              <a:off x="5672490" y="2552449"/>
              <a:ext cx="2304377" cy="246544"/>
            </a:xfrm>
            <a:prstGeom prst="rect">
              <a:avLst/>
            </a:prstGeom>
            <a:noFill/>
          </p:spPr>
          <p:txBody>
            <a:bodyPr wrap="square" lIns="0" tIns="0" rIns="0" bIns="0" rtlCol="0" anchor="t" anchorCtr="0">
              <a:spAutoFit/>
            </a:bodyPr>
            <a:lstStyle/>
            <a:p>
              <a:pPr algn="l" defTabSz="1216660">
                <a:spcBef>
                  <a:spcPct val="20000"/>
                </a:spcBef>
                <a:buClrTx/>
                <a:buSzTx/>
                <a:buFontTx/>
                <a:defRPr/>
              </a:pPr>
              <a:r>
                <a:rPr lang="zh-CN" altLang="en-US" b="1" dirty="0">
                  <a:solidFill>
                    <a:prstClr val="white"/>
                  </a:solidFill>
                  <a:cs typeface="+mn-ea"/>
                  <a:sym typeface="+mn-lt"/>
                </a:rPr>
                <a:t>慈善机构</a:t>
              </a:r>
            </a:p>
          </p:txBody>
        </p:sp>
      </p:grpSp>
      <p:grpSp>
        <p:nvGrpSpPr>
          <p:cNvPr id="5" name="组合 4"/>
          <p:cNvGrpSpPr/>
          <p:nvPr>
            <p:custDataLst>
              <p:tags r:id="rId7"/>
            </p:custDataLst>
          </p:nvPr>
        </p:nvGrpSpPr>
        <p:grpSpPr>
          <a:xfrm>
            <a:off x="5299075" y="2566670"/>
            <a:ext cx="1564005" cy="481330"/>
            <a:chOff x="5410199" y="2457450"/>
            <a:chExt cx="1371600" cy="428625"/>
          </a:xfrm>
          <a:solidFill>
            <a:srgbClr val="064A91"/>
          </a:solidFill>
        </p:grpSpPr>
        <p:sp>
          <p:nvSpPr>
            <p:cNvPr id="13" name="圆角矩形 16"/>
            <p:cNvSpPr/>
            <p:nvPr>
              <p:custDataLst>
                <p:tags r:id="rId18"/>
              </p:custDataLst>
            </p:nvPr>
          </p:nvSpPr>
          <p:spPr>
            <a:xfrm>
              <a:off x="5410199" y="2457450"/>
              <a:ext cx="1371600" cy="428625"/>
            </a:xfrm>
            <a:prstGeom prst="roundRect">
              <a:avLst/>
            </a:prstGeom>
            <a:solidFill>
              <a:srgbClr val="0063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solidFill>
                  <a:prstClr val="white"/>
                </a:solidFill>
                <a:cs typeface="+mn-ea"/>
                <a:sym typeface="+mn-lt"/>
              </a:endParaRPr>
            </a:p>
          </p:txBody>
        </p:sp>
        <p:sp>
          <p:nvSpPr>
            <p:cNvPr id="30" name="TextBox 13"/>
            <p:cNvSpPr txBox="1"/>
            <p:nvPr>
              <p:custDataLst>
                <p:tags r:id="rId19"/>
              </p:custDataLst>
            </p:nvPr>
          </p:nvSpPr>
          <p:spPr>
            <a:xfrm>
              <a:off x="5510439" y="2553579"/>
              <a:ext cx="1210104" cy="246544"/>
            </a:xfrm>
            <a:prstGeom prst="rect">
              <a:avLst/>
            </a:prstGeom>
            <a:noFill/>
          </p:spPr>
          <p:txBody>
            <a:bodyPr wrap="square" lIns="0" tIns="0" rIns="0" bIns="0" rtlCol="0" anchor="t" anchorCtr="0">
              <a:spAutoFit/>
            </a:bodyPr>
            <a:lstStyle/>
            <a:p>
              <a:pPr algn="l" defTabSz="1216660">
                <a:spcBef>
                  <a:spcPct val="20000"/>
                </a:spcBef>
                <a:buClrTx/>
                <a:buSzTx/>
                <a:buFontTx/>
                <a:defRPr/>
              </a:pPr>
              <a:r>
                <a:rPr lang="zh-CN" altLang="en-US" b="1" dirty="0">
                  <a:solidFill>
                    <a:prstClr val="white"/>
                  </a:solidFill>
                  <a:cs typeface="+mn-ea"/>
                  <a:sym typeface="+mn-lt"/>
                </a:rPr>
                <a:t>提供激励措施</a:t>
              </a:r>
            </a:p>
          </p:txBody>
        </p:sp>
      </p:grpSp>
      <p:grpSp>
        <p:nvGrpSpPr>
          <p:cNvPr id="38" name="组合 37"/>
          <p:cNvGrpSpPr/>
          <p:nvPr>
            <p:custDataLst>
              <p:tags r:id="rId8"/>
            </p:custDataLst>
          </p:nvPr>
        </p:nvGrpSpPr>
        <p:grpSpPr>
          <a:xfrm>
            <a:off x="5299075" y="3588385"/>
            <a:ext cx="1564005" cy="481330"/>
            <a:chOff x="5410199" y="2457450"/>
            <a:chExt cx="1371600" cy="428625"/>
          </a:xfrm>
          <a:solidFill>
            <a:srgbClr val="F06800"/>
          </a:solidFill>
        </p:grpSpPr>
        <p:sp>
          <p:nvSpPr>
            <p:cNvPr id="39" name="圆角矩形 16"/>
            <p:cNvSpPr/>
            <p:nvPr>
              <p:custDataLst>
                <p:tags r:id="rId16"/>
              </p:custDataLst>
            </p:nvPr>
          </p:nvSpPr>
          <p:spPr>
            <a:xfrm>
              <a:off x="5410199" y="2457450"/>
              <a:ext cx="1371600" cy="428625"/>
            </a:xfrm>
            <a:prstGeom prst="roundRect">
              <a:avLst/>
            </a:prstGeom>
            <a:solidFill>
              <a:srgbClr val="0063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solidFill>
                  <a:prstClr val="white"/>
                </a:solidFill>
                <a:cs typeface="+mn-ea"/>
                <a:sym typeface="+mn-lt"/>
              </a:endParaRPr>
            </a:p>
          </p:txBody>
        </p:sp>
        <p:sp>
          <p:nvSpPr>
            <p:cNvPr id="40" name="TextBox 13"/>
            <p:cNvSpPr txBox="1"/>
            <p:nvPr>
              <p:custDataLst>
                <p:tags r:id="rId17"/>
              </p:custDataLst>
            </p:nvPr>
          </p:nvSpPr>
          <p:spPr>
            <a:xfrm>
              <a:off x="5468115" y="2543401"/>
              <a:ext cx="1250757" cy="246544"/>
            </a:xfrm>
            <a:prstGeom prst="rect">
              <a:avLst/>
            </a:prstGeom>
            <a:noFill/>
          </p:spPr>
          <p:txBody>
            <a:bodyPr wrap="square" lIns="0" tIns="0" rIns="0" bIns="0" rtlCol="0" anchor="t" anchorCtr="0">
              <a:spAutoFit/>
            </a:bodyPr>
            <a:lstStyle/>
            <a:p>
              <a:pPr algn="l" defTabSz="1216660">
                <a:spcBef>
                  <a:spcPct val="20000"/>
                </a:spcBef>
                <a:defRPr/>
              </a:pPr>
              <a:r>
                <a:rPr lang="zh-CN" altLang="en-US" b="1" dirty="0">
                  <a:solidFill>
                    <a:prstClr val="white"/>
                  </a:solidFill>
                  <a:cs typeface="+mn-ea"/>
                  <a:sym typeface="+mn-lt"/>
                </a:rPr>
                <a:t>削弱内在动机</a:t>
              </a:r>
            </a:p>
          </p:txBody>
        </p:sp>
      </p:grpSp>
      <p:grpSp>
        <p:nvGrpSpPr>
          <p:cNvPr id="41" name="组合 40"/>
          <p:cNvGrpSpPr/>
          <p:nvPr>
            <p:custDataLst>
              <p:tags r:id="rId9"/>
            </p:custDataLst>
          </p:nvPr>
        </p:nvGrpSpPr>
        <p:grpSpPr>
          <a:xfrm>
            <a:off x="5299075" y="4610100"/>
            <a:ext cx="1564005" cy="481330"/>
            <a:chOff x="5410199" y="2457450"/>
            <a:chExt cx="1371600" cy="428625"/>
          </a:xfrm>
          <a:solidFill>
            <a:srgbClr val="F06800"/>
          </a:solidFill>
        </p:grpSpPr>
        <p:sp>
          <p:nvSpPr>
            <p:cNvPr id="42" name="圆角矩形 16"/>
            <p:cNvSpPr/>
            <p:nvPr>
              <p:custDataLst>
                <p:tags r:id="rId14"/>
              </p:custDataLst>
            </p:nvPr>
          </p:nvSpPr>
          <p:spPr>
            <a:xfrm>
              <a:off x="5410199" y="2457450"/>
              <a:ext cx="1371600" cy="428625"/>
            </a:xfrm>
            <a:prstGeom prst="roundRect">
              <a:avLst/>
            </a:prstGeom>
            <a:solidFill>
              <a:srgbClr val="0063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solidFill>
                  <a:prstClr val="white"/>
                </a:solidFill>
                <a:cs typeface="+mn-ea"/>
                <a:sym typeface="+mn-lt"/>
              </a:endParaRPr>
            </a:p>
          </p:txBody>
        </p:sp>
        <p:sp>
          <p:nvSpPr>
            <p:cNvPr id="43" name="TextBox 13"/>
            <p:cNvSpPr txBox="1"/>
            <p:nvPr>
              <p:custDataLst>
                <p:tags r:id="rId15"/>
              </p:custDataLst>
            </p:nvPr>
          </p:nvSpPr>
          <p:spPr>
            <a:xfrm>
              <a:off x="5590628" y="2552449"/>
              <a:ext cx="1050836" cy="246544"/>
            </a:xfrm>
            <a:prstGeom prst="rect">
              <a:avLst/>
            </a:prstGeom>
            <a:noFill/>
          </p:spPr>
          <p:txBody>
            <a:bodyPr wrap="square" lIns="0" tIns="0" rIns="0" bIns="0" rtlCol="0" anchor="t" anchorCtr="0">
              <a:spAutoFit/>
            </a:bodyPr>
            <a:lstStyle/>
            <a:p>
              <a:pPr algn="l" defTabSz="1216660">
                <a:spcBef>
                  <a:spcPct val="20000"/>
                </a:spcBef>
                <a:defRPr/>
              </a:pPr>
              <a:r>
                <a:rPr lang="zh-CN" altLang="en-US" b="1" dirty="0">
                  <a:solidFill>
                    <a:prstClr val="white"/>
                  </a:solidFill>
                  <a:cs typeface="+mn-ea"/>
                  <a:sym typeface="+mn-lt"/>
                </a:rPr>
                <a:t>激励显著性</a:t>
              </a:r>
            </a:p>
          </p:txBody>
        </p:sp>
      </p:grpSp>
      <p:sp>
        <p:nvSpPr>
          <p:cNvPr id="14" name="TextBox 92"/>
          <p:cNvSpPr txBox="1"/>
          <p:nvPr>
            <p:custDataLst>
              <p:tags r:id="rId10"/>
            </p:custDataLst>
          </p:nvPr>
        </p:nvSpPr>
        <p:spPr>
          <a:xfrm>
            <a:off x="6109970" y="3138170"/>
            <a:ext cx="593090" cy="360045"/>
          </a:xfrm>
          <a:prstGeom prst="rect">
            <a:avLst/>
          </a:prstGeom>
          <a:noFill/>
        </p:spPr>
        <p:txBody>
          <a:bodyPr wrap="square" lIns="121917" tIns="60958" rIns="121917" bIns="60958" rtlCol="0">
            <a:spAutoFit/>
          </a:bodyPr>
          <a:lstStyle/>
          <a:p>
            <a:pPr algn="r" fontAlgn="auto">
              <a:lnSpc>
                <a:spcPct val="130000"/>
              </a:lnSpc>
            </a:pPr>
            <a:r>
              <a:rPr lang="zh-CN" altLang="en-US" sz="1200" b="1" dirty="0">
                <a:solidFill>
                  <a:schemeClr val="tx1"/>
                </a:solidFill>
                <a:cs typeface="+mn-ea"/>
                <a:sym typeface="+mn-lt"/>
              </a:rPr>
              <a:t>过度</a:t>
            </a:r>
            <a:endParaRPr lang="zh-CN" altLang="en-US" sz="1200" b="1" dirty="0">
              <a:solidFill>
                <a:schemeClr val="tx1"/>
              </a:solidFill>
              <a:latin typeface="黑体" panose="02010609060101010101" charset="-122"/>
              <a:ea typeface="黑体" panose="02010609060101010101" charset="-122"/>
              <a:cs typeface="+mn-ea"/>
              <a:sym typeface="+mn-lt"/>
            </a:endParaRPr>
          </a:p>
        </p:txBody>
      </p:sp>
      <p:sp>
        <p:nvSpPr>
          <p:cNvPr id="17" name="TextBox 92"/>
          <p:cNvSpPr txBox="1"/>
          <p:nvPr>
            <p:custDataLst>
              <p:tags r:id="rId11"/>
            </p:custDataLst>
          </p:nvPr>
        </p:nvSpPr>
        <p:spPr>
          <a:xfrm>
            <a:off x="7159625" y="2058035"/>
            <a:ext cx="4367530" cy="600075"/>
          </a:xfrm>
          <a:prstGeom prst="rect">
            <a:avLst/>
          </a:prstGeom>
          <a:noFill/>
        </p:spPr>
        <p:txBody>
          <a:bodyPr wrap="square" lIns="121917" tIns="60958" rIns="121917" bIns="60958" rtlCol="0">
            <a:spAutoFit/>
          </a:bodyPr>
          <a:lstStyle/>
          <a:p>
            <a:pPr fontAlgn="auto">
              <a:lnSpc>
                <a:spcPct val="130000"/>
              </a:lnSpc>
            </a:pPr>
            <a:r>
              <a:rPr sz="12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慈善机构和非营利组织在促进亲社会行为方面</a:t>
            </a:r>
            <a:r>
              <a:rPr lang="zh-CN" sz="12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经</a:t>
            </a:r>
            <a:r>
              <a:rPr sz="12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常通过提供激励措施</a:t>
            </a:r>
            <a:r>
              <a:rPr lang="zh-CN" sz="12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a:t>
            </a:r>
            <a:r>
              <a:rPr sz="12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来鼓励个体进行捐赠或其他形式的慈善活动。</a:t>
            </a:r>
          </a:p>
        </p:txBody>
      </p:sp>
      <p:sp>
        <p:nvSpPr>
          <p:cNvPr id="19" name="TextBox 92"/>
          <p:cNvSpPr txBox="1"/>
          <p:nvPr>
            <p:custDataLst>
              <p:tags r:id="rId12"/>
            </p:custDataLst>
          </p:nvPr>
        </p:nvSpPr>
        <p:spPr>
          <a:xfrm>
            <a:off x="7181850" y="4116705"/>
            <a:ext cx="3860165" cy="600075"/>
          </a:xfrm>
          <a:prstGeom prst="rect">
            <a:avLst/>
          </a:prstGeom>
          <a:noFill/>
        </p:spPr>
        <p:txBody>
          <a:bodyPr wrap="square" lIns="121917" tIns="60958" rIns="121917" bIns="60958" rtlCol="0">
            <a:spAutoFit/>
          </a:bodyPr>
          <a:lstStyle/>
          <a:p>
            <a:pPr fontAlgn="auto">
              <a:lnSpc>
                <a:spcPct val="130000"/>
              </a:lnSpc>
            </a:pPr>
            <a:r>
              <a:rPr sz="12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考虑到不同个体在亲社会动机上的差异性</a:t>
            </a:r>
            <a:r>
              <a:rPr lang="zh-CN" sz="12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，不同显著程度的激励会影响个体是否实施慈善行为。</a:t>
            </a:r>
          </a:p>
        </p:txBody>
      </p:sp>
      <p:sp>
        <p:nvSpPr>
          <p:cNvPr id="20" name="右箭头 19"/>
          <p:cNvSpPr/>
          <p:nvPr/>
        </p:nvSpPr>
        <p:spPr>
          <a:xfrm>
            <a:off x="1196340" y="6137854"/>
            <a:ext cx="1965960" cy="401955"/>
          </a:xfrm>
          <a:prstGeom prst="rightArrow">
            <a:avLst/>
          </a:prstGeom>
          <a:solidFill>
            <a:schemeClr val="accent3">
              <a:lumMod val="50000"/>
            </a:schemeClr>
          </a:solidFill>
          <a:ln>
            <a:solidFill>
              <a:srgbClr val="7FAC6B"/>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4" name="文本框 23"/>
          <p:cNvSpPr txBox="1"/>
          <p:nvPr/>
        </p:nvSpPr>
        <p:spPr>
          <a:xfrm>
            <a:off x="3270250" y="6137854"/>
            <a:ext cx="7771765" cy="478790"/>
          </a:xfrm>
          <a:prstGeom prst="rect">
            <a:avLst/>
          </a:prstGeom>
          <a:noFill/>
        </p:spPr>
        <p:txBody>
          <a:bodyPr wrap="square" rtlCol="0">
            <a:noAutofit/>
          </a:bodyPr>
          <a:lstStyle/>
          <a:p>
            <a:r>
              <a:rPr lang="zh-CN" altLang="en-US" sz="2000">
                <a:latin typeface="华文中宋" panose="02010600040101010101" charset="-122"/>
                <a:ea typeface="华文中宋" panose="02010600040101010101" charset="-122"/>
              </a:rPr>
              <a:t>以亲社会动机作为</a:t>
            </a:r>
            <a:r>
              <a:rPr lang="zh-CN" altLang="en-US" sz="2000">
                <a:latin typeface="华文中宋" panose="02010600040101010101" charset="-122"/>
                <a:ea typeface="华文中宋" panose="02010600040101010101" charset="-122"/>
                <a:sym typeface="+mn-ea"/>
              </a:rPr>
              <a:t>调节变量，探究</a:t>
            </a:r>
            <a:r>
              <a:rPr lang="zh-CN" altLang="en-US" sz="2000">
                <a:latin typeface="华文中宋" panose="02010600040101010101" charset="-122"/>
                <a:ea typeface="华文中宋" panose="02010600040101010101" charset="-122"/>
              </a:rPr>
              <a:t>激励显著性对亲社会行为的影响</a:t>
            </a:r>
          </a:p>
        </p:txBody>
      </p:sp>
      <p:sp>
        <p:nvSpPr>
          <p:cNvPr id="16" name="左大括号 15"/>
          <p:cNvSpPr/>
          <p:nvPr/>
        </p:nvSpPr>
        <p:spPr>
          <a:xfrm>
            <a:off x="4138930" y="1741805"/>
            <a:ext cx="872490" cy="2094865"/>
          </a:xfrm>
          <a:prstGeom prst="leftBrace">
            <a:avLst/>
          </a:prstGeom>
          <a:ln>
            <a:solidFill>
              <a:schemeClr val="accent3">
                <a:lumMod val="50000"/>
              </a:schemeClr>
            </a:solidFill>
          </a:ln>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18" name="TextBox 92"/>
          <p:cNvSpPr txBox="1"/>
          <p:nvPr>
            <p:custDataLst>
              <p:tags r:id="rId13"/>
            </p:custDataLst>
          </p:nvPr>
        </p:nvSpPr>
        <p:spPr>
          <a:xfrm>
            <a:off x="2296160" y="2566670"/>
            <a:ext cx="1594485" cy="440055"/>
          </a:xfrm>
          <a:prstGeom prst="rect">
            <a:avLst/>
          </a:prstGeom>
          <a:noFill/>
        </p:spPr>
        <p:txBody>
          <a:bodyPr wrap="square" lIns="121917" tIns="60958" rIns="121917" bIns="60958" rtlCol="0">
            <a:spAutoFit/>
          </a:bodyPr>
          <a:lstStyle/>
          <a:p>
            <a:pPr algn="r" fontAlgn="auto">
              <a:lnSpc>
                <a:spcPct val="130000"/>
              </a:lnSpc>
            </a:pPr>
            <a:r>
              <a:rPr lang="zh-CN" altLang="en-US" sz="1600" b="1" dirty="0">
                <a:solidFill>
                  <a:schemeClr val="tx1"/>
                </a:solidFill>
                <a:cs typeface="+mn-ea"/>
                <a:sym typeface="+mn-lt"/>
              </a:rPr>
              <a:t>基于利他动机</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38"/>
                                        </p:tgtEl>
                                        <p:attrNameLst>
                                          <p:attrName>style.visibility</p:attrName>
                                        </p:attrNameLst>
                                      </p:cBhvr>
                                      <p:to>
                                        <p:strVal val="visible"/>
                                      </p:to>
                                    </p:set>
                                    <p:anim calcmode="lin" valueType="num">
                                      <p:cBhvr>
                                        <p:cTn id="26" dur="500" fill="hold"/>
                                        <p:tgtEl>
                                          <p:spTgt spid="38"/>
                                        </p:tgtEl>
                                        <p:attrNameLst>
                                          <p:attrName>ppt_w</p:attrName>
                                        </p:attrNameLst>
                                      </p:cBhvr>
                                      <p:tavLst>
                                        <p:tav tm="0">
                                          <p:val>
                                            <p:fltVal val="0"/>
                                          </p:val>
                                        </p:tav>
                                        <p:tav tm="100000">
                                          <p:val>
                                            <p:strVal val="#ppt_w"/>
                                          </p:val>
                                        </p:tav>
                                      </p:tavLst>
                                    </p:anim>
                                    <p:anim calcmode="lin" valueType="num">
                                      <p:cBhvr>
                                        <p:cTn id="27" dur="500" fill="hold"/>
                                        <p:tgtEl>
                                          <p:spTgt spid="38"/>
                                        </p:tgtEl>
                                        <p:attrNameLst>
                                          <p:attrName>ppt_h</p:attrName>
                                        </p:attrNameLst>
                                      </p:cBhvr>
                                      <p:tavLst>
                                        <p:tav tm="0">
                                          <p:val>
                                            <p:fltVal val="0"/>
                                          </p:val>
                                        </p:tav>
                                        <p:tav tm="100000">
                                          <p:val>
                                            <p:strVal val="#ppt_h"/>
                                          </p:val>
                                        </p:tav>
                                      </p:tavLst>
                                    </p:anim>
                                    <p:animEffect transition="in" filter="fade">
                                      <p:cBhvr>
                                        <p:cTn id="28" dur="500"/>
                                        <p:tgtEl>
                                          <p:spTgt spid="38"/>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41"/>
                                        </p:tgtEl>
                                        <p:attrNameLst>
                                          <p:attrName>style.visibility</p:attrName>
                                        </p:attrNameLst>
                                      </p:cBhvr>
                                      <p:to>
                                        <p:strVal val="visible"/>
                                      </p:to>
                                    </p:set>
                                    <p:anim calcmode="lin" valueType="num">
                                      <p:cBhvr>
                                        <p:cTn id="33" dur="500" fill="hold"/>
                                        <p:tgtEl>
                                          <p:spTgt spid="41"/>
                                        </p:tgtEl>
                                        <p:attrNameLst>
                                          <p:attrName>ppt_w</p:attrName>
                                        </p:attrNameLst>
                                      </p:cBhvr>
                                      <p:tavLst>
                                        <p:tav tm="0">
                                          <p:val>
                                            <p:fltVal val="0"/>
                                          </p:val>
                                        </p:tav>
                                        <p:tav tm="100000">
                                          <p:val>
                                            <p:strVal val="#ppt_w"/>
                                          </p:val>
                                        </p:tav>
                                      </p:tavLst>
                                    </p:anim>
                                    <p:anim calcmode="lin" valueType="num">
                                      <p:cBhvr>
                                        <p:cTn id="34" dur="500" fill="hold"/>
                                        <p:tgtEl>
                                          <p:spTgt spid="41"/>
                                        </p:tgtEl>
                                        <p:attrNameLst>
                                          <p:attrName>ppt_h</p:attrName>
                                        </p:attrNameLst>
                                      </p:cBhvr>
                                      <p:tavLst>
                                        <p:tav tm="0">
                                          <p:val>
                                            <p:fltVal val="0"/>
                                          </p:val>
                                        </p:tav>
                                        <p:tav tm="100000">
                                          <p:val>
                                            <p:strVal val="#ppt_h"/>
                                          </p:val>
                                        </p:tav>
                                      </p:tavLst>
                                    </p:anim>
                                    <p:animEffect transition="in" filter="fade">
                                      <p:cBhvr>
                                        <p:cTn id="35" dur="500"/>
                                        <p:tgtEl>
                                          <p:spTgt spid="41"/>
                                        </p:tgtEl>
                                      </p:cBhvr>
                                    </p:animEffect>
                                  </p:childTnLst>
                                </p:cTn>
                              </p:par>
                              <p:par>
                                <p:cTn id="36" presetID="12" presetClass="entr" presetSubtype="4"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 calcmode="lin" valueType="num">
                                      <p:cBhvr additive="base">
                                        <p:cTn id="38" dur="500"/>
                                        <p:tgtEl>
                                          <p:spTgt spid="14"/>
                                        </p:tgtEl>
                                        <p:attrNameLst>
                                          <p:attrName>ppt_y</p:attrName>
                                        </p:attrNameLst>
                                      </p:cBhvr>
                                      <p:tavLst>
                                        <p:tav tm="0">
                                          <p:val>
                                            <p:strVal val="#ppt_y+#ppt_h*1.125000"/>
                                          </p:val>
                                        </p:tav>
                                        <p:tav tm="100000">
                                          <p:val>
                                            <p:strVal val="#ppt_y"/>
                                          </p:val>
                                        </p:tav>
                                      </p:tavLst>
                                    </p:anim>
                                    <p:animEffect transition="in" filter="wipe(up)">
                                      <p:cBhvr>
                                        <p:cTn id="39" dur="500"/>
                                        <p:tgtEl>
                                          <p:spTgt spid="14"/>
                                        </p:tgtEl>
                                      </p:cBhvr>
                                    </p:animEffect>
                                  </p:childTnLst>
                                </p:cTn>
                              </p:par>
                              <p:par>
                                <p:cTn id="40" presetID="12" presetClass="entr" presetSubtype="4"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 calcmode="lin" valueType="num">
                                      <p:cBhvr additive="base">
                                        <p:cTn id="42" dur="500"/>
                                        <p:tgtEl>
                                          <p:spTgt spid="17"/>
                                        </p:tgtEl>
                                        <p:attrNameLst>
                                          <p:attrName>ppt_y</p:attrName>
                                        </p:attrNameLst>
                                      </p:cBhvr>
                                      <p:tavLst>
                                        <p:tav tm="0">
                                          <p:val>
                                            <p:strVal val="#ppt_y+#ppt_h*1.125000"/>
                                          </p:val>
                                        </p:tav>
                                        <p:tav tm="100000">
                                          <p:val>
                                            <p:strVal val="#ppt_y"/>
                                          </p:val>
                                        </p:tav>
                                      </p:tavLst>
                                    </p:anim>
                                    <p:animEffect transition="in" filter="wipe(up)">
                                      <p:cBhvr>
                                        <p:cTn id="43" dur="500"/>
                                        <p:tgtEl>
                                          <p:spTgt spid="17"/>
                                        </p:tgtEl>
                                      </p:cBhvr>
                                    </p:animEffect>
                                  </p:childTnLst>
                                </p:cTn>
                              </p:par>
                              <p:par>
                                <p:cTn id="44" presetID="12" presetClass="entr" presetSubtype="4"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 calcmode="lin" valueType="num">
                                      <p:cBhvr additive="base">
                                        <p:cTn id="46" dur="500"/>
                                        <p:tgtEl>
                                          <p:spTgt spid="19"/>
                                        </p:tgtEl>
                                        <p:attrNameLst>
                                          <p:attrName>ppt_y</p:attrName>
                                        </p:attrNameLst>
                                      </p:cBhvr>
                                      <p:tavLst>
                                        <p:tav tm="0">
                                          <p:val>
                                            <p:strVal val="#ppt_y+#ppt_h*1.125000"/>
                                          </p:val>
                                        </p:tav>
                                        <p:tav tm="100000">
                                          <p:val>
                                            <p:strVal val="#ppt_y"/>
                                          </p:val>
                                        </p:tav>
                                      </p:tavLst>
                                    </p:anim>
                                    <p:animEffect transition="in" filter="wipe(up)">
                                      <p:cBhvr>
                                        <p:cTn id="47" dur="500"/>
                                        <p:tgtEl>
                                          <p:spTgt spid="19"/>
                                        </p:tgtEl>
                                      </p:cBhvr>
                                    </p:animEffect>
                                  </p:childTnLst>
                                </p:cTn>
                              </p:par>
                              <p:par>
                                <p:cTn id="48" presetID="12" presetClass="entr" presetSubtype="4" fill="hold" grpId="0" nodeType="withEffect">
                                  <p:stCondLst>
                                    <p:cond delay="0"/>
                                  </p:stCondLst>
                                  <p:childTnLst>
                                    <p:set>
                                      <p:cBhvr>
                                        <p:cTn id="49" dur="1" fill="hold">
                                          <p:stCondLst>
                                            <p:cond delay="0"/>
                                          </p:stCondLst>
                                        </p:cTn>
                                        <p:tgtEl>
                                          <p:spTgt spid="18"/>
                                        </p:tgtEl>
                                        <p:attrNameLst>
                                          <p:attrName>style.visibility</p:attrName>
                                        </p:attrNameLst>
                                      </p:cBhvr>
                                      <p:to>
                                        <p:strVal val="visible"/>
                                      </p:to>
                                    </p:set>
                                    <p:anim calcmode="lin" valueType="num">
                                      <p:cBhvr additive="base">
                                        <p:cTn id="50" dur="500"/>
                                        <p:tgtEl>
                                          <p:spTgt spid="18"/>
                                        </p:tgtEl>
                                        <p:attrNameLst>
                                          <p:attrName>ppt_y</p:attrName>
                                        </p:attrNameLst>
                                      </p:cBhvr>
                                      <p:tavLst>
                                        <p:tav tm="0">
                                          <p:val>
                                            <p:strVal val="#ppt_y+#ppt_h*1.125000"/>
                                          </p:val>
                                        </p:tav>
                                        <p:tav tm="100000">
                                          <p:val>
                                            <p:strVal val="#ppt_y"/>
                                          </p:val>
                                        </p:tav>
                                      </p:tavLst>
                                    </p:anim>
                                    <p:animEffect transition="in" filter="wipe(up)">
                                      <p:cBhvr>
                                        <p:cTn id="5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P spid="19" grpId="0"/>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2"/>
            </p:custDataLst>
          </p:nvPr>
        </p:nvSpPr>
        <p:spPr>
          <a:xfrm>
            <a:off x="0" y="0"/>
            <a:ext cx="12201525" cy="68453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descr="校徽+南京师范大学(白)"/>
          <p:cNvPicPr>
            <a:picLocks noChangeAspect="1"/>
          </p:cNvPicPr>
          <p:nvPr>
            <p:custDataLst>
              <p:tags r:id="rId3"/>
            </p:custDataLst>
          </p:nvPr>
        </p:nvPicPr>
        <p:blipFill>
          <a:blip r:embed="rId24"/>
          <a:stretch>
            <a:fillRect/>
          </a:stretch>
        </p:blipFill>
        <p:spPr>
          <a:xfrm>
            <a:off x="9427845" y="-587375"/>
            <a:ext cx="2764155" cy="1955165"/>
          </a:xfrm>
          <a:prstGeom prst="rect">
            <a:avLst/>
          </a:prstGeom>
        </p:spPr>
      </p:pic>
      <p:sp>
        <p:nvSpPr>
          <p:cNvPr id="10" name="文本框 9"/>
          <p:cNvSpPr txBox="1"/>
          <p:nvPr/>
        </p:nvSpPr>
        <p:spPr>
          <a:xfrm>
            <a:off x="226060" y="109855"/>
            <a:ext cx="2644140" cy="460375"/>
          </a:xfrm>
          <a:prstGeom prst="rect">
            <a:avLst/>
          </a:prstGeom>
          <a:noFill/>
        </p:spPr>
        <p:txBody>
          <a:bodyPr wrap="square" rtlCol="0">
            <a:spAutoFit/>
          </a:bodyPr>
          <a:lstStyle/>
          <a:p>
            <a:r>
              <a:rPr lang="zh-CN" altLang="en-US" sz="2400" b="1">
                <a:solidFill>
                  <a:schemeClr val="bg1"/>
                </a:solidFill>
              </a:rPr>
              <a:t>研究方法与设计</a:t>
            </a:r>
          </a:p>
        </p:txBody>
      </p:sp>
      <p:sp>
        <p:nvSpPr>
          <p:cNvPr id="11" name="矩形 10"/>
          <p:cNvSpPr/>
          <p:nvPr>
            <p:custDataLst>
              <p:tags r:id="rId4"/>
            </p:custDataLst>
          </p:nvPr>
        </p:nvSpPr>
        <p:spPr>
          <a:xfrm>
            <a:off x="-9525" y="6738620"/>
            <a:ext cx="12201525" cy="11938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组合 27"/>
          <p:cNvGrpSpPr/>
          <p:nvPr>
            <p:custDataLst>
              <p:tags r:id="rId5"/>
            </p:custDataLst>
          </p:nvPr>
        </p:nvGrpSpPr>
        <p:grpSpPr>
          <a:xfrm>
            <a:off x="4613275" y="1310409"/>
            <a:ext cx="2857499" cy="4019550"/>
            <a:chOff x="1657350" y="800100"/>
            <a:chExt cx="2857499" cy="4019550"/>
          </a:xfrm>
        </p:grpSpPr>
        <p:sp>
          <p:nvSpPr>
            <p:cNvPr id="29" name="矩形 28"/>
            <p:cNvSpPr/>
            <p:nvPr>
              <p:custDataLst>
                <p:tags r:id="rId19"/>
              </p:custDataLst>
            </p:nvPr>
          </p:nvSpPr>
          <p:spPr>
            <a:xfrm>
              <a:off x="1657350" y="800100"/>
              <a:ext cx="2857499" cy="4019550"/>
            </a:xfrm>
            <a:prstGeom prst="rect">
              <a:avLst/>
            </a:prstGeom>
            <a:solidFill>
              <a:srgbClr val="008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单圆角 29"/>
            <p:cNvSpPr/>
            <p:nvPr>
              <p:custDataLst>
                <p:tags r:id="rId20"/>
              </p:custDataLst>
            </p:nvPr>
          </p:nvSpPr>
          <p:spPr>
            <a:xfrm flipV="1">
              <a:off x="1771650" y="901643"/>
              <a:ext cx="959074" cy="682630"/>
            </a:xfrm>
            <a:prstGeom prst="round1Rect">
              <a:avLst>
                <a:gd name="adj" fmla="val 473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连接符 33"/>
            <p:cNvCxnSpPr/>
            <p:nvPr>
              <p:custDataLst>
                <p:tags r:id="rId21"/>
              </p:custDataLst>
            </p:nvPr>
          </p:nvCxnSpPr>
          <p:spPr>
            <a:xfrm flipH="1">
              <a:off x="2870282" y="4552950"/>
              <a:ext cx="43163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5" name="组合 34"/>
          <p:cNvGrpSpPr/>
          <p:nvPr>
            <p:custDataLst>
              <p:tags r:id="rId6"/>
            </p:custDataLst>
          </p:nvPr>
        </p:nvGrpSpPr>
        <p:grpSpPr>
          <a:xfrm>
            <a:off x="7899400" y="1311044"/>
            <a:ext cx="2857499" cy="4019550"/>
            <a:chOff x="1657350" y="800100"/>
            <a:chExt cx="2857499" cy="4019550"/>
          </a:xfrm>
        </p:grpSpPr>
        <p:sp>
          <p:nvSpPr>
            <p:cNvPr id="36" name="矩形 35"/>
            <p:cNvSpPr/>
            <p:nvPr>
              <p:custDataLst>
                <p:tags r:id="rId17"/>
              </p:custDataLst>
            </p:nvPr>
          </p:nvSpPr>
          <p:spPr>
            <a:xfrm>
              <a:off x="1657350" y="800100"/>
              <a:ext cx="2857499" cy="4019550"/>
            </a:xfrm>
            <a:prstGeom prst="rect">
              <a:avLst/>
            </a:prstGeom>
            <a:solidFill>
              <a:srgbClr val="0063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单圆角 36"/>
            <p:cNvSpPr/>
            <p:nvPr>
              <p:custDataLst>
                <p:tags r:id="rId18"/>
              </p:custDataLst>
            </p:nvPr>
          </p:nvSpPr>
          <p:spPr>
            <a:xfrm flipV="1">
              <a:off x="1771650" y="901643"/>
              <a:ext cx="959074" cy="682630"/>
            </a:xfrm>
            <a:prstGeom prst="round1Rect">
              <a:avLst>
                <a:gd name="adj" fmla="val 473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p:cNvSpPr/>
          <p:nvPr>
            <p:custDataLst>
              <p:tags r:id="rId7"/>
            </p:custDataLst>
          </p:nvPr>
        </p:nvSpPr>
        <p:spPr>
          <a:xfrm>
            <a:off x="1249045" y="5669280"/>
            <a:ext cx="9734550" cy="701346"/>
          </a:xfrm>
          <a:prstGeom prst="rect">
            <a:avLst/>
          </a:prstGeom>
        </p:spPr>
        <p:txBody>
          <a:bodyPr wrap="square">
            <a:spAutoFit/>
          </a:bodyPr>
          <a:lstStyle/>
          <a:p>
            <a:pPr algn="ctr" fontAlgn="auto">
              <a:lnSpc>
                <a:spcPct val="130000"/>
              </a:lnSpc>
            </a:pPr>
            <a:r>
              <a:rPr sz="1600" b="1" dirty="0" err="1">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实地研究</a:t>
            </a:r>
            <a:r>
              <a:rPr sz="1600" dirty="0" err="1">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采用单因素被试间设计</a:t>
            </a:r>
            <a:r>
              <a:rPr sz="16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a:t>
            </a:r>
            <a:r>
              <a:rPr lang="zh-CN" altLang="en-US" sz="16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被试</a:t>
            </a:r>
            <a:r>
              <a:rPr sz="1600" dirty="0" err="1">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被随机分配到两种条件</a:t>
            </a:r>
            <a:r>
              <a:rPr sz="16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(激励</a:t>
            </a:r>
            <a:r>
              <a:rPr lang="zh-CN" sz="16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显著</a:t>
            </a:r>
            <a:r>
              <a:rPr sz="16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性:低vs .高)中的一种。低亲社会</a:t>
            </a:r>
            <a:r>
              <a:rPr lang="zh-CN" sz="16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被试在</a:t>
            </a:r>
            <a:r>
              <a:rPr sz="16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高激励条件下捐赠的可能性更高。但高亲社会动机水平下，激励</a:t>
            </a:r>
            <a:r>
              <a:rPr lang="zh-CN" sz="16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显著</a:t>
            </a:r>
            <a:r>
              <a:rPr sz="16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性对捐赠可能性的影响不显著。</a:t>
            </a:r>
          </a:p>
        </p:txBody>
      </p:sp>
      <p:sp>
        <p:nvSpPr>
          <p:cNvPr id="2" name="矩形 1"/>
          <p:cNvSpPr/>
          <p:nvPr>
            <p:custDataLst>
              <p:tags r:id="rId8"/>
            </p:custDataLst>
          </p:nvPr>
        </p:nvSpPr>
        <p:spPr>
          <a:xfrm>
            <a:off x="1327150" y="1310640"/>
            <a:ext cx="2857500" cy="4019550"/>
          </a:xfrm>
          <a:prstGeom prst="rect">
            <a:avLst/>
          </a:prstGeom>
          <a:solidFill>
            <a:srgbClr val="0063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单圆角 2"/>
          <p:cNvSpPr/>
          <p:nvPr>
            <p:custDataLst>
              <p:tags r:id="rId9"/>
            </p:custDataLst>
          </p:nvPr>
        </p:nvSpPr>
        <p:spPr>
          <a:xfrm flipV="1">
            <a:off x="1441450" y="1412240"/>
            <a:ext cx="958850" cy="682625"/>
          </a:xfrm>
          <a:prstGeom prst="round1Rect">
            <a:avLst>
              <a:gd name="adj" fmla="val 473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custDataLst>
              <p:tags r:id="rId10"/>
            </p:custDataLst>
          </p:nvPr>
        </p:nvSpPr>
        <p:spPr>
          <a:xfrm>
            <a:off x="1509395" y="1554480"/>
            <a:ext cx="964565" cy="398780"/>
          </a:xfrm>
          <a:prstGeom prst="rect">
            <a:avLst/>
          </a:prstGeom>
          <a:noFill/>
        </p:spPr>
        <p:txBody>
          <a:bodyPr wrap="square">
            <a:spAutoFit/>
          </a:bodyPr>
          <a:lstStyle/>
          <a:p>
            <a:r>
              <a:rPr lang="zh-CN" altLang="en-US" sz="2000" b="1" dirty="0">
                <a:solidFill>
                  <a:srgbClr val="00633D"/>
                </a:solidFill>
                <a:latin typeface="黑体" panose="02010609060101010101" charset="-122"/>
                <a:ea typeface="黑体" panose="02010609060101010101" charset="-122"/>
                <a:sym typeface="汉仪旗黑X1-75W" panose="00020600040101010101" pitchFamily="18" charset="-122"/>
              </a:rPr>
              <a:t>研究</a:t>
            </a:r>
            <a:r>
              <a:rPr lang="en-US" altLang="zh-CN" sz="2000" b="1" dirty="0">
                <a:solidFill>
                  <a:srgbClr val="00633D"/>
                </a:solidFill>
                <a:latin typeface="黑体" panose="02010609060101010101" charset="-122"/>
                <a:ea typeface="黑体" panose="02010609060101010101" charset="-122"/>
                <a:sym typeface="汉仪旗黑X1-75W" panose="00020600040101010101" pitchFamily="18" charset="-122"/>
              </a:rPr>
              <a:t>1</a:t>
            </a:r>
          </a:p>
        </p:txBody>
      </p:sp>
      <p:cxnSp>
        <p:nvCxnSpPr>
          <p:cNvPr id="26" name="直接连接符 25"/>
          <p:cNvCxnSpPr/>
          <p:nvPr>
            <p:custDataLst>
              <p:tags r:id="rId11"/>
            </p:custDataLst>
          </p:nvPr>
        </p:nvCxnSpPr>
        <p:spPr>
          <a:xfrm flipH="1">
            <a:off x="2540000" y="5063490"/>
            <a:ext cx="431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矩形 12"/>
          <p:cNvSpPr/>
          <p:nvPr>
            <p:custDataLst>
              <p:tags r:id="rId12"/>
            </p:custDataLst>
          </p:nvPr>
        </p:nvSpPr>
        <p:spPr>
          <a:xfrm>
            <a:off x="1522730" y="2385695"/>
            <a:ext cx="2513965" cy="2011045"/>
          </a:xfrm>
          <a:prstGeom prst="rect">
            <a:avLst/>
          </a:prstGeom>
        </p:spPr>
        <p:txBody>
          <a:bodyPr wrap="square">
            <a:spAutoFit/>
          </a:bodyPr>
          <a:lstStyle/>
          <a:p>
            <a:pPr algn="just" fontAlgn="auto">
              <a:lnSpc>
                <a:spcPct val="130000"/>
              </a:lnSpc>
            </a:pPr>
            <a:r>
              <a:rPr sz="1600" dirty="0">
                <a:solidFill>
                  <a:schemeClr val="bg1"/>
                </a:solidFill>
                <a:latin typeface="+mn-ea"/>
                <a:cs typeface="+mn-ea"/>
                <a:sym typeface="+mn-lt"/>
              </a:rPr>
              <a:t>采用</a:t>
            </a:r>
            <a:r>
              <a:rPr sz="1600" b="1" dirty="0">
                <a:solidFill>
                  <a:schemeClr val="bg1"/>
                </a:solidFill>
                <a:latin typeface="+mn-ea"/>
                <a:cs typeface="+mn-ea"/>
                <a:sym typeface="+mn-lt"/>
              </a:rPr>
              <a:t>2(激励</a:t>
            </a:r>
            <a:r>
              <a:rPr lang="zh-CN" sz="1600" b="1" dirty="0">
                <a:solidFill>
                  <a:schemeClr val="bg1"/>
                </a:solidFill>
                <a:latin typeface="+mn-ea"/>
                <a:cs typeface="+mn-ea"/>
                <a:sym typeface="+mn-lt"/>
              </a:rPr>
              <a:t>显著</a:t>
            </a:r>
            <a:r>
              <a:rPr sz="1600" b="1" dirty="0">
                <a:solidFill>
                  <a:schemeClr val="bg1"/>
                </a:solidFill>
                <a:latin typeface="+mn-ea"/>
                <a:cs typeface="+mn-ea"/>
                <a:sym typeface="+mn-lt"/>
              </a:rPr>
              <a:t>性:低、高)×2(亲社会动机:低、高)的被试间设计</a:t>
            </a:r>
            <a:r>
              <a:rPr sz="1600" dirty="0">
                <a:solidFill>
                  <a:schemeClr val="bg1"/>
                </a:solidFill>
                <a:latin typeface="+mn-ea"/>
                <a:cs typeface="+mn-ea"/>
                <a:sym typeface="+mn-lt"/>
              </a:rPr>
              <a:t>，因变量为</a:t>
            </a:r>
            <a:r>
              <a:rPr sz="1600" b="1" dirty="0">
                <a:solidFill>
                  <a:schemeClr val="bg1"/>
                </a:solidFill>
                <a:latin typeface="+mn-ea"/>
                <a:cs typeface="+mn-ea"/>
                <a:sym typeface="+mn-lt"/>
              </a:rPr>
              <a:t>捐赠的意愿</a:t>
            </a:r>
            <a:r>
              <a:rPr sz="1600" dirty="0">
                <a:solidFill>
                  <a:schemeClr val="bg1"/>
                </a:solidFill>
                <a:latin typeface="+mn-ea"/>
                <a:cs typeface="+mn-ea"/>
                <a:sym typeface="+mn-lt"/>
              </a:rPr>
              <a:t>。探讨激励显著性和亲社会动机的高低对亲社会行为的影响</a:t>
            </a:r>
            <a:r>
              <a:rPr lang="zh-CN" sz="1600" dirty="0">
                <a:solidFill>
                  <a:schemeClr val="bg1"/>
                </a:solidFill>
                <a:latin typeface="+mn-ea"/>
                <a:cs typeface="+mn-ea"/>
                <a:sym typeface="+mn-lt"/>
              </a:rPr>
              <a:t>。</a:t>
            </a:r>
          </a:p>
        </p:txBody>
      </p:sp>
      <p:sp>
        <p:nvSpPr>
          <p:cNvPr id="6" name="矩形 5"/>
          <p:cNvSpPr/>
          <p:nvPr>
            <p:custDataLst>
              <p:tags r:id="rId13"/>
            </p:custDataLst>
          </p:nvPr>
        </p:nvSpPr>
        <p:spPr>
          <a:xfrm>
            <a:off x="4771390" y="2419234"/>
            <a:ext cx="2639694" cy="2331085"/>
          </a:xfrm>
          <a:prstGeom prst="rect">
            <a:avLst/>
          </a:prstGeom>
        </p:spPr>
        <p:txBody>
          <a:bodyPr wrap="square">
            <a:spAutoFit/>
          </a:bodyPr>
          <a:lstStyle/>
          <a:p>
            <a:pPr algn="just" fontAlgn="auto">
              <a:lnSpc>
                <a:spcPct val="130000"/>
              </a:lnSpc>
            </a:pPr>
            <a:r>
              <a:rPr sz="1600" dirty="0">
                <a:solidFill>
                  <a:schemeClr val="bg1"/>
                </a:solidFill>
                <a:latin typeface="微软雅黑" panose="020B0503020204020204" charset="-122"/>
                <a:ea typeface="微软雅黑" panose="020B0503020204020204" charset="-122"/>
                <a:cs typeface="微软雅黑" panose="020B0503020204020204" charset="-122"/>
                <a:sym typeface="+mn-lt"/>
              </a:rPr>
              <a:t>采用</a:t>
            </a:r>
            <a:r>
              <a:rPr sz="1600" b="1" dirty="0">
                <a:solidFill>
                  <a:schemeClr val="bg1"/>
                </a:solidFill>
                <a:latin typeface="微软雅黑" panose="020B0503020204020204" charset="-122"/>
                <a:ea typeface="微软雅黑" panose="020B0503020204020204" charset="-122"/>
                <a:cs typeface="微软雅黑" panose="020B0503020204020204" charset="-122"/>
                <a:sym typeface="+mn-lt"/>
              </a:rPr>
              <a:t>2 </a:t>
            </a:r>
            <a:r>
              <a:rPr lang="zh-CN" sz="1600" b="1" dirty="0">
                <a:solidFill>
                  <a:schemeClr val="bg1"/>
                </a:solidFill>
                <a:latin typeface="微软雅黑" panose="020B0503020204020204" charset="-122"/>
                <a:ea typeface="微软雅黑" panose="020B0503020204020204" charset="-122"/>
                <a:cs typeface="微软雅黑" panose="020B0503020204020204" charset="-122"/>
                <a:sym typeface="+mn-lt"/>
              </a:rPr>
              <a:t>（</a:t>
            </a:r>
            <a:r>
              <a:rPr sz="1600" b="1" dirty="0">
                <a:solidFill>
                  <a:schemeClr val="bg1"/>
                </a:solidFill>
                <a:latin typeface="微软雅黑" panose="020B0503020204020204" charset="-122"/>
                <a:ea typeface="微软雅黑" panose="020B0503020204020204" charset="-122"/>
                <a:cs typeface="微软雅黑" panose="020B0503020204020204" charset="-122"/>
                <a:sym typeface="+mn-lt"/>
              </a:rPr>
              <a:t>激励</a:t>
            </a:r>
            <a:r>
              <a:rPr lang="zh-CN" sz="1600" b="1" dirty="0">
                <a:solidFill>
                  <a:schemeClr val="bg1"/>
                </a:solidFill>
                <a:latin typeface="微软雅黑" panose="020B0503020204020204" charset="-122"/>
                <a:ea typeface="微软雅黑" panose="020B0503020204020204" charset="-122"/>
                <a:cs typeface="微软雅黑" panose="020B0503020204020204" charset="-122"/>
                <a:sym typeface="+mn-lt"/>
              </a:rPr>
              <a:t>显著</a:t>
            </a:r>
            <a:r>
              <a:rPr sz="1600" b="1" dirty="0">
                <a:solidFill>
                  <a:schemeClr val="bg1"/>
                </a:solidFill>
                <a:latin typeface="微软雅黑" panose="020B0503020204020204" charset="-122"/>
                <a:ea typeface="微软雅黑" panose="020B0503020204020204" charset="-122"/>
                <a:cs typeface="微软雅黑" panose="020B0503020204020204" charset="-122"/>
                <a:sym typeface="+mn-lt"/>
              </a:rPr>
              <a:t>性:低、高) × 2 (亲社会动机:低、高)</a:t>
            </a:r>
            <a:r>
              <a:rPr sz="1600" dirty="0">
                <a:solidFill>
                  <a:schemeClr val="bg1"/>
                </a:solidFill>
                <a:latin typeface="微软雅黑" panose="020B0503020204020204" charset="-122"/>
                <a:ea typeface="微软雅黑" panose="020B0503020204020204" charset="-122"/>
                <a:cs typeface="微软雅黑" panose="020B0503020204020204" charset="-122"/>
                <a:sym typeface="+mn-lt"/>
              </a:rPr>
              <a:t>被试间设计，使用捐赠类型的马拉松任务</a:t>
            </a:r>
            <a:r>
              <a:rPr lang="zh-CN" sz="1600" dirty="0">
                <a:solidFill>
                  <a:schemeClr val="bg1"/>
                </a:solidFill>
                <a:latin typeface="微软雅黑" panose="020B0503020204020204" charset="-122"/>
                <a:ea typeface="微软雅黑" panose="020B0503020204020204" charset="-122"/>
                <a:cs typeface="微软雅黑" panose="020B0503020204020204" charset="-122"/>
                <a:sym typeface="+mn-lt"/>
              </a:rPr>
              <a:t>，</a:t>
            </a:r>
            <a:r>
              <a:rPr sz="1600" dirty="0">
                <a:solidFill>
                  <a:schemeClr val="bg1"/>
                </a:solidFill>
                <a:latin typeface="微软雅黑" panose="020B0503020204020204" charset="-122"/>
                <a:ea typeface="微软雅黑" panose="020B0503020204020204" charset="-122"/>
                <a:cs typeface="微软雅黑" panose="020B0503020204020204" charset="-122"/>
                <a:sym typeface="+mn-lt"/>
              </a:rPr>
              <a:t>关注个体在受到不同程度激励时，其投入的努力水平如何受到亲社会动机的影响。</a:t>
            </a:r>
            <a:endParaRPr lang="zh-CN" sz="1600" dirty="0">
              <a:solidFill>
                <a:schemeClr val="bg1"/>
              </a:solidFill>
              <a:latin typeface="微软雅黑" panose="020B0503020204020204" charset="-122"/>
              <a:ea typeface="微软雅黑" panose="020B0503020204020204" charset="-122"/>
              <a:cs typeface="微软雅黑" panose="020B0503020204020204" charset="-122"/>
              <a:sym typeface="+mn-lt"/>
            </a:endParaRPr>
          </a:p>
        </p:txBody>
      </p:sp>
      <p:sp>
        <p:nvSpPr>
          <p:cNvPr id="7" name="文本框 6"/>
          <p:cNvSpPr txBox="1"/>
          <p:nvPr>
            <p:custDataLst>
              <p:tags r:id="rId14"/>
            </p:custDataLst>
          </p:nvPr>
        </p:nvSpPr>
        <p:spPr>
          <a:xfrm>
            <a:off x="4704080" y="1554480"/>
            <a:ext cx="964565" cy="398780"/>
          </a:xfrm>
          <a:prstGeom prst="rect">
            <a:avLst/>
          </a:prstGeom>
          <a:noFill/>
        </p:spPr>
        <p:txBody>
          <a:bodyPr wrap="square">
            <a:spAutoFit/>
          </a:bodyPr>
          <a:lstStyle/>
          <a:p>
            <a:r>
              <a:rPr lang="zh-CN" altLang="en-US" sz="2000" b="1" dirty="0">
                <a:solidFill>
                  <a:srgbClr val="00633D"/>
                </a:solidFill>
                <a:latin typeface="黑体" panose="02010609060101010101" charset="-122"/>
                <a:ea typeface="黑体" panose="02010609060101010101" charset="-122"/>
                <a:sym typeface="汉仪旗黑X1-75W" panose="00020600040101010101" pitchFamily="18" charset="-122"/>
              </a:rPr>
              <a:t>研究</a:t>
            </a:r>
            <a:r>
              <a:rPr lang="en-US" altLang="zh-CN" sz="2000" b="1" dirty="0">
                <a:solidFill>
                  <a:srgbClr val="00633D"/>
                </a:solidFill>
                <a:latin typeface="黑体" panose="02010609060101010101" charset="-122"/>
                <a:ea typeface="黑体" panose="02010609060101010101" charset="-122"/>
                <a:sym typeface="汉仪旗黑X1-75W" panose="00020600040101010101" pitchFamily="18" charset="-122"/>
              </a:rPr>
              <a:t>2</a:t>
            </a:r>
          </a:p>
        </p:txBody>
      </p:sp>
      <p:sp>
        <p:nvSpPr>
          <p:cNvPr id="8" name="文本框 7"/>
          <p:cNvSpPr txBox="1"/>
          <p:nvPr>
            <p:custDataLst>
              <p:tags r:id="rId15"/>
            </p:custDataLst>
          </p:nvPr>
        </p:nvSpPr>
        <p:spPr>
          <a:xfrm>
            <a:off x="8072120" y="1554480"/>
            <a:ext cx="964565" cy="398780"/>
          </a:xfrm>
          <a:prstGeom prst="rect">
            <a:avLst/>
          </a:prstGeom>
          <a:noFill/>
        </p:spPr>
        <p:txBody>
          <a:bodyPr wrap="square">
            <a:spAutoFit/>
          </a:bodyPr>
          <a:lstStyle/>
          <a:p>
            <a:r>
              <a:rPr lang="zh-CN" altLang="en-US" sz="2000" b="1" dirty="0">
                <a:solidFill>
                  <a:srgbClr val="00633D"/>
                </a:solidFill>
                <a:latin typeface="黑体" panose="02010609060101010101" charset="-122"/>
                <a:ea typeface="黑体" panose="02010609060101010101" charset="-122"/>
                <a:sym typeface="汉仪旗黑X1-75W" panose="00020600040101010101" pitchFamily="18" charset="-122"/>
              </a:rPr>
              <a:t>研究</a:t>
            </a:r>
            <a:r>
              <a:rPr lang="en-US" altLang="zh-CN" sz="2000" b="1" dirty="0">
                <a:solidFill>
                  <a:srgbClr val="00633D"/>
                </a:solidFill>
                <a:latin typeface="黑体" panose="02010609060101010101" charset="-122"/>
                <a:ea typeface="黑体" panose="02010609060101010101" charset="-122"/>
                <a:sym typeface="汉仪旗黑X1-75W" panose="00020600040101010101" pitchFamily="18" charset="-122"/>
              </a:rPr>
              <a:t>3</a:t>
            </a:r>
          </a:p>
        </p:txBody>
      </p:sp>
      <p:sp>
        <p:nvSpPr>
          <p:cNvPr id="14" name="矩形 13"/>
          <p:cNvSpPr/>
          <p:nvPr>
            <p:custDataLst>
              <p:tags r:id="rId16"/>
            </p:custDataLst>
          </p:nvPr>
        </p:nvSpPr>
        <p:spPr>
          <a:xfrm>
            <a:off x="8021954" y="2385695"/>
            <a:ext cx="2612390" cy="2651125"/>
          </a:xfrm>
          <a:prstGeom prst="rect">
            <a:avLst/>
          </a:prstGeom>
        </p:spPr>
        <p:txBody>
          <a:bodyPr wrap="square">
            <a:spAutoFit/>
          </a:bodyPr>
          <a:lstStyle/>
          <a:p>
            <a:pPr algn="just" fontAlgn="auto">
              <a:lnSpc>
                <a:spcPct val="130000"/>
              </a:lnSpc>
            </a:pPr>
            <a:r>
              <a:rPr sz="1600" dirty="0">
                <a:solidFill>
                  <a:schemeClr val="bg1"/>
                </a:solidFill>
                <a:latin typeface="微软雅黑" panose="020B0503020204020204" charset="-122"/>
                <a:ea typeface="微软雅黑" panose="020B0503020204020204" charset="-122"/>
                <a:cs typeface="微软雅黑" panose="020B0503020204020204" charset="-122"/>
                <a:sym typeface="+mn-lt"/>
              </a:rPr>
              <a:t>采用单因素被试间设计，自变量为(激励</a:t>
            </a:r>
            <a:r>
              <a:rPr lang="zh-CN" sz="1600" dirty="0">
                <a:solidFill>
                  <a:schemeClr val="bg1"/>
                </a:solidFill>
                <a:latin typeface="微软雅黑" panose="020B0503020204020204" charset="-122"/>
                <a:ea typeface="微软雅黑" panose="020B0503020204020204" charset="-122"/>
                <a:cs typeface="微软雅黑" panose="020B0503020204020204" charset="-122"/>
                <a:sym typeface="+mn-lt"/>
              </a:rPr>
              <a:t>显著</a:t>
            </a:r>
            <a:r>
              <a:rPr sz="1600" dirty="0">
                <a:solidFill>
                  <a:schemeClr val="bg1"/>
                </a:solidFill>
                <a:latin typeface="微软雅黑" panose="020B0503020204020204" charset="-122"/>
                <a:ea typeface="微软雅黑" panose="020B0503020204020204" charset="-122"/>
                <a:cs typeface="微软雅黑" panose="020B0503020204020204" charset="-122"/>
                <a:sym typeface="+mn-lt"/>
              </a:rPr>
              <a:t>性:低、高)</a:t>
            </a:r>
            <a:r>
              <a:rPr lang="zh-CN" sz="1600" dirty="0">
                <a:solidFill>
                  <a:schemeClr val="bg1"/>
                </a:solidFill>
                <a:latin typeface="微软雅黑" panose="020B0503020204020204" charset="-122"/>
                <a:ea typeface="微软雅黑" panose="020B0503020204020204" charset="-122"/>
                <a:cs typeface="微软雅黑" panose="020B0503020204020204" charset="-122"/>
                <a:sym typeface="+mn-lt"/>
              </a:rPr>
              <a:t>，因变量为亲社会行为、对自身利益的相对考虑。</a:t>
            </a:r>
          </a:p>
          <a:p>
            <a:pPr fontAlgn="auto">
              <a:lnSpc>
                <a:spcPct val="130000"/>
              </a:lnSpc>
            </a:pPr>
            <a:r>
              <a:rPr lang="zh-CN" sz="1600" dirty="0">
                <a:solidFill>
                  <a:schemeClr val="bg1"/>
                </a:solidFill>
                <a:latin typeface="微软雅黑" panose="020B0503020204020204" charset="-122"/>
                <a:ea typeface="微软雅黑" panose="020B0503020204020204" charset="-122"/>
                <a:cs typeface="微软雅黑" panose="020B0503020204020204" charset="-122"/>
                <a:sym typeface="+mn-lt"/>
              </a:rPr>
              <a:t>被试</a:t>
            </a:r>
            <a:r>
              <a:rPr sz="1600" dirty="0" err="1">
                <a:solidFill>
                  <a:schemeClr val="bg1"/>
                </a:solidFill>
                <a:latin typeface="微软雅黑" panose="020B0503020204020204" charset="-122"/>
                <a:ea typeface="微软雅黑" panose="020B0503020204020204" charset="-122"/>
                <a:cs typeface="微软雅黑" panose="020B0503020204020204" charset="-122"/>
                <a:sym typeface="+mn-lt"/>
              </a:rPr>
              <a:t>通过点击电脑鼠标来贡献自己的力量。</a:t>
            </a:r>
            <a:r>
              <a:rPr sz="1600" b="1" dirty="0" err="1">
                <a:solidFill>
                  <a:schemeClr val="bg1"/>
                </a:solidFill>
                <a:latin typeface="微软雅黑" panose="020B0503020204020204" charset="-122"/>
                <a:ea typeface="微软雅黑" panose="020B0503020204020204" charset="-122"/>
                <a:cs typeface="微软雅黑" panose="020B0503020204020204" charset="-122"/>
                <a:sym typeface="+mn-lt"/>
              </a:rPr>
              <a:t>总点击次数</a:t>
            </a:r>
            <a:r>
              <a:rPr sz="1600" dirty="0" err="1">
                <a:solidFill>
                  <a:schemeClr val="bg1"/>
                </a:solidFill>
                <a:latin typeface="微软雅黑" panose="020B0503020204020204" charset="-122"/>
                <a:ea typeface="微软雅黑" panose="020B0503020204020204" charset="-122"/>
                <a:cs typeface="微软雅黑" panose="020B0503020204020204" charset="-122"/>
                <a:sym typeface="+mn-lt"/>
              </a:rPr>
              <a:t>是衡量亲社会行为的标准</a:t>
            </a:r>
            <a:r>
              <a:rPr sz="1600" dirty="0">
                <a:solidFill>
                  <a:schemeClr val="bg1"/>
                </a:solidFill>
                <a:latin typeface="微软雅黑" panose="020B0503020204020204" charset="-122"/>
                <a:ea typeface="微软雅黑" panose="020B0503020204020204" charset="-122"/>
                <a:cs typeface="微软雅黑" panose="020B0503020204020204" charset="-122"/>
                <a:sym typeface="+mn-lt"/>
              </a:rPr>
              <a:t>。</a:t>
            </a:r>
            <a:endParaRPr lang="zh-CN" sz="1600" dirty="0">
              <a:solidFill>
                <a:schemeClr val="bg1"/>
              </a:solidFill>
              <a:latin typeface="微软雅黑" panose="020B0503020204020204" charset="-122"/>
              <a:ea typeface="微软雅黑" panose="020B0503020204020204" charset="-122"/>
              <a:cs typeface="微软雅黑" panose="020B0503020204020204" charset="-122"/>
              <a:sym typeface="+mn-lt"/>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2"/>
            </p:custDataLst>
          </p:nvPr>
        </p:nvSpPr>
        <p:spPr>
          <a:xfrm>
            <a:off x="0" y="0"/>
            <a:ext cx="12201525" cy="68453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descr="校徽+南京师范大学(白)"/>
          <p:cNvPicPr>
            <a:picLocks noChangeAspect="1"/>
          </p:cNvPicPr>
          <p:nvPr>
            <p:custDataLst>
              <p:tags r:id="rId3"/>
            </p:custDataLst>
          </p:nvPr>
        </p:nvPicPr>
        <p:blipFill>
          <a:blip r:embed="rId11"/>
          <a:stretch>
            <a:fillRect/>
          </a:stretch>
        </p:blipFill>
        <p:spPr>
          <a:xfrm>
            <a:off x="9427845" y="-587375"/>
            <a:ext cx="2764155" cy="1955165"/>
          </a:xfrm>
          <a:prstGeom prst="rect">
            <a:avLst/>
          </a:prstGeom>
        </p:spPr>
      </p:pic>
      <p:sp>
        <p:nvSpPr>
          <p:cNvPr id="10" name="文本框 9"/>
          <p:cNvSpPr txBox="1"/>
          <p:nvPr/>
        </p:nvSpPr>
        <p:spPr>
          <a:xfrm>
            <a:off x="226060" y="109855"/>
            <a:ext cx="2644140" cy="460375"/>
          </a:xfrm>
          <a:prstGeom prst="rect">
            <a:avLst/>
          </a:prstGeom>
          <a:noFill/>
        </p:spPr>
        <p:txBody>
          <a:bodyPr wrap="square" rtlCol="0">
            <a:spAutoFit/>
          </a:bodyPr>
          <a:lstStyle/>
          <a:p>
            <a:r>
              <a:rPr lang="zh-CN" altLang="en-US" sz="2400" b="1">
                <a:solidFill>
                  <a:schemeClr val="bg1"/>
                </a:solidFill>
              </a:rPr>
              <a:t>研究方法与设计</a:t>
            </a:r>
          </a:p>
        </p:txBody>
      </p:sp>
      <p:sp>
        <p:nvSpPr>
          <p:cNvPr id="11" name="矩形 10"/>
          <p:cNvSpPr/>
          <p:nvPr>
            <p:custDataLst>
              <p:tags r:id="rId4"/>
            </p:custDataLst>
          </p:nvPr>
        </p:nvSpPr>
        <p:spPr>
          <a:xfrm>
            <a:off x="-9525" y="6738620"/>
            <a:ext cx="12201525" cy="11938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文本框 70"/>
          <p:cNvSpPr txBox="1"/>
          <p:nvPr>
            <p:custDataLst>
              <p:tags r:id="rId5"/>
            </p:custDataLst>
          </p:nvPr>
        </p:nvSpPr>
        <p:spPr>
          <a:xfrm>
            <a:off x="175260" y="907415"/>
            <a:ext cx="3342005" cy="460375"/>
          </a:xfrm>
          <a:prstGeom prst="rect">
            <a:avLst/>
          </a:prstGeom>
          <a:noFill/>
          <a:effectLst/>
        </p:spPr>
        <p:txBody>
          <a:bodyPr wrap="square" rtlCol="0">
            <a:spAutoFit/>
          </a:bodyPr>
          <a:lstStyle/>
          <a:p>
            <a:pPr>
              <a:buClrTx/>
              <a:buSzTx/>
              <a:buFontTx/>
            </a:pPr>
            <a:r>
              <a:rPr lang="zh-CN" altLang="en-US" sz="2400" b="1" dirty="0">
                <a:solidFill>
                  <a:srgbClr val="00633D"/>
                </a:solidFill>
                <a:latin typeface="黑体" panose="02010609060101010101" charset="-122"/>
                <a:ea typeface="黑体" panose="02010609060101010101" charset="-122"/>
                <a:cs typeface="思源黑体 CN Light" panose="020B0300000000000000" charset="-122"/>
                <a:sym typeface="汉仪旗黑X1-75W" panose="00020600040101010101" pitchFamily="18" charset="-122"/>
              </a:rPr>
              <a:t>研究</a:t>
            </a:r>
            <a:r>
              <a:rPr lang="en-US" altLang="zh-CN" sz="2400" b="1" dirty="0">
                <a:solidFill>
                  <a:srgbClr val="00633D"/>
                </a:solidFill>
                <a:latin typeface="黑体" panose="02010609060101010101" charset="-122"/>
                <a:ea typeface="黑体" panose="02010609060101010101" charset="-122"/>
                <a:cs typeface="思源黑体 CN Light" panose="020B0300000000000000" charset="-122"/>
                <a:sym typeface="汉仪旗黑X1-75W" panose="00020600040101010101" pitchFamily="18" charset="-122"/>
              </a:rPr>
              <a:t>1</a:t>
            </a:r>
            <a:r>
              <a:rPr lang="zh-CN" altLang="en-US" sz="2400" b="1" dirty="0">
                <a:solidFill>
                  <a:srgbClr val="00633D"/>
                </a:solidFill>
                <a:latin typeface="黑体" panose="02010609060101010101" charset="-122"/>
                <a:ea typeface="黑体" panose="02010609060101010101" charset="-122"/>
                <a:cs typeface="思源黑体 CN Light" panose="020B0300000000000000" charset="-122"/>
                <a:sym typeface="汉仪旗黑X1-75W" panose="00020600040101010101" pitchFamily="18" charset="-122"/>
              </a:rPr>
              <a:t>自变量操纵方法</a:t>
            </a:r>
          </a:p>
        </p:txBody>
      </p:sp>
      <p:sp>
        <p:nvSpPr>
          <p:cNvPr id="72" name="文本框 71"/>
          <p:cNvSpPr txBox="1"/>
          <p:nvPr>
            <p:custDataLst>
              <p:tags r:id="rId6"/>
            </p:custDataLst>
          </p:nvPr>
        </p:nvSpPr>
        <p:spPr>
          <a:xfrm>
            <a:off x="113665" y="1750060"/>
            <a:ext cx="5891530" cy="3923030"/>
          </a:xfrm>
          <a:prstGeom prst="rect">
            <a:avLst/>
          </a:prstGeom>
          <a:noFill/>
        </p:spPr>
        <p:txBody>
          <a:bodyPr wrap="square" rtlCol="0">
            <a:noAutofit/>
          </a:bodyPr>
          <a:lstStyle/>
          <a:p>
            <a:pPr marL="342900" indent="-342900" fontAlgn="auto">
              <a:lnSpc>
                <a:spcPct val="150000"/>
              </a:lnSpc>
              <a:buFont typeface="Arial" panose="020B0604020202020204" pitchFamily="34" charset="0"/>
              <a:buChar char="•"/>
            </a:pPr>
            <a:r>
              <a:rPr sz="20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高亲社会动机条件</a:t>
            </a:r>
            <a:r>
              <a:rPr lang="zh-CN" sz="20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a:t>
            </a:r>
            <a:r>
              <a:rPr sz="20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观看联合国难民署的网站，募集捐款为逃离乌克兰战争的家庭提供救济。</a:t>
            </a:r>
          </a:p>
          <a:p>
            <a:pPr marL="342900" indent="-342900" fontAlgn="auto">
              <a:lnSpc>
                <a:spcPct val="150000"/>
              </a:lnSpc>
              <a:buFont typeface="Arial" panose="020B0604020202020204" pitchFamily="34" charset="0"/>
              <a:buChar char="•"/>
            </a:pPr>
            <a:r>
              <a:rPr sz="20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低亲社会动机条件</a:t>
            </a:r>
            <a:r>
              <a:rPr lang="zh-CN" sz="20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a:t>
            </a:r>
            <a:r>
              <a:rPr sz="20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观看肯塔基剧院募捐的网站，以保持电影在当地社区中播放。</a:t>
            </a:r>
          </a:p>
          <a:p>
            <a:pPr marL="342900" indent="-342900" fontAlgn="auto">
              <a:lnSpc>
                <a:spcPct val="150000"/>
              </a:lnSpc>
              <a:buFont typeface="Arial" panose="020B0604020202020204" pitchFamily="34" charset="0"/>
              <a:buChar char="•"/>
            </a:pPr>
            <a:r>
              <a:rPr sz="20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高激励显著性条件</a:t>
            </a:r>
            <a:r>
              <a:rPr lang="zh-CN" sz="20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a:t>
            </a:r>
            <a:r>
              <a:rPr sz="20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在弹出的信息中以及在慈善组织的主页和捐赠页面视觉上凸显激励信息；</a:t>
            </a:r>
          </a:p>
          <a:p>
            <a:pPr marL="342900" indent="-342900" fontAlgn="auto">
              <a:lnSpc>
                <a:spcPct val="150000"/>
              </a:lnSpc>
              <a:buFont typeface="Arial" panose="020B0604020202020204" pitchFamily="34" charset="0"/>
              <a:buChar char="•"/>
            </a:pPr>
            <a:r>
              <a:rPr sz="20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低</a:t>
            </a:r>
            <a:r>
              <a:rPr lang="zh-CN" sz="20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激励</a:t>
            </a:r>
            <a:r>
              <a:rPr sz="20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显著性条件下</a:t>
            </a:r>
            <a:r>
              <a:rPr lang="zh-CN" sz="20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a:t>
            </a:r>
            <a:r>
              <a:rPr sz="20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使用更少的炫耀性字体和颜色。</a:t>
            </a:r>
          </a:p>
        </p:txBody>
      </p:sp>
      <p:sp>
        <p:nvSpPr>
          <p:cNvPr id="31" name="椭圆 30"/>
          <p:cNvSpPr/>
          <p:nvPr>
            <p:custDataLst>
              <p:tags r:id="rId7"/>
            </p:custDataLst>
          </p:nvPr>
        </p:nvSpPr>
        <p:spPr>
          <a:xfrm>
            <a:off x="6030595" y="821690"/>
            <a:ext cx="5891530" cy="5891530"/>
          </a:xfrm>
          <a:prstGeom prst="ellipse">
            <a:avLst/>
          </a:prstGeom>
          <a:gradFill rotWithShape="1">
            <a:gsLst>
              <a:gs pos="96000">
                <a:srgbClr val="00633D">
                  <a:alpha val="0"/>
                </a:srgbClr>
              </a:gs>
              <a:gs pos="0">
                <a:srgbClr val="00633D">
                  <a:alpha val="32000"/>
                </a:srgbClr>
              </a:gs>
            </a:gsLst>
            <a:lin ang="534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pic>
        <p:nvPicPr>
          <p:cNvPr id="130" name="图片 129"/>
          <p:cNvPicPr/>
          <p:nvPr>
            <p:custDataLst>
              <p:tags r:id="rId8"/>
            </p:custDataLst>
          </p:nvPr>
        </p:nvPicPr>
        <p:blipFill>
          <a:blip r:embed="rId12"/>
          <a:stretch>
            <a:fillRect/>
          </a:stretch>
        </p:blipFill>
        <p:spPr>
          <a:xfrm>
            <a:off x="6137275" y="1750060"/>
            <a:ext cx="5784850" cy="4514215"/>
          </a:xfrm>
          <a:prstGeom prst="rect">
            <a:avLst/>
          </a:prstGeom>
          <a:noFill/>
          <a:ln w="9525">
            <a:noFill/>
          </a:ln>
        </p:spPr>
      </p:pic>
      <p:pic>
        <p:nvPicPr>
          <p:cNvPr id="4" name="图片 3"/>
          <p:cNvPicPr>
            <a:picLocks noChangeAspect="1"/>
          </p:cNvPicPr>
          <p:nvPr/>
        </p:nvPicPr>
        <p:blipFill>
          <a:blip r:embed="rId13"/>
          <a:stretch>
            <a:fillRect/>
          </a:stretch>
        </p:blipFill>
        <p:spPr>
          <a:xfrm>
            <a:off x="6591935" y="2179320"/>
            <a:ext cx="4858385" cy="2759710"/>
          </a:xfrm>
          <a:prstGeom prst="rect">
            <a:avLst/>
          </a:prstGeom>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custDataLst>
              <p:tags r:id="rId2"/>
            </p:custDataLst>
          </p:nvPr>
        </p:nvSpPr>
        <p:spPr>
          <a:xfrm>
            <a:off x="8913335" y="4929316"/>
            <a:ext cx="1802130" cy="434975"/>
          </a:xfrm>
          <a:prstGeom prst="rect">
            <a:avLst/>
          </a:prstGeom>
          <a:solidFill>
            <a:srgbClr val="0063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custDataLst>
              <p:tags r:id="rId3"/>
            </p:custDataLst>
          </p:nvPr>
        </p:nvSpPr>
        <p:spPr>
          <a:xfrm>
            <a:off x="5749765" y="4929316"/>
            <a:ext cx="1802130" cy="434975"/>
          </a:xfrm>
          <a:prstGeom prst="rect">
            <a:avLst/>
          </a:prstGeom>
          <a:solidFill>
            <a:srgbClr val="0063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custDataLst>
              <p:tags r:id="rId4"/>
            </p:custDataLst>
          </p:nvPr>
        </p:nvSpPr>
        <p:spPr>
          <a:xfrm>
            <a:off x="7247730" y="3428176"/>
            <a:ext cx="1802130" cy="434975"/>
          </a:xfrm>
          <a:prstGeom prst="rect">
            <a:avLst/>
          </a:prstGeom>
          <a:solidFill>
            <a:srgbClr val="0063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custDataLst>
              <p:tags r:id="rId5"/>
            </p:custDataLst>
          </p:nvPr>
        </p:nvSpPr>
        <p:spPr>
          <a:xfrm>
            <a:off x="10013790" y="2126426"/>
            <a:ext cx="1971675" cy="501015"/>
          </a:xfrm>
          <a:prstGeom prst="rect">
            <a:avLst/>
          </a:prstGeom>
          <a:solidFill>
            <a:srgbClr val="0063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custDataLst>
              <p:tags r:id="rId6"/>
            </p:custDataLst>
          </p:nvPr>
        </p:nvSpPr>
        <p:spPr>
          <a:xfrm>
            <a:off x="7182960" y="2177226"/>
            <a:ext cx="1905000" cy="450215"/>
          </a:xfrm>
          <a:prstGeom prst="rect">
            <a:avLst/>
          </a:prstGeom>
          <a:solidFill>
            <a:srgbClr val="0063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custDataLst>
              <p:tags r:id="rId7"/>
            </p:custDataLst>
          </p:nvPr>
        </p:nvSpPr>
        <p:spPr>
          <a:xfrm>
            <a:off x="4629625" y="2177226"/>
            <a:ext cx="1330960" cy="399415"/>
          </a:xfrm>
          <a:prstGeom prst="rect">
            <a:avLst/>
          </a:prstGeom>
          <a:solidFill>
            <a:srgbClr val="0063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custDataLst>
              <p:tags r:id="rId8"/>
            </p:custDataLst>
          </p:nvPr>
        </p:nvSpPr>
        <p:spPr>
          <a:xfrm>
            <a:off x="0" y="0"/>
            <a:ext cx="12201525" cy="68453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descr="校徽+南京师范大学(白)"/>
          <p:cNvPicPr>
            <a:picLocks noChangeAspect="1"/>
          </p:cNvPicPr>
          <p:nvPr>
            <p:custDataLst>
              <p:tags r:id="rId9"/>
            </p:custDataLst>
          </p:nvPr>
        </p:nvPicPr>
        <p:blipFill>
          <a:blip r:embed="rId23"/>
          <a:stretch>
            <a:fillRect/>
          </a:stretch>
        </p:blipFill>
        <p:spPr>
          <a:xfrm>
            <a:off x="9427845" y="-587375"/>
            <a:ext cx="2764155" cy="1955165"/>
          </a:xfrm>
          <a:prstGeom prst="rect">
            <a:avLst/>
          </a:prstGeom>
        </p:spPr>
      </p:pic>
      <p:sp>
        <p:nvSpPr>
          <p:cNvPr id="11" name="矩形 10"/>
          <p:cNvSpPr/>
          <p:nvPr>
            <p:custDataLst>
              <p:tags r:id="rId10"/>
            </p:custDataLst>
          </p:nvPr>
        </p:nvSpPr>
        <p:spPr>
          <a:xfrm>
            <a:off x="-9525" y="6738620"/>
            <a:ext cx="12201525" cy="11938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custDataLst>
              <p:tags r:id="rId11"/>
            </p:custDataLst>
          </p:nvPr>
        </p:nvSpPr>
        <p:spPr>
          <a:xfrm>
            <a:off x="6639561" y="1123446"/>
            <a:ext cx="3097945" cy="523220"/>
          </a:xfrm>
          <a:prstGeom prst="rect">
            <a:avLst/>
          </a:prstGeom>
          <a:noFill/>
        </p:spPr>
        <p:txBody>
          <a:bodyPr wrap="square" rtlCol="0">
            <a:spAutoFit/>
          </a:bodyPr>
          <a:lstStyle>
            <a:defPPr>
              <a:defRPr lang="zh-CN"/>
            </a:defPPr>
            <a:lvl1pPr>
              <a:defRPr sz="3600">
                <a:gradFill>
                  <a:gsLst>
                    <a:gs pos="0">
                      <a:schemeClr val="accent1"/>
                    </a:gs>
                    <a:gs pos="85000">
                      <a:schemeClr val="accent2"/>
                    </a:gs>
                  </a:gsLst>
                  <a:lin ang="2700000" scaled="1"/>
                </a:gradFill>
                <a:latin typeface="+mj-ea"/>
                <a:ea typeface="+mj-ea"/>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dist"/>
            <a:r>
              <a:rPr lang="zh-CN" altLang="en-US" sz="2800" b="1" dirty="0">
                <a:solidFill>
                  <a:srgbClr val="00633D"/>
                </a:solidFill>
              </a:rPr>
              <a:t>原文献复现思路</a:t>
            </a:r>
          </a:p>
        </p:txBody>
      </p:sp>
      <p:sp>
        <p:nvSpPr>
          <p:cNvPr id="395" name="文本框 394"/>
          <p:cNvSpPr txBox="1"/>
          <p:nvPr>
            <p:custDataLst>
              <p:tags r:id="rId12"/>
            </p:custDataLst>
          </p:nvPr>
        </p:nvSpPr>
        <p:spPr>
          <a:xfrm>
            <a:off x="4635210" y="2177117"/>
            <a:ext cx="1325880" cy="368300"/>
          </a:xfrm>
          <a:prstGeom prst="rect">
            <a:avLst/>
          </a:prstGeom>
          <a:noFill/>
        </p:spPr>
        <p:txBody>
          <a:bodyPr wrap="none">
            <a:spAutoFit/>
          </a:bodyPr>
          <a:lstStyle/>
          <a:p>
            <a:r>
              <a:rPr lang="zh-CN" altLang="en-US" sz="1800" b="1" dirty="0">
                <a:solidFill>
                  <a:schemeClr val="bg1"/>
                </a:solidFill>
                <a:latin typeface="+mn-ea"/>
                <a:cs typeface="微软雅黑 Light" panose="020B0502040204020203" charset="-122"/>
              </a:rPr>
              <a:t>数据预处理</a:t>
            </a:r>
          </a:p>
        </p:txBody>
      </p:sp>
      <p:sp>
        <p:nvSpPr>
          <p:cNvPr id="396" name="文本框 395"/>
          <p:cNvSpPr txBox="1"/>
          <p:nvPr>
            <p:custDataLst>
              <p:tags r:id="rId13"/>
            </p:custDataLst>
          </p:nvPr>
        </p:nvSpPr>
        <p:spPr>
          <a:xfrm>
            <a:off x="7266679" y="2208538"/>
            <a:ext cx="1783080" cy="368300"/>
          </a:xfrm>
          <a:prstGeom prst="rect">
            <a:avLst/>
          </a:prstGeom>
          <a:noFill/>
        </p:spPr>
        <p:txBody>
          <a:bodyPr wrap="none">
            <a:spAutoFit/>
          </a:bodyPr>
          <a:lstStyle/>
          <a:p>
            <a:r>
              <a:rPr lang="zh-CN" altLang="en-US" sz="1800" b="1" dirty="0">
                <a:solidFill>
                  <a:schemeClr val="bg1"/>
                </a:solidFill>
                <a:latin typeface="+mn-ea"/>
                <a:cs typeface="微软雅黑 Light" panose="020B0502040204020203" charset="-122"/>
              </a:rPr>
              <a:t>自变量操纵检验</a:t>
            </a:r>
          </a:p>
        </p:txBody>
      </p:sp>
      <p:sp>
        <p:nvSpPr>
          <p:cNvPr id="397" name="文本框 396"/>
          <p:cNvSpPr txBox="1"/>
          <p:nvPr>
            <p:custDataLst>
              <p:tags r:id="rId14"/>
            </p:custDataLst>
          </p:nvPr>
        </p:nvSpPr>
        <p:spPr>
          <a:xfrm>
            <a:off x="9975560" y="2208136"/>
            <a:ext cx="2011680" cy="368300"/>
          </a:xfrm>
          <a:prstGeom prst="rect">
            <a:avLst/>
          </a:prstGeom>
          <a:noFill/>
        </p:spPr>
        <p:txBody>
          <a:bodyPr wrap="none">
            <a:spAutoFit/>
          </a:bodyPr>
          <a:lstStyle/>
          <a:p>
            <a:r>
              <a:rPr lang="zh-CN" altLang="en-US" sz="1800" b="1" dirty="0">
                <a:solidFill>
                  <a:schemeClr val="bg1"/>
                </a:solidFill>
                <a:latin typeface="+mn-ea"/>
                <a:cs typeface="微软雅黑 Light" panose="020B0502040204020203" charset="-122"/>
              </a:rPr>
              <a:t>拟合一般线性模型</a:t>
            </a:r>
          </a:p>
        </p:txBody>
      </p:sp>
      <p:sp>
        <p:nvSpPr>
          <p:cNvPr id="398" name="文本框 397"/>
          <p:cNvSpPr txBox="1"/>
          <p:nvPr>
            <p:custDataLst>
              <p:tags r:id="rId15"/>
            </p:custDataLst>
          </p:nvPr>
        </p:nvSpPr>
        <p:spPr>
          <a:xfrm>
            <a:off x="7358754" y="3461932"/>
            <a:ext cx="1554480" cy="368300"/>
          </a:xfrm>
          <a:prstGeom prst="rect">
            <a:avLst/>
          </a:prstGeom>
          <a:noFill/>
        </p:spPr>
        <p:txBody>
          <a:bodyPr wrap="none">
            <a:spAutoFit/>
          </a:bodyPr>
          <a:lstStyle/>
          <a:p>
            <a:r>
              <a:rPr lang="zh-CN" altLang="en-US" sz="1800" b="1" dirty="0">
                <a:solidFill>
                  <a:schemeClr val="bg1"/>
                </a:solidFill>
                <a:latin typeface="+mn-ea"/>
                <a:cs typeface="微软雅黑 Light" panose="020B0502040204020203" charset="-122"/>
              </a:rPr>
              <a:t>简单斜率分析</a:t>
            </a:r>
          </a:p>
        </p:txBody>
      </p:sp>
      <p:sp>
        <p:nvSpPr>
          <p:cNvPr id="2" name="文本框 1"/>
          <p:cNvSpPr txBox="1"/>
          <p:nvPr/>
        </p:nvSpPr>
        <p:spPr>
          <a:xfrm>
            <a:off x="280670" y="160020"/>
            <a:ext cx="3330575" cy="460375"/>
          </a:xfrm>
          <a:prstGeom prst="rect">
            <a:avLst/>
          </a:prstGeom>
          <a:noFill/>
        </p:spPr>
        <p:txBody>
          <a:bodyPr wrap="square" rtlCol="0">
            <a:spAutoFit/>
          </a:bodyPr>
          <a:lstStyle/>
          <a:p>
            <a:r>
              <a:rPr lang="zh-CN" altLang="en-US" sz="2400" b="1">
                <a:solidFill>
                  <a:schemeClr val="bg1"/>
                </a:solidFill>
              </a:rPr>
              <a:t>研究</a:t>
            </a:r>
            <a:r>
              <a:rPr lang="en-US" altLang="zh-CN" sz="2400" b="1">
                <a:solidFill>
                  <a:schemeClr val="bg1"/>
                </a:solidFill>
              </a:rPr>
              <a:t>1</a:t>
            </a:r>
            <a:r>
              <a:rPr lang="zh-CN" altLang="en-US" sz="2400" b="1">
                <a:solidFill>
                  <a:schemeClr val="bg1"/>
                </a:solidFill>
              </a:rPr>
              <a:t>结果复现思路</a:t>
            </a:r>
          </a:p>
        </p:txBody>
      </p:sp>
      <p:sp>
        <p:nvSpPr>
          <p:cNvPr id="5" name="文本框 4"/>
          <p:cNvSpPr txBox="1"/>
          <p:nvPr>
            <p:custDataLst>
              <p:tags r:id="rId16"/>
            </p:custDataLst>
          </p:nvPr>
        </p:nvSpPr>
        <p:spPr>
          <a:xfrm>
            <a:off x="5950959" y="4962437"/>
            <a:ext cx="1325880" cy="368300"/>
          </a:xfrm>
          <a:prstGeom prst="rect">
            <a:avLst/>
          </a:prstGeom>
          <a:noFill/>
        </p:spPr>
        <p:txBody>
          <a:bodyPr wrap="none">
            <a:spAutoFit/>
          </a:bodyPr>
          <a:lstStyle/>
          <a:p>
            <a:r>
              <a:rPr lang="zh-CN" altLang="en-US" sz="1800" b="1" dirty="0">
                <a:solidFill>
                  <a:schemeClr val="bg1"/>
                </a:solidFill>
                <a:latin typeface="+mn-ea"/>
                <a:cs typeface="微软雅黑 Light" panose="020B0502040204020203" charset="-122"/>
              </a:rPr>
              <a:t>描述性统计</a:t>
            </a:r>
          </a:p>
        </p:txBody>
      </p:sp>
      <p:sp>
        <p:nvSpPr>
          <p:cNvPr id="6" name="文本框 5"/>
          <p:cNvSpPr txBox="1"/>
          <p:nvPr>
            <p:custDataLst>
              <p:tags r:id="rId17"/>
            </p:custDataLst>
          </p:nvPr>
        </p:nvSpPr>
        <p:spPr>
          <a:xfrm>
            <a:off x="9031344" y="4962437"/>
            <a:ext cx="1554480" cy="368300"/>
          </a:xfrm>
          <a:prstGeom prst="rect">
            <a:avLst/>
          </a:prstGeom>
          <a:noFill/>
        </p:spPr>
        <p:txBody>
          <a:bodyPr wrap="none">
            <a:spAutoFit/>
          </a:bodyPr>
          <a:lstStyle/>
          <a:p>
            <a:r>
              <a:rPr lang="zh-CN" altLang="en-US" sz="1800" b="1" dirty="0">
                <a:solidFill>
                  <a:schemeClr val="bg1"/>
                </a:solidFill>
                <a:latin typeface="+mn-ea"/>
                <a:cs typeface="微软雅黑 Light" panose="020B0502040204020203" charset="-122"/>
              </a:rPr>
              <a:t>交互作用图解</a:t>
            </a:r>
          </a:p>
        </p:txBody>
      </p:sp>
      <p:sp>
        <p:nvSpPr>
          <p:cNvPr id="7" name="右箭头 6"/>
          <p:cNvSpPr/>
          <p:nvPr/>
        </p:nvSpPr>
        <p:spPr>
          <a:xfrm>
            <a:off x="6358095" y="2270571"/>
            <a:ext cx="511810" cy="187325"/>
          </a:xfrm>
          <a:prstGeom prst="rightArrow">
            <a:avLst/>
          </a:prstGeom>
          <a:solidFill>
            <a:schemeClr val="accent3">
              <a:lumMod val="75000"/>
            </a:schemeClr>
          </a:solidFill>
          <a:ln>
            <a:solidFill>
              <a:schemeClr val="accent3">
                <a:lumMod val="5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chemeClr val="bg1"/>
              </a:solidFill>
            </a:endParaRPr>
          </a:p>
        </p:txBody>
      </p:sp>
      <p:sp>
        <p:nvSpPr>
          <p:cNvPr id="8" name="右箭头 7"/>
          <p:cNvSpPr/>
          <p:nvPr/>
        </p:nvSpPr>
        <p:spPr>
          <a:xfrm>
            <a:off x="9275920" y="2270571"/>
            <a:ext cx="511810" cy="187325"/>
          </a:xfrm>
          <a:prstGeom prst="rightArrow">
            <a:avLst/>
          </a:prstGeom>
          <a:solidFill>
            <a:schemeClr val="accent3">
              <a:lumMod val="75000"/>
            </a:schemeClr>
          </a:solidFill>
          <a:ln>
            <a:solidFill>
              <a:schemeClr val="accent3">
                <a:lumMod val="5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chemeClr val="bg1"/>
              </a:solidFill>
            </a:endParaRPr>
          </a:p>
        </p:txBody>
      </p:sp>
      <p:sp>
        <p:nvSpPr>
          <p:cNvPr id="12" name="下箭头 11"/>
          <p:cNvSpPr/>
          <p:nvPr/>
        </p:nvSpPr>
        <p:spPr>
          <a:xfrm rot="3540000">
            <a:off x="9586435" y="2784921"/>
            <a:ext cx="149860" cy="808990"/>
          </a:xfrm>
          <a:prstGeom prst="downArrow">
            <a:avLst/>
          </a:prstGeom>
          <a:solidFill>
            <a:schemeClr val="accent3">
              <a:lumMod val="75000"/>
            </a:schemeClr>
          </a:solidFill>
          <a:ln>
            <a:solidFill>
              <a:schemeClr val="accent3">
                <a:lumMod val="5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chemeClr val="bg1"/>
              </a:solidFill>
            </a:endParaRPr>
          </a:p>
        </p:txBody>
      </p:sp>
      <p:sp>
        <p:nvSpPr>
          <p:cNvPr id="13" name="下箭头 12"/>
          <p:cNvSpPr/>
          <p:nvPr/>
        </p:nvSpPr>
        <p:spPr>
          <a:xfrm rot="2640000">
            <a:off x="7327740" y="3920936"/>
            <a:ext cx="149860" cy="808990"/>
          </a:xfrm>
          <a:prstGeom prst="downArrow">
            <a:avLst/>
          </a:prstGeom>
          <a:solidFill>
            <a:schemeClr val="accent3">
              <a:lumMod val="75000"/>
            </a:schemeClr>
          </a:solidFill>
          <a:ln>
            <a:solidFill>
              <a:schemeClr val="accent3">
                <a:lumMod val="5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chemeClr val="bg1"/>
              </a:solidFill>
            </a:endParaRPr>
          </a:p>
        </p:txBody>
      </p:sp>
      <p:sp>
        <p:nvSpPr>
          <p:cNvPr id="14" name="下箭头 13"/>
          <p:cNvSpPr/>
          <p:nvPr/>
        </p:nvSpPr>
        <p:spPr>
          <a:xfrm rot="18780000">
            <a:off x="8608535" y="3899346"/>
            <a:ext cx="173355" cy="920750"/>
          </a:xfrm>
          <a:prstGeom prst="downArrow">
            <a:avLst/>
          </a:prstGeom>
          <a:solidFill>
            <a:schemeClr val="accent3">
              <a:lumMod val="75000"/>
            </a:schemeClr>
          </a:solidFill>
          <a:ln>
            <a:solidFill>
              <a:schemeClr val="accent3">
                <a:lumMod val="5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chemeClr val="bg1"/>
              </a:solidFill>
            </a:endParaRPr>
          </a:p>
        </p:txBody>
      </p:sp>
      <p:sp>
        <p:nvSpPr>
          <p:cNvPr id="32" name="文本框 31"/>
          <p:cNvSpPr txBox="1"/>
          <p:nvPr>
            <p:custDataLst>
              <p:tags r:id="rId18"/>
            </p:custDataLst>
          </p:nvPr>
        </p:nvSpPr>
        <p:spPr>
          <a:xfrm>
            <a:off x="7469215" y="4368502"/>
            <a:ext cx="1325880" cy="368300"/>
          </a:xfrm>
          <a:prstGeom prst="rect">
            <a:avLst/>
          </a:prstGeom>
          <a:noFill/>
        </p:spPr>
        <p:txBody>
          <a:bodyPr wrap="none">
            <a:spAutoFit/>
          </a:bodyPr>
          <a:lstStyle/>
          <a:p>
            <a:r>
              <a:rPr lang="zh-CN" altLang="en-US" sz="1800" b="1" dirty="0">
                <a:solidFill>
                  <a:schemeClr val="bg1"/>
                </a:solidFill>
                <a:latin typeface="+mn-ea"/>
                <a:cs typeface="微软雅黑 Light" panose="020B0502040204020203" charset="-122"/>
              </a:rPr>
              <a:t>数据预处理</a:t>
            </a:r>
          </a:p>
        </p:txBody>
      </p:sp>
      <p:sp>
        <p:nvSpPr>
          <p:cNvPr id="33" name="文本框 32"/>
          <p:cNvSpPr txBox="1"/>
          <p:nvPr>
            <p:custDataLst>
              <p:tags r:id="rId19"/>
            </p:custDataLst>
          </p:nvPr>
        </p:nvSpPr>
        <p:spPr>
          <a:xfrm>
            <a:off x="7572850" y="4268281"/>
            <a:ext cx="726440" cy="182245"/>
          </a:xfrm>
          <a:prstGeom prst="rect">
            <a:avLst/>
          </a:prstGeom>
          <a:noFill/>
        </p:spPr>
        <p:txBody>
          <a:bodyPr wrap="none">
            <a:noAutofit/>
          </a:bodyPr>
          <a:lstStyle/>
          <a:p>
            <a:r>
              <a:rPr lang="zh-CN" altLang="en-US" sz="1200" b="1" dirty="0">
                <a:solidFill>
                  <a:srgbClr val="00633D"/>
                </a:solidFill>
                <a:latin typeface="+mn-ea"/>
                <a:cs typeface="微软雅黑 Light" panose="020B0502040204020203" charset="-122"/>
              </a:rPr>
              <a:t>可视化分析</a:t>
            </a:r>
          </a:p>
        </p:txBody>
      </p:sp>
      <p:sp>
        <p:nvSpPr>
          <p:cNvPr id="72" name="文本框 71"/>
          <p:cNvSpPr txBox="1"/>
          <p:nvPr>
            <p:custDataLst>
              <p:tags r:id="rId20"/>
            </p:custDataLst>
          </p:nvPr>
        </p:nvSpPr>
        <p:spPr>
          <a:xfrm>
            <a:off x="73906" y="1854200"/>
            <a:ext cx="5165480" cy="3923030"/>
          </a:xfrm>
          <a:prstGeom prst="rect">
            <a:avLst/>
          </a:prstGeom>
          <a:noFill/>
        </p:spPr>
        <p:txBody>
          <a:bodyPr wrap="square" rtlCol="0">
            <a:noAutofit/>
          </a:bodyPr>
          <a:lstStyle/>
          <a:p>
            <a:pPr marL="342900" indent="-342900" fontAlgn="auto">
              <a:lnSpc>
                <a:spcPct val="150000"/>
              </a:lnSpc>
              <a:buFont typeface="Arial" panose="020B0604020202020204" pitchFamily="34" charset="0"/>
              <a:buChar char="•"/>
            </a:pPr>
            <a:r>
              <a:rPr lang="zh-CN" altLang="en-US" sz="20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用</a:t>
            </a:r>
            <a:r>
              <a:rPr lang="en-US" altLang="zh-CN" sz="20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R</a:t>
            </a:r>
            <a:r>
              <a:rPr lang="zh-CN" altLang="en-US" sz="20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语言进行复现：</a:t>
            </a:r>
            <a:endParaRPr lang="en-US" altLang="zh-CN" sz="20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endParaRPr>
          </a:p>
          <a:p>
            <a:pPr marL="800100" lvl="1" indent="-342900">
              <a:lnSpc>
                <a:spcPct val="150000"/>
              </a:lnSpc>
              <a:buFont typeface="Wingdings" panose="05000000000000000000" pitchFamily="2" charset="2"/>
              <a:buChar char="ü"/>
            </a:pPr>
            <a:r>
              <a:rPr lang="zh-CN" altLang="en-US" sz="20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数据预处理</a:t>
            </a:r>
            <a:endParaRPr lang="en-US" altLang="zh-CN" sz="20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endParaRPr>
          </a:p>
          <a:p>
            <a:pPr marL="800100" lvl="1" indent="-342900">
              <a:lnSpc>
                <a:spcPct val="150000"/>
              </a:lnSpc>
              <a:buFont typeface="Wingdings" panose="05000000000000000000" pitchFamily="2" charset="2"/>
              <a:buChar char="ü"/>
            </a:pPr>
            <a:r>
              <a:rPr lang="zh-CN" altLang="en-US" sz="20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描述统计</a:t>
            </a:r>
            <a:endParaRPr lang="en-US" altLang="zh-CN" sz="20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endParaRPr>
          </a:p>
          <a:p>
            <a:pPr marL="800100" lvl="1" indent="-342900">
              <a:lnSpc>
                <a:spcPct val="150000"/>
              </a:lnSpc>
              <a:buFont typeface="Wingdings" panose="05000000000000000000" pitchFamily="2" charset="2"/>
              <a:buChar char="ü"/>
            </a:pPr>
            <a:r>
              <a:rPr lang="zh-CN" altLang="en-US" sz="20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假设检验（</a:t>
            </a:r>
            <a:r>
              <a:rPr lang="en-US" altLang="zh-CN" sz="20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t</a:t>
            </a:r>
            <a:r>
              <a:rPr lang="zh-CN" altLang="en-US" sz="20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检验、</a:t>
            </a:r>
            <a:r>
              <a:rPr lang="zh-CN" altLang="en-US" sz="2000" b="1" dirty="0">
                <a:solidFill>
                  <a:srgbClr val="FF0000"/>
                </a:solidFill>
                <a:latin typeface="微软雅黑" panose="020B0503020204020204" charset="-122"/>
                <a:ea typeface="微软雅黑" panose="020B0503020204020204" charset="-122"/>
                <a:cs typeface="微软雅黑" panose="020B0503020204020204" charset="-122"/>
                <a:sym typeface="+mn-lt"/>
              </a:rPr>
              <a:t>方差分析</a:t>
            </a:r>
            <a:r>
              <a:rPr lang="zh-CN" altLang="en-US" sz="20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a:t>
            </a:r>
            <a:endParaRPr lang="en-US" altLang="zh-CN" sz="20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endParaRPr>
          </a:p>
          <a:p>
            <a:pPr marL="800100" lvl="1" indent="-342900">
              <a:lnSpc>
                <a:spcPct val="150000"/>
              </a:lnSpc>
              <a:buFont typeface="Wingdings" panose="05000000000000000000" pitchFamily="2" charset="2"/>
              <a:buChar char="ü"/>
            </a:pPr>
            <a:r>
              <a:rPr lang="zh-CN" altLang="en-US" sz="20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拟合一般线性模型</a:t>
            </a:r>
            <a:endParaRPr lang="en-US" altLang="zh-CN" sz="20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endParaRPr>
          </a:p>
          <a:p>
            <a:pPr marL="342900" indent="-342900">
              <a:lnSpc>
                <a:spcPct val="150000"/>
              </a:lnSpc>
              <a:buFont typeface="Arial" panose="020B0604020202020204" pitchFamily="34" charset="0"/>
              <a:buChar char="•"/>
            </a:pPr>
            <a:r>
              <a:rPr lang="zh-CN" altLang="en-US" sz="20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用</a:t>
            </a:r>
            <a:r>
              <a:rPr lang="en-US" altLang="zh-CN" sz="20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SPSS</a:t>
            </a:r>
            <a:r>
              <a:rPr lang="zh-CN" altLang="en-US" sz="20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进行复现：</a:t>
            </a:r>
            <a:endParaRPr lang="en-US" altLang="zh-CN" sz="20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endParaRPr>
          </a:p>
          <a:p>
            <a:pPr marL="800100" lvl="1" indent="-342900">
              <a:lnSpc>
                <a:spcPct val="150000"/>
              </a:lnSpc>
              <a:buFont typeface="Wingdings" panose="05000000000000000000" pitchFamily="2" charset="2"/>
              <a:buChar char="ü"/>
            </a:pPr>
            <a:r>
              <a:rPr lang="zh-CN" altLang="en-US" sz="20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一元线性回归</a:t>
            </a:r>
            <a:endParaRPr lang="en-US" altLang="zh-CN" sz="20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endParaRPr>
          </a:p>
          <a:p>
            <a:pPr marL="800100" lvl="1" indent="-342900">
              <a:lnSpc>
                <a:spcPct val="150000"/>
              </a:lnSpc>
              <a:buFont typeface="Wingdings" panose="05000000000000000000" pitchFamily="2" charset="2"/>
              <a:buChar char="ü"/>
            </a:pPr>
            <a:r>
              <a:rPr lang="zh-CN" altLang="en-US" sz="20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与一般线性模型的拟合结果进行比较</a:t>
            </a:r>
            <a:endParaRPr lang="en-US" altLang="zh-CN" sz="20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endParaRPr>
          </a:p>
          <a:p>
            <a:pPr marL="800100" lvl="1" indent="-342900">
              <a:lnSpc>
                <a:spcPct val="150000"/>
              </a:lnSpc>
              <a:buFont typeface="Arial" panose="020B0604020202020204" pitchFamily="34" charset="0"/>
              <a:buChar char="•"/>
            </a:pPr>
            <a:endParaRPr lang="en-US" altLang="zh-CN" sz="20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endParaRPr>
          </a:p>
          <a:p>
            <a:pPr marL="342900" indent="-342900" fontAlgn="auto">
              <a:lnSpc>
                <a:spcPct val="150000"/>
              </a:lnSpc>
              <a:buFont typeface="Arial" panose="020B0604020202020204" pitchFamily="34" charset="0"/>
              <a:buChar char="•"/>
            </a:pPr>
            <a:endParaRPr sz="20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2"/>
            </p:custDataLst>
          </p:nvPr>
        </p:nvSpPr>
        <p:spPr>
          <a:xfrm>
            <a:off x="0" y="0"/>
            <a:ext cx="12201525" cy="68453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descr="校徽+南京师范大学(白)"/>
          <p:cNvPicPr>
            <a:picLocks noChangeAspect="1"/>
          </p:cNvPicPr>
          <p:nvPr>
            <p:custDataLst>
              <p:tags r:id="rId3"/>
            </p:custDataLst>
          </p:nvPr>
        </p:nvPicPr>
        <p:blipFill>
          <a:blip r:embed="rId8"/>
          <a:stretch>
            <a:fillRect/>
          </a:stretch>
        </p:blipFill>
        <p:spPr>
          <a:xfrm>
            <a:off x="9427845" y="-587375"/>
            <a:ext cx="2764155" cy="1955165"/>
          </a:xfrm>
          <a:prstGeom prst="rect">
            <a:avLst/>
          </a:prstGeom>
        </p:spPr>
      </p:pic>
      <p:sp>
        <p:nvSpPr>
          <p:cNvPr id="10" name="文本框 9"/>
          <p:cNvSpPr txBox="1"/>
          <p:nvPr/>
        </p:nvSpPr>
        <p:spPr>
          <a:xfrm>
            <a:off x="226060" y="109855"/>
            <a:ext cx="3148330" cy="460375"/>
          </a:xfrm>
          <a:prstGeom prst="rect">
            <a:avLst/>
          </a:prstGeom>
          <a:noFill/>
        </p:spPr>
        <p:txBody>
          <a:bodyPr wrap="square" rtlCol="0">
            <a:spAutoFit/>
          </a:bodyPr>
          <a:lstStyle/>
          <a:p>
            <a:r>
              <a:rPr lang="zh-CN" altLang="en-US" sz="2400" b="1">
                <a:solidFill>
                  <a:schemeClr val="bg1"/>
                </a:solidFill>
              </a:rPr>
              <a:t>数据分析与复现思路</a:t>
            </a:r>
          </a:p>
        </p:txBody>
      </p:sp>
      <p:sp>
        <p:nvSpPr>
          <p:cNvPr id="11" name="矩形 10"/>
          <p:cNvSpPr/>
          <p:nvPr>
            <p:custDataLst>
              <p:tags r:id="rId4"/>
            </p:custDataLst>
          </p:nvPr>
        </p:nvSpPr>
        <p:spPr>
          <a:xfrm>
            <a:off x="-9525" y="6738620"/>
            <a:ext cx="12201525" cy="11938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 name="表格 1"/>
          <p:cNvGraphicFramePr/>
          <p:nvPr>
            <p:custDataLst>
              <p:tags r:id="rId5"/>
            </p:custDataLst>
            <p:extLst>
              <p:ext uri="{D42A27DB-BD31-4B8C-83A1-F6EECF244321}">
                <p14:modId xmlns:p14="http://schemas.microsoft.com/office/powerpoint/2010/main" val="2884232208"/>
              </p:ext>
            </p:extLst>
          </p:nvPr>
        </p:nvGraphicFramePr>
        <p:xfrm>
          <a:off x="1224280" y="883285"/>
          <a:ext cx="9815830" cy="5541645"/>
        </p:xfrm>
        <a:graphic>
          <a:graphicData uri="http://schemas.openxmlformats.org/drawingml/2006/table">
            <a:tbl>
              <a:tblPr firstRow="1" bandRow="1">
                <a:tableStyleId>{5C22544A-7EE6-4342-B048-85BDC9FD1C3A}</a:tableStyleId>
              </a:tblPr>
              <a:tblGrid>
                <a:gridCol w="1781810">
                  <a:extLst>
                    <a:ext uri="{9D8B030D-6E8A-4147-A177-3AD203B41FA5}">
                      <a16:colId xmlns:a16="http://schemas.microsoft.com/office/drawing/2014/main" val="20000"/>
                    </a:ext>
                  </a:extLst>
                </a:gridCol>
                <a:gridCol w="8034020">
                  <a:extLst>
                    <a:ext uri="{9D8B030D-6E8A-4147-A177-3AD203B41FA5}">
                      <a16:colId xmlns:a16="http://schemas.microsoft.com/office/drawing/2014/main" val="20001"/>
                    </a:ext>
                  </a:extLst>
                </a:gridCol>
              </a:tblGrid>
              <a:tr h="425450">
                <a:tc>
                  <a:txBody>
                    <a:bodyPr/>
                    <a:lstStyle/>
                    <a:p>
                      <a:pPr algn="ctr">
                        <a:buNone/>
                      </a:pPr>
                      <a:r>
                        <a:rPr lang="en-US" altLang="zh-CN" dirty="0">
                          <a:latin typeface="+mn-ea"/>
                          <a:ea typeface="+mn-ea"/>
                        </a:rPr>
                        <a:t>R</a:t>
                      </a:r>
                      <a:r>
                        <a:rPr lang="zh-CN" altLang="en-US" dirty="0">
                          <a:latin typeface="+mn-ea"/>
                          <a:ea typeface="+mn-ea"/>
                        </a:rPr>
                        <a:t>包</a:t>
                      </a:r>
                    </a:p>
                  </a:txBody>
                  <a:tcPr anchor="ctr">
                    <a:solidFill>
                      <a:schemeClr val="accent3">
                        <a:lumMod val="75000"/>
                      </a:schemeClr>
                    </a:solidFill>
                  </a:tcPr>
                </a:tc>
                <a:tc>
                  <a:txBody>
                    <a:bodyPr/>
                    <a:lstStyle/>
                    <a:p>
                      <a:pPr algn="ctr">
                        <a:buNone/>
                      </a:pPr>
                      <a:r>
                        <a:rPr lang="zh-CN" altLang="en-US">
                          <a:latin typeface="+mn-ea"/>
                          <a:ea typeface="+mn-ea"/>
                        </a:rPr>
                        <a:t>用途</a:t>
                      </a:r>
                    </a:p>
                  </a:txBody>
                  <a:tcPr anchor="ctr">
                    <a:solidFill>
                      <a:schemeClr val="accent3">
                        <a:lumMod val="75000"/>
                      </a:schemeClr>
                    </a:solidFill>
                  </a:tcPr>
                </a:tc>
                <a:extLst>
                  <a:ext uri="{0D108BD9-81ED-4DB2-BD59-A6C34878D82A}">
                    <a16:rowId xmlns:a16="http://schemas.microsoft.com/office/drawing/2014/main" val="10000"/>
                  </a:ext>
                </a:extLst>
              </a:tr>
              <a:tr h="640080">
                <a:tc>
                  <a:txBody>
                    <a:bodyPr/>
                    <a:lstStyle/>
                    <a:p>
                      <a:pPr algn="ctr">
                        <a:buNone/>
                      </a:pPr>
                      <a:r>
                        <a:rPr lang="zh-CN" altLang="en-US" dirty="0">
                          <a:solidFill>
                            <a:schemeClr val="tx1"/>
                          </a:solidFill>
                          <a:uFillTx/>
                          <a:latin typeface="+mn-ea"/>
                          <a:ea typeface="+mn-ea"/>
                          <a:cs typeface="Times New Roman" panose="02020603050405020304" charset="0"/>
                        </a:rPr>
                        <a:t>dplyr</a:t>
                      </a:r>
                    </a:p>
                  </a:txBody>
                  <a:tcPr anchor="ctr">
                    <a:solidFill>
                      <a:schemeClr val="accent3">
                        <a:lumMod val="20000"/>
                        <a:lumOff val="80000"/>
                      </a:schemeClr>
                    </a:solidFill>
                  </a:tcPr>
                </a:tc>
                <a:tc>
                  <a:txBody>
                    <a:bodyPr/>
                    <a:lstStyle/>
                    <a:p>
                      <a:pPr algn="l">
                        <a:buNone/>
                      </a:pPr>
                      <a:r>
                        <a:rPr lang="zh-CN" altLang="en-US" dirty="0">
                          <a:solidFill>
                            <a:schemeClr val="tx1"/>
                          </a:solidFill>
                          <a:uFillTx/>
                          <a:latin typeface="+mn-ea"/>
                          <a:ea typeface="+mn-ea"/>
                          <a:cs typeface="宋体" panose="02010600030101010101" pitchFamily="2" charset="-122"/>
                        </a:rPr>
                        <a:t>用于数据操作和变换。如数据过滤（filter()）、选择（select()）、汇总（summarise()）等。</a:t>
                      </a:r>
                    </a:p>
                  </a:txBody>
                  <a:tcPr anchor="ctr">
                    <a:solidFill>
                      <a:schemeClr val="accent3">
                        <a:lumMod val="20000"/>
                        <a:lumOff val="80000"/>
                      </a:schemeClr>
                    </a:solidFill>
                  </a:tcPr>
                </a:tc>
                <a:extLst>
                  <a:ext uri="{0D108BD9-81ED-4DB2-BD59-A6C34878D82A}">
                    <a16:rowId xmlns:a16="http://schemas.microsoft.com/office/drawing/2014/main" val="10001"/>
                  </a:ext>
                </a:extLst>
              </a:tr>
              <a:tr h="640080">
                <a:tc>
                  <a:txBody>
                    <a:bodyPr/>
                    <a:lstStyle/>
                    <a:p>
                      <a:pPr algn="ctr">
                        <a:buNone/>
                      </a:pPr>
                      <a:r>
                        <a:rPr lang="zh-CN" altLang="en-US">
                          <a:solidFill>
                            <a:schemeClr val="tx1"/>
                          </a:solidFill>
                          <a:uFillTx/>
                          <a:latin typeface="+mn-ea"/>
                          <a:ea typeface="+mn-ea"/>
                          <a:cs typeface="Times New Roman" panose="02020603050405020304" charset="0"/>
                        </a:rPr>
                        <a:t>psych</a:t>
                      </a:r>
                    </a:p>
                  </a:txBody>
                  <a:tcPr anchor="ctr">
                    <a:solidFill>
                      <a:schemeClr val="accent3">
                        <a:lumMod val="20000"/>
                        <a:lumOff val="80000"/>
                      </a:schemeClr>
                    </a:solidFill>
                  </a:tcPr>
                </a:tc>
                <a:tc>
                  <a:txBody>
                    <a:bodyPr/>
                    <a:lstStyle/>
                    <a:p>
                      <a:pPr algn="l">
                        <a:buNone/>
                      </a:pPr>
                      <a:r>
                        <a:rPr lang="zh-CN" altLang="en-US" dirty="0">
                          <a:solidFill>
                            <a:schemeClr val="tx1"/>
                          </a:solidFill>
                          <a:uFillTx/>
                          <a:latin typeface="+mn-ea"/>
                          <a:ea typeface="+mn-ea"/>
                        </a:rPr>
                        <a:t>用于数据分析，包括描述性统计（describe()）、信度分析（cronbach.alpha()）、因子分析（fa()）等。</a:t>
                      </a:r>
                    </a:p>
                  </a:txBody>
                  <a:tcPr anchor="ctr">
                    <a:solidFill>
                      <a:schemeClr val="accent3">
                        <a:lumMod val="20000"/>
                        <a:lumOff val="80000"/>
                      </a:schemeClr>
                    </a:solidFill>
                  </a:tcPr>
                </a:tc>
                <a:extLst>
                  <a:ext uri="{0D108BD9-81ED-4DB2-BD59-A6C34878D82A}">
                    <a16:rowId xmlns:a16="http://schemas.microsoft.com/office/drawing/2014/main" val="10002"/>
                  </a:ext>
                </a:extLst>
              </a:tr>
              <a:tr h="425450">
                <a:tc>
                  <a:txBody>
                    <a:bodyPr/>
                    <a:lstStyle/>
                    <a:p>
                      <a:pPr algn="ctr">
                        <a:buNone/>
                      </a:pPr>
                      <a:r>
                        <a:rPr lang="zh-CN" altLang="en-US">
                          <a:solidFill>
                            <a:schemeClr val="tx1"/>
                          </a:solidFill>
                          <a:uFillTx/>
                          <a:latin typeface="+mn-ea"/>
                          <a:ea typeface="+mn-ea"/>
                          <a:cs typeface="Times New Roman" panose="02020603050405020304" charset="0"/>
                        </a:rPr>
                        <a:t>ggplot2</a:t>
                      </a:r>
                    </a:p>
                  </a:txBody>
                  <a:tcPr anchor="ctr">
                    <a:solidFill>
                      <a:schemeClr val="accent3">
                        <a:lumMod val="20000"/>
                        <a:lumOff val="80000"/>
                      </a:schemeClr>
                    </a:solidFill>
                  </a:tcPr>
                </a:tc>
                <a:tc>
                  <a:txBody>
                    <a:bodyPr/>
                    <a:lstStyle/>
                    <a:p>
                      <a:pPr algn="l">
                        <a:buNone/>
                      </a:pPr>
                      <a:r>
                        <a:rPr lang="zh-CN" altLang="en-US" dirty="0">
                          <a:solidFill>
                            <a:schemeClr val="tx1"/>
                          </a:solidFill>
                          <a:uFillTx/>
                          <a:latin typeface="+mn-ea"/>
                          <a:ea typeface="+mn-ea"/>
                        </a:rPr>
                        <a:t>数据可视化，创建各种图表。</a:t>
                      </a:r>
                    </a:p>
                  </a:txBody>
                  <a:tcPr anchor="ctr">
                    <a:solidFill>
                      <a:schemeClr val="accent3">
                        <a:lumMod val="20000"/>
                        <a:lumOff val="80000"/>
                      </a:schemeClr>
                    </a:solidFill>
                  </a:tcPr>
                </a:tc>
                <a:extLst>
                  <a:ext uri="{0D108BD9-81ED-4DB2-BD59-A6C34878D82A}">
                    <a16:rowId xmlns:a16="http://schemas.microsoft.com/office/drawing/2014/main" val="10003"/>
                  </a:ext>
                </a:extLst>
              </a:tr>
              <a:tr h="640080">
                <a:tc>
                  <a:txBody>
                    <a:bodyPr/>
                    <a:lstStyle/>
                    <a:p>
                      <a:pPr algn="ctr">
                        <a:buNone/>
                      </a:pPr>
                      <a:r>
                        <a:rPr lang="zh-CN" altLang="en-US">
                          <a:solidFill>
                            <a:schemeClr val="tx1"/>
                          </a:solidFill>
                          <a:uFillTx/>
                          <a:latin typeface="+mn-ea"/>
                          <a:ea typeface="+mn-ea"/>
                          <a:cs typeface="Times New Roman" panose="02020603050405020304" charset="0"/>
                        </a:rPr>
                        <a:t>jtools</a:t>
                      </a:r>
                    </a:p>
                  </a:txBody>
                  <a:tcPr anchor="ctr">
                    <a:solidFill>
                      <a:schemeClr val="accent3">
                        <a:lumMod val="20000"/>
                        <a:lumOff val="80000"/>
                      </a:schemeClr>
                    </a:solidFill>
                  </a:tcPr>
                </a:tc>
                <a:tc>
                  <a:txBody>
                    <a:bodyPr/>
                    <a:lstStyle/>
                    <a:p>
                      <a:pPr algn="l">
                        <a:buNone/>
                      </a:pPr>
                      <a:r>
                        <a:rPr lang="zh-CN" altLang="en-US" dirty="0">
                          <a:solidFill>
                            <a:schemeClr val="tx1"/>
                          </a:solidFill>
                          <a:uFillTx/>
                          <a:latin typeface="+mn-ea"/>
                          <a:ea typeface="+mn-ea"/>
                        </a:rPr>
                        <a:t>增强回归模型的解释和可视化。提供回归模型的增强输出（summ()）、简单斜率分析（sim_slopes()）等。</a:t>
                      </a:r>
                    </a:p>
                  </a:txBody>
                  <a:tcPr anchor="ctr">
                    <a:solidFill>
                      <a:schemeClr val="accent3">
                        <a:lumMod val="20000"/>
                        <a:lumOff val="80000"/>
                      </a:schemeClr>
                    </a:solidFill>
                  </a:tcPr>
                </a:tc>
                <a:extLst>
                  <a:ext uri="{0D108BD9-81ED-4DB2-BD59-A6C34878D82A}">
                    <a16:rowId xmlns:a16="http://schemas.microsoft.com/office/drawing/2014/main" val="10004"/>
                  </a:ext>
                </a:extLst>
              </a:tr>
              <a:tr h="424815">
                <a:tc>
                  <a:txBody>
                    <a:bodyPr/>
                    <a:lstStyle/>
                    <a:p>
                      <a:pPr algn="ctr">
                        <a:buNone/>
                      </a:pPr>
                      <a:r>
                        <a:rPr lang="zh-CN" altLang="en-US">
                          <a:solidFill>
                            <a:schemeClr val="tx1"/>
                          </a:solidFill>
                          <a:uFillTx/>
                          <a:latin typeface="+mn-ea"/>
                          <a:ea typeface="+mn-ea"/>
                          <a:cs typeface="Times New Roman" panose="02020603050405020304" charset="0"/>
                        </a:rPr>
                        <a:t>interactions</a:t>
                      </a:r>
                    </a:p>
                  </a:txBody>
                  <a:tcPr anchor="ctr">
                    <a:solidFill>
                      <a:schemeClr val="accent3">
                        <a:lumMod val="20000"/>
                        <a:lumOff val="80000"/>
                      </a:schemeClr>
                    </a:solidFill>
                  </a:tcPr>
                </a:tc>
                <a:tc>
                  <a:txBody>
                    <a:bodyPr/>
                    <a:lstStyle/>
                    <a:p>
                      <a:pPr algn="l">
                        <a:buNone/>
                      </a:pPr>
                      <a:r>
                        <a:rPr lang="zh-CN" altLang="en-US" dirty="0">
                          <a:solidFill>
                            <a:schemeClr val="tx1"/>
                          </a:solidFill>
                          <a:uFillTx/>
                          <a:latin typeface="+mn-ea"/>
                          <a:ea typeface="+mn-ea"/>
                        </a:rPr>
                        <a:t>交互效应的分析和可视化。绘制交互效应图（interact_plot()）等。</a:t>
                      </a:r>
                    </a:p>
                  </a:txBody>
                  <a:tcPr anchor="ctr">
                    <a:solidFill>
                      <a:schemeClr val="accent3">
                        <a:lumMod val="20000"/>
                        <a:lumOff val="80000"/>
                      </a:schemeClr>
                    </a:solidFill>
                  </a:tcPr>
                </a:tc>
                <a:extLst>
                  <a:ext uri="{0D108BD9-81ED-4DB2-BD59-A6C34878D82A}">
                    <a16:rowId xmlns:a16="http://schemas.microsoft.com/office/drawing/2014/main" val="10005"/>
                  </a:ext>
                </a:extLst>
              </a:tr>
              <a:tr h="425450">
                <a:tc>
                  <a:txBody>
                    <a:bodyPr/>
                    <a:lstStyle/>
                    <a:p>
                      <a:pPr algn="ctr">
                        <a:buNone/>
                      </a:pPr>
                      <a:r>
                        <a:rPr lang="zh-CN" altLang="en-US">
                          <a:solidFill>
                            <a:schemeClr val="tx1"/>
                          </a:solidFill>
                          <a:uFillTx/>
                          <a:latin typeface="+mn-ea"/>
                          <a:ea typeface="+mn-ea"/>
                          <a:cs typeface="Times New Roman" panose="02020603050405020304" charset="0"/>
                        </a:rPr>
                        <a:t>ltm</a:t>
                      </a:r>
                    </a:p>
                  </a:txBody>
                  <a:tcPr anchor="ctr">
                    <a:solidFill>
                      <a:schemeClr val="accent3">
                        <a:lumMod val="20000"/>
                        <a:lumOff val="80000"/>
                      </a:schemeClr>
                    </a:solidFill>
                  </a:tcPr>
                </a:tc>
                <a:tc>
                  <a:txBody>
                    <a:bodyPr/>
                    <a:lstStyle/>
                    <a:p>
                      <a:pPr algn="l">
                        <a:buNone/>
                      </a:pPr>
                      <a:r>
                        <a:rPr lang="zh-CN" altLang="en-US" dirty="0">
                          <a:solidFill>
                            <a:schemeClr val="tx1"/>
                          </a:solidFill>
                          <a:uFillTx/>
                          <a:latin typeface="+mn-ea"/>
                          <a:ea typeface="+mn-ea"/>
                        </a:rPr>
                        <a:t>用于潜变量和项目反应理论（IRT）模型。本研究中用于Logistic模型的拟合。</a:t>
                      </a:r>
                    </a:p>
                  </a:txBody>
                  <a:tcPr anchor="ctr">
                    <a:solidFill>
                      <a:schemeClr val="accent3">
                        <a:lumMod val="20000"/>
                        <a:lumOff val="80000"/>
                      </a:schemeClr>
                    </a:solidFill>
                  </a:tcPr>
                </a:tc>
                <a:extLst>
                  <a:ext uri="{0D108BD9-81ED-4DB2-BD59-A6C34878D82A}">
                    <a16:rowId xmlns:a16="http://schemas.microsoft.com/office/drawing/2014/main" val="10006"/>
                  </a:ext>
                </a:extLst>
              </a:tr>
              <a:tr h="640080">
                <a:tc>
                  <a:txBody>
                    <a:bodyPr/>
                    <a:lstStyle/>
                    <a:p>
                      <a:pPr algn="ctr">
                        <a:buNone/>
                      </a:pPr>
                      <a:r>
                        <a:rPr lang="zh-CN" altLang="en-US">
                          <a:solidFill>
                            <a:schemeClr val="tx1"/>
                          </a:solidFill>
                          <a:uFillTx/>
                          <a:latin typeface="+mn-ea"/>
                          <a:ea typeface="+mn-ea"/>
                          <a:cs typeface="Times New Roman" panose="02020603050405020304" charset="0"/>
                        </a:rPr>
                        <a:t>car</a:t>
                      </a:r>
                    </a:p>
                  </a:txBody>
                  <a:tcPr anchor="ctr">
                    <a:solidFill>
                      <a:schemeClr val="accent3">
                        <a:lumMod val="20000"/>
                        <a:lumOff val="80000"/>
                      </a:schemeClr>
                    </a:solidFill>
                  </a:tcPr>
                </a:tc>
                <a:tc>
                  <a:txBody>
                    <a:bodyPr/>
                    <a:lstStyle/>
                    <a:p>
                      <a:pPr algn="l">
                        <a:buNone/>
                      </a:pPr>
                      <a:r>
                        <a:rPr lang="zh-CN" altLang="en-US" dirty="0">
                          <a:solidFill>
                            <a:schemeClr val="tx1"/>
                          </a:solidFill>
                          <a:uFillTx/>
                          <a:latin typeface="+mn-ea"/>
                          <a:ea typeface="+mn-ea"/>
                        </a:rPr>
                        <a:t>应用回归模型的诊断和比较。包括共线性诊断（vif()）、假设检验（linearHypothesis()）等。</a:t>
                      </a:r>
                    </a:p>
                  </a:txBody>
                  <a:tcPr anchor="ctr">
                    <a:solidFill>
                      <a:schemeClr val="accent3">
                        <a:lumMod val="20000"/>
                        <a:lumOff val="80000"/>
                      </a:schemeClr>
                    </a:solidFill>
                  </a:tcPr>
                </a:tc>
                <a:extLst>
                  <a:ext uri="{0D108BD9-81ED-4DB2-BD59-A6C34878D82A}">
                    <a16:rowId xmlns:a16="http://schemas.microsoft.com/office/drawing/2014/main" val="10007"/>
                  </a:ext>
                </a:extLst>
              </a:tr>
              <a:tr h="640080">
                <a:tc>
                  <a:txBody>
                    <a:bodyPr/>
                    <a:lstStyle/>
                    <a:p>
                      <a:pPr algn="ctr">
                        <a:buNone/>
                      </a:pPr>
                      <a:r>
                        <a:rPr lang="zh-CN" altLang="en-US">
                          <a:solidFill>
                            <a:schemeClr val="tx1"/>
                          </a:solidFill>
                          <a:uFillTx/>
                          <a:latin typeface="+mn-ea"/>
                          <a:ea typeface="+mn-ea"/>
                          <a:cs typeface="Times New Roman" panose="02020603050405020304" charset="0"/>
                        </a:rPr>
                        <a:t>MBESS</a:t>
                      </a:r>
                    </a:p>
                  </a:txBody>
                  <a:tcPr anchor="ctr">
                    <a:solidFill>
                      <a:schemeClr val="accent3">
                        <a:lumMod val="20000"/>
                        <a:lumOff val="80000"/>
                      </a:schemeClr>
                    </a:solidFill>
                  </a:tcPr>
                </a:tc>
                <a:tc>
                  <a:txBody>
                    <a:bodyPr/>
                    <a:lstStyle/>
                    <a:p>
                      <a:pPr algn="l">
                        <a:buNone/>
                      </a:pPr>
                      <a:r>
                        <a:rPr lang="zh-CN" altLang="en-US" dirty="0">
                          <a:solidFill>
                            <a:schemeClr val="tx1"/>
                          </a:solidFill>
                          <a:uFillTx/>
                          <a:latin typeface="+mn-ea"/>
                          <a:ea typeface="+mn-ea"/>
                        </a:rPr>
                        <a:t>提供各种效果量计算和统计推断。如效果量（ci.smd()）、信度系数的置信区间（ci.reliability()）等。</a:t>
                      </a:r>
                    </a:p>
                  </a:txBody>
                  <a:tcPr anchor="ctr">
                    <a:solidFill>
                      <a:schemeClr val="accent3">
                        <a:lumMod val="20000"/>
                        <a:lumOff val="80000"/>
                      </a:schemeClr>
                    </a:solidFill>
                  </a:tcPr>
                </a:tc>
                <a:extLst>
                  <a:ext uri="{0D108BD9-81ED-4DB2-BD59-A6C34878D82A}">
                    <a16:rowId xmlns:a16="http://schemas.microsoft.com/office/drawing/2014/main" val="10008"/>
                  </a:ext>
                </a:extLst>
              </a:tr>
              <a:tr h="640080">
                <a:tc>
                  <a:txBody>
                    <a:bodyPr/>
                    <a:lstStyle/>
                    <a:p>
                      <a:pPr algn="ctr">
                        <a:buNone/>
                      </a:pPr>
                      <a:r>
                        <a:rPr lang="zh-CN" altLang="en-US">
                          <a:solidFill>
                            <a:schemeClr val="tx1"/>
                          </a:solidFill>
                          <a:uFillTx/>
                          <a:latin typeface="+mn-ea"/>
                          <a:ea typeface="+mn-ea"/>
                          <a:cs typeface="Times New Roman" panose="02020603050405020304" charset="0"/>
                        </a:rPr>
                        <a:t>lme4</a:t>
                      </a:r>
                    </a:p>
                  </a:txBody>
                  <a:tcPr anchor="ctr">
                    <a:solidFill>
                      <a:schemeClr val="accent3">
                        <a:lumMod val="20000"/>
                        <a:lumOff val="80000"/>
                      </a:schemeClr>
                    </a:solidFill>
                  </a:tcPr>
                </a:tc>
                <a:tc>
                  <a:txBody>
                    <a:bodyPr/>
                    <a:lstStyle/>
                    <a:p>
                      <a:pPr algn="l">
                        <a:buNone/>
                      </a:pPr>
                      <a:r>
                        <a:rPr lang="zh-CN" altLang="en-US" dirty="0">
                          <a:solidFill>
                            <a:schemeClr val="tx1"/>
                          </a:solidFill>
                          <a:uFillTx/>
                          <a:latin typeface="+mn-ea"/>
                          <a:ea typeface="+mn-ea"/>
                        </a:rPr>
                        <a:t>用于线性和广义线性混合效应模型。拟合混合效应模型（lmer()、glmer()），包括随机截距和随机斜率模型。</a:t>
                      </a:r>
                    </a:p>
                  </a:txBody>
                  <a:tcPr anchor="ctr">
                    <a:solidFill>
                      <a:schemeClr val="accent3">
                        <a:lumMod val="20000"/>
                        <a:lumOff val="80000"/>
                      </a:schemeClr>
                    </a:solidFill>
                  </a:tcPr>
                </a:tc>
                <a:extLst>
                  <a:ext uri="{0D108BD9-81ED-4DB2-BD59-A6C34878D82A}">
                    <a16:rowId xmlns:a16="http://schemas.microsoft.com/office/drawing/2014/main" val="10009"/>
                  </a:ext>
                </a:extLst>
              </a:tr>
            </a:tbl>
          </a:graphicData>
        </a:graphic>
      </p:graphicFrame>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矩形 72"/>
          <p:cNvSpPr/>
          <p:nvPr>
            <p:custDataLst>
              <p:tags r:id="rId2"/>
            </p:custDataLst>
          </p:nvPr>
        </p:nvSpPr>
        <p:spPr>
          <a:xfrm>
            <a:off x="283845" y="895985"/>
            <a:ext cx="2068466" cy="450215"/>
          </a:xfrm>
          <a:prstGeom prst="rect">
            <a:avLst/>
          </a:prstGeom>
          <a:solidFill>
            <a:srgbClr val="0063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custDataLst>
              <p:tags r:id="rId3"/>
            </p:custDataLst>
          </p:nvPr>
        </p:nvSpPr>
        <p:spPr>
          <a:xfrm>
            <a:off x="0" y="0"/>
            <a:ext cx="12201525" cy="68453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descr="校徽+南京师范大学(白)"/>
          <p:cNvPicPr>
            <a:picLocks noChangeAspect="1"/>
          </p:cNvPicPr>
          <p:nvPr>
            <p:custDataLst>
              <p:tags r:id="rId4"/>
            </p:custDataLst>
          </p:nvPr>
        </p:nvPicPr>
        <p:blipFill>
          <a:blip r:embed="rId9"/>
          <a:stretch>
            <a:fillRect/>
          </a:stretch>
        </p:blipFill>
        <p:spPr>
          <a:xfrm>
            <a:off x="9427845" y="-559435"/>
            <a:ext cx="2764155" cy="1955165"/>
          </a:xfrm>
          <a:prstGeom prst="rect">
            <a:avLst/>
          </a:prstGeom>
        </p:spPr>
      </p:pic>
      <p:sp>
        <p:nvSpPr>
          <p:cNvPr id="10" name="文本框 9"/>
          <p:cNvSpPr txBox="1"/>
          <p:nvPr/>
        </p:nvSpPr>
        <p:spPr>
          <a:xfrm>
            <a:off x="226060" y="109855"/>
            <a:ext cx="2644140" cy="460375"/>
          </a:xfrm>
          <a:prstGeom prst="rect">
            <a:avLst/>
          </a:prstGeom>
          <a:noFill/>
        </p:spPr>
        <p:txBody>
          <a:bodyPr wrap="square" rtlCol="0">
            <a:spAutoFit/>
          </a:bodyPr>
          <a:lstStyle/>
          <a:p>
            <a:r>
              <a:rPr lang="zh-CN" altLang="en-US" sz="2400" b="1">
                <a:solidFill>
                  <a:schemeClr val="bg1"/>
                </a:solidFill>
              </a:rPr>
              <a:t>研究</a:t>
            </a:r>
            <a:r>
              <a:rPr lang="en-US" altLang="zh-CN" sz="2400" b="1">
                <a:solidFill>
                  <a:schemeClr val="bg1"/>
                </a:solidFill>
              </a:rPr>
              <a:t>1</a:t>
            </a:r>
            <a:r>
              <a:rPr lang="zh-CN" altLang="en-US" sz="2400" b="1">
                <a:solidFill>
                  <a:schemeClr val="bg1"/>
                </a:solidFill>
              </a:rPr>
              <a:t>结果复现</a:t>
            </a:r>
          </a:p>
        </p:txBody>
      </p:sp>
      <p:sp>
        <p:nvSpPr>
          <p:cNvPr id="11" name="矩形 10"/>
          <p:cNvSpPr/>
          <p:nvPr>
            <p:custDataLst>
              <p:tags r:id="rId5"/>
            </p:custDataLst>
          </p:nvPr>
        </p:nvSpPr>
        <p:spPr>
          <a:xfrm>
            <a:off x="-9525" y="6738620"/>
            <a:ext cx="12201525" cy="11938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8"/>
          <p:cNvSpPr txBox="1"/>
          <p:nvPr>
            <p:custDataLst>
              <p:tags r:id="rId6"/>
            </p:custDataLst>
          </p:nvPr>
        </p:nvSpPr>
        <p:spPr>
          <a:xfrm>
            <a:off x="328839" y="841925"/>
            <a:ext cx="2068465" cy="452945"/>
          </a:xfrm>
          <a:prstGeom prst="rect">
            <a:avLst/>
          </a:prstGeom>
          <a:noFill/>
        </p:spPr>
        <p:txBody>
          <a:bodyPr wrap="square" rtlCol="0">
            <a:spAutoFit/>
          </a:bodyPr>
          <a:lstStyle/>
          <a:p>
            <a:pPr fontAlgn="auto">
              <a:lnSpc>
                <a:spcPct val="130000"/>
              </a:lnSpc>
            </a:pPr>
            <a:r>
              <a:rPr lang="zh-CN" altLang="en-US" sz="2000" b="1" dirty="0">
                <a:solidFill>
                  <a:schemeClr val="bg1"/>
                </a:solidFill>
                <a:cs typeface="+mn-ea"/>
                <a:sym typeface="+mn-lt"/>
              </a:rPr>
              <a:t>实验</a:t>
            </a:r>
            <a:r>
              <a:rPr lang="en-US" altLang="zh-CN" sz="2000" b="1" dirty="0">
                <a:solidFill>
                  <a:schemeClr val="bg1"/>
                </a:solidFill>
                <a:cs typeface="+mn-ea"/>
                <a:sym typeface="+mn-lt"/>
              </a:rPr>
              <a:t>1</a:t>
            </a:r>
            <a:r>
              <a:rPr lang="zh-CN" altLang="en-US" sz="2000" b="1" dirty="0">
                <a:solidFill>
                  <a:schemeClr val="bg1"/>
                </a:solidFill>
                <a:cs typeface="+mn-ea"/>
                <a:sym typeface="+mn-lt"/>
              </a:rPr>
              <a:t>部分数据</a:t>
            </a:r>
          </a:p>
        </p:txBody>
      </p:sp>
      <p:pic>
        <p:nvPicPr>
          <p:cNvPr id="900625385" name="图片 1"/>
          <p:cNvPicPr>
            <a:picLocks noChangeAspect="1"/>
          </p:cNvPicPr>
          <p:nvPr/>
        </p:nvPicPr>
        <p:blipFill rotWithShape="1">
          <a:blip r:embed="rId10"/>
          <a:srcRect l="8950" b="17471"/>
          <a:stretch>
            <a:fillRect/>
          </a:stretch>
        </p:blipFill>
        <p:spPr>
          <a:xfrm>
            <a:off x="2234847" y="1387475"/>
            <a:ext cx="8083875" cy="5191720"/>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2"/>
            </p:custDataLst>
          </p:nvPr>
        </p:nvSpPr>
        <p:spPr>
          <a:xfrm>
            <a:off x="0" y="0"/>
            <a:ext cx="12201525" cy="68453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descr="校徽+南京师范大学(白)"/>
          <p:cNvPicPr>
            <a:picLocks noChangeAspect="1"/>
          </p:cNvPicPr>
          <p:nvPr>
            <p:custDataLst>
              <p:tags r:id="rId3"/>
            </p:custDataLst>
          </p:nvPr>
        </p:nvPicPr>
        <p:blipFill>
          <a:blip r:embed="rId9"/>
          <a:stretch>
            <a:fillRect/>
          </a:stretch>
        </p:blipFill>
        <p:spPr>
          <a:xfrm>
            <a:off x="9427845" y="-587375"/>
            <a:ext cx="2764155" cy="1955165"/>
          </a:xfrm>
          <a:prstGeom prst="rect">
            <a:avLst/>
          </a:prstGeom>
        </p:spPr>
      </p:pic>
      <p:sp>
        <p:nvSpPr>
          <p:cNvPr id="11" name="矩形 10"/>
          <p:cNvSpPr/>
          <p:nvPr>
            <p:custDataLst>
              <p:tags r:id="rId4"/>
            </p:custDataLst>
          </p:nvPr>
        </p:nvSpPr>
        <p:spPr>
          <a:xfrm>
            <a:off x="-9525" y="6738620"/>
            <a:ext cx="12201525" cy="11938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5" name="组合 74"/>
          <p:cNvGrpSpPr/>
          <p:nvPr>
            <p:custDataLst>
              <p:tags r:id="rId5"/>
            </p:custDataLst>
          </p:nvPr>
        </p:nvGrpSpPr>
        <p:grpSpPr>
          <a:xfrm>
            <a:off x="607695" y="1309370"/>
            <a:ext cx="2262505" cy="450215"/>
            <a:chOff x="291" y="2062"/>
            <a:chExt cx="3563" cy="709"/>
          </a:xfrm>
        </p:grpSpPr>
        <p:sp>
          <p:nvSpPr>
            <p:cNvPr id="73" name="矩形 72"/>
            <p:cNvSpPr/>
            <p:nvPr>
              <p:custDataLst>
                <p:tags r:id="rId6"/>
              </p:custDataLst>
            </p:nvPr>
          </p:nvSpPr>
          <p:spPr>
            <a:xfrm>
              <a:off x="586" y="2062"/>
              <a:ext cx="3000" cy="709"/>
            </a:xfrm>
            <a:prstGeom prst="rect">
              <a:avLst/>
            </a:prstGeom>
            <a:solidFill>
              <a:srgbClr val="0063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文本框 73"/>
            <p:cNvSpPr txBox="1"/>
            <p:nvPr>
              <p:custDataLst>
                <p:tags r:id="rId7"/>
              </p:custDataLst>
            </p:nvPr>
          </p:nvSpPr>
          <p:spPr>
            <a:xfrm>
              <a:off x="291" y="2136"/>
              <a:ext cx="3563" cy="116"/>
            </a:xfrm>
            <a:prstGeom prst="rect">
              <a:avLst/>
            </a:prstGeom>
            <a:noFill/>
          </p:spPr>
          <p:txBody>
            <a:bodyPr wrap="square" rtlCol="0">
              <a:spAutoFit/>
            </a:bodyPr>
            <a:lstStyle/>
            <a:p>
              <a:pPr algn="ctr"/>
              <a:r>
                <a:rPr lang="zh-CN" altLang="en-US" b="1">
                  <a:solidFill>
                    <a:schemeClr val="bg1"/>
                  </a:solidFill>
                </a:rPr>
                <a:t>数据预处理</a:t>
              </a:r>
            </a:p>
          </p:txBody>
        </p:sp>
      </p:grpSp>
      <p:pic>
        <p:nvPicPr>
          <p:cNvPr id="1292508509" name="图片 1"/>
          <p:cNvPicPr>
            <a:picLocks noChangeAspect="1"/>
          </p:cNvPicPr>
          <p:nvPr/>
        </p:nvPicPr>
        <p:blipFill rotWithShape="1">
          <a:blip r:embed="rId10"/>
          <a:srcRect t="1526"/>
          <a:stretch/>
        </p:blipFill>
        <p:spPr>
          <a:xfrm>
            <a:off x="1657856" y="2168386"/>
            <a:ext cx="8876287" cy="3380244"/>
          </a:xfrm>
          <a:prstGeom prst="rect">
            <a:avLst/>
          </a:prstGeom>
        </p:spPr>
      </p:pic>
      <p:sp>
        <p:nvSpPr>
          <p:cNvPr id="4" name="文本框 3"/>
          <p:cNvSpPr txBox="1"/>
          <p:nvPr/>
        </p:nvSpPr>
        <p:spPr>
          <a:xfrm>
            <a:off x="226060" y="109855"/>
            <a:ext cx="2644140" cy="460375"/>
          </a:xfrm>
          <a:prstGeom prst="rect">
            <a:avLst/>
          </a:prstGeom>
          <a:noFill/>
        </p:spPr>
        <p:txBody>
          <a:bodyPr wrap="square" rtlCol="0">
            <a:spAutoFit/>
          </a:bodyPr>
          <a:lstStyle/>
          <a:p>
            <a:r>
              <a:rPr lang="zh-CN" altLang="en-US" sz="2400" b="1">
                <a:solidFill>
                  <a:schemeClr val="bg1"/>
                </a:solidFill>
              </a:rPr>
              <a:t>研究</a:t>
            </a:r>
            <a:r>
              <a:rPr lang="en-US" altLang="zh-CN" sz="2400" b="1">
                <a:solidFill>
                  <a:schemeClr val="bg1"/>
                </a:solidFill>
              </a:rPr>
              <a:t>1</a:t>
            </a:r>
            <a:r>
              <a:rPr lang="zh-CN" altLang="en-US" sz="2400" b="1">
                <a:solidFill>
                  <a:schemeClr val="bg1"/>
                </a:solidFill>
              </a:rPr>
              <a:t>结果复现</a:t>
            </a: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zI3NDFmNWVmMDgyZGJiZjQ3YzQ3ZjJmZjUwMzIxOTMifQ=="/>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417.2,&quot;left&quot;:89.2,&quot;top&quot;:76.05,&quot;width&quot;:779.25}"/>
</p:tagLst>
</file>

<file path=ppt/tags/tag101.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417.2,&quot;left&quot;:89.2,&quot;top&quot;:76.05,&quot;width&quot;:779.25}"/>
</p:tagLst>
</file>

<file path=ppt/tags/tag102.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417.2,&quot;left&quot;:89.2,&quot;top&quot;:76.05,&quot;width&quot;:779.25}"/>
</p:tagLst>
</file>

<file path=ppt/tags/tag103.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417.2,&quot;left&quot;:89.2,&quot;top&quot;:76.05,&quot;width&quot;:779.25}"/>
</p:tagLst>
</file>

<file path=ppt/tags/tag104.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417.2,&quot;left&quot;:89.2,&quot;top&quot;:76.05,&quot;width&quot;:779.25}"/>
</p:tagLst>
</file>

<file path=ppt/tags/tag105.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417.2,&quot;left&quot;:89.2,&quot;top&quot;:76.05,&quot;width&quot;:779.25}"/>
</p:tagLst>
</file>

<file path=ppt/tags/tag106.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417.2,&quot;left&quot;:89.2,&quot;top&quot;:76.05,&quot;width&quot;:779.25}"/>
</p:tagLst>
</file>

<file path=ppt/tags/tag107.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417.2,&quot;left&quot;:89.2,&quot;top&quot;:76.05,&quot;width&quot;:779.25}"/>
</p:tagLst>
</file>

<file path=ppt/tags/tag108.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417.2,&quot;left&quot;:89.2,&quot;top&quot;:76.05,&quot;width&quot;:779.25}"/>
</p:tagLst>
</file>

<file path=ppt/tags/tag109.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417.2,&quot;left&quot;:89.2,&quot;top&quot;:76.05,&quot;width&quot;:779.25}"/>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417.2,&quot;left&quot;:89.2,&quot;top&quot;:76.05,&quot;width&quot;:779.25}"/>
</p:tagLst>
</file>

<file path=ppt/tags/tag111.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417.2,&quot;left&quot;:89.2,&quot;top&quot;:76.05,&quot;width&quot;:779.25}"/>
</p:tagLst>
</file>

<file path=ppt/tags/tag112.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6.xml><?xml version="1.0" encoding="utf-8"?>
<p:tagLst xmlns:a="http://schemas.openxmlformats.org/drawingml/2006/main" xmlns:r="http://schemas.openxmlformats.org/officeDocument/2006/relationships" xmlns:p="http://schemas.openxmlformats.org/presentationml/2006/main">
  <p:tag name="KSO_WM_DIAGRAM_VIRTUALLY_FRAME" val="{&quot;height&quot;:420.218188976378,&quot;left&quot;:104.5,&quot;top&quot;:103.18181102362205,&quot;width&quot;:742.4999212598425}"/>
</p:tagLst>
</file>

<file path=ppt/tags/tag117.xml><?xml version="1.0" encoding="utf-8"?>
<p:tagLst xmlns:a="http://schemas.openxmlformats.org/drawingml/2006/main" xmlns:r="http://schemas.openxmlformats.org/officeDocument/2006/relationships" xmlns:p="http://schemas.openxmlformats.org/presentationml/2006/main">
  <p:tag name="KSO_WM_DIAGRAM_VIRTUALLY_FRAME" val="{&quot;height&quot;:420.218188976378,&quot;left&quot;:104.5,&quot;top&quot;:103.18181102362205,&quot;width&quot;:742.4999212598425}"/>
</p:tagLst>
</file>

<file path=ppt/tags/tag1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9.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420.218188976378,&quot;left&quot;:104.5,&quot;top&quot;:103.18181102362205,&quot;width&quot;:742.4999212598425}"/>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420.218188976378,&quot;left&quot;:104.5,&quot;top&quot;:103.18181102362205,&quot;width&quot;:742.4999212598425}"/>
</p:tagLst>
</file>

<file path=ppt/tags/tag121.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420.218188976378,&quot;left&quot;:104.5,&quot;top&quot;:103.18181102362205,&quot;width&quot;:742.4999212598425}"/>
</p:tagLst>
</file>

<file path=ppt/tags/tag122.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420.218188976378,&quot;left&quot;:104.5,&quot;top&quot;:103.18181102362205,&quot;width&quot;:742.4999212598425}"/>
</p:tagLst>
</file>

<file path=ppt/tags/tag123.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420.218188976378,&quot;left&quot;:104.5,&quot;top&quot;:103.18181102362205,&quot;width&quot;:742.4999212598425}"/>
</p:tagLst>
</file>

<file path=ppt/tags/tag124.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420.218188976378,&quot;left&quot;:104.5,&quot;top&quot;:103.18181102362205,&quot;width&quot;:742.4999212598425}"/>
</p:tagLst>
</file>

<file path=ppt/tags/tag125.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420.218188976378,&quot;left&quot;:104.5,&quot;top&quot;:103.18181102362205,&quot;width&quot;:742.4999212598425}"/>
</p:tagLst>
</file>

<file path=ppt/tags/tag126.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420.218188976378,&quot;left&quot;:104.5,&quot;top&quot;:103.18181102362205,&quot;width&quot;:742.4999212598425}"/>
</p:tagLst>
</file>

<file path=ppt/tags/tag127.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420.218188976378,&quot;left&quot;:104.5,&quot;top&quot;:103.18181102362205,&quot;width&quot;:742.4999212598425}"/>
</p:tagLst>
</file>

<file path=ppt/tags/tag128.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420.218188976378,&quot;left&quot;:104.5,&quot;top&quot;:103.18181102362205,&quot;width&quot;:742.4999212598425}"/>
</p:tagLst>
</file>

<file path=ppt/tags/tag129.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420.218188976378,&quot;left&quot;:104.5,&quot;top&quot;:103.18181102362205,&quot;width&quot;:742.4999212598425}"/>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420.218188976378,&quot;left&quot;:104.5,&quot;top&quot;:103.18181102362205,&quot;width&quot;:742.4999212598425}"/>
</p:tagLst>
</file>

<file path=ppt/tags/tag131.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420.218188976378,&quot;left&quot;:104.5,&quot;top&quot;:103.18181102362205,&quot;width&quot;:742.4999212598425}"/>
</p:tagLst>
</file>

<file path=ppt/tags/tag132.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420.218188976378,&quot;left&quot;:104.5,&quot;top&quot;:103.18181102362205,&quot;width&quot;:742.4999212598425}"/>
</p:tagLst>
</file>

<file path=ppt/tags/tag133.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7.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426.8,&quot;left&quot;:21.95,&quot;top&quot;:99.9,&quot;width&quot;:892.95}"/>
</p:tagLst>
</file>

<file path=ppt/tags/tag13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 name="KSO_WM_BEAUTIFY_FLAG" val=""/>
  <p:tag name="KSO_WM_DIAGRAM_VIRTUALLY_FRAME" val="{&quot;height&quot;:426.8,&quot;left&quot;:21.95,&quot;top&quot;:99.9,&quot;width&quot;:892.95}"/>
</p:tagLst>
</file>

<file path=ppt/tags/tag139.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426.8,&quot;left&quot;:21.95,&quot;top&quot;:99.9,&quot;width&quot;:892.95}"/>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426.8,&quot;left&quot;:21.95,&quot;top&quot;:99.9,&quot;width&quot;:892.95}"/>
</p:tagLst>
</file>

<file path=ppt/tags/tag141.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42.xml><?xml version="1.0" encoding="utf-8"?>
<p:tagLst xmlns:a="http://schemas.openxmlformats.org/drawingml/2006/main" xmlns:r="http://schemas.openxmlformats.org/officeDocument/2006/relationships" xmlns:p="http://schemas.openxmlformats.org/presentationml/2006/main">
  <p:tag name="KSO_WM_DIAGRAM_VIRTUALLY_FRAME" val="{&quot;height&quot;:431.5,&quot;left&quot;:47.85,&quot;top&quot;:103.1,&quot;width&quot;:595.7181102362205}"/>
</p:tagLst>
</file>

<file path=ppt/tags/tag143.xml><?xml version="1.0" encoding="utf-8"?>
<p:tagLst xmlns:a="http://schemas.openxmlformats.org/drawingml/2006/main" xmlns:r="http://schemas.openxmlformats.org/officeDocument/2006/relationships" xmlns:p="http://schemas.openxmlformats.org/presentationml/2006/main">
  <p:tag name="KSO_WM_DIAGRAM_VIRTUALLY_FRAME" val="{&quot;height&quot;:431.5,&quot;left&quot;:47.85,&quot;top&quot;:103.1,&quot;width&quot;:595.7181102362205}"/>
</p:tagLst>
</file>

<file path=ppt/tags/tag144.xml><?xml version="1.0" encoding="utf-8"?>
<p:tagLst xmlns:a="http://schemas.openxmlformats.org/drawingml/2006/main" xmlns:r="http://schemas.openxmlformats.org/officeDocument/2006/relationships" xmlns:p="http://schemas.openxmlformats.org/presentationml/2006/main">
  <p:tag name="KSO_WM_DIAGRAM_VIRTUALLY_FRAME" val="{&quot;height&quot;:431.5,&quot;left&quot;:47.85,&quot;top&quot;:103.1,&quot;width&quot;:595.7181102362205}"/>
</p:tagLst>
</file>

<file path=ppt/tags/tag145.xml><?xml version="1.0" encoding="utf-8"?>
<p:tagLst xmlns:a="http://schemas.openxmlformats.org/drawingml/2006/main" xmlns:r="http://schemas.openxmlformats.org/officeDocument/2006/relationships" xmlns:p="http://schemas.openxmlformats.org/presentationml/2006/main">
  <p:tag name="KSO_WM_DIAGRAM_VIRTUALLY_FRAME" val="{&quot;height&quot;:431.5,&quot;left&quot;:47.85,&quot;top&quot;:103.1,&quot;width&quot;:595.7181102362205}"/>
</p:tagLst>
</file>

<file path=ppt/tags/tag146.xml><?xml version="1.0" encoding="utf-8"?>
<p:tagLst xmlns:a="http://schemas.openxmlformats.org/drawingml/2006/main" xmlns:r="http://schemas.openxmlformats.org/officeDocument/2006/relationships" xmlns:p="http://schemas.openxmlformats.org/presentationml/2006/main">
  <p:tag name="KSO_WM_DIAGRAM_VIRTUALLY_FRAME" val="{&quot;height&quot;:431.5,&quot;left&quot;:47.85,&quot;top&quot;:103.1,&quot;width&quot;:595.7181102362205}"/>
</p:tagLst>
</file>

<file path=ppt/tags/tag147.xml><?xml version="1.0" encoding="utf-8"?>
<p:tagLst xmlns:a="http://schemas.openxmlformats.org/drawingml/2006/main" xmlns:r="http://schemas.openxmlformats.org/officeDocument/2006/relationships" xmlns:p="http://schemas.openxmlformats.org/presentationml/2006/main">
  <p:tag name="KSO_WM_DIAGRAM_VIRTUALLY_FRAME" val="{&quot;height&quot;:431.5,&quot;left&quot;:47.85,&quot;top&quot;:103.1,&quot;width&quot;:595.7181102362205}"/>
</p:tagLst>
</file>

<file path=ppt/tags/tag1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 name="KSO_WM_BEAUTIFY_FLAG" val=""/>
  <p:tag name="KSO_WM_DIAGRAM_VIRTUALLY_FRAME" val="{&quot;height&quot;:426.8,&quot;left&quot;:21.95,&quot;top&quot;:99.9,&quot;width&quot;:892.95}"/>
</p:tagLst>
</file>

<file path=ppt/tags/tag161.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5.xml><?xml version="1.0" encoding="utf-8"?>
<p:tagLst xmlns:a="http://schemas.openxmlformats.org/drawingml/2006/main" xmlns:r="http://schemas.openxmlformats.org/officeDocument/2006/relationships" xmlns:p="http://schemas.openxmlformats.org/presentationml/2006/main">
  <p:tag name="TABLE_ENDDRAG_ORIGIN_RECT" val="822*424"/>
  <p:tag name="TABLE_ENDDRAG_RECT" val="56*66*822*424"/>
</p:tagLst>
</file>

<file path=ppt/tags/tag166.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67.xml><?xml version="1.0" encoding="utf-8"?>
<p:tagLst xmlns:a="http://schemas.openxmlformats.org/drawingml/2006/main" xmlns:r="http://schemas.openxmlformats.org/officeDocument/2006/relationships" xmlns:p="http://schemas.openxmlformats.org/presentationml/2006/main">
  <p:tag name="KSO_WM_DIAGRAM_VIRTUALLY_FRAME" val="{&quot;height&quot;:431.5,&quot;left&quot;:47.85,&quot;top&quot;:103.1,&quot;width&quot;:595.7181102362205}"/>
</p:tagLst>
</file>

<file path=ppt/tags/tag1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1.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417.2,&quot;left&quot;:17.8,&quot;top&quot;:54.65,&quot;width&quot;:906.15}"/>
</p:tagLst>
</file>

<file path=ppt/tags/tag172.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6.xml><?xml version="1.0" encoding="utf-8"?>
<p:tagLst xmlns:a="http://schemas.openxmlformats.org/drawingml/2006/main" xmlns:r="http://schemas.openxmlformats.org/officeDocument/2006/relationships" xmlns:p="http://schemas.openxmlformats.org/presentationml/2006/main">
  <p:tag name="KSO_WM_DIAGRAM_VIRTUALLY_FRAME" val="{&quot;height&quot;:431.5,&quot;left&quot;:47.85,&quot;top&quot;:103.1,&quot;width&quot;:595.7181102362205}"/>
</p:tagLst>
</file>

<file path=ppt/tags/tag177.xml><?xml version="1.0" encoding="utf-8"?>
<p:tagLst xmlns:a="http://schemas.openxmlformats.org/drawingml/2006/main" xmlns:r="http://schemas.openxmlformats.org/officeDocument/2006/relationships" xmlns:p="http://schemas.openxmlformats.org/presentationml/2006/main">
  <p:tag name="KSO_WM_DIAGRAM_VIRTUALLY_FRAME" val="{&quot;height&quot;:431.5,&quot;left&quot;:47.85,&quot;top&quot;:103.1,&quot;width&quot;:595.7181102362205}"/>
</p:tagLst>
</file>

<file path=ppt/tags/tag178.xml><?xml version="1.0" encoding="utf-8"?>
<p:tagLst xmlns:a="http://schemas.openxmlformats.org/drawingml/2006/main" xmlns:r="http://schemas.openxmlformats.org/officeDocument/2006/relationships" xmlns:p="http://schemas.openxmlformats.org/presentationml/2006/main">
  <p:tag name="KSO_WM_DIAGRAM_VIRTUALLY_FRAME" val="{&quot;height&quot;:431.5,&quot;left&quot;:47.85,&quot;top&quot;:103.1,&quot;width&quot;:595.7181102362205}"/>
</p:tagLst>
</file>

<file path=ppt/tags/tag179.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3.xml><?xml version="1.0" encoding="utf-8"?>
<p:tagLst xmlns:a="http://schemas.openxmlformats.org/drawingml/2006/main" xmlns:r="http://schemas.openxmlformats.org/officeDocument/2006/relationships" xmlns:p="http://schemas.openxmlformats.org/presentationml/2006/main">
  <p:tag name="KSO_WM_DIAGRAM_VIRTUALLY_FRAME" val="{&quot;height&quot;:431.5,&quot;left&quot;:47.85,&quot;top&quot;:103.1,&quot;width&quot;:595.7181102362205}"/>
</p:tagLst>
</file>

<file path=ppt/tags/tag184.xml><?xml version="1.0" encoding="utf-8"?>
<p:tagLst xmlns:a="http://schemas.openxmlformats.org/drawingml/2006/main" xmlns:r="http://schemas.openxmlformats.org/officeDocument/2006/relationships" xmlns:p="http://schemas.openxmlformats.org/presentationml/2006/main">
  <p:tag name="KSO_WM_DIAGRAM_VIRTUALLY_FRAME" val="{&quot;height&quot;:431.5,&quot;left&quot;:47.85,&quot;top&quot;:103.1,&quot;width&quot;:595.7181102362205}"/>
</p:tagLst>
</file>

<file path=ppt/tags/tag185.xml><?xml version="1.0" encoding="utf-8"?>
<p:tagLst xmlns:a="http://schemas.openxmlformats.org/drawingml/2006/main" xmlns:r="http://schemas.openxmlformats.org/officeDocument/2006/relationships" xmlns:p="http://schemas.openxmlformats.org/presentationml/2006/main">
  <p:tag name="KSO_WM_DIAGRAM_VIRTUALLY_FRAME" val="{&quot;height&quot;:431.5,&quot;left&quot;:47.85,&quot;top&quot;:103.1,&quot;width&quot;:595.7181102362205}"/>
</p:tagLst>
</file>

<file path=ppt/tags/tag186.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DIAGRAM_VIRTUALLY_FRAME" val="{&quot;height&quot;:431.5,&quot;left&quot;:47.85,&quot;top&quot;:103.1,&quot;width&quot;:595.7181102362205}"/>
</p:tagLst>
</file>

<file path=ppt/tags/tag191.xml><?xml version="1.0" encoding="utf-8"?>
<p:tagLst xmlns:a="http://schemas.openxmlformats.org/drawingml/2006/main" xmlns:r="http://schemas.openxmlformats.org/officeDocument/2006/relationships" xmlns:p="http://schemas.openxmlformats.org/presentationml/2006/main">
  <p:tag name="KSO_WM_DIAGRAM_VIRTUALLY_FRAME" val="{&quot;height&quot;:431.5,&quot;left&quot;:47.85,&quot;top&quot;:103.1,&quot;width&quot;:595.7181102362205}"/>
</p:tagLst>
</file>

<file path=ppt/tags/tag192.xml><?xml version="1.0" encoding="utf-8"?>
<p:tagLst xmlns:a="http://schemas.openxmlformats.org/drawingml/2006/main" xmlns:r="http://schemas.openxmlformats.org/officeDocument/2006/relationships" xmlns:p="http://schemas.openxmlformats.org/presentationml/2006/main">
  <p:tag name="KSO_WM_DIAGRAM_VIRTUALLY_FRAME" val="{&quot;height&quot;:431.5,&quot;left&quot;:47.85,&quot;top&quot;:103.1,&quot;width&quot;:595.7181102362205}"/>
</p:tagLst>
</file>

<file path=ppt/tags/tag193.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7.xml><?xml version="1.0" encoding="utf-8"?>
<p:tagLst xmlns:a="http://schemas.openxmlformats.org/drawingml/2006/main" xmlns:r="http://schemas.openxmlformats.org/officeDocument/2006/relationships" xmlns:p="http://schemas.openxmlformats.org/presentationml/2006/main">
  <p:tag name="KSO_WM_DIAGRAM_VIRTUALLY_FRAME" val="{&quot;height&quot;:431.5,&quot;left&quot;:47.85,&quot;top&quot;:103.1,&quot;width&quot;:595.7181102362205}"/>
</p:tagLst>
</file>

<file path=ppt/tags/tag198.xml><?xml version="1.0" encoding="utf-8"?>
<p:tagLst xmlns:a="http://schemas.openxmlformats.org/drawingml/2006/main" xmlns:r="http://schemas.openxmlformats.org/officeDocument/2006/relationships" xmlns:p="http://schemas.openxmlformats.org/presentationml/2006/main">
  <p:tag name="KSO_WM_DIAGRAM_VIRTUALLY_FRAME" val="{&quot;height&quot;:431.5,&quot;left&quot;:47.85,&quot;top&quot;:103.1,&quot;width&quot;:595.7181102362205}"/>
</p:tagLst>
</file>

<file path=ppt/tags/tag199.xml><?xml version="1.0" encoding="utf-8"?>
<p:tagLst xmlns:a="http://schemas.openxmlformats.org/drawingml/2006/main" xmlns:r="http://schemas.openxmlformats.org/officeDocument/2006/relationships" xmlns:p="http://schemas.openxmlformats.org/presentationml/2006/main">
  <p:tag name="KSO_WM_DIAGRAM_VIRTUALLY_FRAME" val="{&quot;height&quot;:431.5,&quot;left&quot;:47.85,&quot;top&quot;:103.1,&quot;width&quot;:595.7181102362205}"/>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4.xml><?xml version="1.0" encoding="utf-8"?>
<p:tagLst xmlns:a="http://schemas.openxmlformats.org/drawingml/2006/main" xmlns:r="http://schemas.openxmlformats.org/officeDocument/2006/relationships" xmlns:p="http://schemas.openxmlformats.org/presentationml/2006/main">
  <p:tag name="KSO_WM_DIAGRAM_VIRTUALLY_FRAME" val="{&quot;height&quot;:431.5,&quot;left&quot;:47.85,&quot;top&quot;:103.1,&quot;width&quot;:595.7181102362205}"/>
</p:tagLst>
</file>

<file path=ppt/tags/tag205.xml><?xml version="1.0" encoding="utf-8"?>
<p:tagLst xmlns:a="http://schemas.openxmlformats.org/drawingml/2006/main" xmlns:r="http://schemas.openxmlformats.org/officeDocument/2006/relationships" xmlns:p="http://schemas.openxmlformats.org/presentationml/2006/main">
  <p:tag name="KSO_WM_DIAGRAM_VIRTUALLY_FRAME" val="{&quot;height&quot;:431.5,&quot;left&quot;:47.85,&quot;top&quot;:103.1,&quot;width&quot;:595.7181102362205}"/>
</p:tagLst>
</file>

<file path=ppt/tags/tag206.xml><?xml version="1.0" encoding="utf-8"?>
<p:tagLst xmlns:a="http://schemas.openxmlformats.org/drawingml/2006/main" xmlns:r="http://schemas.openxmlformats.org/officeDocument/2006/relationships" xmlns:p="http://schemas.openxmlformats.org/presentationml/2006/main">
  <p:tag name="KSO_WM_DIAGRAM_VIRTUALLY_FRAME" val="{&quot;height&quot;:431.5,&quot;left&quot;:47.85,&quot;top&quot;:103.1,&quot;width&quot;:595.7181102362205}"/>
</p:tagLst>
</file>

<file path=ppt/tags/tag207.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1.xml><?xml version="1.0" encoding="utf-8"?>
<p:tagLst xmlns:a="http://schemas.openxmlformats.org/drawingml/2006/main" xmlns:r="http://schemas.openxmlformats.org/officeDocument/2006/relationships" xmlns:p="http://schemas.openxmlformats.org/presentationml/2006/main">
  <p:tag name="KSO_WM_DIAGRAM_VIRTUALLY_FRAME" val="{&quot;height&quot;:431.5,&quot;left&quot;:47.85,&quot;top&quot;:103.1,&quot;width&quot;:595.7181102362205}"/>
</p:tagLst>
</file>

<file path=ppt/tags/tag212.xml><?xml version="1.0" encoding="utf-8"?>
<p:tagLst xmlns:a="http://schemas.openxmlformats.org/drawingml/2006/main" xmlns:r="http://schemas.openxmlformats.org/officeDocument/2006/relationships" xmlns:p="http://schemas.openxmlformats.org/presentationml/2006/main">
  <p:tag name="KSO_WM_DIAGRAM_VIRTUALLY_FRAME" val="{&quot;height&quot;:431.5,&quot;left&quot;:47.85,&quot;top&quot;:103.1,&quot;width&quot;:595.7181102362205}"/>
</p:tagLst>
</file>

<file path=ppt/tags/tag213.xml><?xml version="1.0" encoding="utf-8"?>
<p:tagLst xmlns:a="http://schemas.openxmlformats.org/drawingml/2006/main" xmlns:r="http://schemas.openxmlformats.org/officeDocument/2006/relationships" xmlns:p="http://schemas.openxmlformats.org/presentationml/2006/main">
  <p:tag name="KSO_WM_DIAGRAM_VIRTUALLY_FRAME" val="{&quot;height&quot;:431.5,&quot;left&quot;:47.85,&quot;top&quot;:103.1,&quot;width&quot;:595.7181102362205}"/>
</p:tagLst>
</file>

<file path=ppt/tags/tag214.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8.xml><?xml version="1.0" encoding="utf-8"?>
<p:tagLst xmlns:a="http://schemas.openxmlformats.org/drawingml/2006/main" xmlns:r="http://schemas.openxmlformats.org/officeDocument/2006/relationships" xmlns:p="http://schemas.openxmlformats.org/presentationml/2006/main">
  <p:tag name="KSO_WM_DIAGRAM_VIRTUALLY_FRAME" val="{&quot;height&quot;:431.5,&quot;left&quot;:47.85,&quot;top&quot;:103.1,&quot;width&quot;:595.7181102362205}"/>
</p:tagLst>
</file>

<file path=ppt/tags/tag219.xml><?xml version="1.0" encoding="utf-8"?>
<p:tagLst xmlns:a="http://schemas.openxmlformats.org/drawingml/2006/main" xmlns:r="http://schemas.openxmlformats.org/officeDocument/2006/relationships" xmlns:p="http://schemas.openxmlformats.org/presentationml/2006/main">
  <p:tag name="KSO_WM_DIAGRAM_VIRTUALLY_FRAME" val="{&quot;height&quot;:431.5,&quot;left&quot;:47.85,&quot;top&quot;:103.1,&quot;width&quot;:595.7181102362205}"/>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a="http://schemas.openxmlformats.org/drawingml/2006/main" xmlns:r="http://schemas.openxmlformats.org/officeDocument/2006/relationships" xmlns:p="http://schemas.openxmlformats.org/presentationml/2006/main">
  <p:tag name="KSO_WM_DIAGRAM_VIRTUALLY_FRAME" val="{&quot;height&quot;:431.5,&quot;left&quot;:47.85,&quot;top&quot;:103.1,&quot;width&quot;:595.7181102362205}"/>
</p:tagLst>
</file>

<file path=ppt/tags/tag221.xml><?xml version="1.0" encoding="utf-8"?>
<p:tagLst xmlns:a="http://schemas.openxmlformats.org/drawingml/2006/main" xmlns:r="http://schemas.openxmlformats.org/officeDocument/2006/relationships" xmlns:p="http://schemas.openxmlformats.org/presentationml/2006/main">
  <p:tag name="KSO_WM_DIAGRAM_VIRTUALLY_FRAME" val="{&quot;height&quot;:431.5,&quot;left&quot;:47.85,&quot;top&quot;:103.1,&quot;width&quot;:595.7181102362205}"/>
</p:tagLst>
</file>

<file path=ppt/tags/tag222.xml><?xml version="1.0" encoding="utf-8"?>
<p:tagLst xmlns:a="http://schemas.openxmlformats.org/drawingml/2006/main" xmlns:r="http://schemas.openxmlformats.org/officeDocument/2006/relationships" xmlns:p="http://schemas.openxmlformats.org/presentationml/2006/main">
  <p:tag name="KSO_WM_DIAGRAM_VIRTUALLY_FRAME" val="{&quot;height&quot;:431.5,&quot;left&quot;:47.85,&quot;top&quot;:103.1,&quot;width&quot;:595.7181102362205}"/>
</p:tagLst>
</file>

<file path=ppt/tags/tag223.xml><?xml version="1.0" encoding="utf-8"?>
<p:tagLst xmlns:a="http://schemas.openxmlformats.org/drawingml/2006/main" xmlns:r="http://schemas.openxmlformats.org/officeDocument/2006/relationships" xmlns:p="http://schemas.openxmlformats.org/presentationml/2006/main">
  <p:tag name="KSO_WM_DIAGRAM_VIRTUALLY_FRAME" val="{&quot;height&quot;:431.5,&quot;left&quot;:47.85,&quot;top&quot;:103.1,&quot;width&quot;:595.7181102362205}"/>
</p:tagLst>
</file>

<file path=ppt/tags/tag224.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8.xml><?xml version="1.0" encoding="utf-8"?>
<p:tagLst xmlns:a="http://schemas.openxmlformats.org/drawingml/2006/main" xmlns:r="http://schemas.openxmlformats.org/officeDocument/2006/relationships" xmlns:p="http://schemas.openxmlformats.org/presentationml/2006/main">
  <p:tag name="KSO_WM_DIAGRAM_VIRTUALLY_FRAME" val="{&quot;height&quot;:431.5,&quot;left&quot;:47.85,&quot;top&quot;:103.1,&quot;width&quot;:595.7181102362205}"/>
</p:tagLst>
</file>

<file path=ppt/tags/tag229.xml><?xml version="1.0" encoding="utf-8"?>
<p:tagLst xmlns:a="http://schemas.openxmlformats.org/drawingml/2006/main" xmlns:r="http://schemas.openxmlformats.org/officeDocument/2006/relationships" xmlns:p="http://schemas.openxmlformats.org/presentationml/2006/main">
  <p:tag name="KSO_WM_DIAGRAM_VIRTUALLY_FRAME" val="{&quot;height&quot;:431.5,&quot;left&quot;:47.85,&quot;top&quot;:103.1,&quot;width&quot;:595.7181102362205}"/>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0.xml><?xml version="1.0" encoding="utf-8"?>
<p:tagLst xmlns:a="http://schemas.openxmlformats.org/drawingml/2006/main" xmlns:r="http://schemas.openxmlformats.org/officeDocument/2006/relationships" xmlns:p="http://schemas.openxmlformats.org/presentationml/2006/main">
  <p:tag name="KSO_WM_DIAGRAM_VIRTUALLY_FRAME" val="{&quot;height&quot;:431.5,&quot;left&quot;:47.85,&quot;top&quot;:103.1,&quot;width&quot;:595.7181102362205}"/>
</p:tagLst>
</file>

<file path=ppt/tags/tag231.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5.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9.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4.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9.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3.xml><?xml version="1.0" encoding="utf-8"?>
<p:tagLst xmlns:a="http://schemas.openxmlformats.org/drawingml/2006/main" xmlns:r="http://schemas.openxmlformats.org/officeDocument/2006/relationships" xmlns:p="http://schemas.openxmlformats.org/presentationml/2006/main">
  <p:tag name="KSO_WM_DIAGRAM_VIRTUALLY_FRAME" val="{&quot;height&quot;:371.4003937007874,&quot;left&quot;:83.1,&quot;top&quot;:103,&quot;width&quot;:794.55}"/>
</p:tagLst>
</file>

<file path=ppt/tags/tag254.xml><?xml version="1.0" encoding="utf-8"?>
<p:tagLst xmlns:a="http://schemas.openxmlformats.org/drawingml/2006/main" xmlns:r="http://schemas.openxmlformats.org/officeDocument/2006/relationships" xmlns:p="http://schemas.openxmlformats.org/presentationml/2006/main">
  <p:tag name="KSO_WM_DIAGRAM_VIRTUALLY_FRAME" val="{&quot;height&quot;:371.4003937007874,&quot;left&quot;:83.1,&quot;top&quot;:103,&quot;width&quot;:794.55}"/>
</p:tagLst>
</file>

<file path=ppt/tags/tag255.xml><?xml version="1.0" encoding="utf-8"?>
<p:tagLst xmlns:a="http://schemas.openxmlformats.org/drawingml/2006/main" xmlns:r="http://schemas.openxmlformats.org/officeDocument/2006/relationships" xmlns:p="http://schemas.openxmlformats.org/presentationml/2006/main">
  <p:tag name="KSO_WM_DIAGRAM_VIRTUALLY_FRAME" val="{&quot;height&quot;:371.4003937007874,&quot;left&quot;:83.1,&quot;top&quot;:103,&quot;width&quot;:794.55}"/>
</p:tagLst>
</file>

<file path=ppt/tags/tag256.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371.4003937007874,&quot;left&quot;:83.1,&quot;top&quot;:103,&quot;width&quot;:794.55}"/>
</p:tagLst>
</file>

<file path=ppt/tags/tag257.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371.4003937007874,&quot;left&quot;:83.1,&quot;top&quot;:103,&quot;width&quot;:794.55}"/>
</p:tagLst>
</file>

<file path=ppt/tags/tag258.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371.4003937007874,&quot;left&quot;:83.1,&quot;top&quot;:103,&quot;width&quot;:794.55}"/>
</p:tagLst>
</file>

<file path=ppt/tags/tag259.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371.4003937007874,&quot;left&quot;:83.1,&quot;top&quot;:103,&quot;width&quot;:794.55}"/>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371.4003937007874,&quot;left&quot;:83.1,&quot;top&quot;:103,&quot;width&quot;:794.55}"/>
</p:tagLst>
</file>

<file path=ppt/tags/tag261.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371.4003937007874,&quot;left&quot;:83.1,&quot;top&quot;:103,&quot;width&quot;:794.55}"/>
</p:tagLst>
</file>

<file path=ppt/tags/tag262.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371.4003937007874,&quot;left&quot;:83.1,&quot;top&quot;:103,&quot;width&quot;:794.55}"/>
</p:tagLst>
</file>

<file path=ppt/tags/tag263.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371.4003937007874,&quot;left&quot;:83.1,&quot;top&quot;:103,&quot;width&quot;:794.55}"/>
</p:tagLst>
</file>

<file path=ppt/tags/tag264.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371.4003937007874,&quot;left&quot;:83.1,&quot;top&quot;:103,&quot;width&quot;:794.55}"/>
</p:tagLst>
</file>

<file path=ppt/tags/tag265.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371.4003937007874,&quot;left&quot;:83.1,&quot;top&quot;:103,&quot;width&quot;:794.55}"/>
</p:tagLst>
</file>

<file path=ppt/tags/tag266.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371.4003937007874,&quot;left&quot;:83.1,&quot;top&quot;:103,&quot;width&quot;:794.55}"/>
</p:tagLst>
</file>

<file path=ppt/tags/tag267.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371.4003937007874,&quot;left&quot;:83.1,&quot;top&quot;:103,&quot;width&quot;:794.55}"/>
</p:tagLst>
</file>

<file path=ppt/tags/tag268.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a="http://schemas.openxmlformats.org/drawingml/2006/main" xmlns:r="http://schemas.openxmlformats.org/officeDocument/2006/relationships" xmlns:p="http://schemas.openxmlformats.org/presentationml/2006/main">
  <p:tag name="TABLE_ENDDRAG_ORIGIN_RECT" val="452*75"/>
  <p:tag name="TABLE_ENDDRAG_RECT" val="272*419*452*75"/>
</p:tagLst>
</file>

<file path=ppt/tags/tag66.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xml><?xml version="1.0" encoding="utf-8"?>
<p:tagLst xmlns:a="http://schemas.openxmlformats.org/drawingml/2006/main" xmlns:r="http://schemas.openxmlformats.org/officeDocument/2006/relationships" xmlns:p="http://schemas.openxmlformats.org/presentationml/2006/main">
  <p:tag name="KSO_WM_DIAGRAM_VIRTUALLY_FRAME" val="{&quot;height&quot;:367.1,&quot;left&quot;:423.3,&quot;top&quot;:90.9,&quot;width&quot;:417}"/>
</p:tagLst>
</file>

<file path=ppt/tags/tag69.xml><?xml version="1.0" encoding="utf-8"?>
<p:tagLst xmlns:a="http://schemas.openxmlformats.org/drawingml/2006/main" xmlns:r="http://schemas.openxmlformats.org/officeDocument/2006/relationships" xmlns:p="http://schemas.openxmlformats.org/presentationml/2006/main">
  <p:tag name="KSO_WM_DIAGRAM_VIRTUALLY_FRAME" val="{&quot;height&quot;:367.1,&quot;left&quot;:423.3,&quot;top&quot;:90.9,&quot;width&quot;:417}"/>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DIAGRAM_VIRTUALLY_FRAME" val="{&quot;height&quot;:367.1,&quot;left&quot;:423.3,&quot;top&quot;:90.9,&quot;width&quot;:417}"/>
</p:tagLst>
</file>

<file path=ppt/tags/tag71.xml><?xml version="1.0" encoding="utf-8"?>
<p:tagLst xmlns:a="http://schemas.openxmlformats.org/drawingml/2006/main" xmlns:r="http://schemas.openxmlformats.org/officeDocument/2006/relationships" xmlns:p="http://schemas.openxmlformats.org/presentationml/2006/main">
  <p:tag name="KSO_WM_DIAGRAM_VIRTUALLY_FRAME" val="{&quot;height&quot;:367.1,&quot;left&quot;:423.3,&quot;top&quot;:90.9,&quot;width&quot;:417}"/>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367.1,&quot;left&quot;:423.3,&quot;top&quot;:90.9,&quot;width&quot;:417}"/>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367.1,&quot;left&quot;:423.3,&quot;top&quot;:90.9,&quot;width&quot;:417}"/>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367.1,&quot;left&quot;:423.3,&quot;top&quot;:90.9,&quot;width&quot;:417}"/>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367.1,&quot;left&quot;:423.3,&quot;top&quot;:90.9,&quot;width&quot;:417}"/>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367.1,&quot;left&quot;:423.3,&quot;top&quot;:90.9,&quot;width&quot;:417}"/>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367.1,&quot;left&quot;:423.3,&quot;top&quot;:90.9,&quot;width&quot;:417}"/>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367.1,&quot;left&quot;:423.3,&quot;top&quot;:90.9,&quot;width&quot;:417}"/>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367.1,&quot;left&quot;:423.3,&quot;top&quot;:90.9,&quot;width&quot;:417}"/>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367.1,&quot;left&quot;:423.3,&quot;top&quot;:90.9,&quot;width&quot;:417}"/>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367.1,&quot;left&quot;:423.3,&quot;top&quot;:90.9,&quot;width&quot;:417}"/>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367.1,&quot;left&quot;:423.3,&quot;top&quot;:90.9,&quot;width&quot;:417}"/>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367.1,&quot;left&quot;:423.3,&quot;top&quot;:90.9,&quot;width&quot;:417}"/>
</p:tagLst>
</file>

<file path=ppt/tags/tag84.xml><?xml version="1.0" encoding="utf-8"?>
<p:tagLst xmlns:a="http://schemas.openxmlformats.org/drawingml/2006/main" xmlns:r="http://schemas.openxmlformats.org/officeDocument/2006/relationships" xmlns:p="http://schemas.openxmlformats.org/presentationml/2006/main">
  <p:tag name="KSO_WM_DIAGRAM_VIRTUALLY_FRAME" val="{&quot;height&quot;:367.1,&quot;left&quot;:423.3,&quot;top&quot;:90.9,&quot;width&quot;:417}"/>
</p:tagLst>
</file>

<file path=ppt/tags/tag85.xml><?xml version="1.0" encoding="utf-8"?>
<p:tagLst xmlns:a="http://schemas.openxmlformats.org/drawingml/2006/main" xmlns:r="http://schemas.openxmlformats.org/officeDocument/2006/relationships" xmlns:p="http://schemas.openxmlformats.org/presentationml/2006/main">
  <p:tag name="KSO_WM_DIAGRAM_VIRTUALLY_FRAME" val="{&quot;height&quot;:367.1,&quot;left&quot;:423.3,&quot;top&quot;:90.9,&quot;width&quot;:417}"/>
</p:tagLst>
</file>

<file path=ppt/tags/tag86.xml><?xml version="1.0" encoding="utf-8"?>
<p:tagLst xmlns:a="http://schemas.openxmlformats.org/drawingml/2006/main" xmlns:r="http://schemas.openxmlformats.org/officeDocument/2006/relationships" xmlns:p="http://schemas.openxmlformats.org/presentationml/2006/main">
  <p:tag name="KSO_WM_DIAGRAM_VIRTUALLY_FRAME" val="{&quot;height&quot;:367.1,&quot;left&quot;:423.3,&quot;top&quot;:90.9,&quot;width&quot;:417}"/>
</p:tagLst>
</file>

<file path=ppt/tags/tag87.xml><?xml version="1.0" encoding="utf-8"?>
<p:tagLst xmlns:a="http://schemas.openxmlformats.org/drawingml/2006/main" xmlns:r="http://schemas.openxmlformats.org/officeDocument/2006/relationships" xmlns:p="http://schemas.openxmlformats.org/presentationml/2006/main">
  <p:tag name="KSO_WM_DIAGRAM_VIRTUALLY_FRAME" val="{&quot;height&quot;:367.1,&quot;left&quot;:423.3,&quot;top&quot;:90.9,&quot;width&quot;:417}"/>
</p:tagLst>
</file>

<file path=ppt/tags/tag88.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9.xml><?xml version="1.0" encoding="utf-8"?>
<p:tagLst xmlns:a="http://schemas.openxmlformats.org/drawingml/2006/main" xmlns:r="http://schemas.openxmlformats.org/officeDocument/2006/relationships" xmlns:p="http://schemas.openxmlformats.org/presentationml/2006/main">
  <p:tag name="KSO_WM_DIAGRAM_VIRTUALLY_FRAME" val="{&quot;height&quot;:417.2,&quot;left&quot;:89.2,&quot;top&quot;:76.05,&quot;width&quot;:779.25}"/>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3.xml><?xml version="1.0" encoding="utf-8"?>
<p:tagLst xmlns:a="http://schemas.openxmlformats.org/drawingml/2006/main" xmlns:r="http://schemas.openxmlformats.org/officeDocument/2006/relationships" xmlns:p="http://schemas.openxmlformats.org/presentationml/2006/main">
  <p:tag name="KSO_WM_DIAGRAM_VIRTUALLY_FRAME" val="{&quot;height&quot;:417.2,&quot;left&quot;:89.2,&quot;top&quot;:76.05,&quot;width&quot;:779.25}"/>
</p:tagLst>
</file>

<file path=ppt/tags/tag94.xml><?xml version="1.0" encoding="utf-8"?>
<p:tagLst xmlns:a="http://schemas.openxmlformats.org/drawingml/2006/main" xmlns:r="http://schemas.openxmlformats.org/officeDocument/2006/relationships" xmlns:p="http://schemas.openxmlformats.org/presentationml/2006/main">
  <p:tag name="KSO_WM_DIAGRAM_VIRTUALLY_FRAME" val="{&quot;height&quot;:417.2,&quot;left&quot;:89.2,&quot;top&quot;:76.05,&quot;width&quot;:779.25}"/>
</p:tagLst>
</file>

<file path=ppt/tags/tag95.xml><?xml version="1.0" encoding="utf-8"?>
<p:tagLst xmlns:a="http://schemas.openxmlformats.org/drawingml/2006/main" xmlns:r="http://schemas.openxmlformats.org/officeDocument/2006/relationships" xmlns:p="http://schemas.openxmlformats.org/presentationml/2006/main">
  <p:tag name="KSO_WM_DIAGRAM_VIRTUALLY_FRAME" val="{&quot;height&quot;:417.2,&quot;left&quot;:89.2,&quot;top&quot;:76.05,&quot;width&quot;:779.25}"/>
</p:tagLst>
</file>

<file path=ppt/tags/tag96.xml><?xml version="1.0" encoding="utf-8"?>
<p:tagLst xmlns:a="http://schemas.openxmlformats.org/drawingml/2006/main" xmlns:r="http://schemas.openxmlformats.org/officeDocument/2006/relationships" xmlns:p="http://schemas.openxmlformats.org/presentationml/2006/main">
  <p:tag name="KSO_WM_DIAGRAM_VIRTUALLY_FRAME" val="{&quot;height&quot;:417.2,&quot;left&quot;:89.2,&quot;top&quot;:76.05,&quot;width&quot;:779.25}"/>
</p:tagLst>
</file>

<file path=ppt/tags/tag97.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417.2,&quot;left&quot;:89.2,&quot;top&quot;:76.05,&quot;width&quot;:779.25}"/>
</p:tagLst>
</file>

<file path=ppt/tags/tag98.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417.2,&quot;left&quot;:89.2,&quot;top&quot;:76.05,&quot;width&quot;:779.25}"/>
</p:tagLst>
</file>

<file path=ppt/tags/tag99.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417.2,&quot;left&quot;:89.2,&quot;top&quot;:76.05,&quot;width&quot;:779.25}"/>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TotalTime>
  <Words>1693</Words>
  <Application>Microsoft Office PowerPoint</Application>
  <PresentationFormat>宽屏</PresentationFormat>
  <Paragraphs>168</Paragraphs>
  <Slides>22</Slides>
  <Notes>11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22</vt:i4>
      </vt:variant>
    </vt:vector>
  </HeadingPairs>
  <TitlesOfParts>
    <vt:vector size="32" baseType="lpstr">
      <vt:lpstr>黑体</vt:lpstr>
      <vt:lpstr>华文仿宋</vt:lpstr>
      <vt:lpstr>华文中宋</vt:lpstr>
      <vt:lpstr>宋体</vt:lpstr>
      <vt:lpstr>微软雅黑</vt:lpstr>
      <vt:lpstr>Arial</vt:lpstr>
      <vt:lpstr>Calibri</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Mengna Zhao</dc:creator>
  <cp:lastModifiedBy>Teresa_ Young</cp:lastModifiedBy>
  <cp:revision>224</cp:revision>
  <dcterms:created xsi:type="dcterms:W3CDTF">2019-06-19T02:08:00Z</dcterms:created>
  <dcterms:modified xsi:type="dcterms:W3CDTF">2024-06-23T12:48:45Z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2052-12.1.0.16929</vt:lpwstr>
  </property>
  <property fmtid="{D5CDD505-2E9C-101B-9397-08002B2CF9AE}" pid="3" name="ICV">
    <vt:lpwstr>92FFB69D532147A9B4CFD8BF8DCBD281_12</vt:lpwstr>
  </property>
</Properties>
</file>