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2"/>
  </p:handoutMasterIdLst>
  <p:sldIdLst>
    <p:sldId id="294" r:id="rId3"/>
    <p:sldId id="258" r:id="rId4"/>
    <p:sldId id="259" r:id="rId6"/>
    <p:sldId id="260" r:id="rId7"/>
    <p:sldId id="465" r:id="rId8"/>
    <p:sldId id="264" r:id="rId9"/>
    <p:sldId id="271" r:id="rId10"/>
    <p:sldId id="466" r:id="rId11"/>
    <p:sldId id="607" r:id="rId12"/>
    <p:sldId id="608" r:id="rId13"/>
    <p:sldId id="609" r:id="rId14"/>
    <p:sldId id="610" r:id="rId15"/>
    <p:sldId id="611" r:id="rId16"/>
    <p:sldId id="328" r:id="rId17"/>
    <p:sldId id="613" r:id="rId18"/>
    <p:sldId id="330" r:id="rId19"/>
    <p:sldId id="383" r:id="rId20"/>
    <p:sldId id="384" r:id="rId21"/>
    <p:sldId id="387" r:id="rId22"/>
    <p:sldId id="388" r:id="rId23"/>
    <p:sldId id="402" r:id="rId24"/>
    <p:sldId id="403" r:id="rId25"/>
    <p:sldId id="327" r:id="rId26"/>
    <p:sldId id="332" r:id="rId27"/>
    <p:sldId id="337" r:id="rId28"/>
    <p:sldId id="338" r:id="rId29"/>
    <p:sldId id="342" r:id="rId30"/>
    <p:sldId id="345" r:id="rId31"/>
    <p:sldId id="350" r:id="rId32"/>
    <p:sldId id="351" r:id="rId33"/>
    <p:sldId id="353" r:id="rId34"/>
    <p:sldId id="355" r:id="rId35"/>
    <p:sldId id="268" r:id="rId36"/>
    <p:sldId id="269" r:id="rId37"/>
    <p:sldId id="544" r:id="rId38"/>
    <p:sldId id="542" r:id="rId39"/>
    <p:sldId id="543" r:id="rId40"/>
    <p:sldId id="561" r:id="rId41"/>
    <p:sldId id="541" r:id="rId42"/>
    <p:sldId id="564" r:id="rId43"/>
    <p:sldId id="467" r:id="rId44"/>
    <p:sldId id="272" r:id="rId45"/>
    <p:sldId id="273" r:id="rId46"/>
    <p:sldId id="281" r:id="rId47"/>
    <p:sldId id="558" r:id="rId48"/>
    <p:sldId id="282" r:id="rId49"/>
    <p:sldId id="283" r:id="rId50"/>
    <p:sldId id="288" r:id="rId51"/>
  </p:sldIdLst>
  <p:sldSz cx="9144000" cy="5143500" type="screen16x9"/>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658" userDrawn="1">
          <p15:clr>
            <a:srgbClr val="A4A3A4"/>
          </p15:clr>
        </p15:guide>
        <p15:guide id="4" pos="2946" userDrawn="1">
          <p15:clr>
            <a:srgbClr val="A4A3A4"/>
          </p15:clr>
        </p15:guide>
        <p15:guide id="5" orient="horz" pos="1994" userDrawn="1">
          <p15:clr>
            <a:srgbClr val="A4A3A4"/>
          </p15:clr>
        </p15:guide>
        <p15:guide id="6" pos="2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6599"/>
    <a:srgbClr val="D9D9D9"/>
    <a:srgbClr val="B8D8E8"/>
    <a:srgbClr val="568D11"/>
    <a:srgbClr val="1A74CC"/>
    <a:srgbClr val="70BA16"/>
    <a:srgbClr val="82D81A"/>
    <a:srgbClr val="61A113"/>
    <a:srgbClr val="E09320"/>
    <a:srgbClr val="4A9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13" autoAdjust="0"/>
  </p:normalViewPr>
  <p:slideViewPr>
    <p:cSldViewPr showGuides="1">
      <p:cViewPr varScale="1">
        <p:scale>
          <a:sx n="91" d="100"/>
          <a:sy n="91" d="100"/>
        </p:scale>
        <p:origin x="573" y="39"/>
      </p:cViewPr>
      <p:guideLst>
        <p:guide orient="horz" pos="1620"/>
        <p:guide pos="2880"/>
        <p:guide orient="horz" pos="1658"/>
        <p:guide pos="2946"/>
        <p:guide orient="horz" pos="1994"/>
        <p:guide pos="2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a:solidFill>
                  <a:schemeClr val="tx1"/>
                </a:solidFill>
              </a:rPr>
              <a:t>该代码首先读取数据并进行初步处理，包括过滤低可靠性参与者、排序和分组数据。然后，通过一系列线性混合效应模型（</a:t>
            </a:r>
            <a:r>
              <a:rPr lang="en-US" altLang="zh-CN" sz="1800">
                <a:solidFill>
                  <a:schemeClr val="tx1"/>
                </a:solidFill>
              </a:rPr>
              <a:t>LMM</a:t>
            </a:r>
            <a:r>
              <a:rPr lang="zh-CN" altLang="en-US" sz="1800">
                <a:solidFill>
                  <a:schemeClr val="tx1"/>
                </a:solidFill>
              </a:rPr>
              <a:t>）分析自我相关性评分如何预测美感评分，并通过绘图展示不同参与者和总体的评分关系。最后，比较不同模型的效果，并分析重测数据。</a:t>
            </a:r>
            <a:endParaRPr lang="zh-CN" altLang="en-US" sz="1800">
              <a:solidFill>
                <a:schemeClr val="tx1"/>
              </a:solidFill>
            </a:endParaRPr>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a:solidFill>
                  <a:schemeClr val="tx1"/>
                </a:solidFill>
              </a:rPr>
              <a:t>该代码首先读取数据并进行初步处理，包括过滤低可靠性参与者、排序和分组数据。然后，通过一系列线性混合效应模型（</a:t>
            </a:r>
            <a:r>
              <a:rPr lang="en-US" altLang="zh-CN" sz="1800">
                <a:solidFill>
                  <a:schemeClr val="tx1"/>
                </a:solidFill>
              </a:rPr>
              <a:t>LMM</a:t>
            </a:r>
            <a:r>
              <a:rPr lang="zh-CN" altLang="en-US" sz="1800">
                <a:solidFill>
                  <a:schemeClr val="tx1"/>
                </a:solidFill>
              </a:rPr>
              <a:t>）分析自我相关性评分如何预测美感评分，并通过绘图展示不同参与者和总体的评分关系。最后，比较不同模型的效果，并分析重测数据。</a:t>
            </a:r>
            <a:endParaRPr lang="zh-CN" altLang="en-US" sz="1800">
              <a:solidFill>
                <a:schemeClr val="tx1"/>
              </a:solidFill>
            </a:endParaRPr>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a:t>
            </a:r>
            <a:r>
              <a:rPr lang="zh-CN" altLang="en-US" sz="1800">
                <a:solidFill>
                  <a:schemeClr val="tx1"/>
                </a:solidFill>
              </a:rPr>
              <a:t>实验</a:t>
            </a:r>
            <a:r>
              <a:rPr lang="en-US" altLang="zh-CN" sz="1800">
                <a:solidFill>
                  <a:schemeClr val="tx1"/>
                </a:solidFill>
              </a:rPr>
              <a:t>1A</a:t>
            </a:r>
            <a:r>
              <a:rPr lang="zh-CN" altLang="en-US"/>
              <a:t>计算跨观察者协议度量和方差划分</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在这里具体介绍实验</a:t>
            </a:r>
            <a:r>
              <a:rPr lang="en-US" altLang="zh-CN"/>
              <a:t>1B</a:t>
            </a:r>
            <a:r>
              <a:rPr lang="zh-CN" altLang="en-US"/>
              <a:t>的研究内容：这部分实验是对实验</a:t>
            </a:r>
            <a:r>
              <a:rPr lang="en-US" altLang="zh-CN"/>
              <a:t>1A</a:t>
            </a:r>
            <a:r>
              <a:rPr lang="zh-CN" altLang="en-US"/>
              <a:t>的重复研究。研究者在线上招募了</a:t>
            </a:r>
            <a:r>
              <a:rPr lang="en-US" altLang="zh-CN"/>
              <a:t>208</a:t>
            </a:r>
            <a:r>
              <a:rPr lang="zh-CN" altLang="en-US"/>
              <a:t>名被试来进行实验。每名被试观看42件艺术作品，这些作品是实验1A中</a:t>
            </a:r>
            <a:r>
              <a:rPr lang="zh-CN" altLang="en-US">
                <a:sym typeface="+mn-ea"/>
              </a:rPr>
              <a:t>艺术学家认为具有代表性的一部分作品。分为两个组块，</a:t>
            </a:r>
            <a:r>
              <a:rPr lang="en-US" altLang="zh-CN">
                <a:sym typeface="+mn-ea"/>
              </a:rPr>
              <a:t>block1</a:t>
            </a:r>
            <a:r>
              <a:rPr lang="zh-CN" altLang="en-US">
                <a:sym typeface="+mn-ea"/>
              </a:rPr>
              <a:t>中，被试观看每张图片5s，然后要求他们在屏幕上出现10个不同的问题上对每张图片进行评分，主要是审美吸引力的评分，被试通过鼠标点击连续滑块条上的一个位置对每个问题进行反应。当十个问题全部回答完毕之后，被试点击下一步按钮进行下一个试次。在这里主要关注两个问题，也就是这些图像在多大程度上感到了美感和受到了感动。</a:t>
            </a:r>
            <a:r>
              <a:rPr lang="en-US" altLang="zh-CN">
                <a:sym typeface="+mn-ea"/>
              </a:rPr>
              <a:t>block2</a:t>
            </a:r>
            <a:r>
              <a:rPr lang="zh-CN" altLang="en-US">
                <a:sym typeface="+mn-ea"/>
              </a:rPr>
              <a:t>：被试以随机的顺序再次看到</a:t>
            </a:r>
            <a:r>
              <a:rPr lang="en-US" altLang="zh-CN">
                <a:sym typeface="+mn-ea"/>
              </a:rPr>
              <a:t>42</a:t>
            </a:r>
            <a:r>
              <a:rPr lang="zh-CN" altLang="en-US">
                <a:sym typeface="+mn-ea"/>
              </a:rPr>
              <a:t>件作品，并回答问题：对你来说，图像的自我相关性如何，同样也是在图像下方呈现这个单一问题和连续反应量表，</a:t>
            </a:r>
            <a:r>
              <a:rPr lang="zh-CN" altLang="en-US">
                <a:sym typeface="+mn-ea"/>
              </a:rPr>
              <a:t>当被试回答完毕之后，可以点击下一步按钮进行下一个试次。在后续的数据分析中，审美吸引力和自我相关性的评分会从原本的</a:t>
            </a:r>
            <a:r>
              <a:rPr lang="en-US" altLang="zh-CN">
                <a:sym typeface="+mn-ea"/>
              </a:rPr>
              <a:t>0-400</a:t>
            </a:r>
            <a:r>
              <a:rPr lang="zh-CN" altLang="en-US">
                <a:sym typeface="+mn-ea"/>
              </a:rPr>
              <a:t>分重新编码成</a:t>
            </a:r>
            <a:r>
              <a:rPr lang="en-US" altLang="zh-CN">
                <a:sym typeface="+mn-ea"/>
              </a:rPr>
              <a:t>0-1</a:t>
            </a:r>
            <a:r>
              <a:rPr lang="zh-CN" altLang="en-US">
                <a:sym typeface="+mn-ea"/>
              </a:rPr>
              <a:t>之间的</a:t>
            </a:r>
            <a:r>
              <a:rPr lang="zh-CN" altLang="en-US">
                <a:sym typeface="+mn-ea"/>
              </a:rPr>
              <a:t>数字</a:t>
            </a:r>
            <a:endParaRPr lang="zh-CN" altLang="en-US">
              <a:sym typeface="+mn-ea"/>
            </a:endParaRPr>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实验</a:t>
            </a:r>
            <a:r>
              <a:rPr lang="en-US" altLang="zh-CN"/>
              <a:t>1B</a:t>
            </a:r>
            <a:r>
              <a:rPr lang="zh-CN" altLang="en-US"/>
              <a:t>主要是通过线性混合模型分析来个体的自我相关性评分是否能够预测两种审美吸引力，即美感和被感动。在这一部分，作者分别构建了四个模型，即模型1：仅包含参与者特定的截距；模型2：包含参与者特定的截距和斜率；模型3：包含参与者特定的截距和斜率，以及图像特定的截距；模型4：包含参与者特定的截距和斜率，以及图像特定的截距和斜率。通过比较</a:t>
            </a:r>
            <a:r>
              <a:rPr lang="en-US" altLang="zh-CN"/>
              <a:t>AIC</a:t>
            </a:r>
            <a:r>
              <a:rPr lang="zh-CN" altLang="en-US"/>
              <a:t>值来确定最佳模型，帮助更好理解审美吸引力与自我相关性之间的</a:t>
            </a:r>
            <a:r>
              <a:rPr lang="zh-CN" altLang="en-US"/>
              <a:t>关系。</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被试：</a:t>
            </a:r>
            <a:r>
              <a:rPr lang="en-US" altLang="zh-CN" dirty="0"/>
              <a:t>52</a:t>
            </a:r>
            <a:r>
              <a:rPr lang="zh-CN" altLang="en-US" dirty="0"/>
              <a:t>人（</a:t>
            </a:r>
            <a:r>
              <a:rPr lang="en-US" altLang="zh-CN" dirty="0"/>
              <a:t>M </a:t>
            </a:r>
            <a:r>
              <a:rPr lang="zh-CN" altLang="en-US" dirty="0"/>
              <a:t>=</a:t>
            </a:r>
            <a:r>
              <a:rPr lang="en-US" altLang="zh-CN" dirty="0"/>
              <a:t>27.3 ± 9.3 years</a:t>
            </a:r>
            <a:r>
              <a:rPr lang="zh-CN" altLang="en-US" dirty="0"/>
              <a:t>）参加，但</a:t>
            </a:r>
            <a:r>
              <a:rPr lang="en-US" altLang="zh-CN" dirty="0"/>
              <a:t>45</a:t>
            </a:r>
            <a:r>
              <a:rPr lang="zh-CN" altLang="en-US" dirty="0"/>
              <a:t>人完成，排除</a:t>
            </a:r>
            <a:r>
              <a:rPr lang="en-US" altLang="zh-CN" dirty="0"/>
              <a:t>reliability</a:t>
            </a:r>
            <a:r>
              <a:rPr lang="zh-CN" altLang="en-US" dirty="0"/>
              <a:t>的</a:t>
            </a:r>
            <a:r>
              <a:rPr lang="en-US" altLang="zh-CN" dirty="0"/>
              <a:t>r&lt;0.5</a:t>
            </a:r>
            <a:r>
              <a:rPr lang="zh-CN" altLang="en-US" dirty="0"/>
              <a:t>的，数据分析中用到的</a:t>
            </a:r>
            <a:r>
              <a:rPr lang="en-US" altLang="zh-CN" dirty="0"/>
              <a:t>Final N</a:t>
            </a:r>
            <a:r>
              <a:rPr lang="zh-CN" altLang="en-US" dirty="0"/>
              <a:t>为</a:t>
            </a:r>
            <a:r>
              <a:rPr lang="en-US" altLang="zh-CN" dirty="0"/>
              <a:t>40</a:t>
            </a:r>
            <a:r>
              <a:rPr lang="zh-CN" altLang="en-US" dirty="0"/>
              <a:t>。
刺激材料：风格转移生成（不太清楚如何表达，下一张</a:t>
            </a:r>
            <a:r>
              <a:rPr lang="en-US" altLang="zh-CN" dirty="0"/>
              <a:t>PPT</a:t>
            </a:r>
            <a:r>
              <a:rPr lang="zh-CN" altLang="en-US" dirty="0"/>
              <a:t>是</a:t>
            </a:r>
            <a:r>
              <a:rPr lang="en-US" altLang="zh-CN" dirty="0"/>
              <a:t>4</a:t>
            </a:r>
            <a:r>
              <a:rPr lang="zh-CN" altLang="en-US" dirty="0"/>
              <a:t>种刺激图片，分别为：自我相关、他人相关、控制、真实。
任务：每个被试完成</a:t>
            </a:r>
            <a:r>
              <a:rPr lang="en-US" altLang="zh-CN" dirty="0"/>
              <a:t>4</a:t>
            </a:r>
            <a:r>
              <a:rPr lang="zh-CN" altLang="en-US" dirty="0"/>
              <a:t>个</a:t>
            </a:r>
            <a:r>
              <a:rPr lang="en-US" altLang="zh-CN" dirty="0"/>
              <a:t>block</a:t>
            </a:r>
            <a:r>
              <a:rPr lang="zh-CN" altLang="en-US" dirty="0"/>
              <a:t>，</a:t>
            </a:r>
            <a:r>
              <a:rPr lang="en-US" altLang="zh-CN" dirty="0"/>
              <a:t>block 1 </a:t>
            </a:r>
            <a:r>
              <a:rPr lang="zh-CN" altLang="en-US" dirty="0"/>
              <a:t>审美吸引力，</a:t>
            </a:r>
            <a:r>
              <a:rPr lang="en-US" altLang="zh-CN" dirty="0"/>
              <a:t>block </a:t>
            </a:r>
            <a:r>
              <a:rPr lang="en-US" altLang="zh-CN" sz="1800" dirty="0">
                <a:solidFill>
                  <a:schemeClr val="tx1"/>
                </a:solidFill>
              </a:rPr>
              <a:t>2 </a:t>
            </a:r>
            <a:r>
              <a:rPr lang="zh-CN" altLang="en-US" sz="1800" dirty="0">
                <a:solidFill>
                  <a:schemeClr val="tx1"/>
                </a:solidFill>
              </a:rPr>
              <a:t>审美吸引力评级重测，</a:t>
            </a:r>
            <a:r>
              <a:rPr lang="en-US" altLang="zh-CN" sz="1800" dirty="0">
                <a:solidFill>
                  <a:schemeClr val="tx1"/>
                </a:solidFill>
              </a:rPr>
              <a:t>block 3 </a:t>
            </a:r>
            <a:r>
              <a:rPr lang="zh-CN" altLang="en-US" sz="1800" dirty="0">
                <a:solidFill>
                  <a:schemeClr val="tx1"/>
                </a:solidFill>
              </a:rPr>
              <a:t>自我相关性评级，</a:t>
            </a:r>
            <a:r>
              <a:rPr lang="en-US" altLang="zh-CN" sz="1800" dirty="0">
                <a:solidFill>
                  <a:schemeClr val="tx1"/>
                </a:solidFill>
              </a:rPr>
              <a:t>block 4 </a:t>
            </a:r>
            <a:r>
              <a:rPr lang="zh-CN" altLang="en-US" sz="1800" dirty="0">
                <a:solidFill>
                  <a:schemeClr val="tx1"/>
                </a:solidFill>
              </a:rPr>
              <a:t>熟悉性评级</a:t>
            </a:r>
            <a:endParaRPr lang="zh-CN" altLang="en-US" sz="1800" dirty="0">
              <a:solidFill>
                <a:schemeClr val="tx1"/>
              </a:solidFill>
            </a:endParaRPr>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在深度卷积神经网络编码的内容图像的分层特征表示</a:t>
            </a:r>
            <a:r>
              <a:rPr lang="en-US" altLang="zh-CN" dirty="0"/>
              <a:t>(</a:t>
            </a:r>
            <a:r>
              <a:rPr lang="zh-CN" altLang="en-US" dirty="0"/>
              <a:t>卷积层</a:t>
            </a:r>
            <a:r>
              <a:rPr lang="en-US" altLang="zh-CN" dirty="0"/>
              <a:t>)</a:t>
            </a:r>
            <a:r>
              <a:rPr lang="zh-CN" altLang="en-US" dirty="0"/>
              <a:t>上匹配输入样式的低级和中级特征统计。该网络首先在编码器网络的特征空间中对内容和样式图像进行编码，该编码器网络由预训练的</a:t>
            </a:r>
            <a:r>
              <a:rPr lang="en-US" altLang="zh-CN" dirty="0"/>
              <a:t>VGG-19 </a:t>
            </a:r>
            <a:r>
              <a:rPr lang="zh-CN" altLang="en-US" dirty="0"/>
              <a:t>深度卷积神经网络的前几层组成。然后将特征映射馈送到自适应实例规范化层，该层将内容特征映射的均值和方差与样式特征映射的均值和方差对齐，以产生一组目标特征映射。最后，训练一个解码器</a:t>
            </a:r>
            <a:r>
              <a:rPr lang="en-US" altLang="zh-CN" dirty="0"/>
              <a:t>(</a:t>
            </a:r>
            <a:r>
              <a:rPr lang="zh-CN" altLang="en-US" dirty="0"/>
              <a:t>随机初始化</a:t>
            </a:r>
            <a:r>
              <a:rPr lang="en-US" altLang="zh-CN" dirty="0"/>
              <a:t>)</a:t>
            </a:r>
            <a:r>
              <a:rPr lang="zh-CN" altLang="en-US" dirty="0"/>
              <a:t>从目标特征映射映射回图像空间，从而生成风格化的图像。</a:t>
            </a:r>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计算</a:t>
            </a:r>
            <a:r>
              <a:rPr lang="en-US" altLang="zh-CN" sz="1800">
                <a:solidFill>
                  <a:schemeClr val="tx1"/>
                </a:solidFill>
              </a:rPr>
              <a:t>4</a:t>
            </a:r>
            <a:r>
              <a:rPr lang="zh-CN" altLang="en-US"/>
              <a:t>种不同图片的审美吸引力评级的差异</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线性混合模型，三个</a:t>
            </a:r>
            <a:r>
              <a:rPr lang="en-US" altLang="zh-CN"/>
              <a:t>model </a:t>
            </a:r>
            <a:r>
              <a:rPr lang="zh-CN" altLang="en-US"/>
              <a:t>都是预测审美吸引力评级的，</a:t>
            </a:r>
            <a:r>
              <a:rPr lang="en-US" altLang="zh-CN"/>
              <a:t>model 1 </a:t>
            </a:r>
            <a:r>
              <a:rPr lang="zh-CN" altLang="en-US"/>
              <a:t>是自我相关性为固定效应变量、</a:t>
            </a:r>
            <a:r>
              <a:rPr lang="en-US" altLang="zh-CN"/>
              <a:t>condition</a:t>
            </a:r>
            <a:r>
              <a:rPr lang="zh-CN" altLang="en-US"/>
              <a:t>和</a:t>
            </a:r>
            <a:r>
              <a:rPr lang="en-US" altLang="zh-CN"/>
              <a:t>subject</a:t>
            </a:r>
            <a:r>
              <a:rPr lang="zh-CN" altLang="en-US"/>
              <a:t>是随机效应变量；</a:t>
            </a:r>
            <a:r>
              <a:rPr lang="en-US" altLang="zh-CN"/>
              <a:t>model 2 </a:t>
            </a:r>
            <a:r>
              <a:rPr lang="zh-CN" altLang="en-US"/>
              <a:t>是自我相关性和熟悉性为固定效应变量，</a:t>
            </a:r>
            <a:r>
              <a:rPr lang="en-US" altLang="zh-CN"/>
              <a:t>condition</a:t>
            </a:r>
            <a:r>
              <a:rPr lang="zh-CN" altLang="en-US"/>
              <a:t>和</a:t>
            </a:r>
            <a:r>
              <a:rPr lang="en-US" altLang="zh-CN"/>
              <a:t>subject</a:t>
            </a:r>
            <a:r>
              <a:rPr lang="zh-CN" altLang="en-US"/>
              <a:t>是随机效应变量，</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 3</a:t>
            </a:r>
            <a:r>
              <a:rPr lang="zh-CN" altLang="en-US" dirty="0"/>
              <a:t>是自我相关性和熟悉性为固定效应变量，</a:t>
            </a:r>
            <a:r>
              <a:rPr lang="en-US" altLang="zh-CN" dirty="0"/>
              <a:t>SelfR</a:t>
            </a:r>
            <a:r>
              <a:rPr lang="zh-CN" altLang="en-US" dirty="0"/>
              <a:t>分别在</a:t>
            </a:r>
            <a:r>
              <a:rPr lang="en-US" altLang="zh-CN" dirty="0"/>
              <a:t>Condition</a:t>
            </a:r>
            <a:r>
              <a:rPr lang="zh-CN" altLang="en-US" dirty="0"/>
              <a:t>和</a:t>
            </a:r>
            <a:r>
              <a:rPr lang="en-US" altLang="zh-CN" dirty="0"/>
              <a:t>Subj</a:t>
            </a:r>
            <a:r>
              <a:rPr lang="zh-CN" altLang="en-US" dirty="0"/>
              <a:t>水平上作为随机效应。模型比较，发现</a:t>
            </a:r>
            <a:r>
              <a:rPr lang="en-US" altLang="zh-CN" dirty="0"/>
              <a:t>3</a:t>
            </a:r>
            <a:r>
              <a:rPr lang="zh-CN" altLang="en-US" dirty="0"/>
              <a:t>更好</a:t>
            </a:r>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艺术作品的体验会给我们带来不同的感受，这种感受的不同可能是由艺术作品的固有属性带来的，在不同的个体之间存在一种相似的审美标准，比如某些艺术作品，不论观众的个人经历或背景如何，都会被认为是具有吸引力的；但是这种共同品味只能解释审美不同的10%-20%左右，更大一部分的审美吸引力与自我相关性有关，也就是说，艺术作品与个人经历的关联性对个人的审美吸引力有更大的影响。自我相关性反映了某物和个人自我图式的相关程度，它可能是艺术作品审美评价的核心。</a:t>
            </a:r>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 3 </a:t>
            </a:r>
            <a:r>
              <a:rPr lang="zh-CN" altLang="en-US" dirty="0"/>
              <a:t>最好，用</a:t>
            </a:r>
            <a:r>
              <a:rPr lang="en-US" altLang="zh-CN" dirty="0"/>
              <a:t>model3 </a:t>
            </a:r>
            <a:r>
              <a:rPr lang="zh-CN" altLang="en-US" dirty="0"/>
              <a:t>变量对审美评级的预测作用，绘制热图（见结果部分，一张是自我相关性预测审美评级，一张是熟悉性预测审美评级）</a:t>
            </a:r>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检验熟悉性在自我相关性和审美评级中的中介作用</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审美吸引力的个人评级被建模为使用</a:t>
            </a:r>
            <a:r>
              <a:rPr lang="en-US" altLang="zh-CN" dirty="0"/>
              <a:t>LMM</a:t>
            </a:r>
            <a:r>
              <a:rPr lang="zh-CN" altLang="en-US" dirty="0"/>
              <a:t>的自我相关性的个人评级的函数，具有参与者特定的截距和斜率以及图像特定的截距。</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线性混合模型结果表明，自我相关性的个体评分对美感和被感动这两种审美吸引力的评价均具有较强的</a:t>
            </a:r>
            <a:r>
              <a:rPr lang="zh-CN" altLang="en-US" dirty="0"/>
              <a:t>预测作用</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这一页和下一页是复现结果和原文献汇报结果的比较，大部分结果都与原文报告的结果相同，但是下一页上，模型比较的</a:t>
            </a:r>
            <a:r>
              <a:rPr lang="en-US" altLang="zh-CN" dirty="0"/>
              <a:t>P</a:t>
            </a:r>
            <a:r>
              <a:rPr lang="zh-CN" altLang="en-US" dirty="0"/>
              <a:t>值与原文</a:t>
            </a:r>
            <a:r>
              <a:rPr lang="zh-CN" altLang="en-US" dirty="0"/>
              <a:t>有出入</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跑出来的结果图，横坐标有些重叠了，从左到右依次是：自我相关、他人相关、控制、真实作品，结果表明：自我相关的审美吸引力评级显著高于他人相关的；真实作品的审美吸引力评级显著高于控制图片的；自我相关和真实作品的无显著差异</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接上，表中的内容是不同四种不同的刺激图片（自我相关图片、他人相关图片、控制图片、真实图片）对审美评级预测效果的比较。自我相关</a:t>
            </a:r>
            <a:r>
              <a:rPr lang="en-US" altLang="zh-CN" dirty="0"/>
              <a:t>SR vs</a:t>
            </a:r>
            <a:r>
              <a:rPr lang="zh-CN" altLang="en-US" dirty="0"/>
              <a:t>他人相关</a:t>
            </a:r>
            <a:r>
              <a:rPr lang="en-US" altLang="zh-CN" dirty="0"/>
              <a:t>OR</a:t>
            </a:r>
            <a:r>
              <a:rPr lang="zh-CN" altLang="en-US" dirty="0"/>
              <a:t>；真实</a:t>
            </a:r>
            <a:r>
              <a:rPr lang="en-US" altLang="zh-CN" dirty="0"/>
              <a:t>RA vs</a:t>
            </a:r>
            <a:r>
              <a:rPr lang="zh-CN" altLang="en-US" dirty="0"/>
              <a:t>控制</a:t>
            </a:r>
            <a:r>
              <a:rPr lang="en-US" altLang="zh-CN" dirty="0"/>
              <a:t>CG</a:t>
            </a:r>
            <a:r>
              <a:rPr lang="zh-CN" altLang="en-US" dirty="0"/>
              <a:t>；自我相关</a:t>
            </a:r>
            <a:r>
              <a:rPr lang="en-US" altLang="zh-CN" dirty="0"/>
              <a:t>SR vs</a:t>
            </a:r>
            <a:r>
              <a:rPr lang="zh-CN" altLang="en-US" dirty="0"/>
              <a:t>真实</a:t>
            </a:r>
            <a:r>
              <a:rPr lang="en-US" altLang="zh-CN" dirty="0"/>
              <a:t>RA</a:t>
            </a:r>
            <a:r>
              <a:rPr lang="zh-CN" altLang="en-US" dirty="0"/>
              <a:t>。原文报告的和跑出来的在</a:t>
            </a:r>
            <a:r>
              <a:rPr lang="en-US" altLang="zh-CN" dirty="0"/>
              <a:t>P</a:t>
            </a:r>
            <a:r>
              <a:rPr lang="zh-CN" altLang="en-US" dirty="0"/>
              <a:t>值上存在差异。</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chemeClr val="tx1"/>
                </a:solidFill>
              </a:rPr>
              <a:t>自我相关性对审美吸引力有显著的正向预测作用，熟悉性对审美吸引力有显著的负向预测作用</a:t>
            </a:r>
            <a:endParaRPr lang="zh-CN" altLang="en-US" sz="1800" dirty="0">
              <a:solidFill>
                <a:schemeClr val="tx1"/>
              </a:solidFill>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熟悉性的中介作用不显著</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a:t>
            </a:r>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在实验</a:t>
            </a:r>
            <a:r>
              <a:rPr lang="en-US" altLang="zh-CN"/>
              <a:t>1A</a:t>
            </a:r>
            <a:r>
              <a:rPr lang="zh-CN" altLang="en-US"/>
              <a:t>和</a:t>
            </a:r>
            <a:r>
              <a:rPr lang="en-US" altLang="zh-CN"/>
              <a:t>1B</a:t>
            </a:r>
            <a:r>
              <a:rPr lang="zh-CN" altLang="en-US"/>
              <a:t>中，我们发现审美吸引力和自我相关性具有很强的相关性。为什么与自我建构有关的内容更容易被体验为具有美感的内容，这可能是因为审美吸引力与信息获取之间的联系，具体来说，我们的审美体验是由高级语义和联想信息促成的，而不是仅仅感知其特征，那么这种比较高级的认知方式，可以促进相关信息增益，增加我们感受世界的确定性。另外，自我参照的记忆优势研究表明，自我构念以不同的方式组织，并依赖于独特的心理和神经过程，提及自我会带来编码优势，从而促进更加深入的加工。因此，获取于自我相关的信息，有助于获得更强的确定性，从而获得更高的审美吸引力。</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自相关艺术品更具吸引力：根据参与者的反应生成的定制合成艺术品被评为比为其他个人或对照组生成的艺术品更具美学吸引力，这表明了自相关对美学判断的显著影响。</a:t>
            </a:r>
            <a:endParaRPr lang="zh-CN" altLang="en-US"/>
          </a:p>
          <a:p>
            <a:r>
              <a:rPr lang="zh-CN" altLang="en-US"/>
              <a:t>自我关联独立于图像特征和艺术技巧：自我关联对审美吸引力的影响并不能用真实艺术品固有的图像特性或艺术技巧来解释。这表明，自我和艺术品之间的联系是一个独特的因素，有助于审美价值。</a:t>
            </a:r>
            <a:endParaRPr lang="zh-CN" altLang="en-US"/>
          </a:p>
          <a:p>
            <a:r>
              <a:rPr lang="zh-CN" altLang="en-US"/>
              <a:t>自我关联不是由熟悉度中介的：尽管熟悉度对审美评分有正向预测作用，但自我关联对审美吸引力的影响并不能由熟悉度来解释。自我相关的内容增加了吸引力，即使内容没有被明确评为熟悉。</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大部分数据的复现表明了我们能够在实验中成功地重现主要的结果和趋势。然而，我们也观察到了一小部分数据与原始研究中的结果存在差异。比如，研究</a:t>
            </a:r>
            <a:r>
              <a:rPr lang="en-US" altLang="zh-CN"/>
              <a:t>1A</a:t>
            </a:r>
            <a:r>
              <a:rPr lang="zh-CN" altLang="en-US"/>
              <a:t>。。。。。研究</a:t>
            </a:r>
            <a:r>
              <a:rPr lang="en-US" altLang="zh-CN"/>
              <a:t>1B</a:t>
            </a:r>
            <a:r>
              <a:rPr lang="zh-CN" altLang="en-US"/>
              <a:t>模型比较的</a:t>
            </a:r>
            <a:r>
              <a:rPr lang="en-US" altLang="zh-CN"/>
              <a:t>P</a:t>
            </a:r>
            <a:r>
              <a:rPr lang="zh-CN" altLang="en-US"/>
              <a:t>值存在一点小小的误差，研究</a:t>
            </a:r>
            <a:r>
              <a:rPr lang="en-US" altLang="zh-CN"/>
              <a:t>2</a:t>
            </a:r>
            <a:r>
              <a:rPr lang="zh-CN" altLang="en-US"/>
              <a:t>中。。。。。这些差异可能源自多种因素。可能是研究者在数据记录过程中出现了误差，或者是使用不同的软件版本或者设置可能会导致微小的计算差异。想不出了</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a:solidFill>
                  <a:schemeClr val="tx1"/>
                </a:solidFill>
              </a:rPr>
              <a:t>自我关联是审美吸引力的关键决定因素，独立于艺术技巧和图像特征</a:t>
            </a:r>
            <a:endParaRPr lang="zh-CN" altLang="en-US" sz="1800">
              <a:solidFill>
                <a:schemeClr val="tx1"/>
              </a:solidFill>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a:solidFill>
                  <a:schemeClr val="tx1"/>
                </a:solidFill>
              </a:rPr>
              <a:t>实验 </a:t>
            </a:r>
            <a:r>
              <a:rPr lang="en-US" altLang="zh-CN" sz="1800">
                <a:solidFill>
                  <a:schemeClr val="tx1"/>
                </a:solidFill>
              </a:rPr>
              <a:t>1A</a:t>
            </a:r>
            <a:r>
              <a:rPr lang="zh-CN" altLang="en-US" sz="1800">
                <a:solidFill>
                  <a:schemeClr val="tx1"/>
                </a:solidFill>
              </a:rPr>
              <a:t>该实验旨在探讨自我相关性与审美吸引力之间的关系。研究方法如下：被试。</a:t>
            </a:r>
            <a:r>
              <a:rPr lang="en-US" altLang="zh-CN" sz="1800">
                <a:solidFill>
                  <a:schemeClr val="tx1"/>
                </a:solidFill>
              </a:rPr>
              <a:t>33 </a:t>
            </a:r>
            <a:r>
              <a:rPr lang="zh-CN" altLang="en-US" sz="1800">
                <a:solidFill>
                  <a:schemeClr val="tx1"/>
                </a:solidFill>
              </a:rPr>
              <a:t>名德国籍成年人（</a:t>
            </a:r>
            <a:r>
              <a:rPr lang="en-US" altLang="zh-CN" sz="1800">
                <a:solidFill>
                  <a:schemeClr val="tx1"/>
                </a:solidFill>
              </a:rPr>
              <a:t>29 </a:t>
            </a:r>
            <a:r>
              <a:rPr lang="zh-CN" altLang="en-US" sz="1800">
                <a:solidFill>
                  <a:schemeClr val="tx1"/>
                </a:solidFill>
              </a:rPr>
              <a:t>名女性，</a:t>
            </a:r>
            <a:r>
              <a:rPr lang="en-US" altLang="zh-CN" sz="1800">
                <a:solidFill>
                  <a:schemeClr val="tx1"/>
                </a:solidFill>
              </a:rPr>
              <a:t>4 </a:t>
            </a:r>
            <a:r>
              <a:rPr lang="zh-CN" altLang="en-US" sz="1800">
                <a:solidFill>
                  <a:schemeClr val="tx1"/>
                </a:solidFill>
              </a:rPr>
              <a:t>名男性）参与实验。被试年龄在 </a:t>
            </a:r>
            <a:r>
              <a:rPr lang="en-US" altLang="zh-CN" sz="1800">
                <a:solidFill>
                  <a:schemeClr val="tx1"/>
                </a:solidFill>
              </a:rPr>
              <a:t>18</a:t>
            </a:r>
            <a:r>
              <a:rPr lang="zh-CN" altLang="en-US" sz="1800">
                <a:solidFill>
                  <a:schemeClr val="tx1"/>
                </a:solidFill>
              </a:rPr>
              <a:t>-</a:t>
            </a:r>
            <a:r>
              <a:rPr lang="en-US" altLang="zh-CN" sz="1800">
                <a:solidFill>
                  <a:schemeClr val="tx1"/>
                </a:solidFill>
              </a:rPr>
              <a:t>55 </a:t>
            </a:r>
            <a:r>
              <a:rPr lang="zh-CN" altLang="en-US" sz="1800">
                <a:solidFill>
                  <a:schemeClr val="tx1"/>
                </a:solidFill>
              </a:rPr>
              <a:t>岁之间，视力正常或矫正后正常，无已知神经系统疾病。。一个观察者的平均信度得分低于</a:t>
            </a:r>
            <a:r>
              <a:rPr lang="en-US" altLang="zh-CN" sz="1800">
                <a:solidFill>
                  <a:schemeClr val="tx1"/>
                </a:solidFill>
              </a:rPr>
              <a:t>0.5</a:t>
            </a:r>
            <a:r>
              <a:rPr lang="zh-CN" altLang="en-US" sz="1800">
                <a:solidFill>
                  <a:schemeClr val="tx1"/>
                </a:solidFill>
              </a:rPr>
              <a:t>的临界值，因此从进一步的分析中删除</a:t>
            </a:r>
            <a:r>
              <a:rPr lang="en-US" altLang="zh-CN" sz="1800">
                <a:solidFill>
                  <a:schemeClr val="tx1"/>
                </a:solidFill>
              </a:rPr>
              <a:t>(</a:t>
            </a:r>
            <a:r>
              <a:rPr lang="zh-CN" altLang="en-US" sz="1800">
                <a:solidFill>
                  <a:schemeClr val="tx1"/>
                </a:solidFill>
              </a:rPr>
              <a:t>最终</a:t>
            </a:r>
            <a:r>
              <a:rPr lang="en-US" altLang="zh-CN" sz="1800">
                <a:solidFill>
                  <a:schemeClr val="tx1"/>
                </a:solidFill>
              </a:rPr>
              <a:t>N </a:t>
            </a:r>
            <a:r>
              <a:rPr lang="zh-CN" altLang="en-US" sz="1800">
                <a:solidFill>
                  <a:schemeClr val="tx1"/>
                </a:solidFill>
              </a:rPr>
              <a:t>= </a:t>
            </a:r>
            <a:r>
              <a:rPr lang="en-US" altLang="zh-CN" sz="1800">
                <a:solidFill>
                  <a:schemeClr val="tx1"/>
                </a:solidFill>
              </a:rPr>
              <a:t>32)</a:t>
            </a:r>
            <a:r>
              <a:rPr lang="zh-CN" altLang="en-US" sz="1800">
                <a:solidFill>
                  <a:schemeClr val="tx1"/>
                </a:solidFill>
              </a:rPr>
              <a:t>。</a:t>
            </a:r>
            <a:endParaRPr lang="zh-CN" altLang="en-US" sz="1800">
              <a:solidFill>
                <a:schemeClr val="tx1"/>
              </a:solidFill>
            </a:endParaRPr>
          </a:p>
          <a:p>
            <a:r>
              <a:rPr lang="zh-CN" altLang="en-US" sz="1800">
                <a:solidFill>
                  <a:schemeClr val="tx1"/>
                </a:solidFill>
              </a:rPr>
              <a:t>刺激材料是</a:t>
            </a:r>
            <a:r>
              <a:rPr lang="en-US" altLang="zh-CN" sz="1800">
                <a:solidFill>
                  <a:schemeClr val="tx1"/>
                </a:solidFill>
              </a:rPr>
              <a:t>148 </a:t>
            </a:r>
            <a:r>
              <a:rPr lang="zh-CN" altLang="en-US" sz="1800">
                <a:solidFill>
                  <a:schemeClr val="tx1"/>
                </a:solidFill>
              </a:rPr>
              <a:t>张视觉艺术作品的照片，来自之前的实验 </a:t>
            </a:r>
            <a:r>
              <a:rPr lang="en-US" altLang="zh-CN" sz="1800">
                <a:solidFill>
                  <a:schemeClr val="tx1"/>
                </a:solidFill>
              </a:rPr>
              <a:t>(Vessel et al., 2018)</a:t>
            </a:r>
            <a:r>
              <a:rPr lang="zh-CN" altLang="en-US" sz="1800">
                <a:solidFill>
                  <a:schemeClr val="tx1"/>
                </a:solidFill>
              </a:rPr>
              <a:t>。</a:t>
            </a:r>
            <a:endParaRPr lang="zh-CN" altLang="en-US" sz="1800">
              <a:solidFill>
                <a:schemeClr val="tx1"/>
              </a:solidFill>
            </a:endParaRPr>
          </a:p>
          <a:p>
            <a:r>
              <a:rPr lang="zh-CN" altLang="en-US" sz="1800">
                <a:solidFill>
                  <a:schemeClr val="tx1"/>
                </a:solidFill>
              </a:rPr>
              <a:t>实验程序：实验分为四个部分。第一部分：被试对 </a:t>
            </a:r>
            <a:r>
              <a:rPr lang="en-US" altLang="zh-CN" sz="1800">
                <a:solidFill>
                  <a:schemeClr val="tx1"/>
                </a:solidFill>
              </a:rPr>
              <a:t>148 </a:t>
            </a:r>
            <a:r>
              <a:rPr lang="zh-CN" altLang="en-US" sz="1800">
                <a:solidFill>
                  <a:schemeClr val="tx1"/>
                </a:solidFill>
              </a:rPr>
              <a:t>张艺术作品的美感进行评分。第二部分 被试对 </a:t>
            </a:r>
            <a:r>
              <a:rPr lang="en-US" altLang="zh-CN" sz="1800">
                <a:solidFill>
                  <a:schemeClr val="tx1"/>
                </a:solidFill>
              </a:rPr>
              <a:t>148 </a:t>
            </a:r>
            <a:r>
              <a:rPr lang="zh-CN" altLang="en-US" sz="1800">
                <a:solidFill>
                  <a:schemeClr val="tx1"/>
                </a:solidFill>
              </a:rPr>
              <a:t>张艺术作品的自我相关性进行评分。第三部分和第四部分 分别对 </a:t>
            </a:r>
            <a:r>
              <a:rPr lang="en-US" altLang="zh-CN" sz="1800">
                <a:solidFill>
                  <a:schemeClr val="tx1"/>
                </a:solidFill>
              </a:rPr>
              <a:t>20 </a:t>
            </a:r>
            <a:r>
              <a:rPr lang="zh-CN" altLang="en-US" sz="1800">
                <a:solidFill>
                  <a:schemeClr val="tx1"/>
                </a:solidFill>
              </a:rPr>
              <a:t>张艺术作品进行重复的美感和自我相关性评分，以评估测试-重测信度。每次试验开始时，被试会看到艺术作品 </a:t>
            </a:r>
            <a:r>
              <a:rPr lang="en-US" altLang="zh-CN" sz="1800">
                <a:solidFill>
                  <a:schemeClr val="tx1"/>
                </a:solidFill>
              </a:rPr>
              <a:t>5 </a:t>
            </a:r>
            <a:r>
              <a:rPr lang="zh-CN" altLang="en-US" sz="1800">
                <a:solidFill>
                  <a:schemeClr val="tx1"/>
                </a:solidFill>
              </a:rPr>
              <a:t>秒，然后进行评分。</a:t>
            </a:r>
            <a:endParaRPr lang="zh-CN" altLang="en-US" sz="1800">
              <a:solidFill>
                <a:schemeClr val="tx1"/>
              </a:solidFill>
            </a:endParaRPr>
          </a:p>
          <a:p>
            <a:r>
              <a:rPr lang="zh-CN" altLang="en-US" sz="1800">
                <a:solidFill>
                  <a:schemeClr val="tx1"/>
                </a:solidFill>
              </a:rPr>
              <a:t>数据分析：使用线性混合模型 </a:t>
            </a:r>
            <a:r>
              <a:rPr lang="en-US" altLang="zh-CN" sz="1800">
                <a:solidFill>
                  <a:schemeClr val="tx1"/>
                </a:solidFill>
              </a:rPr>
              <a:t>(LMM) </a:t>
            </a:r>
            <a:r>
              <a:rPr lang="zh-CN" altLang="en-US" sz="1800">
                <a:solidFill>
                  <a:schemeClr val="tx1"/>
                </a:solidFill>
              </a:rPr>
              <a:t>分析美感和自我相关性评分之间的关系。使用方差分解方法分析图像特征和自我相关性对美感评分的贡献。使用皮尔逊相关系数计算观察者之间的共享美感和共享自我相关性。</a:t>
            </a:r>
            <a:endParaRPr lang="zh-CN" altLang="en-US" sz="1800">
              <a:solidFill>
                <a:schemeClr val="tx1"/>
              </a:solidFill>
            </a:endParaRPr>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solidFill>
                  <a:schemeClr val="tx1"/>
                </a:solidFill>
              </a:rPr>
              <a:t>1.</a:t>
            </a:r>
            <a:r>
              <a:rPr lang="zh-CN" altLang="en-US" sz="1800">
                <a:solidFill>
                  <a:schemeClr val="tx1"/>
                </a:solidFill>
              </a:rPr>
              <a:t>被试</a:t>
            </a:r>
            <a:r>
              <a:rPr lang="zh-CN" altLang="en-US"/>
              <a:t>被要求用一个连续的反应量表来评价一张图片对他们的审美吸引力。</a:t>
            </a:r>
            <a:r>
              <a:rPr lang="zh-CN" altLang="en-US" sz="1800">
                <a:solidFill>
                  <a:schemeClr val="tx1"/>
                </a:solidFill>
              </a:rPr>
              <a:t>被试</a:t>
            </a:r>
            <a:r>
              <a:rPr lang="zh-CN" altLang="en-US"/>
              <a:t>被鼓励根据自己对画作的“感动”程度，根据自己的审美评价来回答问题。
</a:t>
            </a:r>
            <a:r>
              <a:rPr lang="zh-CN" altLang="en-US" sz="1800">
                <a:solidFill>
                  <a:schemeClr val="tx1"/>
                </a:solidFill>
              </a:rPr>
              <a:t>被试</a:t>
            </a:r>
            <a:r>
              <a:rPr lang="zh-CN" altLang="en-US"/>
              <a:t>被要求使用一个连续的反应量表来评价一件艺术品对他们的自我相关性。自我相关性被定义为“某件事与你、你的经历或你的身份相关的程度”。这些是将你定义为一个人的事物和事件。”</a:t>
            </a:r>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计算实验</a:t>
            </a:r>
            <a:r>
              <a:rPr lang="en-US" altLang="zh-CN"/>
              <a:t>1A</a:t>
            </a:r>
            <a:r>
              <a:rPr lang="zh-CN" altLang="en-US"/>
              <a:t>的重测信度分数</a:t>
            </a:r>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33.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3.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49.png"/><Relationship Id="rId1"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53.png"/><Relationship Id="rId1"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60.png"/><Relationship Id="rId1" Type="http://schemas.openxmlformats.org/officeDocument/2006/relationships/image" Target="../media/image59.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62.png"/><Relationship Id="rId1" Type="http://schemas.openxmlformats.org/officeDocument/2006/relationships/image" Target="../media/image6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40000"/>
          </a:schemeClr>
        </a:solidFill>
        <a:effectLst/>
      </p:bgPr>
    </p:bg>
    <p:spTree>
      <p:nvGrpSpPr>
        <p:cNvPr id="1" name=""/>
        <p:cNvGrpSpPr/>
        <p:nvPr/>
      </p:nvGrpSpPr>
      <p:grpSpPr>
        <a:xfrm>
          <a:off x="0" y="0"/>
          <a:ext cx="0" cy="0"/>
          <a:chOff x="0" y="0"/>
          <a:chExt cx="0" cy="0"/>
        </a:xfrm>
      </p:grpSpPr>
      <p:sp>
        <p:nvSpPr>
          <p:cNvPr id="14" name="矩形 13"/>
          <p:cNvSpPr/>
          <p:nvPr/>
        </p:nvSpPr>
        <p:spPr>
          <a:xfrm>
            <a:off x="9632" y="1093223"/>
            <a:ext cx="9144000" cy="1370330"/>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9632" y="4515966"/>
            <a:ext cx="9144000" cy="6573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mn-ea"/>
                <a:cs typeface="Times New Roman" panose="02020603050405020304" charset="0"/>
              </a:rPr>
              <a:t>Vessel, E. A., Pasqualette, L., Uran, C., Koldehoff, S., Bignardi, G., &amp; Vinck, M. (2023). Self-relevance predicts the aesthetic appeal of real and synthetic artworks generated via neural style transfer. Psychological Science, 34(9), 1007-1023.</a:t>
            </a:r>
            <a:r>
              <a:rPr lang="en-US" altLang="zh-CN" sz="1100" dirty="0">
                <a:latin typeface="+mn-ea"/>
                <a:cs typeface="Times New Roman" panose="02020603050405020304" charset="0"/>
              </a:rPr>
              <a:t> </a:t>
            </a:r>
            <a:r>
              <a:rPr lang="zh-CN" altLang="en-US" sz="1100" dirty="0">
                <a:latin typeface="+mn-ea"/>
                <a:cs typeface="Times New Roman" panose="02020603050405020304" charset="0"/>
              </a:rPr>
              <a:t>https://doi.org/10.1177/09567976231188107</a:t>
            </a:r>
            <a:endParaRPr lang="zh-CN" altLang="en-US" sz="1100" dirty="0">
              <a:latin typeface="+mn-ea"/>
              <a:cs typeface="Times New Roman" panose="02020603050405020304" charset="0"/>
            </a:endParaRPr>
          </a:p>
        </p:txBody>
      </p:sp>
      <p:sp>
        <p:nvSpPr>
          <p:cNvPr id="12" name="TextBox 22"/>
          <p:cNvSpPr txBox="1"/>
          <p:nvPr/>
        </p:nvSpPr>
        <p:spPr>
          <a:xfrm>
            <a:off x="611560" y="1008411"/>
            <a:ext cx="8134350" cy="1476375"/>
          </a:xfrm>
          <a:prstGeom prst="rect">
            <a:avLst/>
          </a:prstGeom>
          <a:noFill/>
        </p:spPr>
        <p:txBody>
          <a:bodyPr wrap="square" rtlCol="0" anchor="ctr">
            <a:spAutoFit/>
          </a:bodyPr>
          <a:lstStyle/>
          <a:p>
            <a:pPr algn="ctr"/>
            <a:r>
              <a:rPr lang="zh-CN" altLang="en-US" sz="3000" b="1" dirty="0">
                <a:solidFill>
                  <a:schemeClr val="bg1"/>
                </a:solidFill>
                <a:latin typeface="Times New Roman" panose="02020603050405020304" charset="0"/>
                <a:ea typeface="+mj-ea"/>
                <a:cs typeface="Times New Roman" panose="02020603050405020304" charset="0"/>
              </a:rPr>
              <a:t>Self-Relevance Predicts the Aesthetic Appeal of Real and Synthetic Artworks Generated via Neural Style Transfer</a:t>
            </a:r>
            <a:endParaRPr lang="zh-CN" altLang="en-US" sz="3000" b="1" dirty="0">
              <a:solidFill>
                <a:schemeClr val="bg1"/>
              </a:solidFill>
              <a:latin typeface="Times New Roman" panose="02020603050405020304" charset="0"/>
              <a:ea typeface="+mj-ea"/>
              <a:cs typeface="Times New Roman" panose="02020603050405020304" charset="0"/>
            </a:endParaRPr>
          </a:p>
        </p:txBody>
      </p:sp>
      <p:sp>
        <p:nvSpPr>
          <p:cNvPr id="18" name="文本框 17"/>
          <p:cNvSpPr txBox="1"/>
          <p:nvPr/>
        </p:nvSpPr>
        <p:spPr>
          <a:xfrm>
            <a:off x="2772047" y="3007434"/>
            <a:ext cx="4648200" cy="306705"/>
          </a:xfrm>
          <a:prstGeom prst="rect">
            <a:avLst/>
          </a:prstGeom>
          <a:noFill/>
        </p:spPr>
        <p:txBody>
          <a:bodyPr wrap="square" rtlCol="0">
            <a:spAutoFit/>
          </a:bodyPr>
          <a:lstStyle/>
          <a:p>
            <a:pPr algn="l"/>
            <a:r>
              <a:rPr lang="en-US" altLang="zh-CN" sz="1400" dirty="0">
                <a:solidFill>
                  <a:schemeClr val="tx1"/>
                </a:solidFill>
                <a:uFillTx/>
                <a:latin typeface="+mn-ea"/>
                <a:cs typeface="Times New Roman" panose="02020603050405020304" charset="0"/>
              </a:rPr>
              <a:t>Group 8</a:t>
            </a:r>
            <a:r>
              <a:rPr lang="zh-CN" altLang="en-US" sz="1400" dirty="0">
                <a:solidFill>
                  <a:schemeClr val="tx1"/>
                </a:solidFill>
                <a:uFillTx/>
                <a:latin typeface="+mn-ea"/>
                <a:cs typeface="Times New Roman" panose="02020603050405020304" charset="0"/>
              </a:rPr>
              <a:t>：</a:t>
            </a:r>
            <a:r>
              <a:rPr lang="zh-CN" altLang="en-US" sz="1400" dirty="0">
                <a:uFillTx/>
                <a:latin typeface="宋体" panose="02010600030101010101" pitchFamily="2" charset="-122"/>
                <a:ea typeface="宋体" panose="02010600030101010101" pitchFamily="2" charset="-122"/>
                <a:cs typeface="Times New Roman" panose="02020603050405020304" charset="0"/>
                <a:sym typeface="+mn-ea"/>
              </a:rPr>
              <a:t>邱志鹏、倪凤敏、吴雨欣、</a:t>
            </a:r>
            <a:r>
              <a:rPr lang="zh-CN" altLang="en-US" sz="1400" dirty="0">
                <a:solidFill>
                  <a:schemeClr val="tx1"/>
                </a:solidFill>
                <a:uFillTx/>
                <a:latin typeface="宋体" panose="02010600030101010101" pitchFamily="2" charset="-122"/>
                <a:ea typeface="宋体" panose="02010600030101010101" pitchFamily="2" charset="-122"/>
                <a:cs typeface="Times New Roman" panose="02020603050405020304" charset="0"/>
              </a:rPr>
              <a:t>韩奕</a:t>
            </a:r>
            <a:endParaRPr lang="zh-CN" altLang="en-US" sz="1400" dirty="0">
              <a:solidFill>
                <a:schemeClr val="tx1"/>
              </a:solidFill>
              <a:uFillTx/>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20" name="直接连接符 19"/>
          <p:cNvCxnSpPr/>
          <p:nvPr/>
        </p:nvCxnSpPr>
        <p:spPr>
          <a:xfrm>
            <a:off x="1691680" y="2935292"/>
            <a:ext cx="5618018"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南京师范大学"/>
          <p:cNvPicPr>
            <a:picLocks noChangeAspect="1"/>
          </p:cNvPicPr>
          <p:nvPr/>
        </p:nvPicPr>
        <p:blipFill>
          <a:blip r:embed="rId1"/>
          <a:stretch>
            <a:fillRect/>
          </a:stretch>
        </p:blipFill>
        <p:spPr>
          <a:xfrm>
            <a:off x="92075" y="123190"/>
            <a:ext cx="1177925" cy="710565"/>
          </a:xfrm>
          <a:prstGeom prst="rect">
            <a:avLst/>
          </a:prstGeom>
        </p:spPr>
      </p:pic>
      <p:cxnSp>
        <p:nvCxnSpPr>
          <p:cNvPr id="3" name="直接连接符 2"/>
          <p:cNvCxnSpPr/>
          <p:nvPr/>
        </p:nvCxnSpPr>
        <p:spPr>
          <a:xfrm flipV="1">
            <a:off x="1855510" y="3360107"/>
            <a:ext cx="5316220" cy="2921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2047" y="3386529"/>
            <a:ext cx="4648200" cy="306705"/>
          </a:xfrm>
          <a:prstGeom prst="rect">
            <a:avLst/>
          </a:prstGeom>
          <a:noFill/>
        </p:spPr>
        <p:txBody>
          <a:bodyPr wrap="square" rtlCol="0">
            <a:spAutoFit/>
          </a:bodyPr>
          <a:lstStyle/>
          <a:p>
            <a:pPr algn="l"/>
            <a:r>
              <a:rPr lang="zh-CN" altLang="en-US" sz="1400" dirty="0">
                <a:solidFill>
                  <a:schemeClr val="tx1"/>
                </a:solidFill>
                <a:uFillTx/>
                <a:latin typeface="+mn-ea"/>
                <a:cs typeface="Times New Roman" panose="02020603050405020304" charset="0"/>
              </a:rPr>
              <a:t>Reported by：</a:t>
            </a:r>
            <a:r>
              <a:rPr lang="zh-CN" altLang="en-US" sz="1400" dirty="0">
                <a:solidFill>
                  <a:schemeClr val="tx1"/>
                </a:solidFill>
                <a:uFillTx/>
                <a:latin typeface="宋体" panose="02010600030101010101" pitchFamily="2" charset="-122"/>
                <a:ea typeface="宋体" panose="02010600030101010101" pitchFamily="2" charset="-122"/>
                <a:cs typeface="Times New Roman" panose="02020603050405020304" charset="0"/>
              </a:rPr>
              <a:t>邱志鹏</a:t>
            </a:r>
            <a:endParaRPr lang="zh-CN" altLang="en-US" sz="1400" dirty="0">
              <a:solidFill>
                <a:schemeClr val="tx1"/>
              </a:solidFill>
              <a:uFillTx/>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6" name="直接连接符 5"/>
          <p:cNvCxnSpPr/>
          <p:nvPr/>
        </p:nvCxnSpPr>
        <p:spPr>
          <a:xfrm flipV="1">
            <a:off x="2072045" y="3712532"/>
            <a:ext cx="4824095" cy="2921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72047" y="3712284"/>
            <a:ext cx="4648200" cy="337185"/>
          </a:xfrm>
          <a:prstGeom prst="rect">
            <a:avLst/>
          </a:prstGeom>
          <a:noFill/>
        </p:spPr>
        <p:txBody>
          <a:bodyPr wrap="square" rtlCol="0">
            <a:spAutoFit/>
          </a:bodyPr>
          <a:lstStyle/>
          <a:p>
            <a:pPr algn="l"/>
            <a:r>
              <a:rPr lang="en-US" altLang="zh-CN" sz="1400" dirty="0">
                <a:solidFill>
                  <a:schemeClr val="tx1"/>
                </a:solidFill>
                <a:uFillTx/>
                <a:latin typeface="+mn-ea"/>
                <a:cs typeface="Times New Roman" panose="02020603050405020304" charset="0"/>
              </a:rPr>
              <a:t>Report date</a:t>
            </a:r>
            <a:r>
              <a:rPr lang="zh-CN" altLang="en-US" sz="1400" dirty="0">
                <a:solidFill>
                  <a:schemeClr val="tx1"/>
                </a:solidFill>
                <a:uFillTx/>
                <a:latin typeface="+mn-ea"/>
                <a:cs typeface="Times New Roman" panose="02020603050405020304" charset="0"/>
              </a:rPr>
              <a:t>：June </a:t>
            </a:r>
            <a:r>
              <a:rPr lang="en-US" sz="1400" dirty="0">
                <a:solidFill>
                  <a:schemeClr val="tx1"/>
                </a:solidFill>
                <a:uFillTx/>
                <a:latin typeface="+mn-ea"/>
                <a:cs typeface="Times New Roman" panose="02020603050405020304" charset="0"/>
              </a:rPr>
              <a:t>19</a:t>
            </a:r>
            <a:r>
              <a:rPr lang="zh-CN" altLang="en-US" sz="1400" dirty="0">
                <a:solidFill>
                  <a:schemeClr val="tx1"/>
                </a:solidFill>
                <a:uFillTx/>
                <a:latin typeface="+mn-ea"/>
                <a:cs typeface="Times New Roman" panose="02020603050405020304" charset="0"/>
              </a:rPr>
              <a:t>, 2024</a:t>
            </a:r>
            <a:r>
              <a:rPr lang="en-US" altLang="zh-CN" sz="1600" dirty="0">
                <a:solidFill>
                  <a:schemeClr val="tx1"/>
                </a:solidFill>
                <a:uFillTx/>
                <a:latin typeface="+mn-ea"/>
                <a:cs typeface="Times New Roman" panose="02020603050405020304" charset="0"/>
              </a:rPr>
              <a:t> </a:t>
            </a:r>
            <a:endParaRPr lang="en-US" altLang="zh-CN" sz="1600" dirty="0">
              <a:solidFill>
                <a:schemeClr val="tx1"/>
              </a:solidFill>
              <a:uFillTx/>
              <a:latin typeface="+mn-ea"/>
              <a:cs typeface="Times New Roman" panose="02020603050405020304" charset="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1331595" y="1202690"/>
            <a:ext cx="6122670" cy="1229360"/>
          </a:xfrm>
          <a:prstGeom prst="rect">
            <a:avLst/>
          </a:prstGeom>
        </p:spPr>
      </p:pic>
      <p:pic>
        <p:nvPicPr>
          <p:cNvPr id="6" name="图片 5" descr="e50780d4-361d-4c3c-8246-ae4580c977d9"/>
          <p:cNvPicPr>
            <a:picLocks noChangeAspect="1"/>
          </p:cNvPicPr>
          <p:nvPr/>
        </p:nvPicPr>
        <p:blipFill>
          <a:blip r:embed="rId2"/>
          <a:stretch>
            <a:fillRect/>
          </a:stretch>
        </p:blipFill>
        <p:spPr>
          <a:xfrm>
            <a:off x="2051685" y="2432050"/>
            <a:ext cx="4209415" cy="2403475"/>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7"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557847" y="1355826"/>
            <a:ext cx="8028305" cy="2818765"/>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6"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1331595" y="1059180"/>
            <a:ext cx="6026150" cy="1299845"/>
          </a:xfrm>
          <a:prstGeom prst="rect">
            <a:avLst/>
          </a:prstGeom>
        </p:spPr>
      </p:pic>
      <p:pic>
        <p:nvPicPr>
          <p:cNvPr id="6" name="图片 5" descr="fded861b-b704-4dce-b2b4-49c3ef56c2ab"/>
          <p:cNvPicPr>
            <a:picLocks noChangeAspect="1"/>
          </p:cNvPicPr>
          <p:nvPr/>
        </p:nvPicPr>
        <p:blipFill>
          <a:blip r:embed="rId2"/>
          <a:stretch>
            <a:fillRect/>
          </a:stretch>
        </p:blipFill>
        <p:spPr>
          <a:xfrm>
            <a:off x="2124075" y="2455545"/>
            <a:ext cx="4518660" cy="2580005"/>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11"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6" name="图片 5"/>
          <p:cNvPicPr>
            <a:picLocks noChangeAspect="1"/>
          </p:cNvPicPr>
          <p:nvPr/>
        </p:nvPicPr>
        <p:blipFill>
          <a:blip r:embed="rId1"/>
          <a:stretch>
            <a:fillRect/>
          </a:stretch>
        </p:blipFill>
        <p:spPr>
          <a:xfrm>
            <a:off x="971550" y="1131570"/>
            <a:ext cx="7191375" cy="1947545"/>
          </a:xfrm>
          <a:prstGeom prst="rect">
            <a:avLst/>
          </a:prstGeom>
        </p:spPr>
      </p:pic>
      <p:pic>
        <p:nvPicPr>
          <p:cNvPr id="7" name="图片 6" descr="6c119d60-fd86-4bea-ae15-3c6752c356e2"/>
          <p:cNvPicPr>
            <a:picLocks noChangeAspect="1"/>
          </p:cNvPicPr>
          <p:nvPr/>
        </p:nvPicPr>
        <p:blipFill>
          <a:blip r:embed="rId2"/>
          <a:stretch>
            <a:fillRect/>
          </a:stretch>
        </p:blipFill>
        <p:spPr>
          <a:xfrm>
            <a:off x="2496185" y="3075940"/>
            <a:ext cx="3423920" cy="1955165"/>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grpSp>
        <p:nvGrpSpPr>
          <p:cNvPr id="4" name="组合 3"/>
          <p:cNvGrpSpPr/>
          <p:nvPr/>
        </p:nvGrpSpPr>
        <p:grpSpPr>
          <a:xfrm>
            <a:off x="4365625" y="466090"/>
            <a:ext cx="647700" cy="88900"/>
            <a:chOff x="1977863" y="380438"/>
            <a:chExt cx="576000" cy="89060"/>
          </a:xfrm>
          <a:solidFill>
            <a:schemeClr val="accent1"/>
          </a:solidFill>
        </p:grpSpPr>
        <p:sp>
          <p:nvSpPr>
            <p:cNvPr id="5" name="矩形 4"/>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8" name="文本框 7"/>
          <p:cNvSpPr txBox="1"/>
          <p:nvPr/>
        </p:nvSpPr>
        <p:spPr>
          <a:xfrm>
            <a:off x="395605" y="1211580"/>
            <a:ext cx="3048000" cy="334645"/>
          </a:xfrm>
          <a:prstGeom prst="rect">
            <a:avLst/>
          </a:prstGeom>
          <a:noFill/>
        </p:spPr>
        <p:txBody>
          <a:bodyPr wrap="square" rtlCol="0">
            <a:noAutofit/>
          </a:bodyPr>
          <a:lstStyle/>
          <a:p>
            <a:pPr marL="285750" indent="-285750">
              <a:buFont typeface="Arial" panose="020B0604020202020204" pitchFamily="34" charset="0"/>
              <a:buChar char="•"/>
            </a:pPr>
            <a:r>
              <a:rPr lang="en-US" altLang="zh-CN" sz="1400">
                <a:solidFill>
                  <a:schemeClr val="tx1"/>
                </a:solidFill>
                <a:uFillTx/>
                <a:latin typeface="Times New Roman" panose="02020603050405020304" charset="0"/>
              </a:rPr>
              <a:t>Exp1A_LinMixedModels.R</a:t>
            </a:r>
            <a:endParaRPr lang="en-US" altLang="zh-CN" sz="1400">
              <a:solidFill>
                <a:schemeClr val="tx1"/>
              </a:solidFill>
              <a:uFillTx/>
              <a:latin typeface="Times New Roman" panose="02020603050405020304" charset="0"/>
            </a:endParaRPr>
          </a:p>
        </p:txBody>
      </p:sp>
      <p:grpSp>
        <p:nvGrpSpPr>
          <p:cNvPr id="9" name="组合 8"/>
          <p:cNvGrpSpPr/>
          <p:nvPr/>
        </p:nvGrpSpPr>
        <p:grpSpPr>
          <a:xfrm>
            <a:off x="4098290" y="58420"/>
            <a:ext cx="1113790" cy="430530"/>
            <a:chOff x="6454" y="92"/>
            <a:chExt cx="1754" cy="678"/>
          </a:xfrm>
        </p:grpSpPr>
        <p:sp>
          <p:nvSpPr>
            <p:cNvPr id="34"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12" name="图片 11" descr="upload_post_object_v2_1473030738"/>
          <p:cNvPicPr>
            <a:picLocks noChangeAspect="1"/>
          </p:cNvPicPr>
          <p:nvPr/>
        </p:nvPicPr>
        <p:blipFill>
          <a:blip r:embed="rId1"/>
          <a:stretch>
            <a:fillRect/>
          </a:stretch>
        </p:blipFill>
        <p:spPr>
          <a:xfrm>
            <a:off x="1445062" y="1546265"/>
            <a:ext cx="6488906" cy="3339083"/>
          </a:xfrm>
          <a:prstGeom prst="rect">
            <a:avLst/>
          </a:prstGeom>
        </p:spPr>
      </p:pic>
      <p:pic>
        <p:nvPicPr>
          <p:cNvPr id="13" name="图片 12" descr="upload_post_object_v2_936370734"/>
          <p:cNvPicPr>
            <a:picLocks noChangeAspect="1"/>
          </p:cNvPicPr>
          <p:nvPr/>
        </p:nvPicPr>
        <p:blipFill>
          <a:blip r:embed="rId2"/>
          <a:stretch>
            <a:fillRect/>
          </a:stretch>
        </p:blipFill>
        <p:spPr>
          <a:xfrm>
            <a:off x="1672471" y="1373829"/>
            <a:ext cx="5621298" cy="3683860"/>
          </a:xfrm>
          <a:prstGeom prst="rect">
            <a:avLst/>
          </a:prstGeom>
        </p:spPr>
      </p:pic>
      <p:pic>
        <p:nvPicPr>
          <p:cNvPr id="14" name="图片 13" descr="upload_post_object_v2_3530499012"/>
          <p:cNvPicPr>
            <a:picLocks noChangeAspect="1"/>
          </p:cNvPicPr>
          <p:nvPr/>
        </p:nvPicPr>
        <p:blipFill>
          <a:blip r:embed="rId3"/>
          <a:stretch>
            <a:fillRect/>
          </a:stretch>
        </p:blipFill>
        <p:spPr>
          <a:xfrm>
            <a:off x="907143" y="1855827"/>
            <a:ext cx="7329714" cy="1924050"/>
          </a:xfrm>
          <a:prstGeom prst="rect">
            <a:avLst/>
          </a:prstGeom>
        </p:spPr>
      </p:pic>
      <p:pic>
        <p:nvPicPr>
          <p:cNvPr id="15" name="图片 14" descr="upload_post_object_v2_2546975145"/>
          <p:cNvPicPr>
            <a:picLocks noChangeAspect="1"/>
          </p:cNvPicPr>
          <p:nvPr/>
        </p:nvPicPr>
        <p:blipFill>
          <a:blip r:embed="rId4"/>
          <a:stretch>
            <a:fillRect/>
          </a:stretch>
        </p:blipFill>
        <p:spPr>
          <a:xfrm>
            <a:off x="1196759" y="1211580"/>
            <a:ext cx="6390062" cy="36787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3"/>
                                        </p:tgtEl>
                                        <p:attrNameLst>
                                          <p:attrName>ppt_x</p:attrName>
                                        </p:attrNameLst>
                                      </p:cBhvr>
                                      <p:tavLst>
                                        <p:tav tm="0">
                                          <p:val>
                                            <p:strVal val="ppt_x"/>
                                          </p:val>
                                        </p:tav>
                                        <p:tav tm="100000">
                                          <p:val>
                                            <p:strVal val="ppt_x"/>
                                          </p:val>
                                        </p:tav>
                                      </p:tavLst>
                                    </p:anim>
                                    <p:anim calcmode="lin" valueType="num">
                                      <p:cBhvr additive="base">
                                        <p:cTn id="25" dur="500"/>
                                        <p:tgtEl>
                                          <p:spTgt spid="13"/>
                                        </p:tgtEl>
                                        <p:attrNameLst>
                                          <p:attrName>ppt_y</p:attrName>
                                        </p:attrNameLst>
                                      </p:cBhvr>
                                      <p:tavLst>
                                        <p:tav tm="0">
                                          <p:val>
                                            <p:strVal val="ppt_y"/>
                                          </p:val>
                                        </p:tav>
                                        <p:tav tm="100000">
                                          <p:val>
                                            <p:strVal val="1+ppt_h/2"/>
                                          </p:val>
                                        </p:tav>
                                      </p:tavLst>
                                    </p:anim>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4"/>
                                        </p:tgtEl>
                                        <p:attrNameLst>
                                          <p:attrName>ppt_x</p:attrName>
                                        </p:attrNameLst>
                                      </p:cBhvr>
                                      <p:tavLst>
                                        <p:tav tm="0">
                                          <p:val>
                                            <p:strVal val="ppt_x"/>
                                          </p:val>
                                        </p:tav>
                                        <p:tav tm="100000">
                                          <p:val>
                                            <p:strVal val="ppt_x"/>
                                          </p:val>
                                        </p:tav>
                                      </p:tavLst>
                                    </p:anim>
                                    <p:anim calcmode="lin" valueType="num">
                                      <p:cBhvr additive="base">
                                        <p:cTn id="37" dur="500"/>
                                        <p:tgtEl>
                                          <p:spTgt spid="14"/>
                                        </p:tgtEl>
                                        <p:attrNameLst>
                                          <p:attrName>ppt_y</p:attrName>
                                        </p:attrNameLst>
                                      </p:cBhvr>
                                      <p:tavLst>
                                        <p:tav tm="0">
                                          <p:val>
                                            <p:strVal val="ppt_y"/>
                                          </p:val>
                                        </p:tav>
                                        <p:tav tm="100000">
                                          <p:val>
                                            <p:strVal val="1+ppt_h/2"/>
                                          </p:val>
                                        </p:tav>
                                      </p:tavLst>
                                    </p:anim>
                                    <p:set>
                                      <p:cBhvr>
                                        <p:cTn id="38" dur="1" fill="hold">
                                          <p:stCondLst>
                                            <p:cond delay="499"/>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5"/>
                                        </p:tgtEl>
                                        <p:attrNameLst>
                                          <p:attrName>ppt_x</p:attrName>
                                        </p:attrNameLst>
                                      </p:cBhvr>
                                      <p:tavLst>
                                        <p:tav tm="0">
                                          <p:val>
                                            <p:strVal val="ppt_x"/>
                                          </p:val>
                                        </p:tav>
                                        <p:tav tm="100000">
                                          <p:val>
                                            <p:strVal val="ppt_x"/>
                                          </p:val>
                                        </p:tav>
                                      </p:tavLst>
                                    </p:anim>
                                    <p:anim calcmode="lin" valueType="num">
                                      <p:cBhvr additive="base">
                                        <p:cTn id="49" dur="500"/>
                                        <p:tgtEl>
                                          <p:spTgt spid="15"/>
                                        </p:tgtEl>
                                        <p:attrNameLst>
                                          <p:attrName>ppt_y</p:attrName>
                                        </p:attrNameLst>
                                      </p:cBhvr>
                                      <p:tavLst>
                                        <p:tav tm="0">
                                          <p:val>
                                            <p:strVal val="ppt_y"/>
                                          </p:val>
                                        </p:tav>
                                        <p:tav tm="100000">
                                          <p:val>
                                            <p:strVal val="1+ppt_h/2"/>
                                          </p:val>
                                        </p:tav>
                                      </p:tavLst>
                                    </p:anim>
                                    <p:set>
                                      <p:cBhvr>
                                        <p:cTn id="5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grpSp>
        <p:nvGrpSpPr>
          <p:cNvPr id="4" name="组合 3"/>
          <p:cNvGrpSpPr/>
          <p:nvPr/>
        </p:nvGrpSpPr>
        <p:grpSpPr>
          <a:xfrm>
            <a:off x="4365625" y="466090"/>
            <a:ext cx="647700" cy="88900"/>
            <a:chOff x="1977863" y="380438"/>
            <a:chExt cx="576000" cy="89060"/>
          </a:xfrm>
          <a:solidFill>
            <a:schemeClr val="accent1"/>
          </a:solidFill>
        </p:grpSpPr>
        <p:sp>
          <p:nvSpPr>
            <p:cNvPr id="5" name="矩形 4"/>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8" name="文本框 7"/>
          <p:cNvSpPr txBox="1"/>
          <p:nvPr/>
        </p:nvSpPr>
        <p:spPr>
          <a:xfrm>
            <a:off x="395605" y="1211580"/>
            <a:ext cx="3048000" cy="334645"/>
          </a:xfrm>
          <a:prstGeom prst="rect">
            <a:avLst/>
          </a:prstGeom>
          <a:noFill/>
        </p:spPr>
        <p:txBody>
          <a:bodyPr wrap="square" rtlCol="0">
            <a:noAutofit/>
          </a:bodyPr>
          <a:lstStyle/>
          <a:p>
            <a:pPr marL="285750" indent="-285750">
              <a:buFont typeface="Arial" panose="020B0604020202020204" pitchFamily="34" charset="0"/>
              <a:buChar char="•"/>
            </a:pPr>
            <a:r>
              <a:rPr lang="en-US" altLang="zh-CN" sz="1400">
                <a:solidFill>
                  <a:schemeClr val="tx1"/>
                </a:solidFill>
                <a:uFillTx/>
                <a:latin typeface="Times New Roman" panose="02020603050405020304" charset="0"/>
              </a:rPr>
              <a:t>Exp1A_LinMixedModels.R</a:t>
            </a:r>
            <a:endParaRPr lang="en-US" altLang="zh-CN" sz="1400">
              <a:solidFill>
                <a:schemeClr val="tx1"/>
              </a:solidFill>
              <a:uFillTx/>
              <a:latin typeface="Times New Roman" panose="02020603050405020304" charset="0"/>
            </a:endParaRPr>
          </a:p>
        </p:txBody>
      </p:sp>
      <p:grpSp>
        <p:nvGrpSpPr>
          <p:cNvPr id="9" name="组合 8"/>
          <p:cNvGrpSpPr/>
          <p:nvPr/>
        </p:nvGrpSpPr>
        <p:grpSpPr>
          <a:xfrm>
            <a:off x="4098290" y="58420"/>
            <a:ext cx="1113790" cy="430530"/>
            <a:chOff x="6454" y="92"/>
            <a:chExt cx="1754" cy="678"/>
          </a:xfrm>
        </p:grpSpPr>
        <p:sp>
          <p:nvSpPr>
            <p:cNvPr id="34"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3" name="图片 2"/>
          <p:cNvPicPr>
            <a:picLocks noChangeAspect="1"/>
          </p:cNvPicPr>
          <p:nvPr/>
        </p:nvPicPr>
        <p:blipFill>
          <a:blip r:embed="rId1"/>
          <a:stretch>
            <a:fillRect/>
          </a:stretch>
        </p:blipFill>
        <p:spPr>
          <a:xfrm>
            <a:off x="4528185" y="915670"/>
            <a:ext cx="3234690" cy="4060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sp>
        <p:nvSpPr>
          <p:cNvPr id="8" name="文本框 7"/>
          <p:cNvSpPr txBox="1"/>
          <p:nvPr/>
        </p:nvSpPr>
        <p:spPr>
          <a:xfrm>
            <a:off x="395605" y="1211580"/>
            <a:ext cx="4776470" cy="334645"/>
          </a:xfrm>
          <a:prstGeom prst="rect">
            <a:avLst/>
          </a:prstGeom>
          <a:noFill/>
        </p:spPr>
        <p:txBody>
          <a:bodyPr wrap="square" rtlCol="0">
            <a:noAutofit/>
          </a:bodyPr>
          <a:lstStyle/>
          <a:p>
            <a:pPr marL="285750" indent="-285750">
              <a:buFont typeface="Arial" panose="020B0604020202020204" pitchFamily="34" charset="0"/>
              <a:buChar char="•"/>
            </a:pPr>
            <a:r>
              <a:rPr lang="zh-CN" altLang="en-US" sz="1400">
                <a:solidFill>
                  <a:schemeClr val="tx1"/>
                </a:solidFill>
                <a:uFillTx/>
                <a:latin typeface="Times New Roman" panose="02020603050405020304" charset="0"/>
              </a:rPr>
              <a:t>Exp1A_MM1.R</a:t>
            </a:r>
            <a:r>
              <a:rPr lang="en-US" altLang="zh-CN" sz="1400">
                <a:solidFill>
                  <a:schemeClr val="tx1"/>
                </a:solidFill>
                <a:uFillTx/>
                <a:latin typeface="Times New Roman" panose="02020603050405020304" charset="0"/>
              </a:rPr>
              <a:t>——MM1 FOR AESTHETIC APPEAL</a:t>
            </a:r>
            <a:endParaRPr lang="en-US" altLang="zh-CN" sz="1400">
              <a:solidFill>
                <a:schemeClr val="tx1"/>
              </a:solidFill>
              <a:uFillTx/>
              <a:latin typeface="Times New Roman" panose="02020603050405020304" charset="0"/>
            </a:endParaRPr>
          </a:p>
        </p:txBody>
      </p:sp>
      <p:pic>
        <p:nvPicPr>
          <p:cNvPr id="7" name="图片 6"/>
          <p:cNvPicPr>
            <a:picLocks noChangeAspect="1"/>
          </p:cNvPicPr>
          <p:nvPr/>
        </p:nvPicPr>
        <p:blipFill>
          <a:blip r:embed="rId1"/>
          <a:stretch>
            <a:fillRect/>
          </a:stretch>
        </p:blipFill>
        <p:spPr>
          <a:xfrm>
            <a:off x="1523365" y="1635760"/>
            <a:ext cx="5852160" cy="3084195"/>
          </a:xfrm>
          <a:prstGeom prst="rect">
            <a:avLst/>
          </a:prstGeom>
        </p:spPr>
      </p:pic>
      <p:grpSp>
        <p:nvGrpSpPr>
          <p:cNvPr id="9" name="组合 8"/>
          <p:cNvGrpSpPr/>
          <p:nvPr/>
        </p:nvGrpSpPr>
        <p:grpSpPr>
          <a:xfrm>
            <a:off x="4098290" y="58420"/>
            <a:ext cx="1113790" cy="430530"/>
            <a:chOff x="6454" y="92"/>
            <a:chExt cx="1754" cy="678"/>
          </a:xfrm>
        </p:grpSpPr>
        <p:sp>
          <p:nvSpPr>
            <p:cNvPr id="10"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1" name="文本框 10"/>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6" name="图片 5"/>
          <p:cNvPicPr>
            <a:picLocks noChangeAspect="1"/>
          </p:cNvPicPr>
          <p:nvPr/>
        </p:nvPicPr>
        <p:blipFill>
          <a:blip r:embed="rId2"/>
          <a:stretch>
            <a:fillRect/>
          </a:stretch>
        </p:blipFill>
        <p:spPr>
          <a:xfrm>
            <a:off x="1187450" y="1491615"/>
            <a:ext cx="6717030" cy="2980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403860" y="1203325"/>
            <a:ext cx="8575675" cy="1059815"/>
          </a:xfrm>
          <a:prstGeom prst="rect">
            <a:avLst/>
          </a:prstGeom>
        </p:spPr>
      </p:pic>
      <p:pic>
        <p:nvPicPr>
          <p:cNvPr id="6" name="图片 5" descr="77effd2a-da24-4237-b4c6-135ac6818527"/>
          <p:cNvPicPr>
            <a:picLocks noChangeAspect="1"/>
          </p:cNvPicPr>
          <p:nvPr/>
        </p:nvPicPr>
        <p:blipFill>
          <a:blip r:embed="rId2"/>
          <a:stretch>
            <a:fillRect/>
          </a:stretch>
        </p:blipFill>
        <p:spPr>
          <a:xfrm>
            <a:off x="2484120" y="2420620"/>
            <a:ext cx="3823335" cy="2274570"/>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7"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sp>
        <p:nvSpPr>
          <p:cNvPr id="8" name="文本框 7"/>
          <p:cNvSpPr txBox="1"/>
          <p:nvPr/>
        </p:nvSpPr>
        <p:spPr>
          <a:xfrm>
            <a:off x="395605" y="1211580"/>
            <a:ext cx="4776470" cy="334645"/>
          </a:xfrm>
          <a:prstGeom prst="rect">
            <a:avLst/>
          </a:prstGeom>
          <a:noFill/>
        </p:spPr>
        <p:txBody>
          <a:bodyPr wrap="square" rtlCol="0">
            <a:noAutofit/>
          </a:bodyPr>
          <a:lstStyle/>
          <a:p>
            <a:pPr marL="285750" indent="-285750">
              <a:buFont typeface="Arial" panose="020B0604020202020204" pitchFamily="34" charset="0"/>
              <a:buChar char="•"/>
            </a:pPr>
            <a:r>
              <a:rPr lang="zh-CN" altLang="en-US" sz="1400">
                <a:solidFill>
                  <a:schemeClr val="tx1"/>
                </a:solidFill>
                <a:uFillTx/>
                <a:latin typeface="Times New Roman" panose="02020603050405020304" charset="0"/>
              </a:rPr>
              <a:t>Exp1A_MM1.R</a:t>
            </a:r>
            <a:r>
              <a:rPr lang="en-US" altLang="zh-CN" sz="1400">
                <a:solidFill>
                  <a:schemeClr val="tx1"/>
                </a:solidFill>
                <a:uFillTx/>
                <a:latin typeface="Times New Roman" panose="02020603050405020304" charset="0"/>
              </a:rPr>
              <a:t>——MM1 FOR SELF-RELEVANCE</a:t>
            </a:r>
            <a:endParaRPr lang="en-US" altLang="zh-CN" sz="1400">
              <a:solidFill>
                <a:schemeClr val="tx1"/>
              </a:solidFill>
              <a:uFillTx/>
              <a:latin typeface="Times New Roman" panose="02020603050405020304" charset="0"/>
            </a:endParaRPr>
          </a:p>
        </p:txBody>
      </p:sp>
      <p:pic>
        <p:nvPicPr>
          <p:cNvPr id="2" name="图片 1"/>
          <p:cNvPicPr>
            <a:picLocks noChangeAspect="1"/>
          </p:cNvPicPr>
          <p:nvPr/>
        </p:nvPicPr>
        <p:blipFill>
          <a:blip r:embed="rId1"/>
          <a:stretch>
            <a:fillRect/>
          </a:stretch>
        </p:blipFill>
        <p:spPr>
          <a:xfrm>
            <a:off x="1259840" y="1546225"/>
            <a:ext cx="6093460" cy="1651000"/>
          </a:xfrm>
          <a:prstGeom prst="rect">
            <a:avLst/>
          </a:prstGeom>
        </p:spPr>
      </p:pic>
      <p:grpSp>
        <p:nvGrpSpPr>
          <p:cNvPr id="6" name="组合 5"/>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pic>
        <p:nvPicPr>
          <p:cNvPr id="7" name="图片 6"/>
          <p:cNvPicPr>
            <a:picLocks noChangeAspect="1"/>
          </p:cNvPicPr>
          <p:nvPr/>
        </p:nvPicPr>
        <p:blipFill>
          <a:blip r:embed="rId2"/>
          <a:stretch>
            <a:fillRect/>
          </a:stretch>
        </p:blipFill>
        <p:spPr>
          <a:xfrm>
            <a:off x="1259840" y="3147695"/>
            <a:ext cx="6092825" cy="1489710"/>
          </a:xfrm>
          <a:prstGeom prst="rect">
            <a:avLst/>
          </a:prstGeom>
        </p:spPr>
      </p:pic>
      <p:sp>
        <p:nvSpPr>
          <p:cNvPr id="1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395605" y="1347470"/>
            <a:ext cx="8323580" cy="982980"/>
          </a:xfrm>
          <a:prstGeom prst="rect">
            <a:avLst/>
          </a:prstGeom>
        </p:spPr>
      </p:pic>
      <p:pic>
        <p:nvPicPr>
          <p:cNvPr id="6" name="图片 5" descr="cd0eee0e-da56-4e4f-987a-6afb37fc5c7e"/>
          <p:cNvPicPr>
            <a:picLocks noChangeAspect="1"/>
          </p:cNvPicPr>
          <p:nvPr/>
        </p:nvPicPr>
        <p:blipFill>
          <a:blip r:embed="rId2"/>
          <a:stretch>
            <a:fillRect/>
          </a:stretch>
        </p:blipFill>
        <p:spPr>
          <a:xfrm>
            <a:off x="2536190" y="2499360"/>
            <a:ext cx="3851275" cy="2291080"/>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7"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539058" y="2427660"/>
            <a:ext cx="3123394" cy="584775"/>
          </a:xfrm>
          <a:prstGeom prst="rect">
            <a:avLst/>
          </a:prstGeom>
          <a:noFill/>
        </p:spPr>
        <p:txBody>
          <a:bodyPr wrap="square" rtlCol="0">
            <a:spAutoFit/>
          </a:bodyPr>
          <a:lstStyle/>
          <a:p>
            <a:r>
              <a:rPr lang="en-US" altLang="zh-CN" sz="3200" b="1" dirty="0">
                <a:solidFill>
                  <a:schemeClr val="bg1">
                    <a:lumMod val="65000"/>
                  </a:schemeClr>
                </a:solidFill>
                <a:latin typeface="Times New Roman" panose="02020603050405020304" charset="0"/>
                <a:ea typeface="Times New Roman" panose="02020603050405020304" charset="0"/>
              </a:rPr>
              <a:t>CONTENTS</a:t>
            </a:r>
            <a:endParaRPr lang="zh-CN" altLang="en-US" sz="3200" b="1" dirty="0">
              <a:solidFill>
                <a:schemeClr val="bg1">
                  <a:lumMod val="65000"/>
                </a:schemeClr>
              </a:solidFill>
              <a:latin typeface="Times New Roman" panose="02020603050405020304" charset="0"/>
              <a:ea typeface="Times New Roman" panose="02020603050405020304" charset="0"/>
            </a:endParaRPr>
          </a:p>
        </p:txBody>
      </p:sp>
      <p:sp>
        <p:nvSpPr>
          <p:cNvPr id="17" name="文本框 18"/>
          <p:cNvSpPr txBox="1"/>
          <p:nvPr/>
        </p:nvSpPr>
        <p:spPr>
          <a:xfrm>
            <a:off x="3822065" y="1231900"/>
            <a:ext cx="4998407" cy="3784600"/>
          </a:xfrm>
          <a:prstGeom prst="rect">
            <a:avLst/>
          </a:prstGeom>
          <a:noFill/>
        </p:spPr>
        <p:txBody>
          <a:bodyPr wrap="square" rtlCol="0">
            <a:spAutoFit/>
          </a:bodyPr>
          <a:lstStyle/>
          <a:p>
            <a:pPr marL="342900" indent="-342900" algn="l">
              <a:lnSpc>
                <a:spcPct val="200000"/>
              </a:lnSpc>
              <a:buFont typeface="Wingdings" panose="05000000000000000000" charset="0"/>
              <a:buChar char="Ø"/>
            </a:pPr>
            <a:r>
              <a:rPr lang="zh-CN" altLang="en-US" sz="2000" b="1" dirty="0">
                <a:solidFill>
                  <a:schemeClr val="tx1">
                    <a:lumMod val="75000"/>
                    <a:lumOff val="25000"/>
                  </a:schemeClr>
                </a:solidFill>
                <a:latin typeface="Times New Roman" panose="02020603050405020304" charset="0"/>
                <a:ea typeface="Times New Roman" panose="02020603050405020304" charset="0"/>
              </a:rPr>
              <a:t>Introduction</a:t>
            </a:r>
            <a:endParaRPr lang="zh-CN" altLang="en-US" sz="2000" b="1" dirty="0">
              <a:solidFill>
                <a:schemeClr val="tx1">
                  <a:lumMod val="75000"/>
                  <a:lumOff val="25000"/>
                </a:schemeClr>
              </a:solidFill>
              <a:latin typeface="Times New Roman" panose="02020603050405020304" charset="0"/>
              <a:ea typeface="Times New Roman" panose="02020603050405020304" charset="0"/>
            </a:endParaRPr>
          </a:p>
          <a:p>
            <a:pPr marL="342900" indent="-342900">
              <a:lnSpc>
                <a:spcPct val="200000"/>
              </a:lnSpc>
              <a:buFont typeface="Wingdings" panose="05000000000000000000" charset="0"/>
              <a:buChar char="Ø"/>
            </a:pPr>
            <a:r>
              <a:rPr lang="en-US" altLang="zh-CN" sz="2000" b="1" dirty="0">
                <a:solidFill>
                  <a:schemeClr val="tx1">
                    <a:lumMod val="75000"/>
                    <a:lumOff val="25000"/>
                  </a:schemeClr>
                </a:solidFill>
                <a:latin typeface="Times New Roman" panose="02020603050405020304" charset="0"/>
                <a:ea typeface="Times New Roman" panose="02020603050405020304" charset="0"/>
                <a:sym typeface="+mn-ea"/>
              </a:rPr>
              <a:t>Methods</a:t>
            </a:r>
            <a:endParaRPr lang="en-US" altLang="zh-CN" sz="2000" b="1" dirty="0">
              <a:solidFill>
                <a:schemeClr val="tx1">
                  <a:lumMod val="75000"/>
                  <a:lumOff val="25000"/>
                </a:schemeClr>
              </a:solidFill>
              <a:latin typeface="Times New Roman" panose="02020603050405020304" charset="0"/>
              <a:ea typeface="Times New Roman" panose="02020603050405020304" charset="0"/>
              <a:sym typeface="+mn-ea"/>
            </a:endParaRPr>
          </a:p>
          <a:p>
            <a:pPr marL="342900" indent="-342900">
              <a:lnSpc>
                <a:spcPct val="200000"/>
              </a:lnSpc>
              <a:buFont typeface="Wingdings" panose="05000000000000000000" charset="0"/>
              <a:buChar char="Ø"/>
            </a:pPr>
            <a:r>
              <a:rPr lang="en-US" altLang="zh-CN" sz="2000" b="1" dirty="0">
                <a:solidFill>
                  <a:schemeClr val="tx1">
                    <a:lumMod val="75000"/>
                    <a:lumOff val="25000"/>
                  </a:schemeClr>
                </a:solidFill>
                <a:latin typeface="Times New Roman" panose="02020603050405020304" charset="0"/>
                <a:ea typeface="Times New Roman" panose="02020603050405020304" charset="0"/>
                <a:sym typeface="+mn-ea"/>
              </a:rPr>
              <a:t>Summary of Repeatability Results</a:t>
            </a:r>
            <a:endParaRPr lang="en-US" altLang="zh-CN" sz="2000" b="1" dirty="0">
              <a:solidFill>
                <a:schemeClr val="tx1">
                  <a:lumMod val="75000"/>
                  <a:lumOff val="25000"/>
                </a:schemeClr>
              </a:solidFill>
              <a:latin typeface="Times New Roman" panose="02020603050405020304" charset="0"/>
              <a:ea typeface="Times New Roman" panose="02020603050405020304" charset="0"/>
              <a:sym typeface="+mn-ea"/>
            </a:endParaRPr>
          </a:p>
          <a:p>
            <a:pPr marL="342900" indent="-342900">
              <a:lnSpc>
                <a:spcPct val="200000"/>
              </a:lnSpc>
              <a:buFont typeface="Wingdings" panose="05000000000000000000" charset="0"/>
              <a:buChar char="Ø"/>
            </a:pPr>
            <a:r>
              <a:rPr lang="en-US" altLang="zh-CN" sz="2000" b="1" dirty="0">
                <a:solidFill>
                  <a:schemeClr val="tx1">
                    <a:lumMod val="75000"/>
                    <a:lumOff val="25000"/>
                  </a:schemeClr>
                </a:solidFill>
                <a:latin typeface="Times New Roman" panose="02020603050405020304" charset="0"/>
                <a:ea typeface="Times New Roman" panose="02020603050405020304" charset="0"/>
                <a:sym typeface="+mn-ea"/>
              </a:rPr>
              <a:t>Discussion</a:t>
            </a:r>
            <a:endParaRPr lang="en-US" altLang="zh-CN" sz="2000" b="1" dirty="0">
              <a:solidFill>
                <a:schemeClr val="tx1">
                  <a:lumMod val="75000"/>
                  <a:lumOff val="25000"/>
                </a:schemeClr>
              </a:solidFill>
              <a:latin typeface="Times New Roman" panose="02020603050405020304" charset="0"/>
              <a:ea typeface="Times New Roman" panose="02020603050405020304" charset="0"/>
              <a:sym typeface="+mn-ea"/>
            </a:endParaRPr>
          </a:p>
          <a:p>
            <a:pPr marL="342900" indent="-342900">
              <a:lnSpc>
                <a:spcPct val="200000"/>
              </a:lnSpc>
              <a:buFont typeface="Wingdings" panose="05000000000000000000" charset="0"/>
              <a:buChar char="Ø"/>
            </a:pPr>
            <a:r>
              <a:rPr lang="zh-CN" altLang="en-US" sz="2000" b="1" dirty="0">
                <a:solidFill>
                  <a:schemeClr val="tx1">
                    <a:lumMod val="75000"/>
                    <a:lumOff val="25000"/>
                  </a:schemeClr>
                </a:solidFill>
                <a:latin typeface="Times New Roman" panose="02020603050405020304" charset="0"/>
                <a:ea typeface="Times New Roman" panose="02020603050405020304" charset="0"/>
                <a:sym typeface="+mn-ea"/>
              </a:rPr>
              <a:t>Conclusion</a:t>
            </a:r>
            <a:endParaRPr lang="en-US" altLang="zh-CN" sz="2000" b="1" dirty="0">
              <a:solidFill>
                <a:schemeClr val="tx1">
                  <a:lumMod val="75000"/>
                  <a:lumOff val="25000"/>
                </a:schemeClr>
              </a:solidFill>
              <a:latin typeface="Times New Roman" panose="02020603050405020304" charset="0"/>
              <a:ea typeface="Times New Roman" panose="02020603050405020304" charset="0"/>
              <a:sym typeface="+mn-ea"/>
            </a:endParaRPr>
          </a:p>
          <a:p>
            <a:pPr marL="285750" indent="-285750">
              <a:lnSpc>
                <a:spcPct val="200000"/>
              </a:lnSpc>
              <a:buFont typeface="Wingdings" panose="05000000000000000000" charset="0"/>
              <a:buChar char="l"/>
            </a:pPr>
            <a:endParaRPr lang="zh-CN" altLang="en-US" sz="2000" b="1" dirty="0">
              <a:solidFill>
                <a:schemeClr val="tx1">
                  <a:lumMod val="75000"/>
                  <a:lumOff val="25000"/>
                </a:schemeClr>
              </a:solidFill>
              <a:latin typeface="Times New Roman" panose="02020603050405020304" charset="0"/>
              <a:ea typeface="Times New Roman" panose="02020603050405020304" charset="0"/>
              <a:sym typeface="+mn-ea"/>
            </a:endParaRPr>
          </a:p>
        </p:txBody>
      </p:sp>
      <p:cxnSp>
        <p:nvCxnSpPr>
          <p:cNvPr id="34" name="直接连接符 33"/>
          <p:cNvCxnSpPr/>
          <p:nvPr/>
        </p:nvCxnSpPr>
        <p:spPr>
          <a:xfrm>
            <a:off x="3275920" y="1419622"/>
            <a:ext cx="0" cy="28803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750"/>
                                        <p:tgtEl>
                                          <p:spTgt spid="14"/>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0-#ppt_h/2"/>
                                          </p:val>
                                        </p:tav>
                                        <p:tav tm="100000">
                                          <p:val>
                                            <p:strVal val="#ppt_y"/>
                                          </p:val>
                                        </p:tav>
                                      </p:tavLst>
                                    </p:anim>
                                  </p:childTnLst>
                                </p:cTn>
                              </p:par>
                              <p:par>
                                <p:cTn id="13" presetID="22" presetClass="entr" presetSubtype="8"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791845" y="1707515"/>
            <a:ext cx="7738110" cy="1907540"/>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6"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7" name="图片 6"/>
          <p:cNvPicPr>
            <a:picLocks noChangeAspect="1"/>
          </p:cNvPicPr>
          <p:nvPr/>
        </p:nvPicPr>
        <p:blipFill>
          <a:blip r:embed="rId2"/>
          <a:stretch>
            <a:fillRect/>
          </a:stretch>
        </p:blipFill>
        <p:spPr>
          <a:xfrm>
            <a:off x="251460" y="1593850"/>
            <a:ext cx="8695055" cy="2778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251460" y="1635760"/>
            <a:ext cx="8544560" cy="986155"/>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7"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11" name="文本框 10"/>
          <p:cNvSpPr txBox="1"/>
          <p:nvPr/>
        </p:nvSpPr>
        <p:spPr>
          <a:xfrm>
            <a:off x="538520" y="1270040"/>
            <a:ext cx="2205990" cy="275590"/>
          </a:xfrm>
          <a:prstGeom prst="rect">
            <a:avLst/>
          </a:prstGeom>
          <a:noFill/>
        </p:spPr>
        <p:txBody>
          <a:bodyPr wrap="square" rtlCol="0">
            <a:spAutoFit/>
          </a:bodyPr>
          <a:p>
            <a:pPr marL="171450" indent="-171450">
              <a:buFont typeface="Arial" panose="020B0604020202020204" pitchFamily="34" charset="0"/>
              <a:buChar char="•"/>
            </a:pPr>
            <a:r>
              <a:rPr lang="zh-CN" altLang="en-US" sz="1200">
                <a:solidFill>
                  <a:schemeClr val="tx1"/>
                </a:solidFill>
                <a:uFillTx/>
                <a:latin typeface="Times New Roman" panose="02020603050405020304" charset="0"/>
              </a:rPr>
              <a:t>Exp1A_rcVCA_DA.R</a:t>
            </a:r>
            <a:endParaRPr lang="zh-CN" altLang="en-US" sz="1200">
              <a:solidFill>
                <a:schemeClr val="tx1"/>
              </a:solidFill>
              <a:uFillTx/>
              <a:latin typeface="Times New Roman" panose="02020603050405020304" charset="0"/>
            </a:endParaRPr>
          </a:p>
        </p:txBody>
      </p:sp>
      <p:pic>
        <p:nvPicPr>
          <p:cNvPr id="12" name="图片 11"/>
          <p:cNvPicPr>
            <a:picLocks noChangeAspect="1"/>
          </p:cNvPicPr>
          <p:nvPr/>
        </p:nvPicPr>
        <p:blipFill>
          <a:blip r:embed="rId2"/>
          <a:stretch>
            <a:fillRect/>
          </a:stretch>
        </p:blipFill>
        <p:spPr>
          <a:xfrm>
            <a:off x="179705" y="3211830"/>
            <a:ext cx="8785225" cy="1104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7" name="图片 6"/>
          <p:cNvPicPr>
            <a:picLocks noChangeAspect="1"/>
          </p:cNvPicPr>
          <p:nvPr/>
        </p:nvPicPr>
        <p:blipFill>
          <a:blip r:embed="rId1"/>
          <a:stretch>
            <a:fillRect/>
          </a:stretch>
        </p:blipFill>
        <p:spPr>
          <a:xfrm>
            <a:off x="874713" y="1258292"/>
            <a:ext cx="6959600" cy="3566795"/>
          </a:xfrm>
          <a:prstGeom prst="rect">
            <a:avLst/>
          </a:prstGeom>
        </p:spPr>
      </p:pic>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6" name="图片 5" descr="29be4c81-98f9-4e26-843a-ea01a14e799f"/>
          <p:cNvPicPr>
            <a:picLocks noChangeAspect="1"/>
          </p:cNvPicPr>
          <p:nvPr/>
        </p:nvPicPr>
        <p:blipFill>
          <a:blip r:embed="rId2"/>
          <a:stretch>
            <a:fillRect/>
          </a:stretch>
        </p:blipFill>
        <p:spPr>
          <a:xfrm>
            <a:off x="1691640" y="1419225"/>
            <a:ext cx="5454650" cy="3244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619991" y="1908956"/>
            <a:ext cx="1975335" cy="2011659"/>
            <a:chOff x="4660" y="2408"/>
            <a:chExt cx="4322" cy="4447"/>
          </a:xfrm>
        </p:grpSpPr>
        <p:sp useBgFill="1">
          <p:nvSpPr>
            <p:cNvPr id="3" name="椭圆 2"/>
            <p:cNvSpPr/>
            <p:nvPr/>
          </p:nvSpPr>
          <p:spPr>
            <a:xfrm>
              <a:off x="4660" y="2408"/>
              <a:ext cx="4322" cy="4322"/>
            </a:xfrm>
            <a:prstGeom prst="ellipse">
              <a:avLst/>
            </a:prstGeom>
            <a:ln w="15875" cap="rnd">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grpSp>
          <p:nvGrpSpPr>
            <p:cNvPr id="32" name="组合 31"/>
            <p:cNvGrpSpPr/>
            <p:nvPr/>
          </p:nvGrpSpPr>
          <p:grpSpPr>
            <a:xfrm>
              <a:off x="4864" y="2613"/>
              <a:ext cx="3913" cy="4243"/>
              <a:chOff x="3088604" y="1658989"/>
              <a:chExt cx="2484854" cy="2694067"/>
            </a:xfrm>
          </p:grpSpPr>
          <p:grpSp>
            <p:nvGrpSpPr>
              <p:cNvPr id="31" name="组合 30"/>
              <p:cNvGrpSpPr/>
              <p:nvPr/>
            </p:nvGrpSpPr>
            <p:grpSpPr>
              <a:xfrm>
                <a:off x="3448946" y="1658989"/>
                <a:ext cx="1764170" cy="779796"/>
                <a:chOff x="3448946" y="1658989"/>
                <a:chExt cx="1764170" cy="779796"/>
              </a:xfrm>
            </p:grpSpPr>
            <p:sp>
              <p:nvSpPr>
                <p:cNvPr id="4" name="任意多边形 3"/>
                <p:cNvSpPr/>
                <p:nvPr/>
              </p:nvSpPr>
              <p:spPr>
                <a:xfrm>
                  <a:off x="3448946" y="1658989"/>
                  <a:ext cx="1764170" cy="536235"/>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9" name="文本框 1153"/>
                <p:cNvSpPr txBox="1"/>
                <p:nvPr/>
              </p:nvSpPr>
              <p:spPr>
                <a:xfrm>
                  <a:off x="3923928" y="1738183"/>
                  <a:ext cx="839536" cy="700602"/>
                </a:xfrm>
                <a:prstGeom prst="rect">
                  <a:avLst/>
                </a:prstGeom>
                <a:noFill/>
              </p:spPr>
              <p:txBody>
                <a:bodyPr wrap="square" lIns="68580" tIns="34290" rIns="68580" bIns="34290" rtlCol="0">
                  <a:spAutoFit/>
                </a:bodyPr>
                <a:lstStyle/>
                <a:p>
                  <a:pPr algn="ctr"/>
                  <a:r>
                    <a:rPr lang="en-US" altLang="zh-CN" sz="1800" dirty="0">
                      <a:solidFill>
                        <a:schemeClr val="accent1"/>
                      </a:solidFill>
                      <a:latin typeface="Times New Roman" panose="02020603050405020304" charset="0"/>
                      <a:ea typeface="Times New Roman" panose="02020603050405020304" charset="0"/>
                    </a:rPr>
                    <a:t>01</a:t>
                  </a:r>
                  <a:endParaRPr lang="en-US" altLang="zh-CN" sz="1800" dirty="0">
                    <a:solidFill>
                      <a:schemeClr val="accent1"/>
                    </a:solidFill>
                    <a:latin typeface="Times New Roman" panose="02020603050405020304" charset="0"/>
                    <a:ea typeface="Times New Roman" panose="02020603050405020304" charset="0"/>
                  </a:endParaRPr>
                </a:p>
                <a:p>
                  <a:pPr algn="ctr"/>
                  <a:endParaRPr lang="zh-CN" altLang="en-US" sz="1000" dirty="0">
                    <a:solidFill>
                      <a:schemeClr val="accent1"/>
                    </a:solidFill>
                    <a:latin typeface="Times New Roman" panose="02020603050405020304" charset="0"/>
                    <a:ea typeface="Times New Roman" panose="02020603050405020304" charset="0"/>
                  </a:endParaRPr>
                </a:p>
              </p:txBody>
            </p:sp>
          </p:grpSp>
          <p:grpSp>
            <p:nvGrpSpPr>
              <p:cNvPr id="30" name="组合 29"/>
              <p:cNvGrpSpPr/>
              <p:nvPr/>
            </p:nvGrpSpPr>
            <p:grpSpPr>
              <a:xfrm>
                <a:off x="3121843" y="2026801"/>
                <a:ext cx="2418375" cy="1018470"/>
                <a:chOff x="3121843" y="2026801"/>
                <a:chExt cx="2418375" cy="1018470"/>
              </a:xfrm>
            </p:grpSpPr>
            <p:sp>
              <p:nvSpPr>
                <p:cNvPr id="5" name="任意多边形 4"/>
                <p:cNvSpPr/>
                <p:nvPr/>
              </p:nvSpPr>
              <p:spPr>
                <a:xfrm>
                  <a:off x="3121843" y="2026801"/>
                  <a:ext cx="2418375" cy="874615"/>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0" name="文本框 39"/>
                <p:cNvSpPr txBox="1"/>
                <p:nvPr/>
              </p:nvSpPr>
              <p:spPr>
                <a:xfrm>
                  <a:off x="3923928" y="2344669"/>
                  <a:ext cx="839536" cy="700602"/>
                </a:xfrm>
                <a:prstGeom prst="rect">
                  <a:avLst/>
                </a:prstGeom>
                <a:noFill/>
              </p:spPr>
              <p:txBody>
                <a:bodyPr wrap="square" lIns="68580" tIns="34290" rIns="68580" bIns="34290" rtlCol="0">
                  <a:spAutoFit/>
                </a:bodyPr>
                <a:lstStyle/>
                <a:p>
                  <a:pPr algn="ctr"/>
                  <a:r>
                    <a:rPr lang="en-US" altLang="zh-CN" sz="1800" dirty="0">
                      <a:solidFill>
                        <a:schemeClr val="bg1"/>
                      </a:solidFill>
                      <a:latin typeface="Times New Roman" panose="02020603050405020304" charset="0"/>
                      <a:ea typeface="Times New Roman" panose="02020603050405020304" charset="0"/>
                    </a:rPr>
                    <a:t>02</a:t>
                  </a:r>
                  <a:endParaRPr lang="en-US" altLang="zh-CN" sz="1800" dirty="0">
                    <a:solidFill>
                      <a:schemeClr val="bg1"/>
                    </a:solidFill>
                    <a:latin typeface="Times New Roman" panose="02020603050405020304" charset="0"/>
                    <a:ea typeface="Times New Roman" panose="02020603050405020304" charset="0"/>
                  </a:endParaRPr>
                </a:p>
                <a:p>
                  <a:pPr algn="ctr"/>
                  <a:endParaRPr lang="zh-CN" altLang="en-US" sz="1000" dirty="0">
                    <a:solidFill>
                      <a:schemeClr val="bg1"/>
                    </a:solidFill>
                    <a:latin typeface="Times New Roman" panose="02020603050405020304" charset="0"/>
                    <a:ea typeface="Times New Roman" panose="02020603050405020304" charset="0"/>
                  </a:endParaRPr>
                </a:p>
              </p:txBody>
            </p:sp>
          </p:grpSp>
          <p:grpSp>
            <p:nvGrpSpPr>
              <p:cNvPr id="29" name="组合 28"/>
              <p:cNvGrpSpPr/>
              <p:nvPr/>
            </p:nvGrpSpPr>
            <p:grpSpPr>
              <a:xfrm>
                <a:off x="3088604" y="2619768"/>
                <a:ext cx="2484854" cy="1157719"/>
                <a:chOff x="3088604" y="2619768"/>
                <a:chExt cx="2484854" cy="1157719"/>
              </a:xfrm>
            </p:grpSpPr>
            <p:sp>
              <p:nvSpPr>
                <p:cNvPr id="6" name="任意多边形 5"/>
                <p:cNvSpPr/>
                <p:nvPr/>
              </p:nvSpPr>
              <p:spPr>
                <a:xfrm>
                  <a:off x="3088604" y="2619768"/>
                  <a:ext cx="2484854" cy="955737"/>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1" name="文本框 40"/>
                <p:cNvSpPr txBox="1"/>
                <p:nvPr/>
              </p:nvSpPr>
              <p:spPr>
                <a:xfrm>
                  <a:off x="3923928" y="3076885"/>
                  <a:ext cx="839536" cy="700602"/>
                </a:xfrm>
                <a:prstGeom prst="rect">
                  <a:avLst/>
                </a:prstGeom>
                <a:noFill/>
              </p:spPr>
              <p:txBody>
                <a:bodyPr wrap="square" lIns="68580" tIns="34290" rIns="68580" bIns="34290" rtlCol="0">
                  <a:spAutoFit/>
                </a:bodyPr>
                <a:lstStyle/>
                <a:p>
                  <a:pPr algn="ctr"/>
                  <a:r>
                    <a:rPr lang="en-US" altLang="zh-CN" sz="1800" dirty="0">
                      <a:solidFill>
                        <a:schemeClr val="accent1"/>
                      </a:solidFill>
                      <a:latin typeface="Times New Roman" panose="02020603050405020304" charset="0"/>
                      <a:ea typeface="Times New Roman" panose="02020603050405020304" charset="0"/>
                    </a:rPr>
                    <a:t>03</a:t>
                  </a:r>
                  <a:endParaRPr lang="en-US" altLang="zh-CN" sz="1800" dirty="0">
                    <a:solidFill>
                      <a:schemeClr val="accent1"/>
                    </a:solidFill>
                    <a:latin typeface="Times New Roman" panose="02020603050405020304" charset="0"/>
                    <a:ea typeface="Times New Roman" panose="02020603050405020304" charset="0"/>
                  </a:endParaRPr>
                </a:p>
                <a:p>
                  <a:pPr algn="ctr"/>
                  <a:endParaRPr lang="zh-CN" altLang="en-US" sz="1000" dirty="0">
                    <a:solidFill>
                      <a:schemeClr val="accent1"/>
                    </a:solidFill>
                    <a:latin typeface="Times New Roman" panose="02020603050405020304" charset="0"/>
                    <a:ea typeface="Times New Roman" panose="02020603050405020304" charset="0"/>
                  </a:endParaRPr>
                </a:p>
              </p:txBody>
            </p:sp>
          </p:grpSp>
          <p:grpSp>
            <p:nvGrpSpPr>
              <p:cNvPr id="8" name="组合 7"/>
              <p:cNvGrpSpPr/>
              <p:nvPr/>
            </p:nvGrpSpPr>
            <p:grpSpPr>
              <a:xfrm>
                <a:off x="3180304" y="3368806"/>
                <a:ext cx="2301454" cy="984250"/>
                <a:chOff x="3180304" y="3368806"/>
                <a:chExt cx="2301454" cy="984250"/>
              </a:xfrm>
            </p:grpSpPr>
            <p:sp>
              <p:nvSpPr>
                <p:cNvPr id="7" name="任意多边形 6"/>
                <p:cNvSpPr/>
                <p:nvPr/>
              </p:nvSpPr>
              <p:spPr>
                <a:xfrm>
                  <a:off x="3180304" y="3368806"/>
                  <a:ext cx="2301454" cy="775037"/>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2" name="文本框 41"/>
                <p:cNvSpPr txBox="1"/>
                <p:nvPr/>
              </p:nvSpPr>
              <p:spPr>
                <a:xfrm>
                  <a:off x="3923928" y="3673846"/>
                  <a:ext cx="839536" cy="679210"/>
                </a:xfrm>
                <a:prstGeom prst="rect">
                  <a:avLst/>
                </a:prstGeom>
                <a:noFill/>
              </p:spPr>
              <p:txBody>
                <a:bodyPr wrap="square" lIns="68580" tIns="34290" rIns="68580" bIns="34290" rtlCol="0">
                  <a:spAutoFit/>
                </a:bodyPr>
                <a:lstStyle/>
                <a:p>
                  <a:pPr algn="ctr"/>
                  <a:r>
                    <a:rPr lang="en-US" altLang="zh-CN" sz="1800" dirty="0">
                      <a:solidFill>
                        <a:schemeClr val="bg1"/>
                      </a:solidFill>
                      <a:latin typeface="Times New Roman" panose="02020603050405020304" charset="0"/>
                      <a:ea typeface="Times New Roman" panose="02020603050405020304" charset="0"/>
                    </a:rPr>
                    <a:t>04</a:t>
                  </a:r>
                  <a:endParaRPr lang="en-US" altLang="zh-CN" sz="1800" dirty="0">
                    <a:solidFill>
                      <a:schemeClr val="bg1"/>
                    </a:solidFill>
                    <a:latin typeface="Times New Roman" panose="02020603050405020304" charset="0"/>
                    <a:ea typeface="Times New Roman" panose="02020603050405020304" charset="0"/>
                  </a:endParaRPr>
                </a:p>
                <a:p>
                  <a:pPr algn="ctr"/>
                  <a:endParaRPr lang="zh-CN" altLang="en-US" sz="900" dirty="0">
                    <a:solidFill>
                      <a:schemeClr val="bg1"/>
                    </a:solidFill>
                    <a:latin typeface="Times New Roman" panose="02020603050405020304" charset="0"/>
                    <a:ea typeface="Times New Roman" panose="02020603050405020304" charset="0"/>
                  </a:endParaRPr>
                </a:p>
              </p:txBody>
            </p:sp>
          </p:grpSp>
        </p:grpSp>
      </p:grpSp>
      <p:sp>
        <p:nvSpPr>
          <p:cNvPr id="13" name="任意多边形 12"/>
          <p:cNvSpPr/>
          <p:nvPr/>
        </p:nvSpPr>
        <p:spPr>
          <a:xfrm>
            <a:off x="5294630" y="1581785"/>
            <a:ext cx="871855" cy="757555"/>
          </a:xfrm>
          <a:custGeom>
            <a:avLst/>
            <a:gdLst>
              <a:gd name="connsiteX0" fmla="*/ 0 w 800100"/>
              <a:gd name="connsiteY0" fmla="*/ 152400 h 152400"/>
              <a:gd name="connsiteX1" fmla="*/ 152400 w 800100"/>
              <a:gd name="connsiteY1" fmla="*/ 0 h 152400"/>
              <a:gd name="connsiteX2" fmla="*/ 800100 w 800100"/>
              <a:gd name="connsiteY2" fmla="*/ 0 h 152400"/>
              <a:gd name="connsiteX0-1" fmla="*/ 0 w 776287"/>
              <a:gd name="connsiteY0-2" fmla="*/ 133350 h 133350"/>
              <a:gd name="connsiteX1-3" fmla="*/ 128587 w 776287"/>
              <a:gd name="connsiteY1-4" fmla="*/ 0 h 133350"/>
              <a:gd name="connsiteX2-5" fmla="*/ 776287 w 776287"/>
              <a:gd name="connsiteY2-6" fmla="*/ 0 h 133350"/>
            </a:gdLst>
            <a:ahLst/>
            <a:cxnLst>
              <a:cxn ang="0">
                <a:pos x="connsiteX0-1" y="connsiteY0-2"/>
              </a:cxn>
              <a:cxn ang="0">
                <a:pos x="connsiteX1-3" y="connsiteY1-4"/>
              </a:cxn>
              <a:cxn ang="0">
                <a:pos x="connsiteX2-5" y="connsiteY2-6"/>
              </a:cxn>
            </a:cxnLst>
            <a:rect l="l" t="t" r="r" b="b"/>
            <a:pathLst>
              <a:path w="776287" h="133350">
                <a:moveTo>
                  <a:pt x="0" y="133350"/>
                </a:moveTo>
                <a:lnTo>
                  <a:pt x="128587" y="0"/>
                </a:lnTo>
                <a:lnTo>
                  <a:pt x="776287" y="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4" name="任意多边形 13"/>
          <p:cNvSpPr/>
          <p:nvPr/>
        </p:nvSpPr>
        <p:spPr>
          <a:xfrm>
            <a:off x="5056505" y="3590925"/>
            <a:ext cx="2237740" cy="1438275"/>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1" fmla="*/ 0 w 1393825"/>
              <a:gd name="connsiteY0-2" fmla="*/ 0 h 1371600"/>
              <a:gd name="connsiteX1-3" fmla="*/ 225425 w 1393825"/>
              <a:gd name="connsiteY1-4" fmla="*/ 241300 h 1371600"/>
              <a:gd name="connsiteX2-5" fmla="*/ 225425 w 1393825"/>
              <a:gd name="connsiteY2-6" fmla="*/ 1371600 h 1371600"/>
              <a:gd name="connsiteX3-7" fmla="*/ 1393825 w 1393825"/>
              <a:gd name="connsiteY3-8" fmla="*/ 1371600 h 1371600"/>
            </a:gdLst>
            <a:ahLst/>
            <a:cxnLst>
              <a:cxn ang="0">
                <a:pos x="connsiteX0-1" y="connsiteY0-2"/>
              </a:cxn>
              <a:cxn ang="0">
                <a:pos x="connsiteX1-3" y="connsiteY1-4"/>
              </a:cxn>
              <a:cxn ang="0">
                <a:pos x="connsiteX2-5" y="connsiteY2-6"/>
              </a:cxn>
              <a:cxn ang="0">
                <a:pos x="connsiteX3-7" y="connsiteY3-8"/>
              </a:cxn>
            </a:cxnLst>
            <a:rect l="l" t="t" r="r" b="b"/>
            <a:pathLst>
              <a:path w="1393825" h="1371600">
                <a:moveTo>
                  <a:pt x="0" y="0"/>
                </a:moveTo>
                <a:lnTo>
                  <a:pt x="225425" y="241300"/>
                </a:lnTo>
                <a:lnTo>
                  <a:pt x="225425" y="1371600"/>
                </a:lnTo>
                <a:lnTo>
                  <a:pt x="1393825" y="137160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5" name="任意多边形 14"/>
          <p:cNvSpPr/>
          <p:nvPr/>
        </p:nvSpPr>
        <p:spPr>
          <a:xfrm>
            <a:off x="2771775" y="3002915"/>
            <a:ext cx="1174750" cy="2012950"/>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6" name="任意多边形 15"/>
          <p:cNvSpPr/>
          <p:nvPr/>
        </p:nvSpPr>
        <p:spPr>
          <a:xfrm>
            <a:off x="1547495" y="2232025"/>
            <a:ext cx="2555875" cy="422275"/>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grpSp>
        <p:nvGrpSpPr>
          <p:cNvPr id="2" name="组合 1"/>
          <p:cNvGrpSpPr/>
          <p:nvPr/>
        </p:nvGrpSpPr>
        <p:grpSpPr>
          <a:xfrm>
            <a:off x="1187450" y="1182370"/>
            <a:ext cx="1187450" cy="944245"/>
            <a:chOff x="2664" y="1798"/>
            <a:chExt cx="1870" cy="1487"/>
          </a:xfrm>
        </p:grpSpPr>
        <p:sp>
          <p:nvSpPr>
            <p:cNvPr id="18" name="Freeform 25"/>
            <p:cNvSpPr>
              <a:spLocks noEditPoints="1"/>
            </p:cNvSpPr>
            <p:nvPr/>
          </p:nvSpPr>
          <p:spPr bwMode="auto">
            <a:xfrm flipH="1">
              <a:off x="3086" y="1798"/>
              <a:ext cx="868" cy="819"/>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lumMod val="85000"/>
              </a:schemeClr>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Times New Roman" panose="02020603050405020304" charset="0"/>
                <a:ea typeface="Times New Roman" panose="02020603050405020304" charset="0"/>
              </a:endParaRPr>
            </a:p>
          </p:txBody>
        </p:sp>
        <p:sp>
          <p:nvSpPr>
            <p:cNvPr id="21" name="文本框 1167"/>
            <p:cNvSpPr txBox="1"/>
            <p:nvPr/>
          </p:nvSpPr>
          <p:spPr>
            <a:xfrm>
              <a:off x="2664" y="2839"/>
              <a:ext cx="1870"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Participants</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2" name="文本框 60"/>
          <p:cNvSpPr txBox="1"/>
          <p:nvPr/>
        </p:nvSpPr>
        <p:spPr>
          <a:xfrm>
            <a:off x="307340" y="1971675"/>
            <a:ext cx="2727325" cy="714375"/>
          </a:xfrm>
          <a:prstGeom prst="rect">
            <a:avLst/>
          </a:prstGeom>
          <a:noFill/>
        </p:spPr>
        <p:txBody>
          <a:bodyPr wrap="square" lIns="68580" tIns="34290" rIns="68580" bIns="34290" rtlCol="0">
            <a:spAutoFit/>
          </a:bodyPr>
          <a:lstStyle/>
          <a:p>
            <a:pPr marL="171450" indent="-171450" algn="ctr">
              <a:lnSpc>
                <a:spcPct val="150000"/>
              </a:lnSpc>
              <a:buFont typeface="Arial" panose="020B0604020202020204" pitchFamily="34" charset="0"/>
              <a:buChar char="•"/>
            </a:pPr>
            <a:r>
              <a:rPr lang="zh-CN" altLang="en-US" sz="1400" dirty="0">
                <a:solidFill>
                  <a:schemeClr val="tx1">
                    <a:lumMod val="95000"/>
                    <a:lumOff val="5000"/>
                  </a:schemeClr>
                </a:solidFill>
                <a:latin typeface="Times New Roman" panose="02020603050405020304" charset="0"/>
                <a:ea typeface="Times New Roman" panose="02020603050405020304" charset="0"/>
              </a:rPr>
              <a:t>208 participants</a:t>
            </a:r>
            <a:endParaRPr lang="zh-CN" altLang="en-US" sz="1400" dirty="0">
              <a:solidFill>
                <a:schemeClr val="tx1">
                  <a:lumMod val="95000"/>
                  <a:lumOff val="5000"/>
                </a:schemeClr>
              </a:solidFill>
              <a:latin typeface="Times New Roman" panose="02020603050405020304" charset="0"/>
              <a:ea typeface="Times New Roman" panose="02020603050405020304" charset="0"/>
            </a:endParaRPr>
          </a:p>
          <a:p>
            <a:pPr indent="0" algn="ctr">
              <a:lnSpc>
                <a:spcPct val="150000"/>
              </a:lnSpc>
              <a:buFont typeface="Arial" panose="020B0604020202020204" pitchFamily="34" charset="0"/>
              <a:buNone/>
            </a:pPr>
            <a:r>
              <a:rPr lang="en-US" altLang="zh-CN" sz="1400" dirty="0">
                <a:solidFill>
                  <a:schemeClr val="tx1">
                    <a:lumMod val="95000"/>
                    <a:lumOff val="5000"/>
                  </a:schemeClr>
                </a:solidFill>
                <a:latin typeface="Times New Roman" panose="02020603050405020304" charset="0"/>
                <a:ea typeface="Times New Roman" panose="02020603050405020304" charset="0"/>
              </a:rPr>
              <a:t>(</a:t>
            </a:r>
            <a:r>
              <a:rPr lang="zh-CN" altLang="en-US" sz="1400" dirty="0">
                <a:solidFill>
                  <a:schemeClr val="tx1">
                    <a:lumMod val="95000"/>
                    <a:lumOff val="5000"/>
                  </a:schemeClr>
                </a:solidFill>
                <a:latin typeface="Times New Roman" panose="02020603050405020304" charset="0"/>
                <a:ea typeface="Times New Roman" panose="02020603050405020304" charset="0"/>
              </a:rPr>
              <a:t> age</a:t>
            </a:r>
            <a:r>
              <a:rPr lang="en-US" altLang="zh-CN" sz="1400" dirty="0">
                <a:solidFill>
                  <a:schemeClr val="tx1">
                    <a:lumMod val="95000"/>
                    <a:lumOff val="5000"/>
                  </a:schemeClr>
                </a:solidFill>
                <a:latin typeface="Times New Roman" panose="02020603050405020304" charset="0"/>
                <a:ea typeface="Times New Roman" panose="02020603050405020304" charset="0"/>
              </a:rPr>
              <a:t>: </a:t>
            </a:r>
            <a:r>
              <a:rPr lang="zh-CN" altLang="en-US" sz="1400" dirty="0">
                <a:solidFill>
                  <a:schemeClr val="tx1">
                    <a:lumMod val="95000"/>
                    <a:lumOff val="5000"/>
                  </a:schemeClr>
                </a:solidFill>
                <a:latin typeface="Times New Roman" panose="02020603050405020304" charset="0"/>
                <a:ea typeface="Times New Roman" panose="02020603050405020304" charset="0"/>
              </a:rPr>
              <a:t>M =27.3 years, SD = 9.3)</a:t>
            </a:r>
            <a:endParaRPr lang="zh-CN" altLang="en-US" sz="1400" dirty="0">
              <a:solidFill>
                <a:schemeClr val="tx1">
                  <a:lumMod val="95000"/>
                  <a:lumOff val="5000"/>
                </a:schemeClr>
              </a:solidFill>
              <a:latin typeface="Times New Roman" panose="02020603050405020304" charset="0"/>
              <a:ea typeface="Times New Roman" panose="02020603050405020304" charset="0"/>
            </a:endParaRPr>
          </a:p>
        </p:txBody>
      </p:sp>
      <p:grpSp>
        <p:nvGrpSpPr>
          <p:cNvPr id="49" name="组合 48"/>
          <p:cNvGrpSpPr/>
          <p:nvPr/>
        </p:nvGrpSpPr>
        <p:grpSpPr>
          <a:xfrm>
            <a:off x="1127760" y="2693035"/>
            <a:ext cx="1022350" cy="926465"/>
            <a:chOff x="2777" y="4292"/>
            <a:chExt cx="1610" cy="1459"/>
          </a:xfrm>
        </p:grpSpPr>
        <p:sp>
          <p:nvSpPr>
            <p:cNvPr id="17" name="Freeform 24"/>
            <p:cNvSpPr>
              <a:spLocks noEditPoints="1"/>
            </p:cNvSpPr>
            <p:nvPr/>
          </p:nvSpPr>
          <p:spPr bwMode="auto">
            <a:xfrm flipH="1">
              <a:off x="3156" y="4292"/>
              <a:ext cx="728" cy="776"/>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Times New Roman" panose="02020603050405020304" charset="0"/>
                <a:ea typeface="Times New Roman" panose="02020603050405020304" charset="0"/>
              </a:endParaRPr>
            </a:p>
          </p:txBody>
        </p:sp>
        <p:sp>
          <p:nvSpPr>
            <p:cNvPr id="23" name="文本框 61"/>
            <p:cNvSpPr txBox="1"/>
            <p:nvPr/>
          </p:nvSpPr>
          <p:spPr>
            <a:xfrm>
              <a:off x="2777" y="5305"/>
              <a:ext cx="1611"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Procedure</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4" name="文本框 62"/>
          <p:cNvSpPr txBox="1"/>
          <p:nvPr/>
        </p:nvSpPr>
        <p:spPr>
          <a:xfrm>
            <a:off x="35560" y="3519170"/>
            <a:ext cx="3479800" cy="1453515"/>
          </a:xfrm>
          <a:prstGeom prst="rect">
            <a:avLst/>
          </a:prstGeom>
          <a:noFill/>
        </p:spPr>
        <p:txBody>
          <a:bodyPr wrap="square" lIns="68580" tIns="34290" rIns="68580" bIns="34290" rtlCol="0">
            <a:spAutoFit/>
          </a:bodyPr>
          <a:lstStyle/>
          <a:p>
            <a:pPr marL="171450" indent="-171450">
              <a:lnSpc>
                <a:spcPct val="150000"/>
              </a:lnSpc>
              <a:buFont typeface="Arial" panose="020B0604020202020204" pitchFamily="34" charset="0"/>
              <a:buChar char="•"/>
            </a:pPr>
            <a:r>
              <a:rPr lang="en-US" sz="1000" dirty="0">
                <a:solidFill>
                  <a:schemeClr val="tx1">
                    <a:lumMod val="95000"/>
                    <a:lumOff val="5000"/>
                  </a:schemeClr>
                </a:solidFill>
                <a:latin typeface="Times New Roman" panose="02020603050405020304" charset="0"/>
                <a:ea typeface="Times New Roman" panose="02020603050405020304" charset="0"/>
              </a:rPr>
              <a:t>B</a:t>
            </a:r>
            <a:r>
              <a:rPr sz="1000" dirty="0">
                <a:solidFill>
                  <a:schemeClr val="tx1">
                    <a:lumMod val="95000"/>
                    <a:lumOff val="5000"/>
                  </a:schemeClr>
                </a:solidFill>
                <a:latin typeface="Times New Roman" panose="02020603050405020304" charset="0"/>
                <a:ea typeface="Times New Roman" panose="02020603050405020304" charset="0"/>
              </a:rPr>
              <a:t>lock</a:t>
            </a:r>
            <a:r>
              <a:rPr lang="en-US" sz="1000" dirty="0">
                <a:solidFill>
                  <a:schemeClr val="tx1">
                    <a:lumMod val="95000"/>
                    <a:lumOff val="5000"/>
                  </a:schemeClr>
                </a:solidFill>
                <a:latin typeface="Times New Roman" panose="02020603050405020304" charset="0"/>
                <a:ea typeface="Times New Roman" panose="02020603050405020304" charset="0"/>
              </a:rPr>
              <a:t> 1 : </a:t>
            </a:r>
            <a:r>
              <a:rPr sz="1000" dirty="0">
                <a:solidFill>
                  <a:schemeClr val="tx1">
                    <a:lumMod val="95000"/>
                    <a:lumOff val="5000"/>
                  </a:schemeClr>
                </a:solidFill>
                <a:latin typeface="Times New Roman" panose="02020603050405020304" charset="0"/>
                <a:ea typeface="Times New Roman" panose="02020603050405020304" charset="0"/>
              </a:rPr>
              <a:t>participants viewed each image for 5s, followed by a screen</a:t>
            </a:r>
            <a:r>
              <a:rPr lang="en-US" sz="1000" dirty="0">
                <a:solidFill>
                  <a:schemeClr val="tx1">
                    <a:lumMod val="95000"/>
                    <a:lumOff val="5000"/>
                  </a:schemeClr>
                </a:solidFill>
                <a:latin typeface="Times New Roman" panose="02020603050405020304" charset="0"/>
                <a:ea typeface="Times New Roman" panose="02020603050405020304" charset="0"/>
              </a:rPr>
              <a:t> </a:t>
            </a:r>
            <a:r>
              <a:rPr sz="1000" dirty="0">
                <a:solidFill>
                  <a:schemeClr val="tx1">
                    <a:lumMod val="95000"/>
                    <a:lumOff val="5000"/>
                  </a:schemeClr>
                </a:solidFill>
                <a:latin typeface="Times New Roman" panose="02020603050405020304" charset="0"/>
                <a:ea typeface="Times New Roman" panose="02020603050405020304" charset="0"/>
              </a:rPr>
              <a:t>on which they were required to rate each image on 10</a:t>
            </a:r>
            <a:r>
              <a:rPr lang="en-US" sz="1000" dirty="0">
                <a:solidFill>
                  <a:schemeClr val="tx1">
                    <a:lumMod val="95000"/>
                    <a:lumOff val="5000"/>
                  </a:schemeClr>
                </a:solidFill>
                <a:latin typeface="Times New Roman" panose="02020603050405020304" charset="0"/>
                <a:ea typeface="Times New Roman" panose="02020603050405020304" charset="0"/>
              </a:rPr>
              <a:t> </a:t>
            </a:r>
            <a:r>
              <a:rPr sz="1000" dirty="0">
                <a:solidFill>
                  <a:schemeClr val="tx1">
                    <a:lumMod val="95000"/>
                    <a:lumOff val="5000"/>
                  </a:schemeClr>
                </a:solidFill>
                <a:latin typeface="Times New Roman" panose="02020603050405020304" charset="0"/>
                <a:ea typeface="Times New Roman" panose="02020603050405020304" charset="0"/>
              </a:rPr>
              <a:t>different questions.</a:t>
            </a:r>
            <a:endParaRPr sz="1000" dirty="0">
              <a:solidFill>
                <a:schemeClr val="tx1">
                  <a:lumMod val="95000"/>
                  <a:lumOff val="5000"/>
                </a:schemeClr>
              </a:solidFill>
              <a:latin typeface="Times New Roman" panose="02020603050405020304" charset="0"/>
              <a:ea typeface="Times New Roman" panose="02020603050405020304" charset="0"/>
            </a:endParaRPr>
          </a:p>
          <a:p>
            <a:pPr marL="171450" indent="-171450">
              <a:lnSpc>
                <a:spcPct val="150000"/>
              </a:lnSpc>
              <a:buFont typeface="Arial" panose="020B0604020202020204" pitchFamily="34" charset="0"/>
              <a:buChar char="•"/>
            </a:pPr>
            <a:r>
              <a:rPr lang="en-US" sz="1000" dirty="0">
                <a:solidFill>
                  <a:schemeClr val="tx1">
                    <a:lumMod val="95000"/>
                    <a:lumOff val="5000"/>
                  </a:schemeClr>
                </a:solidFill>
                <a:latin typeface="Times New Roman" panose="02020603050405020304" charset="0"/>
                <a:ea typeface="Times New Roman" panose="02020603050405020304" charset="0"/>
                <a:sym typeface="+mn-ea"/>
              </a:rPr>
              <a:t>B</a:t>
            </a:r>
            <a:r>
              <a:rPr sz="1000" dirty="0">
                <a:solidFill>
                  <a:schemeClr val="tx1">
                    <a:lumMod val="95000"/>
                    <a:lumOff val="5000"/>
                  </a:schemeClr>
                </a:solidFill>
                <a:latin typeface="Times New Roman" panose="02020603050405020304" charset="0"/>
                <a:ea typeface="Times New Roman" panose="02020603050405020304" charset="0"/>
                <a:sym typeface="+mn-ea"/>
              </a:rPr>
              <a:t>lock</a:t>
            </a:r>
            <a:r>
              <a:rPr lang="en-US" sz="1000" dirty="0">
                <a:solidFill>
                  <a:schemeClr val="tx1">
                    <a:lumMod val="95000"/>
                    <a:lumOff val="5000"/>
                  </a:schemeClr>
                </a:solidFill>
                <a:latin typeface="Times New Roman" panose="02020603050405020304" charset="0"/>
                <a:ea typeface="Times New Roman" panose="02020603050405020304" charset="0"/>
                <a:sym typeface="+mn-ea"/>
              </a:rPr>
              <a:t> 2 : </a:t>
            </a:r>
            <a:r>
              <a:rPr sz="1000" dirty="0">
                <a:solidFill>
                  <a:schemeClr val="tx1">
                    <a:lumMod val="95000"/>
                    <a:lumOff val="5000"/>
                  </a:schemeClr>
                </a:solidFill>
                <a:latin typeface="Times New Roman" panose="02020603050405020304" charset="0"/>
                <a:ea typeface="Times New Roman" panose="02020603050405020304" charset="0"/>
              </a:rPr>
              <a:t>participants saw each artwork</a:t>
            </a:r>
            <a:r>
              <a:rPr lang="en-US" sz="1000" dirty="0">
                <a:solidFill>
                  <a:schemeClr val="tx1">
                    <a:lumMod val="95000"/>
                    <a:lumOff val="5000"/>
                  </a:schemeClr>
                </a:solidFill>
                <a:latin typeface="Times New Roman" panose="02020603050405020304" charset="0"/>
                <a:ea typeface="Times New Roman" panose="02020603050405020304" charset="0"/>
              </a:rPr>
              <a:t> </a:t>
            </a:r>
            <a:r>
              <a:rPr sz="1000" dirty="0">
                <a:solidFill>
                  <a:schemeClr val="tx1">
                    <a:lumMod val="95000"/>
                    <a:lumOff val="5000"/>
                  </a:schemeClr>
                </a:solidFill>
                <a:latin typeface="Times New Roman" panose="02020603050405020304" charset="0"/>
                <a:ea typeface="Times New Roman" panose="02020603050405020304" charset="0"/>
              </a:rPr>
              <a:t>again in a new random order and responded to the</a:t>
            </a:r>
            <a:r>
              <a:rPr lang="en-US" sz="1000" dirty="0">
                <a:solidFill>
                  <a:schemeClr val="tx1">
                    <a:lumMod val="95000"/>
                    <a:lumOff val="5000"/>
                  </a:schemeClr>
                </a:solidFill>
                <a:latin typeface="Times New Roman" panose="02020603050405020304" charset="0"/>
                <a:ea typeface="Times New Roman" panose="02020603050405020304" charset="0"/>
              </a:rPr>
              <a:t> </a:t>
            </a:r>
            <a:r>
              <a:rPr sz="1000" dirty="0">
                <a:solidFill>
                  <a:schemeClr val="tx1">
                    <a:lumMod val="95000"/>
                    <a:lumOff val="5000"/>
                  </a:schemeClr>
                </a:solidFill>
                <a:latin typeface="Times New Roman" panose="02020603050405020304" charset="0"/>
                <a:ea typeface="Times New Roman" panose="02020603050405020304" charset="0"/>
              </a:rPr>
              <a:t>question, “How self-relevant is the image to you?”</a:t>
            </a:r>
            <a:endParaRPr sz="1000" dirty="0">
              <a:solidFill>
                <a:schemeClr val="tx1">
                  <a:lumMod val="95000"/>
                  <a:lumOff val="5000"/>
                </a:schemeClr>
              </a:solidFill>
              <a:latin typeface="Times New Roman" panose="02020603050405020304" charset="0"/>
              <a:ea typeface="Times New Roman" panose="02020603050405020304" charset="0"/>
            </a:endParaRPr>
          </a:p>
        </p:txBody>
      </p:sp>
      <p:grpSp>
        <p:nvGrpSpPr>
          <p:cNvPr id="50" name="组合 49"/>
          <p:cNvGrpSpPr/>
          <p:nvPr/>
        </p:nvGrpSpPr>
        <p:grpSpPr>
          <a:xfrm>
            <a:off x="6856730" y="2633345"/>
            <a:ext cx="1356360" cy="986790"/>
            <a:chOff x="9714" y="4197"/>
            <a:chExt cx="2136" cy="1554"/>
          </a:xfrm>
        </p:grpSpPr>
        <p:sp>
          <p:nvSpPr>
            <p:cNvPr id="19" name="Freeform 73"/>
            <p:cNvSpPr>
              <a:spLocks noEditPoints="1"/>
            </p:cNvSpPr>
            <p:nvPr/>
          </p:nvSpPr>
          <p:spPr bwMode="auto">
            <a:xfrm>
              <a:off x="9968" y="4197"/>
              <a:ext cx="1066" cy="870"/>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chemeClr val="accent1"/>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Times New Roman" panose="02020603050405020304" charset="0"/>
                <a:ea typeface="Times New Roman" panose="02020603050405020304" charset="0"/>
              </a:endParaRPr>
            </a:p>
          </p:txBody>
        </p:sp>
        <p:sp>
          <p:nvSpPr>
            <p:cNvPr id="25" name="文本框 63"/>
            <p:cNvSpPr txBox="1"/>
            <p:nvPr/>
          </p:nvSpPr>
          <p:spPr>
            <a:xfrm>
              <a:off x="9714" y="5305"/>
              <a:ext cx="2136"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Data analysis</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6" name="文本框 64"/>
          <p:cNvSpPr txBox="1"/>
          <p:nvPr/>
        </p:nvSpPr>
        <p:spPr>
          <a:xfrm>
            <a:off x="5595620" y="3562350"/>
            <a:ext cx="3415665" cy="1453515"/>
          </a:xfrm>
          <a:prstGeom prst="rect">
            <a:avLst/>
          </a:prstGeom>
          <a:noFill/>
        </p:spPr>
        <p:txBody>
          <a:bodyPr wrap="square" lIns="68580" tIns="34290" rIns="68580" bIns="34290" rtlCol="0">
            <a:spAutoFit/>
          </a:bodyPr>
          <a:lstStyle/>
          <a:p>
            <a:pPr marL="171450" indent="-171450" algn="just">
              <a:lnSpc>
                <a:spcPct val="150000"/>
              </a:lnSpc>
              <a:buFont typeface="Arial" panose="020B0604020202020204" pitchFamily="34" charset="0"/>
              <a:buChar char="•"/>
            </a:pPr>
            <a:r>
              <a:rPr lang="zh-CN" altLang="en-US" sz="1200" dirty="0">
                <a:solidFill>
                  <a:schemeClr val="tx1">
                    <a:lumMod val="95000"/>
                    <a:lumOff val="5000"/>
                  </a:schemeClr>
                </a:solidFill>
                <a:latin typeface="Times New Roman" panose="02020603050405020304" charset="0"/>
                <a:ea typeface="Times New Roman" panose="02020603050405020304" charset="0"/>
              </a:rPr>
              <a:t>Data were analyzed and visualized</a:t>
            </a:r>
            <a:r>
              <a:rPr lang="en-US" altLang="zh-CN" sz="1200" dirty="0">
                <a:solidFill>
                  <a:schemeClr val="tx1">
                    <a:lumMod val="95000"/>
                    <a:lumOff val="5000"/>
                  </a:schemeClr>
                </a:solidFill>
                <a:latin typeface="Times New Roman" panose="02020603050405020304" charset="0"/>
                <a:ea typeface="Times New Roman" panose="02020603050405020304" charset="0"/>
              </a:rPr>
              <a:t> </a:t>
            </a:r>
            <a:r>
              <a:rPr lang="zh-CN" altLang="en-US" sz="1200" dirty="0">
                <a:solidFill>
                  <a:schemeClr val="tx1">
                    <a:lumMod val="95000"/>
                    <a:lumOff val="5000"/>
                  </a:schemeClr>
                </a:solidFill>
                <a:latin typeface="Times New Roman" panose="02020603050405020304" charset="0"/>
                <a:ea typeface="Times New Roman" panose="02020603050405020304" charset="0"/>
              </a:rPr>
              <a:t>using R (R Core Team, 2022). Slider responses were initially collected on a 400-point interval scale and subsequently recoded to values between 0 and 1.</a:t>
            </a:r>
            <a:endParaRPr lang="zh-CN" altLang="en-US" sz="1200" dirty="0">
              <a:solidFill>
                <a:schemeClr val="tx1">
                  <a:lumMod val="95000"/>
                  <a:lumOff val="5000"/>
                </a:schemeClr>
              </a:solidFill>
              <a:latin typeface="Times New Roman" panose="02020603050405020304" charset="0"/>
              <a:ea typeface="Times New Roman" panose="02020603050405020304" charset="0"/>
            </a:endParaRPr>
          </a:p>
        </p:txBody>
      </p:sp>
      <p:grpSp>
        <p:nvGrpSpPr>
          <p:cNvPr id="47" name="组合 46"/>
          <p:cNvGrpSpPr/>
          <p:nvPr/>
        </p:nvGrpSpPr>
        <p:grpSpPr>
          <a:xfrm>
            <a:off x="6890385" y="748665"/>
            <a:ext cx="769620" cy="833120"/>
            <a:chOff x="9968" y="1976"/>
            <a:chExt cx="1212" cy="1312"/>
          </a:xfrm>
        </p:grpSpPr>
        <p:sp>
          <p:nvSpPr>
            <p:cNvPr id="20" name="Freeform 48"/>
            <p:cNvSpPr>
              <a:spLocks noEditPoints="1"/>
            </p:cNvSpPr>
            <p:nvPr/>
          </p:nvSpPr>
          <p:spPr bwMode="auto">
            <a:xfrm>
              <a:off x="10077" y="1976"/>
              <a:ext cx="847" cy="695"/>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chemeClr val="bg1">
                <a:lumMod val="85000"/>
              </a:schemeClr>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Times New Roman" panose="02020603050405020304" charset="0"/>
                <a:ea typeface="Times New Roman" panose="02020603050405020304" charset="0"/>
              </a:endParaRPr>
            </a:p>
          </p:txBody>
        </p:sp>
        <p:sp>
          <p:nvSpPr>
            <p:cNvPr id="27" name="文本框 65"/>
            <p:cNvSpPr txBox="1"/>
            <p:nvPr/>
          </p:nvSpPr>
          <p:spPr>
            <a:xfrm>
              <a:off x="9968" y="2842"/>
              <a:ext cx="1212"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Stimuli</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8" name="文本框 66"/>
          <p:cNvSpPr txBox="1"/>
          <p:nvPr/>
        </p:nvSpPr>
        <p:spPr>
          <a:xfrm>
            <a:off x="6050280" y="1563370"/>
            <a:ext cx="3093720" cy="899160"/>
          </a:xfrm>
          <a:prstGeom prst="rect">
            <a:avLst/>
          </a:prstGeom>
          <a:noFill/>
        </p:spPr>
        <p:txBody>
          <a:bodyPr wrap="square" lIns="68580" tIns="34290" rIns="68580" bIns="34290" rtlCol="0">
            <a:spAutoFit/>
          </a:bodyPr>
          <a:lstStyle/>
          <a:p>
            <a:pPr marL="171450" indent="-171450">
              <a:lnSpc>
                <a:spcPct val="150000"/>
              </a:lnSpc>
              <a:buFont typeface="Arial" panose="020B0604020202020204" pitchFamily="34" charset="0"/>
              <a:buChar char="•"/>
            </a:pPr>
            <a:r>
              <a:rPr sz="1200" dirty="0">
                <a:solidFill>
                  <a:schemeClr val="tx1">
                    <a:lumMod val="95000"/>
                    <a:lumOff val="5000"/>
                  </a:schemeClr>
                </a:solidFill>
                <a:latin typeface="Times New Roman" panose="02020603050405020304" charset="0"/>
                <a:ea typeface="Times New Roman" panose="02020603050405020304" charset="0"/>
              </a:rPr>
              <a:t>Each participant viewed 42 artworks, which were a subset of those used in Experiment 1A</a:t>
            </a:r>
            <a:r>
              <a:rPr lang="en-US" sz="1200" dirty="0">
                <a:solidFill>
                  <a:schemeClr val="tx1">
                    <a:lumMod val="95000"/>
                    <a:lumOff val="5000"/>
                  </a:schemeClr>
                </a:solidFill>
                <a:latin typeface="Times New Roman" panose="02020603050405020304" charset="0"/>
                <a:ea typeface="Times New Roman" panose="02020603050405020304" charset="0"/>
              </a:rPr>
              <a:t>.</a:t>
            </a:r>
            <a:endParaRPr lang="en-US" sz="1200" dirty="0">
              <a:solidFill>
                <a:schemeClr val="tx1">
                  <a:lumMod val="95000"/>
                  <a:lumOff val="5000"/>
                </a:schemeClr>
              </a:solidFill>
              <a:latin typeface="Times New Roman" panose="02020603050405020304" charset="0"/>
              <a:ea typeface="Times New Roman" panose="02020603050405020304" charset="0"/>
            </a:endParaRPr>
          </a:p>
        </p:txBody>
      </p:sp>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307340" y="699770"/>
            <a:ext cx="2250440" cy="368300"/>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1</a:t>
            </a:r>
            <a:r>
              <a:rPr lang="en-US" altLang="zh-CN" b="1" dirty="0">
                <a:solidFill>
                  <a:schemeClr val="tx1">
                    <a:lumMod val="85000"/>
                    <a:lumOff val="15000"/>
                  </a:schemeClr>
                </a:solidFill>
                <a:latin typeface="+mn-ea"/>
              </a:rPr>
              <a:t>B</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4" name="组合 33"/>
          <p:cNvGrpSpPr/>
          <p:nvPr/>
        </p:nvGrpSpPr>
        <p:grpSpPr>
          <a:xfrm>
            <a:off x="4098290" y="58420"/>
            <a:ext cx="1113790" cy="430530"/>
            <a:chOff x="6454" y="92"/>
            <a:chExt cx="1754" cy="678"/>
          </a:xfrm>
        </p:grpSpPr>
        <p:sp>
          <p:nvSpPr>
            <p:cNvPr id="35"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6" name="文本框 35"/>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39"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矩形 390"/>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96" name="文本框 395"/>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00" name="文本框 399"/>
          <p:cNvSpPr txBox="1"/>
          <p:nvPr/>
        </p:nvSpPr>
        <p:spPr>
          <a:xfrm>
            <a:off x="5529736" y="268074"/>
            <a:ext cx="64652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01"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02" name="文本框 401"/>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03"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04" name="文本框 403"/>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 name="TextBox 13"/>
          <p:cNvSpPr txBox="1"/>
          <p:nvPr/>
        </p:nvSpPr>
        <p:spPr>
          <a:xfrm>
            <a:off x="202565" y="779315"/>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t>
            </a:r>
            <a:r>
              <a:rPr lang="en-US" altLang="zh-CN" sz="1800" b="1" dirty="0">
                <a:solidFill>
                  <a:schemeClr val="tx1">
                    <a:lumMod val="85000"/>
                    <a:lumOff val="15000"/>
                  </a:schemeClr>
                </a:solidFill>
                <a:uFillTx/>
                <a:latin typeface="+mn-ea"/>
              </a:rPr>
              <a:t>B---</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grpSp>
        <p:nvGrpSpPr>
          <p:cNvPr id="8" name="组合 7"/>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4" name="图片 3"/>
          <p:cNvPicPr>
            <a:picLocks noChangeAspect="1"/>
          </p:cNvPicPr>
          <p:nvPr/>
        </p:nvPicPr>
        <p:blipFill>
          <a:blip r:embed="rId1"/>
          <a:srcRect l="4752" t="-497"/>
          <a:stretch>
            <a:fillRect/>
          </a:stretch>
        </p:blipFill>
        <p:spPr>
          <a:xfrm>
            <a:off x="2771775" y="1419860"/>
            <a:ext cx="2889250" cy="372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766387" y="843558"/>
            <a:ext cx="8035965" cy="2969760"/>
            <a:chOff x="-473765" y="416560"/>
            <a:chExt cx="10221595" cy="3703645"/>
          </a:xfrm>
        </p:grpSpPr>
        <p:sp useBgFill="1">
          <p:nvSpPr>
            <p:cNvPr id="3" name="椭圆 2"/>
            <p:cNvSpPr/>
            <p:nvPr/>
          </p:nvSpPr>
          <p:spPr>
            <a:xfrm>
              <a:off x="2940431" y="1375944"/>
              <a:ext cx="2744261" cy="2744261"/>
            </a:xfrm>
            <a:prstGeom prst="ellipse">
              <a:avLst/>
            </a:prstGeom>
            <a:ln w="15875" cap="rnd">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grpSp>
          <p:nvGrpSpPr>
            <p:cNvPr id="32" name="组合 31"/>
            <p:cNvGrpSpPr/>
            <p:nvPr/>
          </p:nvGrpSpPr>
          <p:grpSpPr>
            <a:xfrm>
              <a:off x="3070134" y="1505648"/>
              <a:ext cx="2484854" cy="2498727"/>
              <a:chOff x="3088604" y="1658989"/>
              <a:chExt cx="2484854" cy="2498727"/>
            </a:xfrm>
          </p:grpSpPr>
          <p:grpSp>
            <p:nvGrpSpPr>
              <p:cNvPr id="31" name="组合 30"/>
              <p:cNvGrpSpPr/>
              <p:nvPr/>
            </p:nvGrpSpPr>
            <p:grpSpPr>
              <a:xfrm>
                <a:off x="3448946" y="1658989"/>
                <a:ext cx="1764170" cy="578304"/>
                <a:chOff x="3448946" y="1658989"/>
                <a:chExt cx="1764170" cy="578304"/>
              </a:xfrm>
            </p:grpSpPr>
            <p:sp>
              <p:nvSpPr>
                <p:cNvPr id="4" name="任意多边形 3"/>
                <p:cNvSpPr/>
                <p:nvPr/>
              </p:nvSpPr>
              <p:spPr>
                <a:xfrm>
                  <a:off x="3448946" y="1658989"/>
                  <a:ext cx="1764170" cy="536235"/>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9" name="文本框 1153"/>
                <p:cNvSpPr txBox="1"/>
                <p:nvPr/>
              </p:nvSpPr>
              <p:spPr>
                <a:xfrm>
                  <a:off x="3923928" y="1738183"/>
                  <a:ext cx="839536" cy="499110"/>
                </a:xfrm>
                <a:prstGeom prst="rect">
                  <a:avLst/>
                </a:prstGeom>
                <a:noFill/>
              </p:spPr>
              <p:txBody>
                <a:bodyPr wrap="square" lIns="68580" tIns="34290" rIns="68580" bIns="34290" rtlCol="0">
                  <a:spAutoFit/>
                </a:bodyPr>
                <a:lstStyle/>
                <a:p>
                  <a:pPr algn="ctr"/>
                  <a:r>
                    <a:rPr lang="en-US" altLang="zh-CN" sz="1800" dirty="0">
                      <a:solidFill>
                        <a:schemeClr val="accent1"/>
                      </a:solidFill>
                      <a:latin typeface="Times New Roman" panose="02020603050405020304" charset="0"/>
                      <a:ea typeface="Times New Roman" panose="02020603050405020304" charset="0"/>
                    </a:rPr>
                    <a:t>01</a:t>
                  </a:r>
                  <a:endParaRPr lang="en-US" altLang="zh-CN" sz="1800" dirty="0">
                    <a:solidFill>
                      <a:schemeClr val="accent1"/>
                    </a:solidFill>
                    <a:latin typeface="Times New Roman" panose="02020603050405020304" charset="0"/>
                    <a:ea typeface="Times New Roman" panose="02020603050405020304" charset="0"/>
                  </a:endParaRPr>
                </a:p>
                <a:p>
                  <a:pPr algn="ctr"/>
                  <a:endParaRPr lang="zh-CN" altLang="en-US" sz="1000" dirty="0">
                    <a:solidFill>
                      <a:schemeClr val="accent1"/>
                    </a:solidFill>
                    <a:latin typeface="Times New Roman" panose="02020603050405020304" charset="0"/>
                    <a:ea typeface="Times New Roman" panose="02020603050405020304" charset="0"/>
                  </a:endParaRPr>
                </a:p>
              </p:txBody>
            </p:sp>
          </p:grpSp>
          <p:grpSp>
            <p:nvGrpSpPr>
              <p:cNvPr id="30" name="组合 29"/>
              <p:cNvGrpSpPr/>
              <p:nvPr/>
            </p:nvGrpSpPr>
            <p:grpSpPr>
              <a:xfrm>
                <a:off x="3121843" y="2026801"/>
                <a:ext cx="2418375" cy="874615"/>
                <a:chOff x="3121843" y="2026801"/>
                <a:chExt cx="2418375" cy="874615"/>
              </a:xfrm>
            </p:grpSpPr>
            <p:sp>
              <p:nvSpPr>
                <p:cNvPr id="5" name="任意多边形 4"/>
                <p:cNvSpPr/>
                <p:nvPr/>
              </p:nvSpPr>
              <p:spPr>
                <a:xfrm>
                  <a:off x="3121843" y="2026801"/>
                  <a:ext cx="2418375" cy="874615"/>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0" name="文本框 39"/>
                <p:cNvSpPr txBox="1"/>
                <p:nvPr/>
              </p:nvSpPr>
              <p:spPr>
                <a:xfrm>
                  <a:off x="3923928" y="2344669"/>
                  <a:ext cx="839536" cy="499110"/>
                </a:xfrm>
                <a:prstGeom prst="rect">
                  <a:avLst/>
                </a:prstGeom>
                <a:noFill/>
              </p:spPr>
              <p:txBody>
                <a:bodyPr wrap="square" lIns="68580" tIns="34290" rIns="68580" bIns="34290" rtlCol="0">
                  <a:spAutoFit/>
                </a:bodyPr>
                <a:lstStyle/>
                <a:p>
                  <a:pPr algn="ctr"/>
                  <a:r>
                    <a:rPr lang="en-US" altLang="zh-CN" sz="1800" dirty="0">
                      <a:solidFill>
                        <a:schemeClr val="bg1"/>
                      </a:solidFill>
                      <a:latin typeface="Times New Roman" panose="02020603050405020304" charset="0"/>
                      <a:ea typeface="Times New Roman" panose="02020603050405020304" charset="0"/>
                    </a:rPr>
                    <a:t>02</a:t>
                  </a:r>
                  <a:endParaRPr lang="en-US" altLang="zh-CN" sz="1800" dirty="0">
                    <a:solidFill>
                      <a:schemeClr val="bg1"/>
                    </a:solidFill>
                    <a:latin typeface="Times New Roman" panose="02020603050405020304" charset="0"/>
                    <a:ea typeface="Times New Roman" panose="02020603050405020304" charset="0"/>
                  </a:endParaRPr>
                </a:p>
                <a:p>
                  <a:pPr algn="ctr"/>
                  <a:endParaRPr lang="zh-CN" altLang="en-US" sz="1000" dirty="0">
                    <a:solidFill>
                      <a:schemeClr val="bg1"/>
                    </a:solidFill>
                    <a:latin typeface="Times New Roman" panose="02020603050405020304" charset="0"/>
                    <a:ea typeface="Times New Roman" panose="02020603050405020304" charset="0"/>
                  </a:endParaRPr>
                </a:p>
              </p:txBody>
            </p:sp>
          </p:grpSp>
          <p:grpSp>
            <p:nvGrpSpPr>
              <p:cNvPr id="29" name="组合 28"/>
              <p:cNvGrpSpPr/>
              <p:nvPr/>
            </p:nvGrpSpPr>
            <p:grpSpPr>
              <a:xfrm>
                <a:off x="3088604" y="2619768"/>
                <a:ext cx="2484854" cy="956227"/>
                <a:chOff x="3088604" y="2619768"/>
                <a:chExt cx="2484854" cy="956227"/>
              </a:xfrm>
            </p:grpSpPr>
            <p:sp>
              <p:nvSpPr>
                <p:cNvPr id="6" name="任意多边形 5"/>
                <p:cNvSpPr/>
                <p:nvPr/>
              </p:nvSpPr>
              <p:spPr>
                <a:xfrm>
                  <a:off x="3088604" y="2619768"/>
                  <a:ext cx="2484854" cy="955737"/>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1" name="文本框 40"/>
                <p:cNvSpPr txBox="1"/>
                <p:nvPr/>
              </p:nvSpPr>
              <p:spPr>
                <a:xfrm>
                  <a:off x="3923928" y="3076885"/>
                  <a:ext cx="839536" cy="499110"/>
                </a:xfrm>
                <a:prstGeom prst="rect">
                  <a:avLst/>
                </a:prstGeom>
                <a:noFill/>
              </p:spPr>
              <p:txBody>
                <a:bodyPr wrap="square" lIns="68580" tIns="34290" rIns="68580" bIns="34290" rtlCol="0">
                  <a:spAutoFit/>
                </a:bodyPr>
                <a:lstStyle/>
                <a:p>
                  <a:pPr algn="ctr"/>
                  <a:r>
                    <a:rPr lang="en-US" altLang="zh-CN" sz="1800" dirty="0">
                      <a:solidFill>
                        <a:schemeClr val="accent1"/>
                      </a:solidFill>
                      <a:latin typeface="Times New Roman" panose="02020603050405020304" charset="0"/>
                      <a:ea typeface="Times New Roman" panose="02020603050405020304" charset="0"/>
                    </a:rPr>
                    <a:t>03</a:t>
                  </a:r>
                  <a:endParaRPr lang="en-US" altLang="zh-CN" sz="1800" dirty="0">
                    <a:solidFill>
                      <a:schemeClr val="accent1"/>
                    </a:solidFill>
                    <a:latin typeface="Times New Roman" panose="02020603050405020304" charset="0"/>
                    <a:ea typeface="Times New Roman" panose="02020603050405020304" charset="0"/>
                  </a:endParaRPr>
                </a:p>
                <a:p>
                  <a:pPr algn="ctr"/>
                  <a:endParaRPr lang="zh-CN" altLang="en-US" sz="1000" dirty="0">
                    <a:solidFill>
                      <a:schemeClr val="accent1"/>
                    </a:solidFill>
                    <a:latin typeface="Times New Roman" panose="02020603050405020304" charset="0"/>
                    <a:ea typeface="Times New Roman" panose="02020603050405020304" charset="0"/>
                  </a:endParaRPr>
                </a:p>
              </p:txBody>
            </p:sp>
          </p:grpSp>
          <p:grpSp>
            <p:nvGrpSpPr>
              <p:cNvPr id="8" name="组合 7"/>
              <p:cNvGrpSpPr/>
              <p:nvPr/>
            </p:nvGrpSpPr>
            <p:grpSpPr>
              <a:xfrm>
                <a:off x="3180304" y="3368806"/>
                <a:ext cx="2301454" cy="788910"/>
                <a:chOff x="3180304" y="3368806"/>
                <a:chExt cx="2301454" cy="788910"/>
              </a:xfrm>
            </p:grpSpPr>
            <p:sp>
              <p:nvSpPr>
                <p:cNvPr id="7" name="任意多边形 6"/>
                <p:cNvSpPr/>
                <p:nvPr/>
              </p:nvSpPr>
              <p:spPr>
                <a:xfrm>
                  <a:off x="3180304" y="3368806"/>
                  <a:ext cx="2301454" cy="775037"/>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2" name="文本框 41"/>
                <p:cNvSpPr txBox="1"/>
                <p:nvPr/>
              </p:nvSpPr>
              <p:spPr>
                <a:xfrm>
                  <a:off x="3923928" y="3673846"/>
                  <a:ext cx="839536" cy="483870"/>
                </a:xfrm>
                <a:prstGeom prst="rect">
                  <a:avLst/>
                </a:prstGeom>
                <a:noFill/>
              </p:spPr>
              <p:txBody>
                <a:bodyPr wrap="square" lIns="68580" tIns="34290" rIns="68580" bIns="34290" rtlCol="0">
                  <a:spAutoFit/>
                </a:bodyPr>
                <a:lstStyle/>
                <a:p>
                  <a:pPr algn="ctr"/>
                  <a:r>
                    <a:rPr lang="en-US" altLang="zh-CN" sz="1800" dirty="0">
                      <a:solidFill>
                        <a:schemeClr val="bg1"/>
                      </a:solidFill>
                      <a:latin typeface="Times New Roman" panose="02020603050405020304" charset="0"/>
                      <a:ea typeface="Times New Roman" panose="02020603050405020304" charset="0"/>
                    </a:rPr>
                    <a:t>04</a:t>
                  </a:r>
                  <a:endParaRPr lang="en-US" altLang="zh-CN" sz="1800" dirty="0">
                    <a:solidFill>
                      <a:schemeClr val="bg1"/>
                    </a:solidFill>
                    <a:latin typeface="Times New Roman" panose="02020603050405020304" charset="0"/>
                    <a:ea typeface="Times New Roman" panose="02020603050405020304" charset="0"/>
                  </a:endParaRPr>
                </a:p>
                <a:p>
                  <a:pPr algn="ctr"/>
                  <a:endParaRPr lang="zh-CN" altLang="en-US" sz="900" dirty="0">
                    <a:solidFill>
                      <a:schemeClr val="bg1"/>
                    </a:solidFill>
                    <a:latin typeface="Times New Roman" panose="02020603050405020304" charset="0"/>
                    <a:ea typeface="Times New Roman" panose="02020603050405020304" charset="0"/>
                  </a:endParaRPr>
                </a:p>
              </p:txBody>
            </p:sp>
          </p:grpSp>
        </p:grpSp>
        <p:sp>
          <p:nvSpPr>
            <p:cNvPr id="13" name="任意多边形 12"/>
            <p:cNvSpPr/>
            <p:nvPr/>
          </p:nvSpPr>
          <p:spPr>
            <a:xfrm>
              <a:off x="5169193" y="862484"/>
              <a:ext cx="2609501" cy="1183437"/>
            </a:xfrm>
            <a:custGeom>
              <a:avLst/>
              <a:gdLst>
                <a:gd name="connsiteX0" fmla="*/ 0 w 800100"/>
                <a:gd name="connsiteY0" fmla="*/ 152400 h 152400"/>
                <a:gd name="connsiteX1" fmla="*/ 152400 w 800100"/>
                <a:gd name="connsiteY1" fmla="*/ 0 h 152400"/>
                <a:gd name="connsiteX2" fmla="*/ 800100 w 800100"/>
                <a:gd name="connsiteY2" fmla="*/ 0 h 152400"/>
                <a:gd name="connsiteX0-1" fmla="*/ 0 w 776287"/>
                <a:gd name="connsiteY0-2" fmla="*/ 133350 h 133350"/>
                <a:gd name="connsiteX1-3" fmla="*/ 128587 w 776287"/>
                <a:gd name="connsiteY1-4" fmla="*/ 0 h 133350"/>
                <a:gd name="connsiteX2-5" fmla="*/ 776287 w 776287"/>
                <a:gd name="connsiteY2-6" fmla="*/ 0 h 133350"/>
              </a:gdLst>
              <a:ahLst/>
              <a:cxnLst>
                <a:cxn ang="0">
                  <a:pos x="connsiteX0-1" y="connsiteY0-2"/>
                </a:cxn>
                <a:cxn ang="0">
                  <a:pos x="connsiteX1-3" y="connsiteY1-4"/>
                </a:cxn>
                <a:cxn ang="0">
                  <a:pos x="connsiteX2-5" y="connsiteY2-6"/>
                </a:cxn>
              </a:cxnLst>
              <a:rect l="l" t="t" r="r" b="b"/>
              <a:pathLst>
                <a:path w="776287" h="133350">
                  <a:moveTo>
                    <a:pt x="0" y="133350"/>
                  </a:moveTo>
                  <a:lnTo>
                    <a:pt x="128587" y="0"/>
                  </a:lnTo>
                  <a:lnTo>
                    <a:pt x="776287" y="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5" name="任意多边形 14"/>
            <p:cNvSpPr/>
            <p:nvPr/>
          </p:nvSpPr>
          <p:spPr>
            <a:xfrm flipV="1">
              <a:off x="818962" y="3023172"/>
              <a:ext cx="2569531" cy="123903"/>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charset="0"/>
                <a:ea typeface="Times New Roman" panose="02020603050405020304" charset="0"/>
              </a:endParaRPr>
            </a:p>
          </p:txBody>
        </p:sp>
        <p:sp>
          <p:nvSpPr>
            <p:cNvPr id="16" name="任意多边形 15"/>
            <p:cNvSpPr/>
            <p:nvPr/>
          </p:nvSpPr>
          <p:spPr>
            <a:xfrm flipV="1">
              <a:off x="846427" y="1093826"/>
              <a:ext cx="2952578" cy="770475"/>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grpSp>
          <p:nvGrpSpPr>
            <p:cNvPr id="2" name="组合 1"/>
            <p:cNvGrpSpPr/>
            <p:nvPr/>
          </p:nvGrpSpPr>
          <p:grpSpPr>
            <a:xfrm>
              <a:off x="-473765" y="530554"/>
              <a:ext cx="1348105" cy="786765"/>
              <a:chOff x="171" y="978"/>
              <a:chExt cx="2123" cy="1239"/>
            </a:xfrm>
          </p:grpSpPr>
          <p:sp>
            <p:nvSpPr>
              <p:cNvPr id="18" name="Freeform 25"/>
              <p:cNvSpPr>
                <a:spLocks noEditPoints="1"/>
              </p:cNvSpPr>
              <p:nvPr/>
            </p:nvSpPr>
            <p:spPr bwMode="auto">
              <a:xfrm flipH="1">
                <a:off x="639" y="978"/>
                <a:ext cx="847" cy="695"/>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lumMod val="85000"/>
                </a:schemeClr>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Times New Roman" panose="02020603050405020304" charset="0"/>
                  <a:ea typeface="Times New Roman" panose="02020603050405020304" charset="0"/>
                </a:endParaRPr>
              </a:p>
            </p:txBody>
          </p:sp>
          <p:sp>
            <p:nvSpPr>
              <p:cNvPr id="21" name="文本框 1167"/>
              <p:cNvSpPr txBox="1"/>
              <p:nvPr/>
            </p:nvSpPr>
            <p:spPr>
              <a:xfrm>
                <a:off x="171" y="1708"/>
                <a:ext cx="2123" cy="509"/>
              </a:xfrm>
              <a:prstGeom prst="rect">
                <a:avLst/>
              </a:prstGeom>
              <a:noFill/>
            </p:spPr>
            <p:txBody>
              <a:bodyPr wrap="square" lIns="68580" tIns="34290" rIns="68580" bIns="34290" rtlCol="0">
                <a:spAutoFit/>
              </a:bodyPr>
              <a:lstStyle/>
              <a:p>
                <a:r>
                  <a:rPr lang="zh-CN" altLang="en-US" sz="1200" dirty="0">
                    <a:solidFill>
                      <a:schemeClr val="accent1">
                        <a:lumMod val="75000"/>
                      </a:schemeClr>
                    </a:solidFill>
                    <a:latin typeface="Times New Roman" panose="02020603050405020304" charset="0"/>
                    <a:ea typeface="Times New Roman" panose="02020603050405020304" charset="0"/>
                  </a:rPr>
                  <a:t>Participants</a:t>
                </a:r>
                <a:endParaRPr lang="zh-CN" altLang="en-US" sz="1200" dirty="0">
                  <a:solidFill>
                    <a:schemeClr val="accent1">
                      <a:lumMod val="75000"/>
                    </a:schemeClr>
                  </a:solidFill>
                  <a:latin typeface="Times New Roman" panose="02020603050405020304" charset="0"/>
                  <a:ea typeface="Times New Roman" panose="02020603050405020304" charset="0"/>
                </a:endParaRPr>
              </a:p>
            </p:txBody>
          </p:sp>
        </p:grpSp>
        <p:grpSp>
          <p:nvGrpSpPr>
            <p:cNvPr id="49" name="组合 48"/>
            <p:cNvGrpSpPr/>
            <p:nvPr/>
          </p:nvGrpSpPr>
          <p:grpSpPr>
            <a:xfrm>
              <a:off x="-472495" y="2831159"/>
              <a:ext cx="1426845" cy="746125"/>
              <a:chOff x="286" y="4666"/>
              <a:chExt cx="2247" cy="1175"/>
            </a:xfrm>
          </p:grpSpPr>
          <p:sp>
            <p:nvSpPr>
              <p:cNvPr id="17" name="Freeform 24"/>
              <p:cNvSpPr>
                <a:spLocks noEditPoints="1"/>
              </p:cNvSpPr>
              <p:nvPr/>
            </p:nvSpPr>
            <p:spPr bwMode="auto">
              <a:xfrm flipH="1">
                <a:off x="1010" y="4666"/>
                <a:ext cx="527" cy="570"/>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Times New Roman" panose="02020603050405020304" charset="0"/>
                  <a:ea typeface="Times New Roman" panose="02020603050405020304" charset="0"/>
                </a:endParaRPr>
              </a:p>
            </p:txBody>
          </p:sp>
          <p:sp>
            <p:nvSpPr>
              <p:cNvPr id="23" name="文本框 61"/>
              <p:cNvSpPr txBox="1"/>
              <p:nvPr/>
            </p:nvSpPr>
            <p:spPr>
              <a:xfrm>
                <a:off x="286" y="5271"/>
                <a:ext cx="2247" cy="570"/>
              </a:xfrm>
              <a:prstGeom prst="rect">
                <a:avLst/>
              </a:prstGeom>
              <a:noFill/>
            </p:spPr>
            <p:txBody>
              <a:bodyPr wrap="square" lIns="68580" tIns="34290" rIns="68580" bIns="34290" rtlCol="0">
                <a:spAutoFit/>
              </a:bodyPr>
              <a:lstStyle/>
              <a:p>
                <a:r>
                  <a:rPr lang="zh-CN" altLang="en-US" sz="1400" dirty="0">
                    <a:solidFill>
                      <a:schemeClr val="accent1">
                        <a:lumMod val="75000"/>
                      </a:schemeClr>
                    </a:solidFill>
                    <a:latin typeface="Times New Roman" panose="02020603050405020304" charset="0"/>
                    <a:ea typeface="Times New Roman" panose="02020603050405020304" charset="0"/>
                  </a:rPr>
                  <a:t>Procedure</a:t>
                </a:r>
                <a:endParaRPr lang="zh-CN" altLang="en-US" sz="1400" dirty="0">
                  <a:solidFill>
                    <a:schemeClr val="accent1">
                      <a:lumMod val="75000"/>
                    </a:schemeClr>
                  </a:solidFill>
                  <a:latin typeface="Times New Roman" panose="02020603050405020304" charset="0"/>
                  <a:ea typeface="Times New Roman" panose="02020603050405020304" charset="0"/>
                </a:endParaRPr>
              </a:p>
            </p:txBody>
          </p:sp>
        </p:grpSp>
        <p:grpSp>
          <p:nvGrpSpPr>
            <p:cNvPr id="50" name="组合 49"/>
            <p:cNvGrpSpPr/>
            <p:nvPr/>
          </p:nvGrpSpPr>
          <p:grpSpPr>
            <a:xfrm>
              <a:off x="7778695" y="2657169"/>
              <a:ext cx="1969135" cy="807720"/>
              <a:chOff x="11219" y="4640"/>
              <a:chExt cx="3101" cy="1272"/>
            </a:xfrm>
          </p:grpSpPr>
          <p:sp>
            <p:nvSpPr>
              <p:cNvPr id="19" name="Freeform 73"/>
              <p:cNvSpPr>
                <a:spLocks noEditPoints="1"/>
              </p:cNvSpPr>
              <p:nvPr/>
            </p:nvSpPr>
            <p:spPr bwMode="auto">
              <a:xfrm>
                <a:off x="11942" y="4640"/>
                <a:ext cx="841" cy="697"/>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chemeClr val="accent1"/>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Times New Roman" panose="02020603050405020304" charset="0"/>
                  <a:ea typeface="Times New Roman" panose="02020603050405020304" charset="0"/>
                </a:endParaRPr>
              </a:p>
            </p:txBody>
          </p:sp>
          <p:sp>
            <p:nvSpPr>
              <p:cNvPr id="25" name="文本框 63"/>
              <p:cNvSpPr txBox="1"/>
              <p:nvPr/>
            </p:nvSpPr>
            <p:spPr>
              <a:xfrm>
                <a:off x="11219" y="5353"/>
                <a:ext cx="3101" cy="559"/>
              </a:xfrm>
              <a:prstGeom prst="rect">
                <a:avLst/>
              </a:prstGeom>
              <a:noFill/>
            </p:spPr>
            <p:txBody>
              <a:bodyPr wrap="square" lIns="68580" tIns="34290" rIns="68580" bIns="34290" rtlCol="0">
                <a:spAutoFit/>
              </a:bodyPr>
              <a:lstStyle/>
              <a:p>
                <a:r>
                  <a:rPr lang="zh-CN" altLang="en-US" sz="1400" dirty="0">
                    <a:solidFill>
                      <a:schemeClr val="accent1">
                        <a:lumMod val="75000"/>
                      </a:schemeClr>
                    </a:solidFill>
                    <a:latin typeface="Times New Roman" panose="02020603050405020304" charset="0"/>
                    <a:ea typeface="Times New Roman" panose="02020603050405020304" charset="0"/>
                  </a:rPr>
                  <a:t>Data analysis</a:t>
                </a:r>
                <a:endParaRPr lang="zh-CN" altLang="en-US" sz="1400" dirty="0">
                  <a:solidFill>
                    <a:schemeClr val="accent1">
                      <a:lumMod val="75000"/>
                    </a:schemeClr>
                  </a:solidFill>
                  <a:latin typeface="Times New Roman" panose="02020603050405020304" charset="0"/>
                  <a:ea typeface="Times New Roman" panose="02020603050405020304" charset="0"/>
                </a:endParaRPr>
              </a:p>
            </p:txBody>
          </p:sp>
        </p:grpSp>
        <p:grpSp>
          <p:nvGrpSpPr>
            <p:cNvPr id="47" name="组合 46"/>
            <p:cNvGrpSpPr/>
            <p:nvPr/>
          </p:nvGrpSpPr>
          <p:grpSpPr>
            <a:xfrm>
              <a:off x="7977505" y="416560"/>
              <a:ext cx="1071880" cy="686435"/>
              <a:chOff x="11680" y="1453"/>
              <a:chExt cx="1688" cy="1081"/>
            </a:xfrm>
          </p:grpSpPr>
          <p:sp>
            <p:nvSpPr>
              <p:cNvPr id="20" name="Freeform 48"/>
              <p:cNvSpPr>
                <a:spLocks noEditPoints="1"/>
              </p:cNvSpPr>
              <p:nvPr/>
            </p:nvSpPr>
            <p:spPr bwMode="auto">
              <a:xfrm>
                <a:off x="11866" y="1453"/>
                <a:ext cx="721" cy="587"/>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chemeClr val="bg1">
                  <a:lumMod val="85000"/>
                </a:schemeClr>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Times New Roman" panose="02020603050405020304" charset="0"/>
                  <a:ea typeface="Times New Roman" panose="02020603050405020304" charset="0"/>
                </a:endParaRPr>
              </a:p>
            </p:txBody>
          </p:sp>
          <p:sp>
            <p:nvSpPr>
              <p:cNvPr id="27" name="文本框 65"/>
              <p:cNvSpPr txBox="1"/>
              <p:nvPr/>
            </p:nvSpPr>
            <p:spPr>
              <a:xfrm>
                <a:off x="11680" y="1964"/>
                <a:ext cx="1688" cy="570"/>
              </a:xfrm>
              <a:prstGeom prst="rect">
                <a:avLst/>
              </a:prstGeom>
              <a:noFill/>
            </p:spPr>
            <p:txBody>
              <a:bodyPr wrap="square" lIns="68580" tIns="34290" rIns="68580" bIns="34290" rtlCol="0">
                <a:spAutoFit/>
              </a:bodyPr>
              <a:lstStyle/>
              <a:p>
                <a:r>
                  <a:rPr lang="zh-CN" altLang="en-US" sz="1400" dirty="0">
                    <a:solidFill>
                      <a:schemeClr val="accent1">
                        <a:lumMod val="75000"/>
                      </a:schemeClr>
                    </a:solidFill>
                    <a:latin typeface="Times New Roman" panose="02020603050405020304" charset="0"/>
                    <a:ea typeface="Times New Roman" panose="02020603050405020304" charset="0"/>
                  </a:rPr>
                  <a:t>Stimuli</a:t>
                </a:r>
                <a:endParaRPr lang="zh-CN" altLang="en-US" sz="1400" dirty="0">
                  <a:solidFill>
                    <a:schemeClr val="accent1">
                      <a:lumMod val="75000"/>
                    </a:schemeClr>
                  </a:solidFill>
                  <a:latin typeface="Times New Roman" panose="02020603050405020304" charset="0"/>
                  <a:ea typeface="Times New Roman" panose="02020603050405020304" charset="0"/>
                </a:endParaRPr>
              </a:p>
            </p:txBody>
          </p:sp>
        </p:grpSp>
      </p:grpSp>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46300" y="597384"/>
            <a:ext cx="2250440" cy="368300"/>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9" name="文本框 60"/>
          <p:cNvSpPr txBox="1"/>
          <p:nvPr/>
        </p:nvSpPr>
        <p:spPr>
          <a:xfrm>
            <a:off x="789368" y="1618415"/>
            <a:ext cx="2616835" cy="852805"/>
          </a:xfrm>
          <a:prstGeom prst="rect">
            <a:avLst/>
          </a:prstGeom>
          <a:noFill/>
        </p:spPr>
        <p:txBody>
          <a:bodyPr wrap="square" lIns="68580" tIns="34290" rIns="68580" bIns="34290" rtlCol="0">
            <a:spAutoFit/>
          </a:bodyPr>
          <a:lstStyle/>
          <a:p>
            <a:pPr>
              <a:lnSpc>
                <a:spcPct val="150000"/>
              </a:lnSpc>
            </a:pPr>
            <a:r>
              <a:rPr lang="en-US" altLang="zh-CN" sz="1400" dirty="0">
                <a:solidFill>
                  <a:schemeClr val="tx1">
                    <a:lumMod val="95000"/>
                    <a:lumOff val="5000"/>
                  </a:schemeClr>
                </a:solidFill>
                <a:highlight>
                  <a:srgbClr val="FFFF00"/>
                </a:highlight>
                <a:latin typeface="Times New Roman" panose="02020603050405020304" charset="0"/>
                <a:ea typeface="Times New Roman" panose="02020603050405020304" charset="0"/>
              </a:rPr>
              <a:t>40</a:t>
            </a:r>
            <a:r>
              <a:rPr lang="zh-CN" altLang="en-US" sz="1200" dirty="0">
                <a:solidFill>
                  <a:schemeClr val="tx1">
                    <a:lumMod val="95000"/>
                    <a:lumOff val="5000"/>
                  </a:schemeClr>
                </a:solidFill>
                <a:latin typeface="Times New Roman" panose="02020603050405020304" charset="0"/>
                <a:ea typeface="Times New Roman" panose="02020603050405020304" charset="0"/>
              </a:rPr>
              <a:t> participants </a:t>
            </a:r>
            <a:endParaRPr lang="en-US" altLang="zh-CN" sz="1200" dirty="0">
              <a:solidFill>
                <a:schemeClr val="tx1">
                  <a:lumMod val="95000"/>
                  <a:lumOff val="5000"/>
                </a:schemeClr>
              </a:solidFill>
              <a:latin typeface="Times New Roman" panose="02020603050405020304" charset="0"/>
              <a:ea typeface="Times New Roman" panose="02020603050405020304" charset="0"/>
            </a:endParaRPr>
          </a:p>
          <a:p>
            <a:pPr>
              <a:lnSpc>
                <a:spcPct val="150000"/>
              </a:lnSpc>
            </a:pPr>
            <a:r>
              <a:rPr lang="en-US" altLang="zh-CN" sz="1200" dirty="0">
                <a:solidFill>
                  <a:schemeClr val="tx1">
                    <a:lumMod val="95000"/>
                    <a:lumOff val="5000"/>
                  </a:schemeClr>
                </a:solidFill>
                <a:latin typeface="Times New Roman" panose="02020603050405020304" charset="0"/>
                <a:ea typeface="Times New Roman" panose="02020603050405020304" charset="0"/>
              </a:rPr>
              <a:t> (</a:t>
            </a:r>
            <a:r>
              <a:rPr lang="zh-CN" altLang="en-US" sz="1200" dirty="0">
                <a:solidFill>
                  <a:schemeClr val="tx1">
                    <a:lumMod val="95000"/>
                    <a:lumOff val="5000"/>
                  </a:schemeClr>
                </a:solidFill>
                <a:latin typeface="Times New Roman" panose="02020603050405020304" charset="0"/>
                <a:ea typeface="Times New Roman" panose="02020603050405020304" charset="0"/>
              </a:rPr>
              <a:t>age</a:t>
            </a:r>
            <a:r>
              <a:rPr lang="en-US" altLang="zh-CN" sz="1200" dirty="0">
                <a:solidFill>
                  <a:schemeClr val="tx1">
                    <a:lumMod val="95000"/>
                    <a:lumOff val="5000"/>
                  </a:schemeClr>
                </a:solidFill>
                <a:latin typeface="Times New Roman" panose="02020603050405020304" charset="0"/>
                <a:ea typeface="Times New Roman" panose="02020603050405020304" charset="0"/>
              </a:rPr>
              <a:t>: </a:t>
            </a:r>
            <a:r>
              <a:rPr lang="zh-CN" altLang="en-US" sz="1200" dirty="0">
                <a:solidFill>
                  <a:schemeClr val="tx1">
                    <a:lumMod val="95000"/>
                    <a:lumOff val="5000"/>
                  </a:schemeClr>
                </a:solidFill>
                <a:latin typeface="Times New Roman" panose="02020603050405020304" charset="0"/>
                <a:ea typeface="Times New Roman" panose="02020603050405020304" charset="0"/>
              </a:rPr>
              <a:t>range = </a:t>
            </a:r>
            <a:r>
              <a:rPr lang="en-US" altLang="zh-CN" sz="1200" dirty="0">
                <a:solidFill>
                  <a:schemeClr val="tx1">
                    <a:lumMod val="95000"/>
                    <a:lumOff val="5000"/>
                  </a:schemeClr>
                </a:solidFill>
                <a:latin typeface="Times New Roman" panose="02020603050405020304" charset="0"/>
                <a:ea typeface="Times New Roman" panose="02020603050405020304" charset="0"/>
              </a:rPr>
              <a:t> 18 - 55 </a:t>
            </a:r>
            <a:r>
              <a:rPr lang="zh-CN" altLang="en-US" sz="1200" dirty="0">
                <a:solidFill>
                  <a:schemeClr val="tx1">
                    <a:lumMod val="95000"/>
                    <a:lumOff val="5000"/>
                  </a:schemeClr>
                </a:solidFill>
                <a:latin typeface="Times New Roman" panose="02020603050405020304" charset="0"/>
                <a:ea typeface="Times New Roman" panose="02020603050405020304" charset="0"/>
              </a:rPr>
              <a:t>years, </a:t>
            </a:r>
            <a:endParaRPr lang="en-US" altLang="zh-CN" sz="1200" dirty="0">
              <a:solidFill>
                <a:schemeClr val="tx1">
                  <a:lumMod val="95000"/>
                  <a:lumOff val="5000"/>
                </a:schemeClr>
              </a:solidFill>
              <a:latin typeface="Times New Roman" panose="02020603050405020304" charset="0"/>
              <a:ea typeface="Times New Roman" panose="02020603050405020304" charset="0"/>
            </a:endParaRPr>
          </a:p>
          <a:p>
            <a:r>
              <a:rPr lang="zh-CN" altLang="en-US" sz="1200" dirty="0">
                <a:solidFill>
                  <a:schemeClr val="tx1">
                    <a:lumMod val="95000"/>
                    <a:lumOff val="5000"/>
                  </a:schemeClr>
                </a:solidFill>
                <a:latin typeface="Times New Roman" panose="02020603050405020304" charset="0"/>
                <a:ea typeface="Times New Roman" panose="02020603050405020304" charset="0"/>
              </a:rPr>
              <a:t> M =27.3 </a:t>
            </a:r>
            <a:r>
              <a:rPr lang="en-US" altLang="zh-CN" sz="1200" dirty="0">
                <a:solidFill>
                  <a:schemeClr val="tx1">
                    <a:lumMod val="95000"/>
                    <a:lumOff val="5000"/>
                  </a:schemeClr>
                </a:solidFill>
                <a:latin typeface="Times New Roman" panose="02020603050405020304" charset="0"/>
                <a:ea typeface="Times New Roman" panose="02020603050405020304" charset="0"/>
              </a:rPr>
              <a:t>± </a:t>
            </a:r>
            <a:r>
              <a:rPr lang="zh-CN" altLang="en-US" sz="1200" dirty="0">
                <a:solidFill>
                  <a:schemeClr val="tx1">
                    <a:lumMod val="95000"/>
                    <a:lumOff val="5000"/>
                  </a:schemeClr>
                </a:solidFill>
                <a:latin typeface="Times New Roman" panose="02020603050405020304" charset="0"/>
                <a:ea typeface="Times New Roman" panose="02020603050405020304" charset="0"/>
              </a:rPr>
              <a:t>9.3 years)</a:t>
            </a:r>
            <a:endParaRPr lang="zh-CN" altLang="en-US" sz="1200" dirty="0">
              <a:solidFill>
                <a:schemeClr val="tx1">
                  <a:lumMod val="95000"/>
                  <a:lumOff val="5000"/>
                </a:schemeClr>
              </a:solidFill>
              <a:latin typeface="Times New Roman" panose="02020603050405020304" charset="0"/>
              <a:ea typeface="Times New Roman" panose="02020603050405020304" charset="0"/>
            </a:endParaRPr>
          </a:p>
        </p:txBody>
      </p:sp>
      <p:sp>
        <p:nvSpPr>
          <p:cNvPr id="40" name="任意多边形 14"/>
          <p:cNvSpPr/>
          <p:nvPr/>
        </p:nvSpPr>
        <p:spPr>
          <a:xfrm>
            <a:off x="4965708" y="3281594"/>
            <a:ext cx="2215256" cy="224114"/>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charset="0"/>
              <a:ea typeface="Times New Roman" panose="02020603050405020304" charset="0"/>
            </a:endParaRPr>
          </a:p>
        </p:txBody>
      </p:sp>
      <p:sp>
        <p:nvSpPr>
          <p:cNvPr id="57" name="文本框 56"/>
          <p:cNvSpPr txBox="1"/>
          <p:nvPr/>
        </p:nvSpPr>
        <p:spPr>
          <a:xfrm>
            <a:off x="5924371" y="1393974"/>
            <a:ext cx="3345755" cy="1246495"/>
          </a:xfrm>
          <a:prstGeom prst="rect">
            <a:avLst/>
          </a:prstGeom>
          <a:noFill/>
        </p:spPr>
        <p:txBody>
          <a:bodyPr wrap="square">
            <a:spAutoFit/>
          </a:bodyPr>
          <a:lstStyle/>
          <a:p>
            <a:pPr>
              <a:lnSpc>
                <a:spcPct val="150000"/>
              </a:lnSpc>
            </a:pPr>
            <a:r>
              <a:rPr lang="en-US" altLang="zh-CN" dirty="0">
                <a:highlight>
                  <a:srgbClr val="FFFF00"/>
                </a:highlight>
              </a:rPr>
              <a:t> </a:t>
            </a:r>
            <a:r>
              <a:rPr lang="en-US" altLang="zh-CN" sz="1200" dirty="0">
                <a:solidFill>
                  <a:schemeClr val="tx1">
                    <a:lumMod val="95000"/>
                    <a:lumOff val="5000"/>
                  </a:schemeClr>
                </a:solidFill>
                <a:highlight>
                  <a:srgbClr val="FFFF00"/>
                </a:highlight>
                <a:latin typeface="Times New Roman" panose="02020603050405020304" charset="0"/>
                <a:ea typeface="Times New Roman" panose="02020603050405020304" charset="0"/>
              </a:rPr>
              <a:t>80 </a:t>
            </a:r>
            <a:r>
              <a:rPr lang="en-US" altLang="zh-CN" sz="1200" dirty="0">
                <a:solidFill>
                  <a:schemeClr val="tx1">
                    <a:lumMod val="95000"/>
                    <a:lumOff val="5000"/>
                  </a:schemeClr>
                </a:solidFill>
                <a:latin typeface="Times New Roman" panose="02020603050405020304" charset="0"/>
                <a:ea typeface="Times New Roman" panose="02020603050405020304" charset="0"/>
              </a:rPr>
              <a:t>artworks, </a:t>
            </a:r>
            <a:r>
              <a:rPr lang="en-US" altLang="zh-CN" sz="1200" u="sng" dirty="0">
                <a:solidFill>
                  <a:schemeClr val="tx1">
                    <a:lumMod val="95000"/>
                    <a:lumOff val="5000"/>
                  </a:schemeClr>
                </a:solidFill>
                <a:latin typeface="Times New Roman" panose="02020603050405020304" charset="0"/>
                <a:ea typeface="Times New Roman" panose="02020603050405020304" charset="0"/>
                <a:hlinkClick r:id="rId1" action="ppaction://hlinksldjump"/>
              </a:rPr>
              <a:t>20 in each of four conditions</a:t>
            </a:r>
            <a:endParaRPr lang="en-US" altLang="zh-CN" sz="1200" u="sng" dirty="0">
              <a:solidFill>
                <a:schemeClr val="tx1">
                  <a:lumMod val="95000"/>
                  <a:lumOff val="5000"/>
                </a:schemeClr>
              </a:solidFill>
              <a:latin typeface="Times New Roman" panose="02020603050405020304" charset="0"/>
              <a:ea typeface="Times New Roman" panose="02020603050405020304" charset="0"/>
            </a:endParaRPr>
          </a:p>
          <a:p>
            <a:pPr marL="171450" indent="-171450">
              <a:buFont typeface="Wingdings" panose="05000000000000000000" pitchFamily="2" charset="2"/>
              <a:buChar char="Ø"/>
            </a:pPr>
            <a:r>
              <a:rPr lang="en-US" altLang="zh-CN" sz="1200" dirty="0">
                <a:latin typeface="Times New Roman" panose="02020603050405020304" charset="0"/>
                <a:ea typeface="Times New Roman" panose="02020603050405020304" charset="0"/>
              </a:rPr>
              <a:t>Real Artworks</a:t>
            </a:r>
            <a:endParaRPr lang="en-US" altLang="zh-CN" sz="1200" dirty="0">
              <a:latin typeface="Times New Roman" panose="02020603050405020304" charset="0"/>
              <a:ea typeface="Times New Roman" panose="02020603050405020304" charset="0"/>
            </a:endParaRPr>
          </a:p>
          <a:p>
            <a:pPr marL="171450" indent="-171450">
              <a:buFont typeface="Wingdings" panose="05000000000000000000" pitchFamily="2" charset="2"/>
              <a:buChar char="Ø"/>
            </a:pPr>
            <a:r>
              <a:rPr lang="en-US" altLang="zh-CN" sz="1200" dirty="0">
                <a:solidFill>
                  <a:schemeClr val="accent3">
                    <a:lumMod val="75000"/>
                  </a:schemeClr>
                </a:solidFill>
                <a:latin typeface="Times New Roman" panose="02020603050405020304" charset="0"/>
                <a:ea typeface="Times New Roman" panose="02020603050405020304" charset="0"/>
              </a:rPr>
              <a:t>Self-Relevant Artworks</a:t>
            </a:r>
            <a:endParaRPr lang="en-US" altLang="zh-CN" sz="1200" dirty="0">
              <a:solidFill>
                <a:schemeClr val="accent3">
                  <a:lumMod val="75000"/>
                </a:schemeClr>
              </a:solidFill>
              <a:latin typeface="Times New Roman" panose="02020603050405020304" charset="0"/>
              <a:ea typeface="Times New Roman" panose="02020603050405020304" charset="0"/>
            </a:endParaRPr>
          </a:p>
          <a:p>
            <a:pPr marL="171450" indent="-171450">
              <a:buFont typeface="Wingdings" panose="05000000000000000000" pitchFamily="2" charset="2"/>
              <a:buChar char="Ø"/>
            </a:pPr>
            <a:r>
              <a:rPr lang="en-US" altLang="zh-CN" sz="1200" dirty="0">
                <a:solidFill>
                  <a:schemeClr val="accent3">
                    <a:lumMod val="75000"/>
                  </a:schemeClr>
                </a:solidFill>
                <a:latin typeface="Times New Roman" panose="02020603050405020304" charset="0"/>
                <a:ea typeface="Times New Roman" panose="02020603050405020304" charset="0"/>
              </a:rPr>
              <a:t>Other-Relevant Artworks</a:t>
            </a:r>
            <a:endParaRPr lang="en-US" altLang="zh-CN" sz="1200" dirty="0">
              <a:solidFill>
                <a:schemeClr val="accent3">
                  <a:lumMod val="75000"/>
                </a:schemeClr>
              </a:solidFill>
              <a:latin typeface="Times New Roman" panose="02020603050405020304" charset="0"/>
              <a:ea typeface="Times New Roman" panose="02020603050405020304" charset="0"/>
            </a:endParaRPr>
          </a:p>
          <a:p>
            <a:pPr marL="171450" indent="-171450">
              <a:buFont typeface="Wingdings" panose="05000000000000000000" pitchFamily="2" charset="2"/>
              <a:buChar char="Ø"/>
            </a:pPr>
            <a:r>
              <a:rPr lang="en-US" altLang="zh-CN" sz="1200" dirty="0">
                <a:solidFill>
                  <a:schemeClr val="accent3">
                    <a:lumMod val="75000"/>
                  </a:schemeClr>
                </a:solidFill>
                <a:latin typeface="Times New Roman" panose="02020603050405020304" charset="0"/>
                <a:ea typeface="Times New Roman" panose="02020603050405020304" charset="0"/>
              </a:rPr>
              <a:t>Generated Control Artworks</a:t>
            </a:r>
            <a:endParaRPr lang="zh-CN" altLang="en-US" sz="1200" dirty="0">
              <a:solidFill>
                <a:schemeClr val="accent3">
                  <a:lumMod val="75000"/>
                </a:schemeClr>
              </a:solidFill>
              <a:latin typeface="Times New Roman" panose="02020603050405020304" charset="0"/>
              <a:ea typeface="Times New Roman" panose="02020603050405020304" charset="0"/>
            </a:endParaRPr>
          </a:p>
        </p:txBody>
      </p:sp>
      <p:sp>
        <p:nvSpPr>
          <p:cNvPr id="61" name="文本框 60"/>
          <p:cNvSpPr txBox="1"/>
          <p:nvPr/>
        </p:nvSpPr>
        <p:spPr>
          <a:xfrm>
            <a:off x="-36386" y="3526368"/>
            <a:ext cx="4968426" cy="1753235"/>
          </a:xfrm>
          <a:prstGeom prst="rect">
            <a:avLst/>
          </a:prstGeom>
          <a:noFill/>
        </p:spPr>
        <p:txBody>
          <a:bodyPr wrap="square">
            <a:spAutoFit/>
          </a:bodyPr>
          <a:lstStyle/>
          <a:p>
            <a:pPr marL="171450" indent="-171450">
              <a:lnSpc>
                <a:spcPct val="150000"/>
              </a:lnSpc>
              <a:buFont typeface="Wingdings" panose="05000000000000000000" pitchFamily="2" charset="2"/>
              <a:buChar char="Ø"/>
            </a:pPr>
            <a:r>
              <a:rPr lang="en-US" altLang="zh-CN" sz="1200" b="1" dirty="0">
                <a:highlight>
                  <a:srgbClr val="FFFF00"/>
                </a:highlight>
                <a:latin typeface="Times New Roman" panose="02020603050405020304" charset="0"/>
                <a:ea typeface="Times New Roman" panose="02020603050405020304" charset="0"/>
              </a:rPr>
              <a:t>Block 1</a:t>
            </a:r>
            <a:r>
              <a:rPr lang="zh-CN" altLang="en-US" sz="1200" dirty="0">
                <a:latin typeface="Times New Roman" panose="02020603050405020304" charset="0"/>
                <a:ea typeface="Times New Roman" panose="02020603050405020304" charset="0"/>
              </a:rPr>
              <a:t>：</a:t>
            </a:r>
            <a:r>
              <a:rPr lang="en-US" altLang="zh-CN" sz="1200" dirty="0">
                <a:latin typeface="Times New Roman" panose="02020603050405020304" charset="0"/>
                <a:ea typeface="Times New Roman" panose="02020603050405020304" charset="0"/>
              </a:rPr>
              <a:t>Rating the full set of 80 artworks for</a:t>
            </a:r>
            <a:r>
              <a:rPr lang="en-US" altLang="zh-CN" sz="1200" dirty="0">
                <a:highlight>
                  <a:srgbClr val="FFFF00"/>
                </a:highlight>
                <a:latin typeface="Times New Roman" panose="02020603050405020304" charset="0"/>
                <a:ea typeface="Times New Roman" panose="02020603050405020304" charset="0"/>
              </a:rPr>
              <a:t> aesthetic appeal</a:t>
            </a:r>
            <a:endParaRPr lang="en-US" altLang="zh-CN" sz="1200" dirty="0">
              <a:highlight>
                <a:srgbClr val="FFFF00"/>
              </a:highlight>
              <a:latin typeface="Times New Roman" panose="02020603050405020304" charset="0"/>
              <a:ea typeface="Times New Roman" panose="02020603050405020304" charset="0"/>
            </a:endParaRPr>
          </a:p>
          <a:p>
            <a:pPr marL="171450" indent="-171450">
              <a:lnSpc>
                <a:spcPct val="150000"/>
              </a:lnSpc>
              <a:buFont typeface="Wingdings" panose="05000000000000000000" pitchFamily="2" charset="2"/>
              <a:buChar char="Ø"/>
            </a:pPr>
            <a:r>
              <a:rPr lang="en-US" altLang="zh-CN" sz="1200" b="1" dirty="0">
                <a:highlight>
                  <a:srgbClr val="FFFF00"/>
                </a:highlight>
                <a:latin typeface="Times New Roman" panose="02020603050405020304" charset="0"/>
                <a:ea typeface="Times New Roman" panose="02020603050405020304" charset="0"/>
              </a:rPr>
              <a:t>Block 2</a:t>
            </a:r>
            <a:r>
              <a:rPr lang="zh-CN" altLang="en-US" sz="1200" dirty="0">
                <a:latin typeface="Times New Roman" panose="02020603050405020304" charset="0"/>
                <a:ea typeface="Times New Roman" panose="02020603050405020304" charset="0"/>
              </a:rPr>
              <a:t>：</a:t>
            </a:r>
            <a:r>
              <a:rPr lang="en-US" altLang="zh-CN" sz="1200" dirty="0">
                <a:latin typeface="Times New Roman" panose="02020603050405020304" charset="0"/>
                <a:ea typeface="Times New Roman" panose="02020603050405020304" charset="0"/>
              </a:rPr>
              <a:t> Rating the full set of artworks for </a:t>
            </a:r>
            <a:r>
              <a:rPr lang="en-US" altLang="zh-CN" sz="1200" dirty="0">
                <a:highlight>
                  <a:srgbClr val="FFFF00"/>
                </a:highlight>
                <a:latin typeface="Times New Roman" panose="02020603050405020304" charset="0"/>
                <a:ea typeface="Times New Roman" panose="02020603050405020304" charset="0"/>
              </a:rPr>
              <a:t>aesthetic appeal a second time</a:t>
            </a:r>
            <a:r>
              <a:rPr lang="en-US" altLang="zh-CN" sz="1200" dirty="0">
                <a:latin typeface="Times New Roman" panose="02020603050405020304" charset="0"/>
                <a:ea typeface="Times New Roman" panose="02020603050405020304" charset="0"/>
              </a:rPr>
              <a:t> to assess test-retest </a:t>
            </a:r>
            <a:r>
              <a:rPr lang="en-US" altLang="zh-CN" sz="1200" dirty="0">
                <a:highlight>
                  <a:srgbClr val="FFFF00"/>
                </a:highlight>
                <a:latin typeface="Times New Roman" panose="02020603050405020304" charset="0"/>
                <a:ea typeface="Times New Roman" panose="02020603050405020304" charset="0"/>
              </a:rPr>
              <a:t>reliability</a:t>
            </a:r>
            <a:r>
              <a:rPr lang="en-US" altLang="zh-CN" sz="1200" dirty="0">
                <a:latin typeface="Times New Roman" panose="02020603050405020304" charset="0"/>
                <a:ea typeface="Times New Roman" panose="02020603050405020304" charset="0"/>
              </a:rPr>
              <a:t>. </a:t>
            </a:r>
            <a:endParaRPr lang="en-US" altLang="zh-CN" sz="1200" dirty="0">
              <a:latin typeface="Times New Roman" panose="02020603050405020304" charset="0"/>
              <a:ea typeface="Times New Roman" panose="02020603050405020304" charset="0"/>
            </a:endParaRPr>
          </a:p>
          <a:p>
            <a:pPr marL="171450" indent="-171450">
              <a:lnSpc>
                <a:spcPct val="150000"/>
              </a:lnSpc>
              <a:buFont typeface="Wingdings" panose="05000000000000000000" pitchFamily="2" charset="2"/>
              <a:buChar char="Ø"/>
            </a:pPr>
            <a:r>
              <a:rPr lang="en-US" altLang="zh-CN" sz="1200" b="1" dirty="0">
                <a:highlight>
                  <a:srgbClr val="FFFF00"/>
                </a:highlight>
                <a:latin typeface="Times New Roman" panose="02020603050405020304" charset="0"/>
                <a:ea typeface="Times New Roman" panose="02020603050405020304" charset="0"/>
              </a:rPr>
              <a:t>Block 3</a:t>
            </a:r>
            <a:r>
              <a:rPr lang="zh-CN" altLang="en-US" sz="1200" dirty="0">
                <a:latin typeface="Times New Roman" panose="02020603050405020304" charset="0"/>
                <a:ea typeface="Times New Roman" panose="02020603050405020304" charset="0"/>
              </a:rPr>
              <a:t>：</a:t>
            </a:r>
            <a:r>
              <a:rPr lang="en-US" altLang="zh-CN" sz="1200" dirty="0">
                <a:latin typeface="Times New Roman" panose="02020603050405020304" charset="0"/>
                <a:ea typeface="Times New Roman" panose="02020603050405020304" charset="0"/>
              </a:rPr>
              <a:t> Rating the full set of artworks for </a:t>
            </a:r>
            <a:r>
              <a:rPr lang="en-US" altLang="zh-CN" sz="1200" dirty="0">
                <a:highlight>
                  <a:srgbClr val="FFFF00"/>
                </a:highlight>
                <a:latin typeface="Times New Roman" panose="02020603050405020304" charset="0"/>
                <a:ea typeface="Times New Roman" panose="02020603050405020304" charset="0"/>
              </a:rPr>
              <a:t>self-relevance</a:t>
            </a:r>
            <a:r>
              <a:rPr lang="en-US" altLang="zh-CN" sz="1200" dirty="0">
                <a:latin typeface="Times New Roman" panose="02020603050405020304" charset="0"/>
                <a:ea typeface="Times New Roman" panose="02020603050405020304" charset="0"/>
              </a:rPr>
              <a:t>.</a:t>
            </a:r>
            <a:endParaRPr lang="en-US" altLang="zh-CN" sz="1200" dirty="0">
              <a:latin typeface="Times New Roman" panose="02020603050405020304" charset="0"/>
              <a:ea typeface="Times New Roman" panose="02020603050405020304" charset="0"/>
            </a:endParaRPr>
          </a:p>
          <a:p>
            <a:pPr marL="171450" indent="-171450">
              <a:lnSpc>
                <a:spcPct val="150000"/>
              </a:lnSpc>
              <a:buFont typeface="Wingdings" panose="05000000000000000000" pitchFamily="2" charset="2"/>
              <a:buChar char="Ø"/>
            </a:pPr>
            <a:r>
              <a:rPr lang="en-US" altLang="zh-CN" sz="1200" b="1" dirty="0">
                <a:highlight>
                  <a:srgbClr val="FFFF00"/>
                </a:highlight>
                <a:latin typeface="Times New Roman" panose="02020603050405020304" charset="0"/>
                <a:ea typeface="Times New Roman" panose="02020603050405020304" charset="0"/>
              </a:rPr>
              <a:t>Block 4</a:t>
            </a:r>
            <a:r>
              <a:rPr lang="zh-CN" altLang="en-US" sz="1200" dirty="0">
                <a:latin typeface="Times New Roman" panose="02020603050405020304" charset="0"/>
                <a:ea typeface="Times New Roman" panose="02020603050405020304" charset="0"/>
              </a:rPr>
              <a:t>：</a:t>
            </a:r>
            <a:r>
              <a:rPr lang="en-US" altLang="zh-CN" sz="1200" dirty="0">
                <a:latin typeface="Times New Roman" panose="02020603050405020304" charset="0"/>
                <a:ea typeface="Times New Roman" panose="02020603050405020304" charset="0"/>
              </a:rPr>
              <a:t>  Rating the full set of artworks for </a:t>
            </a:r>
            <a:r>
              <a:rPr lang="en-US" altLang="zh-CN" sz="1200" dirty="0">
                <a:highlight>
                  <a:srgbClr val="FFFF00"/>
                </a:highlight>
                <a:latin typeface="Times New Roman" panose="02020603050405020304" charset="0"/>
                <a:ea typeface="Times New Roman" panose="02020603050405020304" charset="0"/>
              </a:rPr>
              <a:t>familiarity</a:t>
            </a:r>
            <a:r>
              <a:rPr lang="en-US" altLang="zh-CN" sz="1200" dirty="0">
                <a:latin typeface="Times New Roman" panose="02020603050405020304" charset="0"/>
                <a:ea typeface="Times New Roman" panose="02020603050405020304" charset="0"/>
              </a:rPr>
              <a:t>. </a:t>
            </a:r>
            <a:endParaRPr lang="zh-CN" altLang="en-US" sz="1200" dirty="0">
              <a:latin typeface="Times New Roman" panose="02020603050405020304" charset="0"/>
              <a:ea typeface="Times New Roman" panose="02020603050405020304" charset="0"/>
            </a:endParaRPr>
          </a:p>
        </p:txBody>
      </p:sp>
      <p:sp>
        <p:nvSpPr>
          <p:cNvPr id="63" name="文本框 62"/>
          <p:cNvSpPr txBox="1"/>
          <p:nvPr/>
        </p:nvSpPr>
        <p:spPr>
          <a:xfrm>
            <a:off x="5772094" y="3567729"/>
            <a:ext cx="3345756" cy="646331"/>
          </a:xfrm>
          <a:prstGeom prst="rect">
            <a:avLst/>
          </a:prstGeom>
          <a:noFill/>
        </p:spPr>
        <p:txBody>
          <a:bodyPr wrap="square">
            <a:spAutoFit/>
          </a:bodyPr>
          <a:lstStyle/>
          <a:p>
            <a:r>
              <a:rPr lang="en-US" altLang="zh-CN" sz="1200" dirty="0">
                <a:latin typeface="Times New Roman" panose="02020603050405020304" charset="0"/>
                <a:ea typeface="Times New Roman" panose="02020603050405020304" charset="0"/>
              </a:rPr>
              <a:t>Data were analyzed and visualized using R.</a:t>
            </a:r>
            <a:r>
              <a:rPr lang="en-US" altLang="zh-CN" sz="1200" dirty="0">
                <a:solidFill>
                  <a:schemeClr val="accent1"/>
                </a:solidFill>
              </a:rPr>
              <a:t> </a:t>
            </a:r>
            <a:r>
              <a:rPr lang="en-US" altLang="zh-CN" sz="1200" dirty="0">
                <a:latin typeface="Times New Roman" panose="02020603050405020304" charset="0"/>
                <a:ea typeface="Times New Roman" panose="02020603050405020304" charset="0"/>
              </a:rPr>
              <a:t>Pearson correlation; Linear mixed model (LMM)</a:t>
            </a:r>
            <a:endParaRPr lang="zh-CN" altLang="en-US" sz="1200" dirty="0">
              <a:latin typeface="Times New Roman" panose="02020603050405020304" charset="0"/>
              <a:ea typeface="Times New Roman" panose="02020603050405020304" charset="0"/>
            </a:endParaRPr>
          </a:p>
        </p:txBody>
      </p:sp>
      <p:sp>
        <p:nvSpPr>
          <p:cNvPr id="14"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0" y="771550"/>
            <a:ext cx="21667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en-US" altLang="zh-CN" b="1" dirty="0">
                <a:solidFill>
                  <a:schemeClr val="tx1">
                    <a:lumMod val="85000"/>
                    <a:lumOff val="15000"/>
                  </a:schemeClr>
                </a:solidFill>
                <a:latin typeface="+mn-ea"/>
              </a:rPr>
              <a:t>Style transfer</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pic>
        <p:nvPicPr>
          <p:cNvPr id="59" name="图片 58"/>
          <p:cNvPicPr>
            <a:picLocks noChangeAspect="1"/>
          </p:cNvPicPr>
          <p:nvPr/>
        </p:nvPicPr>
        <p:blipFill>
          <a:blip r:embed="rId1"/>
          <a:stretch>
            <a:fillRect/>
          </a:stretch>
        </p:blipFill>
        <p:spPr>
          <a:xfrm>
            <a:off x="271955" y="1923678"/>
            <a:ext cx="8600090" cy="1944216"/>
          </a:xfrm>
          <a:prstGeom prst="rect">
            <a:avLst/>
          </a:prstGeom>
        </p:spPr>
      </p:pic>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9020" y="623043"/>
            <a:ext cx="55446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r>
              <a:rPr lang="en-US" altLang="zh-CN" sz="1800" b="1" dirty="0">
                <a:solidFill>
                  <a:schemeClr val="tx1">
                    <a:lumMod val="85000"/>
                    <a:lumOff val="15000"/>
                  </a:schemeClr>
                </a:solidFill>
                <a:uFillTx/>
                <a:latin typeface="+mn-ea"/>
              </a:rPr>
              <a:t> ---</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7" name="文本框 6"/>
          <p:cNvSpPr txBox="1"/>
          <p:nvPr/>
        </p:nvSpPr>
        <p:spPr>
          <a:xfrm>
            <a:off x="642391" y="1031509"/>
            <a:ext cx="6264696" cy="338554"/>
          </a:xfrm>
          <a:prstGeom prst="rect">
            <a:avLst/>
          </a:prstGeom>
          <a:noFill/>
        </p:spPr>
        <p:txBody>
          <a:bodyPr wrap="square" rtlCol="0">
            <a:spAutoFit/>
          </a:bodyPr>
          <a:lstStyle/>
          <a:p>
            <a:r>
              <a:rPr lang="en-US" altLang="zh-CN" sz="1600" dirty="0">
                <a:solidFill>
                  <a:schemeClr val="accent1"/>
                </a:solidFill>
              </a:rPr>
              <a:t>Effect of stimulus condition on aesthetic appeal</a:t>
            </a:r>
            <a:endParaRPr lang="zh-CN" altLang="en-US" sz="1600" dirty="0">
              <a:solidFill>
                <a:schemeClr val="accent1"/>
              </a:solidFill>
            </a:endParaRPr>
          </a:p>
        </p:txBody>
      </p:sp>
      <p:pic>
        <p:nvPicPr>
          <p:cNvPr id="9" name="图片 8"/>
          <p:cNvPicPr>
            <a:picLocks noChangeAspect="1"/>
          </p:cNvPicPr>
          <p:nvPr/>
        </p:nvPicPr>
        <p:blipFill rotWithShape="1">
          <a:blip r:embed="rId1"/>
          <a:srcRect r="7372"/>
          <a:stretch>
            <a:fillRect/>
          </a:stretch>
        </p:blipFill>
        <p:spPr>
          <a:xfrm>
            <a:off x="642391" y="1398136"/>
            <a:ext cx="7453367" cy="2448272"/>
          </a:xfrm>
          <a:prstGeom prst="rect">
            <a:avLst/>
          </a:prstGeom>
        </p:spPr>
      </p:pic>
      <p:pic>
        <p:nvPicPr>
          <p:cNvPr id="11" name="图片 10"/>
          <p:cNvPicPr>
            <a:picLocks noChangeAspect="1"/>
          </p:cNvPicPr>
          <p:nvPr/>
        </p:nvPicPr>
        <p:blipFill>
          <a:blip r:embed="rId2"/>
          <a:stretch>
            <a:fillRect/>
          </a:stretch>
        </p:blipFill>
        <p:spPr>
          <a:xfrm>
            <a:off x="642391" y="3846408"/>
            <a:ext cx="7453367" cy="1009657"/>
          </a:xfrm>
          <a:prstGeom prst="rect">
            <a:avLst/>
          </a:prstGeom>
        </p:spPr>
      </p:pic>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9020" y="623043"/>
            <a:ext cx="55446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r>
              <a:rPr lang="en-US" altLang="zh-CN" sz="1800" b="1" dirty="0">
                <a:solidFill>
                  <a:schemeClr val="tx1">
                    <a:lumMod val="85000"/>
                    <a:lumOff val="15000"/>
                  </a:schemeClr>
                </a:solidFill>
                <a:uFillTx/>
                <a:latin typeface="+mn-ea"/>
              </a:rPr>
              <a:t> ---</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78985" y="1021751"/>
            <a:ext cx="9065015" cy="763253"/>
          </a:xfrm>
          <a:prstGeom prst="rect">
            <a:avLst/>
          </a:prstGeom>
        </p:spPr>
      </p:pic>
      <p:pic>
        <p:nvPicPr>
          <p:cNvPr id="7" name="图片 6"/>
          <p:cNvPicPr>
            <a:picLocks noChangeAspect="1"/>
          </p:cNvPicPr>
          <p:nvPr/>
        </p:nvPicPr>
        <p:blipFill>
          <a:blip r:embed="rId2"/>
          <a:stretch>
            <a:fillRect/>
          </a:stretch>
        </p:blipFill>
        <p:spPr>
          <a:xfrm>
            <a:off x="265957" y="1863873"/>
            <a:ext cx="8612125" cy="763252"/>
          </a:xfrm>
          <a:prstGeom prst="rect">
            <a:avLst/>
          </a:prstGeom>
        </p:spPr>
      </p:pic>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5" name="图片 4"/>
          <p:cNvPicPr>
            <a:picLocks noChangeAspect="1"/>
          </p:cNvPicPr>
          <p:nvPr/>
        </p:nvPicPr>
        <p:blipFill>
          <a:blip r:embed="rId3"/>
          <a:stretch>
            <a:fillRect/>
          </a:stretch>
        </p:blipFill>
        <p:spPr>
          <a:xfrm>
            <a:off x="666741" y="2283382"/>
            <a:ext cx="7810557" cy="2743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9020" y="623043"/>
            <a:ext cx="55446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r>
              <a:rPr lang="en-US" altLang="zh-CN" sz="1800" b="1" dirty="0">
                <a:solidFill>
                  <a:schemeClr val="tx1">
                    <a:lumMod val="85000"/>
                    <a:lumOff val="15000"/>
                  </a:schemeClr>
                </a:solidFill>
                <a:uFillTx/>
                <a:latin typeface="+mn-ea"/>
              </a:rPr>
              <a:t> ---</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pic>
        <p:nvPicPr>
          <p:cNvPr id="4" name="图片 3"/>
          <p:cNvPicPr>
            <a:picLocks noChangeAspect="1"/>
          </p:cNvPicPr>
          <p:nvPr/>
        </p:nvPicPr>
        <p:blipFill>
          <a:blip r:embed="rId1"/>
          <a:stretch>
            <a:fillRect/>
          </a:stretch>
        </p:blipFill>
        <p:spPr>
          <a:xfrm>
            <a:off x="1010312" y="1683853"/>
            <a:ext cx="6515148" cy="1466861"/>
          </a:xfrm>
          <a:prstGeom prst="rect">
            <a:avLst/>
          </a:prstGeom>
        </p:spPr>
      </p:pic>
      <p:pic>
        <p:nvPicPr>
          <p:cNvPr id="6" name="图片 5"/>
          <p:cNvPicPr>
            <a:picLocks noChangeAspect="1"/>
          </p:cNvPicPr>
          <p:nvPr/>
        </p:nvPicPr>
        <p:blipFill>
          <a:blip r:embed="rId2"/>
          <a:stretch>
            <a:fillRect/>
          </a:stretch>
        </p:blipFill>
        <p:spPr>
          <a:xfrm>
            <a:off x="1010313" y="3461418"/>
            <a:ext cx="5238788" cy="1585924"/>
          </a:xfrm>
          <a:prstGeom prst="rect">
            <a:avLst/>
          </a:prstGeom>
        </p:spPr>
      </p:pic>
      <p:sp>
        <p:nvSpPr>
          <p:cNvPr id="7" name="文本框 6"/>
          <p:cNvSpPr txBox="1"/>
          <p:nvPr/>
        </p:nvSpPr>
        <p:spPr>
          <a:xfrm>
            <a:off x="905054" y="1359575"/>
            <a:ext cx="6264696" cy="584775"/>
          </a:xfrm>
          <a:prstGeom prst="rect">
            <a:avLst/>
          </a:prstGeom>
          <a:noFill/>
        </p:spPr>
        <p:txBody>
          <a:bodyPr wrap="square" rtlCol="0">
            <a:spAutoFit/>
          </a:bodyPr>
          <a:lstStyle/>
          <a:p>
            <a:r>
              <a:rPr lang="en-US" altLang="zh-CN" sz="1600" dirty="0">
                <a:solidFill>
                  <a:schemeClr val="accent1"/>
                </a:solidFill>
              </a:rPr>
              <a:t>Model 1</a:t>
            </a:r>
            <a:endParaRPr lang="en-US" altLang="zh-CN" sz="1600" dirty="0">
              <a:solidFill>
                <a:schemeClr val="accent1"/>
              </a:solidFill>
            </a:endParaRPr>
          </a:p>
          <a:p>
            <a:endParaRPr lang="zh-CN" altLang="en-US" sz="1600" dirty="0">
              <a:solidFill>
                <a:schemeClr val="accent1"/>
              </a:solidFill>
            </a:endParaRPr>
          </a:p>
        </p:txBody>
      </p:sp>
      <p:sp>
        <p:nvSpPr>
          <p:cNvPr id="8" name="文本框 7"/>
          <p:cNvSpPr txBox="1"/>
          <p:nvPr/>
        </p:nvSpPr>
        <p:spPr>
          <a:xfrm>
            <a:off x="905089" y="3150715"/>
            <a:ext cx="6264696" cy="584775"/>
          </a:xfrm>
          <a:prstGeom prst="rect">
            <a:avLst/>
          </a:prstGeom>
          <a:noFill/>
        </p:spPr>
        <p:txBody>
          <a:bodyPr wrap="square" rtlCol="0">
            <a:spAutoFit/>
          </a:bodyPr>
          <a:lstStyle/>
          <a:p>
            <a:r>
              <a:rPr lang="en-US" altLang="zh-CN" sz="1600" dirty="0">
                <a:solidFill>
                  <a:schemeClr val="accent1"/>
                </a:solidFill>
              </a:rPr>
              <a:t>Model 2</a:t>
            </a:r>
            <a:endParaRPr lang="en-US" altLang="zh-CN" sz="1600" dirty="0">
              <a:solidFill>
                <a:schemeClr val="accent1"/>
              </a:solidFill>
            </a:endParaRPr>
          </a:p>
          <a:p>
            <a:endParaRPr lang="zh-CN" altLang="en-US" sz="1600" dirty="0">
              <a:solidFill>
                <a:schemeClr val="accent1"/>
              </a:solidFill>
            </a:endParaRPr>
          </a:p>
        </p:txBody>
      </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3" name="文本框 2"/>
          <p:cNvSpPr txBox="1"/>
          <p:nvPr/>
        </p:nvSpPr>
        <p:spPr>
          <a:xfrm>
            <a:off x="566499" y="989958"/>
            <a:ext cx="7471600" cy="369332"/>
          </a:xfrm>
          <a:prstGeom prst="rect">
            <a:avLst/>
          </a:prstGeom>
          <a:noFill/>
        </p:spPr>
        <p:txBody>
          <a:bodyPr wrap="square">
            <a:spAutoFit/>
          </a:bodyPr>
          <a:p>
            <a:r>
              <a:rPr lang="en-US" altLang="zh-CN" dirty="0">
                <a:solidFill>
                  <a:schemeClr val="accent1"/>
                </a:solidFill>
              </a:rPr>
              <a:t>Predicting aesthetic ratings from ratings of self-relevance and familiarity.</a:t>
            </a:r>
            <a:endParaRPr lang="zh-CN" altLang="en-US"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275715" cy="530225"/>
          </a:xfrm>
          <a:prstGeom prst="rect">
            <a:avLst/>
          </a:prstGeom>
          <a:noFill/>
        </p:spPr>
        <p:txBody>
          <a:bodyPr wrap="none" lIns="68580" tIns="34290" rIns="68580" bIns="34290" rtlCol="0">
            <a:spAutoFit/>
          </a:bodyPr>
          <a:lstStyle/>
          <a:p>
            <a:r>
              <a:rPr lang="en-US" altLang="zh-CN" sz="3000" b="1" dirty="0">
                <a:solidFill>
                  <a:schemeClr val="bg1"/>
                </a:solidFill>
                <a:latin typeface="Times New Roman" panose="02020603050405020304" charset="0"/>
                <a:ea typeface="Times New Roman" panose="02020603050405020304" charset="0"/>
              </a:rPr>
              <a:t>Part 1</a:t>
            </a:r>
            <a:endParaRPr lang="en-US" altLang="zh-CN" sz="3000" b="1" dirty="0">
              <a:solidFill>
                <a:schemeClr val="bg1"/>
              </a:solidFill>
              <a:latin typeface="Times New Roman" panose="02020603050405020304" charset="0"/>
              <a:ea typeface="Times New Roman" panose="02020603050405020304" charset="0"/>
            </a:endParaRPr>
          </a:p>
        </p:txBody>
      </p:sp>
      <p:sp>
        <p:nvSpPr>
          <p:cNvPr id="4" name="TextBox 4"/>
          <p:cNvSpPr txBox="1"/>
          <p:nvPr/>
        </p:nvSpPr>
        <p:spPr>
          <a:xfrm>
            <a:off x="4427984" y="1555992"/>
            <a:ext cx="3006090" cy="745490"/>
          </a:xfrm>
          <a:prstGeom prst="rect">
            <a:avLst/>
          </a:prstGeom>
          <a:noFill/>
        </p:spPr>
        <p:txBody>
          <a:bodyPr wrap="none" lIns="68580" tIns="34290" rIns="68580" bIns="34290" rtlCol="0">
            <a:spAutoFit/>
          </a:bodyPr>
          <a:lstStyle/>
          <a:p>
            <a:pPr algn="l"/>
            <a:r>
              <a:rPr lang="en-US" altLang="zh-CN" sz="4400" dirty="0">
                <a:solidFill>
                  <a:schemeClr val="accent1"/>
                </a:solidFill>
                <a:latin typeface="Impact" panose="020B0806030902050204" pitchFamily="34" charset="0"/>
              </a:rPr>
              <a:t>Introduction</a:t>
            </a:r>
            <a:endParaRPr lang="en-US" altLang="zh-CN" sz="4400" dirty="0">
              <a:solidFill>
                <a:schemeClr val="accent1"/>
              </a:solidFill>
              <a:latin typeface="Impact" panose="020B0806030902050204" pitchFamily="34" charset="0"/>
            </a:endParaRPr>
          </a:p>
        </p:txBody>
      </p:sp>
      <p:sp>
        <p:nvSpPr>
          <p:cNvPr id="10" name="矩形 9"/>
          <p:cNvSpPr/>
          <p:nvPr/>
        </p:nvSpPr>
        <p:spPr>
          <a:xfrm>
            <a:off x="3707904" y="2794485"/>
            <a:ext cx="5436096" cy="209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9020" y="623043"/>
            <a:ext cx="55446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r>
              <a:rPr lang="en-US" altLang="zh-CN" sz="1800" b="1" dirty="0">
                <a:solidFill>
                  <a:schemeClr val="tx1">
                    <a:lumMod val="85000"/>
                    <a:lumOff val="15000"/>
                  </a:schemeClr>
                </a:solidFill>
                <a:uFillTx/>
                <a:latin typeface="+mn-ea"/>
              </a:rPr>
              <a:t> ---</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7" name="文本框 6"/>
          <p:cNvSpPr txBox="1"/>
          <p:nvPr/>
        </p:nvSpPr>
        <p:spPr>
          <a:xfrm>
            <a:off x="755576" y="997186"/>
            <a:ext cx="6264696" cy="584775"/>
          </a:xfrm>
          <a:prstGeom prst="rect">
            <a:avLst/>
          </a:prstGeom>
          <a:noFill/>
        </p:spPr>
        <p:txBody>
          <a:bodyPr wrap="square" rtlCol="0">
            <a:spAutoFit/>
          </a:bodyPr>
          <a:lstStyle/>
          <a:p>
            <a:r>
              <a:rPr lang="en-US" altLang="zh-CN" sz="1600" dirty="0">
                <a:solidFill>
                  <a:schemeClr val="accent1"/>
                </a:solidFill>
              </a:rPr>
              <a:t>Model 3</a:t>
            </a:r>
            <a:endParaRPr lang="en-US" altLang="zh-CN" sz="1600" dirty="0">
              <a:solidFill>
                <a:schemeClr val="accent1"/>
              </a:solidFill>
            </a:endParaRPr>
          </a:p>
          <a:p>
            <a:endParaRPr lang="zh-CN" altLang="en-US" sz="1600" dirty="0">
              <a:solidFill>
                <a:schemeClr val="accent1"/>
              </a:solidFill>
            </a:endParaRPr>
          </a:p>
        </p:txBody>
      </p:sp>
      <p:pic>
        <p:nvPicPr>
          <p:cNvPr id="3" name="图片 2"/>
          <p:cNvPicPr>
            <a:picLocks noChangeAspect="1"/>
          </p:cNvPicPr>
          <p:nvPr/>
        </p:nvPicPr>
        <p:blipFill>
          <a:blip r:embed="rId1"/>
          <a:stretch>
            <a:fillRect/>
          </a:stretch>
        </p:blipFill>
        <p:spPr>
          <a:xfrm>
            <a:off x="793232" y="1330172"/>
            <a:ext cx="6610412" cy="1241578"/>
          </a:xfrm>
          <a:prstGeom prst="rect">
            <a:avLst/>
          </a:prstGeom>
        </p:spPr>
      </p:pic>
      <p:pic>
        <p:nvPicPr>
          <p:cNvPr id="9" name="图片 8"/>
          <p:cNvPicPr>
            <a:picLocks noChangeAspect="1"/>
          </p:cNvPicPr>
          <p:nvPr/>
        </p:nvPicPr>
        <p:blipFill>
          <a:blip r:embed="rId2"/>
          <a:stretch>
            <a:fillRect/>
          </a:stretch>
        </p:blipFill>
        <p:spPr>
          <a:xfrm>
            <a:off x="766952" y="2686900"/>
            <a:ext cx="6695506" cy="1152128"/>
          </a:xfrm>
          <a:prstGeom prst="rect">
            <a:avLst/>
          </a:prstGeom>
        </p:spPr>
      </p:pic>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9020" y="623043"/>
            <a:ext cx="55446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r>
              <a:rPr lang="en-US" altLang="zh-CN" sz="1800" b="1" dirty="0">
                <a:solidFill>
                  <a:schemeClr val="tx1">
                    <a:lumMod val="85000"/>
                    <a:lumOff val="15000"/>
                  </a:schemeClr>
                </a:solidFill>
                <a:uFillTx/>
                <a:latin typeface="+mn-ea"/>
              </a:rPr>
              <a:t> ---</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3" name="图片 2"/>
          <p:cNvPicPr>
            <a:picLocks noChangeAspect="1"/>
          </p:cNvPicPr>
          <p:nvPr/>
        </p:nvPicPr>
        <p:blipFill>
          <a:blip r:embed="rId1"/>
          <a:stretch>
            <a:fillRect/>
          </a:stretch>
        </p:blipFill>
        <p:spPr>
          <a:xfrm>
            <a:off x="2504440" y="947420"/>
            <a:ext cx="3698240" cy="4151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9020" y="623043"/>
            <a:ext cx="5544616" cy="369332"/>
          </a:xfrm>
          <a:prstGeom prst="rect">
            <a:avLst/>
          </a:prstGeom>
          <a:noFill/>
        </p:spPr>
        <p:txBody>
          <a:bodyPr wrap="square" rtlCol="0">
            <a:spAutoFit/>
          </a:bodyPr>
          <a:lstStyle/>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latin typeface="+mn-ea"/>
              </a:rPr>
              <a:t>2</a:t>
            </a:r>
            <a:r>
              <a:rPr lang="en-US" altLang="zh-CN" sz="1800" b="1" dirty="0">
                <a:solidFill>
                  <a:schemeClr val="tx1">
                    <a:lumMod val="85000"/>
                    <a:lumOff val="15000"/>
                  </a:schemeClr>
                </a:solidFill>
                <a:uFillTx/>
                <a:latin typeface="+mn-ea"/>
              </a:rPr>
              <a:t> ---</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en-US" altLang="zh-CN" b="1" dirty="0">
              <a:solidFill>
                <a:schemeClr val="tx1">
                  <a:lumMod val="85000"/>
                  <a:lumOff val="15000"/>
                </a:schemeClr>
              </a:solidFill>
              <a:latin typeface="+mn-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2"/>
          <p:cNvSpPr txBox="1">
            <a:spLocks noChangeArrowheads="1"/>
          </p:cNvSpPr>
          <p:nvPr/>
        </p:nvSpPr>
        <p:spPr bwMode="auto">
          <a:xfrm>
            <a:off x="4098438" y="5815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65625" y="274602"/>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617226" y="3137296"/>
            <a:ext cx="8096880" cy="1561808"/>
          </a:xfrm>
          <a:prstGeom prst="rect">
            <a:avLst/>
          </a:prstGeom>
        </p:spPr>
      </p:pic>
      <p:sp>
        <p:nvSpPr>
          <p:cNvPr id="4" name="文本框 3"/>
          <p:cNvSpPr txBox="1"/>
          <p:nvPr/>
        </p:nvSpPr>
        <p:spPr>
          <a:xfrm>
            <a:off x="566499" y="989958"/>
            <a:ext cx="7471600" cy="369332"/>
          </a:xfrm>
          <a:prstGeom prst="rect">
            <a:avLst/>
          </a:prstGeom>
          <a:noFill/>
        </p:spPr>
        <p:txBody>
          <a:bodyPr wrap="square">
            <a:spAutoFit/>
          </a:bodyPr>
          <a:lstStyle/>
          <a:p>
            <a:r>
              <a:rPr lang="en-US" altLang="zh-CN" dirty="0">
                <a:solidFill>
                  <a:schemeClr val="accent1"/>
                </a:solidFill>
              </a:rPr>
              <a:t>Mediation analysis</a:t>
            </a:r>
            <a:endParaRPr lang="zh-CN" altLang="en-US" dirty="0">
              <a:solidFill>
                <a:schemeClr val="accent1"/>
              </a:solidFill>
            </a:endParaRPr>
          </a:p>
        </p:txBody>
      </p:sp>
      <p:pic>
        <p:nvPicPr>
          <p:cNvPr id="7" name="图片 6"/>
          <p:cNvPicPr>
            <a:picLocks noChangeAspect="1"/>
          </p:cNvPicPr>
          <p:nvPr/>
        </p:nvPicPr>
        <p:blipFill>
          <a:blip r:embed="rId2"/>
          <a:stretch>
            <a:fillRect/>
          </a:stretch>
        </p:blipFill>
        <p:spPr>
          <a:xfrm>
            <a:off x="2947239" y="989958"/>
            <a:ext cx="2909909" cy="2090753"/>
          </a:xfrm>
          <a:prstGeom prst="rect">
            <a:avLst/>
          </a:prstGeom>
        </p:spPr>
      </p:pic>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289007" cy="530915"/>
          </a:xfrm>
          <a:prstGeom prst="rect">
            <a:avLst/>
          </a:prstGeom>
          <a:noFill/>
        </p:spPr>
        <p:txBody>
          <a:bodyPr wrap="none" lIns="68580" tIns="34290" rIns="68580" bIns="34290" rtlCol="0">
            <a:spAutoFit/>
          </a:bodyPr>
          <a:lstStyle/>
          <a:p>
            <a:r>
              <a:rPr lang="en-US" altLang="zh-CN" sz="3000" b="1" dirty="0">
                <a:solidFill>
                  <a:schemeClr val="bg1"/>
                </a:solidFill>
                <a:latin typeface="Times New Roman" panose="02020603050405020304" charset="0"/>
                <a:ea typeface="Times New Roman" panose="02020603050405020304" charset="0"/>
              </a:rPr>
              <a:t>Part 3</a:t>
            </a:r>
            <a:endParaRPr lang="zh-CN" altLang="en-US" sz="3000" b="1" dirty="0">
              <a:solidFill>
                <a:schemeClr val="bg1"/>
              </a:solidFill>
              <a:latin typeface="Times New Roman" panose="02020603050405020304" charset="0"/>
              <a:ea typeface="Times New Roman" panose="02020603050405020304" charset="0"/>
            </a:endParaRPr>
          </a:p>
        </p:txBody>
      </p:sp>
      <p:grpSp>
        <p:nvGrpSpPr>
          <p:cNvPr id="12" name="组合 11"/>
          <p:cNvGrpSpPr/>
          <p:nvPr/>
        </p:nvGrpSpPr>
        <p:grpSpPr>
          <a:xfrm>
            <a:off x="3804304" y="1419622"/>
            <a:ext cx="5103833" cy="667690"/>
            <a:chOff x="4644008" y="1388350"/>
            <a:chExt cx="5103833" cy="667690"/>
          </a:xfrm>
        </p:grpSpPr>
        <p:sp>
          <p:nvSpPr>
            <p:cNvPr id="4" name="TextBox 4"/>
            <p:cNvSpPr txBox="1"/>
            <p:nvPr/>
          </p:nvSpPr>
          <p:spPr>
            <a:xfrm>
              <a:off x="4644008" y="1555903"/>
              <a:ext cx="5103833" cy="500137"/>
            </a:xfrm>
            <a:prstGeom prst="rect">
              <a:avLst/>
            </a:prstGeom>
            <a:noFill/>
          </p:spPr>
          <p:txBody>
            <a:bodyPr wrap="none" lIns="68580" tIns="34290" rIns="68580" bIns="34290" rtlCol="0">
              <a:spAutoFit/>
            </a:bodyPr>
            <a:lstStyle/>
            <a:p>
              <a:r>
                <a:rPr lang="en-US" altLang="zh-CN" sz="2800" dirty="0">
                  <a:solidFill>
                    <a:schemeClr val="accent1"/>
                  </a:solidFill>
                  <a:latin typeface="Impact" panose="020B0806030902050204" pitchFamily="34" charset="0"/>
                  <a:ea typeface="Times New Roman" panose="02020603050405020304" charset="0"/>
                </a:rPr>
                <a:t>Summary of Repeatability Results</a:t>
              </a:r>
              <a:endParaRPr lang="en-US" altLang="zh-CN" sz="2800" dirty="0">
                <a:solidFill>
                  <a:schemeClr val="accent1"/>
                </a:solidFill>
                <a:latin typeface="Impact" panose="020B0806030902050204" pitchFamily="34" charset="0"/>
                <a:ea typeface="Times New Roman" panose="02020603050405020304" charset="0"/>
              </a:endParaRPr>
            </a:p>
          </p:txBody>
        </p:sp>
        <p:sp>
          <p:nvSpPr>
            <p:cNvPr id="9" name="文本框 8"/>
            <p:cNvSpPr txBox="1"/>
            <p:nvPr/>
          </p:nvSpPr>
          <p:spPr>
            <a:xfrm>
              <a:off x="6885446" y="1388350"/>
              <a:ext cx="138564" cy="438582"/>
            </a:xfrm>
            <a:prstGeom prst="rect">
              <a:avLst/>
            </a:prstGeom>
            <a:noFill/>
          </p:spPr>
          <p:txBody>
            <a:bodyPr wrap="none" lIns="68580" tIns="34290" rIns="68580" bIns="34290" rtlCol="0">
              <a:spAutoFit/>
            </a:bodyPr>
            <a:lstStyle/>
            <a:p>
              <a:endParaRPr lang="zh-CN" altLang="en-US" sz="2400" b="1" dirty="0">
                <a:solidFill>
                  <a:schemeClr val="tx1">
                    <a:lumMod val="75000"/>
                    <a:lumOff val="25000"/>
                  </a:schemeClr>
                </a:solidFill>
                <a:latin typeface="Times New Roman" panose="02020603050405020304" charset="0"/>
                <a:ea typeface="Times New Roman" panose="02020603050405020304" charset="0"/>
              </a:endParaRPr>
            </a:p>
          </p:txBody>
        </p:sp>
      </p:grpSp>
      <p:sp>
        <p:nvSpPr>
          <p:cNvPr id="10" name="矩形 9"/>
          <p:cNvSpPr/>
          <p:nvPr/>
        </p:nvSpPr>
        <p:spPr>
          <a:xfrm>
            <a:off x="3779912" y="2622422"/>
            <a:ext cx="5319000" cy="200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1A</a:t>
            </a:r>
            <a:r>
              <a:rPr lang="en-US" altLang="zh-CN" b="1" dirty="0">
                <a:solidFill>
                  <a:schemeClr val="tx1">
                    <a:lumMod val="85000"/>
                    <a:lumOff val="15000"/>
                  </a:schemeClr>
                </a:solidFill>
                <a:latin typeface="+mn-ea"/>
              </a:rPr>
              <a:t>---</a:t>
            </a:r>
            <a:r>
              <a:rPr lang="en-US" b="1" dirty="0">
                <a:solidFill>
                  <a:schemeClr val="tx1">
                    <a:lumMod val="85000"/>
                    <a:lumOff val="15000"/>
                  </a:schemeClr>
                </a:solidFill>
                <a:latin typeface="+mn-ea"/>
              </a:rPr>
              <a:t>Results</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4" name="图片 3" descr="upload_post_object_v2_352120617"/>
          <p:cNvPicPr>
            <a:picLocks noChangeAspect="1"/>
          </p:cNvPicPr>
          <p:nvPr/>
        </p:nvPicPr>
        <p:blipFill>
          <a:blip r:embed="rId1"/>
          <a:srcRect t="2498"/>
          <a:stretch>
            <a:fillRect/>
          </a:stretch>
        </p:blipFill>
        <p:spPr>
          <a:xfrm>
            <a:off x="179768" y="1641072"/>
            <a:ext cx="4774025" cy="2056509"/>
          </a:xfrm>
          <a:prstGeom prst="rect">
            <a:avLst/>
          </a:prstGeom>
        </p:spPr>
      </p:pic>
      <p:sp>
        <p:nvSpPr>
          <p:cNvPr id="5" name="文本框 4"/>
          <p:cNvSpPr txBox="1"/>
          <p:nvPr userDrawn="1"/>
        </p:nvSpPr>
        <p:spPr>
          <a:xfrm>
            <a:off x="283990" y="1203495"/>
            <a:ext cx="5528165" cy="583565"/>
          </a:xfrm>
          <a:prstGeom prst="rect">
            <a:avLst/>
          </a:prstGeom>
        </p:spPr>
        <p:txBody>
          <a:bodyPr wrap="square" rtlCol="0">
            <a:noAutofit/>
          </a:bodyPr>
          <a:p>
            <a:pPr indent="0">
              <a:buFont typeface="Arial" panose="020B0604020202020204" pitchFamily="34" charset="0"/>
              <a:buNone/>
            </a:pPr>
            <a:r>
              <a:rPr lang="en-US" sz="1600" b="1">
                <a:solidFill>
                  <a:schemeClr val="tx1"/>
                </a:solidFill>
                <a:latin typeface="Times New Roman" panose="02020603050405020304" charset="0"/>
                <a:ea typeface="等线" panose="02010600030101010101" charset="-122"/>
              </a:rPr>
              <a:t>Ratings of self-relevance strongly predict aesthetic appeal</a:t>
            </a:r>
            <a:endParaRPr lang="en-US" sz="1600" b="1">
              <a:solidFill>
                <a:schemeClr val="tx1"/>
              </a:solidFill>
              <a:latin typeface="Times New Roman" panose="02020603050405020304" charset="0"/>
              <a:ea typeface="等线" panose="02010600030101010101" charset="-122"/>
            </a:endParaRPr>
          </a:p>
        </p:txBody>
      </p:sp>
      <p:pic>
        <p:nvPicPr>
          <p:cNvPr id="3" name="图片 2" descr="upload_post_object_v2_201900605"/>
          <p:cNvPicPr>
            <a:picLocks noChangeAspect="1"/>
          </p:cNvPicPr>
          <p:nvPr/>
        </p:nvPicPr>
        <p:blipFill>
          <a:blip r:embed="rId2"/>
          <a:stretch>
            <a:fillRect/>
          </a:stretch>
        </p:blipFill>
        <p:spPr>
          <a:xfrm>
            <a:off x="5076190" y="1613535"/>
            <a:ext cx="3502660" cy="2084070"/>
          </a:xfrm>
          <a:prstGeom prst="rect">
            <a:avLst/>
          </a:prstGeom>
        </p:spPr>
      </p:pic>
      <p:sp>
        <p:nvSpPr>
          <p:cNvPr id="2" name="文本框 1"/>
          <p:cNvSpPr txBox="1"/>
          <p:nvPr/>
        </p:nvSpPr>
        <p:spPr>
          <a:xfrm>
            <a:off x="323850" y="3939540"/>
            <a:ext cx="7752080" cy="979170"/>
          </a:xfrm>
          <a:prstGeom prst="rect">
            <a:avLst/>
          </a:prstGeom>
          <a:noFill/>
          <a:ln w="9525">
            <a:noFill/>
          </a:ln>
        </p:spPr>
        <p:txBody>
          <a:bodyPr>
            <a:noAutofit/>
          </a:bodyPr>
          <a:p>
            <a:pPr indent="0" fontAlgn="auto">
              <a:lnSpc>
                <a:spcPct val="125000"/>
              </a:lnSpc>
            </a:pPr>
            <a:r>
              <a:rPr lang="en-US" altLang="zh-CN" sz="1600">
                <a:solidFill>
                  <a:schemeClr val="tx1"/>
                </a:solidFill>
                <a:latin typeface="Times New Roman" panose="02020603050405020304" charset="0"/>
                <a:ea typeface="等线" panose="02010600030101010101" charset="-122"/>
              </a:rPr>
              <a:t>Predicting aesthetic ratings from ratings of self</a:t>
            </a:r>
            <a:r>
              <a:rPr lang="zh-CN" altLang="en-US" sz="1600">
                <a:solidFill>
                  <a:schemeClr val="tx1"/>
                </a:solidFill>
                <a:latin typeface="Times New Roman" panose="02020603050405020304" charset="0"/>
                <a:ea typeface="等线" panose="02010600030101010101" charset="-122"/>
              </a:rPr>
              <a:t>-</a:t>
            </a:r>
            <a:r>
              <a:rPr lang="en-US" altLang="zh-CN" sz="1600">
                <a:solidFill>
                  <a:schemeClr val="tx1"/>
                </a:solidFill>
                <a:latin typeface="Times New Roman" panose="02020603050405020304" charset="0"/>
                <a:ea typeface="等线" panose="02010600030101010101" charset="-122"/>
              </a:rPr>
              <a:t>relevance and familiarity. For Experiment 1A, self</a:t>
            </a:r>
            <a:r>
              <a:rPr lang="zh-CN" altLang="en-US" sz="1600">
                <a:solidFill>
                  <a:schemeClr val="tx1"/>
                </a:solidFill>
                <a:latin typeface="Times New Roman" panose="02020603050405020304" charset="0"/>
                <a:ea typeface="等线" panose="02010600030101010101" charset="-122"/>
              </a:rPr>
              <a:t>-</a:t>
            </a:r>
            <a:r>
              <a:rPr lang="en-US" altLang="zh-CN" sz="1600">
                <a:solidFill>
                  <a:schemeClr val="tx1"/>
                </a:solidFill>
                <a:latin typeface="Times New Roman" panose="02020603050405020304" charset="0"/>
                <a:ea typeface="等线" panose="02010600030101010101" charset="-122"/>
              </a:rPr>
              <a:t>relevance ratings predicted that slope </a:t>
            </a:r>
            <a:r>
              <a:rPr lang="zh-CN" altLang="en-US" sz="1600">
                <a:solidFill>
                  <a:schemeClr val="tx1"/>
                </a:solidFill>
                <a:latin typeface="Times New Roman" panose="02020603050405020304" charset="0"/>
                <a:ea typeface="等线" panose="02010600030101010101" charset="-122"/>
              </a:rPr>
              <a:t>=</a:t>
            </a:r>
            <a:r>
              <a:rPr lang="en-US" altLang="zh-CN" sz="1600">
                <a:solidFill>
                  <a:schemeClr val="tx1"/>
                </a:solidFill>
                <a:latin typeface="Times New Roman" panose="02020603050405020304" charset="0"/>
                <a:ea typeface="等线" panose="02010600030101010101" charset="-122"/>
              </a:rPr>
              <a:t> 0.36 , </a:t>
            </a:r>
            <a:r>
              <a:rPr lang="en-US" altLang="zh-CN" sz="1600" i="1">
                <a:solidFill>
                  <a:schemeClr val="tx1"/>
                </a:solidFill>
                <a:latin typeface="Times New Roman" panose="02020603050405020304" charset="0"/>
                <a:ea typeface="等线" panose="02010600030101010101" charset="-122"/>
              </a:rPr>
              <a:t>95% CI</a:t>
            </a:r>
            <a:r>
              <a:rPr lang="en-US" altLang="zh-CN" sz="1600">
                <a:solidFill>
                  <a:schemeClr val="tx1"/>
                </a:solidFill>
                <a:latin typeface="Times New Roman" panose="02020603050405020304" charset="0"/>
                <a:ea typeface="等线" panose="02010600030101010101" charset="-122"/>
              </a:rPr>
              <a:t> </a:t>
            </a:r>
            <a:r>
              <a:rPr lang="zh-CN" altLang="en-US" sz="1600">
                <a:solidFill>
                  <a:schemeClr val="tx1"/>
                </a:solidFill>
                <a:latin typeface="Times New Roman" panose="02020603050405020304" charset="0"/>
                <a:ea typeface="等线" panose="02010600030101010101" charset="-122"/>
              </a:rPr>
              <a:t>= </a:t>
            </a:r>
            <a:r>
              <a:rPr lang="en-US" altLang="zh-CN" sz="1600">
                <a:solidFill>
                  <a:schemeClr val="tx1"/>
                </a:solidFill>
                <a:latin typeface="Times New Roman" panose="02020603050405020304" charset="0"/>
                <a:ea typeface="等线" panose="02010600030101010101" charset="-122"/>
              </a:rPr>
              <a:t>[0.30,0.42], </a:t>
            </a:r>
            <a:r>
              <a:rPr lang="en-US" altLang="zh-CN" sz="1600" i="1">
                <a:solidFill>
                  <a:schemeClr val="tx1"/>
                </a:solidFill>
                <a:latin typeface="Times New Roman" panose="02020603050405020304" charset="0"/>
                <a:ea typeface="等线" panose="02010600030101010101" charset="-122"/>
              </a:rPr>
              <a:t>t(32.3)</a:t>
            </a:r>
            <a:r>
              <a:rPr lang="en-US" altLang="zh-CN" sz="1600">
                <a:solidFill>
                  <a:schemeClr val="tx1"/>
                </a:solidFill>
                <a:latin typeface="Times New Roman" panose="02020603050405020304" charset="0"/>
                <a:ea typeface="等线" panose="02010600030101010101" charset="-122"/>
              </a:rPr>
              <a:t> </a:t>
            </a:r>
            <a:r>
              <a:rPr lang="zh-CN" altLang="en-US" sz="1600">
                <a:solidFill>
                  <a:schemeClr val="tx1"/>
                </a:solidFill>
                <a:latin typeface="Times New Roman" panose="02020603050405020304" charset="0"/>
                <a:ea typeface="等线" panose="02010600030101010101" charset="-122"/>
              </a:rPr>
              <a:t>= </a:t>
            </a:r>
            <a:r>
              <a:rPr lang="en-US" altLang="zh-CN" sz="1600">
                <a:solidFill>
                  <a:schemeClr val="tx1"/>
                </a:solidFill>
                <a:latin typeface="Times New Roman" panose="02020603050405020304" charset="0"/>
                <a:ea typeface="等线" panose="02010600030101010101" charset="-122"/>
              </a:rPr>
              <a:t>12.4, </a:t>
            </a:r>
            <a:r>
              <a:rPr lang="en-US" altLang="zh-CN" sz="1600" i="1">
                <a:solidFill>
                  <a:schemeClr val="tx1"/>
                </a:solidFill>
                <a:latin typeface="Times New Roman" panose="02020603050405020304" charset="0"/>
                <a:ea typeface="等线" panose="02010600030101010101" charset="-122"/>
              </a:rPr>
              <a:t>p</a:t>
            </a:r>
            <a:r>
              <a:rPr lang="en-US" altLang="zh-CN" sz="1600">
                <a:solidFill>
                  <a:schemeClr val="tx1"/>
                </a:solidFill>
                <a:latin typeface="Times New Roman" panose="02020603050405020304" charset="0"/>
                <a:ea typeface="等线" panose="02010600030101010101" charset="-122"/>
              </a:rPr>
              <a:t> </a:t>
            </a:r>
            <a:r>
              <a:rPr lang="zh-CN" altLang="en-US" sz="1600">
                <a:solidFill>
                  <a:schemeClr val="tx1"/>
                </a:solidFill>
                <a:latin typeface="Times New Roman" panose="02020603050405020304" charset="0"/>
                <a:ea typeface="等线" panose="02010600030101010101" charset="-122"/>
              </a:rPr>
              <a:t>= </a:t>
            </a:r>
            <a:r>
              <a:rPr lang="en-US" altLang="zh-CN" sz="1600">
                <a:solidFill>
                  <a:schemeClr val="tx1"/>
                </a:solidFill>
                <a:latin typeface="Times New Roman" panose="02020603050405020304" charset="0"/>
                <a:ea typeface="等线" panose="02010600030101010101" charset="-122"/>
              </a:rPr>
              <a:t>8.3 × 10</a:t>
            </a:r>
            <a:r>
              <a:rPr lang="zh-CN" altLang="en-US" sz="1600" baseline="30000">
                <a:solidFill>
                  <a:schemeClr val="tx1"/>
                </a:solidFill>
                <a:latin typeface="Times New Roman" panose="02020603050405020304" charset="0"/>
                <a:ea typeface="等线" panose="02010600030101010101" charset="-122"/>
              </a:rPr>
              <a:t>-</a:t>
            </a:r>
            <a:r>
              <a:rPr lang="en-US" altLang="zh-CN" sz="1600" baseline="30000">
                <a:solidFill>
                  <a:schemeClr val="tx1"/>
                </a:solidFill>
                <a:latin typeface="Times New Roman" panose="02020603050405020304" charset="0"/>
                <a:ea typeface="等线" panose="02010600030101010101" charset="-122"/>
              </a:rPr>
              <a:t>14</a:t>
            </a:r>
            <a:r>
              <a:rPr lang="en-US" altLang="zh-CN" sz="1600">
                <a:solidFill>
                  <a:schemeClr val="tx1"/>
                </a:solidFill>
                <a:latin typeface="Times New Roman" panose="02020603050405020304" charset="0"/>
                <a:ea typeface="等线" panose="02010600030101010101" charset="-122"/>
              </a:rPr>
              <a:t>, </a:t>
            </a:r>
            <a:r>
              <a:rPr lang="en-US" altLang="zh-CN" sz="1600" i="1">
                <a:latin typeface="Times New Roman" panose="02020603050405020304" charset="0"/>
                <a:cs typeface="Times New Roman" panose="02020603050405020304" charset="0"/>
                <a:sym typeface="+mn-ea"/>
              </a:rPr>
              <a:t>η</a:t>
            </a:r>
            <a:r>
              <a:rPr lang="en-US" altLang="zh-CN" sz="1600" i="1" baseline="-25000">
                <a:latin typeface="Times New Roman" panose="02020603050405020304" charset="0"/>
                <a:cs typeface="Times New Roman" panose="02020603050405020304" charset="0"/>
                <a:sym typeface="+mn-ea"/>
              </a:rPr>
              <a:t>p</a:t>
            </a:r>
            <a:r>
              <a:rPr lang="en-US" altLang="zh-CN" sz="1600" i="1" baseline="30000">
                <a:latin typeface="Times New Roman" panose="02020603050405020304" charset="0"/>
                <a:cs typeface="Times New Roman" panose="02020603050405020304" charset="0"/>
                <a:sym typeface="+mn-ea"/>
              </a:rPr>
              <a:t>2</a:t>
            </a:r>
            <a:r>
              <a:rPr lang="en-US" altLang="zh-CN" sz="1600">
                <a:solidFill>
                  <a:schemeClr val="tx1"/>
                </a:solidFill>
                <a:latin typeface="Times New Roman" panose="02020603050405020304" charset="0"/>
                <a:ea typeface="等线" panose="02010600030101010101" charset="-122"/>
              </a:rPr>
              <a:t> </a:t>
            </a:r>
            <a:r>
              <a:rPr lang="zh-CN" altLang="en-US" sz="1600">
                <a:solidFill>
                  <a:schemeClr val="tx1"/>
                </a:solidFill>
                <a:latin typeface="Times New Roman" panose="02020603050405020304" charset="0"/>
                <a:ea typeface="等线" panose="02010600030101010101" charset="-122"/>
              </a:rPr>
              <a:t>=</a:t>
            </a:r>
            <a:r>
              <a:rPr lang="en-US" altLang="zh-CN" sz="1600">
                <a:solidFill>
                  <a:schemeClr val="tx1"/>
                </a:solidFill>
                <a:latin typeface="Times New Roman" panose="02020603050405020304" charset="0"/>
                <a:ea typeface="等线" panose="02010600030101010101" charset="-122"/>
              </a:rPr>
              <a:t>0.83(N </a:t>
            </a:r>
            <a:r>
              <a:rPr lang="zh-CN" altLang="en-US" sz="1600">
                <a:solidFill>
                  <a:schemeClr val="tx1"/>
                </a:solidFill>
                <a:latin typeface="Times New Roman" panose="02020603050405020304" charset="0"/>
                <a:ea typeface="等线" panose="02010600030101010101" charset="-122"/>
              </a:rPr>
              <a:t>= </a:t>
            </a:r>
            <a:r>
              <a:rPr lang="en-US" altLang="zh-CN" sz="1600">
                <a:solidFill>
                  <a:schemeClr val="tx1"/>
                </a:solidFill>
                <a:latin typeface="Times New Roman" panose="02020603050405020304" charset="0"/>
                <a:ea typeface="等线" panose="02010600030101010101" charset="-122"/>
              </a:rPr>
              <a:t>32).</a:t>
            </a:r>
            <a:endParaRPr lang="en-US" altLang="zh-CN" sz="1600">
              <a:solidFill>
                <a:schemeClr val="tx1"/>
              </a:solidFill>
              <a:latin typeface="Times New Roman" panose="02020603050405020304" charset="0"/>
              <a:ea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1</a:t>
            </a:r>
            <a:r>
              <a:rPr lang="en-US" altLang="zh-CN" b="1" dirty="0">
                <a:solidFill>
                  <a:schemeClr val="tx1">
                    <a:lumMod val="85000"/>
                    <a:lumOff val="15000"/>
                  </a:schemeClr>
                </a:solidFill>
                <a:latin typeface="+mn-ea"/>
              </a:rPr>
              <a:t>B---</a:t>
            </a:r>
            <a:r>
              <a:rPr lang="en-US" b="1" dirty="0">
                <a:solidFill>
                  <a:schemeClr val="tx1">
                    <a:lumMod val="85000"/>
                    <a:lumOff val="15000"/>
                  </a:schemeClr>
                </a:solidFill>
                <a:latin typeface="+mn-ea"/>
              </a:rPr>
              <a:t>Results</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sp>
        <p:nvSpPr>
          <p:cNvPr id="100" name="文本框 99"/>
          <p:cNvSpPr txBox="1"/>
          <p:nvPr/>
        </p:nvSpPr>
        <p:spPr>
          <a:xfrm>
            <a:off x="5540375" y="1598295"/>
            <a:ext cx="3435985" cy="1437005"/>
          </a:xfrm>
          <a:prstGeom prst="rect">
            <a:avLst/>
          </a:prstGeom>
          <a:noFill/>
          <a:ln w="9525">
            <a:noFill/>
          </a:ln>
        </p:spPr>
        <p:txBody>
          <a:bodyPr>
            <a:noAutofit/>
          </a:bodyPr>
          <a:p>
            <a:pPr indent="0" fontAlgn="auto">
              <a:lnSpc>
                <a:spcPct val="125000"/>
              </a:lnSpc>
            </a:pPr>
            <a:endParaRPr lang="en-US" b="0">
              <a:latin typeface="Times New Roman" panose="02020603050405020304" charset="0"/>
              <a:ea typeface="等线" panose="02010600030101010101" charset="-122"/>
            </a:endParaRPr>
          </a:p>
        </p:txBody>
      </p:sp>
      <p:pic>
        <p:nvPicPr>
          <p:cNvPr id="2" name="图片 1" descr="Rplotbeauty"/>
          <p:cNvPicPr>
            <a:picLocks noChangeAspect="1"/>
          </p:cNvPicPr>
          <p:nvPr/>
        </p:nvPicPr>
        <p:blipFill>
          <a:blip r:embed="rId1"/>
          <a:stretch>
            <a:fillRect/>
          </a:stretch>
        </p:blipFill>
        <p:spPr>
          <a:xfrm>
            <a:off x="323215" y="1219200"/>
            <a:ext cx="4229735" cy="2195830"/>
          </a:xfrm>
          <a:prstGeom prst="rect">
            <a:avLst/>
          </a:prstGeom>
        </p:spPr>
      </p:pic>
      <p:pic>
        <p:nvPicPr>
          <p:cNvPr id="3" name="图片 2" descr="Rplotmoved"/>
          <p:cNvPicPr>
            <a:picLocks noChangeAspect="1"/>
          </p:cNvPicPr>
          <p:nvPr/>
        </p:nvPicPr>
        <p:blipFill>
          <a:blip r:embed="rId2"/>
          <a:stretch>
            <a:fillRect/>
          </a:stretch>
        </p:blipFill>
        <p:spPr>
          <a:xfrm>
            <a:off x="4552950" y="1219200"/>
            <a:ext cx="4297680" cy="2195830"/>
          </a:xfrm>
          <a:prstGeom prst="rect">
            <a:avLst/>
          </a:prstGeom>
        </p:spPr>
      </p:pic>
      <p:sp>
        <p:nvSpPr>
          <p:cNvPr id="4" name="文本框 3"/>
          <p:cNvSpPr txBox="1"/>
          <p:nvPr/>
        </p:nvSpPr>
        <p:spPr>
          <a:xfrm>
            <a:off x="440690" y="3580130"/>
            <a:ext cx="8262620" cy="1014730"/>
          </a:xfrm>
          <a:prstGeom prst="rect">
            <a:avLst/>
          </a:prstGeom>
          <a:noFill/>
        </p:spPr>
        <p:txBody>
          <a:bodyPr wrap="square" rtlCol="0">
            <a:spAutoFit/>
          </a:bodyPr>
          <a:p>
            <a:pPr indent="0" fontAlgn="auto">
              <a:lnSpc>
                <a:spcPct val="125000"/>
              </a:lnSpc>
            </a:pPr>
            <a:r>
              <a:rPr lang="en-US" altLang="zh-CN" sz="1600">
                <a:latin typeface="Times New Roman" panose="02020603050405020304" charset="0"/>
                <a:cs typeface="Times New Roman" panose="02020603050405020304" charset="0"/>
              </a:rPr>
              <a:t>Individual ratings of self-relevance were again strongly predictive of aesthetic ratings of both beauty, slope = 0.31, 95% CI = [0.28, 0.34], </a:t>
            </a:r>
            <a:r>
              <a:rPr lang="en-US" altLang="zh-CN" sz="1600" i="1">
                <a:latin typeface="Times New Roman" panose="02020603050405020304" charset="0"/>
                <a:cs typeface="Times New Roman" panose="02020603050405020304" charset="0"/>
              </a:rPr>
              <a:t>t</a:t>
            </a:r>
            <a:r>
              <a:rPr lang="en-US" altLang="zh-CN" sz="1600">
                <a:latin typeface="Times New Roman" panose="02020603050405020304" charset="0"/>
                <a:cs typeface="Times New Roman" panose="02020603050405020304" charset="0"/>
              </a:rPr>
              <a:t> (176.3) = 19.9, </a:t>
            </a:r>
            <a:r>
              <a:rPr lang="en-US" altLang="zh-CN" sz="1600" i="1">
                <a:latin typeface="Times New Roman" panose="02020603050405020304" charset="0"/>
                <a:cs typeface="Times New Roman" panose="02020603050405020304" charset="0"/>
              </a:rPr>
              <a:t>p</a:t>
            </a:r>
            <a:r>
              <a:rPr lang="en-US" altLang="zh-CN" sz="1600">
                <a:latin typeface="Times New Roman" panose="02020603050405020304" charset="0"/>
                <a:cs typeface="Times New Roman" panose="02020603050405020304" charset="0"/>
              </a:rPr>
              <a:t> = 4.7 × 10-47, η</a:t>
            </a:r>
            <a:r>
              <a:rPr lang="en-US" altLang="zh-CN" sz="1600" baseline="-25000">
                <a:latin typeface="Times New Roman" panose="02020603050405020304" charset="0"/>
                <a:cs typeface="Times New Roman" panose="02020603050405020304" charset="0"/>
              </a:rPr>
              <a:t>p</a:t>
            </a:r>
            <a:r>
              <a:rPr lang="en-US" altLang="zh-CN" sz="1600" baseline="30000">
                <a:latin typeface="Times New Roman" panose="02020603050405020304" charset="0"/>
                <a:cs typeface="Times New Roman" panose="02020603050405020304" charset="0"/>
              </a:rPr>
              <a:t>2</a:t>
            </a:r>
            <a:r>
              <a:rPr lang="en-US" altLang="zh-CN" sz="1600">
                <a:latin typeface="Times New Roman" panose="02020603050405020304" charset="0"/>
                <a:cs typeface="Times New Roman" panose="02020603050405020304" charset="0"/>
              </a:rPr>
              <a:t> = 0.69, and being moved, slope = 0.25, 95% CI = [0.22, 0.28], </a:t>
            </a:r>
            <a:r>
              <a:rPr lang="en-US" altLang="zh-CN" sz="1600" i="1">
                <a:latin typeface="Times New Roman" panose="02020603050405020304" charset="0"/>
                <a:cs typeface="Times New Roman" panose="02020603050405020304" charset="0"/>
                <a:sym typeface="+mn-ea"/>
              </a:rPr>
              <a:t>t</a:t>
            </a:r>
            <a:r>
              <a:rPr lang="en-US" altLang="zh-CN" sz="1600">
                <a:latin typeface="Times New Roman" panose="02020603050405020304" charset="0"/>
                <a:cs typeface="Times New Roman" panose="02020603050405020304" charset="0"/>
              </a:rPr>
              <a:t> (154.5) = 15.2, </a:t>
            </a:r>
            <a:r>
              <a:rPr lang="en-US" altLang="zh-CN" sz="1600" i="1">
                <a:latin typeface="Times New Roman" panose="02020603050405020304" charset="0"/>
                <a:cs typeface="Times New Roman" panose="02020603050405020304" charset="0"/>
              </a:rPr>
              <a:t>p</a:t>
            </a:r>
            <a:r>
              <a:rPr lang="en-US" altLang="zh-CN" sz="1600">
                <a:latin typeface="Times New Roman" panose="02020603050405020304" charset="0"/>
                <a:cs typeface="Times New Roman" panose="02020603050405020304" charset="0"/>
              </a:rPr>
              <a:t> = 1.4 × 10-32, </a:t>
            </a:r>
            <a:r>
              <a:rPr lang="en-US" altLang="zh-CN" sz="1600">
                <a:latin typeface="Times New Roman" panose="02020603050405020304" charset="0"/>
                <a:cs typeface="Times New Roman" panose="02020603050405020304" charset="0"/>
                <a:sym typeface="+mn-ea"/>
              </a:rPr>
              <a:t>η</a:t>
            </a:r>
            <a:r>
              <a:rPr lang="en-US" altLang="zh-CN" sz="1600" baseline="-25000">
                <a:latin typeface="Times New Roman" panose="02020603050405020304" charset="0"/>
                <a:cs typeface="Times New Roman" panose="02020603050405020304" charset="0"/>
                <a:sym typeface="+mn-ea"/>
              </a:rPr>
              <a:t>p</a:t>
            </a:r>
            <a:r>
              <a:rPr lang="en-US" altLang="zh-CN" sz="1600" baseline="30000">
                <a:latin typeface="Times New Roman" panose="02020603050405020304" charset="0"/>
                <a:cs typeface="Times New Roman" panose="02020603050405020304" charset="0"/>
                <a:sym typeface="+mn-ea"/>
              </a:rPr>
              <a:t>2</a:t>
            </a:r>
            <a:r>
              <a:rPr lang="en-US" altLang="zh-CN" sz="1600">
                <a:latin typeface="Times New Roman" panose="02020603050405020304" charset="0"/>
                <a:cs typeface="Times New Roman" panose="02020603050405020304" charset="0"/>
              </a:rPr>
              <a:t> = 0.60.</a:t>
            </a:r>
            <a:endParaRPr lang="en-US" altLang="zh-CN"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1</a:t>
            </a:r>
            <a:r>
              <a:rPr lang="en-US" altLang="zh-CN" b="1" dirty="0">
                <a:solidFill>
                  <a:schemeClr val="tx1">
                    <a:lumMod val="85000"/>
                    <a:lumOff val="15000"/>
                  </a:schemeClr>
                </a:solidFill>
                <a:latin typeface="+mn-ea"/>
              </a:rPr>
              <a:t>B---Results comparison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6" name="图片 5"/>
          <p:cNvPicPr/>
          <p:nvPr/>
        </p:nvPicPr>
        <p:blipFill>
          <a:blip r:embed="rId1"/>
          <a:stretch>
            <a:fillRect/>
          </a:stretch>
        </p:blipFill>
        <p:spPr>
          <a:xfrm>
            <a:off x="1331595" y="1884680"/>
            <a:ext cx="6120000" cy="2880000"/>
          </a:xfrm>
          <a:prstGeom prst="rect">
            <a:avLst/>
          </a:prstGeom>
        </p:spPr>
      </p:pic>
      <p:sp>
        <p:nvSpPr>
          <p:cNvPr id="7" name="文本框 6"/>
          <p:cNvSpPr txBox="1"/>
          <p:nvPr/>
        </p:nvSpPr>
        <p:spPr>
          <a:xfrm>
            <a:off x="481330" y="1347470"/>
            <a:ext cx="8139430" cy="337185"/>
          </a:xfrm>
          <a:prstGeom prst="rect">
            <a:avLst/>
          </a:prstGeom>
          <a:noFill/>
        </p:spPr>
        <p:txBody>
          <a:bodyPr wrap="square" rtlCol="0" anchor="t">
            <a:spAutoFit/>
          </a:bodyPr>
          <a:p>
            <a:r>
              <a:rPr lang="zh-CN" altLang="en-US" sz="1600">
                <a:latin typeface="Times New Roman" panose="02020603050405020304" charset="0"/>
                <a:cs typeface="Times New Roman" panose="02020603050405020304" charset="0"/>
              </a:rPr>
              <a:t>Experiment 1B association between self-relevance ratings and aesthetic appeal (feeling of beauty)</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1</a:t>
            </a:r>
            <a:r>
              <a:rPr lang="en-US" altLang="zh-CN" b="1" dirty="0">
                <a:solidFill>
                  <a:schemeClr val="tx1">
                    <a:lumMod val="85000"/>
                    <a:lumOff val="15000"/>
                  </a:schemeClr>
                </a:solidFill>
                <a:latin typeface="+mn-ea"/>
              </a:rPr>
              <a:t>B---Results comparison </a:t>
            </a:r>
            <a:endParaRPr lang="en-US" altLang="zh-CN" b="1" dirty="0">
              <a:solidFill>
                <a:schemeClr val="tx1">
                  <a:lumMod val="85000"/>
                  <a:lumOff val="15000"/>
                </a:schemeClr>
              </a:solidFill>
              <a:latin typeface="+mn-ea"/>
            </a:endParaRPr>
          </a:p>
        </p:txBody>
      </p:sp>
      <p:sp>
        <p:nvSpPr>
          <p:cNvPr id="5" name="文本框 4"/>
          <p:cNvSpPr txBox="1"/>
          <p:nvPr/>
        </p:nvSpPr>
        <p:spPr>
          <a:xfrm>
            <a:off x="481330" y="1347470"/>
            <a:ext cx="8227695" cy="583565"/>
          </a:xfrm>
          <a:prstGeom prst="rect">
            <a:avLst/>
          </a:prstGeom>
          <a:noFill/>
        </p:spPr>
        <p:txBody>
          <a:bodyPr wrap="square" rtlCol="0" anchor="t">
            <a:spAutoFit/>
          </a:bodyPr>
          <a:p>
            <a:r>
              <a:rPr lang="zh-CN" altLang="en-US" sz="1600">
                <a:latin typeface="Times New Roman" panose="02020603050405020304" charset="0"/>
                <a:cs typeface="Times New Roman" panose="02020603050405020304" charset="0"/>
              </a:rPr>
              <a:t>Experiment 1B association between self-relevance ratings and aesthetic appeal (feeling of </a:t>
            </a:r>
            <a:r>
              <a:rPr lang="en-US" altLang="zh-CN" sz="1600">
                <a:latin typeface="Times New Roman" panose="02020603050405020304" charset="0"/>
                <a:cs typeface="Times New Roman" panose="02020603050405020304" charset="0"/>
              </a:rPr>
              <a:t>being moved</a:t>
            </a:r>
            <a:r>
              <a:rPr lang="zh-CN" altLang="en-US" sz="1600">
                <a:latin typeface="Times New Roman" panose="02020603050405020304" charset="0"/>
                <a:cs typeface="Times New Roman" panose="02020603050405020304" charset="0"/>
              </a:rPr>
              <a:t>)</a:t>
            </a:r>
            <a:endParaRPr lang="zh-CN" altLang="en-US" sz="1600">
              <a:latin typeface="Times New Roman" panose="02020603050405020304" charset="0"/>
              <a:cs typeface="Times New Roman" panose="02020603050405020304" charset="0"/>
            </a:endParaRPr>
          </a:p>
        </p:txBody>
      </p:sp>
      <p:pic>
        <p:nvPicPr>
          <p:cNvPr id="9" name="图片 8"/>
          <p:cNvPicPr/>
          <p:nvPr/>
        </p:nvPicPr>
        <p:blipFill>
          <a:blip r:embed="rId1"/>
          <a:stretch>
            <a:fillRect/>
          </a:stretch>
        </p:blipFill>
        <p:spPr>
          <a:xfrm>
            <a:off x="1403350" y="1851660"/>
            <a:ext cx="6120000" cy="28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rPr>
              <a:t>2</a:t>
            </a:r>
            <a:r>
              <a:rPr lang="en-US" altLang="zh-CN" b="1" dirty="0">
                <a:solidFill>
                  <a:schemeClr val="tx1">
                    <a:lumMod val="85000"/>
                    <a:lumOff val="15000"/>
                  </a:schemeClr>
                </a:solidFill>
                <a:latin typeface="+mn-ea"/>
              </a:rPr>
              <a:t>---</a:t>
            </a:r>
            <a:r>
              <a:rPr lang="en-US" b="1" dirty="0">
                <a:solidFill>
                  <a:schemeClr val="tx1">
                    <a:lumMod val="85000"/>
                    <a:lumOff val="15000"/>
                  </a:schemeClr>
                </a:solidFill>
                <a:latin typeface="+mn-ea"/>
              </a:rPr>
              <a:t>Results</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sp>
        <p:nvSpPr>
          <p:cNvPr id="100" name="文本框 99"/>
          <p:cNvSpPr txBox="1"/>
          <p:nvPr/>
        </p:nvSpPr>
        <p:spPr>
          <a:xfrm>
            <a:off x="5540375" y="1598295"/>
            <a:ext cx="3435985" cy="1437005"/>
          </a:xfrm>
          <a:prstGeom prst="rect">
            <a:avLst/>
          </a:prstGeom>
          <a:noFill/>
          <a:ln w="9525">
            <a:noFill/>
          </a:ln>
        </p:spPr>
        <p:txBody>
          <a:bodyPr>
            <a:noAutofit/>
          </a:bodyPr>
          <a:p>
            <a:pPr indent="0" fontAlgn="auto">
              <a:lnSpc>
                <a:spcPct val="125000"/>
              </a:lnSpc>
            </a:pPr>
            <a:endParaRPr lang="en-US" b="0">
              <a:latin typeface="Times New Roman" panose="02020603050405020304" charset="0"/>
              <a:ea typeface="等线" panose="02010600030101010101" charset="-122"/>
            </a:endParaRPr>
          </a:p>
        </p:txBody>
      </p:sp>
      <p:pic>
        <p:nvPicPr>
          <p:cNvPr id="2" name="图片 1"/>
          <p:cNvPicPr>
            <a:picLocks noChangeAspect="1"/>
          </p:cNvPicPr>
          <p:nvPr/>
        </p:nvPicPr>
        <p:blipFill>
          <a:blip r:embed="rId1"/>
          <a:stretch>
            <a:fillRect/>
          </a:stretch>
        </p:blipFill>
        <p:spPr>
          <a:xfrm>
            <a:off x="251460" y="1301750"/>
            <a:ext cx="3858895" cy="3282950"/>
          </a:xfrm>
          <a:prstGeom prst="rect">
            <a:avLst/>
          </a:prstGeom>
        </p:spPr>
      </p:pic>
      <p:pic>
        <p:nvPicPr>
          <p:cNvPr id="3" name="图片 2"/>
          <p:cNvPicPr>
            <a:picLocks noChangeAspect="1"/>
          </p:cNvPicPr>
          <p:nvPr/>
        </p:nvPicPr>
        <p:blipFill>
          <a:blip r:embed="rId2"/>
          <a:stretch>
            <a:fillRect/>
          </a:stretch>
        </p:blipFill>
        <p:spPr>
          <a:xfrm>
            <a:off x="4540250" y="1216660"/>
            <a:ext cx="4436110" cy="3368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pic>
        <p:nvPicPr>
          <p:cNvPr id="3" name="图片 2"/>
          <p:cNvPicPr>
            <a:picLocks noChangeAspect="1"/>
          </p:cNvPicPr>
          <p:nvPr/>
        </p:nvPicPr>
        <p:blipFill>
          <a:blip r:embed="rId1"/>
          <a:stretch>
            <a:fillRect/>
          </a:stretch>
        </p:blipFill>
        <p:spPr>
          <a:xfrm>
            <a:off x="938186" y="1419622"/>
            <a:ext cx="7267628" cy="2705120"/>
          </a:xfrm>
          <a:prstGeom prst="rect">
            <a:avLst/>
          </a:prstGeom>
        </p:spPr>
      </p:pic>
      <p:sp>
        <p:nvSpPr>
          <p:cNvPr id="5" name="文本框 4"/>
          <p:cNvSpPr txBox="1"/>
          <p:nvPr/>
        </p:nvSpPr>
        <p:spPr>
          <a:xfrm>
            <a:off x="395536" y="751591"/>
            <a:ext cx="63254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accent1"/>
                </a:solidFill>
              </a:rPr>
              <a:t>Effect</a:t>
            </a:r>
            <a:r>
              <a:rPr lang="zh-CN" altLang="en-US" dirty="0">
                <a:solidFill>
                  <a:schemeClr val="accent1"/>
                </a:solidFill>
              </a:rPr>
              <a:t> </a:t>
            </a:r>
            <a:r>
              <a:rPr lang="en-US" altLang="zh-CN" dirty="0">
                <a:solidFill>
                  <a:schemeClr val="accent1"/>
                </a:solidFill>
              </a:rPr>
              <a:t>of</a:t>
            </a:r>
            <a:r>
              <a:rPr lang="zh-CN" altLang="en-US" dirty="0">
                <a:solidFill>
                  <a:schemeClr val="accent1"/>
                </a:solidFill>
              </a:rPr>
              <a:t> </a:t>
            </a:r>
            <a:r>
              <a:rPr lang="en-US" altLang="zh-CN" dirty="0">
                <a:solidFill>
                  <a:schemeClr val="accent1"/>
                </a:solidFill>
              </a:rPr>
              <a:t>stimulus</a:t>
            </a:r>
            <a:r>
              <a:rPr lang="zh-CN" altLang="en-US" dirty="0">
                <a:solidFill>
                  <a:schemeClr val="accent1"/>
                </a:solidFill>
              </a:rPr>
              <a:t> </a:t>
            </a:r>
            <a:r>
              <a:rPr lang="en-US" altLang="zh-CN" dirty="0">
                <a:solidFill>
                  <a:schemeClr val="accent1"/>
                </a:solidFill>
              </a:rPr>
              <a:t>condition</a:t>
            </a:r>
            <a:r>
              <a:rPr lang="zh-CN" altLang="en-US" dirty="0">
                <a:solidFill>
                  <a:schemeClr val="accent1"/>
                </a:solidFill>
              </a:rPr>
              <a:t> </a:t>
            </a:r>
            <a:r>
              <a:rPr lang="en-US" altLang="zh-CN" dirty="0">
                <a:solidFill>
                  <a:schemeClr val="accent1"/>
                </a:solidFill>
              </a:rPr>
              <a:t>on</a:t>
            </a:r>
            <a:r>
              <a:rPr lang="zh-CN" altLang="en-US" dirty="0">
                <a:solidFill>
                  <a:schemeClr val="accent1"/>
                </a:solidFill>
              </a:rPr>
              <a:t> </a:t>
            </a:r>
            <a:r>
              <a:rPr lang="en-US" altLang="zh-CN" dirty="0">
                <a:solidFill>
                  <a:schemeClr val="accent1"/>
                </a:solidFill>
              </a:rPr>
              <a:t>aesthetic</a:t>
            </a:r>
            <a:r>
              <a:rPr lang="zh-CN" altLang="en-US" dirty="0">
                <a:solidFill>
                  <a:schemeClr val="accent1"/>
                </a:solidFill>
              </a:rPr>
              <a:t> </a:t>
            </a:r>
            <a:r>
              <a:rPr lang="en-US" altLang="zh-CN" dirty="0">
                <a:solidFill>
                  <a:schemeClr val="accent1"/>
                </a:solidFill>
              </a:rPr>
              <a:t>appeal</a:t>
            </a:r>
            <a:endParaRPr lang="zh-CN" altLang="en-US"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
          <p:cNvSpPr txBox="1">
            <a:spLocks noChangeArrowheads="1"/>
          </p:cNvSpPr>
          <p:nvPr/>
        </p:nvSpPr>
        <p:spPr bwMode="auto">
          <a:xfrm>
            <a:off x="2822302" y="49827"/>
            <a:ext cx="126489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dirty="0">
                <a:solidFill>
                  <a:schemeClr val="bg1"/>
                </a:solidFill>
                <a:latin typeface="+mj-ea"/>
                <a:ea typeface="Times New Roman" panose="02020603050405020304" charset="0"/>
              </a:rPr>
              <a:t>Introduction</a:t>
            </a:r>
            <a:endParaRPr lang="zh-CN" altLang="en-US" dirty="0">
              <a:solidFill>
                <a:schemeClr val="bg1"/>
              </a:solidFill>
              <a:latin typeface="+mj-ea"/>
              <a:ea typeface="Times New Roman" panose="02020603050405020304" charset="0"/>
            </a:endParaRPr>
          </a:p>
        </p:txBody>
      </p:sp>
      <p:grpSp>
        <p:nvGrpSpPr>
          <p:cNvPr id="31" name="组合 30"/>
          <p:cNvGrpSpPr/>
          <p:nvPr/>
        </p:nvGrpSpPr>
        <p:grpSpPr>
          <a:xfrm>
            <a:off x="3108343" y="467116"/>
            <a:ext cx="648000" cy="89060"/>
            <a:chOff x="1977863" y="380438"/>
            <a:chExt cx="576000" cy="89060"/>
          </a:xfrm>
          <a:solidFill>
            <a:schemeClr val="accent1"/>
          </a:solidFill>
        </p:grpSpPr>
        <p:sp>
          <p:nvSpPr>
            <p:cNvPr id="32" name="矩形 31"/>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等腰三角形 32"/>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33"/>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6" name="文本框 35"/>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8" name="文本框 37"/>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9"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0" name="文本框 39"/>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1"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2" name="文本框 41"/>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43" name="文本框 42"/>
          <p:cNvSpPr txBox="1"/>
          <p:nvPr/>
        </p:nvSpPr>
        <p:spPr>
          <a:xfrm>
            <a:off x="390525" y="593090"/>
            <a:ext cx="8572500" cy="922020"/>
          </a:xfrm>
          <a:prstGeom prst="rect">
            <a:avLst/>
          </a:prstGeom>
          <a:noFill/>
        </p:spPr>
        <p:txBody>
          <a:bodyPr wrap="square" rtlCol="0">
            <a:spAutoFit/>
          </a:bodyPr>
          <a:lstStyle/>
          <a:p>
            <a:pPr>
              <a:lnSpc>
                <a:spcPct val="150000"/>
              </a:lnSpc>
            </a:pPr>
            <a:r>
              <a:rPr lang="zh-CN" altLang="en-US" b="1" dirty="0">
                <a:latin typeface="Times New Roman" panose="02020603050405020304" charset="0"/>
                <a:cs typeface="Times New Roman" panose="02020603050405020304" charset="0"/>
              </a:rPr>
              <a:t>What determines an artwork</a:t>
            </a:r>
            <a:r>
              <a:rPr lang="en-US" altLang="zh-CN" b="1" dirty="0">
                <a:latin typeface="Times New Roman" panose="02020603050405020304" charset="0"/>
                <a:cs typeface="Times New Roman" panose="02020603050405020304" charset="0"/>
              </a:rPr>
              <a:t>’ </a:t>
            </a:r>
            <a:r>
              <a:rPr lang="zh-CN" altLang="en-US" b="1" dirty="0">
                <a:latin typeface="Times New Roman" panose="02020603050405020304" charset="0"/>
                <a:cs typeface="Times New Roman" panose="02020603050405020304" charset="0"/>
              </a:rPr>
              <a:t>s </a:t>
            </a:r>
            <a:r>
              <a:rPr lang="zh-CN" altLang="en-US" b="1" dirty="0">
                <a:solidFill>
                  <a:schemeClr val="accent1">
                    <a:lumMod val="75000"/>
                  </a:schemeClr>
                </a:solidFill>
                <a:latin typeface="Times New Roman" panose="02020603050405020304" charset="0"/>
                <a:cs typeface="Times New Roman" panose="02020603050405020304" charset="0"/>
              </a:rPr>
              <a:t>aesthetic appeal and differences in aesthetic</a:t>
            </a:r>
            <a:r>
              <a:rPr lang="en-US" altLang="zh-CN" b="1" dirty="0">
                <a:solidFill>
                  <a:schemeClr val="accent1">
                    <a:lumMod val="75000"/>
                  </a:schemeClr>
                </a:solidFill>
                <a:latin typeface="Times New Roman" panose="02020603050405020304" charset="0"/>
                <a:cs typeface="Times New Roman" panose="02020603050405020304" charset="0"/>
              </a:rPr>
              <a:t> </a:t>
            </a:r>
            <a:r>
              <a:rPr lang="zh-CN" altLang="en-US" b="1" dirty="0">
                <a:solidFill>
                  <a:schemeClr val="accent1">
                    <a:lumMod val="75000"/>
                  </a:schemeClr>
                </a:solidFill>
                <a:latin typeface="Times New Roman" panose="02020603050405020304" charset="0"/>
                <a:cs typeface="Times New Roman" panose="02020603050405020304" charset="0"/>
              </a:rPr>
              <a:t>experiences</a:t>
            </a:r>
            <a:r>
              <a:rPr lang="zh-CN" altLang="en-US" b="1" dirty="0">
                <a:latin typeface="Times New Roman" panose="02020603050405020304" charset="0"/>
                <a:cs typeface="Times New Roman" panose="02020603050405020304" charset="0"/>
              </a:rPr>
              <a:t> between individuals?</a:t>
            </a:r>
            <a:endParaRPr lang="zh-CN" altLang="en-US" b="1" dirty="0">
              <a:latin typeface="Times New Roman" panose="02020603050405020304" charset="0"/>
              <a:cs typeface="Times New Roman" panose="02020603050405020304" charset="0"/>
            </a:endParaRPr>
          </a:p>
        </p:txBody>
      </p:sp>
      <p:sp>
        <p:nvSpPr>
          <p:cNvPr id="45" name="文本框 44"/>
          <p:cNvSpPr txBox="1"/>
          <p:nvPr/>
        </p:nvSpPr>
        <p:spPr>
          <a:xfrm>
            <a:off x="390525" y="1679575"/>
            <a:ext cx="8335010" cy="24612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1600" dirty="0">
                <a:latin typeface="Times New Roman" panose="02020603050405020304" charset="0"/>
                <a:cs typeface="Times New Roman" panose="02020603050405020304" charset="0"/>
              </a:rPr>
              <a:t>“Shared taste” accounts for only 10% to 20% of reliable variance in aesthetic ratings of artworks.</a:t>
            </a:r>
            <a:r>
              <a:rPr sz="1600" dirty="0">
                <a:latin typeface="Times New Roman" panose="02020603050405020304" charset="0"/>
                <a:cs typeface="Times New Roman" panose="02020603050405020304" charset="0"/>
              </a:rPr>
              <a:t>(Leder et  al, 2016; Vessel et  al, 2018)</a:t>
            </a:r>
            <a:endParaRPr sz="1600"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endParaRPr sz="1600"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endParaRPr sz="1600" dirty="0">
              <a:latin typeface="Times New Roman" panose="02020603050405020304" charset="0"/>
              <a:cs typeface="Times New Roman" panose="02020603050405020304" charset="0"/>
            </a:endParaRPr>
          </a:p>
          <a:p>
            <a:pPr indent="0" fontAlgn="auto">
              <a:lnSpc>
                <a:spcPct val="150000"/>
              </a:lnSpc>
              <a:spcBef>
                <a:spcPts val="1200"/>
              </a:spcBef>
              <a:buFont typeface="Arial" panose="020B0604020202020204" pitchFamily="34" charset="0"/>
              <a:buNone/>
            </a:pPr>
            <a:r>
              <a:rPr lang="en-US" altLang="zh-CN" sz="1600" dirty="0">
                <a:latin typeface="Times New Roman" panose="02020603050405020304" charset="0"/>
                <a:cs typeface="Times New Roman" panose="02020603050405020304" charset="0"/>
              </a:rPr>
              <a:t>Several frameworks for understanding aesthetic experiences suggest that</a:t>
            </a:r>
            <a:r>
              <a:rPr lang="en-US" altLang="zh-CN" sz="1600" b="1" dirty="0">
                <a:latin typeface="Times New Roman" panose="02020603050405020304" charset="0"/>
                <a:cs typeface="Times New Roman" panose="02020603050405020304" charset="0"/>
              </a:rPr>
              <a:t> self-relevance is central to aesthetic evaluations of artwork</a:t>
            </a:r>
            <a:r>
              <a:rPr lang="en-US" altLang="zh-CN" sz="1600" dirty="0">
                <a:latin typeface="Times New Roman" panose="02020603050405020304" charset="0"/>
                <a:cs typeface="Times New Roman" panose="02020603050405020304" charset="0"/>
              </a:rPr>
              <a:t>.</a:t>
            </a:r>
            <a:r>
              <a:rPr lang="en-US" altLang="zh-CN" sz="1600" dirty="0">
                <a:latin typeface="Times New Roman" panose="02020603050405020304" charset="0"/>
                <a:cs typeface="Times New Roman" panose="02020603050405020304" charset="0"/>
              </a:rPr>
              <a:t>（Pelowski et al , 2017）</a:t>
            </a:r>
            <a:endParaRPr lang="en-US" altLang="zh-CN" sz="1600" dirty="0">
              <a:latin typeface="Times New Roman" panose="02020603050405020304" charset="0"/>
              <a:cs typeface="Times New Roman" panose="02020603050405020304" charset="0"/>
            </a:endParaRPr>
          </a:p>
        </p:txBody>
      </p:sp>
      <p:sp>
        <p:nvSpPr>
          <p:cNvPr id="2"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rPr>
              <a:t>2</a:t>
            </a:r>
            <a:r>
              <a:rPr lang="en-US" altLang="zh-CN" b="1" dirty="0">
                <a:solidFill>
                  <a:schemeClr val="tx1">
                    <a:lumMod val="85000"/>
                    <a:lumOff val="15000"/>
                  </a:schemeClr>
                </a:solidFill>
                <a:latin typeface="+mn-ea"/>
              </a:rPr>
              <a:t>---</a:t>
            </a:r>
            <a:r>
              <a:rPr lang="en-US" b="1" dirty="0">
                <a:solidFill>
                  <a:schemeClr val="tx1">
                    <a:lumMod val="85000"/>
                    <a:lumOff val="15000"/>
                  </a:schemeClr>
                </a:solidFill>
                <a:latin typeface="+mn-ea"/>
              </a:rPr>
              <a:t>Results</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4" name="图片 3"/>
          <p:cNvPicPr>
            <a:picLocks noChangeAspect="1"/>
          </p:cNvPicPr>
          <p:nvPr/>
        </p:nvPicPr>
        <p:blipFill>
          <a:blip r:embed="rId1"/>
          <a:stretch>
            <a:fillRect/>
          </a:stretch>
        </p:blipFill>
        <p:spPr>
          <a:xfrm>
            <a:off x="1202271" y="1134428"/>
            <a:ext cx="3435001" cy="3532877"/>
          </a:xfrm>
          <a:prstGeom prst="rect">
            <a:avLst/>
          </a:prstGeom>
        </p:spPr>
      </p:pic>
      <p:pic>
        <p:nvPicPr>
          <p:cNvPr id="6" name="图片 5"/>
          <p:cNvPicPr>
            <a:picLocks noChangeAspect="1"/>
          </p:cNvPicPr>
          <p:nvPr/>
        </p:nvPicPr>
        <p:blipFill>
          <a:blip r:embed="rId2"/>
          <a:stretch>
            <a:fillRect/>
          </a:stretch>
        </p:blipFill>
        <p:spPr>
          <a:xfrm>
            <a:off x="5076055" y="1164038"/>
            <a:ext cx="3329077" cy="3423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5540393" y="467116"/>
            <a:ext cx="648000" cy="89060"/>
            <a:chOff x="1977863" y="380438"/>
            <a:chExt cx="576000" cy="89060"/>
          </a:xfrm>
          <a:solidFill>
            <a:schemeClr val="accent1"/>
          </a:solidFill>
        </p:grpSpPr>
        <p:sp>
          <p:nvSpPr>
            <p:cNvPr id="44" name="矩形 4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等腰三角形 4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8" name="TextBox 13"/>
          <p:cNvSpPr txBox="1"/>
          <p:nvPr/>
        </p:nvSpPr>
        <p:spPr>
          <a:xfrm>
            <a:off x="202565" y="779315"/>
            <a:ext cx="5498621" cy="368300"/>
          </a:xfrm>
          <a:prstGeom prst="rect">
            <a:avLst/>
          </a:prstGeom>
          <a:noFill/>
        </p:spPr>
        <p:txBody>
          <a:bodyPr wrap="square" rtlCol="0">
            <a:spAutoFit/>
          </a:bodyPr>
          <a:p>
            <a:pPr marL="285750" indent="-285750">
              <a:spcBef>
                <a:spcPct val="0"/>
              </a:spcBef>
              <a:buFont typeface="Wingdings" panose="05000000000000000000" charset="0"/>
              <a:buChar char="u"/>
            </a:pPr>
            <a:r>
              <a:rPr lang="zh-CN" altLang="en-US" b="1" dirty="0">
                <a:solidFill>
                  <a:schemeClr val="tx1">
                    <a:lumMod val="85000"/>
                    <a:lumOff val="15000"/>
                  </a:schemeClr>
                </a:solidFill>
                <a:latin typeface="+mn-ea"/>
              </a:rPr>
              <a:t>Experiment </a:t>
            </a:r>
            <a:r>
              <a:rPr lang="en-US" altLang="zh-CN" b="1" dirty="0">
                <a:solidFill>
                  <a:schemeClr val="tx1">
                    <a:lumMod val="85000"/>
                    <a:lumOff val="15000"/>
                  </a:schemeClr>
                </a:solidFill>
              </a:rPr>
              <a:t>2</a:t>
            </a:r>
            <a:r>
              <a:rPr lang="en-US" altLang="zh-CN" b="1" dirty="0">
                <a:solidFill>
                  <a:schemeClr val="tx1">
                    <a:lumMod val="85000"/>
                    <a:lumOff val="15000"/>
                  </a:schemeClr>
                </a:solidFill>
                <a:latin typeface="+mn-ea"/>
              </a:rPr>
              <a:t>---</a:t>
            </a:r>
            <a:r>
              <a:rPr lang="en-US" b="1" dirty="0">
                <a:solidFill>
                  <a:schemeClr val="tx1">
                    <a:lumMod val="85000"/>
                    <a:lumOff val="15000"/>
                  </a:schemeClr>
                </a:solidFill>
                <a:latin typeface="+mn-ea"/>
              </a:rPr>
              <a:t>Results</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179512" y="1419622"/>
            <a:ext cx="4991136" cy="1066808"/>
          </a:xfrm>
          <a:prstGeom prst="rect">
            <a:avLst/>
          </a:prstGeom>
        </p:spPr>
      </p:pic>
      <p:sp>
        <p:nvSpPr>
          <p:cNvPr id="10" name="文本框 9"/>
          <p:cNvSpPr txBox="1"/>
          <p:nvPr/>
        </p:nvSpPr>
        <p:spPr>
          <a:xfrm>
            <a:off x="593836" y="2796024"/>
            <a:ext cx="4576812" cy="1814830"/>
          </a:xfrm>
          <a:prstGeom prst="rect">
            <a:avLst/>
          </a:prstGeom>
          <a:noFill/>
        </p:spPr>
        <p:txBody>
          <a:bodyPr wrap="square">
            <a:spAutoFit/>
          </a:bodyPr>
          <a:p>
            <a:r>
              <a:rPr lang="en-US" altLang="zh-CN" sz="1400" dirty="0"/>
              <a:t> A formal mediation analysis revealed that familiarity was able to explain only a small fraction of the self-relevance effect (Fig. 1e; average causal mediation effect = </a:t>
            </a:r>
            <a:r>
              <a:rPr lang="en-US" altLang="zh-CN" sz="1400" b="1" dirty="0"/>
              <a:t>0.04</a:t>
            </a:r>
            <a:r>
              <a:rPr lang="en-US" altLang="zh-CN" sz="1400" dirty="0"/>
              <a:t>, 95% CI = [0.03, 0.05]; remaining direct effect of self-relevance on aesthetic appeal = 0.33, 95% CI = [0.30, 0.35]). </a:t>
            </a:r>
            <a:endParaRPr lang="en-US" altLang="zh-CN" sz="1400" dirty="0"/>
          </a:p>
          <a:p>
            <a:r>
              <a:rPr lang="en-US" altLang="zh-CN" sz="1400" dirty="0"/>
              <a:t>Thus, they conclude that the </a:t>
            </a:r>
            <a:r>
              <a:rPr lang="en-US" altLang="zh-CN" sz="1400" dirty="0">
                <a:highlight>
                  <a:srgbClr val="C0C0C0"/>
                </a:highlight>
              </a:rPr>
              <a:t>effect of self-relevance was not mediated by familiarity.</a:t>
            </a:r>
            <a:endParaRPr lang="zh-CN" altLang="en-US" sz="1400" dirty="0">
              <a:highlight>
                <a:srgbClr val="C0C0C0"/>
              </a:highlight>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003614"/>
            <a:ext cx="3053520" cy="31362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030418" y="1731896"/>
            <a:ext cx="1289007" cy="530915"/>
          </a:xfrm>
          <a:prstGeom prst="rect">
            <a:avLst/>
          </a:prstGeom>
          <a:noFill/>
        </p:spPr>
        <p:txBody>
          <a:bodyPr wrap="none" lIns="68580" tIns="34290" rIns="68580" bIns="34290" rtlCol="0">
            <a:spAutoFit/>
          </a:bodyPr>
          <a:lstStyle/>
          <a:p>
            <a:r>
              <a:rPr lang="en-US" altLang="zh-CN" sz="3000" b="1" dirty="0">
                <a:solidFill>
                  <a:schemeClr val="bg1"/>
                </a:solidFill>
                <a:latin typeface="Times New Roman" panose="02020603050405020304" charset="0"/>
                <a:ea typeface="Times New Roman" panose="02020603050405020304" charset="0"/>
              </a:rPr>
              <a:t>Part</a:t>
            </a:r>
            <a:r>
              <a:rPr lang="zh-CN" altLang="en-US" sz="3000" b="1" dirty="0">
                <a:solidFill>
                  <a:schemeClr val="bg1"/>
                </a:solidFill>
                <a:latin typeface="Times New Roman" panose="02020603050405020304" charset="0"/>
                <a:ea typeface="Times New Roman" panose="02020603050405020304" charset="0"/>
              </a:rPr>
              <a:t> </a:t>
            </a:r>
            <a:r>
              <a:rPr lang="en-US" altLang="zh-CN" sz="3000" b="1" dirty="0">
                <a:solidFill>
                  <a:schemeClr val="bg1"/>
                </a:solidFill>
                <a:latin typeface="Times New Roman" panose="02020603050405020304" charset="0"/>
                <a:ea typeface="Times New Roman" panose="02020603050405020304" charset="0"/>
              </a:rPr>
              <a:t>4</a:t>
            </a:r>
            <a:endParaRPr lang="zh-CN" altLang="en-US" sz="3000" b="1" dirty="0">
              <a:solidFill>
                <a:schemeClr val="bg1"/>
              </a:solidFill>
              <a:latin typeface="Times New Roman" panose="02020603050405020304" charset="0"/>
              <a:ea typeface="Times New Roman" panose="02020603050405020304" charset="0"/>
            </a:endParaRPr>
          </a:p>
        </p:txBody>
      </p:sp>
      <p:grpSp>
        <p:nvGrpSpPr>
          <p:cNvPr id="12" name="组合 11"/>
          <p:cNvGrpSpPr/>
          <p:nvPr/>
        </p:nvGrpSpPr>
        <p:grpSpPr>
          <a:xfrm>
            <a:off x="5076056" y="1293314"/>
            <a:ext cx="2246449" cy="1355236"/>
            <a:chOff x="5076056" y="1293314"/>
            <a:chExt cx="2246449" cy="1355236"/>
          </a:xfrm>
        </p:grpSpPr>
        <p:sp>
          <p:nvSpPr>
            <p:cNvPr id="4" name="TextBox 4"/>
            <p:cNvSpPr txBox="1"/>
            <p:nvPr/>
          </p:nvSpPr>
          <p:spPr>
            <a:xfrm>
              <a:off x="5076056" y="1563638"/>
              <a:ext cx="2246449" cy="1084912"/>
            </a:xfrm>
            <a:prstGeom prst="rect">
              <a:avLst/>
            </a:prstGeom>
            <a:noFill/>
          </p:spPr>
          <p:txBody>
            <a:bodyPr wrap="none" lIns="68580" tIns="34290" rIns="68580" bIns="34290" rtlCol="0">
              <a:spAutoFit/>
            </a:bodyPr>
            <a:lstStyle/>
            <a:p>
              <a:r>
                <a:rPr lang="en-US" altLang="zh-CN" sz="3600" dirty="0">
                  <a:solidFill>
                    <a:schemeClr val="accent1"/>
                  </a:solidFill>
                  <a:latin typeface="Impact" panose="020B0806030902050204" pitchFamily="34" charset="0"/>
                  <a:ea typeface="Times New Roman" panose="02020603050405020304" charset="0"/>
                </a:rPr>
                <a:t>Discussion</a:t>
              </a:r>
              <a:endParaRPr lang="en-US" altLang="zh-CN" sz="3600" dirty="0">
                <a:solidFill>
                  <a:schemeClr val="accent1"/>
                </a:solidFill>
                <a:latin typeface="Impact" panose="020B0806030902050204" pitchFamily="34" charset="0"/>
                <a:ea typeface="Times New Roman" panose="02020603050405020304" charset="0"/>
              </a:endParaRPr>
            </a:p>
            <a:p>
              <a:endParaRPr lang="zh-CN" altLang="en-US" sz="3000" dirty="0">
                <a:solidFill>
                  <a:schemeClr val="accent1"/>
                </a:solidFill>
                <a:latin typeface="Impact" panose="020B0806030902050204" pitchFamily="34" charset="0"/>
                <a:ea typeface="Times New Roman" panose="02020603050405020304" charset="0"/>
              </a:endParaRPr>
            </a:p>
          </p:txBody>
        </p:sp>
        <p:sp>
          <p:nvSpPr>
            <p:cNvPr id="9" name="文本框 8"/>
            <p:cNvSpPr txBox="1"/>
            <p:nvPr/>
          </p:nvSpPr>
          <p:spPr>
            <a:xfrm>
              <a:off x="6730786" y="1293314"/>
              <a:ext cx="138564" cy="438582"/>
            </a:xfrm>
            <a:prstGeom prst="rect">
              <a:avLst/>
            </a:prstGeom>
            <a:noFill/>
          </p:spPr>
          <p:txBody>
            <a:bodyPr wrap="none" lIns="68580" tIns="34290" rIns="68580" bIns="34290" rtlCol="0">
              <a:spAutoFit/>
            </a:bodyPr>
            <a:lstStyle/>
            <a:p>
              <a:endParaRPr lang="zh-CN" altLang="en-US" sz="2400" b="1" dirty="0">
                <a:solidFill>
                  <a:schemeClr val="tx1">
                    <a:lumMod val="75000"/>
                    <a:lumOff val="25000"/>
                  </a:schemeClr>
                </a:solidFill>
                <a:latin typeface="Times New Roman" panose="02020603050405020304" charset="0"/>
                <a:ea typeface="Times New Roman" panose="02020603050405020304" charset="0"/>
              </a:endParaRPr>
            </a:p>
          </p:txBody>
        </p:sp>
      </p:grpSp>
      <p:sp>
        <p:nvSpPr>
          <p:cNvPr id="10" name="矩形 9"/>
          <p:cNvSpPr/>
          <p:nvPr/>
        </p:nvSpPr>
        <p:spPr>
          <a:xfrm>
            <a:off x="3630975" y="2601342"/>
            <a:ext cx="5319000" cy="200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759593" y="467116"/>
            <a:ext cx="648000" cy="89060"/>
            <a:chOff x="1977863" y="380438"/>
            <a:chExt cx="576000" cy="89060"/>
          </a:xfrm>
          <a:solidFill>
            <a:schemeClr val="accent1"/>
          </a:solidFill>
        </p:grpSpPr>
        <p:sp>
          <p:nvSpPr>
            <p:cNvPr id="8" name="矩形 7"/>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等腰三角形 8"/>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11" name="文本框 10"/>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12"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3" name="文本框 12"/>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15" name="文本框 14"/>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16"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17" name="文本框 16"/>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18"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19" name="文本框 18"/>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3"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14" name="文本框 13"/>
          <p:cNvSpPr txBox="1"/>
          <p:nvPr userDrawn="1"/>
        </p:nvSpPr>
        <p:spPr>
          <a:xfrm>
            <a:off x="345963" y="905568"/>
            <a:ext cx="8563229" cy="3924618"/>
          </a:xfrm>
          <a:prstGeom prst="rect">
            <a:avLst/>
          </a:prstGeom>
        </p:spPr>
        <p:txBody>
          <a:bodyPr wrap="square" rtlCol="0">
            <a:noAutofit/>
          </a:bodyPr>
          <a:p>
            <a:pPr>
              <a:lnSpc>
                <a:spcPct val="125000"/>
              </a:lnSpc>
            </a:pPr>
            <a:r>
              <a:rPr lang="en-US" altLang="zh-CN" sz="1600">
                <a:latin typeface="Times New Roman" panose="02020603050405020304" charset="0"/>
                <a:ea typeface="Times New Roman" panose="02020603050405020304" charset="0"/>
                <a:cs typeface="Times New Roman" panose="02020603050405020304" charset="0"/>
              </a:rPr>
              <a:t>This study indicated that aesthetic ratings of visual art are strongly correlated with self</a:t>
            </a:r>
            <a:r>
              <a:rPr lang="zh-CN" altLang="en-US" sz="1600">
                <a:latin typeface="Times New Roman" panose="02020603050405020304" charset="0"/>
                <a:ea typeface="Times New Roman" panose="02020603050405020304" charset="0"/>
                <a:cs typeface="Times New Roman" panose="02020603050405020304" charset="0"/>
              </a:rPr>
              <a:t>-</a:t>
            </a:r>
            <a:r>
              <a:rPr lang="en-US" altLang="zh-CN" sz="1600">
                <a:latin typeface="Times New Roman" panose="02020603050405020304" charset="0"/>
                <a:ea typeface="Times New Roman" panose="02020603050405020304" charset="0"/>
                <a:cs typeface="Times New Roman" panose="02020603050405020304" charset="0"/>
              </a:rPr>
              <a:t>relevance </a:t>
            </a:r>
            <a:endParaRPr lang="en-US" altLang="zh-CN" sz="1600">
              <a:latin typeface="Times New Roman" panose="02020603050405020304" charset="0"/>
              <a:ea typeface="Times New Roman" panose="02020603050405020304" charset="0"/>
              <a:cs typeface="Times New Roman" panose="02020603050405020304" charset="0"/>
            </a:endParaRPr>
          </a:p>
          <a:p>
            <a:pPr>
              <a:lnSpc>
                <a:spcPct val="125000"/>
              </a:lnSpc>
            </a:pPr>
            <a:r>
              <a:rPr lang="en-US" altLang="zh-CN" sz="1600">
                <a:latin typeface="Times New Roman" panose="02020603050405020304" charset="0"/>
                <a:ea typeface="Times New Roman" panose="02020603050405020304" charset="0"/>
                <a:cs typeface="Times New Roman" panose="02020603050405020304" charset="0"/>
              </a:rPr>
              <a:t>judgments (Experiments 1A and 1B). </a:t>
            </a:r>
            <a:endParaRPr lang="en-US" altLang="zh-CN" sz="1600">
              <a:latin typeface="Times New Roman" panose="02020603050405020304" charset="0"/>
              <a:ea typeface="Times New Roman" panose="02020603050405020304" charset="0"/>
              <a:cs typeface="Times New Roman" panose="02020603050405020304" charset="0"/>
            </a:endParaRPr>
          </a:p>
          <a:p>
            <a:pPr marL="285750" indent="-285750">
              <a:lnSpc>
                <a:spcPct val="125000"/>
              </a:lnSpc>
              <a:buChar char="•"/>
            </a:pPr>
            <a:r>
              <a:rPr lang="en-US" altLang="zh-CN" sz="1600">
                <a:latin typeface="Times New Roman" panose="02020603050405020304" charset="0"/>
                <a:ea typeface="Times New Roman" panose="02020603050405020304" charset="0"/>
                <a:cs typeface="Times New Roman" panose="02020603050405020304" charset="0"/>
              </a:rPr>
              <a:t>High</a:t>
            </a:r>
            <a:r>
              <a:rPr lang="zh-CN" altLang="en-US" sz="1600">
                <a:latin typeface="Times New Roman" panose="02020603050405020304" charset="0"/>
                <a:ea typeface="Times New Roman" panose="02020603050405020304" charset="0"/>
                <a:cs typeface="Times New Roman" panose="02020603050405020304" charset="0"/>
              </a:rPr>
              <a:t>-</a:t>
            </a:r>
            <a:r>
              <a:rPr lang="en-US" altLang="zh-CN" sz="1600">
                <a:latin typeface="Times New Roman" panose="02020603050405020304" charset="0"/>
                <a:ea typeface="Times New Roman" panose="02020603050405020304" charset="0"/>
                <a:cs typeface="Times New Roman" panose="02020603050405020304" charset="0"/>
              </a:rPr>
              <a:t>order semantic and associative information generally matters more than low</a:t>
            </a:r>
            <a:r>
              <a:rPr lang="zh-CN" altLang="en-US" sz="1600">
                <a:latin typeface="Times New Roman" panose="02020603050405020304" charset="0"/>
                <a:ea typeface="Times New Roman" panose="02020603050405020304" charset="0"/>
                <a:cs typeface="Times New Roman" panose="02020603050405020304" charset="0"/>
              </a:rPr>
              <a:t>-</a:t>
            </a:r>
            <a:r>
              <a:rPr lang="en-US" altLang="zh-CN" sz="1600">
                <a:latin typeface="Times New Roman" panose="02020603050405020304" charset="0"/>
                <a:ea typeface="Times New Roman" panose="02020603050405020304" charset="0"/>
                <a:cs typeface="Times New Roman" panose="02020603050405020304" charset="0"/>
              </a:rPr>
              <a:t>level perceptual features for determining the aesthetic value that a person assigns to a visual image or experience.</a:t>
            </a:r>
            <a:endParaRPr lang="en-US" altLang="zh-CN" sz="1600">
              <a:latin typeface="Times New Roman" panose="02020603050405020304" charset="0"/>
              <a:ea typeface="Times New Roman" panose="02020603050405020304" charset="0"/>
              <a:cs typeface="Times New Roman" panose="02020603050405020304" charset="0"/>
            </a:endParaRPr>
          </a:p>
          <a:p>
            <a:pPr marL="285750" indent="-285750">
              <a:lnSpc>
                <a:spcPct val="125000"/>
              </a:lnSpc>
              <a:buChar char="•"/>
            </a:pPr>
            <a:r>
              <a:rPr lang="en-US" altLang="zh-CN" sz="1600">
                <a:latin typeface="Times New Roman" panose="02020603050405020304" charset="0"/>
                <a:ea typeface="Times New Roman" panose="02020603050405020304" charset="0"/>
                <a:cs typeface="Times New Roman" panose="02020603050405020304" charset="0"/>
              </a:rPr>
              <a:t>Information about the self resides at the top of that knowledge structure, that </a:t>
            </a:r>
            <a:r>
              <a:rPr lang="en-US" altLang="zh-CN" sz="1600">
                <a:solidFill>
                  <a:schemeClr val="tx1"/>
                </a:solidFill>
                <a:latin typeface="Times New Roman" panose="02020603050405020304" charset="0"/>
                <a:ea typeface="Times New Roman" panose="02020603050405020304" charset="0"/>
                <a:cs typeface="Times New Roman" panose="02020603050405020304" charset="0"/>
              </a:rPr>
              <a:t>has</a:t>
            </a:r>
            <a:r>
              <a:rPr lang="en-US" altLang="zh-CN" sz="1600">
                <a:latin typeface="Times New Roman" panose="02020603050405020304" charset="0"/>
                <a:ea typeface="Times New Roman" panose="02020603050405020304" charset="0"/>
                <a:cs typeface="Times New Roman" panose="02020603050405020304" charset="0"/>
              </a:rPr>
              <a:t> encoding advantage.</a:t>
            </a:r>
            <a:endParaRPr lang="en-US" altLang="zh-CN" sz="1600">
              <a:latin typeface="Times New Roman" panose="02020603050405020304" charset="0"/>
              <a:ea typeface="Times New Roman" panose="02020603050405020304" charset="0"/>
              <a:cs typeface="Times New Roman" panose="02020603050405020304" charset="0"/>
            </a:endParaRPr>
          </a:p>
          <a:p>
            <a:pPr marL="285750" indent="-285750">
              <a:lnSpc>
                <a:spcPct val="125000"/>
              </a:lnSpc>
              <a:buChar char="•"/>
            </a:pPr>
            <a:r>
              <a:rPr lang="zh-CN" altLang="en-US" sz="1600">
                <a:latin typeface="Times New Roman" panose="02020603050405020304" charset="0"/>
                <a:ea typeface="Times New Roman" panose="02020603050405020304" charset="0"/>
                <a:cs typeface="Times New Roman" panose="02020603050405020304" charset="0"/>
              </a:rPr>
              <a:t>Given the centrality of the self-construct, it follows that acquiring information that relates to the self, and hence has the capacity to reduce uncertainty about central aspects of our world model,  greater pleasure, and higher aesthetic valuation than a change in beliefs or resolution of ambiguity about a nonpersonal object or about a resolution of a perceptual ambiguity.</a:t>
            </a:r>
            <a:endParaRPr lang="zh-CN" altLang="en-US" sz="160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6759593" y="467116"/>
            <a:ext cx="648000" cy="89060"/>
            <a:chOff x="1977863" y="380438"/>
            <a:chExt cx="576000" cy="89060"/>
          </a:xfrm>
          <a:solidFill>
            <a:schemeClr val="accent1"/>
          </a:solidFill>
        </p:grpSpPr>
        <p:sp>
          <p:nvSpPr>
            <p:cNvPr id="52" name="矩形 51"/>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4"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56"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57" name="文本框 56"/>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9" name="文本框 58"/>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60"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61" name="文本框 60"/>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62"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63" name="文本框 62"/>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65"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64" name="文本框 63"/>
          <p:cNvSpPr txBox="1"/>
          <p:nvPr userDrawn="1"/>
        </p:nvSpPr>
        <p:spPr>
          <a:xfrm>
            <a:off x="418959" y="929445"/>
            <a:ext cx="8366996" cy="3784600"/>
          </a:xfrm>
          <a:prstGeom prst="rect">
            <a:avLst/>
          </a:prstGeom>
        </p:spPr>
        <p:txBody>
          <a:bodyPr wrap="square" rtlCol="0" anchor="t">
            <a:noAutofit/>
          </a:bodyPr>
          <a:p>
            <a:r>
              <a:rPr lang="en-US" altLang="zh-CN" sz="1600" b="1"/>
              <a:t>Experiment 2</a:t>
            </a:r>
            <a:r>
              <a:rPr lang="en-US" altLang="zh-CN" sz="1600"/>
              <a:t> manipulated self</a:t>
            </a:r>
            <a:r>
              <a:rPr lang="zh-CN" altLang="en-US" sz="1600"/>
              <a:t>-</a:t>
            </a:r>
            <a:r>
              <a:rPr lang="en-US" altLang="zh-CN" sz="1600"/>
              <a:t>relevance in artworks using style transfer and examined its impact on aesthetic appeal. </a:t>
            </a:r>
            <a:endParaRPr lang="en-US" altLang="zh-CN" sz="1600"/>
          </a:p>
          <a:p>
            <a:pPr marL="285750" indent="-285750">
              <a:buChar char="•"/>
            </a:pPr>
            <a:r>
              <a:rPr lang="en-US" altLang="zh-CN" sz="1600" b="1"/>
              <a:t>Self</a:t>
            </a:r>
            <a:r>
              <a:rPr lang="zh-CN" altLang="en-US" sz="1600" b="1"/>
              <a:t>-</a:t>
            </a:r>
            <a:r>
              <a:rPr lang="en-US" altLang="zh-CN" sz="1600" b="1"/>
              <a:t>relevant artworks are more appealing</a:t>
            </a:r>
            <a:r>
              <a:rPr lang="en-US" altLang="zh-CN" sz="1600"/>
              <a:t>: Customized synthetic artworks generated based on participants' </a:t>
            </a:r>
            <a:r>
              <a:rPr lang="zh-CN" altLang="en-US" sz="1600"/>
              <a:t> </a:t>
            </a:r>
            <a:r>
              <a:rPr lang="en-US" altLang="zh-CN" sz="1600"/>
              <a:t>responses were rated as more aesthetically appealing than artworks generated for other individuals or a control set, </a:t>
            </a:r>
            <a:r>
              <a:rPr lang="en-US" altLang="zh-CN" sz="1600" u="sng"/>
              <a:t>demonstrating the significant influence of self</a:t>
            </a:r>
            <a:r>
              <a:rPr lang="zh-CN" altLang="en-US" sz="1600" u="sng"/>
              <a:t>-</a:t>
            </a:r>
            <a:r>
              <a:rPr lang="en-US" altLang="zh-CN" sz="1600" u="sng"/>
              <a:t>relevance on aesthetic judgments</a:t>
            </a:r>
            <a:r>
              <a:rPr lang="en-US" altLang="zh-CN" sz="1600"/>
              <a:t>.</a:t>
            </a:r>
            <a:endParaRPr lang="en-US" altLang="zh-CN" sz="1600"/>
          </a:p>
          <a:p>
            <a:pPr marL="285750" indent="-285750">
              <a:buChar char="•"/>
            </a:pPr>
            <a:r>
              <a:rPr lang="en-US" altLang="zh-CN" sz="1600" b="1"/>
              <a:t>Self</a:t>
            </a:r>
            <a:r>
              <a:rPr lang="zh-CN" altLang="en-US" sz="1600" b="1"/>
              <a:t>-</a:t>
            </a:r>
            <a:r>
              <a:rPr lang="en-US" altLang="zh-CN" sz="1600" b="1"/>
              <a:t>relevance is independent of image features and artistic skill</a:t>
            </a:r>
            <a:r>
              <a:rPr lang="en-US" altLang="zh-CN" sz="1600"/>
              <a:t>: The effect of self</a:t>
            </a:r>
            <a:r>
              <a:rPr lang="zh-CN" altLang="en-US" sz="1600"/>
              <a:t>-</a:t>
            </a:r>
            <a:r>
              <a:rPr lang="en-US" altLang="zh-CN" sz="1600"/>
              <a:t>relevance on aesthetic appeal was not explained by intrinsic image properties or the artistic skill inherent in real artworks. This suggests that the connection between self and artwork is a distinct factor contributing to aesthetic value.</a:t>
            </a:r>
            <a:endParaRPr lang="en-US" altLang="zh-CN" sz="1600"/>
          </a:p>
          <a:p>
            <a:pPr marL="285750" indent="-285750">
              <a:buChar char="•"/>
            </a:pPr>
            <a:r>
              <a:rPr lang="en-US" altLang="zh-CN" sz="1600" b="1"/>
              <a:t>Self</a:t>
            </a:r>
            <a:r>
              <a:rPr lang="zh-CN" altLang="en-US" sz="1600" b="1"/>
              <a:t>-</a:t>
            </a:r>
            <a:r>
              <a:rPr lang="en-US" altLang="zh-CN" sz="1600" b="1"/>
              <a:t>relevance is not mediated by familiarity</a:t>
            </a:r>
            <a:r>
              <a:rPr lang="en-US" altLang="zh-CN" sz="1600"/>
              <a:t>: Although familiarity positively predicted aesthetic ratings, the effect of self</a:t>
            </a:r>
            <a:r>
              <a:rPr lang="zh-CN" altLang="en-US" sz="1600"/>
              <a:t>-</a:t>
            </a:r>
            <a:r>
              <a:rPr lang="en-US" altLang="zh-CN" sz="1600"/>
              <a:t>relevance on aesthetic appeal was not explained by familiarity.Self</a:t>
            </a:r>
            <a:r>
              <a:rPr lang="zh-CN" altLang="en-US" sz="1600"/>
              <a:t>-</a:t>
            </a:r>
            <a:r>
              <a:rPr lang="en-US" altLang="zh-CN" sz="1600"/>
              <a:t>relevant content increased appeal even when the content was not specifically rated as familiar.</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6759593" y="467116"/>
            <a:ext cx="648000" cy="89060"/>
            <a:chOff x="1977863" y="380438"/>
            <a:chExt cx="576000" cy="89060"/>
          </a:xfrm>
          <a:solidFill>
            <a:schemeClr val="accent1"/>
          </a:solidFill>
        </p:grpSpPr>
        <p:sp>
          <p:nvSpPr>
            <p:cNvPr id="52" name="矩形 51"/>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等腰三角形 52"/>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4"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56"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57" name="文本框 56"/>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9" name="文本框 58"/>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60"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61" name="文本框 60"/>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62"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63" name="文本框 62"/>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65"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8" name="文本框 57"/>
          <p:cNvSpPr txBox="1"/>
          <p:nvPr userDrawn="1"/>
        </p:nvSpPr>
        <p:spPr>
          <a:xfrm>
            <a:off x="552025" y="889083"/>
            <a:ext cx="8233920" cy="3884082"/>
          </a:xfrm>
          <a:prstGeom prst="rect">
            <a:avLst/>
          </a:prstGeom>
        </p:spPr>
        <p:txBody>
          <a:bodyPr wrap="square" rtlCol="0">
            <a:noAutofit/>
          </a:bodyPr>
          <a:p>
            <a:pPr algn="just">
              <a:lnSpc>
                <a:spcPct val="125000"/>
              </a:lnSpc>
            </a:pPr>
            <a:r>
              <a:rPr>
                <a:latin typeface="Times New Roman" panose="02020603050405020304" charset="0"/>
                <a:ea typeface="Times New Roman" panose="02020603050405020304" charset="0"/>
                <a:cs typeface="Times New Roman" panose="02020603050405020304" charset="0"/>
              </a:rPr>
              <a:t>The reproduction of most of the data indicates that we successfully replicated the main results and trends in the experiment. However, we also observed discrepancies between a small fraction of the data and the results reported in the original study. These differences may arise from a variety of factors.</a:t>
            </a:r>
            <a:endParaRPr>
              <a:latin typeface="Times New Roman" panose="02020603050405020304" charset="0"/>
              <a:ea typeface="Times New Roman" panose="02020603050405020304" charset="0"/>
              <a:cs typeface="Times New Roman" panose="02020603050405020304" charset="0"/>
            </a:endParaRPr>
          </a:p>
          <a:p>
            <a:pPr marL="285750" indent="-285750" algn="just">
              <a:lnSpc>
                <a:spcPct val="125000"/>
              </a:lnSpc>
              <a:buChar char="•"/>
            </a:pPr>
            <a:r>
              <a:rPr>
                <a:latin typeface="Times New Roman" panose="02020603050405020304" charset="0"/>
                <a:ea typeface="Times New Roman" panose="02020603050405020304" charset="0"/>
                <a:cs typeface="Times New Roman" panose="02020603050405020304" charset="0"/>
              </a:rPr>
              <a:t>There might have been an error in the</a:t>
            </a:r>
            <a:r>
              <a:rPr b="1">
                <a:latin typeface="Times New Roman" panose="02020603050405020304" charset="0"/>
                <a:ea typeface="Times New Roman" panose="02020603050405020304" charset="0"/>
                <a:cs typeface="Times New Roman" panose="02020603050405020304" charset="0"/>
              </a:rPr>
              <a:t> data recording process</a:t>
            </a:r>
            <a:r>
              <a:rPr lang="en-US" altLang="zh-CN" b="1">
                <a:latin typeface="Times New Roman" panose="02020603050405020304" charset="0"/>
                <a:ea typeface="Times New Roman" panose="02020603050405020304" charset="0"/>
                <a:cs typeface="Times New Roman" panose="02020603050405020304" charset="0"/>
              </a:rPr>
              <a:t>.</a:t>
            </a:r>
            <a:endParaRPr b="1">
              <a:latin typeface="Times New Roman" panose="02020603050405020304" charset="0"/>
              <a:ea typeface="Times New Roman" panose="02020603050405020304" charset="0"/>
              <a:cs typeface="Times New Roman" panose="02020603050405020304" charset="0"/>
            </a:endParaRPr>
          </a:p>
          <a:p>
            <a:pPr marL="285750" indent="-285750" algn="just">
              <a:lnSpc>
                <a:spcPct val="125000"/>
              </a:lnSpc>
              <a:buChar char="•"/>
            </a:pPr>
            <a:r>
              <a:rPr lang="en-US" altLang="zh-CN">
                <a:latin typeface="Times New Roman" panose="02020603050405020304" charset="0"/>
                <a:ea typeface="Times New Roman" panose="02020603050405020304" charset="0"/>
                <a:cs typeface="Times New Roman" panose="02020603050405020304" charset="0"/>
              </a:rPr>
              <a:t>Differences in</a:t>
            </a:r>
            <a:r>
              <a:rPr lang="en-US" altLang="zh-CN" b="1">
                <a:latin typeface="Times New Roman" panose="02020603050405020304" charset="0"/>
                <a:ea typeface="Times New Roman" panose="02020603050405020304" charset="0"/>
                <a:cs typeface="Times New Roman" panose="02020603050405020304" charset="0"/>
              </a:rPr>
              <a:t> software versions and environment settings</a:t>
            </a:r>
            <a:r>
              <a:rPr lang="en-US" altLang="zh-CN">
                <a:latin typeface="Times New Roman" panose="02020603050405020304" charset="0"/>
                <a:ea typeface="Times New Roman" panose="02020603050405020304" charset="0"/>
                <a:cs typeface="Times New Roman" panose="02020603050405020304" charset="0"/>
              </a:rPr>
              <a:t> can also lead to slight deviations in the calculation results.</a:t>
            </a:r>
            <a:endParaRPr lang="en-US" altLang="zh-CN">
              <a:latin typeface="Times New Roman" panose="02020603050405020304" charset="0"/>
              <a:ea typeface="Times New Roman" panose="02020603050405020304" charset="0"/>
              <a:cs typeface="Times New Roman" panose="02020603050405020304" charset="0"/>
            </a:endParaRPr>
          </a:p>
          <a:p>
            <a:pPr marL="285750" indent="-285750" algn="just">
              <a:lnSpc>
                <a:spcPct val="125000"/>
              </a:lnSpc>
              <a:buChar char="•"/>
            </a:pPr>
            <a:r>
              <a:rPr lang="en-US" altLang="zh-CN">
                <a:latin typeface="Times New Roman" panose="02020603050405020304" charset="0"/>
                <a:ea typeface="Times New Roman" panose="02020603050405020304" charset="0"/>
                <a:cs typeface="Times New Roman" panose="02020603050405020304" charset="0"/>
              </a:rPr>
              <a:t>The duplicator has a vulnerability in their knowledge or operation of R.</a:t>
            </a:r>
            <a:endParaRPr lang="en-US" altLang="zh-CN">
              <a:latin typeface="Times New Roman" panose="02020603050405020304" charset="0"/>
              <a:ea typeface="Times New Roman" panose="02020603050405020304" charset="0"/>
              <a:cs typeface="Times New Roman" panose="02020603050405020304" charset="0"/>
            </a:endParaRPr>
          </a:p>
          <a:p>
            <a:pPr marL="285750" indent="-285750" algn="just">
              <a:lnSpc>
                <a:spcPct val="125000"/>
              </a:lnSpc>
              <a:buChar char="•"/>
            </a:pPr>
            <a:endParaRPr>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289007" cy="530915"/>
          </a:xfrm>
          <a:prstGeom prst="rect">
            <a:avLst/>
          </a:prstGeom>
          <a:noFill/>
        </p:spPr>
        <p:txBody>
          <a:bodyPr wrap="none" lIns="68580" tIns="34290" rIns="68580" bIns="34290" rtlCol="0">
            <a:spAutoFit/>
          </a:bodyPr>
          <a:lstStyle/>
          <a:p>
            <a:r>
              <a:rPr lang="en-US" altLang="zh-CN" sz="3000" b="1" dirty="0">
                <a:solidFill>
                  <a:schemeClr val="bg1"/>
                </a:solidFill>
                <a:latin typeface="Times New Roman" panose="02020603050405020304" charset="0"/>
                <a:ea typeface="Times New Roman" panose="02020603050405020304" charset="0"/>
              </a:rPr>
              <a:t>Part 5</a:t>
            </a:r>
            <a:endParaRPr lang="zh-CN" altLang="en-US" sz="3000" b="1" dirty="0">
              <a:solidFill>
                <a:schemeClr val="bg1"/>
              </a:solidFill>
              <a:latin typeface="Times New Roman" panose="02020603050405020304" charset="0"/>
              <a:ea typeface="Times New Roman" panose="02020603050405020304" charset="0"/>
            </a:endParaRPr>
          </a:p>
        </p:txBody>
      </p:sp>
      <p:grpSp>
        <p:nvGrpSpPr>
          <p:cNvPr id="12" name="组合 11"/>
          <p:cNvGrpSpPr/>
          <p:nvPr/>
        </p:nvGrpSpPr>
        <p:grpSpPr>
          <a:xfrm>
            <a:off x="5155477" y="1632848"/>
            <a:ext cx="3960286" cy="561692"/>
            <a:chOff x="3773160" y="1247148"/>
            <a:chExt cx="3960286" cy="561692"/>
          </a:xfrm>
        </p:grpSpPr>
        <p:sp>
          <p:nvSpPr>
            <p:cNvPr id="4" name="TextBox 4"/>
            <p:cNvSpPr txBox="1"/>
            <p:nvPr/>
          </p:nvSpPr>
          <p:spPr>
            <a:xfrm>
              <a:off x="3773160" y="1247148"/>
              <a:ext cx="2052485" cy="561692"/>
            </a:xfrm>
            <a:prstGeom prst="rect">
              <a:avLst/>
            </a:prstGeom>
            <a:noFill/>
          </p:spPr>
          <p:txBody>
            <a:bodyPr wrap="none" lIns="68580" tIns="34290" rIns="68580" bIns="34290" rtlCol="0">
              <a:spAutoFit/>
            </a:bodyPr>
            <a:lstStyle/>
            <a:p>
              <a:r>
                <a:rPr lang="en-US" altLang="zh-CN" sz="3200" dirty="0">
                  <a:solidFill>
                    <a:schemeClr val="accent1"/>
                  </a:solidFill>
                  <a:latin typeface="Impact" panose="020B0806030902050204" pitchFamily="34" charset="0"/>
                </a:rPr>
                <a:t>Conclusion</a:t>
              </a:r>
              <a:endParaRPr lang="en-US" altLang="zh-CN" sz="3200" dirty="0">
                <a:solidFill>
                  <a:schemeClr val="accent1"/>
                </a:solidFill>
                <a:latin typeface="Impact" panose="020B0806030902050204" pitchFamily="34" charset="0"/>
              </a:endParaRPr>
            </a:p>
          </p:txBody>
        </p:sp>
        <p:sp>
          <p:nvSpPr>
            <p:cNvPr id="9" name="文本框 8"/>
            <p:cNvSpPr txBox="1"/>
            <p:nvPr/>
          </p:nvSpPr>
          <p:spPr>
            <a:xfrm>
              <a:off x="7594882" y="1293314"/>
              <a:ext cx="138564" cy="438582"/>
            </a:xfrm>
            <a:prstGeom prst="rect">
              <a:avLst/>
            </a:prstGeom>
            <a:noFill/>
          </p:spPr>
          <p:txBody>
            <a:bodyPr wrap="none" lIns="68580" tIns="34290" rIns="68580" bIns="34290" rtlCol="0">
              <a:spAutoFit/>
            </a:bodyPr>
            <a:lstStyle/>
            <a:p>
              <a:endParaRPr lang="zh-CN" altLang="en-US" sz="2400" b="1" dirty="0">
                <a:solidFill>
                  <a:schemeClr val="tx1">
                    <a:lumMod val="75000"/>
                    <a:lumOff val="25000"/>
                  </a:schemeClr>
                </a:solidFill>
                <a:latin typeface="Times New Roman" panose="02020603050405020304" charset="0"/>
                <a:ea typeface="Times New Roman" panose="02020603050405020304" charset="0"/>
              </a:endParaRPr>
            </a:p>
          </p:txBody>
        </p:sp>
      </p:grpSp>
      <p:sp>
        <p:nvSpPr>
          <p:cNvPr id="10" name="矩形 9"/>
          <p:cNvSpPr/>
          <p:nvPr/>
        </p:nvSpPr>
        <p:spPr>
          <a:xfrm>
            <a:off x="3785870" y="2535309"/>
            <a:ext cx="5358129" cy="180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68244" y="1124010"/>
            <a:ext cx="7759517" cy="1438825"/>
            <a:chOff x="2384981" y="1203056"/>
            <a:chExt cx="7759517" cy="1438825"/>
          </a:xfrm>
        </p:grpSpPr>
        <p:sp>
          <p:nvSpPr>
            <p:cNvPr id="17" name="矩形 16"/>
            <p:cNvSpPr>
              <a:spLocks noChangeArrowheads="1"/>
            </p:cNvSpPr>
            <p:nvPr/>
          </p:nvSpPr>
          <p:spPr bwMode="auto">
            <a:xfrm>
              <a:off x="2643332" y="1996721"/>
              <a:ext cx="750116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just">
                <a:lnSpc>
                  <a:spcPct val="150000"/>
                </a:lnSpc>
              </a:pPr>
              <a:r>
                <a:rPr lang="zh-CN" altLang="zh-CN" dirty="0">
                  <a:solidFill>
                    <a:schemeClr val="tx1">
                      <a:lumMod val="75000"/>
                      <a:lumOff val="25000"/>
                    </a:schemeClr>
                  </a:solidFill>
                  <a:latin typeface="Times New Roman" panose="02020603050405020304" charset="0"/>
                  <a:ea typeface="Times New Roman" panose="02020603050405020304" charset="0"/>
                </a:rPr>
                <a:t>     </a:t>
              </a:r>
              <a:r>
                <a:rPr lang="en-US" altLang="zh-CN" dirty="0">
                  <a:solidFill>
                    <a:schemeClr val="tx1">
                      <a:lumMod val="75000"/>
                      <a:lumOff val="25000"/>
                    </a:schemeClr>
                  </a:solidFill>
                  <a:latin typeface="Times New Roman" panose="02020603050405020304" charset="0"/>
                  <a:ea typeface="Times New Roman" panose="02020603050405020304" charset="0"/>
                  <a:cs typeface="Times New Roman" panose="02020603050405020304" charset="0"/>
                </a:rPr>
                <a:t>Self</a:t>
              </a:r>
              <a:r>
                <a:rPr lang="zh-CN" altLang="en-US" dirty="0">
                  <a:solidFill>
                    <a:schemeClr val="tx1">
                      <a:lumMod val="75000"/>
                      <a:lumOff val="25000"/>
                    </a:schemeClr>
                  </a:solidFill>
                  <a:latin typeface="Times New Roman" panose="02020603050405020304" charset="0"/>
                  <a:ea typeface="Times New Roman" panose="02020603050405020304" charset="0"/>
                  <a:cs typeface="Times New Roman" panose="02020603050405020304" charset="0"/>
                </a:rPr>
                <a:t>-</a:t>
              </a:r>
              <a:r>
                <a:rPr lang="en-US" altLang="zh-CN" dirty="0">
                  <a:solidFill>
                    <a:schemeClr val="tx1">
                      <a:lumMod val="75000"/>
                      <a:lumOff val="25000"/>
                    </a:schemeClr>
                  </a:solidFill>
                  <a:latin typeface="Times New Roman" panose="02020603050405020304" charset="0"/>
                  <a:ea typeface="Times New Roman" panose="02020603050405020304" charset="0"/>
                  <a:cs typeface="Times New Roman" panose="02020603050405020304" charset="0"/>
                </a:rPr>
                <a:t>relevance is a key determinant of aesthetic appeal, independent of artistic skill and image features.</a:t>
              </a:r>
              <a:endParaRPr>
                <a:latin typeface="Times New Roman" panose="02020603050405020304" charset="0"/>
                <a:ea typeface="Times New Roman" panose="02020603050405020304" charset="0"/>
                <a:cs typeface="Times New Roman" panose="02020603050405020304" charset="0"/>
              </a:endParaRPr>
            </a:p>
          </p:txBody>
        </p:sp>
        <p:sp>
          <p:nvSpPr>
            <p:cNvPr id="18" name="矩形 17"/>
            <p:cNvSpPr/>
            <p:nvPr/>
          </p:nvSpPr>
          <p:spPr>
            <a:xfrm>
              <a:off x="2384981" y="1203056"/>
              <a:ext cx="1406154" cy="368300"/>
            </a:xfrm>
            <a:prstGeom prst="rect">
              <a:avLst/>
            </a:prstGeom>
          </p:spPr>
          <p:txBody>
            <a:bodyPr wrap="square">
              <a:spAutoFit/>
            </a:bodyPr>
            <a:lstStyle/>
            <a:p>
              <a:r>
                <a:rPr lang="en-US" altLang="zh-CN" dirty="0">
                  <a:latin typeface="Times New Roman" panose="02020603050405020304" charset="0"/>
                  <a:ea typeface="Times New Roman" panose="02020603050405020304" charset="0"/>
                  <a:cs typeface="Times New Roman" panose="02020603050405020304" charset="0"/>
                </a:rPr>
                <a:t>Conclusion</a:t>
              </a:r>
              <a:endParaRPr lang="zh-CN" altLang="en-US" dirty="0">
                <a:latin typeface="Times New Roman" panose="02020603050405020304" charset="0"/>
                <a:ea typeface="Times New Roman" panose="02020603050405020304" charset="0"/>
                <a:cs typeface="Times New Roman" panose="02020603050405020304" charset="0"/>
              </a:endParaRPr>
            </a:p>
          </p:txBody>
        </p:sp>
      </p:grpSp>
      <p:sp>
        <p:nvSpPr>
          <p:cNvPr id="15" name="矩形 14"/>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7959743" y="467116"/>
            <a:ext cx="648000" cy="89060"/>
            <a:chOff x="1977863" y="380438"/>
            <a:chExt cx="576000" cy="89060"/>
          </a:xfrm>
          <a:solidFill>
            <a:schemeClr val="accent1"/>
          </a:solidFill>
        </p:grpSpPr>
        <p:sp>
          <p:nvSpPr>
            <p:cNvPr id="30" name="矩形 29"/>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等腰三角形 30"/>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2"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3" name="文本框 32"/>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4"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5" name="文本框 34"/>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7" name="文本框 36"/>
          <p:cNvSpPr txBox="1"/>
          <p:nvPr/>
        </p:nvSpPr>
        <p:spPr>
          <a:xfrm>
            <a:off x="557617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8"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39" name="文本框 38"/>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0"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1" name="文本框 40"/>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3"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795972" y="1779662"/>
            <a:ext cx="3552056" cy="1410579"/>
          </a:xfrm>
          <a:prstGeom prst="rect">
            <a:avLst/>
          </a:prstGeom>
        </p:spPr>
        <p:txBody>
          <a:bodyPr wrap="square">
            <a:spAutoFit/>
          </a:bodyPr>
          <a:lstStyle/>
          <a:p>
            <a:pPr algn="ctr">
              <a:lnSpc>
                <a:spcPct val="150000"/>
              </a:lnSpc>
            </a:pPr>
            <a:r>
              <a:rPr lang="en-US" altLang="zh-CN" sz="6600" dirty="0">
                <a:solidFill>
                  <a:schemeClr val="accent1"/>
                </a:solidFill>
                <a:latin typeface="Impact" panose="020B0806030902050204" pitchFamily="34" charset="0"/>
                <a:ea typeface="Times New Roman" panose="02020603050405020304" charset="0"/>
              </a:rPr>
              <a:t>THANKS!</a:t>
            </a:r>
            <a:endParaRPr lang="zh-CN" altLang="en-US" sz="6600" b="0" dirty="0">
              <a:solidFill>
                <a:schemeClr val="accent1"/>
              </a:solidFill>
              <a:latin typeface="Impact" panose="020B0806030902050204" pitchFamily="34" charset="0"/>
              <a:ea typeface="Times New Roman" panose="02020603050405020304" charset="0"/>
            </a:endParaRPr>
          </a:p>
        </p:txBody>
      </p:sp>
      <p:sp>
        <p:nvSpPr>
          <p:cNvPr id="25" name="矩形 24"/>
          <p:cNvSpPr/>
          <p:nvPr/>
        </p:nvSpPr>
        <p:spPr>
          <a:xfrm>
            <a:off x="1353648" y="1995686"/>
            <a:ext cx="6436704" cy="414020"/>
          </a:xfrm>
          <a:prstGeom prst="rect">
            <a:avLst/>
          </a:prstGeom>
        </p:spPr>
        <p:txBody>
          <a:bodyPr wrap="square">
            <a:spAutoFit/>
          </a:bodyPr>
          <a:lstStyle/>
          <a:p>
            <a:pPr>
              <a:lnSpc>
                <a:spcPct val="150000"/>
              </a:lnSpc>
              <a:defRPr/>
            </a:pPr>
            <a:r>
              <a:rPr lang="zh-CN" altLang="en-US" sz="1400" kern="0" dirty="0">
                <a:solidFill>
                  <a:srgbClr val="414455"/>
                </a:solidFill>
                <a:latin typeface="Times New Roman" panose="02020603050405020304" charset="0"/>
                <a:ea typeface="Times New Roman" panose="02020603050405020304" charset="0"/>
              </a:rPr>
              <a:t>         </a:t>
            </a:r>
            <a:endParaRPr lang="zh-CN" altLang="en-US" sz="1400" kern="0" dirty="0">
              <a:solidFill>
                <a:srgbClr val="414455"/>
              </a:solidFill>
              <a:latin typeface="Times New Roman" panose="02020603050405020304" charset="0"/>
              <a:ea typeface="Times New Roman" panose="02020603050405020304" charset="0"/>
            </a:endParaRPr>
          </a:p>
        </p:txBody>
      </p:sp>
      <p:sp>
        <p:nvSpPr>
          <p:cNvPr id="5" name="矩形 4"/>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25"/>
                                        </p:tgtEl>
                                        <p:attrNameLst>
                                          <p:attrName>style.visibility</p:attrName>
                                        </p:attrNameLst>
                                      </p:cBhvr>
                                      <p:to>
                                        <p:strVal val="visible"/>
                                      </p:to>
                                    </p:set>
                                    <p:animEffect transition="in" filter="wipe(left)">
                                      <p:cBhvr>
                                        <p:cTn id="14" dur="300"/>
                                        <p:tgtEl>
                                          <p:spTgt spid="2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25"/>
                                        </p:tgtEl>
                                      </p:cBhvr>
                                      <p:to x="80000" y="100000"/>
                                    </p:animScale>
                                    <p:anim by="(#ppt_w*0.10)" calcmode="lin" valueType="num">
                                      <p:cBhvr>
                                        <p:cTn id="17" dur="150" autoRev="1" fill="hold">
                                          <p:stCondLst>
                                            <p:cond delay="0"/>
                                          </p:stCondLst>
                                        </p:cTn>
                                        <p:tgtEl>
                                          <p:spTgt spid="25"/>
                                        </p:tgtEl>
                                        <p:attrNameLst>
                                          <p:attrName>ppt_x</p:attrName>
                                        </p:attrNameLst>
                                      </p:cBhvr>
                                    </p:anim>
                                    <p:anim by="(-#ppt_w*0.10)" calcmode="lin" valueType="num">
                                      <p:cBhvr>
                                        <p:cTn id="18" dur="150" autoRev="1" fill="hold">
                                          <p:stCondLst>
                                            <p:cond delay="0"/>
                                          </p:stCondLst>
                                        </p:cTn>
                                        <p:tgtEl>
                                          <p:spTgt spid="25"/>
                                        </p:tgtEl>
                                        <p:attrNameLst>
                                          <p:attrName>ppt_y</p:attrName>
                                        </p:attrNameLst>
                                      </p:cBhvr>
                                    </p:anim>
                                    <p:animRot by="-480000">
                                      <p:cBhvr>
                                        <p:cTn id="19" dur="1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
          <p:cNvSpPr txBox="1">
            <a:spLocks noChangeArrowheads="1"/>
          </p:cNvSpPr>
          <p:nvPr/>
        </p:nvSpPr>
        <p:spPr bwMode="auto">
          <a:xfrm>
            <a:off x="2822302" y="49827"/>
            <a:ext cx="126489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dirty="0">
                <a:solidFill>
                  <a:schemeClr val="bg1"/>
                </a:solidFill>
                <a:latin typeface="+mj-ea"/>
                <a:ea typeface="Times New Roman" panose="02020603050405020304" charset="0"/>
              </a:rPr>
              <a:t>Introduction</a:t>
            </a:r>
            <a:endParaRPr lang="zh-CN" altLang="en-US" dirty="0">
              <a:solidFill>
                <a:schemeClr val="bg1"/>
              </a:solidFill>
              <a:latin typeface="+mj-ea"/>
              <a:ea typeface="Times New Roman" panose="02020603050405020304" charset="0"/>
            </a:endParaRPr>
          </a:p>
        </p:txBody>
      </p:sp>
      <p:grpSp>
        <p:nvGrpSpPr>
          <p:cNvPr id="31" name="组合 30"/>
          <p:cNvGrpSpPr/>
          <p:nvPr/>
        </p:nvGrpSpPr>
        <p:grpSpPr>
          <a:xfrm>
            <a:off x="3108343" y="467116"/>
            <a:ext cx="648000" cy="89060"/>
            <a:chOff x="1977863" y="380438"/>
            <a:chExt cx="576000" cy="89060"/>
          </a:xfrm>
          <a:solidFill>
            <a:schemeClr val="accent1"/>
          </a:solidFill>
        </p:grpSpPr>
        <p:sp>
          <p:nvSpPr>
            <p:cNvPr id="32" name="矩形 31"/>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等腰三角形 32"/>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4" name="文本框 33"/>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6" name="文本框 35"/>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8" name="文本框 37"/>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9"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0" name="文本框 39"/>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1"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2" name="文本框 41"/>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cxnSp>
        <p:nvCxnSpPr>
          <p:cNvPr id="2" name="直接连接符 1"/>
          <p:cNvCxnSpPr/>
          <p:nvPr/>
        </p:nvCxnSpPr>
        <p:spPr>
          <a:xfrm>
            <a:off x="4932045" y="1679575"/>
            <a:ext cx="0" cy="2971165"/>
          </a:xfrm>
          <a:prstGeom prst="line">
            <a:avLst/>
          </a:prstGeom>
        </p:spPr>
        <p:style>
          <a:lnRef idx="2">
            <a:schemeClr val="accent1"/>
          </a:lnRef>
          <a:fillRef idx="0">
            <a:srgbClr val="FFFFFF"/>
          </a:fillRef>
          <a:effectRef idx="0">
            <a:srgbClr val="FFFFFF"/>
          </a:effectRef>
          <a:fontRef idx="minor">
            <a:schemeClr val="tx1"/>
          </a:fontRef>
        </p:style>
      </p:cxnSp>
      <p:grpSp>
        <p:nvGrpSpPr>
          <p:cNvPr id="6" name="组合 5"/>
          <p:cNvGrpSpPr/>
          <p:nvPr/>
        </p:nvGrpSpPr>
        <p:grpSpPr>
          <a:xfrm>
            <a:off x="178435" y="1707515"/>
            <a:ext cx="4812665" cy="2977515"/>
            <a:chOff x="281" y="2689"/>
            <a:chExt cx="7579" cy="4689"/>
          </a:xfrm>
        </p:grpSpPr>
        <p:sp>
          <p:nvSpPr>
            <p:cNvPr id="3" name="文本框 2"/>
            <p:cNvSpPr txBox="1"/>
            <p:nvPr/>
          </p:nvSpPr>
          <p:spPr>
            <a:xfrm>
              <a:off x="282" y="2689"/>
              <a:ext cx="7579" cy="1452"/>
            </a:xfrm>
            <a:prstGeom prst="rect">
              <a:avLst/>
            </a:prstGeom>
            <a:noFill/>
          </p:spPr>
          <p:txBody>
            <a:bodyPr wrap="square" rtlCol="0">
              <a:spAutoFit/>
            </a:bodyPr>
            <a:lstStyle/>
            <a:p>
              <a:pPr algn="l"/>
              <a:r>
                <a:rPr lang="en-US" altLang="zh-CN" b="1" dirty="0">
                  <a:latin typeface="Times New Roman" panose="02020603050405020304" charset="0"/>
                  <a:cs typeface="Times New Roman" panose="02020603050405020304" charset="0"/>
                  <a:sym typeface="+mn-ea"/>
                </a:rPr>
                <a:t>Experiment 1: </a:t>
              </a:r>
              <a:r>
                <a:rPr lang="en-US" altLang="zh-CN" dirty="0">
                  <a:latin typeface="Times New Roman" panose="02020603050405020304" charset="0"/>
                  <a:cs typeface="Times New Roman" panose="02020603050405020304" charset="0"/>
                  <a:sym typeface="+mn-ea"/>
                </a:rPr>
                <a:t>To observe the association between self-relevance and aesthetic ratings.</a:t>
              </a:r>
              <a:endParaRPr lang="en-US" altLang="zh-CN" dirty="0">
                <a:latin typeface="Times New Roman" panose="02020603050405020304" charset="0"/>
                <a:cs typeface="Times New Roman" panose="02020603050405020304" charset="0"/>
              </a:endParaRPr>
            </a:p>
            <a:p>
              <a:pPr algn="l"/>
              <a:endParaRPr lang="en-US" altLang="zh-CN" dirty="0">
                <a:latin typeface="Times New Roman" panose="02020603050405020304" charset="0"/>
                <a:cs typeface="Times New Roman" panose="02020603050405020304" charset="0"/>
              </a:endParaRPr>
            </a:p>
          </p:txBody>
        </p:sp>
        <p:sp>
          <p:nvSpPr>
            <p:cNvPr id="4" name="文本框 3"/>
            <p:cNvSpPr txBox="1"/>
            <p:nvPr/>
          </p:nvSpPr>
          <p:spPr>
            <a:xfrm>
              <a:off x="281" y="3746"/>
              <a:ext cx="7131" cy="3633"/>
            </a:xfrm>
            <a:prstGeom prst="rect">
              <a:avLst/>
            </a:prstGeom>
            <a:noFill/>
          </p:spPr>
          <p:txBody>
            <a:bodyPr wrap="square" rtlCol="0" anchor="t">
              <a:spAutoFit/>
            </a:bodyPr>
            <a:lstStyle/>
            <a:p>
              <a:pPr marL="285750" indent="-285750" algn="l">
                <a:lnSpc>
                  <a:spcPct val="150000"/>
                </a:lnSpc>
                <a:buFont typeface="Arial" panose="020B0604020202020204" pitchFamily="34" charset="0"/>
                <a:buChar char="•"/>
              </a:pPr>
              <a:r>
                <a:rPr lang="en-US" altLang="zh-CN" sz="1600" b="1" dirty="0">
                  <a:latin typeface="Times New Roman" panose="02020603050405020304" charset="0"/>
                  <a:cs typeface="Times New Roman" panose="02020603050405020304" charset="0"/>
                  <a:sym typeface="+mn-ea"/>
                </a:rPr>
                <a:t>Experient 1A</a:t>
              </a:r>
              <a:r>
                <a:rPr lang="en-US" altLang="zh-CN" sz="1600" dirty="0">
                  <a:latin typeface="Times New Roman" panose="02020603050405020304" charset="0"/>
                  <a:cs typeface="Times New Roman" panose="02020603050405020304" charset="0"/>
                  <a:sym typeface="+mn-ea"/>
                </a:rPr>
                <a:t>  explores</a:t>
              </a:r>
              <a:r>
                <a:rPr lang="en-US" altLang="zh-CN" sz="1600" b="1" dirty="0">
                  <a:latin typeface="Times New Roman" panose="02020603050405020304" charset="0"/>
                  <a:cs typeface="Times New Roman" panose="02020603050405020304" charset="0"/>
                  <a:sym typeface="+mn-ea"/>
                </a:rPr>
                <a:t> </a:t>
              </a:r>
              <a:r>
                <a:rPr lang="en-US" altLang="zh-CN" sz="1600" dirty="0">
                  <a:latin typeface="Times New Roman" panose="02020603050405020304" charset="0"/>
                  <a:cs typeface="Times New Roman" panose="02020603050405020304" charset="0"/>
                  <a:sym typeface="+mn-ea"/>
                </a:rPr>
                <a:t>the relationship between self-relevance and aesthetic appeal.</a:t>
              </a:r>
              <a:endParaRPr lang="en-US" altLang="zh-CN" sz="1600" dirty="0">
                <a:latin typeface="Times New Roman" panose="02020603050405020304" charset="0"/>
                <a:cs typeface="Times New Roman" panose="02020603050405020304" charset="0"/>
              </a:endParaRPr>
            </a:p>
            <a:p>
              <a:pPr marL="285750" indent="-285750" algn="l">
                <a:lnSpc>
                  <a:spcPct val="150000"/>
                </a:lnSpc>
                <a:buFont typeface="Arial" panose="020B0604020202020204" pitchFamily="34" charset="0"/>
                <a:buChar char="•"/>
              </a:pPr>
              <a:r>
                <a:rPr lang="en-US" altLang="zh-CN" sz="1600" b="1" dirty="0">
                  <a:latin typeface="Times New Roman" panose="02020603050405020304" charset="0"/>
                  <a:cs typeface="Times New Roman" panose="02020603050405020304" charset="0"/>
                  <a:sym typeface="+mn-ea"/>
                </a:rPr>
                <a:t>Experient 1B </a:t>
              </a:r>
              <a:r>
                <a:rPr lang="en-US" altLang="zh-CN" sz="1600" dirty="0">
                  <a:latin typeface="Times New Roman" panose="02020603050405020304" charset="0"/>
                  <a:cs typeface="Times New Roman" panose="02020603050405020304" charset="0"/>
                  <a:sym typeface="+mn-ea"/>
                </a:rPr>
                <a:t>replicates the findings of 1A online, further confirms the relationship between self-relevance and aesthetic appeal (</a:t>
              </a:r>
              <a:r>
                <a:rPr lang="en-US" altLang="zh-CN" sz="1600" b="1" dirty="0">
                  <a:latin typeface="Times New Roman" panose="02020603050405020304" charset="0"/>
                  <a:cs typeface="Times New Roman" panose="02020603050405020304" charset="0"/>
                  <a:sym typeface="+mn-ea"/>
                </a:rPr>
                <a:t>moved and beauty</a:t>
              </a:r>
              <a:r>
                <a:rPr lang="en-US" altLang="zh-CN" sz="1600" dirty="0">
                  <a:latin typeface="Times New Roman" panose="02020603050405020304" charset="0"/>
                  <a:cs typeface="Times New Roman" panose="02020603050405020304" charset="0"/>
                  <a:sym typeface="+mn-ea"/>
                </a:rPr>
                <a:t>).</a:t>
              </a:r>
              <a:endParaRPr lang="en-US" altLang="zh-CN" sz="1600" dirty="0">
                <a:latin typeface="Times New Roman" panose="02020603050405020304" charset="0"/>
                <a:cs typeface="Times New Roman" panose="02020603050405020304" charset="0"/>
                <a:sym typeface="+mn-ea"/>
              </a:endParaRPr>
            </a:p>
          </p:txBody>
        </p:sp>
      </p:grpSp>
      <p:sp>
        <p:nvSpPr>
          <p:cNvPr id="5" name="文本框 4"/>
          <p:cNvSpPr txBox="1"/>
          <p:nvPr/>
        </p:nvSpPr>
        <p:spPr>
          <a:xfrm>
            <a:off x="5041900" y="1707515"/>
            <a:ext cx="4067175" cy="2982595"/>
          </a:xfrm>
          <a:prstGeom prst="rect">
            <a:avLst/>
          </a:prstGeom>
          <a:noFill/>
        </p:spPr>
        <p:txBody>
          <a:bodyPr wrap="square" rtlCol="0">
            <a:noAutofit/>
          </a:bodyPr>
          <a:lstStyle/>
          <a:p>
            <a:pPr algn="l">
              <a:lnSpc>
                <a:spcPct val="100000"/>
              </a:lnSpc>
            </a:pPr>
            <a:r>
              <a:rPr lang="en-US" altLang="zh-CN" b="1" dirty="0">
                <a:latin typeface="Times New Roman" panose="02020603050405020304" charset="0"/>
                <a:cs typeface="Times New Roman" panose="02020603050405020304" charset="0"/>
                <a:sym typeface="+mn-ea"/>
              </a:rPr>
              <a:t>Experiment 2</a:t>
            </a:r>
            <a:endParaRPr lang="en-US" altLang="zh-CN" b="1" dirty="0">
              <a:latin typeface="Times New Roman" panose="02020603050405020304" charset="0"/>
              <a:cs typeface="Times New Roman" panose="02020603050405020304" charset="0"/>
              <a:sym typeface="+mn-ea"/>
            </a:endParaRPr>
          </a:p>
          <a:p>
            <a:pPr marL="285750" indent="-285750" algn="l">
              <a:lnSpc>
                <a:spcPct val="150000"/>
              </a:lnSpc>
              <a:buFont typeface="Arial" panose="020B0604020202020204" pitchFamily="34" charset="0"/>
              <a:buChar char="•"/>
            </a:pPr>
            <a:r>
              <a:rPr lang="en-US" altLang="zh-CN" sz="1600" dirty="0">
                <a:latin typeface="Times New Roman" panose="02020603050405020304" charset="0"/>
                <a:cs typeface="Times New Roman" panose="02020603050405020304" charset="0"/>
                <a:sym typeface="+mn-ea"/>
              </a:rPr>
              <a:t>the effect of self-relevance on the aesthetic appeal of artwork </a:t>
            </a:r>
            <a:r>
              <a:rPr lang="en-US" altLang="zh-CN" sz="1600" b="1" dirty="0">
                <a:latin typeface="Times New Roman" panose="02020603050405020304" charset="0"/>
                <a:cs typeface="Times New Roman" panose="02020603050405020304" charset="0"/>
                <a:sym typeface="+mn-ea"/>
              </a:rPr>
              <a:t>by using synthetic and self-relevant artworks created with deep neural networks.</a:t>
            </a:r>
            <a:endParaRPr lang="en-US" altLang="zh-CN" sz="1600" dirty="0">
              <a:latin typeface="Times New Roman" panose="02020603050405020304" charset="0"/>
              <a:cs typeface="Times New Roman" panose="02020603050405020304" charset="0"/>
              <a:sym typeface="+mn-ea"/>
            </a:endParaRPr>
          </a:p>
          <a:p>
            <a:pPr marL="285750" indent="-285750" algn="l">
              <a:lnSpc>
                <a:spcPct val="150000"/>
              </a:lnSpc>
              <a:buFont typeface="Arial" panose="020B0604020202020204" pitchFamily="34" charset="0"/>
              <a:buChar char="•"/>
            </a:pPr>
            <a:r>
              <a:rPr lang="en-US" altLang="zh-CN" sz="1600" dirty="0">
                <a:latin typeface="Times New Roman" panose="02020603050405020304" charset="0"/>
                <a:cs typeface="Times New Roman" panose="02020603050405020304" charset="0"/>
                <a:sym typeface="+mn-ea"/>
              </a:rPr>
              <a:t>the </a:t>
            </a:r>
            <a:r>
              <a:rPr lang="en-US" altLang="zh-CN" sz="1600" b="1" dirty="0">
                <a:latin typeface="Times New Roman" panose="02020603050405020304" charset="0"/>
                <a:cs typeface="Times New Roman" panose="02020603050405020304" charset="0"/>
                <a:sym typeface="+mn-ea"/>
              </a:rPr>
              <a:t>mediating role of familiarity</a:t>
            </a:r>
            <a:r>
              <a:rPr lang="en-US" altLang="zh-CN" sz="1600" dirty="0">
                <a:latin typeface="Times New Roman" panose="02020603050405020304" charset="0"/>
                <a:cs typeface="Times New Roman" panose="02020603050405020304" charset="0"/>
                <a:sym typeface="+mn-ea"/>
              </a:rPr>
              <a:t> between self-relevance and aesthetic appeal.</a:t>
            </a:r>
            <a:endParaRPr lang="en-US" altLang="zh-CN" sz="1600" dirty="0">
              <a:latin typeface="Times New Roman" panose="02020603050405020304" charset="0"/>
              <a:cs typeface="Times New Roman" panose="02020603050405020304" charset="0"/>
            </a:endParaRPr>
          </a:p>
          <a:p>
            <a:pPr algn="l"/>
            <a:endParaRPr lang="en-US" altLang="zh-CN" sz="1600" dirty="0">
              <a:latin typeface="Times New Roman" panose="02020603050405020304" charset="0"/>
              <a:cs typeface="Times New Roman" panose="02020603050405020304" charset="0"/>
            </a:endParaRPr>
          </a:p>
        </p:txBody>
      </p:sp>
      <p:sp>
        <p:nvSpPr>
          <p:cNvPr id="48" name="文本框 47"/>
          <p:cNvSpPr txBox="1"/>
          <p:nvPr/>
        </p:nvSpPr>
        <p:spPr>
          <a:xfrm>
            <a:off x="323215" y="699135"/>
            <a:ext cx="8047990" cy="922020"/>
          </a:xfrm>
          <a:prstGeom prst="rect">
            <a:avLst/>
          </a:prstGeom>
          <a:noFill/>
        </p:spPr>
        <p:txBody>
          <a:bodyPr wrap="square" rtlCol="0">
            <a:spAutoFit/>
          </a:bodyPr>
          <a:lstStyle/>
          <a:p>
            <a:pPr>
              <a:lnSpc>
                <a:spcPct val="150000"/>
              </a:lnSpc>
            </a:pPr>
            <a:r>
              <a:rPr lang="en-US" altLang="zh-CN" b="1" dirty="0">
                <a:latin typeface="Times New Roman" panose="02020603050405020304" charset="0"/>
                <a:cs typeface="Times New Roman" panose="02020603050405020304" charset="0"/>
              </a:rPr>
              <a:t>The present study hypothesized that the </a:t>
            </a:r>
            <a:r>
              <a:rPr lang="en-US" altLang="zh-CN" b="1" dirty="0">
                <a:solidFill>
                  <a:schemeClr val="accent1">
                    <a:lumMod val="75000"/>
                  </a:schemeClr>
                </a:solidFill>
                <a:latin typeface="Times New Roman" panose="02020603050405020304" charset="0"/>
                <a:cs typeface="Times New Roman" panose="02020603050405020304" charset="0"/>
              </a:rPr>
              <a:t>aesthetic appeal of an artwork depends strongly on self-relevance</a:t>
            </a:r>
            <a:r>
              <a:rPr lang="en-US" altLang="zh-CN" b="1" dirty="0">
                <a:latin typeface="Times New Roman" panose="02020603050405020304" charset="0"/>
                <a:cs typeface="Times New Roman" panose="02020603050405020304" charset="0"/>
              </a:rPr>
              <a:t>.</a:t>
            </a:r>
            <a:endParaRPr lang="en-US" altLang="zh-CN" b="1" dirty="0">
              <a:latin typeface="Times New Roman" panose="02020603050405020304" charset="0"/>
              <a:cs typeface="Times New Roman" panose="02020603050405020304" charset="0"/>
            </a:endParaRPr>
          </a:p>
        </p:txBody>
      </p:sp>
      <p:sp>
        <p:nvSpPr>
          <p:cNvPr id="8"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7" y="1358386"/>
            <a:ext cx="2833000"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971600" y="1707654"/>
            <a:ext cx="1275715" cy="530225"/>
          </a:xfrm>
          <a:prstGeom prst="rect">
            <a:avLst/>
          </a:prstGeom>
          <a:noFill/>
        </p:spPr>
        <p:txBody>
          <a:bodyPr wrap="none" lIns="68580" tIns="34290" rIns="68580" bIns="34290" rtlCol="0">
            <a:spAutoFit/>
          </a:bodyPr>
          <a:lstStyle/>
          <a:p>
            <a:r>
              <a:rPr lang="en-US" altLang="zh-CN" sz="3000" b="1" dirty="0">
                <a:solidFill>
                  <a:schemeClr val="bg1"/>
                </a:solidFill>
                <a:latin typeface="Times New Roman" panose="02020603050405020304" charset="0"/>
                <a:ea typeface="Times New Roman" panose="02020603050405020304" charset="0"/>
              </a:rPr>
              <a:t>Part 2</a:t>
            </a:r>
            <a:endParaRPr lang="en-US" altLang="zh-CN" sz="3000" b="1" dirty="0">
              <a:solidFill>
                <a:schemeClr val="bg1"/>
              </a:solidFill>
              <a:latin typeface="Times New Roman" panose="02020603050405020304" charset="0"/>
              <a:ea typeface="Times New Roman" panose="02020603050405020304" charset="0"/>
            </a:endParaRPr>
          </a:p>
        </p:txBody>
      </p:sp>
      <p:sp>
        <p:nvSpPr>
          <p:cNvPr id="4" name="TextBox 4"/>
          <p:cNvSpPr txBox="1"/>
          <p:nvPr/>
        </p:nvSpPr>
        <p:spPr>
          <a:xfrm>
            <a:off x="4788024" y="1451414"/>
            <a:ext cx="2055691" cy="1300356"/>
          </a:xfrm>
          <a:prstGeom prst="rect">
            <a:avLst/>
          </a:prstGeom>
          <a:noFill/>
        </p:spPr>
        <p:txBody>
          <a:bodyPr wrap="none" lIns="68580" tIns="34290" rIns="68580" bIns="34290" rtlCol="0">
            <a:spAutoFit/>
          </a:bodyPr>
          <a:lstStyle/>
          <a:p>
            <a:r>
              <a:rPr lang="en-US" altLang="zh-CN" sz="4000" dirty="0">
                <a:solidFill>
                  <a:schemeClr val="accent1"/>
                </a:solidFill>
                <a:latin typeface="Impact" panose="020B0806030902050204" pitchFamily="34" charset="0"/>
              </a:rPr>
              <a:t> Methods</a:t>
            </a:r>
            <a:endParaRPr lang="en-US" altLang="zh-CN" sz="3200" dirty="0">
              <a:solidFill>
                <a:schemeClr val="accent1"/>
              </a:solidFill>
              <a:latin typeface="Impact" panose="020B0806030902050204" pitchFamily="34" charset="0"/>
            </a:endParaRPr>
          </a:p>
          <a:p>
            <a:endParaRPr lang="en-US" altLang="zh-CN" sz="4000" dirty="0">
              <a:solidFill>
                <a:schemeClr val="accent1"/>
              </a:solidFill>
              <a:latin typeface="Impact" panose="020B0806030902050204" pitchFamily="34" charset="0"/>
            </a:endParaRPr>
          </a:p>
        </p:txBody>
      </p:sp>
      <p:sp>
        <p:nvSpPr>
          <p:cNvPr id="10" name="矩形 9"/>
          <p:cNvSpPr/>
          <p:nvPr/>
        </p:nvSpPr>
        <p:spPr>
          <a:xfrm>
            <a:off x="3275588" y="2643758"/>
            <a:ext cx="5868412" cy="216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2875617" y="1358386"/>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bldLvl="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椭圆 2"/>
          <p:cNvSpPr/>
          <p:nvPr/>
        </p:nvSpPr>
        <p:spPr>
          <a:xfrm>
            <a:off x="2915816" y="1419622"/>
            <a:ext cx="2744261" cy="2744261"/>
          </a:xfrm>
          <a:prstGeom prst="ellipse">
            <a:avLst/>
          </a:prstGeom>
          <a:ln w="15875" cap="rnd">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grpSp>
        <p:nvGrpSpPr>
          <p:cNvPr id="32" name="组合 31"/>
          <p:cNvGrpSpPr/>
          <p:nvPr/>
        </p:nvGrpSpPr>
        <p:grpSpPr>
          <a:xfrm>
            <a:off x="3045520" y="1549326"/>
            <a:ext cx="2484854" cy="2498727"/>
            <a:chOff x="3088604" y="1658989"/>
            <a:chExt cx="2484854" cy="2498727"/>
          </a:xfrm>
        </p:grpSpPr>
        <p:grpSp>
          <p:nvGrpSpPr>
            <p:cNvPr id="31" name="组合 30"/>
            <p:cNvGrpSpPr/>
            <p:nvPr/>
          </p:nvGrpSpPr>
          <p:grpSpPr>
            <a:xfrm>
              <a:off x="3448946" y="1658989"/>
              <a:ext cx="1764170" cy="578304"/>
              <a:chOff x="3448946" y="1658989"/>
              <a:chExt cx="1764170" cy="578304"/>
            </a:xfrm>
          </p:grpSpPr>
          <p:sp>
            <p:nvSpPr>
              <p:cNvPr id="4" name="任意多边形 3"/>
              <p:cNvSpPr/>
              <p:nvPr/>
            </p:nvSpPr>
            <p:spPr>
              <a:xfrm>
                <a:off x="3448946" y="1658989"/>
                <a:ext cx="1764170" cy="536235"/>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9" name="文本框 1153"/>
              <p:cNvSpPr txBox="1"/>
              <p:nvPr/>
            </p:nvSpPr>
            <p:spPr>
              <a:xfrm>
                <a:off x="3923928" y="1738183"/>
                <a:ext cx="839536" cy="499110"/>
              </a:xfrm>
              <a:prstGeom prst="rect">
                <a:avLst/>
              </a:prstGeom>
              <a:noFill/>
            </p:spPr>
            <p:txBody>
              <a:bodyPr wrap="square" lIns="68580" tIns="34290" rIns="68580" bIns="34290" rtlCol="0">
                <a:spAutoFit/>
              </a:bodyPr>
              <a:lstStyle/>
              <a:p>
                <a:pPr algn="ctr"/>
                <a:r>
                  <a:rPr lang="en-US" altLang="zh-CN" sz="1800" dirty="0">
                    <a:solidFill>
                      <a:schemeClr val="accent1"/>
                    </a:solidFill>
                    <a:latin typeface="Times New Roman" panose="02020603050405020304" charset="0"/>
                    <a:ea typeface="Times New Roman" panose="02020603050405020304" charset="0"/>
                  </a:rPr>
                  <a:t>01</a:t>
                </a:r>
                <a:endParaRPr lang="en-US" altLang="zh-CN" sz="1800" dirty="0">
                  <a:solidFill>
                    <a:schemeClr val="accent1"/>
                  </a:solidFill>
                  <a:latin typeface="Times New Roman" panose="02020603050405020304" charset="0"/>
                  <a:ea typeface="Times New Roman" panose="02020603050405020304" charset="0"/>
                </a:endParaRPr>
              </a:p>
              <a:p>
                <a:pPr algn="ctr"/>
                <a:endParaRPr lang="zh-CN" altLang="en-US" sz="1000" dirty="0">
                  <a:solidFill>
                    <a:schemeClr val="accent1"/>
                  </a:solidFill>
                  <a:latin typeface="Times New Roman" panose="02020603050405020304" charset="0"/>
                  <a:ea typeface="Times New Roman" panose="02020603050405020304" charset="0"/>
                </a:endParaRPr>
              </a:p>
            </p:txBody>
          </p:sp>
        </p:grpSp>
        <p:grpSp>
          <p:nvGrpSpPr>
            <p:cNvPr id="30" name="组合 29"/>
            <p:cNvGrpSpPr/>
            <p:nvPr/>
          </p:nvGrpSpPr>
          <p:grpSpPr>
            <a:xfrm>
              <a:off x="3121843" y="2026801"/>
              <a:ext cx="2418375" cy="874615"/>
              <a:chOff x="3121843" y="2026801"/>
              <a:chExt cx="2418375" cy="874615"/>
            </a:xfrm>
          </p:grpSpPr>
          <p:sp>
            <p:nvSpPr>
              <p:cNvPr id="5" name="任意多边形 4"/>
              <p:cNvSpPr/>
              <p:nvPr/>
            </p:nvSpPr>
            <p:spPr>
              <a:xfrm>
                <a:off x="3121843" y="2026801"/>
                <a:ext cx="2418375" cy="874615"/>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0" name="文本框 39"/>
              <p:cNvSpPr txBox="1"/>
              <p:nvPr/>
            </p:nvSpPr>
            <p:spPr>
              <a:xfrm>
                <a:off x="3923928" y="2344669"/>
                <a:ext cx="839536" cy="499110"/>
              </a:xfrm>
              <a:prstGeom prst="rect">
                <a:avLst/>
              </a:prstGeom>
              <a:noFill/>
            </p:spPr>
            <p:txBody>
              <a:bodyPr wrap="square" lIns="68580" tIns="34290" rIns="68580" bIns="34290" rtlCol="0">
                <a:spAutoFit/>
              </a:bodyPr>
              <a:lstStyle/>
              <a:p>
                <a:pPr algn="ctr"/>
                <a:r>
                  <a:rPr lang="en-US" altLang="zh-CN" sz="1800" dirty="0">
                    <a:solidFill>
                      <a:schemeClr val="bg1"/>
                    </a:solidFill>
                    <a:latin typeface="Times New Roman" panose="02020603050405020304" charset="0"/>
                    <a:ea typeface="Times New Roman" panose="02020603050405020304" charset="0"/>
                  </a:rPr>
                  <a:t>02</a:t>
                </a:r>
                <a:endParaRPr lang="en-US" altLang="zh-CN" sz="1800" dirty="0">
                  <a:solidFill>
                    <a:schemeClr val="bg1"/>
                  </a:solidFill>
                  <a:latin typeface="Times New Roman" panose="02020603050405020304" charset="0"/>
                  <a:ea typeface="Times New Roman" panose="02020603050405020304" charset="0"/>
                </a:endParaRPr>
              </a:p>
              <a:p>
                <a:pPr algn="ctr"/>
                <a:endParaRPr lang="zh-CN" altLang="en-US" sz="1000" dirty="0">
                  <a:solidFill>
                    <a:schemeClr val="bg1"/>
                  </a:solidFill>
                  <a:latin typeface="Times New Roman" panose="02020603050405020304" charset="0"/>
                  <a:ea typeface="Times New Roman" panose="02020603050405020304" charset="0"/>
                </a:endParaRPr>
              </a:p>
            </p:txBody>
          </p:sp>
        </p:grpSp>
        <p:grpSp>
          <p:nvGrpSpPr>
            <p:cNvPr id="29" name="组合 28"/>
            <p:cNvGrpSpPr/>
            <p:nvPr/>
          </p:nvGrpSpPr>
          <p:grpSpPr>
            <a:xfrm>
              <a:off x="3088604" y="2619768"/>
              <a:ext cx="2484854" cy="956227"/>
              <a:chOff x="3088604" y="2619768"/>
              <a:chExt cx="2484854" cy="956227"/>
            </a:xfrm>
          </p:grpSpPr>
          <p:sp>
            <p:nvSpPr>
              <p:cNvPr id="6" name="任意多边形 5"/>
              <p:cNvSpPr/>
              <p:nvPr/>
            </p:nvSpPr>
            <p:spPr>
              <a:xfrm>
                <a:off x="3088604" y="2619768"/>
                <a:ext cx="2484854" cy="955737"/>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1" name="文本框 40"/>
              <p:cNvSpPr txBox="1"/>
              <p:nvPr/>
            </p:nvSpPr>
            <p:spPr>
              <a:xfrm>
                <a:off x="3923928" y="3076885"/>
                <a:ext cx="839536" cy="499110"/>
              </a:xfrm>
              <a:prstGeom prst="rect">
                <a:avLst/>
              </a:prstGeom>
              <a:noFill/>
            </p:spPr>
            <p:txBody>
              <a:bodyPr wrap="square" lIns="68580" tIns="34290" rIns="68580" bIns="34290" rtlCol="0">
                <a:spAutoFit/>
              </a:bodyPr>
              <a:lstStyle/>
              <a:p>
                <a:pPr algn="ctr"/>
                <a:r>
                  <a:rPr lang="en-US" altLang="zh-CN" sz="1800" dirty="0">
                    <a:solidFill>
                      <a:schemeClr val="accent1"/>
                    </a:solidFill>
                    <a:latin typeface="Times New Roman" panose="02020603050405020304" charset="0"/>
                    <a:ea typeface="Times New Roman" panose="02020603050405020304" charset="0"/>
                  </a:rPr>
                  <a:t>03</a:t>
                </a:r>
                <a:endParaRPr lang="en-US" altLang="zh-CN" sz="1800" dirty="0">
                  <a:solidFill>
                    <a:schemeClr val="accent1"/>
                  </a:solidFill>
                  <a:latin typeface="Times New Roman" panose="02020603050405020304" charset="0"/>
                  <a:ea typeface="Times New Roman" panose="02020603050405020304" charset="0"/>
                </a:endParaRPr>
              </a:p>
              <a:p>
                <a:pPr algn="ctr"/>
                <a:endParaRPr lang="zh-CN" altLang="en-US" sz="1000" dirty="0">
                  <a:solidFill>
                    <a:schemeClr val="accent1"/>
                  </a:solidFill>
                  <a:latin typeface="Times New Roman" panose="02020603050405020304" charset="0"/>
                  <a:ea typeface="Times New Roman" panose="02020603050405020304" charset="0"/>
                </a:endParaRPr>
              </a:p>
            </p:txBody>
          </p:sp>
        </p:grpSp>
        <p:grpSp>
          <p:nvGrpSpPr>
            <p:cNvPr id="8" name="组合 7"/>
            <p:cNvGrpSpPr/>
            <p:nvPr/>
          </p:nvGrpSpPr>
          <p:grpSpPr>
            <a:xfrm>
              <a:off x="3180304" y="3368806"/>
              <a:ext cx="2301454" cy="788910"/>
              <a:chOff x="3180304" y="3368806"/>
              <a:chExt cx="2301454" cy="788910"/>
            </a:xfrm>
          </p:grpSpPr>
          <p:sp>
            <p:nvSpPr>
              <p:cNvPr id="7" name="任意多边形 6"/>
              <p:cNvSpPr/>
              <p:nvPr/>
            </p:nvSpPr>
            <p:spPr>
              <a:xfrm>
                <a:off x="3180304" y="3368806"/>
                <a:ext cx="2301454" cy="775037"/>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12" name="文本框 41"/>
              <p:cNvSpPr txBox="1"/>
              <p:nvPr/>
            </p:nvSpPr>
            <p:spPr>
              <a:xfrm>
                <a:off x="3923928" y="3673846"/>
                <a:ext cx="839536" cy="483870"/>
              </a:xfrm>
              <a:prstGeom prst="rect">
                <a:avLst/>
              </a:prstGeom>
              <a:noFill/>
            </p:spPr>
            <p:txBody>
              <a:bodyPr wrap="square" lIns="68580" tIns="34290" rIns="68580" bIns="34290" rtlCol="0">
                <a:spAutoFit/>
              </a:bodyPr>
              <a:lstStyle/>
              <a:p>
                <a:pPr algn="ctr"/>
                <a:r>
                  <a:rPr lang="en-US" altLang="zh-CN" sz="1800" dirty="0">
                    <a:solidFill>
                      <a:schemeClr val="bg1"/>
                    </a:solidFill>
                    <a:latin typeface="Times New Roman" panose="02020603050405020304" charset="0"/>
                    <a:ea typeface="Times New Roman" panose="02020603050405020304" charset="0"/>
                  </a:rPr>
                  <a:t>04</a:t>
                </a:r>
                <a:endParaRPr lang="en-US" altLang="zh-CN" sz="1800" dirty="0">
                  <a:solidFill>
                    <a:schemeClr val="bg1"/>
                  </a:solidFill>
                  <a:latin typeface="Times New Roman" panose="02020603050405020304" charset="0"/>
                  <a:ea typeface="Times New Roman" panose="02020603050405020304" charset="0"/>
                </a:endParaRPr>
              </a:p>
              <a:p>
                <a:pPr algn="ctr"/>
                <a:endParaRPr lang="zh-CN" altLang="en-US" sz="900" dirty="0">
                  <a:solidFill>
                    <a:schemeClr val="bg1"/>
                  </a:solidFill>
                  <a:latin typeface="Times New Roman" panose="02020603050405020304" charset="0"/>
                  <a:ea typeface="Times New Roman" panose="02020603050405020304" charset="0"/>
                </a:endParaRPr>
              </a:p>
            </p:txBody>
          </p:sp>
        </p:grpSp>
      </p:grpSp>
      <p:sp>
        <p:nvSpPr>
          <p:cNvPr id="13" name="任意多边形 12"/>
          <p:cNvSpPr/>
          <p:nvPr/>
        </p:nvSpPr>
        <p:spPr>
          <a:xfrm>
            <a:off x="5013906" y="1472310"/>
            <a:ext cx="1109310" cy="100013"/>
          </a:xfrm>
          <a:custGeom>
            <a:avLst/>
            <a:gdLst>
              <a:gd name="connsiteX0" fmla="*/ 0 w 800100"/>
              <a:gd name="connsiteY0" fmla="*/ 152400 h 152400"/>
              <a:gd name="connsiteX1" fmla="*/ 152400 w 800100"/>
              <a:gd name="connsiteY1" fmla="*/ 0 h 152400"/>
              <a:gd name="connsiteX2" fmla="*/ 800100 w 800100"/>
              <a:gd name="connsiteY2" fmla="*/ 0 h 152400"/>
              <a:gd name="connsiteX0-1" fmla="*/ 0 w 776287"/>
              <a:gd name="connsiteY0-2" fmla="*/ 133350 h 133350"/>
              <a:gd name="connsiteX1-3" fmla="*/ 128587 w 776287"/>
              <a:gd name="connsiteY1-4" fmla="*/ 0 h 133350"/>
              <a:gd name="connsiteX2-5" fmla="*/ 776287 w 776287"/>
              <a:gd name="connsiteY2-6" fmla="*/ 0 h 133350"/>
            </a:gdLst>
            <a:ahLst/>
            <a:cxnLst>
              <a:cxn ang="0">
                <a:pos x="connsiteX0-1" y="connsiteY0-2"/>
              </a:cxn>
              <a:cxn ang="0">
                <a:pos x="connsiteX1-3" y="connsiteY1-4"/>
              </a:cxn>
              <a:cxn ang="0">
                <a:pos x="connsiteX2-5" y="connsiteY2-6"/>
              </a:cxn>
            </a:cxnLst>
            <a:rect l="l" t="t" r="r" b="b"/>
            <a:pathLst>
              <a:path w="776287" h="133350">
                <a:moveTo>
                  <a:pt x="0" y="133350"/>
                </a:moveTo>
                <a:lnTo>
                  <a:pt x="128587" y="0"/>
                </a:lnTo>
                <a:lnTo>
                  <a:pt x="776287" y="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4" name="任意多边形 13"/>
          <p:cNvSpPr/>
          <p:nvPr/>
        </p:nvSpPr>
        <p:spPr>
          <a:xfrm>
            <a:off x="5292006" y="3723675"/>
            <a:ext cx="1663592" cy="1219079"/>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1" fmla="*/ 0 w 1393825"/>
              <a:gd name="connsiteY0-2" fmla="*/ 0 h 1371600"/>
              <a:gd name="connsiteX1-3" fmla="*/ 225425 w 1393825"/>
              <a:gd name="connsiteY1-4" fmla="*/ 241300 h 1371600"/>
              <a:gd name="connsiteX2-5" fmla="*/ 225425 w 1393825"/>
              <a:gd name="connsiteY2-6" fmla="*/ 1371600 h 1371600"/>
              <a:gd name="connsiteX3-7" fmla="*/ 1393825 w 1393825"/>
              <a:gd name="connsiteY3-8" fmla="*/ 1371600 h 1371600"/>
            </a:gdLst>
            <a:ahLst/>
            <a:cxnLst>
              <a:cxn ang="0">
                <a:pos x="connsiteX0-1" y="connsiteY0-2"/>
              </a:cxn>
              <a:cxn ang="0">
                <a:pos x="connsiteX1-3" y="connsiteY1-4"/>
              </a:cxn>
              <a:cxn ang="0">
                <a:pos x="connsiteX2-5" y="connsiteY2-6"/>
              </a:cxn>
              <a:cxn ang="0">
                <a:pos x="connsiteX3-7" y="connsiteY3-8"/>
              </a:cxn>
            </a:cxnLst>
            <a:rect l="l" t="t" r="r" b="b"/>
            <a:pathLst>
              <a:path w="1393825" h="1371600">
                <a:moveTo>
                  <a:pt x="0" y="0"/>
                </a:moveTo>
                <a:lnTo>
                  <a:pt x="225425" y="241300"/>
                </a:lnTo>
                <a:lnTo>
                  <a:pt x="225425" y="1371600"/>
                </a:lnTo>
                <a:lnTo>
                  <a:pt x="1393825" y="137160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5" name="任意多边形 14"/>
          <p:cNvSpPr/>
          <p:nvPr/>
        </p:nvSpPr>
        <p:spPr>
          <a:xfrm>
            <a:off x="2411730" y="4306570"/>
            <a:ext cx="1513205" cy="684530"/>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6" name="任意多边形 15"/>
          <p:cNvSpPr/>
          <p:nvPr/>
        </p:nvSpPr>
        <p:spPr>
          <a:xfrm>
            <a:off x="1532240" y="2476500"/>
            <a:ext cx="1383635" cy="190500"/>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noFill/>
          <a:ln w="15875" cap="rnd">
            <a:solidFill>
              <a:schemeClr val="accent1"/>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grpSp>
        <p:nvGrpSpPr>
          <p:cNvPr id="2" name="组合 1"/>
          <p:cNvGrpSpPr/>
          <p:nvPr/>
        </p:nvGrpSpPr>
        <p:grpSpPr>
          <a:xfrm>
            <a:off x="1084998" y="985769"/>
            <a:ext cx="1187450" cy="818874"/>
            <a:chOff x="2621" y="1798"/>
            <a:chExt cx="1870" cy="1358"/>
          </a:xfrm>
        </p:grpSpPr>
        <p:sp>
          <p:nvSpPr>
            <p:cNvPr id="18" name="Freeform 25"/>
            <p:cNvSpPr>
              <a:spLocks noEditPoints="1"/>
            </p:cNvSpPr>
            <p:nvPr/>
          </p:nvSpPr>
          <p:spPr bwMode="auto">
            <a:xfrm flipH="1">
              <a:off x="3086" y="1798"/>
              <a:ext cx="868" cy="819"/>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lumMod val="85000"/>
              </a:schemeClr>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Times New Roman" panose="02020603050405020304" charset="0"/>
                <a:ea typeface="Times New Roman" panose="02020603050405020304" charset="0"/>
              </a:endParaRPr>
            </a:p>
          </p:txBody>
        </p:sp>
        <p:sp>
          <p:nvSpPr>
            <p:cNvPr id="21" name="文本框 1167"/>
            <p:cNvSpPr txBox="1"/>
            <p:nvPr/>
          </p:nvSpPr>
          <p:spPr>
            <a:xfrm>
              <a:off x="2621" y="2685"/>
              <a:ext cx="1870" cy="471"/>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Participants</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2" name="文本框 60"/>
          <p:cNvSpPr txBox="1"/>
          <p:nvPr/>
        </p:nvSpPr>
        <p:spPr>
          <a:xfrm>
            <a:off x="392417" y="1705148"/>
            <a:ext cx="2376194" cy="719397"/>
          </a:xfrm>
          <a:prstGeom prst="rect">
            <a:avLst/>
          </a:prstGeom>
          <a:noFill/>
        </p:spPr>
        <p:txBody>
          <a:bodyPr wrap="square" lIns="68580" tIns="34290" rIns="68580" bIns="34290" rtlCol="0">
            <a:noAutofit/>
          </a:bodyPr>
          <a:lstStyle/>
          <a:p>
            <a:pPr marL="171450" indent="-171450" algn="l">
              <a:lnSpc>
                <a:spcPct val="150000"/>
              </a:lnSpc>
              <a:buFont typeface="Arial" panose="020B0604020202020204" pitchFamily="34" charset="0"/>
              <a:buChar char="•"/>
            </a:pPr>
            <a:r>
              <a:rPr lang="zh-CN" altLang="en-US" sz="1000" dirty="0">
                <a:solidFill>
                  <a:schemeClr val="tx1">
                    <a:lumMod val="95000"/>
                    <a:lumOff val="5000"/>
                  </a:schemeClr>
                </a:solidFill>
                <a:latin typeface="Times New Roman" panose="02020603050405020304" charset="0"/>
                <a:ea typeface="Times New Roman" panose="02020603050405020304" charset="0"/>
              </a:rPr>
              <a:t>33 German-speaking participants </a:t>
            </a:r>
            <a:endParaRPr lang="zh-CN" altLang="en-US" sz="1000" dirty="0">
              <a:solidFill>
                <a:schemeClr val="tx1">
                  <a:lumMod val="95000"/>
                  <a:lumOff val="5000"/>
                </a:schemeClr>
              </a:solidFill>
              <a:latin typeface="Times New Roman" panose="02020603050405020304" charset="0"/>
              <a:ea typeface="Times New Roman" panose="02020603050405020304" charset="0"/>
            </a:endParaRPr>
          </a:p>
          <a:p>
            <a:pPr>
              <a:lnSpc>
                <a:spcPct val="150000"/>
              </a:lnSpc>
            </a:pPr>
            <a:r>
              <a:rPr lang="zh-CN" altLang="en-US" sz="1000" dirty="0">
                <a:solidFill>
                  <a:schemeClr val="tx1">
                    <a:lumMod val="95000"/>
                    <a:lumOff val="5000"/>
                  </a:schemeClr>
                </a:solidFill>
                <a:latin typeface="Times New Roman" panose="02020603050405020304" charset="0"/>
                <a:ea typeface="Times New Roman" panose="02020603050405020304" charset="0"/>
              </a:rPr>
              <a:t>     (age: M = 28.9 years, SD = 7.3)</a:t>
            </a:r>
            <a:endParaRPr lang="zh-CN" altLang="en-US" sz="1000" dirty="0">
              <a:solidFill>
                <a:schemeClr val="tx1">
                  <a:lumMod val="95000"/>
                  <a:lumOff val="5000"/>
                </a:schemeClr>
              </a:solidFill>
              <a:latin typeface="Times New Roman" panose="02020603050405020304" charset="0"/>
              <a:ea typeface="Times New Roman" panose="02020603050405020304" charset="0"/>
            </a:endParaRPr>
          </a:p>
          <a:p>
            <a:pPr marL="171450" indent="-171450">
              <a:lnSpc>
                <a:spcPct val="150000"/>
              </a:lnSpc>
              <a:buChar char="•"/>
            </a:pPr>
            <a:r>
              <a:rPr lang="zh-CN" altLang="en-US" sz="1000" dirty="0">
                <a:solidFill>
                  <a:schemeClr val="tx1">
                    <a:lumMod val="95000"/>
                    <a:lumOff val="5000"/>
                  </a:schemeClr>
                </a:solidFill>
                <a:latin typeface="Times New Roman" panose="02020603050405020304" charset="0"/>
                <a:ea typeface="Times New Roman" panose="02020603050405020304" charset="0"/>
              </a:rPr>
              <a:t>Final N=32</a:t>
            </a:r>
            <a:endParaRPr lang="zh-CN" altLang="en-US" sz="1000" dirty="0">
              <a:solidFill>
                <a:schemeClr val="tx1">
                  <a:lumMod val="95000"/>
                  <a:lumOff val="5000"/>
                </a:schemeClr>
              </a:solidFill>
              <a:latin typeface="Times New Roman" panose="02020603050405020304" charset="0"/>
              <a:ea typeface="Times New Roman" panose="02020603050405020304" charset="0"/>
            </a:endParaRPr>
          </a:p>
          <a:p>
            <a:pPr>
              <a:lnSpc>
                <a:spcPct val="150000"/>
              </a:lnSpc>
            </a:pPr>
            <a:endParaRPr lang="zh-CN" altLang="en-US" sz="700" dirty="0">
              <a:solidFill>
                <a:schemeClr val="tx1">
                  <a:lumMod val="95000"/>
                  <a:lumOff val="5000"/>
                </a:schemeClr>
              </a:solidFill>
              <a:latin typeface="Times New Roman" panose="02020603050405020304" charset="0"/>
              <a:ea typeface="Times New Roman" panose="02020603050405020304" charset="0"/>
            </a:endParaRPr>
          </a:p>
        </p:txBody>
      </p:sp>
      <p:grpSp>
        <p:nvGrpSpPr>
          <p:cNvPr id="49" name="组合 48"/>
          <p:cNvGrpSpPr/>
          <p:nvPr/>
        </p:nvGrpSpPr>
        <p:grpSpPr>
          <a:xfrm>
            <a:off x="1244014" y="2716115"/>
            <a:ext cx="1022985" cy="873760"/>
            <a:chOff x="2777" y="4376"/>
            <a:chExt cx="1611" cy="1376"/>
          </a:xfrm>
        </p:grpSpPr>
        <p:sp>
          <p:nvSpPr>
            <p:cNvPr id="17" name="Freeform 24"/>
            <p:cNvSpPr>
              <a:spLocks noEditPoints="1"/>
            </p:cNvSpPr>
            <p:nvPr/>
          </p:nvSpPr>
          <p:spPr bwMode="auto">
            <a:xfrm flipH="1">
              <a:off x="3131" y="4376"/>
              <a:ext cx="728" cy="776"/>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solidFill>
            <a:ln w="9525">
              <a:noFill/>
              <a:round/>
            </a:ln>
            <a:effectLst>
              <a:reflection blurRad="6350" stA="52000" endA="300" endPos="35000" dir="5400000" sy="-100000" algn="bl" rotWithShape="0"/>
            </a:effectLst>
          </p:spPr>
          <p:txBody>
            <a:bodyPr vert="horz" wrap="square" lIns="91440" tIns="45720" rIns="91440" bIns="45720" numCol="1" anchor="t" anchorCtr="0" compatLnSpc="1"/>
            <a:lstStyle/>
            <a:p>
              <a:endParaRPr lang="zh-CN" altLang="en-US" sz="1800">
                <a:latin typeface="Times New Roman" panose="02020603050405020304" charset="0"/>
                <a:ea typeface="Times New Roman" panose="02020603050405020304" charset="0"/>
              </a:endParaRPr>
            </a:p>
          </p:txBody>
        </p:sp>
        <p:sp>
          <p:nvSpPr>
            <p:cNvPr id="23" name="文本框 61"/>
            <p:cNvSpPr txBox="1"/>
            <p:nvPr/>
          </p:nvSpPr>
          <p:spPr>
            <a:xfrm>
              <a:off x="2777" y="5305"/>
              <a:ext cx="1611"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Procedure</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4" name="文本框 62"/>
          <p:cNvSpPr txBox="1"/>
          <p:nvPr/>
        </p:nvSpPr>
        <p:spPr>
          <a:xfrm>
            <a:off x="35560" y="3465830"/>
            <a:ext cx="3696970" cy="1453515"/>
          </a:xfrm>
          <a:prstGeom prst="rect">
            <a:avLst/>
          </a:prstGeom>
          <a:noFill/>
        </p:spPr>
        <p:txBody>
          <a:bodyPr wrap="square" lIns="68580" tIns="34290" rIns="68580" bIns="34290" rtlCol="0">
            <a:spAutoFit/>
          </a:bodyPr>
          <a:lstStyle/>
          <a:p>
            <a:pPr marL="171450" indent="-171450">
              <a:lnSpc>
                <a:spcPct val="150000"/>
              </a:lnSpc>
              <a:buFont typeface="Arial" panose="020B0604020202020204" pitchFamily="34" charset="0"/>
              <a:buChar char="•"/>
            </a:pPr>
            <a:r>
              <a:rPr sz="1000" dirty="0">
                <a:solidFill>
                  <a:schemeClr val="tx1">
                    <a:lumMod val="95000"/>
                    <a:lumOff val="5000"/>
                  </a:schemeClr>
                </a:solidFill>
                <a:latin typeface="Times New Roman" panose="02020603050405020304" charset="0"/>
                <a:ea typeface="Times New Roman" panose="02020603050405020304" charset="0"/>
              </a:rPr>
              <a:t>Block 1 consisted of aesthetic ratings of all 148 artworks.</a:t>
            </a:r>
            <a:endParaRPr sz="1000" dirty="0">
              <a:solidFill>
                <a:schemeClr val="tx1">
                  <a:lumMod val="95000"/>
                  <a:lumOff val="5000"/>
                </a:schemeClr>
              </a:solidFill>
              <a:latin typeface="Times New Roman" panose="02020603050405020304" charset="0"/>
              <a:ea typeface="Times New Roman" panose="02020603050405020304" charset="0"/>
            </a:endParaRPr>
          </a:p>
          <a:p>
            <a:pPr marL="171450" indent="-171450">
              <a:lnSpc>
                <a:spcPct val="150000"/>
              </a:lnSpc>
              <a:buFont typeface="Arial" panose="020B0604020202020204" pitchFamily="34" charset="0"/>
              <a:buChar char="•"/>
            </a:pPr>
            <a:r>
              <a:rPr sz="1000" dirty="0">
                <a:solidFill>
                  <a:schemeClr val="tx1">
                    <a:lumMod val="95000"/>
                    <a:lumOff val="5000"/>
                  </a:schemeClr>
                </a:solidFill>
                <a:latin typeface="Times New Roman" panose="02020603050405020304" charset="0"/>
                <a:ea typeface="Times New Roman" panose="02020603050405020304" charset="0"/>
              </a:rPr>
              <a:t>Block 2 consisted of self-relevance ratings of all 148 artworks</a:t>
            </a:r>
            <a:endParaRPr sz="1000" dirty="0">
              <a:solidFill>
                <a:schemeClr val="tx1">
                  <a:lumMod val="95000"/>
                  <a:lumOff val="5000"/>
                </a:schemeClr>
              </a:solidFill>
              <a:latin typeface="Times New Roman" panose="02020603050405020304" charset="0"/>
              <a:ea typeface="Times New Roman" panose="02020603050405020304" charset="0"/>
            </a:endParaRPr>
          </a:p>
          <a:p>
            <a:pPr marL="171450" indent="-171450">
              <a:lnSpc>
                <a:spcPct val="150000"/>
              </a:lnSpc>
              <a:buFont typeface="Arial" panose="020B0604020202020204" pitchFamily="34" charset="0"/>
              <a:buChar char="•"/>
            </a:pPr>
            <a:r>
              <a:rPr sz="1000" dirty="0">
                <a:solidFill>
                  <a:schemeClr val="tx1">
                    <a:lumMod val="95000"/>
                    <a:lumOff val="5000"/>
                  </a:schemeClr>
                </a:solidFill>
                <a:latin typeface="Times New Roman" panose="02020603050405020304" charset="0"/>
                <a:ea typeface="Times New Roman" panose="02020603050405020304" charset="0"/>
              </a:rPr>
              <a:t>Blocks 3 and 4 were</a:t>
            </a:r>
            <a:r>
              <a:rPr lang="en-US" sz="1000" dirty="0">
                <a:solidFill>
                  <a:schemeClr val="tx1">
                    <a:lumMod val="95000"/>
                    <a:lumOff val="5000"/>
                  </a:schemeClr>
                </a:solidFill>
                <a:latin typeface="Times New Roman" panose="02020603050405020304" charset="0"/>
                <a:ea typeface="Times New Roman" panose="02020603050405020304" charset="0"/>
              </a:rPr>
              <a:t> </a:t>
            </a:r>
            <a:r>
              <a:rPr sz="1000" dirty="0">
                <a:solidFill>
                  <a:schemeClr val="tx1">
                    <a:lumMod val="95000"/>
                    <a:lumOff val="5000"/>
                  </a:schemeClr>
                </a:solidFill>
                <a:latin typeface="Times New Roman" panose="02020603050405020304" charset="0"/>
                <a:ea typeface="Times New Roman" panose="02020603050405020304" charset="0"/>
              </a:rPr>
              <a:t>retest blocks for aesthetic ratings and self-relevance ratings,</a:t>
            </a:r>
            <a:r>
              <a:rPr lang="en-US" sz="1000" dirty="0">
                <a:solidFill>
                  <a:schemeClr val="tx1">
                    <a:lumMod val="95000"/>
                    <a:lumOff val="5000"/>
                  </a:schemeClr>
                </a:solidFill>
                <a:latin typeface="Times New Roman" panose="02020603050405020304" charset="0"/>
                <a:ea typeface="Times New Roman" panose="02020603050405020304" charset="0"/>
              </a:rPr>
              <a:t> </a:t>
            </a:r>
            <a:r>
              <a:rPr sz="1000" dirty="0">
                <a:solidFill>
                  <a:schemeClr val="tx1">
                    <a:lumMod val="95000"/>
                    <a:lumOff val="5000"/>
                  </a:schemeClr>
                </a:solidFill>
                <a:latin typeface="Times New Roman" panose="02020603050405020304" charset="0"/>
                <a:ea typeface="Times New Roman" panose="02020603050405020304" charset="0"/>
              </a:rPr>
              <a:t>for a subset of 20 artworks.</a:t>
            </a:r>
            <a:endParaRPr sz="1000" dirty="0">
              <a:solidFill>
                <a:schemeClr val="tx1">
                  <a:lumMod val="95000"/>
                  <a:lumOff val="5000"/>
                </a:schemeClr>
              </a:solidFill>
              <a:latin typeface="Times New Roman" panose="02020603050405020304" charset="0"/>
              <a:ea typeface="Times New Roman" panose="02020603050405020304" charset="0"/>
            </a:endParaRPr>
          </a:p>
        </p:txBody>
      </p:sp>
      <p:grpSp>
        <p:nvGrpSpPr>
          <p:cNvPr id="50" name="组合 49"/>
          <p:cNvGrpSpPr/>
          <p:nvPr/>
        </p:nvGrpSpPr>
        <p:grpSpPr>
          <a:xfrm>
            <a:off x="6748241" y="2716087"/>
            <a:ext cx="1356360" cy="986790"/>
            <a:chOff x="9714" y="4197"/>
            <a:chExt cx="2136" cy="1554"/>
          </a:xfrm>
        </p:grpSpPr>
        <p:sp>
          <p:nvSpPr>
            <p:cNvPr id="19" name="Freeform 73"/>
            <p:cNvSpPr>
              <a:spLocks noEditPoints="1"/>
            </p:cNvSpPr>
            <p:nvPr/>
          </p:nvSpPr>
          <p:spPr bwMode="auto">
            <a:xfrm>
              <a:off x="9968" y="4197"/>
              <a:ext cx="1066" cy="870"/>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chemeClr val="accent1"/>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Times New Roman" panose="02020603050405020304" charset="0"/>
                <a:ea typeface="Times New Roman" panose="02020603050405020304" charset="0"/>
              </a:endParaRPr>
            </a:p>
          </p:txBody>
        </p:sp>
        <p:sp>
          <p:nvSpPr>
            <p:cNvPr id="25" name="文本框 63"/>
            <p:cNvSpPr txBox="1"/>
            <p:nvPr/>
          </p:nvSpPr>
          <p:spPr>
            <a:xfrm>
              <a:off x="9714" y="5305"/>
              <a:ext cx="2136"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Data analysis</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6" name="文本框 64"/>
          <p:cNvSpPr txBox="1"/>
          <p:nvPr/>
        </p:nvSpPr>
        <p:spPr>
          <a:xfrm>
            <a:off x="5744210" y="3723640"/>
            <a:ext cx="3141980" cy="991870"/>
          </a:xfrm>
          <a:prstGeom prst="rect">
            <a:avLst/>
          </a:prstGeom>
          <a:noFill/>
        </p:spPr>
        <p:txBody>
          <a:bodyPr wrap="square" lIns="68580" tIns="34290" rIns="68580" bIns="34290" rtlCol="0">
            <a:spAutoFit/>
          </a:bodyPr>
          <a:lstStyle/>
          <a:p>
            <a:pPr marL="171450" indent="-171450">
              <a:lnSpc>
                <a:spcPct val="150000"/>
              </a:lnSpc>
              <a:buFont typeface="Arial" panose="020B0604020202020204" pitchFamily="34" charset="0"/>
              <a:buChar char="•"/>
            </a:pPr>
            <a:r>
              <a:rPr lang="zh-CN" altLang="en-US" sz="1000" dirty="0">
                <a:solidFill>
                  <a:schemeClr val="tx1">
                    <a:lumMod val="95000"/>
                    <a:lumOff val="5000"/>
                  </a:schemeClr>
                </a:solidFill>
                <a:latin typeface="Times New Roman" panose="02020603050405020304" charset="0"/>
                <a:ea typeface="Times New Roman" panose="02020603050405020304" charset="0"/>
              </a:rPr>
              <a:t>Data were analyzed and visualized in</a:t>
            </a:r>
            <a:r>
              <a:rPr lang="en-US" altLang="zh-CN" sz="1000" dirty="0">
                <a:solidFill>
                  <a:schemeClr val="tx1">
                    <a:lumMod val="95000"/>
                    <a:lumOff val="5000"/>
                  </a:schemeClr>
                </a:solidFill>
                <a:latin typeface="Times New Roman" panose="02020603050405020304" charset="0"/>
                <a:ea typeface="Times New Roman" panose="02020603050405020304" charset="0"/>
              </a:rPr>
              <a:t> </a:t>
            </a:r>
            <a:r>
              <a:rPr lang="zh-CN" altLang="en-US" sz="1000" dirty="0">
                <a:solidFill>
                  <a:schemeClr val="tx1">
                    <a:lumMod val="95000"/>
                    <a:lumOff val="5000"/>
                  </a:schemeClr>
                </a:solidFill>
                <a:latin typeface="Times New Roman" panose="02020603050405020304" charset="0"/>
                <a:ea typeface="Times New Roman" panose="02020603050405020304" charset="0"/>
              </a:rPr>
              <a:t>the R programming environment Slider responses for both aesthetic appeal</a:t>
            </a:r>
            <a:r>
              <a:rPr lang="en-US" altLang="zh-CN" sz="1000" dirty="0">
                <a:solidFill>
                  <a:schemeClr val="tx1">
                    <a:lumMod val="95000"/>
                    <a:lumOff val="5000"/>
                  </a:schemeClr>
                </a:solidFill>
                <a:latin typeface="Times New Roman" panose="02020603050405020304" charset="0"/>
                <a:ea typeface="Times New Roman" panose="02020603050405020304" charset="0"/>
              </a:rPr>
              <a:t> </a:t>
            </a:r>
            <a:r>
              <a:rPr lang="zh-CN" altLang="en-US" sz="1000" dirty="0">
                <a:solidFill>
                  <a:schemeClr val="tx1">
                    <a:lumMod val="95000"/>
                    <a:lumOff val="5000"/>
                  </a:schemeClr>
                </a:solidFill>
                <a:latin typeface="Times New Roman" panose="02020603050405020304" charset="0"/>
                <a:ea typeface="Times New Roman" panose="02020603050405020304" charset="0"/>
              </a:rPr>
              <a:t>and self-relevance were coded on a scale from 0 to 1.</a:t>
            </a:r>
            <a:endParaRPr lang="zh-CN" altLang="en-US" sz="1000" dirty="0">
              <a:solidFill>
                <a:schemeClr val="tx1">
                  <a:lumMod val="95000"/>
                  <a:lumOff val="5000"/>
                </a:schemeClr>
              </a:solidFill>
              <a:latin typeface="Times New Roman" panose="02020603050405020304" charset="0"/>
              <a:ea typeface="Times New Roman" panose="02020603050405020304" charset="0"/>
            </a:endParaRPr>
          </a:p>
        </p:txBody>
      </p:sp>
      <p:grpSp>
        <p:nvGrpSpPr>
          <p:cNvPr id="47" name="组合 46"/>
          <p:cNvGrpSpPr/>
          <p:nvPr/>
        </p:nvGrpSpPr>
        <p:grpSpPr>
          <a:xfrm>
            <a:off x="6847301" y="871412"/>
            <a:ext cx="769620" cy="833120"/>
            <a:chOff x="9968" y="1976"/>
            <a:chExt cx="1212" cy="1312"/>
          </a:xfrm>
        </p:grpSpPr>
        <p:sp>
          <p:nvSpPr>
            <p:cNvPr id="20" name="Freeform 48"/>
            <p:cNvSpPr>
              <a:spLocks noEditPoints="1"/>
            </p:cNvSpPr>
            <p:nvPr/>
          </p:nvSpPr>
          <p:spPr bwMode="auto">
            <a:xfrm>
              <a:off x="10077" y="1976"/>
              <a:ext cx="847" cy="695"/>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chemeClr val="bg1">
                <a:lumMod val="85000"/>
              </a:schemeClr>
            </a:solidFill>
            <a:ln>
              <a:noFill/>
            </a:ln>
            <a:effectLst>
              <a:reflection blurRad="6350" stA="52000" endA="300" endPos="35000" dir="5400000" sy="-100000" algn="bl" rotWithShape="0"/>
            </a:effectLst>
          </p:spPr>
          <p:txBody>
            <a:bodyPr vert="horz" wrap="square" lIns="68580" tIns="34290" rIns="68580" bIns="34290" numCol="1" anchor="t" anchorCtr="0" compatLnSpc="1"/>
            <a:lstStyle/>
            <a:p>
              <a:endParaRPr lang="zh-CN" altLang="en-US">
                <a:latin typeface="Times New Roman" panose="02020603050405020304" charset="0"/>
                <a:ea typeface="Times New Roman" panose="02020603050405020304" charset="0"/>
              </a:endParaRPr>
            </a:p>
          </p:txBody>
        </p:sp>
        <p:sp>
          <p:nvSpPr>
            <p:cNvPr id="27" name="文本框 65"/>
            <p:cNvSpPr txBox="1"/>
            <p:nvPr/>
          </p:nvSpPr>
          <p:spPr>
            <a:xfrm>
              <a:off x="9968" y="2842"/>
              <a:ext cx="1212" cy="447"/>
            </a:xfrm>
            <a:prstGeom prst="rect">
              <a:avLst/>
            </a:prstGeom>
            <a:noFill/>
          </p:spPr>
          <p:txBody>
            <a:bodyPr wrap="square" lIns="68580" tIns="34290" rIns="68580" bIns="34290" rtlCol="0">
              <a:spAutoFit/>
            </a:bodyPr>
            <a:lstStyle/>
            <a:p>
              <a:r>
                <a:rPr lang="zh-CN" altLang="en-US" sz="1400" dirty="0">
                  <a:solidFill>
                    <a:schemeClr val="tx1">
                      <a:lumMod val="85000"/>
                      <a:lumOff val="15000"/>
                    </a:schemeClr>
                  </a:solidFill>
                  <a:latin typeface="Times New Roman" panose="02020603050405020304" charset="0"/>
                  <a:ea typeface="Times New Roman" panose="02020603050405020304" charset="0"/>
                </a:rPr>
                <a:t>Stimuli</a:t>
              </a:r>
              <a:endParaRPr lang="zh-CN" altLang="en-US" sz="1400" dirty="0">
                <a:solidFill>
                  <a:schemeClr val="tx1">
                    <a:lumMod val="85000"/>
                    <a:lumOff val="15000"/>
                  </a:schemeClr>
                </a:solidFill>
                <a:latin typeface="Times New Roman" panose="02020603050405020304" charset="0"/>
                <a:ea typeface="Times New Roman" panose="02020603050405020304" charset="0"/>
              </a:endParaRPr>
            </a:p>
          </p:txBody>
        </p:sp>
      </p:grpSp>
      <p:sp>
        <p:nvSpPr>
          <p:cNvPr id="28" name="文本框 66"/>
          <p:cNvSpPr txBox="1"/>
          <p:nvPr/>
        </p:nvSpPr>
        <p:spPr>
          <a:xfrm>
            <a:off x="5803900" y="1700530"/>
            <a:ext cx="2981960" cy="760730"/>
          </a:xfrm>
          <a:prstGeom prst="rect">
            <a:avLst/>
          </a:prstGeom>
          <a:noFill/>
        </p:spPr>
        <p:txBody>
          <a:bodyPr wrap="square" lIns="68580" tIns="34290" rIns="68580" bIns="34290" rtlCol="0">
            <a:spAutoFit/>
          </a:bodyPr>
          <a:lstStyle/>
          <a:p>
            <a:pPr marL="171450" indent="-171450">
              <a:lnSpc>
                <a:spcPct val="150000"/>
              </a:lnSpc>
              <a:buFont typeface="Arial" panose="020B0604020202020204" pitchFamily="34" charset="0"/>
              <a:buChar char="•"/>
            </a:pPr>
            <a:r>
              <a:rPr lang="zh-CN" altLang="en-US" sz="1000" dirty="0">
                <a:solidFill>
                  <a:schemeClr val="tx1">
                    <a:lumMod val="95000"/>
                    <a:lumOff val="5000"/>
                  </a:schemeClr>
                </a:solidFill>
                <a:latin typeface="Times New Roman" panose="02020603050405020304" charset="0"/>
                <a:ea typeface="Times New Roman" panose="02020603050405020304" charset="0"/>
              </a:rPr>
              <a:t>The stimulus set consisted of 148 photos of visual artworks used in a previous study</a:t>
            </a:r>
            <a:r>
              <a:rPr lang="en-US" altLang="zh-CN" sz="1000" dirty="0">
                <a:solidFill>
                  <a:schemeClr val="tx1">
                    <a:lumMod val="95000"/>
                    <a:lumOff val="5000"/>
                  </a:schemeClr>
                </a:solidFill>
                <a:latin typeface="Times New Roman" panose="02020603050405020304" charset="0"/>
                <a:ea typeface="Times New Roman" panose="02020603050405020304" charset="0"/>
              </a:rPr>
              <a:t>.(Vessel et al., 2018)</a:t>
            </a:r>
            <a:endParaRPr lang="en-US" altLang="zh-CN" sz="1000" dirty="0">
              <a:solidFill>
                <a:schemeClr val="tx1">
                  <a:lumMod val="95000"/>
                  <a:lumOff val="5000"/>
                </a:schemeClr>
              </a:solidFill>
              <a:latin typeface="Times New Roman" panose="02020603050405020304" charset="0"/>
              <a:ea typeface="Times New Roman" panose="02020603050405020304" charset="0"/>
            </a:endParaRPr>
          </a:p>
        </p:txBody>
      </p:sp>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mn-ea"/>
                <a:ea typeface="Times New Roman" panose="02020603050405020304" charset="0"/>
                <a:cs typeface="+mn-ea"/>
              </a:rPr>
              <a:t>Introduction</a:t>
            </a:r>
            <a:endParaRPr lang="zh-CN" altLang="en-US" sz="1200" dirty="0">
              <a:solidFill>
                <a:schemeClr val="bg1"/>
              </a:solidFill>
              <a:latin typeface="+mn-ea"/>
              <a:ea typeface="Times New Roman" panose="02020603050405020304" charset="0"/>
              <a:cs typeface="+mn-ea"/>
            </a:endParaRPr>
          </a:p>
        </p:txBody>
      </p:sp>
      <p:sp>
        <p:nvSpPr>
          <p:cNvPr id="38" name="文本框 37"/>
          <p:cNvSpPr txBox="1"/>
          <p:nvPr/>
        </p:nvSpPr>
        <p:spPr>
          <a:xfrm>
            <a:off x="3132302" y="268074"/>
            <a:ext cx="600083" cy="213995"/>
          </a:xfrm>
          <a:prstGeom prst="rect">
            <a:avLst/>
          </a:prstGeom>
          <a:noFill/>
        </p:spPr>
        <p:txBody>
          <a:bodyPr wrap="square" rtlCol="0">
            <a:spAutoFit/>
          </a:bodyPr>
          <a:lstStyle/>
          <a:p>
            <a:pPr algn="ctr"/>
            <a:r>
              <a:rPr lang="en-US" altLang="zh-CN" sz="800" dirty="0">
                <a:solidFill>
                  <a:schemeClr val="bg1"/>
                </a:solidFill>
                <a:latin typeface="Times New Roman" panose="02020603050405020304" charset="0"/>
                <a:ea typeface="华文细黑" panose="02010600040101010101" pitchFamily="2" charset="-122"/>
                <a:cs typeface="Times New Roman" panose="02020603050405020304" charset="0"/>
              </a:rPr>
              <a:t>Part one</a:t>
            </a:r>
            <a:endParaRPr lang="zh-CN" altLang="en-US" sz="800" dirty="0">
              <a:solidFill>
                <a:schemeClr val="bg1"/>
              </a:solidFill>
              <a:latin typeface="Times New Roman" panose="02020603050405020304" charset="0"/>
              <a:ea typeface="华文细黑" panose="02010600040101010101" pitchFamily="2" charset="-122"/>
              <a:cs typeface="Times New Roman" panose="02020603050405020304" charset="0"/>
            </a:endParaRPr>
          </a:p>
        </p:txBody>
      </p:sp>
      <p:sp>
        <p:nvSpPr>
          <p:cNvPr id="42" name="文本框 41"/>
          <p:cNvSpPr txBox="1"/>
          <p:nvPr/>
        </p:nvSpPr>
        <p:spPr>
          <a:xfrm>
            <a:off x="557363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sp>
        <p:nvSpPr>
          <p:cNvPr id="51" name="TextBox 13"/>
          <p:cNvSpPr txBox="1"/>
          <p:nvPr/>
        </p:nvSpPr>
        <p:spPr>
          <a:xfrm>
            <a:off x="224207" y="615140"/>
            <a:ext cx="2605841" cy="400110"/>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2000" b="1" dirty="0">
                <a:uFillTx/>
                <a:latin typeface="+mj-ea"/>
                <a:ea typeface="+mj-ea"/>
              </a:rPr>
              <a:t>Experiment 1A</a:t>
            </a:r>
            <a:endParaRPr lang="zh-CN" altLang="en-US" sz="2000" b="1" dirty="0">
              <a:uFillTx/>
              <a:latin typeface="+mj-ea"/>
              <a:ea typeface="+mj-ea"/>
            </a:endParaRPr>
          </a:p>
        </p:txBody>
      </p:sp>
      <p:grpSp>
        <p:nvGrpSpPr>
          <p:cNvPr id="53" name="组合 52"/>
          <p:cNvGrpSpPr/>
          <p:nvPr/>
        </p:nvGrpSpPr>
        <p:grpSpPr>
          <a:xfrm>
            <a:off x="4365625" y="466090"/>
            <a:ext cx="647700" cy="88900"/>
            <a:chOff x="1977863" y="380438"/>
            <a:chExt cx="576000" cy="89060"/>
          </a:xfrm>
          <a:solidFill>
            <a:schemeClr val="accent1"/>
          </a:solidFill>
        </p:grpSpPr>
        <p:sp>
          <p:nvSpPr>
            <p:cNvPr id="54" name="矩形 5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4" name="组合 33"/>
          <p:cNvGrpSpPr/>
          <p:nvPr/>
        </p:nvGrpSpPr>
        <p:grpSpPr>
          <a:xfrm>
            <a:off x="4098290" y="58420"/>
            <a:ext cx="1113790" cy="430530"/>
            <a:chOff x="6454" y="92"/>
            <a:chExt cx="1754" cy="678"/>
          </a:xfrm>
        </p:grpSpPr>
        <p:sp>
          <p:nvSpPr>
            <p:cNvPr id="35"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36" name="文本框 35"/>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39"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3349699" y="1534589"/>
            <a:ext cx="2400300" cy="2400300"/>
          </a:xfrm>
          <a:prstGeom prst="ellips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sp>
        <p:nvSpPr>
          <p:cNvPr id="16" name="椭圆 15"/>
          <p:cNvSpPr/>
          <p:nvPr/>
        </p:nvSpPr>
        <p:spPr>
          <a:xfrm>
            <a:off x="2984646" y="1169536"/>
            <a:ext cx="3130406" cy="3130406"/>
          </a:xfrm>
          <a:prstGeom prst="ellipse">
            <a:avLst/>
          </a:prstGeom>
          <a:noFill/>
          <a:ln w="3175">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Times New Roman" panose="02020603050405020304" charset="0"/>
              <a:ea typeface="Times New Roman" panose="02020603050405020304" charset="0"/>
            </a:endParaRPr>
          </a:p>
        </p:txBody>
      </p:sp>
      <p:grpSp>
        <p:nvGrpSpPr>
          <p:cNvPr id="17" name="组合 16"/>
          <p:cNvGrpSpPr/>
          <p:nvPr/>
        </p:nvGrpSpPr>
        <p:grpSpPr>
          <a:xfrm>
            <a:off x="6122352" y="1165622"/>
            <a:ext cx="3021648" cy="2889437"/>
            <a:chOff x="554554" y="2595206"/>
            <a:chExt cx="4028863" cy="3325830"/>
          </a:xfrm>
        </p:grpSpPr>
        <p:sp>
          <p:nvSpPr>
            <p:cNvPr id="18" name="矩形 17"/>
            <p:cNvSpPr/>
            <p:nvPr/>
          </p:nvSpPr>
          <p:spPr>
            <a:xfrm>
              <a:off x="640067" y="3000036"/>
              <a:ext cx="3697815" cy="2921000"/>
            </a:xfrm>
            <a:prstGeom prst="rect">
              <a:avLst/>
            </a:prstGeom>
            <a:noFill/>
          </p:spPr>
          <p:txBody>
            <a:bodyPr wrap="square">
              <a:noAutofit/>
            </a:bodyPr>
            <a:lstStyle/>
            <a:p>
              <a:pPr marL="171450" indent="-171450">
                <a:lnSpc>
                  <a:spcPct val="150000"/>
                </a:lnSpc>
                <a:buChar char="•"/>
              </a:pPr>
              <a:r>
                <a:rPr lang="en-US" altLang="zh-CN" sz="1200" dirty="0">
                  <a:solidFill>
                    <a:schemeClr val="tx1">
                      <a:lumMod val="95000"/>
                      <a:lumOff val="5000"/>
                    </a:schemeClr>
                  </a:solidFill>
                  <a:latin typeface="Times New Roman" panose="02020603050405020304" charset="0"/>
                  <a:ea typeface="Times New Roman" panose="02020603050405020304" charset="0"/>
                </a:rPr>
                <a:t>Participants were asked to rate how aesthetically pleasing an image was for them using a continuous response scale.</a:t>
              </a:r>
              <a:endParaRPr lang="en-US" altLang="zh-CN" sz="1200" dirty="0">
                <a:solidFill>
                  <a:schemeClr val="tx1">
                    <a:lumMod val="95000"/>
                    <a:lumOff val="5000"/>
                  </a:schemeClr>
                </a:solidFill>
                <a:latin typeface="Times New Roman" panose="02020603050405020304" charset="0"/>
                <a:ea typeface="Times New Roman" panose="02020603050405020304" charset="0"/>
              </a:endParaRPr>
            </a:p>
            <a:p>
              <a:pPr marL="171450" indent="-171450">
                <a:lnSpc>
                  <a:spcPct val="150000"/>
                </a:lnSpc>
                <a:buChar char="•"/>
              </a:pPr>
              <a:r>
                <a:rPr lang="en-US" altLang="zh-CN" sz="1200" dirty="0">
                  <a:solidFill>
                    <a:schemeClr val="tx1">
                      <a:lumMod val="95000"/>
                      <a:lumOff val="5000"/>
                    </a:schemeClr>
                  </a:solidFill>
                  <a:latin typeface="Times New Roman" panose="02020603050405020304" charset="0"/>
                  <a:ea typeface="Times New Roman" panose="02020603050405020304" charset="0"/>
                </a:rPr>
                <a:t>Participants were encouraged to answer according to their own aesthetic evaluation on the basis of how "moved"</a:t>
              </a:r>
              <a:r>
                <a:rPr lang="zh-CN" altLang="en-US" sz="1200" dirty="0">
                  <a:solidFill>
                    <a:schemeClr val="tx1">
                      <a:lumMod val="95000"/>
                      <a:lumOff val="5000"/>
                    </a:schemeClr>
                  </a:solidFill>
                  <a:latin typeface="Times New Roman" panose="02020603050405020304" charset="0"/>
                  <a:ea typeface="Times New Roman" panose="02020603050405020304" charset="0"/>
                </a:rPr>
                <a:t> </a:t>
              </a:r>
              <a:r>
                <a:rPr lang="en-US" altLang="zh-CN" sz="1200" dirty="0">
                  <a:solidFill>
                    <a:schemeClr val="tx1">
                      <a:lumMod val="95000"/>
                      <a:lumOff val="5000"/>
                    </a:schemeClr>
                  </a:solidFill>
                  <a:latin typeface="Times New Roman" panose="02020603050405020304" charset="0"/>
                  <a:ea typeface="Times New Roman" panose="02020603050405020304" charset="0"/>
                </a:rPr>
                <a:t>they were by the paintings. </a:t>
              </a:r>
              <a:endParaRPr lang="en-US" altLang="zh-CN" sz="1200" dirty="0">
                <a:solidFill>
                  <a:schemeClr val="tx1">
                    <a:lumMod val="95000"/>
                    <a:lumOff val="5000"/>
                  </a:schemeClr>
                </a:solidFill>
                <a:latin typeface="Times New Roman" panose="02020603050405020304" charset="0"/>
                <a:ea typeface="Times New Roman" panose="02020603050405020304" charset="0"/>
              </a:endParaRPr>
            </a:p>
          </p:txBody>
        </p:sp>
        <p:sp>
          <p:nvSpPr>
            <p:cNvPr id="19" name="文本框 17"/>
            <p:cNvSpPr txBox="1"/>
            <p:nvPr/>
          </p:nvSpPr>
          <p:spPr>
            <a:xfrm>
              <a:off x="554554" y="2595206"/>
              <a:ext cx="4028863" cy="344256"/>
            </a:xfrm>
            <a:prstGeom prst="rect">
              <a:avLst/>
            </a:prstGeom>
            <a:noFill/>
          </p:spPr>
          <p:txBody>
            <a:bodyPr wrap="square" rtlCol="0">
              <a:noAutofit/>
            </a:bodyPr>
            <a:lstStyle/>
            <a:p>
              <a:pPr indent="0">
                <a:buNone/>
              </a:pPr>
              <a:r>
                <a:rPr lang="en-US" altLang="zh-CN" sz="1500" b="1" dirty="0">
                  <a:solidFill>
                    <a:schemeClr val="tx1"/>
                  </a:solidFill>
                  <a:latin typeface="Times New Roman" panose="02020603050405020304" charset="0"/>
                  <a:ea typeface="Times New Roman" panose="02020603050405020304" charset="0"/>
                </a:rPr>
                <a:t>Ratings for aesthetic appeal</a:t>
              </a:r>
              <a:endParaRPr b="1"/>
            </a:p>
          </p:txBody>
        </p:sp>
      </p:grpSp>
      <p:grpSp>
        <p:nvGrpSpPr>
          <p:cNvPr id="21" name="组合 20"/>
          <p:cNvGrpSpPr/>
          <p:nvPr/>
        </p:nvGrpSpPr>
        <p:grpSpPr>
          <a:xfrm>
            <a:off x="271729" y="1051353"/>
            <a:ext cx="3171420" cy="3259858"/>
            <a:chOff x="692720" y="2417026"/>
            <a:chExt cx="4228560" cy="1676269"/>
          </a:xfrm>
        </p:grpSpPr>
        <p:sp>
          <p:nvSpPr>
            <p:cNvPr id="22" name="矩形 21"/>
            <p:cNvSpPr/>
            <p:nvPr/>
          </p:nvSpPr>
          <p:spPr>
            <a:xfrm>
              <a:off x="692720" y="2620334"/>
              <a:ext cx="3617240" cy="1472961"/>
            </a:xfrm>
            <a:prstGeom prst="rect">
              <a:avLst/>
            </a:prstGeom>
            <a:noFill/>
          </p:spPr>
          <p:txBody>
            <a:bodyPr wrap="square">
              <a:noAutofit/>
            </a:bodyPr>
            <a:lstStyle/>
            <a:p>
              <a:pPr marL="171450" indent="-171450">
                <a:lnSpc>
                  <a:spcPct val="150000"/>
                </a:lnSpc>
                <a:buChar char="•"/>
              </a:pPr>
              <a:r>
                <a:rPr lang="en-US" altLang="zh-CN" sz="1200" dirty="0">
                  <a:solidFill>
                    <a:schemeClr val="tx1">
                      <a:lumMod val="95000"/>
                      <a:lumOff val="5000"/>
                    </a:schemeClr>
                  </a:solidFill>
                  <a:latin typeface="Times New Roman" panose="02020603050405020304" charset="0"/>
                  <a:ea typeface="Times New Roman" panose="02020603050405020304" charset="0"/>
                </a:rPr>
                <a:t>Participants were asked to rate how self</a:t>
              </a:r>
              <a:r>
                <a:rPr lang="zh-CN" altLang="en-US" sz="1200" dirty="0">
                  <a:solidFill>
                    <a:schemeClr val="tx1">
                      <a:lumMod val="95000"/>
                      <a:lumOff val="5000"/>
                    </a:schemeClr>
                  </a:solidFill>
                  <a:latin typeface="Times New Roman" panose="02020603050405020304" charset="0"/>
                  <a:ea typeface="Times New Roman" panose="02020603050405020304" charset="0"/>
                </a:rPr>
                <a:t>-</a:t>
              </a:r>
              <a:r>
                <a:rPr lang="en-US" altLang="zh-CN" sz="1200" dirty="0">
                  <a:solidFill>
                    <a:schemeClr val="tx1">
                      <a:lumMod val="95000"/>
                      <a:lumOff val="5000"/>
                    </a:schemeClr>
                  </a:solidFill>
                  <a:latin typeface="Times New Roman" panose="02020603050405020304" charset="0"/>
                  <a:ea typeface="Times New Roman" panose="02020603050405020304" charset="0"/>
                </a:rPr>
                <a:t>relevant an artwork was for them using a continuous response scale.</a:t>
              </a:r>
              <a:endParaRPr lang="en-US" altLang="zh-CN" sz="1200" dirty="0">
                <a:solidFill>
                  <a:schemeClr val="tx1">
                    <a:lumMod val="95000"/>
                    <a:lumOff val="5000"/>
                  </a:schemeClr>
                </a:solidFill>
                <a:latin typeface="Times New Roman" panose="02020603050405020304" charset="0"/>
                <a:ea typeface="Times New Roman" panose="02020603050405020304" charset="0"/>
              </a:endParaRPr>
            </a:p>
            <a:p>
              <a:pPr marL="171450" indent="-171450">
                <a:lnSpc>
                  <a:spcPct val="150000"/>
                </a:lnSpc>
                <a:buChar char="•"/>
              </a:pPr>
              <a:r>
                <a:rPr lang="en-US" altLang="zh-CN" sz="1200" dirty="0">
                  <a:solidFill>
                    <a:schemeClr val="tx1">
                      <a:lumMod val="95000"/>
                      <a:lumOff val="5000"/>
                    </a:schemeClr>
                  </a:solidFill>
                  <a:latin typeface="Times New Roman" panose="02020603050405020304" charset="0"/>
                  <a:ea typeface="Times New Roman" panose="02020603050405020304" charset="0"/>
                </a:rPr>
                <a:t>Self</a:t>
              </a:r>
              <a:r>
                <a:rPr lang="zh-CN" altLang="en-US" sz="1200" dirty="0">
                  <a:solidFill>
                    <a:schemeClr val="tx1">
                      <a:lumMod val="95000"/>
                      <a:lumOff val="5000"/>
                    </a:schemeClr>
                  </a:solidFill>
                  <a:latin typeface="Times New Roman" panose="02020603050405020304" charset="0"/>
                  <a:ea typeface="Times New Roman" panose="02020603050405020304" charset="0"/>
                </a:rPr>
                <a:t>-</a:t>
              </a:r>
              <a:r>
                <a:rPr lang="en-US" altLang="zh-CN" sz="1200" dirty="0">
                  <a:solidFill>
                    <a:schemeClr val="tx1">
                      <a:lumMod val="95000"/>
                      <a:lumOff val="5000"/>
                    </a:schemeClr>
                  </a:solidFill>
                  <a:latin typeface="Times New Roman" panose="02020603050405020304" charset="0"/>
                  <a:ea typeface="Times New Roman" panose="02020603050405020304" charset="0"/>
                </a:rPr>
                <a:t>relevance was defined as"the extent to which something relates to you, your experiences, or your identity. These are the things and events that define you as a person."</a:t>
              </a:r>
              <a:r>
                <a:rPr lang="zh-CN" altLang="en-US" sz="1200" dirty="0">
                  <a:solidFill>
                    <a:schemeClr val="tx1">
                      <a:lumMod val="95000"/>
                      <a:lumOff val="5000"/>
                    </a:schemeClr>
                  </a:solidFill>
                  <a:latin typeface="Times New Roman" panose="02020603050405020304" charset="0"/>
                  <a:ea typeface="Times New Roman" panose="02020603050405020304" charset="0"/>
                </a:rPr>
                <a:t> </a:t>
              </a:r>
              <a:endParaRPr lang="zh-CN" altLang="en-US" sz="1200" dirty="0">
                <a:solidFill>
                  <a:schemeClr val="tx1">
                    <a:lumMod val="95000"/>
                    <a:lumOff val="5000"/>
                  </a:schemeClr>
                </a:solidFill>
                <a:latin typeface="Times New Roman" panose="02020603050405020304" charset="0"/>
                <a:ea typeface="Times New Roman" panose="02020603050405020304" charset="0"/>
              </a:endParaRPr>
            </a:p>
          </p:txBody>
        </p:sp>
        <p:sp>
          <p:nvSpPr>
            <p:cNvPr id="23" name="文本框 24"/>
            <p:cNvSpPr txBox="1"/>
            <p:nvPr/>
          </p:nvSpPr>
          <p:spPr>
            <a:xfrm>
              <a:off x="826535" y="2417026"/>
              <a:ext cx="4094745" cy="248492"/>
            </a:xfrm>
            <a:prstGeom prst="rect">
              <a:avLst/>
            </a:prstGeom>
            <a:noFill/>
          </p:spPr>
          <p:txBody>
            <a:bodyPr wrap="square" rtlCol="0">
              <a:noAutofit/>
            </a:bodyPr>
            <a:lstStyle/>
            <a:p>
              <a:pPr indent="0">
                <a:buNone/>
              </a:pPr>
              <a:r>
                <a:rPr lang="en-US" altLang="zh-CN" sz="1500" b="1" dirty="0">
                  <a:solidFill>
                    <a:schemeClr val="tx1"/>
                  </a:solidFill>
                  <a:latin typeface="Times New Roman" panose="02020603050405020304" charset="0"/>
                  <a:ea typeface="Times New Roman" panose="02020603050405020304" charset="0"/>
                </a:rPr>
                <a:t>Ratings for self</a:t>
              </a:r>
              <a:r>
                <a:rPr lang="zh-CN" altLang="en-US" sz="1500" b="1" dirty="0">
                  <a:solidFill>
                    <a:schemeClr val="tx1"/>
                  </a:solidFill>
                  <a:latin typeface="Times New Roman" panose="02020603050405020304" charset="0"/>
                  <a:ea typeface="Times New Roman" panose="02020603050405020304" charset="0"/>
                </a:rPr>
                <a:t>-</a:t>
              </a:r>
              <a:r>
                <a:rPr lang="en-US" altLang="zh-CN" sz="1500" b="1" dirty="0">
                  <a:solidFill>
                    <a:schemeClr val="tx1"/>
                  </a:solidFill>
                  <a:latin typeface="Times New Roman" panose="02020603050405020304" charset="0"/>
                  <a:ea typeface="Times New Roman" panose="02020603050405020304" charset="0"/>
                </a:rPr>
                <a:t>relevance</a:t>
              </a:r>
              <a:endParaRPr b="1"/>
            </a:p>
          </p:txBody>
        </p:sp>
      </p:grpSp>
      <p:sp>
        <p:nvSpPr>
          <p:cNvPr id="26" name="椭圆 25"/>
          <p:cNvSpPr/>
          <p:nvPr/>
        </p:nvSpPr>
        <p:spPr>
          <a:xfrm>
            <a:off x="3707130" y="1891665"/>
            <a:ext cx="1685925" cy="1685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grpSp>
        <p:nvGrpSpPr>
          <p:cNvPr id="29" name="组合 28"/>
          <p:cNvGrpSpPr/>
          <p:nvPr/>
        </p:nvGrpSpPr>
        <p:grpSpPr>
          <a:xfrm>
            <a:off x="5252974" y="980112"/>
            <a:ext cx="594066" cy="657008"/>
            <a:chOff x="7190791" y="1259800"/>
            <a:chExt cx="792088" cy="876010"/>
          </a:xfrm>
          <a:solidFill>
            <a:schemeClr val="accent1"/>
          </a:solidFill>
        </p:grpSpPr>
        <p:grpSp>
          <p:nvGrpSpPr>
            <p:cNvPr id="30" name="组合 29"/>
            <p:cNvGrpSpPr/>
            <p:nvPr/>
          </p:nvGrpSpPr>
          <p:grpSpPr>
            <a:xfrm rot="1291582">
              <a:off x="7190791" y="1259800"/>
              <a:ext cx="792088" cy="876010"/>
              <a:chOff x="6744072" y="893003"/>
              <a:chExt cx="792088" cy="876010"/>
            </a:xfrm>
            <a:grpFill/>
          </p:grpSpPr>
          <p:sp>
            <p:nvSpPr>
              <p:cNvPr id="32" name="流程图: 联系 31"/>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33" name="等腰三角形 32"/>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charset="0"/>
                  <a:ea typeface="Times New Roman" panose="02020603050405020304" charset="0"/>
                </a:endParaRPr>
              </a:p>
            </p:txBody>
          </p:sp>
        </p:grpSp>
        <p:sp>
          <p:nvSpPr>
            <p:cNvPr id="31" name="文本框 28"/>
            <p:cNvSpPr txBox="1"/>
            <p:nvPr/>
          </p:nvSpPr>
          <p:spPr>
            <a:xfrm>
              <a:off x="7382950" y="1449874"/>
              <a:ext cx="438581" cy="430886"/>
            </a:xfrm>
            <a:prstGeom prst="rect">
              <a:avLst/>
            </a:prstGeom>
            <a:grpFill/>
          </p:spPr>
          <p:txBody>
            <a:bodyPr wrap="none" rtlCol="0">
              <a:spAutoFit/>
            </a:bodyPr>
            <a:lstStyle/>
            <a:p>
              <a:r>
                <a:rPr lang="en-US" altLang="zh-CN" sz="1500" dirty="0">
                  <a:solidFill>
                    <a:schemeClr val="bg1"/>
                  </a:solidFill>
                  <a:latin typeface="Times New Roman" panose="02020603050405020304" charset="0"/>
                  <a:ea typeface="Times New Roman" panose="02020603050405020304" charset="0"/>
                </a:rPr>
                <a:t>A</a:t>
              </a:r>
              <a:endParaRPr lang="zh-CN" altLang="en-US" sz="1500" dirty="0">
                <a:solidFill>
                  <a:schemeClr val="bg1"/>
                </a:solidFill>
                <a:latin typeface="Times New Roman" panose="02020603050405020304" charset="0"/>
                <a:ea typeface="Times New Roman" panose="02020603050405020304" charset="0"/>
              </a:endParaRPr>
            </a:p>
          </p:txBody>
        </p:sp>
      </p:grpSp>
      <p:grpSp>
        <p:nvGrpSpPr>
          <p:cNvPr id="34" name="组合 33"/>
          <p:cNvGrpSpPr/>
          <p:nvPr/>
        </p:nvGrpSpPr>
        <p:grpSpPr>
          <a:xfrm>
            <a:off x="2769135" y="2005965"/>
            <a:ext cx="657008" cy="594066"/>
            <a:chOff x="3799443" y="2691181"/>
            <a:chExt cx="876010" cy="792088"/>
          </a:xfrm>
          <a:solidFill>
            <a:schemeClr val="accent1"/>
          </a:solidFill>
        </p:grpSpPr>
        <p:grpSp>
          <p:nvGrpSpPr>
            <p:cNvPr id="35" name="组合 34"/>
            <p:cNvGrpSpPr/>
            <p:nvPr/>
          </p:nvGrpSpPr>
          <p:grpSpPr>
            <a:xfrm rot="18172526">
              <a:off x="3841404" y="2649220"/>
              <a:ext cx="792088" cy="876010"/>
              <a:chOff x="6744072" y="893003"/>
              <a:chExt cx="792088" cy="876010"/>
            </a:xfrm>
            <a:grpFill/>
          </p:grpSpPr>
          <p:sp>
            <p:nvSpPr>
              <p:cNvPr id="37" name="流程图: 联系 36"/>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ea typeface="Times New Roman" panose="02020603050405020304" charset="0"/>
                </a:endParaRPr>
              </a:p>
            </p:txBody>
          </p:sp>
          <p:sp>
            <p:nvSpPr>
              <p:cNvPr id="38" name="等腰三角形 37"/>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charset="0"/>
                  <a:ea typeface="Times New Roman" panose="02020603050405020304" charset="0"/>
                </a:endParaRPr>
              </a:p>
            </p:txBody>
          </p:sp>
        </p:grpSp>
        <p:sp>
          <p:nvSpPr>
            <p:cNvPr id="36" name="文本框 29"/>
            <p:cNvSpPr txBox="1"/>
            <p:nvPr/>
          </p:nvSpPr>
          <p:spPr>
            <a:xfrm>
              <a:off x="3975023" y="2864393"/>
              <a:ext cx="406522" cy="430887"/>
            </a:xfrm>
            <a:prstGeom prst="rect">
              <a:avLst/>
            </a:prstGeom>
            <a:grpFill/>
          </p:spPr>
          <p:txBody>
            <a:bodyPr wrap="none" rtlCol="0">
              <a:spAutoFit/>
            </a:bodyPr>
            <a:lstStyle/>
            <a:p>
              <a:r>
                <a:rPr lang="en-US" altLang="zh-CN" sz="1500" dirty="0">
                  <a:solidFill>
                    <a:schemeClr val="bg1"/>
                  </a:solidFill>
                  <a:latin typeface="Times New Roman" panose="02020603050405020304" charset="0"/>
                  <a:ea typeface="Times New Roman" panose="02020603050405020304" charset="0"/>
                </a:rPr>
                <a:t>B</a:t>
              </a:r>
              <a:endParaRPr lang="zh-CN" altLang="en-US" sz="1500" dirty="0">
                <a:solidFill>
                  <a:schemeClr val="bg1"/>
                </a:solidFill>
                <a:latin typeface="Times New Roman" panose="02020603050405020304" charset="0"/>
                <a:ea typeface="Times New Roman" panose="02020603050405020304" charset="0"/>
              </a:endParaRPr>
            </a:p>
          </p:txBody>
        </p:sp>
      </p:grpSp>
      <p:sp>
        <p:nvSpPr>
          <p:cNvPr id="42" name="矩形 41"/>
          <p:cNvSpPr/>
          <p:nvPr/>
        </p:nvSpPr>
        <p:spPr>
          <a:xfrm>
            <a:off x="0" y="-2540"/>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352925" y="521335"/>
            <a:ext cx="648335" cy="35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47" name="文本框 46"/>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8"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49" name="文本框 48"/>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50"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sp>
        <p:nvSpPr>
          <p:cNvPr id="51" name="文本框 50"/>
          <p:cNvSpPr txBox="1"/>
          <p:nvPr/>
        </p:nvSpPr>
        <p:spPr>
          <a:xfrm>
            <a:off x="5583018" y="268097"/>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52"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53" name="文本框 52"/>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54"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55" name="文本框 54"/>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64" name="组合 63"/>
          <p:cNvGrpSpPr/>
          <p:nvPr userDrawn="1"/>
        </p:nvGrpSpPr>
        <p:grpSpPr>
          <a:xfrm>
            <a:off x="3845172" y="2345923"/>
            <a:ext cx="1622547" cy="880516"/>
            <a:chOff x="554" y="1212"/>
            <a:chExt cx="4305" cy="1808"/>
          </a:xfrm>
        </p:grpSpPr>
        <p:grpSp>
          <p:nvGrpSpPr>
            <p:cNvPr id="61" name="组合 60"/>
            <p:cNvGrpSpPr/>
            <p:nvPr userDrawn="1"/>
          </p:nvGrpSpPr>
          <p:grpSpPr>
            <a:xfrm>
              <a:off x="781" y="1212"/>
              <a:ext cx="4079" cy="1808"/>
              <a:chOff x="867" y="4865"/>
              <a:chExt cx="4587" cy="2138"/>
            </a:xfrm>
          </p:grpSpPr>
          <p:sp>
            <p:nvSpPr>
              <p:cNvPr id="14" name="矩形 13"/>
              <p:cNvSpPr/>
              <p:nvPr userDrawn="1"/>
            </p:nvSpPr>
            <p:spPr>
              <a:xfrm>
                <a:off x="867" y="4865"/>
                <a:ext cx="3643" cy="1907"/>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20" name="矩形 19"/>
              <p:cNvSpPr/>
              <p:nvPr userDrawn="1"/>
            </p:nvSpPr>
            <p:spPr>
              <a:xfrm>
                <a:off x="1519" y="6197"/>
                <a:ext cx="2340" cy="27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pic>
            <p:nvPicPr>
              <p:cNvPr id="57" name="图片 5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64" y="6251"/>
                <a:ext cx="216" cy="216"/>
              </a:xfrm>
              <a:prstGeom prst="rect">
                <a:avLst/>
              </a:prstGeom>
            </p:spPr>
          </p:pic>
          <p:pic>
            <p:nvPicPr>
              <p:cNvPr id="58" name="图片 5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4" y="6241"/>
                <a:ext cx="236" cy="236"/>
              </a:xfrm>
              <a:prstGeom prst="rect">
                <a:avLst/>
              </a:prstGeom>
            </p:spPr>
          </p:pic>
          <p:pic>
            <p:nvPicPr>
              <p:cNvPr id="59" name="图片 58"/>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8" y="6197"/>
                <a:ext cx="926" cy="806"/>
              </a:xfrm>
              <a:prstGeom prst="rect">
                <a:avLst/>
              </a:prstGeom>
            </p:spPr>
          </p:pic>
          <p:sp>
            <p:nvSpPr>
              <p:cNvPr id="60" name="流程图: 联系 59"/>
              <p:cNvSpPr/>
              <p:nvPr userDrawn="1"/>
            </p:nvSpPr>
            <p:spPr>
              <a:xfrm>
                <a:off x="2940" y="6241"/>
                <a:ext cx="180" cy="180"/>
              </a:xfrm>
              <a:prstGeom prst="flowChartConnector">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417FF9"/>
                  </a:solidFill>
                </a:endParaRPr>
              </a:p>
            </p:txBody>
          </p:sp>
        </p:grpSp>
        <p:sp>
          <p:nvSpPr>
            <p:cNvPr id="62" name="文本框 61"/>
            <p:cNvSpPr txBox="1"/>
            <p:nvPr userDrawn="1"/>
          </p:nvSpPr>
          <p:spPr>
            <a:xfrm>
              <a:off x="554" y="1517"/>
              <a:ext cx="1672" cy="822"/>
            </a:xfrm>
            <a:prstGeom prst="rect">
              <a:avLst/>
            </a:prstGeom>
          </p:spPr>
          <p:txBody>
            <a:bodyPr wrap="square" rtlCol="0">
              <a:noAutofit/>
            </a:bodyPr>
            <a:p>
              <a:pPr algn="ctr"/>
              <a:r>
                <a:rPr lang="en-US" altLang="zh-CN" sz="1000" dirty="0">
                  <a:solidFill>
                    <a:schemeClr val="tx1">
                      <a:lumMod val="95000"/>
                      <a:lumOff val="5000"/>
                    </a:schemeClr>
                  </a:solidFill>
                  <a:latin typeface="Times New Roman" panose="02020603050405020304" charset="0"/>
                  <a:ea typeface="Times New Roman" panose="02020603050405020304" charset="0"/>
                </a:rPr>
                <a:t>means low</a:t>
              </a:r>
              <a:endParaRPr lang="en-US" altLang="zh-CN" sz="1000" dirty="0">
                <a:solidFill>
                  <a:schemeClr val="tx1">
                    <a:lumMod val="95000"/>
                    <a:lumOff val="5000"/>
                  </a:schemeClr>
                </a:solidFill>
                <a:latin typeface="Times New Roman" panose="02020603050405020304" charset="0"/>
                <a:ea typeface="Times New Roman" panose="02020603050405020304" charset="0"/>
              </a:endParaRPr>
            </a:p>
          </p:txBody>
        </p:sp>
        <p:sp>
          <p:nvSpPr>
            <p:cNvPr id="63" name="文本框 62"/>
            <p:cNvSpPr txBox="1"/>
            <p:nvPr userDrawn="1"/>
          </p:nvSpPr>
          <p:spPr>
            <a:xfrm>
              <a:off x="2624" y="1517"/>
              <a:ext cx="1622" cy="819"/>
            </a:xfrm>
            <a:prstGeom prst="rect">
              <a:avLst/>
            </a:prstGeom>
          </p:spPr>
          <p:txBody>
            <a:bodyPr wrap="square" rtlCol="0">
              <a:spAutoFit/>
            </a:bodyPr>
            <a:p>
              <a:pPr algn="ctr"/>
              <a:r>
                <a:rPr lang="en-US" altLang="zh-CN" sz="1000" dirty="0">
                  <a:solidFill>
                    <a:schemeClr val="tx1">
                      <a:lumMod val="95000"/>
                      <a:lumOff val="5000"/>
                    </a:schemeClr>
                  </a:solidFill>
                  <a:latin typeface="Times New Roman" panose="02020603050405020304" charset="0"/>
                  <a:ea typeface="Times New Roman" panose="02020603050405020304" charset="0"/>
                </a:rPr>
                <a:t>means high</a:t>
              </a:r>
              <a:endParaRPr sz="1000"/>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00" fill="hold"/>
                                        <p:tgtEl>
                                          <p:spTgt spid="15"/>
                                        </p:tgtEl>
                                        <p:attrNameLst>
                                          <p:attrName>ppt_w</p:attrName>
                                        </p:attrNameLst>
                                      </p:cBhvr>
                                      <p:tavLst>
                                        <p:tav tm="0">
                                          <p:val>
                                            <p:fltVal val="0"/>
                                          </p:val>
                                        </p:tav>
                                        <p:tav tm="100000">
                                          <p:val>
                                            <p:strVal val="#ppt_w"/>
                                          </p:val>
                                        </p:tav>
                                      </p:tavLst>
                                    </p:anim>
                                    <p:anim calcmode="lin" valueType="num">
                                      <p:cBhvr>
                                        <p:cTn id="8" dur="300" fill="hold"/>
                                        <p:tgtEl>
                                          <p:spTgt spid="15"/>
                                        </p:tgtEl>
                                        <p:attrNameLst>
                                          <p:attrName>ppt_h</p:attrName>
                                        </p:attrNameLst>
                                      </p:cBhvr>
                                      <p:tavLst>
                                        <p:tav tm="0">
                                          <p:val>
                                            <p:fltVal val="0"/>
                                          </p:val>
                                        </p:tav>
                                        <p:tav tm="100000">
                                          <p:val>
                                            <p:strVal val="#ppt_h"/>
                                          </p:val>
                                        </p:tav>
                                      </p:tavLst>
                                    </p:anim>
                                    <p:animEffect transition="in" filter="fade">
                                      <p:cBhvr>
                                        <p:cTn id="9" dur="3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animEffect transition="in" filter="fade">
                                      <p:cBhvr>
                                        <p:cTn id="15" dur="300"/>
                                        <p:tgtEl>
                                          <p:spTgt spid="16"/>
                                        </p:tgtEl>
                                      </p:cBhvr>
                                    </p:animEffect>
                                  </p:childTnLst>
                                </p:cTn>
                              </p:par>
                            </p:childTnLst>
                          </p:cTn>
                        </p:par>
                        <p:par>
                          <p:cTn id="16" fill="hold">
                            <p:stCondLst>
                              <p:cond delay="1000"/>
                            </p:stCondLst>
                            <p:childTnLst>
                              <p:par>
                                <p:cTn id="17" presetID="2" presetClass="entr" presetSubtype="3"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par>
                                <p:cTn id="21" presetID="26" presetClass="emph" presetSubtype="0" fill="hold" nodeType="withEffect">
                                  <p:stCondLst>
                                    <p:cond delay="0"/>
                                  </p:stCondLst>
                                  <p:childTnLst>
                                    <p:animEffect transition="out" filter="fade">
                                      <p:cBhvr>
                                        <p:cTn id="22" dur="500" tmFilter="0, 0; .2, .5; .8, .5; 1, 0"/>
                                        <p:tgtEl>
                                          <p:spTgt spid="29"/>
                                        </p:tgtEl>
                                      </p:cBhvr>
                                    </p:animEffect>
                                    <p:animScale>
                                      <p:cBhvr>
                                        <p:cTn id="23" dur="250" autoRev="1" fill="hold"/>
                                        <p:tgtEl>
                                          <p:spTgt spid="29"/>
                                        </p:tgtEl>
                                      </p:cBhvr>
                                      <p:by x="105000" y="105000"/>
                                    </p:animScale>
                                  </p:childTnLst>
                                </p:cTn>
                              </p:par>
                              <p:par>
                                <p:cTn id="24" presetID="2" presetClass="entr" presetSubtype="2"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8"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0-#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34"/>
                                        </p:tgtEl>
                                      </p:cBhvr>
                                    </p:animEffect>
                                    <p:animScale>
                                      <p:cBhvr>
                                        <p:cTn id="35" dur="250" autoRev="1" fill="hold"/>
                                        <p:tgtEl>
                                          <p:spTgt spid="34"/>
                                        </p:tgtEl>
                                      </p:cBhvr>
                                      <p:by x="105000" y="105000"/>
                                    </p:animScale>
                                  </p:childTnLst>
                                </p:cTn>
                              </p:par>
                              <p:par>
                                <p:cTn id="36" presetID="2" presetClass="entr" presetSubtype="8"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0-#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Introduction</a:t>
            </a:r>
            <a:endParaRPr lang="zh-CN" altLang="en-US" sz="1200" dirty="0">
              <a:solidFill>
                <a:schemeClr val="bg1"/>
              </a:solidFill>
              <a:latin typeface="Times New Roman" panose="02020603050405020304" charset="0"/>
              <a:ea typeface="Times New Roman" panose="02020603050405020304" charset="0"/>
            </a:endParaRPr>
          </a:p>
        </p:txBody>
      </p:sp>
      <p:sp>
        <p:nvSpPr>
          <p:cNvPr id="38" name="文本框 3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42" name="文本框 41"/>
          <p:cNvSpPr txBox="1"/>
          <p:nvPr/>
        </p:nvSpPr>
        <p:spPr>
          <a:xfrm>
            <a:off x="5540616" y="268074"/>
            <a:ext cx="62947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4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Discussion</a:t>
            </a:r>
            <a:endParaRPr lang="zh-CN" altLang="en-US" sz="1200" dirty="0">
              <a:solidFill>
                <a:schemeClr val="bg1"/>
              </a:solidFill>
              <a:latin typeface="Times New Roman" panose="02020603050405020304" charset="0"/>
              <a:ea typeface="Times New Roman" panose="02020603050405020304" charset="0"/>
            </a:endParaRPr>
          </a:p>
        </p:txBody>
      </p:sp>
      <p:sp>
        <p:nvSpPr>
          <p:cNvPr id="44" name="文本框 4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4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Conclusion</a:t>
            </a:r>
            <a:endParaRPr lang="zh-CN" altLang="en-US" sz="1200" dirty="0">
              <a:solidFill>
                <a:schemeClr val="bg1"/>
              </a:solidFill>
              <a:latin typeface="Times New Roman" panose="02020603050405020304" charset="0"/>
              <a:ea typeface="Times New Roman" panose="02020603050405020304" charset="0"/>
            </a:endParaRPr>
          </a:p>
        </p:txBody>
      </p:sp>
      <p:sp>
        <p:nvSpPr>
          <p:cNvPr id="46" name="文本框 4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grpSp>
        <p:nvGrpSpPr>
          <p:cNvPr id="3" name="组合 2"/>
          <p:cNvGrpSpPr/>
          <p:nvPr/>
        </p:nvGrpSpPr>
        <p:grpSpPr>
          <a:xfrm>
            <a:off x="4365625" y="466090"/>
            <a:ext cx="647700" cy="88900"/>
            <a:chOff x="1977863" y="380438"/>
            <a:chExt cx="576000" cy="89060"/>
          </a:xfrm>
          <a:solidFill>
            <a:schemeClr val="accent1"/>
          </a:solidFill>
        </p:grpSpPr>
        <p:sp>
          <p:nvSpPr>
            <p:cNvPr id="4" name="矩形 3"/>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等腰三角形 54"/>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5" name="TextBox 13"/>
          <p:cNvSpPr txBox="1"/>
          <p:nvPr/>
        </p:nvSpPr>
        <p:spPr>
          <a:xfrm>
            <a:off x="153499" y="676694"/>
            <a:ext cx="5498621" cy="369332"/>
          </a:xfrm>
          <a:prstGeom prst="rect">
            <a:avLst/>
          </a:prstGeom>
          <a:noFill/>
        </p:spPr>
        <p:txBody>
          <a:bodyPr wrap="square" rtlCol="0">
            <a:spAutoFit/>
          </a:bodyPr>
          <a:lstStyle/>
          <a:p>
            <a:pPr marL="285750" indent="-285750" algn="l">
              <a:spcBef>
                <a:spcPct val="0"/>
              </a:spcBef>
              <a:buFont typeface="Wingdings" panose="05000000000000000000" charset="0"/>
              <a:buChar char="u"/>
            </a:pPr>
            <a:r>
              <a:rPr lang="zh-CN" altLang="en-US" sz="1800" b="1" dirty="0">
                <a:solidFill>
                  <a:schemeClr val="tx1">
                    <a:lumMod val="85000"/>
                    <a:lumOff val="15000"/>
                  </a:schemeClr>
                </a:solidFill>
                <a:uFillTx/>
                <a:latin typeface="+mn-ea"/>
              </a:rPr>
              <a:t>Experiment 1A</a:t>
            </a:r>
            <a:r>
              <a:rPr lang="en-US" altLang="zh-CN" sz="1800" b="1" dirty="0">
                <a:solidFill>
                  <a:schemeClr val="tx1">
                    <a:lumMod val="85000"/>
                    <a:lumOff val="15000"/>
                  </a:schemeClr>
                </a:solidFill>
                <a:uFillTx/>
                <a:latin typeface="+mn-ea"/>
              </a:rPr>
              <a:t>---</a:t>
            </a:r>
            <a:r>
              <a:rPr lang="zh-CN" altLang="en-US" sz="1800" b="1" dirty="0">
                <a:solidFill>
                  <a:schemeClr val="tx1">
                    <a:lumMod val="85000"/>
                    <a:lumOff val="15000"/>
                  </a:schemeClr>
                </a:solidFill>
                <a:uFillTx/>
                <a:latin typeface="+mn-ea"/>
              </a:rPr>
              <a:t>Code </a:t>
            </a:r>
            <a:r>
              <a:rPr lang="en-US" altLang="zh-CN" b="1" dirty="0">
                <a:solidFill>
                  <a:schemeClr val="tx1">
                    <a:lumMod val="85000"/>
                    <a:lumOff val="15000"/>
                  </a:schemeClr>
                </a:solidFill>
                <a:latin typeface="+mn-ea"/>
                <a:sym typeface="+mn-lt"/>
              </a:rPr>
              <a:t>Reproduction</a:t>
            </a:r>
            <a:r>
              <a:rPr lang="zh-CN" altLang="en-US" b="1" dirty="0">
                <a:solidFill>
                  <a:schemeClr val="tx1">
                    <a:lumMod val="85000"/>
                    <a:lumOff val="15000"/>
                  </a:schemeClr>
                </a:solidFill>
                <a:latin typeface="+mn-ea"/>
              </a:rPr>
              <a:t> </a:t>
            </a:r>
            <a:endParaRPr lang="zh-CN" altLang="en-US" b="1" dirty="0">
              <a:solidFill>
                <a:schemeClr val="tx1">
                  <a:lumMod val="85000"/>
                  <a:lumOff val="15000"/>
                </a:schemeClr>
              </a:solidFill>
              <a:latin typeface="+mn-ea"/>
            </a:endParaRPr>
          </a:p>
        </p:txBody>
      </p:sp>
      <p:pic>
        <p:nvPicPr>
          <p:cNvPr id="2" name="图片 1"/>
          <p:cNvPicPr>
            <a:picLocks noChangeAspect="1"/>
          </p:cNvPicPr>
          <p:nvPr/>
        </p:nvPicPr>
        <p:blipFill>
          <a:blip r:embed="rId1"/>
          <a:stretch>
            <a:fillRect/>
          </a:stretch>
        </p:blipFill>
        <p:spPr>
          <a:xfrm>
            <a:off x="1331595" y="1779270"/>
            <a:ext cx="6102350" cy="2125980"/>
          </a:xfrm>
          <a:prstGeom prst="rect">
            <a:avLst/>
          </a:prstGeom>
        </p:spPr>
      </p:pic>
      <p:sp>
        <p:nvSpPr>
          <p:cNvPr id="8" name="文本框 7"/>
          <p:cNvSpPr txBox="1"/>
          <p:nvPr/>
        </p:nvSpPr>
        <p:spPr>
          <a:xfrm>
            <a:off x="395605" y="1211580"/>
            <a:ext cx="3048000" cy="334645"/>
          </a:xfrm>
          <a:prstGeom prst="rect">
            <a:avLst/>
          </a:prstGeom>
          <a:noFill/>
        </p:spPr>
        <p:txBody>
          <a:bodyPr wrap="square" rtlCol="0">
            <a:noAutofit/>
          </a:bodyPr>
          <a:lstStyle/>
          <a:p>
            <a:pPr marL="285750" indent="-285750">
              <a:buFont typeface="Arial" panose="020B0604020202020204" pitchFamily="34" charset="0"/>
              <a:buChar char="•"/>
            </a:pPr>
            <a:r>
              <a:rPr lang="zh-CN" altLang="en-US" sz="1400">
                <a:solidFill>
                  <a:schemeClr val="tx1"/>
                </a:solidFill>
                <a:uFillTx/>
                <a:latin typeface="Times New Roman" panose="02020603050405020304" charset="0"/>
              </a:rPr>
              <a:t>Exp1A_Reliability.R</a:t>
            </a:r>
            <a:endParaRPr lang="zh-CN" altLang="en-US" sz="1400">
              <a:solidFill>
                <a:schemeClr val="tx1"/>
              </a:solidFill>
              <a:uFillTx/>
              <a:latin typeface="Times New Roman" panose="02020603050405020304" charset="0"/>
            </a:endParaRPr>
          </a:p>
        </p:txBody>
      </p:sp>
      <p:grpSp>
        <p:nvGrpSpPr>
          <p:cNvPr id="6" name="组合 5"/>
          <p:cNvGrpSpPr/>
          <p:nvPr/>
        </p:nvGrpSpPr>
        <p:grpSpPr>
          <a:xfrm>
            <a:off x="4098290" y="58420"/>
            <a:ext cx="1113790" cy="430530"/>
            <a:chOff x="6454" y="92"/>
            <a:chExt cx="1754" cy="678"/>
          </a:xfrm>
        </p:grpSpPr>
        <p:sp>
          <p:nvSpPr>
            <p:cNvPr id="9" name="文本框 2"/>
            <p:cNvSpPr txBox="1">
              <a:spLocks noChangeArrowheads="1"/>
            </p:cNvSpPr>
            <p:nvPr/>
          </p:nvSpPr>
          <p:spPr bwMode="auto">
            <a:xfrm>
              <a:off x="6454" y="92"/>
              <a:ext cx="175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1200" dirty="0">
                  <a:solidFill>
                    <a:schemeClr val="bg1"/>
                  </a:solidFill>
                  <a:latin typeface="Times New Roman" panose="02020603050405020304" charset="0"/>
                  <a:ea typeface="Times New Roman" panose="02020603050405020304" charset="0"/>
                </a:rPr>
                <a:t>Methods</a:t>
              </a:r>
              <a:endParaRPr lang="zh-CN" altLang="en-US" sz="1200" dirty="0">
                <a:solidFill>
                  <a:schemeClr val="bg1"/>
                </a:solidFill>
                <a:latin typeface="Times New Roman" panose="02020603050405020304" charset="0"/>
                <a:ea typeface="Times New Roman" panose="02020603050405020304" charset="0"/>
              </a:endParaRPr>
            </a:p>
          </p:txBody>
        </p:sp>
        <p:sp>
          <p:nvSpPr>
            <p:cNvPr id="10" name="文本框 9"/>
            <p:cNvSpPr txBox="1"/>
            <p:nvPr/>
          </p:nvSpPr>
          <p:spPr>
            <a:xfrm>
              <a:off x="6875" y="432"/>
              <a:ext cx="945" cy="339"/>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grpSp>
      <p:sp>
        <p:nvSpPr>
          <p:cNvPr id="7" name="文本框 2"/>
          <p:cNvSpPr txBox="1">
            <a:spLocks noChangeArrowheads="1"/>
          </p:cNvSpPr>
          <p:nvPr/>
        </p:nvSpPr>
        <p:spPr bwMode="auto">
          <a:xfrm>
            <a:off x="5187037" y="-2530"/>
            <a:ext cx="1421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900" dirty="0">
                <a:solidFill>
                  <a:schemeClr val="bg1"/>
                </a:solidFill>
                <a:latin typeface="Times New Roman" panose="02020603050405020304" charset="0"/>
                <a:ea typeface="Times New Roman" panose="02020603050405020304" charset="0"/>
              </a:rPr>
              <a:t>Summary of Repeatability Results</a:t>
            </a:r>
            <a:endParaRPr lang="en-US" altLang="zh-CN" sz="900" dirty="0">
              <a:solidFill>
                <a:schemeClr val="bg1"/>
              </a:solidFill>
              <a:latin typeface="Times New Roman" panose="02020603050405020304" charset="0"/>
              <a:ea typeface="Times New Roman" panose="02020603050405020304" charset="0"/>
            </a:endParaRPr>
          </a:p>
        </p:txBody>
      </p:sp>
      <p:pic>
        <p:nvPicPr>
          <p:cNvPr id="11" name="图片 10"/>
          <p:cNvPicPr>
            <a:picLocks noChangeAspect="1"/>
          </p:cNvPicPr>
          <p:nvPr/>
        </p:nvPicPr>
        <p:blipFill>
          <a:blip r:embed="rId2"/>
          <a:stretch>
            <a:fillRect/>
          </a:stretch>
        </p:blipFill>
        <p:spPr>
          <a:xfrm>
            <a:off x="575786" y="1645444"/>
            <a:ext cx="7806055" cy="2781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COMMONDATA" val="eyJoZGlkIjoiMGFjZTY3OTRmYTc2YWExMTU4Y2NjOTA1NzQwNGQ2NjEifQ=="/>
  <p:tag name="commondata" val="eyJoZGlkIjoiZTA4NzIyN2MxYTlmMzQ1NGE2MjU5NWRkMjhlOGMxYTAifQ=="/>
</p:tagLst>
</file>

<file path=ppt/theme/theme1.xml><?xml version="1.0" encoding="utf-8"?>
<a:theme xmlns:a="http://schemas.openxmlformats.org/drawingml/2006/main" name="Office 主题​​">
  <a:themeElements>
    <a:clrScheme name="可修改">
      <a:dk1>
        <a:srgbClr val="000000"/>
      </a:dk1>
      <a:lt1>
        <a:srgbClr val="FFFFFF"/>
      </a:lt1>
      <a:dk2>
        <a:srgbClr val="36303B"/>
      </a:dk2>
      <a:lt2>
        <a:srgbClr val="E2DFCC"/>
      </a:lt2>
      <a:accent1>
        <a:srgbClr val="006599"/>
      </a:accent1>
      <a:accent2>
        <a:srgbClr val="948A54"/>
      </a:accent2>
      <a:accent3>
        <a:srgbClr val="1C7B64"/>
      </a:accent3>
      <a:accent4>
        <a:srgbClr val="7F7F7F"/>
      </a:accent4>
      <a:accent5>
        <a:srgbClr val="596166"/>
      </a:accent5>
      <a:accent6>
        <a:srgbClr val="BFBFBF"/>
      </a:accent6>
      <a:hlink>
        <a:srgbClr val="36303B"/>
      </a:hlink>
      <a:folHlink>
        <a:srgbClr val="948A54"/>
      </a:folHlink>
    </a:clrScheme>
    <a:fontScheme name="Lao UI">
      <a:majorFont>
        <a:latin typeface="Times New Roman"/>
        <a:ea typeface="Times New Roman"/>
        <a:cs typeface=""/>
      </a:majorFont>
      <a:minorFont>
        <a:latin typeface="Times New Roman"/>
        <a:ea typeface="Times New Roma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13830</Words>
  <Application>WPS 演示</Application>
  <PresentationFormat>全屏显示(16:9)</PresentationFormat>
  <Paragraphs>1110</Paragraphs>
  <Slides>48</Slides>
  <Notes>79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宋体</vt:lpstr>
      <vt:lpstr>Wingdings</vt:lpstr>
      <vt:lpstr>Times New Roman</vt:lpstr>
      <vt:lpstr>Wingdings</vt:lpstr>
      <vt:lpstr>Impact</vt:lpstr>
      <vt:lpstr>方正正黑简体</vt:lpstr>
      <vt:lpstr>黑体</vt:lpstr>
      <vt:lpstr>华文细黑</vt:lpstr>
      <vt:lpstr>微软雅黑</vt:lpstr>
      <vt:lpstr>Arial Unicode MS</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keywords>tukuppt</cp:keywords>
  <cp:lastModifiedBy>WPS_1465352588</cp:lastModifiedBy>
  <cp:revision>15</cp:revision>
  <dcterms:created xsi:type="dcterms:W3CDTF">2024-06-15T15:49:00Z</dcterms:created>
  <dcterms:modified xsi:type="dcterms:W3CDTF">2024-06-26T15:08:44Z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2052-12.1.0.16929</vt:lpwstr>
  </property>
  <property fmtid="{D5CDD505-2E9C-101B-9397-08002B2CF9AE}" pid="4" name="ICV">
    <vt:lpwstr>6AFC62BC3B0A497ABAFBD8AC58CBB546_13</vt:lpwstr>
  </property>
</Properties>
</file>