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C7995-13FD-07B2-7D20-85BE400EB75D}" v="42" dt="2020-02-09T16:22:03.857"/>
    <p1510:client id="{44DFD954-CF19-81A6-9B8D-C4554C74BD88}" v="276" dt="2020-02-09T15:43:35.648"/>
    <p1510:client id="{DD34A8E8-51BB-CB9B-E4CB-FD5DD8E7D35F}" v="3041" dt="2020-02-09T15:20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66C0-1FD4-41D5-B49C-7349764440DB}" type="datetimeFigureOut">
              <a:rPr lang="en-US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755C-6D9E-462C-B92E-50D40DB50F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en objec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342900" y="396703"/>
            <a:ext cx="6172200" cy="14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84F"/>
              </a:buClr>
              <a:buSzPts val="3600"/>
              <a:buFont typeface="Helvetica Neue"/>
              <a:buNone/>
              <a:defRPr sz="5200" b="1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342900" y="1936664"/>
            <a:ext cx="6172200" cy="691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60380" marR="0" lvl="0" indent="-587004" algn="l" rtl="0">
              <a:lnSpc>
                <a:spcPct val="100000"/>
              </a:lnSpc>
              <a:spcBef>
                <a:spcPts val="809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4044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320759" marR="0" lvl="1" indent="-550316" algn="l" rtl="0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3467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81139" marR="0" lvl="2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641519" marR="0" lvl="3" indent="-49528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301898" marR="0" lvl="4" indent="-476941" algn="l" rtl="0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2311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962278" marR="0" lvl="5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622658" marR="0" lvl="6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283037" marR="0" lvl="7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943417" marR="0" lvl="8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6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342900" y="396703"/>
            <a:ext cx="6172200" cy="14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84F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2">
            <a:extLst>
              <a:ext uri="{FF2B5EF4-FFF2-40B4-BE49-F238E27FC236}">
                <a16:creationId xmlns:a16="http://schemas.microsoft.com/office/drawing/2014/main" id="{7283E4CF-BB9A-48EE-926A-B8639E7B18E4}"/>
              </a:ext>
            </a:extLst>
          </p:cNvPr>
          <p:cNvSpPr/>
          <p:nvPr/>
        </p:nvSpPr>
        <p:spPr>
          <a:xfrm>
            <a:off x="114075" y="5777081"/>
            <a:ext cx="6632094" cy="1582591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C25516-BC60-4F19-80B7-8D20E2C1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8EDB8A6-D970-4E51-991F-253A1E19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pic>
        <p:nvPicPr>
          <p:cNvPr id="1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5019D7D5-8E6F-4FAB-B6E2-9B734D36DC97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5173069"/>
            <a:ext cx="6071892" cy="1120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;p1">
            <a:extLst>
              <a:ext uri="{FF2B5EF4-FFF2-40B4-BE49-F238E27FC236}">
                <a16:creationId xmlns:a16="http://schemas.microsoft.com/office/drawing/2014/main" id="{9DF98515-1F8A-4872-B715-45D8A93BCC53}"/>
              </a:ext>
            </a:extLst>
          </p:cNvPr>
          <p:cNvSpPr txBox="1">
            <a:spLocks/>
          </p:cNvSpPr>
          <p:nvPr/>
        </p:nvSpPr>
        <p:spPr>
          <a:xfrm>
            <a:off x="536743" y="2850472"/>
            <a:ext cx="5833994" cy="2415960"/>
          </a:xfrm>
          <a:prstGeom prst="rect">
            <a:avLst/>
          </a:prstGeom>
          <a:solidFill>
            <a:srgbClr val="14E751"/>
          </a:solidFill>
          <a:ln>
            <a:noFill/>
          </a:ln>
        </p:spPr>
        <p:txBody>
          <a:bodyPr spcFirstLastPara="1" wrap="square" lIns="132058" tIns="132058" rIns="132058" bIns="132058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7800">
                <a:solidFill>
                  <a:schemeClr val="lt1"/>
                </a:solidFill>
                <a:latin typeface="Arial Nova Cond Light"/>
                <a:ea typeface="Arial"/>
                <a:cs typeface="Arial"/>
                <a:sym typeface="Arial"/>
              </a:rPr>
              <a:t>Jeu d'adresse</a:t>
            </a:r>
            <a:endParaRPr lang="fr-BE" sz="7800">
              <a:solidFill>
                <a:schemeClr val="lt1"/>
              </a:solidFill>
              <a:latin typeface="Arial Nova Cond Light" panose="020B0306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5;p1">
            <a:extLst>
              <a:ext uri="{FF2B5EF4-FFF2-40B4-BE49-F238E27FC236}">
                <a16:creationId xmlns:a16="http://schemas.microsoft.com/office/drawing/2014/main" id="{3CAF1460-A9BB-46E4-A06B-99478624B0E2}"/>
              </a:ext>
            </a:extLst>
          </p:cNvPr>
          <p:cNvSpPr txBox="1"/>
          <p:nvPr/>
        </p:nvSpPr>
        <p:spPr>
          <a:xfrm>
            <a:off x="723345" y="7885991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 algn="ctr">
              <a:buSzPts val="1643"/>
            </a:pPr>
            <a:r>
              <a:rPr lang="fr-BE" sz="2300" dirty="0">
                <a:latin typeface="Arial Nova Cond Light"/>
              </a:rPr>
              <a:t>Nous allons créer un petit jeu d'adresse</a:t>
            </a:r>
            <a:endParaRPr lang="fr-BE" sz="2300" dirty="0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  <p:pic>
        <p:nvPicPr>
          <p:cNvPr id="18" name="Google Shape;26;p1" descr="Image result for logo microbit">
            <a:extLst>
              <a:ext uri="{FF2B5EF4-FFF2-40B4-BE49-F238E27FC236}">
                <a16:creationId xmlns:a16="http://schemas.microsoft.com/office/drawing/2014/main" id="{7C90C642-58E0-4174-A429-AC723E4D0D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174" y="6031813"/>
            <a:ext cx="4794154" cy="9588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5D5AFDC6-96F0-43ED-8370-A4610C02A84F}"/>
              </a:ext>
            </a:extLst>
          </p:cNvPr>
          <p:cNvSpPr/>
          <p:nvPr/>
        </p:nvSpPr>
        <p:spPr>
          <a:xfrm>
            <a:off x="2157491" y="1265858"/>
            <a:ext cx="915573" cy="91557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12AA59-14CB-4DF0-9C8F-019C5A3B87D4}"/>
              </a:ext>
            </a:extLst>
          </p:cNvPr>
          <p:cNvSpPr/>
          <p:nvPr/>
        </p:nvSpPr>
        <p:spPr>
          <a:xfrm>
            <a:off x="3594473" y="1265858"/>
            <a:ext cx="915573" cy="9155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FD950-9CDD-4D74-96B3-7D713C4818B0}"/>
              </a:ext>
            </a:extLst>
          </p:cNvPr>
          <p:cNvSpPr txBox="1"/>
          <p:nvPr/>
        </p:nvSpPr>
        <p:spPr>
          <a:xfrm>
            <a:off x="3075286" y="1265565"/>
            <a:ext cx="52930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1ACE-E505-4309-B445-677AF35DC30B}"/>
              </a:ext>
            </a:extLst>
          </p:cNvPr>
          <p:cNvSpPr txBox="1"/>
          <p:nvPr/>
        </p:nvSpPr>
        <p:spPr>
          <a:xfrm>
            <a:off x="1433946" y="8933496"/>
            <a:ext cx="4142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BE">
                <a:latin typeface="Arial Nova Cond Light"/>
              </a:rPr>
              <a:t>Inspiré d'un exercice sur projects.raspberrypi.org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</p:txBody>
      </p:sp>
      <p:pic>
        <p:nvPicPr>
          <p:cNvPr id="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9F17538-75CE-4F76-8FCE-643A04F1726B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4397374"/>
            <a:ext cx="6071892" cy="1120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;p2">
            <a:extLst>
              <a:ext uri="{FF2B5EF4-FFF2-40B4-BE49-F238E27FC236}">
                <a16:creationId xmlns:a16="http://schemas.microsoft.com/office/drawing/2014/main" id="{56C11890-CE71-4AF9-B435-0333361E5382}"/>
              </a:ext>
            </a:extLst>
          </p:cNvPr>
          <p:cNvSpPr/>
          <p:nvPr/>
        </p:nvSpPr>
        <p:spPr>
          <a:xfrm>
            <a:off x="101351" y="6082272"/>
            <a:ext cx="6517582" cy="1582591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sp>
        <p:nvSpPr>
          <p:cNvPr id="42" name="Google Shape;67;p2">
            <a:extLst>
              <a:ext uri="{FF2B5EF4-FFF2-40B4-BE49-F238E27FC236}">
                <a16:creationId xmlns:a16="http://schemas.microsoft.com/office/drawing/2014/main" id="{6D43A47A-B5C6-4725-A090-B41F637A5DF9}"/>
              </a:ext>
            </a:extLst>
          </p:cNvPr>
          <p:cNvSpPr/>
          <p:nvPr/>
        </p:nvSpPr>
        <p:spPr>
          <a:xfrm>
            <a:off x="101213" y="7748108"/>
            <a:ext cx="6517582" cy="1582591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1643"/>
            </a:pPr>
            <a:r>
              <a:rPr lang="fr-BE" sz="1800" b="1" i="0" u="none" strike="noStrike" cap="none">
                <a:solidFill>
                  <a:srgbClr val="14E751"/>
                </a:solidFill>
                <a:latin typeface="Arial Nova Cond Light"/>
                <a:sym typeface="Arial"/>
              </a:rPr>
              <a:t>DE QUOI </a:t>
            </a:r>
            <a:r>
              <a:rPr lang="fr-BE" sz="1800" b="1">
                <a:solidFill>
                  <a:srgbClr val="14E751"/>
                </a:solidFill>
                <a:latin typeface="Arial Nova Cond Light"/>
              </a:rPr>
              <a:t>AS-TU</a:t>
            </a:r>
            <a:r>
              <a:rPr lang="fr-BE" sz="1800" b="1" i="0" u="none" strike="noStrike" cap="none">
                <a:solidFill>
                  <a:srgbClr val="14E751"/>
                </a:solidFill>
                <a:latin typeface="Arial Nova Cond Light"/>
                <a:sym typeface="Arial"/>
              </a:rPr>
              <a:t> </a:t>
            </a:r>
            <a:r>
              <a:rPr lang="fr-BE" sz="1800" b="1">
                <a:solidFill>
                  <a:srgbClr val="14E751"/>
                </a:solidFill>
                <a:latin typeface="Arial Nova Cond Light"/>
              </a:rPr>
              <a:t>BESOIN  </a:t>
            </a:r>
            <a:r>
              <a:rPr lang="fr-BE" sz="1800" b="1" i="0" u="none" strike="noStrike" cap="none">
                <a:solidFill>
                  <a:srgbClr val="14E751"/>
                </a:solidFill>
                <a:latin typeface="Arial Nova Cond Light"/>
                <a:sym typeface="Arial"/>
              </a:rPr>
              <a:t>?</a:t>
            </a:r>
            <a:endParaRPr lang="fr-BE" sz="1800" b="1" i="0" u="none" strike="noStrike" cap="none">
              <a:solidFill>
                <a:srgbClr val="14E751"/>
              </a:solidFill>
              <a:latin typeface="Arial Nova Cond Light"/>
            </a:endParaRPr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 b="0" i="0" u="none" strike="noStrike" cap="none">
                <a:solidFill>
                  <a:srgbClr val="14E751"/>
                </a:solidFill>
                <a:latin typeface="Arial Nova Cond Light" panose="020B0306020202020204" pitchFamily="34" charset="0"/>
                <a:sym typeface="Arial"/>
              </a:rPr>
              <a:t>1</a:t>
            </a: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65;p2">
            <a:extLst>
              <a:ext uri="{FF2B5EF4-FFF2-40B4-BE49-F238E27FC236}">
                <a16:creationId xmlns:a16="http://schemas.microsoft.com/office/drawing/2014/main" id="{F2135CDC-8F9E-4420-8136-AB8CCC935763}"/>
              </a:ext>
            </a:extLst>
          </p:cNvPr>
          <p:cNvSpPr/>
          <p:nvPr/>
        </p:nvSpPr>
        <p:spPr>
          <a:xfrm>
            <a:off x="99640" y="2756472"/>
            <a:ext cx="6517582" cy="1595306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sp>
        <p:nvSpPr>
          <p:cNvPr id="28" name="Google Shape;67;p2">
            <a:extLst>
              <a:ext uri="{FF2B5EF4-FFF2-40B4-BE49-F238E27FC236}">
                <a16:creationId xmlns:a16="http://schemas.microsoft.com/office/drawing/2014/main" id="{7C0ACA56-FD83-415D-8462-240D2207BED0}"/>
              </a:ext>
            </a:extLst>
          </p:cNvPr>
          <p:cNvSpPr/>
          <p:nvPr/>
        </p:nvSpPr>
        <p:spPr>
          <a:xfrm>
            <a:off x="99146" y="1097214"/>
            <a:ext cx="6516937" cy="1584724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sp>
        <p:nvSpPr>
          <p:cNvPr id="29" name="Google Shape;68;p2">
            <a:extLst>
              <a:ext uri="{FF2B5EF4-FFF2-40B4-BE49-F238E27FC236}">
                <a16:creationId xmlns:a16="http://schemas.microsoft.com/office/drawing/2014/main" id="{E8A0485F-B987-4E5C-812F-BFF6856114AF}"/>
              </a:ext>
            </a:extLst>
          </p:cNvPr>
          <p:cNvSpPr txBox="1"/>
          <p:nvPr/>
        </p:nvSpPr>
        <p:spPr>
          <a:xfrm>
            <a:off x="1887480" y="1447591"/>
            <a:ext cx="26766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r>
              <a:rPr lang="fr-BE" sz="1800">
                <a:latin typeface="Arial Nova Cond"/>
              </a:rPr>
              <a:t>1X</a:t>
            </a:r>
            <a:r>
              <a:rPr lang="fr-BE" sz="1800" b="0" i="0" u="none" strike="noStrike" cap="none">
                <a:solidFill>
                  <a:srgbClr val="000000"/>
                </a:solidFill>
                <a:latin typeface="Arial Nova Cond"/>
                <a:sym typeface="Arial"/>
              </a:rPr>
              <a:t> MICROBIT</a:t>
            </a:r>
            <a:endParaRPr lang="fr-BE" sz="1800" b="0" i="0" u="none" strike="noStrike" cap="none">
              <a:solidFill>
                <a:srgbClr val="000000"/>
              </a:solidFill>
              <a:latin typeface="Arial Nova Cond"/>
            </a:endParaRPr>
          </a:p>
        </p:txBody>
      </p:sp>
      <p:sp>
        <p:nvSpPr>
          <p:cNvPr id="30" name="Google Shape;69;p2">
            <a:extLst>
              <a:ext uri="{FF2B5EF4-FFF2-40B4-BE49-F238E27FC236}">
                <a16:creationId xmlns:a16="http://schemas.microsoft.com/office/drawing/2014/main" id="{011B0939-CB16-490A-970B-1D66E62478DE}"/>
              </a:ext>
            </a:extLst>
          </p:cNvPr>
          <p:cNvSpPr txBox="1"/>
          <p:nvPr/>
        </p:nvSpPr>
        <p:spPr>
          <a:xfrm>
            <a:off x="1252902" y="3281005"/>
            <a:ext cx="39422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r>
              <a:rPr lang="fr-BE" sz="1800">
                <a:latin typeface="Arial Nova Cond"/>
              </a:rPr>
              <a:t>1X</a:t>
            </a:r>
            <a:r>
              <a:rPr lang="fr-BE" sz="1800" b="0" i="0" u="none" strike="noStrike" cap="none">
                <a:solidFill>
                  <a:srgbClr val="000000"/>
                </a:solidFill>
                <a:latin typeface="Arial Nova Cond"/>
                <a:sym typeface="Arial"/>
              </a:rPr>
              <a:t> CÂBLE USB - MICRO-USB</a:t>
            </a:r>
            <a:endParaRPr lang="fr-BE" sz="1800" b="0" i="0" u="none" strike="noStrike" cap="none">
              <a:solidFill>
                <a:srgbClr val="000000"/>
              </a:solidFill>
              <a:latin typeface="Arial Nova Cond"/>
            </a:endParaRPr>
          </a:p>
        </p:txBody>
      </p:sp>
      <p:pic>
        <p:nvPicPr>
          <p:cNvPr id="31" name="Google Shape;70;p2" descr="Image result for microbit">
            <a:extLst>
              <a:ext uri="{FF2B5EF4-FFF2-40B4-BE49-F238E27FC236}">
                <a16:creationId xmlns:a16="http://schemas.microsoft.com/office/drawing/2014/main" id="{C8723ADC-BAC0-4C4A-9BF8-4B15EF7EDE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5" y="1260538"/>
            <a:ext cx="1269364" cy="125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1;p2" descr="Image result for microbit kabel">
            <a:extLst>
              <a:ext uri="{FF2B5EF4-FFF2-40B4-BE49-F238E27FC236}">
                <a16:creationId xmlns:a16="http://schemas.microsoft.com/office/drawing/2014/main" id="{24BDE9D5-A001-45F9-BF6F-DFCF3ED9D3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080" y="2924953"/>
            <a:ext cx="1259086" cy="114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7;p2">
            <a:extLst>
              <a:ext uri="{FF2B5EF4-FFF2-40B4-BE49-F238E27FC236}">
                <a16:creationId xmlns:a16="http://schemas.microsoft.com/office/drawing/2014/main" id="{1C5DFF63-C8C9-4427-9AA8-CC9C2BE8D7EC}"/>
              </a:ext>
            </a:extLst>
          </p:cNvPr>
          <p:cNvSpPr/>
          <p:nvPr/>
        </p:nvSpPr>
        <p:spPr>
          <a:xfrm>
            <a:off x="101511" y="4403720"/>
            <a:ext cx="6517582" cy="1582591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sp>
        <p:nvSpPr>
          <p:cNvPr id="34" name="Google Shape;69;p2">
            <a:extLst>
              <a:ext uri="{FF2B5EF4-FFF2-40B4-BE49-F238E27FC236}">
                <a16:creationId xmlns:a16="http://schemas.microsoft.com/office/drawing/2014/main" id="{53135759-0585-4559-BA2F-B32FD22F0A47}"/>
              </a:ext>
            </a:extLst>
          </p:cNvPr>
          <p:cNvSpPr txBox="1"/>
          <p:nvPr/>
        </p:nvSpPr>
        <p:spPr>
          <a:xfrm>
            <a:off x="1891248" y="4947737"/>
            <a:ext cx="44511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>
                <a:latin typeface="Arial Nova Cond"/>
              </a:rPr>
              <a:t>2X</a:t>
            </a:r>
            <a:r>
              <a:rPr lang="fr-BE" sz="1800" b="0" i="0" u="none" strike="noStrike" cap="none">
                <a:solidFill>
                  <a:srgbClr val="000000"/>
                </a:solidFill>
                <a:latin typeface="Arial Nova Cond"/>
                <a:sym typeface="Arial"/>
              </a:rPr>
              <a:t> </a:t>
            </a:r>
            <a:r>
              <a:rPr lang="fr-BE" sz="1800">
                <a:latin typeface="Arial Nova Cond"/>
              </a:rPr>
              <a:t>CABLES A PINCES CROCODILES</a:t>
            </a:r>
            <a:endParaRPr lang="en-US" sz="1800">
              <a:latin typeface="Arial Nova Cond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7F22E68-5B3D-47D7-87D2-4F38ED959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68" y="4571733"/>
            <a:ext cx="1251647" cy="1250875"/>
          </a:xfrm>
          <a:prstGeom prst="rect">
            <a:avLst/>
          </a:prstGeom>
        </p:spPr>
      </p:pic>
      <p:sp>
        <p:nvSpPr>
          <p:cNvPr id="37" name="Google Shape;69;p2">
            <a:extLst>
              <a:ext uri="{FF2B5EF4-FFF2-40B4-BE49-F238E27FC236}">
                <a16:creationId xmlns:a16="http://schemas.microsoft.com/office/drawing/2014/main" id="{2E286DA1-99AF-4E73-A498-836DBB0A8251}"/>
              </a:ext>
            </a:extLst>
          </p:cNvPr>
          <p:cNvSpPr txBox="1"/>
          <p:nvPr/>
        </p:nvSpPr>
        <p:spPr>
          <a:xfrm>
            <a:off x="1834732" y="6509080"/>
            <a:ext cx="43748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>
                <a:latin typeface="Arial Nova Cond"/>
              </a:rPr>
              <a:t>50 cm</a:t>
            </a:r>
            <a:r>
              <a:rPr lang="fr-BE" sz="1800" b="0" i="0" u="none" strike="noStrike" cap="none">
                <a:solidFill>
                  <a:srgbClr val="000000"/>
                </a:solidFill>
                <a:latin typeface="Arial Nova Cond"/>
                <a:sym typeface="Arial"/>
              </a:rPr>
              <a:t> </a:t>
            </a:r>
            <a:r>
              <a:rPr lang="fr-BE" sz="1800">
                <a:latin typeface="Arial Nova Cond"/>
              </a:rPr>
              <a:t>CABLE 'NU'</a:t>
            </a:r>
            <a:endParaRPr lang="fr-BE" sz="1800" b="0" i="0" u="none" strike="noStrike" cap="none">
              <a:solidFill>
                <a:srgbClr val="000000"/>
              </a:solidFill>
              <a:latin typeface="Arial Nova Cond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0188A1-90B5-49D5-824D-A24BBF712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45" y="6197451"/>
            <a:ext cx="1101488" cy="13553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F24796-BAB3-4AF1-A2A8-F20374B707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14" t="-483" r="18622" b="483"/>
          <a:stretch/>
        </p:blipFill>
        <p:spPr>
          <a:xfrm>
            <a:off x="324388" y="7977629"/>
            <a:ext cx="1231771" cy="1125782"/>
          </a:xfrm>
          <a:prstGeom prst="rect">
            <a:avLst/>
          </a:prstGeom>
        </p:spPr>
      </p:pic>
      <p:sp>
        <p:nvSpPr>
          <p:cNvPr id="41" name="Google Shape;69;p2">
            <a:extLst>
              <a:ext uri="{FF2B5EF4-FFF2-40B4-BE49-F238E27FC236}">
                <a16:creationId xmlns:a16="http://schemas.microsoft.com/office/drawing/2014/main" id="{4AA47407-6491-4C8C-B433-71B1454B9F1F}"/>
              </a:ext>
            </a:extLst>
          </p:cNvPr>
          <p:cNvSpPr txBox="1"/>
          <p:nvPr/>
        </p:nvSpPr>
        <p:spPr>
          <a:xfrm>
            <a:off x="1838729" y="8249774"/>
            <a:ext cx="42348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dirty="0">
                <a:latin typeface="Arial Nova Cond"/>
              </a:rPr>
              <a:t>2X BOULES DE PATE A MODELER</a:t>
            </a:r>
            <a:endParaRPr lang="en-US" sz="1800" dirty="0">
              <a:latin typeface="Arial Nova Cond"/>
            </a:endParaRPr>
          </a:p>
        </p:txBody>
      </p:sp>
    </p:spTree>
    <p:extLst>
      <p:ext uri="{BB962C8B-B14F-4D97-AF65-F5344CB8AC3E}">
        <p14:creationId xmlns:p14="http://schemas.microsoft.com/office/powerpoint/2010/main" val="9371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 Light"/>
              </a:rPr>
              <a:t>QUEL EST NOTRE OBJECTIF </a:t>
            </a:r>
            <a:r>
              <a:rPr lang="fr-BE" sz="1800" b="1" i="0" u="none" strike="noStrike" cap="none">
                <a:solidFill>
                  <a:srgbClr val="14E751"/>
                </a:solidFill>
                <a:latin typeface="Arial Nova Cond Light"/>
                <a:sym typeface="Arial"/>
              </a:rPr>
              <a:t>?</a:t>
            </a:r>
            <a:endParaRPr lang="fr-BE" sz="1800" b="1" i="0" u="none" strike="noStrike" cap="none">
              <a:solidFill>
                <a:srgbClr val="14E751"/>
              </a:solidFill>
              <a:latin typeface="Arial Nova Cond Light"/>
            </a:endParaRPr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 dirty="0">
                <a:solidFill>
                  <a:srgbClr val="14E751"/>
                </a:solidFill>
                <a:latin typeface="Arial Nova Cond Light"/>
              </a:rPr>
              <a:t>2</a:t>
            </a:r>
            <a:endParaRPr lang="fr-BE" sz="3200" b="0" i="0" u="none" strike="noStrike" cap="none" dirty="0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Nous </a:t>
            </a:r>
            <a:r>
              <a:rPr lang="en-US" sz="1800" dirty="0" err="1">
                <a:latin typeface="Arial Nova Cond"/>
              </a:rPr>
              <a:t>allons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construire</a:t>
            </a:r>
            <a:r>
              <a:rPr lang="en-US" sz="1800" dirty="0">
                <a:latin typeface="Arial Nova Cond"/>
              </a:rPr>
              <a:t> un </a:t>
            </a:r>
            <a:r>
              <a:rPr lang="en-US" sz="1800" dirty="0" err="1">
                <a:latin typeface="Arial Nova Cond"/>
              </a:rPr>
              <a:t>jeu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d'adresse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basé</a:t>
            </a:r>
            <a:r>
              <a:rPr lang="en-US" sz="1800" dirty="0">
                <a:latin typeface="Arial Nova Cond"/>
              </a:rPr>
              <a:t> sur un </a:t>
            </a:r>
            <a:r>
              <a:rPr lang="en-US" sz="1800" dirty="0" err="1">
                <a:latin typeface="Arial Nova Cond"/>
              </a:rPr>
              <a:t>parcours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électrique</a:t>
            </a:r>
            <a:r>
              <a:rPr lang="en-US" sz="1800" dirty="0">
                <a:latin typeface="Arial Nova Cond"/>
              </a:rPr>
              <a:t>.</a:t>
            </a: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Le but 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du </a:t>
            </a:r>
            <a:r>
              <a:rPr lang="en-US" sz="1800" err="1">
                <a:latin typeface="Arial Nova Cond"/>
              </a:rPr>
              <a:t>jeu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est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de </a:t>
            </a:r>
            <a:r>
              <a:rPr lang="en-US" sz="1800" dirty="0">
                <a:latin typeface="Arial Nova Cond"/>
              </a:rPr>
              <a:t>guider </a:t>
            </a:r>
            <a:r>
              <a:rPr lang="en-US" sz="1800" err="1">
                <a:latin typeface="Arial Nova Cond"/>
              </a:rPr>
              <a:t>une</a:t>
            </a:r>
            <a:r>
              <a:rPr lang="en-US" sz="1800" dirty="0">
                <a:latin typeface="Arial Nova Cond"/>
              </a:rPr>
              <a:t> baguette le long d'un cable sans le toucher.  </a:t>
            </a: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A </a:t>
            </a:r>
            <a:r>
              <a:rPr lang="en-US" sz="1800" dirty="0" err="1">
                <a:latin typeface="Arial Nova Cond"/>
              </a:rPr>
              <a:t>chaque</a:t>
            </a:r>
            <a:r>
              <a:rPr lang="en-US" sz="1800" dirty="0">
                <a:latin typeface="Arial Nova Cond"/>
              </a:rPr>
              <a:t> toucher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, le </a:t>
            </a:r>
            <a:r>
              <a:rPr lang="en-US" sz="1800" dirty="0">
                <a:latin typeface="Arial Nova Cond"/>
              </a:rPr>
              <a:t>score du </a:t>
            </a:r>
            <a:r>
              <a:rPr lang="en-US" sz="1800" dirty="0" err="1">
                <a:latin typeface="Arial Nova Cond"/>
              </a:rPr>
              <a:t>joueur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augmente</a:t>
            </a:r>
            <a:r>
              <a:rPr lang="en-US" sz="1800" dirty="0">
                <a:latin typeface="Arial Nova Cond"/>
              </a:rPr>
              <a:t>.  Le </a:t>
            </a:r>
            <a:r>
              <a:rPr lang="en-US" sz="1800" dirty="0" err="1">
                <a:latin typeface="Arial Nova Cond"/>
              </a:rPr>
              <a:t>gagnant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est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celui</a:t>
            </a:r>
            <a:r>
              <a:rPr lang="en-US" sz="1800" dirty="0">
                <a:latin typeface="Arial Nova Cond"/>
              </a:rPr>
              <a:t> qui a 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le </a:t>
            </a:r>
            <a:r>
              <a:rPr lang="en-US" sz="1800" dirty="0" err="1">
                <a:latin typeface="Arial Nova Cond"/>
              </a:rPr>
              <a:t>moins</a:t>
            </a:r>
            <a:r>
              <a:rPr lang="en-US" sz="1800" dirty="0">
                <a:latin typeface="Arial Nova Cond"/>
              </a:rPr>
              <a:t> de points.</a:t>
            </a:r>
            <a:endParaRPr lang="en-US" sz="1800" dirty="0"/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pic>
        <p:nvPicPr>
          <p:cNvPr id="2" name="Picture 2" descr="A picture containing person, table, indoor, boy&#10;&#10;Description generated with very high confidence">
            <a:extLst>
              <a:ext uri="{FF2B5EF4-FFF2-40B4-BE49-F238E27FC236}">
                <a16:creationId xmlns:a16="http://schemas.microsoft.com/office/drawing/2014/main" id="{2B2DD597-041A-4F91-9778-A595797A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62" y="4461575"/>
            <a:ext cx="3591738" cy="35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92043" y="476541"/>
            <a:ext cx="61140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"/>
              </a:rPr>
              <a:t>FONCTIONNEMENT DES BROCHES MICRO:BIT</a:t>
            </a:r>
            <a:endParaRPr lang="en-US"/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 dirty="0">
                <a:solidFill>
                  <a:srgbClr val="14E751"/>
                </a:solidFill>
                <a:latin typeface="Arial Nova Cond Light" panose="020B0306020202020204" pitchFamily="34" charset="0"/>
              </a:rPr>
              <a:t>3</a:t>
            </a:r>
            <a:endParaRPr lang="fr-BE" sz="3200" b="0" i="0" u="none" strike="noStrike" cap="none" dirty="0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356030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Le </a:t>
            </a:r>
            <a:r>
              <a:rPr lang="en-US" sz="1800" err="1">
                <a:latin typeface="Arial Nova Cond"/>
              </a:rPr>
              <a:t>Micro:bit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comporte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toute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une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série</a:t>
            </a:r>
            <a:r>
              <a:rPr lang="en-US" sz="1800" dirty="0">
                <a:latin typeface="Arial Nova Cond"/>
              </a:rPr>
              <a:t> de </a:t>
            </a:r>
            <a:r>
              <a:rPr lang="en-US" sz="1800" b="1" dirty="0">
                <a:latin typeface="Arial Nova Cond"/>
              </a:rPr>
              <a:t>'broches'</a:t>
            </a:r>
            <a:r>
              <a:rPr lang="en-US" sz="1800" dirty="0">
                <a:latin typeface="Arial Nova Cond"/>
              </a:rPr>
              <a:t>.  </a:t>
            </a:r>
            <a:r>
              <a:rPr lang="en-US" sz="1800" err="1">
                <a:latin typeface="Arial Nova Cond"/>
              </a:rPr>
              <a:t>Ces</a:t>
            </a:r>
            <a:r>
              <a:rPr lang="en-US" sz="1800" dirty="0">
                <a:latin typeface="Arial Nova Cond"/>
              </a:rPr>
              <a:t> broches </a:t>
            </a:r>
            <a:r>
              <a:rPr lang="en-US" sz="1800" err="1">
                <a:latin typeface="Arial Nova Cond"/>
              </a:rPr>
              <a:t>permettent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d'envoyer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ou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err="1">
                <a:latin typeface="Arial Nova Cond"/>
              </a:rPr>
              <a:t>recevoir</a:t>
            </a:r>
            <a:r>
              <a:rPr lang="en-US" sz="1800" dirty="0">
                <a:latin typeface="Arial Nova Cond"/>
              </a:rPr>
              <a:t> des </a:t>
            </a:r>
            <a:r>
              <a:rPr lang="en-US" sz="1800" err="1">
                <a:latin typeface="Arial Nova Cond"/>
              </a:rPr>
              <a:t>informations</a:t>
            </a:r>
            <a:r>
              <a:rPr lang="en-US" sz="1800" dirty="0">
                <a:latin typeface="Arial Nova Cond"/>
              </a:rPr>
              <a:t> via un signal </a:t>
            </a:r>
            <a:r>
              <a:rPr lang="en-US" sz="1800" err="1">
                <a:latin typeface="Arial Nova Cond"/>
              </a:rPr>
              <a:t>électrique</a:t>
            </a:r>
            <a:r>
              <a:rPr lang="en-US" sz="1800" dirty="0">
                <a:latin typeface="Arial Nova Cond"/>
              </a:rPr>
              <a:t>.</a:t>
            </a: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 b="1" dirty="0">
                <a:latin typeface="Arial Nova Cond"/>
              </a:rPr>
              <a:t>Il y a deux broches </a:t>
            </a:r>
            <a:r>
              <a:rPr lang="en-US" sz="1800" b="1" err="1">
                <a:latin typeface="Arial Nova Cond"/>
              </a:rPr>
              <a:t>spéciales</a:t>
            </a:r>
            <a:r>
              <a:rPr lang="en-US" sz="1800" b="1" dirty="0">
                <a:latin typeface="Arial Nova Cond"/>
              </a:rPr>
              <a:t>, 3V et GND </a:t>
            </a:r>
            <a:r>
              <a:rPr lang="en-US" sz="1800" b="1" err="1">
                <a:latin typeface="Arial Nova Cond"/>
              </a:rPr>
              <a:t>qu</a:t>
            </a:r>
            <a:r>
              <a:rPr lang="en-US" sz="1800" b="1" err="1">
                <a:solidFill>
                  <a:srgbClr val="FF0000"/>
                </a:solidFill>
                <a:latin typeface="Arial Nova Cond"/>
              </a:rPr>
              <a:t>'il</a:t>
            </a:r>
            <a:r>
              <a:rPr lang="en-US" sz="1800" b="1" dirty="0">
                <a:solidFill>
                  <a:srgbClr val="FF0000"/>
                </a:solidFill>
                <a:latin typeface="Arial Nova Cond"/>
              </a:rPr>
              <a:t> ne </a:t>
            </a:r>
            <a:r>
              <a:rPr lang="en-US" sz="1800" b="1" err="1">
                <a:solidFill>
                  <a:srgbClr val="FF0000"/>
                </a:solidFill>
                <a:latin typeface="Arial Nova Cond"/>
              </a:rPr>
              <a:t>faut</a:t>
            </a:r>
            <a:r>
              <a:rPr lang="en-US" sz="1800" b="1" dirty="0">
                <a:solidFill>
                  <a:srgbClr val="FF0000"/>
                </a:solidFill>
                <a:latin typeface="Arial Nova Cond"/>
              </a:rPr>
              <a:t> jamais les connecter ensemble, </a:t>
            </a:r>
            <a:r>
              <a:rPr lang="en-US" sz="1800" b="1" err="1">
                <a:solidFill>
                  <a:srgbClr val="FF0000"/>
                </a:solidFill>
                <a:latin typeface="Arial Nova Cond"/>
              </a:rPr>
              <a:t>sinon</a:t>
            </a:r>
            <a:r>
              <a:rPr lang="en-US" sz="1800" b="1" dirty="0">
                <a:solidFill>
                  <a:srgbClr val="FF0000"/>
                </a:solidFill>
                <a:latin typeface="Arial Nova Cond"/>
              </a:rPr>
              <a:t> le </a:t>
            </a:r>
            <a:r>
              <a:rPr lang="en-US" sz="1800" b="1" err="1">
                <a:solidFill>
                  <a:srgbClr val="FF0000"/>
                </a:solidFill>
                <a:latin typeface="Arial Nova Cond"/>
              </a:rPr>
              <a:t>Micro:bit</a:t>
            </a:r>
            <a:r>
              <a:rPr lang="en-US" sz="1800" b="1" dirty="0">
                <a:solidFill>
                  <a:srgbClr val="FF0000"/>
                </a:solidFill>
                <a:latin typeface="Arial Nova Cond"/>
              </a:rPr>
              <a:t> </a:t>
            </a:r>
            <a:r>
              <a:rPr lang="en-US" sz="1800" b="1" err="1">
                <a:solidFill>
                  <a:srgbClr val="FF0000"/>
                </a:solidFill>
                <a:latin typeface="Arial Nova Cond"/>
              </a:rPr>
              <a:t>est</a:t>
            </a:r>
            <a:r>
              <a:rPr lang="en-US" sz="1800" b="1" dirty="0">
                <a:solidFill>
                  <a:srgbClr val="FF0000"/>
                </a:solidFill>
                <a:latin typeface="Arial Nova Cond"/>
              </a:rPr>
              <a:t> mort</a:t>
            </a:r>
            <a:r>
              <a:rPr lang="en-US" sz="1800" b="1" dirty="0">
                <a:latin typeface="Arial Nova Cond"/>
              </a:rPr>
              <a:t> ! </a:t>
            </a:r>
          </a:p>
          <a:p>
            <a:pPr>
              <a:buSzPts val="1400"/>
            </a:pPr>
            <a:endParaRPr lang="fr-BE" sz="1800" dirty="0">
              <a:latin typeface="Arial Nova Cond"/>
            </a:endParaRPr>
          </a:p>
        </p:txBody>
      </p:sp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DD31491-08F7-4F38-90BB-9CF1EA69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93" y="4397312"/>
            <a:ext cx="3951938" cy="31714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138F80-15EB-4C3F-8285-0B66651F9C7E}"/>
              </a:ext>
            </a:extLst>
          </p:cNvPr>
          <p:cNvSpPr/>
          <p:nvPr/>
        </p:nvSpPr>
        <p:spPr>
          <a:xfrm>
            <a:off x="1575123" y="6647850"/>
            <a:ext cx="2391506" cy="915573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0501C7ED-9FD8-48C6-B070-8D3FB554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90" y="2730777"/>
            <a:ext cx="286380" cy="286216"/>
          </a:xfrm>
          <a:prstGeom prst="rect">
            <a:avLst/>
          </a:prstGeom>
        </p:spPr>
      </p:pic>
      <p:sp>
        <p:nvSpPr>
          <p:cNvPr id="13" name="Left Bracket 12">
            <a:extLst>
              <a:ext uri="{FF2B5EF4-FFF2-40B4-BE49-F238E27FC236}">
                <a16:creationId xmlns:a16="http://schemas.microsoft.com/office/drawing/2014/main" id="{FEAC401B-975C-47BC-8FB6-9D7FE219566E}"/>
              </a:ext>
            </a:extLst>
          </p:cNvPr>
          <p:cNvSpPr/>
          <p:nvPr/>
        </p:nvSpPr>
        <p:spPr>
          <a:xfrm rot="16200000">
            <a:off x="4231176" y="7279761"/>
            <a:ext cx="712474" cy="712113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B3A46B0-C022-4C8E-9F9A-E11D16133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469" y="7655335"/>
            <a:ext cx="567473" cy="6610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DB44C-5450-4C25-A03C-99748597C896}"/>
              </a:ext>
            </a:extLst>
          </p:cNvPr>
          <p:cNvCxnSpPr/>
          <p:nvPr/>
        </p:nvCxnSpPr>
        <p:spPr>
          <a:xfrm flipH="1">
            <a:off x="1865007" y="7219351"/>
            <a:ext cx="14421" cy="11305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9EF49-D118-4DF4-A6F9-6E28BA5971F5}"/>
              </a:ext>
            </a:extLst>
          </p:cNvPr>
          <p:cNvCxnSpPr>
            <a:cxnSpLocks/>
          </p:cNvCxnSpPr>
          <p:nvPr/>
        </p:nvCxnSpPr>
        <p:spPr>
          <a:xfrm flipH="1">
            <a:off x="2614683" y="7219351"/>
            <a:ext cx="14421" cy="11305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2EB9BC-92B3-4148-BF3C-D33D2703F5A7}"/>
              </a:ext>
            </a:extLst>
          </p:cNvPr>
          <p:cNvCxnSpPr>
            <a:cxnSpLocks/>
          </p:cNvCxnSpPr>
          <p:nvPr/>
        </p:nvCxnSpPr>
        <p:spPr>
          <a:xfrm flipH="1">
            <a:off x="3416188" y="7219350"/>
            <a:ext cx="14421" cy="11305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"/>
              </a:rPr>
              <a:t>UN PEU DE BRICOLAGE !</a:t>
            </a:r>
            <a:endParaRPr lang="en-US"/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>
                <a:solidFill>
                  <a:srgbClr val="14E751"/>
                </a:solidFill>
                <a:latin typeface="Arial Nova Cond Light" panose="020B0306020202020204" pitchFamily="34" charset="0"/>
              </a:rPr>
              <a:t>4</a:t>
            </a:r>
            <a:endParaRPr lang="fr-BE" sz="3200" b="0" i="0" u="none" strike="noStrike" cap="none" dirty="0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DD31491-08F7-4F38-90BB-9CF1EA69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6" y="1230953"/>
            <a:ext cx="3951938" cy="3171416"/>
          </a:xfrm>
          <a:prstGeom prst="rect">
            <a:avLst/>
          </a:prstGeom>
        </p:spPr>
      </p:pic>
      <p:pic>
        <p:nvPicPr>
          <p:cNvPr id="2" name="Picture 1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736ABB8E-E5BA-4F5E-8BEE-893BA4A2CE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14" t="-483" r="18622" b="483"/>
          <a:stretch/>
        </p:blipFill>
        <p:spPr>
          <a:xfrm>
            <a:off x="655201" y="7545275"/>
            <a:ext cx="1231771" cy="1125782"/>
          </a:xfrm>
          <a:prstGeom prst="rect">
            <a:avLst/>
          </a:prstGeom>
        </p:spPr>
      </p:pic>
      <p:pic>
        <p:nvPicPr>
          <p:cNvPr id="17" name="Picture 16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D6C34003-8261-4E93-8F05-47C93B960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14" t="-483" r="18622" b="483"/>
          <a:stretch/>
        </p:blipFill>
        <p:spPr>
          <a:xfrm>
            <a:off x="5070012" y="7545275"/>
            <a:ext cx="1231771" cy="1125782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F34E666E-9F88-4B06-AD28-978040B1E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18" y="4210196"/>
            <a:ext cx="4856877" cy="3520215"/>
          </a:xfrm>
          <a:prstGeom prst="rect">
            <a:avLst/>
          </a:prstGeom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DDB970CA-7287-4E1B-969E-4088A5F37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529" y="4025492"/>
            <a:ext cx="466991" cy="1219200"/>
          </a:xfrm>
          <a:prstGeom prst="rect">
            <a:avLst/>
          </a:prstGeom>
        </p:spPr>
      </p:pic>
      <p:pic>
        <p:nvPicPr>
          <p:cNvPr id="21" name="Picture 28">
            <a:extLst>
              <a:ext uri="{FF2B5EF4-FFF2-40B4-BE49-F238E27FC236}">
                <a16:creationId xmlns:a16="http://schemas.microsoft.com/office/drawing/2014/main" id="{06C12397-D0D0-43E5-BDF1-59826E5D7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690" y="3984152"/>
            <a:ext cx="438400" cy="1200150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1C5D512-8696-4528-B4E3-9EEED62A6F2E}"/>
              </a:ext>
            </a:extLst>
          </p:cNvPr>
          <p:cNvCxnSpPr/>
          <p:nvPr/>
        </p:nvCxnSpPr>
        <p:spPr>
          <a:xfrm flipH="1">
            <a:off x="6525808" y="5976882"/>
            <a:ext cx="65314" cy="1245023"/>
          </a:xfrm>
          <a:prstGeom prst="curvedConnector3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68C7584-4DAC-478C-99F5-C82BA9A667D9}"/>
              </a:ext>
            </a:extLst>
          </p:cNvPr>
          <p:cNvCxnSpPr/>
          <p:nvPr/>
        </p:nvCxnSpPr>
        <p:spPr>
          <a:xfrm>
            <a:off x="4800015" y="5089736"/>
            <a:ext cx="1779600" cy="876251"/>
          </a:xfrm>
          <a:prstGeom prst="curvedConnector3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28">
            <a:extLst>
              <a:ext uri="{FF2B5EF4-FFF2-40B4-BE49-F238E27FC236}">
                <a16:creationId xmlns:a16="http://schemas.microsoft.com/office/drawing/2014/main" id="{527A08B7-6D08-4A9E-9699-2CDD07EAE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820000">
            <a:off x="5842881" y="6756306"/>
            <a:ext cx="438400" cy="120015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8B2ED79-C02C-44FE-B73F-833B9EA8C005}"/>
              </a:ext>
            </a:extLst>
          </p:cNvPr>
          <p:cNvSpPr/>
          <p:nvPr/>
        </p:nvSpPr>
        <p:spPr>
          <a:xfrm>
            <a:off x="998587" y="6466092"/>
            <a:ext cx="915573" cy="915573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FE2F22-19C5-46E0-AFAB-537AE30612EE}"/>
              </a:ext>
            </a:extLst>
          </p:cNvPr>
          <p:cNvCxnSpPr/>
          <p:nvPr/>
        </p:nvCxnSpPr>
        <p:spPr>
          <a:xfrm>
            <a:off x="1764916" y="7206634"/>
            <a:ext cx="915573" cy="915573"/>
          </a:xfrm>
          <a:prstGeom prst="straightConnector1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5" name="Picture 18">
            <a:extLst>
              <a:ext uri="{FF2B5EF4-FFF2-40B4-BE49-F238E27FC236}">
                <a16:creationId xmlns:a16="http://schemas.microsoft.com/office/drawing/2014/main" id="{E6FDDB22-D816-4E4D-9106-FD15F7123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20000">
            <a:off x="2263874" y="8017192"/>
            <a:ext cx="441544" cy="1181052"/>
          </a:xfrm>
          <a:prstGeom prst="rect">
            <a:avLst/>
          </a:prstGeom>
          <a:ln w="6350">
            <a:noFill/>
          </a:ln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563F0A9-D7AA-4293-A467-8D6C99637321}"/>
              </a:ext>
            </a:extLst>
          </p:cNvPr>
          <p:cNvCxnSpPr/>
          <p:nvPr/>
        </p:nvCxnSpPr>
        <p:spPr>
          <a:xfrm flipH="1">
            <a:off x="379268" y="5136873"/>
            <a:ext cx="1515801" cy="149934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1DD4324-A9BC-4CDB-8D7B-B6F9FACB98D9}"/>
              </a:ext>
            </a:extLst>
          </p:cNvPr>
          <p:cNvCxnSpPr>
            <a:cxnSpLocks/>
          </p:cNvCxnSpPr>
          <p:nvPr/>
        </p:nvCxnSpPr>
        <p:spPr>
          <a:xfrm flipH="1" flipV="1">
            <a:off x="379073" y="6610789"/>
            <a:ext cx="1693931" cy="2302825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"/>
              </a:rPr>
              <a:t>DEBUT DE LA PARTIE</a:t>
            </a:r>
            <a:endParaRPr lang="en-US" sz="1800">
              <a:latin typeface="Arial Nova Cond"/>
            </a:endParaRPr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34464" y="280771"/>
            <a:ext cx="3507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>
                <a:solidFill>
                  <a:srgbClr val="14E751"/>
                </a:solidFill>
                <a:latin typeface="Arial Nova Cond Light" panose="020B0306020202020204" pitchFamily="34" charset="0"/>
              </a:rPr>
              <a:t>5</a:t>
            </a:r>
            <a:endParaRPr lang="fr-BE" sz="3200" b="0" i="0" u="none" strike="noStrike" cap="none" dirty="0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Pour commencer </a:t>
            </a:r>
            <a:r>
              <a:rPr lang="en-US" sz="1800" dirty="0" err="1">
                <a:latin typeface="Arial Nova Cond"/>
              </a:rPr>
              <a:t>une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partie</a:t>
            </a:r>
            <a:r>
              <a:rPr lang="en-US" sz="1800" dirty="0">
                <a:latin typeface="Arial Nova Cond"/>
              </a:rPr>
              <a:t>, </a:t>
            </a:r>
            <a:r>
              <a:rPr lang="en-US" sz="1800" dirty="0" err="1">
                <a:latin typeface="Arial Nova Cond"/>
              </a:rPr>
              <a:t>il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faut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appuyer</a:t>
            </a:r>
            <a:r>
              <a:rPr lang="en-US" sz="1800" dirty="0">
                <a:latin typeface="Arial Nova Cond"/>
              </a:rPr>
              <a:t> sur le </a:t>
            </a:r>
            <a:r>
              <a:rPr lang="en-US" sz="1800" u="sng" dirty="0">
                <a:latin typeface="Arial Nova Cond"/>
              </a:rPr>
              <a:t>bouton A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, </a:t>
            </a:r>
            <a:r>
              <a:rPr lang="en-US" sz="1800" dirty="0" err="1">
                <a:latin typeface="Arial Nova Cond"/>
              </a:rPr>
              <a:t>cela</a:t>
            </a:r>
            <a:r>
              <a:rPr lang="en-US" sz="1800" dirty="0">
                <a:latin typeface="Arial Nova Cond"/>
              </a:rPr>
              <a:t> met 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le </a:t>
            </a:r>
            <a:r>
              <a:rPr lang="en-US" sz="1800" dirty="0" err="1">
                <a:latin typeface="Arial Nova Cond"/>
              </a:rPr>
              <a:t>nombre</a:t>
            </a:r>
            <a:r>
              <a:rPr lang="en-US" sz="1800" dirty="0">
                <a:latin typeface="Arial Nova Cond"/>
              </a:rPr>
              <a:t> de touchers à 0.</a:t>
            </a:r>
            <a:endParaRPr lang="en-US" sz="180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451F3-AF58-4EED-997A-5A646055B0D9}"/>
              </a:ext>
            </a:extLst>
          </p:cNvPr>
          <p:cNvSpPr txBox="1"/>
          <p:nvPr/>
        </p:nvSpPr>
        <p:spPr>
          <a:xfrm>
            <a:off x="199760" y="2041260"/>
            <a:ext cx="6356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Pour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cela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,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crée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une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 VARIABLE "toucher" qui sera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initialisée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 à 0 au début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d'une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partie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.</a:t>
            </a:r>
            <a:r>
              <a:rPr lang="en-US" dirty="0">
                <a:latin typeface="Arial Nova Cond"/>
                <a:cs typeface="Arial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DF6A2-75CA-4512-8570-3C903E5BCD29}"/>
              </a:ext>
            </a:extLst>
          </p:cNvPr>
          <p:cNvSpPr txBox="1"/>
          <p:nvPr/>
        </p:nvSpPr>
        <p:spPr>
          <a:xfrm>
            <a:off x="199566" y="4355627"/>
            <a:ext cx="6458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 Nova Cond"/>
                <a:ea typeface="+mn-lt"/>
                <a:cs typeface="+mn-lt"/>
              </a:rPr>
              <a:t>Affiche </a:t>
            </a:r>
            <a:r>
              <a:rPr lang="en-US" dirty="0" err="1">
                <a:latin typeface="Arial Nova Cond"/>
                <a:ea typeface="+mn-lt"/>
                <a:cs typeface="+mn-lt"/>
              </a:rPr>
              <a:t>l'icône</a:t>
            </a:r>
            <a:r>
              <a:rPr lang="en-US" dirty="0">
                <a:latin typeface="Arial Nova Cond"/>
                <a:ea typeface="+mn-lt"/>
                <a:cs typeface="+mn-lt"/>
              </a:rPr>
              <a:t>                   pendant 1 </a:t>
            </a:r>
            <a:r>
              <a:rPr lang="en-US" dirty="0" err="1">
                <a:latin typeface="Arial Nova Cond"/>
                <a:ea typeface="+mn-lt"/>
                <a:cs typeface="+mn-lt"/>
              </a:rPr>
              <a:t>seconde</a:t>
            </a:r>
            <a:endParaRPr lang="en-US" sz="1600" dirty="0" err="1">
              <a:latin typeface="Arial Nova Cond"/>
              <a:cs typeface="Calibri"/>
            </a:endParaRPr>
          </a:p>
        </p:txBody>
      </p:sp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CF09512-28AB-4058-AFAE-F6064114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10" y="4207941"/>
            <a:ext cx="705252" cy="676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013F7-13B6-447D-8813-823379A3BDE5}"/>
              </a:ext>
            </a:extLst>
          </p:cNvPr>
          <p:cNvSpPr txBox="1"/>
          <p:nvPr/>
        </p:nvSpPr>
        <p:spPr>
          <a:xfrm>
            <a:off x="136141" y="7560136"/>
            <a:ext cx="5440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E484F"/>
                </a:solidFill>
                <a:latin typeface="Arial Nova Cond"/>
              </a:rPr>
              <a:t>Affiche le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nombre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de touchers (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contenu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de la variable)</a:t>
            </a:r>
            <a:endParaRPr lang="en-US" dirty="0">
              <a:latin typeface="Arial Nova Cond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F186D-9210-44A8-BF59-440AC8CF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139" y="2741146"/>
            <a:ext cx="2639931" cy="1219200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E16FE1-A3AD-4CCD-AA02-EA9EBAB4A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350" y="5133919"/>
            <a:ext cx="2639931" cy="2028825"/>
          </a:xfrm>
          <a:prstGeom prst="rect">
            <a:avLst/>
          </a:prstGeom>
        </p:spPr>
      </p:pic>
      <p:pic>
        <p:nvPicPr>
          <p:cNvPr id="12" name="Picture 15" descr="A picture containing screenshot, holding, player, red&#10;&#10;Description generated with very high confidence">
            <a:extLst>
              <a:ext uri="{FF2B5EF4-FFF2-40B4-BE49-F238E27FC236}">
                <a16:creationId xmlns:a16="http://schemas.microsoft.com/office/drawing/2014/main" id="{9A8AAC1F-DA55-40A5-A914-153E7E914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273" y="8359692"/>
            <a:ext cx="2211061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"/>
              </a:rPr>
              <a:t>COMPTER LE NOMBRE DE TOUCHES</a:t>
            </a:r>
            <a:endParaRPr lang="en-US" sz="1800">
              <a:latin typeface="Arial Nova Cond"/>
            </a:endParaRPr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>
                <a:solidFill>
                  <a:srgbClr val="14E751"/>
                </a:solidFill>
                <a:latin typeface="Arial Nova Cond Light"/>
              </a:rPr>
              <a:t>6</a:t>
            </a:r>
            <a:endParaRPr lang="fr-BE" sz="3200" b="0" i="0" u="none" strike="noStrike" cap="none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225238" y="985388"/>
            <a:ext cx="6266966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60"/>
              </a:spcBef>
              <a:buSzPts val="1400"/>
            </a:pPr>
            <a:r>
              <a:rPr lang="en-US" sz="1800" dirty="0" err="1">
                <a:latin typeface="Arial Nova Cond"/>
              </a:rPr>
              <a:t>Lorsque</a:t>
            </a:r>
            <a:r>
              <a:rPr lang="en-US" sz="1800" dirty="0">
                <a:latin typeface="Arial Nova Cond"/>
              </a:rPr>
              <a:t> le </a:t>
            </a:r>
            <a:r>
              <a:rPr lang="en-US" sz="1800" i="1" dirty="0" err="1">
                <a:latin typeface="Arial Nova Cond"/>
              </a:rPr>
              <a:t>bâton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touche</a:t>
            </a:r>
            <a:r>
              <a:rPr lang="en-US" sz="1800" dirty="0">
                <a:latin typeface="Arial Nova Cond"/>
              </a:rPr>
              <a:t> le cable, le courant </a:t>
            </a:r>
            <a:r>
              <a:rPr lang="en-US" sz="1800" dirty="0" err="1">
                <a:latin typeface="Arial Nova Cond"/>
              </a:rPr>
              <a:t>électrique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passe</a:t>
            </a:r>
            <a:r>
              <a:rPr lang="en-US" sz="1800" dirty="0">
                <a:latin typeface="Arial Nova Cond"/>
              </a:rPr>
              <a:t> par la </a:t>
            </a:r>
            <a:r>
              <a:rPr lang="en-US" sz="1800" dirty="0" err="1">
                <a:latin typeface="Arial Nova Cond"/>
              </a:rPr>
              <a:t>broche</a:t>
            </a:r>
            <a:r>
              <a:rPr lang="en-US" sz="1800" dirty="0">
                <a:latin typeface="Arial Nova Cond"/>
              </a:rPr>
              <a:t> P0.</a:t>
            </a:r>
            <a:endParaRPr lang="en-US" sz="1800"/>
          </a:p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33E26-F9DF-4F7C-A8C3-558A6983A93F}"/>
              </a:ext>
            </a:extLst>
          </p:cNvPr>
          <p:cNvSpPr txBox="1"/>
          <p:nvPr/>
        </p:nvSpPr>
        <p:spPr>
          <a:xfrm>
            <a:off x="492401" y="2219288"/>
            <a:ext cx="61658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E484F"/>
                </a:solidFill>
                <a:latin typeface="Arial Nova Cond"/>
              </a:rPr>
              <a:t>- Il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faut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ajouter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un toucher au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nombre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de touchers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lorsque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la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broche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P0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est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activée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.</a:t>
            </a:r>
            <a:endParaRPr lang="en-US" dirty="0">
              <a:latin typeface="Arial Nova C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7048D-990F-4CDE-8B5C-7C6974FEC38A}"/>
              </a:ext>
            </a:extLst>
          </p:cNvPr>
          <p:cNvSpPr txBox="1"/>
          <p:nvPr/>
        </p:nvSpPr>
        <p:spPr>
          <a:xfrm>
            <a:off x="479679" y="5105888"/>
            <a:ext cx="5962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E484F"/>
                </a:solidFill>
                <a:latin typeface="Arial Nova Cond"/>
                <a:cs typeface="Arial"/>
              </a:rPr>
              <a:t>- Affiche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l'icône</a:t>
            </a:r>
            <a:r>
              <a:rPr lang="en-US">
                <a:solidFill>
                  <a:srgbClr val="3E484F"/>
                </a:solidFill>
                <a:latin typeface="Arial Nova Cond"/>
                <a:cs typeface="Arial"/>
              </a:rPr>
              <a:t> en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forme</a:t>
            </a:r>
            <a:r>
              <a:rPr lang="en-US">
                <a:solidFill>
                  <a:srgbClr val="3E484F"/>
                </a:solidFill>
                <a:latin typeface="Arial Nova Cond"/>
                <a:cs typeface="Arial"/>
              </a:rPr>
              <a:t> de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croix</a:t>
            </a:r>
            <a:r>
              <a:rPr lang="en-US">
                <a:solidFill>
                  <a:srgbClr val="3E484F"/>
                </a:solidFill>
                <a:latin typeface="Arial Nova Cond"/>
                <a:cs typeface="Arial"/>
              </a:rPr>
              <a:t>  pendant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une</a:t>
            </a:r>
            <a:r>
              <a:rPr lang="en-US" dirty="0">
                <a:solidFill>
                  <a:srgbClr val="3E484F"/>
                </a:solidFill>
                <a:latin typeface="Arial Nova Cond"/>
                <a:cs typeface="Arial"/>
              </a:rPr>
              <a:t> </a:t>
            </a:r>
            <a:r>
              <a:rPr lang="en-US" err="1">
                <a:solidFill>
                  <a:srgbClr val="3E484F"/>
                </a:solidFill>
                <a:latin typeface="Arial Nova Cond"/>
                <a:cs typeface="Arial"/>
              </a:rPr>
              <a:t>seconde</a:t>
            </a:r>
            <a:r>
              <a:rPr lang="en-US" dirty="0">
                <a:latin typeface="Arial Nova Cond"/>
                <a:cs typeface="Arial"/>
              </a:rPr>
              <a:t>​</a:t>
            </a:r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AD52EEA-D11A-4E0B-B76C-CC14F6D5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45" y="6150343"/>
            <a:ext cx="695722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4715E-CEC6-4A23-8D58-88DAEB16ACC7}"/>
              </a:ext>
            </a:extLst>
          </p:cNvPr>
          <p:cNvSpPr txBox="1"/>
          <p:nvPr/>
        </p:nvSpPr>
        <p:spPr>
          <a:xfrm>
            <a:off x="479679" y="7420256"/>
            <a:ext cx="3824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E484F"/>
                </a:solidFill>
                <a:latin typeface="Arial Nova Cond"/>
              </a:rPr>
              <a:t>- Affiche le </a:t>
            </a:r>
            <a:r>
              <a:rPr lang="en-US" dirty="0" err="1">
                <a:solidFill>
                  <a:srgbClr val="3E484F"/>
                </a:solidFill>
                <a:latin typeface="Arial Nova Cond"/>
              </a:rPr>
              <a:t>nombre</a:t>
            </a:r>
            <a:r>
              <a:rPr lang="en-US" dirty="0">
                <a:solidFill>
                  <a:srgbClr val="3E484F"/>
                </a:solidFill>
                <a:latin typeface="Arial Nova Cond"/>
              </a:rPr>
              <a:t> de touchers</a:t>
            </a:r>
            <a:endParaRPr lang="en-US" dirty="0" err="1">
              <a:latin typeface="Arial Nova Cond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A646B1-C3C9-41F8-853A-4E50683B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232" y="3360583"/>
            <a:ext cx="2744766" cy="1175657"/>
          </a:xfrm>
          <a:prstGeom prst="rect">
            <a:avLst/>
          </a:prstGeom>
        </p:spPr>
      </p:pic>
      <p:pic>
        <p:nvPicPr>
          <p:cNvPr id="7" name="Picture 15" descr="A picture containing screenshot, holding, player, red&#10;&#10;Description generated with very high confidence">
            <a:extLst>
              <a:ext uri="{FF2B5EF4-FFF2-40B4-BE49-F238E27FC236}">
                <a16:creationId xmlns:a16="http://schemas.microsoft.com/office/drawing/2014/main" id="{EDF572A6-3087-49F6-AE22-21FB2B4E3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086" y="8308827"/>
            <a:ext cx="2211061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79320" y="476541"/>
            <a:ext cx="4040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800" b="1">
                <a:solidFill>
                  <a:srgbClr val="14E751"/>
                </a:solidFill>
                <a:latin typeface="Arial Nova Cond"/>
              </a:rPr>
              <a:t>CHALLENGE N°1: LE MODE TRICHE !</a:t>
            </a:r>
            <a:endParaRPr lang="fr-BE" sz="1800" b="1" i="0" u="none" strike="noStrike" cap="none">
              <a:solidFill>
                <a:srgbClr val="14E751"/>
              </a:solidFill>
              <a:latin typeface="Arial Nova Cond"/>
              <a:sym typeface="Arial"/>
            </a:endParaRPr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 dirty="0">
                <a:solidFill>
                  <a:srgbClr val="14E751"/>
                </a:solidFill>
                <a:latin typeface="Arial Nova Cond Light" panose="020B0306020202020204" pitchFamily="34" charset="0"/>
              </a:rPr>
              <a:t>7</a:t>
            </a:r>
            <a:endParaRPr lang="fr-BE" sz="3200" b="0" i="0" u="none" strike="noStrike" cap="none" dirty="0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508713" cy="377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Tu </a:t>
            </a:r>
            <a:r>
              <a:rPr lang="en-US" sz="1800" dirty="0" err="1">
                <a:latin typeface="Arial Nova Cond"/>
              </a:rPr>
              <a:t>va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ajouter</a:t>
            </a:r>
            <a:r>
              <a:rPr lang="en-US" sz="1800" dirty="0">
                <a:latin typeface="Arial Nova Cond"/>
              </a:rPr>
              <a:t> la </a:t>
            </a:r>
            <a:r>
              <a:rPr lang="en-US" sz="1800" dirty="0" err="1">
                <a:latin typeface="Arial Nova Cond"/>
              </a:rPr>
              <a:t>possibilité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b="0" i="0" u="none" strike="noStrike" cap="none" dirty="0">
                <a:latin typeface="Arial Nova Cond"/>
                <a:sym typeface="Arial"/>
              </a:rPr>
              <a:t>de </a:t>
            </a:r>
            <a:r>
              <a:rPr lang="en-US" sz="1800" dirty="0" err="1">
                <a:latin typeface="Arial Nova Cond"/>
              </a:rPr>
              <a:t>tricher</a:t>
            </a:r>
            <a:r>
              <a:rPr lang="en-US" sz="1800" dirty="0">
                <a:latin typeface="Arial Nova Cond"/>
              </a:rPr>
              <a:t> (</a:t>
            </a:r>
            <a:r>
              <a:rPr lang="en-US" sz="1800" dirty="0" err="1">
                <a:latin typeface="Arial Nova Cond"/>
              </a:rPr>
              <a:t>c'est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très</a:t>
            </a:r>
            <a:r>
              <a:rPr lang="en-US" sz="1800" dirty="0">
                <a:latin typeface="Arial Nova Cond"/>
              </a:rPr>
              <a:t> mal ! :-) </a:t>
            </a:r>
            <a:endParaRPr lang="en-US" dirty="0"/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742950" lvl="1" indent="-285750">
              <a:spcBef>
                <a:spcPts val="560"/>
              </a:spcBef>
              <a:buSzPts val="1400"/>
              <a:buChar char="•"/>
            </a:pPr>
            <a:r>
              <a:rPr lang="en-US" sz="1800" dirty="0" err="1">
                <a:latin typeface="Arial Nova Cond"/>
              </a:rPr>
              <a:t>Quand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tu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appuyes</a:t>
            </a:r>
            <a:r>
              <a:rPr lang="en-US" sz="1800" dirty="0">
                <a:latin typeface="Arial Nova Cond"/>
              </a:rPr>
              <a:t> sur le bouton B, on retire un toucher du </a:t>
            </a:r>
            <a:r>
              <a:rPr lang="en-US" sz="1800" dirty="0" err="1">
                <a:latin typeface="Arial Nova Cond"/>
              </a:rPr>
              <a:t>nombre</a:t>
            </a:r>
            <a:r>
              <a:rPr lang="en-US" sz="1800" dirty="0">
                <a:latin typeface="Arial Nova Cond"/>
              </a:rPr>
              <a:t> total de touchers.</a:t>
            </a:r>
          </a:p>
          <a:p>
            <a:pPr marL="285750" indent="-285750">
              <a:spcBef>
                <a:spcPts val="560"/>
              </a:spcBef>
              <a:buSzPts val="1400"/>
              <a:buChar char="•"/>
            </a:pPr>
            <a:endParaRPr lang="en-US" sz="1800" dirty="0">
              <a:latin typeface="Arial Nova Cond"/>
            </a:endParaRPr>
          </a:p>
          <a:p>
            <a:pPr marL="742950" lvl="1" indent="-285750">
              <a:spcBef>
                <a:spcPts val="560"/>
              </a:spcBef>
              <a:buSzPts val="1400"/>
              <a:buChar char="•"/>
            </a:pPr>
            <a:r>
              <a:rPr lang="en-US" sz="1800" dirty="0" err="1">
                <a:latin typeface="Arial Nova Cond"/>
              </a:rPr>
              <a:t>Ensuite</a:t>
            </a:r>
            <a:r>
              <a:rPr lang="en-US" sz="1800" dirty="0">
                <a:latin typeface="Arial Nova Cond"/>
              </a:rPr>
              <a:t> on </a:t>
            </a:r>
            <a:r>
              <a:rPr lang="en-US" sz="1800" dirty="0" err="1">
                <a:latin typeface="Arial Nova Cond"/>
              </a:rPr>
              <a:t>ré</a:t>
            </a:r>
            <a:r>
              <a:rPr lang="en-US" sz="1800" dirty="0">
                <a:latin typeface="Arial Nova Cond"/>
              </a:rPr>
              <a:t>-affiche le </a:t>
            </a:r>
            <a:r>
              <a:rPr lang="en-US" sz="1800" dirty="0" err="1">
                <a:latin typeface="Arial Nova Cond"/>
              </a:rPr>
              <a:t>nombre</a:t>
            </a:r>
            <a:r>
              <a:rPr lang="en-US" sz="1800" dirty="0">
                <a:latin typeface="Arial Nova Cond"/>
              </a:rPr>
              <a:t> de touchers</a:t>
            </a:r>
          </a:p>
          <a:p>
            <a:pPr marL="285750" indent="-285750">
              <a:spcBef>
                <a:spcPts val="560"/>
              </a:spcBef>
              <a:buSzPts val="1400"/>
              <a:buChar char="•"/>
            </a:pPr>
            <a:endParaRPr lang="en-US" sz="1800" dirty="0">
              <a:latin typeface="Arial Nova Cond"/>
            </a:endParaRPr>
          </a:p>
          <a:p>
            <a:pPr marL="285750" indent="-285750">
              <a:spcBef>
                <a:spcPts val="560"/>
              </a:spcBef>
              <a:buSzPts val="1400"/>
              <a:buChar char="•"/>
            </a:pPr>
            <a:endParaRPr lang="en-US" sz="1800" dirty="0">
              <a:latin typeface="Arial Nova Cond"/>
            </a:endParaRPr>
          </a:p>
          <a:p>
            <a:pPr>
              <a:spcBef>
                <a:spcPts val="560"/>
              </a:spcBef>
              <a:buSzPts val="1400"/>
            </a:pPr>
            <a:r>
              <a:rPr lang="en-US" sz="1800" dirty="0" err="1">
                <a:latin typeface="Arial Nova Cond"/>
              </a:rPr>
              <a:t>Voici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quelques</a:t>
            </a:r>
            <a:r>
              <a:rPr lang="en-US" sz="1800" dirty="0">
                <a:latin typeface="Arial Nova Cond"/>
              </a:rPr>
              <a:t> blocs que </a:t>
            </a:r>
            <a:r>
              <a:rPr lang="en-US" sz="1800" dirty="0" err="1">
                <a:latin typeface="Arial Nova Cond"/>
              </a:rPr>
              <a:t>tu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peux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utiliser</a:t>
            </a:r>
            <a:r>
              <a:rPr lang="en-US" sz="1800" dirty="0">
                <a:latin typeface="Arial Nova Cond"/>
              </a:rPr>
              <a:t> pour </a:t>
            </a:r>
            <a:r>
              <a:rPr lang="en-US" sz="1800" dirty="0" err="1">
                <a:latin typeface="Arial Nova Cond"/>
              </a:rPr>
              <a:t>réaliser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ce</a:t>
            </a:r>
            <a:r>
              <a:rPr lang="en-US" sz="1800" dirty="0">
                <a:latin typeface="Arial Nova Cond"/>
              </a:rPr>
              <a:t> challenge:</a:t>
            </a: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7AC99C83-DCE6-4D43-82EF-5370AF94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52" y="5471861"/>
            <a:ext cx="2687583" cy="1047750"/>
          </a:xfrm>
          <a:prstGeom prst="rect">
            <a:avLst/>
          </a:prstGeom>
        </p:spPr>
      </p:pic>
      <p:sp>
        <p:nvSpPr>
          <p:cNvPr id="12" name="Google Shape;75;p2">
            <a:extLst>
              <a:ext uri="{FF2B5EF4-FFF2-40B4-BE49-F238E27FC236}">
                <a16:creationId xmlns:a16="http://schemas.microsoft.com/office/drawing/2014/main" id="{541BB402-52E7-488E-966D-576E706A4D22}"/>
              </a:ext>
            </a:extLst>
          </p:cNvPr>
          <p:cNvSpPr/>
          <p:nvPr/>
        </p:nvSpPr>
        <p:spPr>
          <a:xfrm rot="10800000" flipV="1">
            <a:off x="212320" y="6682560"/>
            <a:ext cx="6292413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Tu as réussi ?  </a:t>
            </a:r>
            <a:endParaRPr lang="en-US"/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Pas mal, </a:t>
            </a:r>
            <a:r>
              <a:rPr lang="en-US" sz="1800" dirty="0" err="1">
                <a:latin typeface="Arial Nova Cond"/>
              </a:rPr>
              <a:t>mais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il</a:t>
            </a:r>
            <a:r>
              <a:rPr lang="en-US" sz="1800" dirty="0">
                <a:latin typeface="Arial Nova Cond"/>
              </a:rPr>
              <a:t> ne </a:t>
            </a:r>
            <a:r>
              <a:rPr lang="en-US" sz="1800" dirty="0" err="1">
                <a:latin typeface="Arial Nova Cond"/>
              </a:rPr>
              <a:t>faut</a:t>
            </a:r>
            <a:r>
              <a:rPr lang="en-US" sz="1800" dirty="0">
                <a:latin typeface="Arial Nova Cond"/>
              </a:rPr>
              <a:t> pas que la </a:t>
            </a:r>
            <a:r>
              <a:rPr lang="en-US" sz="1800" dirty="0" err="1">
                <a:latin typeface="Arial Nova Cond"/>
              </a:rPr>
              <a:t>triche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soit</a:t>
            </a:r>
            <a:r>
              <a:rPr lang="en-US" sz="1800" dirty="0">
                <a:latin typeface="Arial Nova Cond"/>
              </a:rPr>
              <a:t> visible... Il ne </a:t>
            </a:r>
            <a:r>
              <a:rPr lang="en-US" sz="1800" dirty="0" err="1">
                <a:latin typeface="Arial Nova Cond"/>
              </a:rPr>
              <a:t>faut</a:t>
            </a:r>
            <a:r>
              <a:rPr lang="en-US" sz="1800" dirty="0">
                <a:latin typeface="Arial Nova Cond"/>
              </a:rPr>
              <a:t> pas </a:t>
            </a:r>
            <a:r>
              <a:rPr lang="en-US" sz="1800" dirty="0" err="1">
                <a:latin typeface="Arial Nova Cond"/>
              </a:rPr>
              <a:t>avoir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moins</a:t>
            </a:r>
            <a:r>
              <a:rPr lang="en-US" sz="1800" dirty="0">
                <a:latin typeface="Arial Nova Cond"/>
              </a:rPr>
              <a:t> de 0 !</a:t>
            </a:r>
            <a:endParaRPr lang="en-US"/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Comment </a:t>
            </a:r>
            <a:r>
              <a:rPr lang="en-US" sz="1800" dirty="0" err="1">
                <a:latin typeface="Arial Nova Cond"/>
              </a:rPr>
              <a:t>ferais-tu</a:t>
            </a:r>
            <a:r>
              <a:rPr lang="en-US" sz="1800" dirty="0">
                <a:latin typeface="Arial Nova Cond"/>
              </a:rPr>
              <a:t> ?  </a:t>
            </a:r>
            <a:r>
              <a:rPr lang="en-US" sz="1800" dirty="0" err="1">
                <a:latin typeface="Arial Nova Cond"/>
              </a:rPr>
              <a:t>Voici</a:t>
            </a:r>
            <a:r>
              <a:rPr lang="en-US" sz="1800" dirty="0">
                <a:latin typeface="Arial Nova Cond"/>
              </a:rPr>
              <a:t> un petit indice:</a:t>
            </a:r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47BC578-8D0D-4B9B-B1EA-FCE17CB246AF}"/>
              </a:ext>
            </a:extLst>
          </p:cNvPr>
          <p:cNvSpPr/>
          <p:nvPr/>
        </p:nvSpPr>
        <p:spPr>
          <a:xfrm>
            <a:off x="6279924" y="490162"/>
            <a:ext cx="419355" cy="34334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BDDD360-3801-4CB5-AED6-A710A6B6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825" y="8323456"/>
            <a:ext cx="1591583" cy="990600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AD08CE4D-C7EE-43AF-9C32-A6ACE590E556}"/>
              </a:ext>
            </a:extLst>
          </p:cNvPr>
          <p:cNvSpPr/>
          <p:nvPr/>
        </p:nvSpPr>
        <p:spPr>
          <a:xfrm>
            <a:off x="5830950" y="490163"/>
            <a:ext cx="419355" cy="34334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1041BF3-8CBF-4F8E-97F6-B7245BF41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51" y="4617956"/>
            <a:ext cx="231589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3" name="Google Shape;60;p2">
            <a:extLst>
              <a:ext uri="{FF2B5EF4-FFF2-40B4-BE49-F238E27FC236}">
                <a16:creationId xmlns:a16="http://schemas.microsoft.com/office/drawing/2014/main" id="{B6D00B10-DBEE-4282-B71D-5B2A2581973C}"/>
              </a:ext>
            </a:extLst>
          </p:cNvPr>
          <p:cNvSpPr txBox="1"/>
          <p:nvPr/>
        </p:nvSpPr>
        <p:spPr>
          <a:xfrm>
            <a:off x="492043" y="476541"/>
            <a:ext cx="509618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43"/>
            </a:pPr>
            <a:r>
              <a:rPr lang="fr-BE" sz="1600" b="1">
                <a:solidFill>
                  <a:srgbClr val="14E751"/>
                </a:solidFill>
                <a:latin typeface="Arial Nova Cond Light"/>
              </a:rPr>
              <a:t>CHALLENGE N°2: LA COURSE CONTRE LA MONTRE</a:t>
            </a:r>
            <a:endParaRPr lang="en-US"/>
          </a:p>
        </p:txBody>
      </p:sp>
      <p:sp>
        <p:nvSpPr>
          <p:cNvPr id="24" name="Google Shape;61;p2">
            <a:extLst>
              <a:ext uri="{FF2B5EF4-FFF2-40B4-BE49-F238E27FC236}">
                <a16:creationId xmlns:a16="http://schemas.microsoft.com/office/drawing/2014/main" id="{D91AF902-ED78-4B18-A5E8-71056BA236A0}"/>
              </a:ext>
            </a:extLst>
          </p:cNvPr>
          <p:cNvSpPr txBox="1"/>
          <p:nvPr/>
        </p:nvSpPr>
        <p:spPr>
          <a:xfrm>
            <a:off x="147188" y="293487"/>
            <a:ext cx="350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BE" sz="3200">
                <a:solidFill>
                  <a:srgbClr val="14E751"/>
                </a:solidFill>
                <a:latin typeface="Arial Nova Cond Light"/>
              </a:rPr>
              <a:t>8</a:t>
            </a:r>
            <a:endParaRPr lang="fr-BE" sz="3200" b="0" i="0" u="none" strike="noStrike" cap="none">
              <a:solidFill>
                <a:srgbClr val="14E751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25" name="Google Shape;62;p2">
            <a:extLst>
              <a:ext uri="{FF2B5EF4-FFF2-40B4-BE49-F238E27FC236}">
                <a16:creationId xmlns:a16="http://schemas.microsoft.com/office/drawing/2014/main" id="{C36F06D5-6529-4D23-85CF-A531F6424ADC}"/>
              </a:ext>
            </a:extLst>
          </p:cNvPr>
          <p:cNvCxnSpPr/>
          <p:nvPr/>
        </p:nvCxnSpPr>
        <p:spPr>
          <a:xfrm>
            <a:off x="0" y="831127"/>
            <a:ext cx="6708851" cy="50865"/>
          </a:xfrm>
          <a:prstGeom prst="straightConnector1">
            <a:avLst/>
          </a:prstGeom>
          <a:noFill/>
          <a:ln w="9525" cap="flat" cmpd="sng">
            <a:solidFill>
              <a:srgbClr val="14E7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Pour un </a:t>
            </a:r>
            <a:r>
              <a:rPr lang="en-US" sz="1800" dirty="0" err="1">
                <a:latin typeface="Arial Nova Cond"/>
              </a:rPr>
              <a:t>peu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pimenter</a:t>
            </a:r>
            <a:r>
              <a:rPr lang="en-US" sz="1800" dirty="0">
                <a:latin typeface="Arial Nova Cond"/>
              </a:rPr>
              <a:t> le </a:t>
            </a:r>
            <a:r>
              <a:rPr lang="en-US" sz="1800" dirty="0" err="1">
                <a:latin typeface="Arial Nova Cond"/>
              </a:rPr>
              <a:t>jeu</a:t>
            </a:r>
            <a:r>
              <a:rPr lang="en-US" sz="1800" dirty="0">
                <a:latin typeface="Arial Nova Cond"/>
              </a:rPr>
              <a:t>, que dis-</a:t>
            </a:r>
            <a:r>
              <a:rPr lang="en-US" sz="1800" dirty="0" err="1">
                <a:latin typeface="Arial Nova Cond"/>
              </a:rPr>
              <a:t>tu</a:t>
            </a:r>
            <a:r>
              <a:rPr lang="en-US" sz="1800" dirty="0">
                <a:latin typeface="Arial Nova Cond"/>
              </a:rPr>
              <a:t> de devoir </a:t>
            </a:r>
            <a:r>
              <a:rPr lang="en-US" sz="1800" dirty="0" err="1">
                <a:latin typeface="Arial Nova Cond"/>
              </a:rPr>
              <a:t>réaliser</a:t>
            </a:r>
            <a:r>
              <a:rPr lang="en-US" sz="1800" dirty="0">
                <a:latin typeface="Arial Nova Cond"/>
              </a:rPr>
              <a:t> le </a:t>
            </a:r>
            <a:r>
              <a:rPr lang="en-US" sz="1800" dirty="0" err="1">
                <a:latin typeface="Arial Nova Cond"/>
              </a:rPr>
              <a:t>parcours</a:t>
            </a:r>
            <a:r>
              <a:rPr lang="en-US" sz="1800" dirty="0">
                <a:latin typeface="Arial Nova Cond"/>
              </a:rPr>
              <a:t> en </a:t>
            </a:r>
            <a:r>
              <a:rPr lang="en-US" sz="1800" dirty="0" err="1">
                <a:latin typeface="Arial Nova Cond"/>
              </a:rPr>
              <a:t>moins</a:t>
            </a:r>
            <a:r>
              <a:rPr lang="en-US" sz="1800" dirty="0">
                <a:latin typeface="Arial Nova Cond"/>
              </a:rPr>
              <a:t> de 10 </a:t>
            </a:r>
            <a:r>
              <a:rPr lang="en-US" sz="1800" dirty="0" err="1">
                <a:latin typeface="Arial Nova Cond"/>
              </a:rPr>
              <a:t>secondes</a:t>
            </a:r>
            <a:r>
              <a:rPr lang="en-US" sz="1800" dirty="0">
                <a:latin typeface="Arial Nova Cond"/>
              </a:rPr>
              <a:t> ?</a:t>
            </a: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Si au bout de ce temps tu n'as pas réussi, tu affiches </a:t>
            </a: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 err="1">
                <a:latin typeface="Arial Nova Cond"/>
              </a:rPr>
              <a:t>l'îcone</a:t>
            </a:r>
            <a:r>
              <a:rPr lang="en-US" sz="1800" dirty="0">
                <a:latin typeface="Arial Nova Cond"/>
              </a:rPr>
              <a:t>                     pendant 2 </a:t>
            </a:r>
            <a:r>
              <a:rPr lang="en-US" sz="1800" dirty="0" err="1">
                <a:latin typeface="Arial Nova Cond"/>
              </a:rPr>
              <a:t>seondes</a:t>
            </a:r>
            <a:r>
              <a:rPr lang="en-US" sz="1800" dirty="0">
                <a:latin typeface="Arial Nova Cond"/>
              </a:rPr>
              <a:t> et </a:t>
            </a:r>
            <a:r>
              <a:rPr lang="en-US" sz="1800" dirty="0" err="1">
                <a:latin typeface="Arial Nova Cond"/>
              </a:rPr>
              <a:t>puis</a:t>
            </a:r>
            <a:r>
              <a:rPr lang="en-US" sz="1800" dirty="0">
                <a:latin typeface="Arial Nova Cond"/>
              </a:rPr>
              <a:t> le </a:t>
            </a:r>
            <a:r>
              <a:rPr lang="en-US" sz="1800" dirty="0" err="1">
                <a:latin typeface="Arial Nova Cond"/>
              </a:rPr>
              <a:t>nombre</a:t>
            </a:r>
            <a:r>
              <a:rPr lang="en-US" sz="1800" dirty="0">
                <a:latin typeface="Arial Nova Cond"/>
              </a:rPr>
              <a:t> de</a:t>
            </a: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                           touchers total.</a:t>
            </a:r>
          </a:p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 err="1">
                <a:latin typeface="Arial Nova Cond"/>
              </a:rPr>
              <a:t>Voici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quelques</a:t>
            </a:r>
            <a:r>
              <a:rPr lang="en-US" sz="1800" dirty="0">
                <a:latin typeface="Arial Nova Cond"/>
              </a:rPr>
              <a:t> indications pour y arriver:</a:t>
            </a:r>
          </a:p>
          <a:p>
            <a:pPr marL="508000" lvl="1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- </a:t>
            </a:r>
            <a:r>
              <a:rPr lang="en-US" sz="1800" dirty="0" err="1">
                <a:latin typeface="Arial Nova Cond"/>
              </a:rPr>
              <a:t>Lors</a:t>
            </a:r>
            <a:r>
              <a:rPr lang="en-US" sz="1800" dirty="0">
                <a:latin typeface="Arial Nova Cond"/>
              </a:rPr>
              <a:t> du </a:t>
            </a:r>
            <a:r>
              <a:rPr lang="en-US" sz="1800" dirty="0" err="1">
                <a:latin typeface="Arial Nova Cond"/>
              </a:rPr>
              <a:t>démarrage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tu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dois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définir</a:t>
            </a:r>
            <a:r>
              <a:rPr lang="en-US" sz="1800" dirty="0">
                <a:latin typeface="Arial Nova Cond"/>
              </a:rPr>
              <a:t> le temps </a:t>
            </a:r>
            <a:r>
              <a:rPr lang="en-US" sz="1800" dirty="0" err="1">
                <a:latin typeface="Arial Nova Cond"/>
              </a:rPr>
              <a:t>imparti</a:t>
            </a:r>
            <a:r>
              <a:rPr lang="en-US" sz="1800" dirty="0">
                <a:latin typeface="Arial Nova Cond"/>
              </a:rPr>
              <a:t> dans </a:t>
            </a:r>
            <a:r>
              <a:rPr lang="en-US" sz="1800" dirty="0" err="1">
                <a:latin typeface="Arial Nova Cond"/>
              </a:rPr>
              <a:t>une</a:t>
            </a:r>
            <a:r>
              <a:rPr lang="en-US" sz="1800" dirty="0">
                <a:latin typeface="Arial Nova Cond"/>
              </a:rPr>
              <a:t> variable (par </a:t>
            </a:r>
            <a:r>
              <a:rPr lang="en-US" sz="1800" dirty="0" err="1">
                <a:latin typeface="Arial Nova Cond"/>
              </a:rPr>
              <a:t>exemple</a:t>
            </a:r>
            <a:r>
              <a:rPr lang="en-US" sz="1800" dirty="0">
                <a:latin typeface="Arial Nova Cond"/>
              </a:rPr>
              <a:t>: 'Temps </a:t>
            </a:r>
            <a:r>
              <a:rPr lang="en-US" sz="1800" dirty="0" err="1">
                <a:latin typeface="Arial Nova Cond"/>
              </a:rPr>
              <a:t>restant</a:t>
            </a:r>
            <a:r>
              <a:rPr lang="en-US" sz="1800" dirty="0">
                <a:latin typeface="Arial Nova Cond"/>
              </a:rPr>
              <a:t>' à 10).</a:t>
            </a:r>
          </a:p>
          <a:p>
            <a:pPr marL="508000" lvl="1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- Pendant </a:t>
            </a:r>
            <a:r>
              <a:rPr lang="en-US" sz="1800" dirty="0" err="1">
                <a:latin typeface="Arial Nova Cond"/>
              </a:rPr>
              <a:t>toute</a:t>
            </a:r>
            <a:r>
              <a:rPr lang="en-US" sz="1800" dirty="0">
                <a:latin typeface="Arial Nova Cond"/>
              </a:rPr>
              <a:t> la durée du </a:t>
            </a:r>
            <a:r>
              <a:rPr lang="en-US" sz="1800" dirty="0" err="1">
                <a:latin typeface="Arial Nova Cond"/>
              </a:rPr>
              <a:t>jeu</a:t>
            </a:r>
            <a:r>
              <a:rPr lang="en-US" sz="1800" dirty="0">
                <a:latin typeface="Arial Nova Cond"/>
              </a:rPr>
              <a:t>, </a:t>
            </a:r>
            <a:r>
              <a:rPr lang="en-US" sz="1800" dirty="0" err="1">
                <a:latin typeface="Arial Nova Cond"/>
              </a:rPr>
              <a:t>tu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dois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retirer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une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seconde</a:t>
            </a:r>
            <a:r>
              <a:rPr lang="en-US" sz="1800" dirty="0">
                <a:latin typeface="Arial Nova Cond"/>
              </a:rPr>
              <a:t> du temps </a:t>
            </a:r>
            <a:r>
              <a:rPr lang="en-US" sz="1800" dirty="0" err="1">
                <a:latin typeface="Arial Nova Cond"/>
              </a:rPr>
              <a:t>imparti</a:t>
            </a:r>
            <a:r>
              <a:rPr lang="en-US" sz="1800" dirty="0">
                <a:latin typeface="Arial Nova Cond"/>
              </a:rPr>
              <a:t>.</a:t>
            </a:r>
          </a:p>
          <a:p>
            <a:pPr marL="508000" lvl="1">
              <a:spcBef>
                <a:spcPts val="560"/>
              </a:spcBef>
              <a:buSzPts val="1400"/>
            </a:pPr>
            <a:r>
              <a:rPr lang="en-US" sz="1800" dirty="0">
                <a:latin typeface="Arial Nova Cond"/>
              </a:rPr>
              <a:t>- </a:t>
            </a:r>
            <a:r>
              <a:rPr lang="en-US" sz="1800" dirty="0" err="1">
                <a:latin typeface="Arial Nova Cond"/>
              </a:rPr>
              <a:t>Quand</a:t>
            </a:r>
            <a:r>
              <a:rPr lang="en-US" sz="1800" dirty="0">
                <a:latin typeface="Arial Nova Cond"/>
              </a:rPr>
              <a:t> le temps </a:t>
            </a:r>
            <a:r>
              <a:rPr lang="en-US" sz="1800" dirty="0" err="1">
                <a:latin typeface="Arial Nova Cond"/>
              </a:rPr>
              <a:t>imparti</a:t>
            </a:r>
            <a:r>
              <a:rPr lang="en-US" sz="1800" dirty="0">
                <a:latin typeface="Arial Nova Cond"/>
              </a:rPr>
              <a:t>  </a:t>
            </a:r>
            <a:r>
              <a:rPr lang="en-US" sz="1800" dirty="0" err="1">
                <a:latin typeface="Arial Nova Cond"/>
              </a:rPr>
              <a:t>est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égal</a:t>
            </a:r>
            <a:r>
              <a:rPr lang="en-US" sz="1800" dirty="0">
                <a:latin typeface="Arial Nova Cond"/>
              </a:rPr>
              <a:t> à 0, la </a:t>
            </a:r>
            <a:r>
              <a:rPr lang="en-US" sz="1800" dirty="0" err="1">
                <a:latin typeface="Arial Nova Cond"/>
              </a:rPr>
              <a:t>partie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est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finie</a:t>
            </a:r>
            <a:r>
              <a:rPr lang="en-US" sz="1800" dirty="0">
                <a:latin typeface="Arial Nova Cond"/>
              </a:rPr>
              <a:t>.</a:t>
            </a:r>
          </a:p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 dirty="0" err="1">
                <a:latin typeface="Arial Nova Cond"/>
              </a:rPr>
              <a:t>Quelques</a:t>
            </a:r>
            <a:r>
              <a:rPr lang="en-US" sz="1800" dirty="0">
                <a:latin typeface="Arial Nova Cond"/>
              </a:rPr>
              <a:t> blocs qui </a:t>
            </a:r>
            <a:r>
              <a:rPr lang="en-US" sz="1800" dirty="0" err="1">
                <a:latin typeface="Arial Nova Cond"/>
              </a:rPr>
              <a:t>pourront</a:t>
            </a:r>
            <a:r>
              <a:rPr lang="en-US" sz="1800" dirty="0">
                <a:latin typeface="Arial Nova Cond"/>
              </a:rPr>
              <a:t> </a:t>
            </a:r>
            <a:r>
              <a:rPr lang="en-US" sz="1800" dirty="0" err="1">
                <a:latin typeface="Arial Nova Cond"/>
              </a:rPr>
              <a:t>t'aider</a:t>
            </a:r>
            <a:r>
              <a:rPr lang="en-US" sz="1800" dirty="0">
                <a:latin typeface="Arial Nova Cond"/>
              </a:rPr>
              <a:t>:</a:t>
            </a:r>
            <a:endParaRPr lang="en-US"/>
          </a:p>
        </p:txBody>
      </p:sp>
      <p:pic>
        <p:nvPicPr>
          <p:cNvPr id="2" name="Picture 2" descr="A picture containing calculator, drawing&#10;&#10;Description generated with very high confidence">
            <a:extLst>
              <a:ext uri="{FF2B5EF4-FFF2-40B4-BE49-F238E27FC236}">
                <a16:creationId xmlns:a16="http://schemas.microsoft.com/office/drawing/2014/main" id="{0583D5BD-8FB6-4456-B282-B66A99E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67" y="2074794"/>
            <a:ext cx="705252" cy="695325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3B3234A-B6AF-4279-9A69-86200CAA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7" y="6358714"/>
            <a:ext cx="1766764" cy="1092477"/>
          </a:xfrm>
          <a:prstGeom prst="rect">
            <a:avLst/>
          </a:prstGeom>
        </p:spPr>
      </p:pic>
      <p:pic>
        <p:nvPicPr>
          <p:cNvPr id="6" name="Picture 6" descr="A picture containing outdoor, racket, hitting, ball&#10;&#10;Description generated with very high confidence">
            <a:extLst>
              <a:ext uri="{FF2B5EF4-FFF2-40B4-BE49-F238E27FC236}">
                <a16:creationId xmlns:a16="http://schemas.microsoft.com/office/drawing/2014/main" id="{047702A5-0BE3-4C33-B6DB-0186384CB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652" y="6020626"/>
            <a:ext cx="1591583" cy="1628775"/>
          </a:xfrm>
          <a:prstGeom prst="rect">
            <a:avLst/>
          </a:prstGeom>
        </p:spPr>
      </p:pic>
      <p:sp>
        <p:nvSpPr>
          <p:cNvPr id="8" name="Google Shape;75;p2">
            <a:extLst>
              <a:ext uri="{FF2B5EF4-FFF2-40B4-BE49-F238E27FC236}">
                <a16:creationId xmlns:a16="http://schemas.microsoft.com/office/drawing/2014/main" id="{DA6445E7-4266-4711-823D-23A9B38D8585}"/>
              </a:ext>
            </a:extLst>
          </p:cNvPr>
          <p:cNvSpPr/>
          <p:nvPr/>
        </p:nvSpPr>
        <p:spPr>
          <a:xfrm rot="-10800000" flipV="1">
            <a:off x="174150" y="7739805"/>
            <a:ext cx="6292413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r>
              <a:rPr lang="en-US" sz="1800">
                <a:latin typeface="Arial Nova Cond"/>
              </a:rPr>
              <a:t>Et pour améliorer, que dirais-tu de:</a:t>
            </a: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>
                <a:latin typeface="Arial Nova Cond"/>
              </a:rPr>
              <a:t>- Empêcher de tricher si la partie est terminée</a:t>
            </a: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>
                <a:latin typeface="Arial Nova Cond"/>
              </a:rPr>
              <a:t>- A la fin de partie, alterner l'affichage de l'icône et le score final</a:t>
            </a: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r>
              <a:rPr lang="en-US" sz="1800">
                <a:latin typeface="Arial Nova Cond"/>
              </a:rPr>
              <a:t>Vois-tu d'autres améliorations possibles ?</a:t>
            </a:r>
            <a:endParaRPr lang="en-US" sz="1800" dirty="0">
              <a:latin typeface="Arial Nova Cond"/>
            </a:endParaRPr>
          </a:p>
          <a:p>
            <a:pPr marL="50800">
              <a:spcBef>
                <a:spcPts val="560"/>
              </a:spcBef>
              <a:buSzPts val="1400"/>
            </a:pPr>
            <a:endParaRPr lang="en-US" sz="1800" dirty="0">
              <a:latin typeface="Arial Nova Cond"/>
            </a:endParaRPr>
          </a:p>
          <a:p>
            <a:pPr>
              <a:buSzPts val="1400"/>
            </a:pPr>
            <a:endParaRPr lang="fr-BE" dirty="0">
              <a:latin typeface="Arial Nova Cond Light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8B2D88B-4DDD-48DB-BD87-2AD252E2544A}"/>
              </a:ext>
            </a:extLst>
          </p:cNvPr>
          <p:cNvSpPr/>
          <p:nvPr/>
        </p:nvSpPr>
        <p:spPr>
          <a:xfrm>
            <a:off x="6380932" y="426582"/>
            <a:ext cx="343013" cy="3306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inds_v1.1_v1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iMinds_v1.1_v1.1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906</cp:revision>
  <dcterms:created xsi:type="dcterms:W3CDTF">2020-02-09T11:02:13Z</dcterms:created>
  <dcterms:modified xsi:type="dcterms:W3CDTF">2020-02-09T16:22:56Z</dcterms:modified>
</cp:coreProperties>
</file>