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0D0E47-7473-469C-AC3E-9E6541C61741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063A7F-9CD6-44C7-A481-8B0954049C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Передача лимитов (план с корректировкой) из </a:t>
            </a:r>
            <a:r>
              <a:rPr lang="en-US" smtClean="0"/>
              <a:t>IS</a:t>
            </a:r>
            <a:r>
              <a:rPr lang="ru-RU" smtClean="0"/>
              <a:t>-</a:t>
            </a:r>
            <a:r>
              <a:rPr lang="en-US" smtClean="0"/>
              <a:t>U </a:t>
            </a:r>
            <a:r>
              <a:rPr lang="ru-RU" smtClean="0"/>
              <a:t>в ОКО.</a:t>
            </a: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446FB2-3DA1-4438-85E7-835858438E99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Передача лимитов (план с корректировкой) из </a:t>
            </a:r>
            <a:r>
              <a:rPr lang="en-US" smtClean="0"/>
              <a:t>IS</a:t>
            </a:r>
            <a:r>
              <a:rPr lang="ru-RU" smtClean="0"/>
              <a:t>-</a:t>
            </a:r>
            <a:r>
              <a:rPr lang="en-US" smtClean="0"/>
              <a:t>U </a:t>
            </a:r>
            <a:r>
              <a:rPr lang="ru-RU" smtClean="0"/>
              <a:t>в ОКО.</a:t>
            </a: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52B029-FDC0-47F6-9DD5-49C544088FD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Передача лимитов (план с корректировкой) из </a:t>
            </a:r>
            <a:r>
              <a:rPr lang="en-US" smtClean="0"/>
              <a:t>IS</a:t>
            </a:r>
            <a:r>
              <a:rPr lang="ru-RU" smtClean="0"/>
              <a:t>-</a:t>
            </a:r>
            <a:r>
              <a:rPr lang="en-US" smtClean="0"/>
              <a:t>U </a:t>
            </a:r>
            <a:r>
              <a:rPr lang="ru-RU" smtClean="0"/>
              <a:t>в ОКО.</a:t>
            </a:r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867CB-991B-40E2-B632-E6C3A19D932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Передача лимитов (план с корректировкой) из </a:t>
            </a:r>
            <a:r>
              <a:rPr lang="en-US" smtClean="0"/>
              <a:t>IS</a:t>
            </a:r>
            <a:r>
              <a:rPr lang="ru-RU" smtClean="0"/>
              <a:t>-</a:t>
            </a:r>
            <a:r>
              <a:rPr lang="en-US" smtClean="0"/>
              <a:t>U </a:t>
            </a:r>
            <a:r>
              <a:rPr lang="ru-RU" smtClean="0"/>
              <a:t>в ОКО.</a:t>
            </a:r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79391F-1954-467A-A706-0AFE2DAC5BA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E5159-AAC0-4953-BC08-988057F3E650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23FF-6304-4368-9555-A4B9802BD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0123-83B0-4F3C-9D3E-A822F159328B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0B559-1FDD-4F79-AE0A-2A91D098F1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C408-177E-453A-907C-025AFC97DE92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8747-D918-4B0D-ABF1-7BC85CA582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E4E88-0801-4D04-BC84-018F7CE8E46D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26C2F-F6D9-40E1-BF43-1722B22575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70AB6-B911-455A-BF11-2F0CCC105233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A1D30-A706-40C4-91A5-09252BC693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E874C-F13A-4269-BC64-30B7AC584B34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0B6B8-DE8D-4F9D-AEBB-0073F83BAA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709-91A6-4201-942E-937A2134BBED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FC3D-E7D2-4B02-B1DE-7AA9613F4E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573A-E178-4EE3-A6E3-4794294AED72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1492A-13C3-47BE-8DA9-D0BF952487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B7A7F-67F3-4198-8428-21242209C3A0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80CB-C9D4-4508-97E1-26F2821C8B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2D268-02E0-4B57-B4F4-84F2861EA8CD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B790-0650-4041-BC32-AB3D3E16F8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06861-093C-4960-AAD1-A34223BF98AA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60D5D-F8E5-4CC4-9227-F15E9BA53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6CC2DF-892B-4862-8341-15DE7D1F4D46}" type="datetimeFigureOut">
              <a:rPr lang="ru-RU"/>
              <a:pPr>
                <a:defRPr/>
              </a:pPr>
              <a:t>27.07.2012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FA5B586-9148-4356-9F87-F946D03C0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571500" y="1122363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357188" y="1836738"/>
            <a:ext cx="171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ECC 6.0 IS-U</a:t>
            </a:r>
            <a:endParaRPr lang="ru-RU">
              <a:latin typeface="Calibri" pitchFamily="34" charset="0"/>
            </a:endParaRP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6786563" y="1122363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6215063" y="1836738"/>
            <a:ext cx="290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ИС «ОКО ЦИТС Энергетика»</a:t>
            </a:r>
          </a:p>
        </p:txBody>
      </p:sp>
      <p:sp>
        <p:nvSpPr>
          <p:cNvPr id="14341" name="tower"/>
          <p:cNvSpPr>
            <a:spLocks noEditPoints="1" noChangeArrowheads="1"/>
          </p:cNvSpPr>
          <p:nvPr/>
        </p:nvSpPr>
        <p:spPr bwMode="auto">
          <a:xfrm>
            <a:off x="3857625" y="1050925"/>
            <a:ext cx="428625" cy="714375"/>
          </a:xfrm>
          <a:custGeom>
            <a:avLst/>
            <a:gdLst>
              <a:gd name="T0" fmla="*/ 0 w 21600"/>
              <a:gd name="T1" fmla="*/ 79008623 h 21600"/>
              <a:gd name="T2" fmla="*/ 52072739 w 21600"/>
              <a:gd name="T3" fmla="*/ 0 h 21600"/>
              <a:gd name="T4" fmla="*/ 84391350 w 21600"/>
              <a:gd name="T5" fmla="*/ 0 h 21600"/>
              <a:gd name="T6" fmla="*/ 168782701 w 21600"/>
              <a:gd name="T7" fmla="*/ 0 h 21600"/>
              <a:gd name="T8" fmla="*/ 168782701 w 21600"/>
              <a:gd name="T9" fmla="*/ 421414026 h 21600"/>
              <a:gd name="T10" fmla="*/ 168782701 w 21600"/>
              <a:gd name="T11" fmla="*/ 702392561 h 21600"/>
              <a:gd name="T12" fmla="*/ 118507189 w 21600"/>
              <a:gd name="T13" fmla="*/ 781401349 h 21600"/>
              <a:gd name="T14" fmla="*/ 82594162 w 21600"/>
              <a:gd name="T15" fmla="*/ 781401349 h 21600"/>
              <a:gd name="T16" fmla="*/ 0 w 21600"/>
              <a:gd name="T17" fmla="*/ 781401349 h 21600"/>
              <a:gd name="T18" fmla="*/ 0 w 21600"/>
              <a:gd name="T19" fmla="*/ 41703649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3714750" y="1836738"/>
            <a:ext cx="765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PI</a:t>
            </a:r>
            <a:endParaRPr lang="ru-RU">
              <a:latin typeface="Calibri" pitchFamily="34" charset="0"/>
            </a:endParaRPr>
          </a:p>
        </p:txBody>
      </p:sp>
      <p:sp>
        <p:nvSpPr>
          <p:cNvPr id="14343" name="Прямоугольник 9"/>
          <p:cNvSpPr>
            <a:spLocks noChangeArrowheads="1"/>
          </p:cNvSpPr>
          <p:nvPr/>
        </p:nvSpPr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Схема информационного обмена между системами </a:t>
            </a:r>
            <a:r>
              <a:rPr lang="en-US">
                <a:latin typeface="Calibri" pitchFamily="34" charset="0"/>
              </a:rPr>
              <a:t>SAP ECC 6.0 </a:t>
            </a:r>
            <a:r>
              <a:rPr lang="ru-RU">
                <a:latin typeface="Calibri" pitchFamily="34" charset="0"/>
              </a:rPr>
              <a:t>и ИС «ОКО ЦИТС Энергетика». </a:t>
            </a:r>
            <a:r>
              <a:rPr lang="ru-RU">
                <a:solidFill>
                  <a:srgbClr val="FF0000"/>
                </a:solidFill>
                <a:latin typeface="Calibri" pitchFamily="34" charset="0"/>
              </a:rPr>
              <a:t>Передача скорректированных плановых значений (лимитов) мощности и энергии в ИС «ОКО ЦИТС Энергетика».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063" y="3194050"/>
            <a:ext cx="221456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dirty="0"/>
              <a:t>Профиль скорректированных плановых значений с типом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dirty="0"/>
              <a:t>«</a:t>
            </a:r>
            <a:r>
              <a:rPr lang="ru-RU" sz="1100" dirty="0" err="1"/>
              <a:t>Корректировка.Исторический</a:t>
            </a:r>
            <a:r>
              <a:rPr lang="ru-RU" sz="1100" dirty="0"/>
              <a:t>»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313" y="2408238"/>
            <a:ext cx="171450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Расчетная группа</a:t>
            </a:r>
          </a:p>
        </p:txBody>
      </p:sp>
      <p:cxnSp>
        <p:nvCxnSpPr>
          <p:cNvPr id="14" name="Соединительная линия уступом 13"/>
          <p:cNvCxnSpPr>
            <a:stCxn id="12" idx="1"/>
            <a:endCxn id="11" idx="1"/>
          </p:cNvCxnSpPr>
          <p:nvPr/>
        </p:nvCxnSpPr>
        <p:spPr>
          <a:xfrm rot="10800000" flipH="1" flipV="1">
            <a:off x="214313" y="2728913"/>
            <a:ext cx="285750" cy="785812"/>
          </a:xfrm>
          <a:prstGeom prst="bentConnector3">
            <a:avLst>
              <a:gd name="adj1" fmla="val -505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214282" y="3857628"/>
            <a:ext cx="933240" cy="501654"/>
            <a:chOff x="927868" y="5000636"/>
            <a:chExt cx="933240" cy="501654"/>
          </a:xfrm>
          <a:solidFill>
            <a:srgbClr val="FF0000"/>
          </a:solidFill>
        </p:grpSpPr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677835" y="5250669"/>
              <a:ext cx="500860" cy="7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928662" y="5500702"/>
              <a:ext cx="928694" cy="1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олилиния 24"/>
            <p:cNvSpPr/>
            <p:nvPr/>
          </p:nvSpPr>
          <p:spPr>
            <a:xfrm>
              <a:off x="928662" y="5072074"/>
              <a:ext cx="932446" cy="301450"/>
            </a:xfrm>
            <a:custGeom>
              <a:avLst/>
              <a:gdLst>
                <a:gd name="connsiteX0" fmla="*/ 0 w 1028262"/>
                <a:gd name="connsiteY0" fmla="*/ 59559 h 150648"/>
                <a:gd name="connsiteX1" fmla="*/ 420414 w 1028262"/>
                <a:gd name="connsiteY1" fmla="*/ 59559 h 150648"/>
                <a:gd name="connsiteX2" fmla="*/ 704193 w 1028262"/>
                <a:gd name="connsiteY2" fmla="*/ 143641 h 150648"/>
                <a:gd name="connsiteX3" fmla="*/ 977462 w 1028262"/>
                <a:gd name="connsiteY3" fmla="*/ 17517 h 150648"/>
                <a:gd name="connsiteX4" fmla="*/ 1008993 w 1028262"/>
                <a:gd name="connsiteY4" fmla="*/ 38538 h 15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62" h="150648">
                  <a:moveTo>
                    <a:pt x="0" y="59559"/>
                  </a:moveTo>
                  <a:cubicBezTo>
                    <a:pt x="151524" y="52552"/>
                    <a:pt x="303048" y="45545"/>
                    <a:pt x="420414" y="59559"/>
                  </a:cubicBezTo>
                  <a:cubicBezTo>
                    <a:pt x="537780" y="73573"/>
                    <a:pt x="611352" y="150648"/>
                    <a:pt x="704193" y="143641"/>
                  </a:cubicBezTo>
                  <a:cubicBezTo>
                    <a:pt x="797034" y="136634"/>
                    <a:pt x="926662" y="35034"/>
                    <a:pt x="977462" y="17517"/>
                  </a:cubicBezTo>
                  <a:cubicBezTo>
                    <a:pt x="1028262" y="0"/>
                    <a:pt x="1018627" y="19269"/>
                    <a:pt x="1008993" y="38538"/>
                  </a:cubicBezTo>
                </a:path>
              </a:pathLst>
            </a:cu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214282" y="4643446"/>
            <a:ext cx="933240" cy="501654"/>
            <a:chOff x="927868" y="5000636"/>
            <a:chExt cx="933240" cy="501654"/>
          </a:xfrm>
          <a:solidFill>
            <a:srgbClr val="FFFF00"/>
          </a:solidFill>
        </p:grpSpPr>
        <p:cxnSp>
          <p:nvCxnSpPr>
            <p:cNvPr id="29" name="Прямая соединительная линия 28"/>
            <p:cNvCxnSpPr/>
            <p:nvPr/>
          </p:nvCxnSpPr>
          <p:spPr>
            <a:xfrm rot="5400000">
              <a:off x="677835" y="5250669"/>
              <a:ext cx="500860" cy="7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928662" y="5500702"/>
              <a:ext cx="928694" cy="1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олилиния 30"/>
            <p:cNvSpPr/>
            <p:nvPr/>
          </p:nvSpPr>
          <p:spPr>
            <a:xfrm>
              <a:off x="928662" y="5072074"/>
              <a:ext cx="932446" cy="301450"/>
            </a:xfrm>
            <a:custGeom>
              <a:avLst/>
              <a:gdLst>
                <a:gd name="connsiteX0" fmla="*/ 0 w 1028262"/>
                <a:gd name="connsiteY0" fmla="*/ 59559 h 150648"/>
                <a:gd name="connsiteX1" fmla="*/ 420414 w 1028262"/>
                <a:gd name="connsiteY1" fmla="*/ 59559 h 150648"/>
                <a:gd name="connsiteX2" fmla="*/ 704193 w 1028262"/>
                <a:gd name="connsiteY2" fmla="*/ 143641 h 150648"/>
                <a:gd name="connsiteX3" fmla="*/ 977462 w 1028262"/>
                <a:gd name="connsiteY3" fmla="*/ 17517 h 150648"/>
                <a:gd name="connsiteX4" fmla="*/ 1008993 w 1028262"/>
                <a:gd name="connsiteY4" fmla="*/ 38538 h 15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62" h="150648">
                  <a:moveTo>
                    <a:pt x="0" y="59559"/>
                  </a:moveTo>
                  <a:cubicBezTo>
                    <a:pt x="151524" y="52552"/>
                    <a:pt x="303048" y="45545"/>
                    <a:pt x="420414" y="59559"/>
                  </a:cubicBezTo>
                  <a:cubicBezTo>
                    <a:pt x="537780" y="73573"/>
                    <a:pt x="611352" y="150648"/>
                    <a:pt x="704193" y="143641"/>
                  </a:cubicBezTo>
                  <a:cubicBezTo>
                    <a:pt x="797034" y="136634"/>
                    <a:pt x="926662" y="35034"/>
                    <a:pt x="977462" y="17517"/>
                  </a:cubicBezTo>
                  <a:cubicBezTo>
                    <a:pt x="1028262" y="0"/>
                    <a:pt x="1018627" y="19269"/>
                    <a:pt x="1008993" y="38538"/>
                  </a:cubicBezTo>
                </a:path>
              </a:pathLst>
            </a:cu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4349" name="TextBox 31"/>
          <p:cNvSpPr txBox="1">
            <a:spLocks noChangeArrowheads="1"/>
          </p:cNvSpPr>
          <p:nvPr/>
        </p:nvSpPr>
        <p:spPr bwMode="auto">
          <a:xfrm>
            <a:off x="142875" y="5214938"/>
            <a:ext cx="30003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>
                <a:latin typeface="Calibri" pitchFamily="34" charset="0"/>
              </a:rPr>
              <a:t>Создает идентичный профиль</a:t>
            </a:r>
          </a:p>
          <a:p>
            <a:r>
              <a:rPr lang="ru-RU" sz="1100">
                <a:latin typeface="Calibri" pitchFamily="34" charset="0"/>
              </a:rPr>
              <a:t> с значениями равными текущим минус 1 МВт</a:t>
            </a:r>
          </a:p>
        </p:txBody>
      </p:sp>
      <p:sp>
        <p:nvSpPr>
          <p:cNvPr id="33" name="Стрелка вниз 32"/>
          <p:cNvSpPr/>
          <p:nvPr/>
        </p:nvSpPr>
        <p:spPr>
          <a:xfrm>
            <a:off x="642938" y="4429125"/>
            <a:ext cx="285750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>
            <a:off x="2714625" y="2143125"/>
            <a:ext cx="428625" cy="3000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3286125" y="3694113"/>
            <a:ext cx="32146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000875" y="2622550"/>
            <a:ext cx="17145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Расчетная группа 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715125" y="3408363"/>
            <a:ext cx="2214563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dirty="0"/>
              <a:t>Лимит расчетной группы</a:t>
            </a:r>
          </a:p>
        </p:txBody>
      </p:sp>
      <p:cxnSp>
        <p:nvCxnSpPr>
          <p:cNvPr id="43" name="Соединительная линия уступом 42"/>
          <p:cNvCxnSpPr>
            <a:stCxn id="37" idx="3"/>
            <a:endCxn id="39" idx="3"/>
          </p:cNvCxnSpPr>
          <p:nvPr/>
        </p:nvCxnSpPr>
        <p:spPr>
          <a:xfrm>
            <a:off x="8715375" y="2943225"/>
            <a:ext cx="214313" cy="787400"/>
          </a:xfrm>
          <a:prstGeom prst="bentConnector3">
            <a:avLst>
              <a:gd name="adj1" fmla="val 167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46"/>
          <p:cNvSpPr txBox="1">
            <a:spLocks noChangeArrowheads="1"/>
          </p:cNvSpPr>
          <p:nvPr/>
        </p:nvSpPr>
        <p:spPr bwMode="auto">
          <a:xfrm>
            <a:off x="3286125" y="3051175"/>
            <a:ext cx="30130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>
                <a:latin typeface="Calibri" pitchFamily="34" charset="0"/>
              </a:rPr>
              <a:t>Посредством интеграционного сценария </a:t>
            </a:r>
            <a:r>
              <a:rPr lang="en-US" sz="1100">
                <a:latin typeface="Calibri" pitchFamily="34" charset="0"/>
              </a:rPr>
              <a:t>SAP PI</a:t>
            </a:r>
          </a:p>
          <a:p>
            <a:r>
              <a:rPr lang="ru-RU" sz="1100">
                <a:latin typeface="Calibri" pitchFamily="34" charset="0"/>
              </a:rPr>
              <a:t>Происходит запись профиля в систему</a:t>
            </a:r>
          </a:p>
          <a:p>
            <a:r>
              <a:rPr lang="ru-RU" sz="1100">
                <a:latin typeface="Calibri" pitchFamily="34" charset="0"/>
              </a:rPr>
              <a:t> ОКО «ЦИТС Энергетика»</a:t>
            </a: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3214688" y="4429125"/>
          <a:ext cx="521497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4071966"/>
              </a:tblGrid>
              <a:tr h="224519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Параметр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Описание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ID_GROP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 </a:t>
                      </a:r>
                      <a:r>
                        <a:rPr lang="ru-RU" sz="1100" dirty="0" smtClean="0"/>
                        <a:t>расчетной группы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ID_GROUP_LIM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лимитной расчетной группы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Дата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Время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MAX_Y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Значения скорректированного планового</a:t>
                      </a:r>
                      <a:r>
                        <a:rPr lang="ru-RU" sz="1100" baseline="0" dirty="0" smtClean="0"/>
                        <a:t> профиля минус 1 МВт (Желтый)</a:t>
                      </a:r>
                      <a:endParaRPr lang="ru-RU" sz="1100" dirty="0" smtClean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MAX_R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Значения скорректированного планового</a:t>
                      </a:r>
                      <a:r>
                        <a:rPr lang="ru-RU" sz="1100" baseline="0" dirty="0" smtClean="0"/>
                        <a:t> профиля (Красный)</a:t>
                      </a:r>
                      <a:endParaRPr lang="ru-RU" sz="1100" dirty="0" smtClean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TYPE_PROF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Тип</a:t>
                      </a:r>
                      <a:r>
                        <a:rPr lang="ru-RU" sz="1100" baseline="0" dirty="0" smtClean="0"/>
                        <a:t> значения профиля (мощность, энергия)</a:t>
                      </a:r>
                      <a:endParaRPr lang="ru-RU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86" name="TextBox 48"/>
          <p:cNvSpPr txBox="1">
            <a:spLocks noChangeArrowheads="1"/>
          </p:cNvSpPr>
          <p:nvPr/>
        </p:nvSpPr>
        <p:spPr bwMode="auto">
          <a:xfrm>
            <a:off x="3214688" y="4071938"/>
            <a:ext cx="39131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>
                <a:latin typeface="Calibri" pitchFamily="34" charset="0"/>
              </a:rPr>
              <a:t>Из системы </a:t>
            </a:r>
            <a:r>
              <a:rPr lang="en-US" sz="1100">
                <a:latin typeface="Calibri" pitchFamily="34" charset="0"/>
              </a:rPr>
              <a:t>SAP ECC 6.0  </a:t>
            </a:r>
            <a:r>
              <a:rPr lang="ru-RU" sz="1100">
                <a:latin typeface="Calibri" pitchFamily="34" charset="0"/>
              </a:rPr>
              <a:t>передаются следующие параметры:</a:t>
            </a:r>
          </a:p>
        </p:txBody>
      </p:sp>
      <p:pic>
        <p:nvPicPr>
          <p:cNvPr id="14387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08050"/>
            <a:ext cx="898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571500" y="1122363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357188" y="1836738"/>
            <a:ext cx="171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ECC 6.0 IS-U</a:t>
            </a:r>
            <a:endParaRPr lang="ru-RU">
              <a:latin typeface="Calibri" pitchFamily="34" charset="0"/>
            </a:endParaRP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6786563" y="1122363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6215063" y="1836738"/>
            <a:ext cx="290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ИС «ОКО ЦИТС Энергетика»</a:t>
            </a:r>
          </a:p>
        </p:txBody>
      </p:sp>
      <p:sp>
        <p:nvSpPr>
          <p:cNvPr id="16389" name="tower"/>
          <p:cNvSpPr>
            <a:spLocks noEditPoints="1" noChangeArrowheads="1"/>
          </p:cNvSpPr>
          <p:nvPr/>
        </p:nvSpPr>
        <p:spPr bwMode="auto">
          <a:xfrm>
            <a:off x="3857625" y="1050925"/>
            <a:ext cx="428625" cy="714375"/>
          </a:xfrm>
          <a:custGeom>
            <a:avLst/>
            <a:gdLst>
              <a:gd name="T0" fmla="*/ 0 w 21600"/>
              <a:gd name="T1" fmla="*/ 79008623 h 21600"/>
              <a:gd name="T2" fmla="*/ 52072739 w 21600"/>
              <a:gd name="T3" fmla="*/ 0 h 21600"/>
              <a:gd name="T4" fmla="*/ 84391350 w 21600"/>
              <a:gd name="T5" fmla="*/ 0 h 21600"/>
              <a:gd name="T6" fmla="*/ 168782701 w 21600"/>
              <a:gd name="T7" fmla="*/ 0 h 21600"/>
              <a:gd name="T8" fmla="*/ 168782701 w 21600"/>
              <a:gd name="T9" fmla="*/ 421414026 h 21600"/>
              <a:gd name="T10" fmla="*/ 168782701 w 21600"/>
              <a:gd name="T11" fmla="*/ 702392561 h 21600"/>
              <a:gd name="T12" fmla="*/ 118507189 w 21600"/>
              <a:gd name="T13" fmla="*/ 781401349 h 21600"/>
              <a:gd name="T14" fmla="*/ 82594162 w 21600"/>
              <a:gd name="T15" fmla="*/ 781401349 h 21600"/>
              <a:gd name="T16" fmla="*/ 0 w 21600"/>
              <a:gd name="T17" fmla="*/ 781401349 h 21600"/>
              <a:gd name="T18" fmla="*/ 0 w 21600"/>
              <a:gd name="T19" fmla="*/ 41703649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3714750" y="1836738"/>
            <a:ext cx="765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PI</a:t>
            </a:r>
            <a:endParaRPr lang="ru-RU">
              <a:latin typeface="Calibri" pitchFamily="34" charset="0"/>
            </a:endParaRPr>
          </a:p>
        </p:txBody>
      </p:sp>
      <p:sp>
        <p:nvSpPr>
          <p:cNvPr id="16391" name="Прямоугольник 9"/>
          <p:cNvSpPr>
            <a:spLocks noChangeArrowheads="1"/>
          </p:cNvSpPr>
          <p:nvPr/>
        </p:nvSpPr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Схема информационного обмена между системами </a:t>
            </a:r>
            <a:r>
              <a:rPr lang="en-US">
                <a:latin typeface="Calibri" pitchFamily="34" charset="0"/>
              </a:rPr>
              <a:t>SAP ECC 6.0 </a:t>
            </a:r>
            <a:r>
              <a:rPr lang="ru-RU">
                <a:latin typeface="Calibri" pitchFamily="34" charset="0"/>
              </a:rPr>
              <a:t>и ИС «ОКО ЦИТС Энергетика». </a:t>
            </a:r>
            <a:r>
              <a:rPr lang="ru-RU">
                <a:solidFill>
                  <a:srgbClr val="FF0000"/>
                </a:solidFill>
                <a:latin typeface="Calibri" pitchFamily="34" charset="0"/>
              </a:rPr>
              <a:t>Передача данных по созданию новой расчетной группы и ее лимита в ИС «ОКО ЦИТС Энергетика»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ru-RU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2875" y="2336800"/>
            <a:ext cx="22860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Новая созданная</a:t>
            </a:r>
            <a:endParaRPr lang="en-US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Расчетная группа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286125" y="2836863"/>
            <a:ext cx="32146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000875" y="2622550"/>
            <a:ext cx="17145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Расчетная группа 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715125" y="3408363"/>
            <a:ext cx="2214563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dirty="0"/>
              <a:t>Лимит расчетной группы</a:t>
            </a:r>
          </a:p>
        </p:txBody>
      </p:sp>
      <p:cxnSp>
        <p:nvCxnSpPr>
          <p:cNvPr id="43" name="Соединительная линия уступом 42"/>
          <p:cNvCxnSpPr>
            <a:stCxn id="37" idx="3"/>
            <a:endCxn id="39" idx="3"/>
          </p:cNvCxnSpPr>
          <p:nvPr/>
        </p:nvCxnSpPr>
        <p:spPr>
          <a:xfrm>
            <a:off x="8715375" y="2943225"/>
            <a:ext cx="214313" cy="787400"/>
          </a:xfrm>
          <a:prstGeom prst="bentConnector3">
            <a:avLst>
              <a:gd name="adj1" fmla="val 167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TextBox 46"/>
          <p:cNvSpPr txBox="1">
            <a:spLocks noChangeArrowheads="1"/>
          </p:cNvSpPr>
          <p:nvPr/>
        </p:nvSpPr>
        <p:spPr bwMode="auto">
          <a:xfrm>
            <a:off x="3143250" y="2193925"/>
            <a:ext cx="383698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>
                <a:latin typeface="Calibri" pitchFamily="34" charset="0"/>
              </a:rPr>
              <a:t>Посредством интеграционного сценария </a:t>
            </a:r>
            <a:r>
              <a:rPr lang="en-US" sz="1100">
                <a:latin typeface="Calibri" pitchFamily="34" charset="0"/>
              </a:rPr>
              <a:t>SAP PI</a:t>
            </a:r>
          </a:p>
          <a:p>
            <a:r>
              <a:rPr lang="ru-RU" sz="1100">
                <a:latin typeface="Calibri" pitchFamily="34" charset="0"/>
              </a:rPr>
              <a:t>в системе ОКО «ЦИТС Энергетика» создается</a:t>
            </a:r>
          </a:p>
          <a:p>
            <a:r>
              <a:rPr lang="ru-RU" sz="1100">
                <a:latin typeface="Calibri" pitchFamily="34" charset="0"/>
              </a:rPr>
              <a:t> новая расчетная группа, с подгруппой для ведения лимитов </a:t>
            </a:r>
          </a:p>
          <a:p>
            <a:r>
              <a:rPr lang="ru-RU" sz="1100">
                <a:latin typeface="Calibri" pitchFamily="34" charset="0"/>
              </a:rPr>
              <a:t>потребления.</a:t>
            </a:r>
          </a:p>
        </p:txBody>
      </p:sp>
      <p:graphicFrame>
        <p:nvGraphicFramePr>
          <p:cNvPr id="16456" name="Group 72"/>
          <p:cNvGraphicFramePr>
            <a:graphicFrameLocks noGrp="1"/>
          </p:cNvGraphicFramePr>
          <p:nvPr/>
        </p:nvGraphicFramePr>
        <p:xfrm>
          <a:off x="214313" y="4429125"/>
          <a:ext cx="4000500" cy="2072640"/>
        </p:xfrm>
        <a:graphic>
          <a:graphicData uri="http://schemas.openxmlformats.org/drawingml/2006/table">
            <a:tbl>
              <a:tblPr/>
              <a:tblGrid>
                <a:gridCol w="1428750"/>
                <a:gridCol w="2571750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Параметр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ID_SAP_GROP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расчетной группы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системы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SAP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ID_SAP_GROUP_LIM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лимитной расчетной группы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DATE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TYPE_GR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Тип расчетной группы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OWNER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Структурное подразделение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TYPE_LIM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Имя порядка лимитирования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6427" name="TextBox 48"/>
          <p:cNvSpPr txBox="1">
            <a:spLocks noChangeArrowheads="1"/>
          </p:cNvSpPr>
          <p:nvPr/>
        </p:nvSpPr>
        <p:spPr bwMode="auto">
          <a:xfrm>
            <a:off x="142875" y="4071938"/>
            <a:ext cx="23733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>
                <a:latin typeface="Calibri" pitchFamily="34" charset="0"/>
              </a:rPr>
              <a:t>Из системы </a:t>
            </a:r>
            <a:r>
              <a:rPr lang="en-US" sz="1100">
                <a:latin typeface="Calibri" pitchFamily="34" charset="0"/>
              </a:rPr>
              <a:t>SAP ECC 6.0  </a:t>
            </a:r>
            <a:r>
              <a:rPr lang="ru-RU" sz="1100">
                <a:latin typeface="Calibri" pitchFamily="34" charset="0"/>
              </a:rPr>
              <a:t>передаются</a:t>
            </a:r>
            <a:endParaRPr lang="en-US" sz="1100">
              <a:latin typeface="Calibri" pitchFamily="34" charset="0"/>
            </a:endParaRPr>
          </a:p>
          <a:p>
            <a:r>
              <a:rPr lang="ru-RU" sz="1100">
                <a:latin typeface="Calibri" pitchFamily="34" charset="0"/>
              </a:rPr>
              <a:t> следующие параметры:</a:t>
            </a:r>
          </a:p>
        </p:txBody>
      </p:sp>
      <p:sp>
        <p:nvSpPr>
          <p:cNvPr id="38" name="Стрелка вправо 37"/>
          <p:cNvSpPr>
            <a:spLocks noChangeArrowheads="1"/>
          </p:cNvSpPr>
          <p:nvPr/>
        </p:nvSpPr>
        <p:spPr bwMode="auto">
          <a:xfrm rot="10800000">
            <a:off x="3286125" y="3265488"/>
            <a:ext cx="32146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BB59"/>
          </a:solidFill>
          <a:ln w="25400" algn="ctr">
            <a:solidFill>
              <a:srgbClr val="71893F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285750" y="3051175"/>
            <a:ext cx="2214563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dirty="0"/>
              <a:t>Профиль для ведения скорректированных плановых значений с типом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100" dirty="0"/>
              <a:t>«</a:t>
            </a:r>
            <a:r>
              <a:rPr lang="ru-RU" sz="1100" dirty="0" err="1"/>
              <a:t>Корректировка.Исторический</a:t>
            </a:r>
            <a:r>
              <a:rPr lang="ru-RU" sz="1100" dirty="0"/>
              <a:t>»</a:t>
            </a:r>
          </a:p>
        </p:txBody>
      </p:sp>
      <p:sp>
        <p:nvSpPr>
          <p:cNvPr id="41" name="Правая фигурная скобка 40"/>
          <p:cNvSpPr/>
          <p:nvPr/>
        </p:nvSpPr>
        <p:spPr>
          <a:xfrm>
            <a:off x="2571750" y="2265363"/>
            <a:ext cx="428625" cy="1428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431" name="TextBox 41"/>
          <p:cNvSpPr txBox="1">
            <a:spLocks noChangeArrowheads="1"/>
          </p:cNvSpPr>
          <p:nvPr/>
        </p:nvSpPr>
        <p:spPr bwMode="auto">
          <a:xfrm>
            <a:off x="3214688" y="3551238"/>
            <a:ext cx="338455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alibri" pitchFamily="34" charset="0"/>
              </a:rPr>
              <a:t>SAP PI </a:t>
            </a:r>
            <a:r>
              <a:rPr lang="ru-RU" sz="1100">
                <a:latin typeface="Calibri" pitchFamily="34" charset="0"/>
              </a:rPr>
              <a:t>получает от системы ОКО «ЦИТС Энергетика»</a:t>
            </a:r>
          </a:p>
          <a:p>
            <a:r>
              <a:rPr lang="en-US" sz="1100">
                <a:latin typeface="Calibri" pitchFamily="34" charset="0"/>
              </a:rPr>
              <a:t>ID </a:t>
            </a:r>
            <a:r>
              <a:rPr lang="ru-RU" sz="1100">
                <a:latin typeface="Calibri" pitchFamily="34" charset="0"/>
              </a:rPr>
              <a:t>созданной расчетной группы и </a:t>
            </a:r>
            <a:r>
              <a:rPr lang="en-US" sz="1100">
                <a:latin typeface="Calibri" pitchFamily="34" charset="0"/>
              </a:rPr>
              <a:t>ID </a:t>
            </a:r>
            <a:r>
              <a:rPr lang="ru-RU" sz="1100">
                <a:latin typeface="Calibri" pitchFamily="34" charset="0"/>
              </a:rPr>
              <a:t>лимитной </a:t>
            </a:r>
          </a:p>
          <a:p>
            <a:r>
              <a:rPr lang="ru-RU" sz="1100">
                <a:latin typeface="Calibri" pitchFamily="34" charset="0"/>
              </a:rPr>
              <a:t>расчетной группы , передает их в систему </a:t>
            </a:r>
            <a:r>
              <a:rPr lang="en-US" sz="1100">
                <a:latin typeface="Calibri" pitchFamily="34" charset="0"/>
              </a:rPr>
              <a:t>SAP ECC 6.0</a:t>
            </a:r>
            <a:endParaRPr lang="ru-RU" sz="1100">
              <a:latin typeface="Calibri" pitchFamily="34" charset="0"/>
            </a:endParaRPr>
          </a:p>
        </p:txBody>
      </p:sp>
      <p:cxnSp>
        <p:nvCxnSpPr>
          <p:cNvPr id="44" name="Соединительная линия уступом 43"/>
          <p:cNvCxnSpPr>
            <a:stCxn id="12" idx="1"/>
            <a:endCxn id="40" idx="1"/>
          </p:cNvCxnSpPr>
          <p:nvPr/>
        </p:nvCxnSpPr>
        <p:spPr>
          <a:xfrm rot="10800000" flipH="1" flipV="1">
            <a:off x="142875" y="2657475"/>
            <a:ext cx="142875" cy="714375"/>
          </a:xfrm>
          <a:prstGeom prst="bentConnector3">
            <a:avLst>
              <a:gd name="adj1" fmla="val -62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Таблица 50"/>
          <p:cNvGraphicFramePr>
            <a:graphicFrameLocks noGrp="1"/>
          </p:cNvGraphicFramePr>
          <p:nvPr/>
        </p:nvGraphicFramePr>
        <p:xfrm>
          <a:off x="5500688" y="4572000"/>
          <a:ext cx="350046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451"/>
                <a:gridCol w="2148011"/>
              </a:tblGrid>
              <a:tr h="224519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Параметр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Описание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ID_GROP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 </a:t>
                      </a:r>
                      <a:r>
                        <a:rPr lang="ru-RU" sz="1100" dirty="0" smtClean="0"/>
                        <a:t>расчетной группы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ID_GROUP_LIM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лимитной расчетной группы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Дата</a:t>
                      </a:r>
                      <a:endParaRPr lang="ru-RU" sz="11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Время</a:t>
                      </a:r>
                      <a:endParaRPr lang="ru-RU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53" name="TextBox 51"/>
          <p:cNvSpPr txBox="1">
            <a:spLocks noChangeArrowheads="1"/>
          </p:cNvSpPr>
          <p:nvPr/>
        </p:nvSpPr>
        <p:spPr bwMode="auto">
          <a:xfrm>
            <a:off x="5500688" y="4143375"/>
            <a:ext cx="3133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>
                <a:latin typeface="Calibri" pitchFamily="34" charset="0"/>
              </a:rPr>
              <a:t>Из системы ОКО «ЦИТС Энергетика» передаются</a:t>
            </a:r>
            <a:endParaRPr lang="en-US" sz="1100">
              <a:latin typeface="Calibri" pitchFamily="34" charset="0"/>
            </a:endParaRPr>
          </a:p>
          <a:p>
            <a:r>
              <a:rPr lang="ru-RU" sz="1100">
                <a:latin typeface="Calibri" pitchFamily="34" charset="0"/>
              </a:rPr>
              <a:t> следующие параметры:</a:t>
            </a:r>
          </a:p>
        </p:txBody>
      </p:sp>
      <p:pic>
        <p:nvPicPr>
          <p:cNvPr id="1645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08050"/>
            <a:ext cx="898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571500" y="928688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357188" y="1643063"/>
            <a:ext cx="1728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ECC 6.0 IS-U</a:t>
            </a:r>
            <a:endParaRPr lang="ru-RU">
              <a:latin typeface="Calibri" pitchFamily="34" charset="0"/>
            </a:endParaRP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6786563" y="928688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6215063" y="1643063"/>
            <a:ext cx="2882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ИС «ОКО ЦИТС Энергетика»</a:t>
            </a:r>
          </a:p>
        </p:txBody>
      </p:sp>
      <p:sp>
        <p:nvSpPr>
          <p:cNvPr id="18437" name="tower"/>
          <p:cNvSpPr>
            <a:spLocks noEditPoints="1" noChangeArrowheads="1"/>
          </p:cNvSpPr>
          <p:nvPr/>
        </p:nvSpPr>
        <p:spPr bwMode="auto">
          <a:xfrm>
            <a:off x="3857625" y="857250"/>
            <a:ext cx="428625" cy="714375"/>
          </a:xfrm>
          <a:custGeom>
            <a:avLst/>
            <a:gdLst>
              <a:gd name="T0" fmla="*/ 0 w 21600"/>
              <a:gd name="T1" fmla="*/ 79008623 h 21600"/>
              <a:gd name="T2" fmla="*/ 52072739 w 21600"/>
              <a:gd name="T3" fmla="*/ 0 h 21600"/>
              <a:gd name="T4" fmla="*/ 84391350 w 21600"/>
              <a:gd name="T5" fmla="*/ 0 h 21600"/>
              <a:gd name="T6" fmla="*/ 168782701 w 21600"/>
              <a:gd name="T7" fmla="*/ 0 h 21600"/>
              <a:gd name="T8" fmla="*/ 168782701 w 21600"/>
              <a:gd name="T9" fmla="*/ 421414026 h 21600"/>
              <a:gd name="T10" fmla="*/ 168782701 w 21600"/>
              <a:gd name="T11" fmla="*/ 702392561 h 21600"/>
              <a:gd name="T12" fmla="*/ 118507189 w 21600"/>
              <a:gd name="T13" fmla="*/ 781401349 h 21600"/>
              <a:gd name="T14" fmla="*/ 82594162 w 21600"/>
              <a:gd name="T15" fmla="*/ 781401349 h 21600"/>
              <a:gd name="T16" fmla="*/ 0 w 21600"/>
              <a:gd name="T17" fmla="*/ 781401349 h 21600"/>
              <a:gd name="T18" fmla="*/ 0 w 21600"/>
              <a:gd name="T19" fmla="*/ 41703649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3714750" y="1643063"/>
            <a:ext cx="769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PI</a:t>
            </a:r>
            <a:endParaRPr lang="ru-RU">
              <a:latin typeface="Calibri" pitchFamily="34" charset="0"/>
            </a:endParaRPr>
          </a:p>
        </p:txBody>
      </p:sp>
      <p:sp>
        <p:nvSpPr>
          <p:cNvPr id="18439" name="Прямоугольник 9"/>
          <p:cNvSpPr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Схема информационного обмена между системами </a:t>
            </a:r>
            <a:r>
              <a:rPr lang="en-US">
                <a:latin typeface="Calibri" pitchFamily="34" charset="0"/>
              </a:rPr>
              <a:t>SAP ECC 6.0 </a:t>
            </a:r>
            <a:r>
              <a:rPr lang="ru-RU">
                <a:latin typeface="Calibri" pitchFamily="34" charset="0"/>
              </a:rPr>
              <a:t>и ИС «ОКО ЦИТС Энергетика». </a:t>
            </a:r>
            <a:r>
              <a:rPr lang="ru-RU">
                <a:solidFill>
                  <a:srgbClr val="FF0000"/>
                </a:solidFill>
                <a:latin typeface="Calibri" pitchFamily="34" charset="0"/>
              </a:rPr>
              <a:t>Передача данных о составе расчетной группы в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SAP ECC 6.0 IS-U.</a:t>
            </a:r>
            <a:endParaRPr lang="ru-RU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313" y="2143125"/>
            <a:ext cx="17145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Расчетная группа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2714625" y="2643188"/>
            <a:ext cx="32146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357938" y="2214563"/>
            <a:ext cx="171450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Расчетная группа </a:t>
            </a:r>
          </a:p>
        </p:txBody>
      </p:sp>
      <p:sp>
        <p:nvSpPr>
          <p:cNvPr id="18443" name="TextBox 46"/>
          <p:cNvSpPr txBox="1">
            <a:spLocks noChangeArrowheads="1"/>
          </p:cNvSpPr>
          <p:nvPr/>
        </p:nvSpPr>
        <p:spPr bwMode="auto">
          <a:xfrm>
            <a:off x="2714625" y="2000250"/>
            <a:ext cx="30416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>
                <a:latin typeface="Calibri" pitchFamily="34" charset="0"/>
              </a:rPr>
              <a:t>Посредством интеграционного сценария </a:t>
            </a:r>
            <a:r>
              <a:rPr lang="en-US" sz="1100">
                <a:latin typeface="Calibri" pitchFamily="34" charset="0"/>
              </a:rPr>
              <a:t>SAP PI</a:t>
            </a:r>
          </a:p>
          <a:p>
            <a:r>
              <a:rPr lang="ru-RU" sz="1100">
                <a:latin typeface="Calibri" pitchFamily="34" charset="0"/>
              </a:rPr>
              <a:t>передает номер расчетной группы в систему</a:t>
            </a:r>
          </a:p>
          <a:p>
            <a:r>
              <a:rPr lang="ru-RU" sz="1100">
                <a:latin typeface="Calibri" pitchFamily="34" charset="0"/>
              </a:rPr>
              <a:t> ОКО «ЦИТС Энергетика»</a:t>
            </a:r>
          </a:p>
        </p:txBody>
      </p:sp>
      <p:graphicFrame>
        <p:nvGraphicFramePr>
          <p:cNvPr id="18496" name="Group 64"/>
          <p:cNvGraphicFramePr>
            <a:graphicFrameLocks noGrp="1"/>
          </p:cNvGraphicFramePr>
          <p:nvPr/>
        </p:nvGraphicFramePr>
        <p:xfrm>
          <a:off x="3571875" y="4175125"/>
          <a:ext cx="5572125" cy="2682240"/>
        </p:xfrm>
        <a:graphic>
          <a:graphicData uri="http://schemas.openxmlformats.org/drawingml/2006/table">
            <a:tbl>
              <a:tblPr/>
              <a:tblGrid>
                <a:gridCol w="1890713"/>
                <a:gridCol w="36814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Параметр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ID_GROP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DATE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Дата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LEVEL_GR1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LEVEL_GR2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LEVEL_GR3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LEVEL_GR4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LEVEL_GR5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LEVEL_GR6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LEVEL_GR7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LEVEL_GR8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расчетной группы входящей в состав запрашиваемой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8482" name="TextBox 48"/>
          <p:cNvSpPr txBox="1">
            <a:spLocks noChangeArrowheads="1"/>
          </p:cNvSpPr>
          <p:nvPr/>
        </p:nvSpPr>
        <p:spPr bwMode="auto">
          <a:xfrm>
            <a:off x="6192838" y="3429000"/>
            <a:ext cx="29511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100">
                <a:latin typeface="Calibri" pitchFamily="34" charset="0"/>
              </a:rPr>
              <a:t>Система  ОКО «ЦИТС Энергетика»формирует</a:t>
            </a:r>
          </a:p>
          <a:p>
            <a:pPr algn="just"/>
            <a:r>
              <a:rPr lang="ru-RU" sz="1100">
                <a:latin typeface="Calibri" pitchFamily="34" charset="0"/>
              </a:rPr>
              <a:t>  иерархию расчетных групп входящих </a:t>
            </a:r>
          </a:p>
          <a:p>
            <a:pPr algn="just"/>
            <a:r>
              <a:rPr lang="ru-RU" sz="1100">
                <a:latin typeface="Calibri" pitchFamily="34" charset="0"/>
              </a:rPr>
              <a:t>в состав переданной расчетной группы, </a:t>
            </a:r>
          </a:p>
          <a:p>
            <a:pPr algn="just"/>
            <a:r>
              <a:rPr lang="ru-RU" sz="1100">
                <a:latin typeface="Calibri" pitchFamily="34" charset="0"/>
              </a:rPr>
              <a:t>передает в систему </a:t>
            </a:r>
            <a:r>
              <a:rPr lang="en-US" sz="1100">
                <a:latin typeface="Calibri" pitchFamily="34" charset="0"/>
              </a:rPr>
              <a:t>PI </a:t>
            </a:r>
            <a:r>
              <a:rPr lang="ru-RU" sz="1100">
                <a:latin typeface="Calibri" pitchFamily="34" charset="0"/>
              </a:rPr>
              <a:t>в следующем виде:</a:t>
            </a:r>
          </a:p>
        </p:txBody>
      </p:sp>
      <p:sp>
        <p:nvSpPr>
          <p:cNvPr id="38" name="Стрелка вправо 37"/>
          <p:cNvSpPr/>
          <p:nvPr/>
        </p:nvSpPr>
        <p:spPr>
          <a:xfrm rot="10800000">
            <a:off x="2714625" y="3143250"/>
            <a:ext cx="3143250" cy="2857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18484" name="Group 2"/>
          <p:cNvGrpSpPr>
            <a:grpSpLocks/>
          </p:cNvGrpSpPr>
          <p:nvPr/>
        </p:nvGrpSpPr>
        <p:grpSpPr bwMode="auto">
          <a:xfrm>
            <a:off x="7858125" y="2571750"/>
            <a:ext cx="874713" cy="714375"/>
            <a:chOff x="1632" y="1248"/>
            <a:chExt cx="2682" cy="2286"/>
          </a:xfrm>
        </p:grpSpPr>
        <p:sp>
          <p:nvSpPr>
            <p:cNvPr id="18492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2 w 21600"/>
                <a:gd name="T1" fmla="*/ 0 h 21600"/>
                <a:gd name="T2" fmla="*/ 4 w 21600"/>
                <a:gd name="T3" fmla="*/ 1 h 21600"/>
                <a:gd name="T4" fmla="*/ 2 w 21600"/>
                <a:gd name="T5" fmla="*/ 2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18493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3 w 21600"/>
                <a:gd name="T1" fmla="*/ 0 h 21600"/>
                <a:gd name="T2" fmla="*/ 6 w 21600"/>
                <a:gd name="T3" fmla="*/ 2 h 21600"/>
                <a:gd name="T4" fmla="*/ 3 w 21600"/>
                <a:gd name="T5" fmla="*/ 4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18494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4 w 21600"/>
                <a:gd name="T1" fmla="*/ 0 h 21600"/>
                <a:gd name="T2" fmla="*/ 9 w 21600"/>
                <a:gd name="T3" fmla="*/ 3 h 21600"/>
                <a:gd name="T4" fmla="*/ 4 w 21600"/>
                <a:gd name="T5" fmla="*/ 6 h 21600"/>
                <a:gd name="T6" fmla="*/ 0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</p:grpSp>
      <p:sp>
        <p:nvSpPr>
          <p:cNvPr id="18485" name="TextBox 44"/>
          <p:cNvSpPr txBox="1">
            <a:spLocks noChangeArrowheads="1"/>
          </p:cNvSpPr>
          <p:nvPr/>
        </p:nvSpPr>
        <p:spPr bwMode="auto">
          <a:xfrm>
            <a:off x="2643188" y="3429000"/>
            <a:ext cx="30718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100">
                <a:latin typeface="Calibri" pitchFamily="34" charset="0"/>
              </a:rPr>
              <a:t>SAP PI </a:t>
            </a:r>
            <a:r>
              <a:rPr lang="ru-RU" sz="1100">
                <a:latin typeface="Calibri" pitchFamily="34" charset="0"/>
              </a:rPr>
              <a:t>получает от системы ОКО «ЦИТС Энергетика» таблицу иерархии расчетных групп и передает их в систему </a:t>
            </a:r>
            <a:r>
              <a:rPr lang="en-US" sz="1100">
                <a:latin typeface="Calibri" pitchFamily="34" charset="0"/>
              </a:rPr>
              <a:t>SAP ECC 6.0</a:t>
            </a:r>
            <a:endParaRPr lang="ru-RU" sz="1100">
              <a:latin typeface="Calibri" pitchFamily="34" charset="0"/>
            </a:endParaRPr>
          </a:p>
        </p:txBody>
      </p:sp>
      <p:grpSp>
        <p:nvGrpSpPr>
          <p:cNvPr id="18486" name="Group 2"/>
          <p:cNvGrpSpPr>
            <a:grpSpLocks/>
          </p:cNvGrpSpPr>
          <p:nvPr/>
        </p:nvGrpSpPr>
        <p:grpSpPr bwMode="auto">
          <a:xfrm>
            <a:off x="0" y="2786063"/>
            <a:ext cx="874713" cy="714375"/>
            <a:chOff x="1632" y="1248"/>
            <a:chExt cx="2682" cy="2286"/>
          </a:xfrm>
        </p:grpSpPr>
        <p:sp>
          <p:nvSpPr>
            <p:cNvPr id="1848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2 w 21600"/>
                <a:gd name="T1" fmla="*/ 0 h 21600"/>
                <a:gd name="T2" fmla="*/ 4 w 21600"/>
                <a:gd name="T3" fmla="*/ 1 h 21600"/>
                <a:gd name="T4" fmla="*/ 2 w 21600"/>
                <a:gd name="T5" fmla="*/ 2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18490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3 w 21600"/>
                <a:gd name="T1" fmla="*/ 0 h 21600"/>
                <a:gd name="T2" fmla="*/ 6 w 21600"/>
                <a:gd name="T3" fmla="*/ 2 h 21600"/>
                <a:gd name="T4" fmla="*/ 3 w 21600"/>
                <a:gd name="T5" fmla="*/ 4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18491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4 w 21600"/>
                <a:gd name="T1" fmla="*/ 0 h 21600"/>
                <a:gd name="T2" fmla="*/ 9 w 21600"/>
                <a:gd name="T3" fmla="*/ 3 h 21600"/>
                <a:gd name="T4" fmla="*/ 4 w 21600"/>
                <a:gd name="T5" fmla="*/ 6 h 21600"/>
                <a:gd name="T6" fmla="*/ 0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</p:grpSp>
      <p:sp>
        <p:nvSpPr>
          <p:cNvPr id="3074" name="Documents"/>
          <p:cNvSpPr>
            <a:spLocks noEditPoints="1" noChangeArrowheads="1"/>
          </p:cNvSpPr>
          <p:nvPr/>
        </p:nvSpPr>
        <p:spPr bwMode="auto">
          <a:xfrm>
            <a:off x="395288" y="5373688"/>
            <a:ext cx="1519237" cy="1128712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18488" name="TextBox 52"/>
          <p:cNvSpPr txBox="1">
            <a:spLocks noChangeArrowheads="1"/>
          </p:cNvSpPr>
          <p:nvPr/>
        </p:nvSpPr>
        <p:spPr bwMode="auto">
          <a:xfrm>
            <a:off x="0" y="3714750"/>
            <a:ext cx="22860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100">
                <a:latin typeface="Calibri" pitchFamily="34" charset="0"/>
              </a:rPr>
              <a:t>SAP ECC 6.0 </a:t>
            </a:r>
            <a:r>
              <a:rPr lang="ru-RU" sz="1100">
                <a:latin typeface="Calibri" pitchFamily="34" charset="0"/>
              </a:rPr>
              <a:t>получает от системы </a:t>
            </a:r>
            <a:r>
              <a:rPr lang="en-US" sz="1100">
                <a:latin typeface="Calibri" pitchFamily="34" charset="0"/>
              </a:rPr>
              <a:t>PI </a:t>
            </a:r>
            <a:endParaRPr lang="ru-RU" sz="1100">
              <a:latin typeface="Calibri" pitchFamily="34" charset="0"/>
            </a:endParaRPr>
          </a:p>
          <a:p>
            <a:pPr algn="just"/>
            <a:r>
              <a:rPr lang="ru-RU" sz="1100">
                <a:latin typeface="Calibri" pitchFamily="34" charset="0"/>
              </a:rPr>
              <a:t>таблицу  иерархии расчетных групп и формирует отчет несоответствия расчетных групп между системами.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571500" y="928688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357188" y="1643063"/>
            <a:ext cx="1728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ECC 6.0 IS-U</a:t>
            </a:r>
            <a:endParaRPr lang="ru-RU">
              <a:latin typeface="Calibri" pitchFamily="34" charset="0"/>
            </a:endParaRP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6786563" y="928688"/>
            <a:ext cx="571500" cy="7143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6215063" y="1643063"/>
            <a:ext cx="2882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ИС «ОКО ЦИТС Энергетика»</a:t>
            </a:r>
          </a:p>
        </p:txBody>
      </p:sp>
      <p:sp>
        <p:nvSpPr>
          <p:cNvPr id="20485" name="tower"/>
          <p:cNvSpPr>
            <a:spLocks noEditPoints="1" noChangeArrowheads="1"/>
          </p:cNvSpPr>
          <p:nvPr/>
        </p:nvSpPr>
        <p:spPr bwMode="auto">
          <a:xfrm>
            <a:off x="3857625" y="857250"/>
            <a:ext cx="428625" cy="714375"/>
          </a:xfrm>
          <a:custGeom>
            <a:avLst/>
            <a:gdLst>
              <a:gd name="T0" fmla="*/ 0 w 21600"/>
              <a:gd name="T1" fmla="*/ 79008623 h 21600"/>
              <a:gd name="T2" fmla="*/ 52072739 w 21600"/>
              <a:gd name="T3" fmla="*/ 0 h 21600"/>
              <a:gd name="T4" fmla="*/ 84391350 w 21600"/>
              <a:gd name="T5" fmla="*/ 0 h 21600"/>
              <a:gd name="T6" fmla="*/ 168782701 w 21600"/>
              <a:gd name="T7" fmla="*/ 0 h 21600"/>
              <a:gd name="T8" fmla="*/ 168782701 w 21600"/>
              <a:gd name="T9" fmla="*/ 421414026 h 21600"/>
              <a:gd name="T10" fmla="*/ 168782701 w 21600"/>
              <a:gd name="T11" fmla="*/ 702392561 h 21600"/>
              <a:gd name="T12" fmla="*/ 118507189 w 21600"/>
              <a:gd name="T13" fmla="*/ 781401349 h 21600"/>
              <a:gd name="T14" fmla="*/ 82594162 w 21600"/>
              <a:gd name="T15" fmla="*/ 781401349 h 21600"/>
              <a:gd name="T16" fmla="*/ 0 w 21600"/>
              <a:gd name="T17" fmla="*/ 781401349 h 21600"/>
              <a:gd name="T18" fmla="*/ 0 w 21600"/>
              <a:gd name="T19" fmla="*/ 41703649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3714750" y="1643063"/>
            <a:ext cx="769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SAP PI</a:t>
            </a:r>
            <a:endParaRPr lang="ru-RU">
              <a:latin typeface="Calibri" pitchFamily="34" charset="0"/>
            </a:endParaRPr>
          </a:p>
        </p:txBody>
      </p:sp>
      <p:sp>
        <p:nvSpPr>
          <p:cNvPr id="20487" name="Прямоугольник 9"/>
          <p:cNvSpPr>
            <a:spLocks noChangeArrowheads="1"/>
          </p:cNvSpPr>
          <p:nvPr/>
        </p:nvSpPr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Схема информационного обмена между системами </a:t>
            </a:r>
            <a:r>
              <a:rPr lang="en-US">
                <a:latin typeface="Calibri" pitchFamily="34" charset="0"/>
              </a:rPr>
              <a:t>SAP ECC 6.0 </a:t>
            </a:r>
            <a:r>
              <a:rPr lang="ru-RU">
                <a:latin typeface="Calibri" pitchFamily="34" charset="0"/>
              </a:rPr>
              <a:t>и ИС «ОКО ЦИТС Энергетика».</a:t>
            </a:r>
            <a:r>
              <a:rPr lang="ru-RU" b="1">
                <a:latin typeface="Calibri" pitchFamily="34" charset="0"/>
              </a:rPr>
              <a:t> </a:t>
            </a:r>
            <a:r>
              <a:rPr lang="ru-RU">
                <a:solidFill>
                  <a:srgbClr val="FF0000"/>
                </a:solidFill>
                <a:latin typeface="Calibri" pitchFamily="34" charset="0"/>
              </a:rPr>
              <a:t>Передача фактических объемов потребления мощности по расчетной группе в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SAP ECC 6.0 IS-U.</a:t>
            </a:r>
            <a:endParaRPr lang="ru-RU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313" y="2214563"/>
            <a:ext cx="171450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Расчетная группа</a:t>
            </a:r>
          </a:p>
        </p:txBody>
      </p:sp>
      <p:grpSp>
        <p:nvGrpSpPr>
          <p:cNvPr id="2" name="Группа 26"/>
          <p:cNvGrpSpPr/>
          <p:nvPr/>
        </p:nvGrpSpPr>
        <p:grpSpPr>
          <a:xfrm>
            <a:off x="214282" y="3143248"/>
            <a:ext cx="933240" cy="501654"/>
            <a:chOff x="927868" y="5000636"/>
            <a:chExt cx="933240" cy="501654"/>
          </a:xfrm>
          <a:solidFill>
            <a:srgbClr val="FFFF00"/>
          </a:solidFill>
        </p:grpSpPr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677835" y="5250669"/>
              <a:ext cx="500860" cy="7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928662" y="5500702"/>
              <a:ext cx="928694" cy="158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олилиния 24"/>
            <p:cNvSpPr/>
            <p:nvPr/>
          </p:nvSpPr>
          <p:spPr>
            <a:xfrm>
              <a:off x="928662" y="5072074"/>
              <a:ext cx="932446" cy="301450"/>
            </a:xfrm>
            <a:custGeom>
              <a:avLst/>
              <a:gdLst>
                <a:gd name="connsiteX0" fmla="*/ 0 w 1028262"/>
                <a:gd name="connsiteY0" fmla="*/ 59559 h 150648"/>
                <a:gd name="connsiteX1" fmla="*/ 420414 w 1028262"/>
                <a:gd name="connsiteY1" fmla="*/ 59559 h 150648"/>
                <a:gd name="connsiteX2" fmla="*/ 704193 w 1028262"/>
                <a:gd name="connsiteY2" fmla="*/ 143641 h 150648"/>
                <a:gd name="connsiteX3" fmla="*/ 977462 w 1028262"/>
                <a:gd name="connsiteY3" fmla="*/ 17517 h 150648"/>
                <a:gd name="connsiteX4" fmla="*/ 1008993 w 1028262"/>
                <a:gd name="connsiteY4" fmla="*/ 38538 h 15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62" h="150648">
                  <a:moveTo>
                    <a:pt x="0" y="59559"/>
                  </a:moveTo>
                  <a:cubicBezTo>
                    <a:pt x="151524" y="52552"/>
                    <a:pt x="303048" y="45545"/>
                    <a:pt x="420414" y="59559"/>
                  </a:cubicBezTo>
                  <a:cubicBezTo>
                    <a:pt x="537780" y="73573"/>
                    <a:pt x="611352" y="150648"/>
                    <a:pt x="704193" y="143641"/>
                  </a:cubicBezTo>
                  <a:cubicBezTo>
                    <a:pt x="797034" y="136634"/>
                    <a:pt x="926662" y="35034"/>
                    <a:pt x="977462" y="17517"/>
                  </a:cubicBezTo>
                  <a:cubicBezTo>
                    <a:pt x="1028262" y="0"/>
                    <a:pt x="1018627" y="19269"/>
                    <a:pt x="1008993" y="38538"/>
                  </a:cubicBezTo>
                </a:path>
              </a:pathLst>
            </a:cu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4" name="Правая фигурная скобка 33"/>
          <p:cNvSpPr/>
          <p:nvPr/>
        </p:nvSpPr>
        <p:spPr>
          <a:xfrm>
            <a:off x="2500313" y="2143125"/>
            <a:ext cx="428625" cy="2357438"/>
          </a:xfrm>
          <a:prstGeom prst="rightBrace">
            <a:avLst>
              <a:gd name="adj1" fmla="val 8333"/>
              <a:gd name="adj2" fmla="val 449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3000375" y="2786063"/>
            <a:ext cx="3000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357938" y="2428875"/>
            <a:ext cx="17145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Расчетная группа </a:t>
            </a:r>
          </a:p>
        </p:txBody>
      </p:sp>
      <p:sp>
        <p:nvSpPr>
          <p:cNvPr id="20493" name="TextBox 46"/>
          <p:cNvSpPr txBox="1">
            <a:spLocks noChangeArrowheads="1"/>
          </p:cNvSpPr>
          <p:nvPr/>
        </p:nvSpPr>
        <p:spPr bwMode="auto">
          <a:xfrm>
            <a:off x="3000375" y="2143125"/>
            <a:ext cx="30416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1100">
                <a:latin typeface="Calibri" pitchFamily="34" charset="0"/>
              </a:rPr>
              <a:t>Посредством интеграционного сценария </a:t>
            </a:r>
            <a:r>
              <a:rPr lang="en-US" sz="1100">
                <a:latin typeface="Calibri" pitchFamily="34" charset="0"/>
              </a:rPr>
              <a:t>SAP PI</a:t>
            </a:r>
          </a:p>
          <a:p>
            <a:pPr algn="just"/>
            <a:r>
              <a:rPr lang="ru-RU" sz="1100">
                <a:latin typeface="Calibri" pitchFamily="34" charset="0"/>
              </a:rPr>
              <a:t>передает номер расчетной группы в систему</a:t>
            </a:r>
          </a:p>
          <a:p>
            <a:pPr algn="just"/>
            <a:r>
              <a:rPr lang="ru-RU" sz="1100">
                <a:latin typeface="Calibri" pitchFamily="34" charset="0"/>
              </a:rPr>
              <a:t> ОКО «ЦИТС Энергетика»</a:t>
            </a:r>
          </a:p>
        </p:txBody>
      </p:sp>
      <p:graphicFrame>
        <p:nvGraphicFramePr>
          <p:cNvPr id="20526" name="Group 46"/>
          <p:cNvGraphicFramePr>
            <a:graphicFrameLocks noGrp="1"/>
          </p:cNvGraphicFramePr>
          <p:nvPr/>
        </p:nvGraphicFramePr>
        <p:xfrm>
          <a:off x="5429250" y="5072063"/>
          <a:ext cx="3500438" cy="1554480"/>
        </p:xfrm>
        <a:graphic>
          <a:graphicData uri="http://schemas.openxmlformats.org/drawingml/2006/table">
            <a:tbl>
              <a:tblPr/>
              <a:tblGrid>
                <a:gridCol w="1187450"/>
                <a:gridCol w="2312988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Параметр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ID_GROP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расчетной группы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ID_GROUP_LIM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ID </a:t>
                      </a: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лимита расчетной группы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DATE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Значение потребления мощности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0517" name="TextBox 19"/>
          <p:cNvSpPr txBox="1">
            <a:spLocks noChangeArrowheads="1"/>
          </p:cNvSpPr>
          <p:nvPr/>
        </p:nvSpPr>
        <p:spPr bwMode="auto">
          <a:xfrm>
            <a:off x="71438" y="3714750"/>
            <a:ext cx="26622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 sz="1100">
                <a:latin typeface="Calibri" pitchFamily="34" charset="0"/>
              </a:rPr>
              <a:t>Профиль расчетной группы </a:t>
            </a:r>
          </a:p>
          <a:p>
            <a:pPr algn="just"/>
            <a:r>
              <a:rPr lang="ru-RU" sz="1100">
                <a:latin typeface="Calibri" pitchFamily="34" charset="0"/>
              </a:rPr>
              <a:t>фактического потребления мощности </a:t>
            </a:r>
          </a:p>
          <a:p>
            <a:pPr algn="just"/>
            <a:r>
              <a:rPr lang="ru-RU" sz="1100">
                <a:latin typeface="Calibri" pitchFamily="34" charset="0"/>
              </a:rPr>
              <a:t>по данным ОКО ЦИТС Энергетика</a:t>
            </a:r>
          </a:p>
          <a:p>
            <a:pPr algn="just"/>
            <a:r>
              <a:rPr lang="ru-RU" sz="1100">
                <a:latin typeface="Calibri" pitchFamily="34" charset="0"/>
              </a:rPr>
              <a:t>с видом «Факт.ОКО ЦИТС.Исторический»</a:t>
            </a:r>
          </a:p>
        </p:txBody>
      </p:sp>
      <p:sp>
        <p:nvSpPr>
          <p:cNvPr id="36" name="Стрелка вправо 35"/>
          <p:cNvSpPr/>
          <p:nvPr/>
        </p:nvSpPr>
        <p:spPr>
          <a:xfrm rot="10800000">
            <a:off x="3000375" y="3286125"/>
            <a:ext cx="3000375" cy="2857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20519" name="Group 2"/>
          <p:cNvGrpSpPr>
            <a:grpSpLocks/>
          </p:cNvGrpSpPr>
          <p:nvPr/>
        </p:nvGrpSpPr>
        <p:grpSpPr bwMode="auto">
          <a:xfrm>
            <a:off x="7786688" y="2786063"/>
            <a:ext cx="874712" cy="714375"/>
            <a:chOff x="1632" y="1248"/>
            <a:chExt cx="2682" cy="2286"/>
          </a:xfrm>
        </p:grpSpPr>
        <p:sp>
          <p:nvSpPr>
            <p:cNvPr id="20522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2 w 21600"/>
                <a:gd name="T1" fmla="*/ 0 h 21600"/>
                <a:gd name="T2" fmla="*/ 4 w 21600"/>
                <a:gd name="T3" fmla="*/ 1 h 21600"/>
                <a:gd name="T4" fmla="*/ 2 w 21600"/>
                <a:gd name="T5" fmla="*/ 2 h 21600"/>
                <a:gd name="T6" fmla="*/ 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20523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3 w 21600"/>
                <a:gd name="T1" fmla="*/ 0 h 21600"/>
                <a:gd name="T2" fmla="*/ 6 w 21600"/>
                <a:gd name="T3" fmla="*/ 2 h 21600"/>
                <a:gd name="T4" fmla="*/ 3 w 21600"/>
                <a:gd name="T5" fmla="*/ 4 h 21600"/>
                <a:gd name="T6" fmla="*/ 0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  <p:sp>
          <p:nvSpPr>
            <p:cNvPr id="20524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4 w 21600"/>
                <a:gd name="T1" fmla="*/ 0 h 21600"/>
                <a:gd name="T2" fmla="*/ 9 w 21600"/>
                <a:gd name="T3" fmla="*/ 3 h 21600"/>
                <a:gd name="T4" fmla="*/ 4 w 21600"/>
                <a:gd name="T5" fmla="*/ 6 h 21600"/>
                <a:gd name="T6" fmla="*/ 0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4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ru-RU"/>
            </a:p>
          </p:txBody>
        </p:sp>
      </p:grpSp>
      <p:sp>
        <p:nvSpPr>
          <p:cNvPr id="20520" name="TextBox 37"/>
          <p:cNvSpPr txBox="1">
            <a:spLocks noChangeArrowheads="1"/>
          </p:cNvSpPr>
          <p:nvPr/>
        </p:nvSpPr>
        <p:spPr bwMode="auto">
          <a:xfrm>
            <a:off x="6000750" y="3929063"/>
            <a:ext cx="30003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100">
                <a:latin typeface="Calibri" pitchFamily="34" charset="0"/>
              </a:rPr>
              <a:t>Система ОКО «ЦИТС Энергетика» по </a:t>
            </a:r>
            <a:r>
              <a:rPr lang="en-US" sz="1100">
                <a:latin typeface="Calibri" pitchFamily="34" charset="0"/>
              </a:rPr>
              <a:t>ID </a:t>
            </a:r>
            <a:r>
              <a:rPr lang="ru-RU" sz="1100">
                <a:latin typeface="Calibri" pitchFamily="34" charset="0"/>
              </a:rPr>
              <a:t>расчетной группы рассчитывает данные потребления мощности в интервал 30мин. на запрашиваемую дату, возвращает в </a:t>
            </a:r>
            <a:r>
              <a:rPr lang="en-US" sz="1100">
                <a:latin typeface="Calibri" pitchFamily="34" charset="0"/>
              </a:rPr>
              <a:t>SAP PI </a:t>
            </a:r>
            <a:r>
              <a:rPr lang="ru-RU" sz="1100">
                <a:latin typeface="Calibri" pitchFamily="34" charset="0"/>
              </a:rPr>
              <a:t>таблицу рассчитанных значений следующего вида: </a:t>
            </a:r>
          </a:p>
        </p:txBody>
      </p:sp>
      <p:sp>
        <p:nvSpPr>
          <p:cNvPr id="20521" name="TextBox 38"/>
          <p:cNvSpPr txBox="1">
            <a:spLocks noChangeArrowheads="1"/>
          </p:cNvSpPr>
          <p:nvPr/>
        </p:nvSpPr>
        <p:spPr bwMode="auto">
          <a:xfrm>
            <a:off x="2786063" y="3714750"/>
            <a:ext cx="33258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alibri" pitchFamily="34" charset="0"/>
              </a:rPr>
              <a:t>SAP PI </a:t>
            </a:r>
            <a:r>
              <a:rPr lang="ru-RU" sz="1100">
                <a:latin typeface="Calibri" pitchFamily="34" charset="0"/>
              </a:rPr>
              <a:t>получает от системы ОКО «ЦИТС Энергетика»</a:t>
            </a:r>
          </a:p>
          <a:p>
            <a:r>
              <a:rPr lang="ru-RU" sz="1100">
                <a:latin typeface="Calibri" pitchFamily="34" charset="0"/>
              </a:rPr>
              <a:t>таблицу рассчитанных значений и</a:t>
            </a:r>
          </a:p>
          <a:p>
            <a:r>
              <a:rPr lang="ru-RU" sz="1100">
                <a:latin typeface="Calibri" pitchFamily="34" charset="0"/>
              </a:rPr>
              <a:t>передает их в систему </a:t>
            </a:r>
            <a:r>
              <a:rPr lang="en-US" sz="1100">
                <a:latin typeface="Calibri" pitchFamily="34" charset="0"/>
              </a:rPr>
              <a:t>SAP ECC 6.0</a:t>
            </a:r>
            <a:endParaRPr lang="ru-RU" sz="110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730</Words>
  <Application>Microsoft Office PowerPoint</Application>
  <PresentationFormat>Экран (4:3)</PresentationFormat>
  <Paragraphs>153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Tanatarov_AO</dc:creator>
  <cp:lastModifiedBy>dima_d</cp:lastModifiedBy>
  <cp:revision>43</cp:revision>
  <dcterms:created xsi:type="dcterms:W3CDTF">2012-04-18T08:50:50Z</dcterms:created>
  <dcterms:modified xsi:type="dcterms:W3CDTF">2012-07-27T05:45:36Z</dcterms:modified>
</cp:coreProperties>
</file>