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93" r:id="rId3"/>
    <p:sldId id="331" r:id="rId4"/>
    <p:sldId id="348" r:id="rId5"/>
    <p:sldId id="295" r:id="rId6"/>
    <p:sldId id="319" r:id="rId7"/>
    <p:sldId id="347" r:id="rId8"/>
    <p:sldId id="349" r:id="rId9"/>
    <p:sldId id="317" r:id="rId10"/>
    <p:sldId id="350" r:id="rId11"/>
    <p:sldId id="344" r:id="rId12"/>
    <p:sldId id="346" r:id="rId13"/>
    <p:sldId id="341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7C4D"/>
    <a:srgbClr val="947D54"/>
    <a:srgbClr val="333333"/>
    <a:srgbClr val="CDC1B6"/>
    <a:srgbClr val="756B5F"/>
    <a:srgbClr val="5F5556"/>
    <a:srgbClr val="232380"/>
    <a:srgbClr val="D35F5F"/>
    <a:srgbClr val="802323"/>
    <a:srgbClr val="E02F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114" autoAdjust="0"/>
    <p:restoredTop sz="95958" autoAdjust="0"/>
  </p:normalViewPr>
  <p:slideViewPr>
    <p:cSldViewPr>
      <p:cViewPr varScale="1">
        <p:scale>
          <a:sx n="131" d="100"/>
          <a:sy n="131" d="100"/>
        </p:scale>
        <p:origin x="360" y="77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06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ABEAC-FD1E-446D-854E-09142DFB339C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40037E-5901-4B68-9415-DA47D42FEF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040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9D967-67B2-4132-B52D-A253871A1F24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1EE08-D29B-4EEA-AE59-EA43F352A7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01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5254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ts val="2400"/>
              </a:lnSpc>
              <a:buFontTx/>
              <a:buNone/>
            </a:pP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기존에 운용되고 있는 공공도서관 및 대학도서관 웹 페이지 및 도서관 관리 시스템인 </a:t>
            </a:r>
            <a:r>
              <a:rPr lang="en-US" altLang="ko-KR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KOLAS</a:t>
            </a:r>
            <a:r>
              <a:rPr lang="ko-KR" altLang="en-US" sz="1200" dirty="0">
                <a:solidFill>
                  <a:srgbClr val="464646"/>
                </a:solidFill>
                <a:latin typeface="한컴 윤고딕 230" panose="02020603020101020101" pitchFamily="18" charset="-127"/>
                <a:ea typeface="한컴 윤고딕 230" panose="02020603020101020101" pitchFamily="18" charset="-127"/>
              </a:rPr>
              <a:t>를 참조</a:t>
            </a:r>
            <a:endParaRPr lang="en-US" altLang="ko-KR" sz="1200" dirty="0">
              <a:solidFill>
                <a:srgbClr val="464646"/>
              </a:solidFill>
              <a:latin typeface="한컴 윤고딕 230" panose="02020603020101020101" pitchFamily="18" charset="-127"/>
              <a:ea typeface="한컴 윤고딕 230" panose="02020603020101020101" pitchFamily="18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31EE08-D29B-4EEA-AE59-EA43F352A7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075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03F18-CB98-4E85-A37B-EF5A4E6C8DE7}" type="datetime1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963029" y="48450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4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6C65-58A5-46D5-A762-12670B92641B}" type="datetime1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18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A68A-AC6E-41FE-B28C-2BB812CC2E01}" type="datetime1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585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8B09-A0F3-4880-B090-7FDDEE5B5065}" type="datetime1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30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D3F4-816B-4FA6-91FC-91836ECD0E53}" type="datetime1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49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9FCFF-984A-4549-AB53-391F9EC1244A}" type="datetime1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215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18DE4-C4FE-4171-90C7-38CF01638033}" type="datetime1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61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87621-9D18-4C20-9B84-3E938621A025}" type="datetime1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182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25646" y="4882221"/>
            <a:ext cx="2133600" cy="273844"/>
          </a:xfrm>
        </p:spPr>
        <p:txBody>
          <a:bodyPr/>
          <a:lstStyle>
            <a:lvl1pPr>
              <a:defRPr>
                <a:solidFill>
                  <a:srgbClr val="756B5F"/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179512" y="87504"/>
            <a:ext cx="0" cy="270000"/>
          </a:xfrm>
          <a:prstGeom prst="line">
            <a:avLst/>
          </a:prstGeom>
          <a:ln w="38100">
            <a:solidFill>
              <a:srgbClr val="987C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282435" y="4882221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solidFill>
                  <a:srgbClr val="987C4D"/>
                </a:solidFill>
              </a:rPr>
              <a:t>프로젝트 명</a:t>
            </a:r>
            <a:endParaRPr lang="ko-KR" altLang="en-US" sz="800" b="1" dirty="0">
              <a:solidFill>
                <a:srgbClr val="756B5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8" y="4887019"/>
            <a:ext cx="205847" cy="205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0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649B-2577-404C-858E-51E9DEBB2548}" type="datetime1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74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4C674-EF46-4F27-9E3E-4F6A170B0DC6}" type="datetime1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87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F11ED-9D7B-4CCE-A57D-CC1D7760FB25}" type="datetime1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74B11-60DB-405B-8211-256C6E0642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17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://kolas.nl.go.kr/nltech/index.do" TargetMode="Externa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0" descr="https://jessgroopman.files.wordpress.com/2014/02/istock_iotpost_interoperability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5721" t="6507"/>
          <a:stretch/>
        </p:blipFill>
        <p:spPr bwMode="auto">
          <a:xfrm flipH="1">
            <a:off x="6777752" y="1532884"/>
            <a:ext cx="1466656" cy="1135982"/>
          </a:xfrm>
          <a:prstGeom prst="rect">
            <a:avLst/>
          </a:prstGeom>
          <a:noFill/>
        </p:spPr>
      </p:pic>
      <p:sp>
        <p:nvSpPr>
          <p:cNvPr id="12" name="TextBox 11"/>
          <p:cNvSpPr txBox="1"/>
          <p:nvPr/>
        </p:nvSpPr>
        <p:spPr>
          <a:xfrm>
            <a:off x="251520" y="2100875"/>
            <a:ext cx="17556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2800" b="1" spc="-300" dirty="0" err="1">
                <a:solidFill>
                  <a:schemeClr val="bg2">
                    <a:lumMod val="25000"/>
                  </a:schemeClr>
                </a:solidFill>
                <a:latin typeface="HY헤드라인M" pitchFamily="18" charset="-127"/>
                <a:ea typeface="HY헤드라인M" pitchFamily="18" charset="-127"/>
              </a:rPr>
              <a:t>프로젝트명</a:t>
            </a:r>
            <a:endParaRPr lang="en-US" altLang="ko-KR" sz="2800" b="1" spc="-300" dirty="0">
              <a:solidFill>
                <a:schemeClr val="bg2">
                  <a:lumMod val="25000"/>
                </a:schemeClr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-9216" y="1600392"/>
            <a:ext cx="675535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-9216" y="2815527"/>
            <a:ext cx="6790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05846" y="1091375"/>
            <a:ext cx="4170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가는안상수체" pitchFamily="2" charset="-127"/>
                <a:ea typeface="가는안상수체" pitchFamily="2" charset="-127"/>
              </a:rPr>
              <a:t>2025</a:t>
            </a:r>
            <a:r>
              <a:rPr lang="ko-KR" altLang="en-US" sz="1200">
                <a:latin typeface="가는안상수체" pitchFamily="2" charset="-127"/>
                <a:ea typeface="가는안상수체" pitchFamily="2" charset="-127"/>
              </a:rPr>
              <a:t>년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07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월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25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일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 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월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요일</a:t>
            </a:r>
            <a:r>
              <a:rPr lang="ko-KR" altLang="en-US" sz="20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 10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시</a:t>
            </a:r>
            <a:r>
              <a:rPr lang="en-US" altLang="ko-KR" sz="1200" spc="-150">
                <a:latin typeface="가는안상수체" pitchFamily="2" charset="-127"/>
                <a:ea typeface="가는안상수체" pitchFamily="2" charset="-127"/>
              </a:rPr>
              <a:t> </a:t>
            </a:r>
            <a:r>
              <a:rPr lang="en-US" altLang="ko-KR" sz="2000" spc="-150">
                <a:latin typeface="가는안상수체" pitchFamily="2" charset="-127"/>
                <a:ea typeface="가는안상수체" pitchFamily="2" charset="-127"/>
              </a:rPr>
              <a:t>00</a:t>
            </a:r>
            <a:r>
              <a:rPr lang="ko-KR" altLang="en-US" sz="1200" spc="-150">
                <a:latin typeface="가는안상수체" pitchFamily="2" charset="-127"/>
                <a:ea typeface="가는안상수체" pitchFamily="2" charset="-127"/>
                <a:cs typeface="Arial Unicode MS" pitchFamily="50" charset="-127"/>
              </a:rPr>
              <a:t>분</a:t>
            </a:r>
            <a:endParaRPr lang="ko-KR" altLang="en-US" sz="1200" spc="-150" dirty="0">
              <a:latin typeface="가는안상수체" pitchFamily="2" charset="-127"/>
              <a:ea typeface="가는안상수체" pitchFamily="2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666918" y="3001838"/>
            <a:ext cx="4569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solidFill>
                  <a:srgbClr val="FFC000"/>
                </a:solidFill>
              </a:rPr>
              <a:t>기업맞춤형 </a:t>
            </a:r>
            <a:r>
              <a:rPr lang="en-US" altLang="ko-KR" b="1">
                <a:solidFill>
                  <a:srgbClr val="FFC000"/>
                </a:solidFill>
              </a:rPr>
              <a:t>AI-X </a:t>
            </a:r>
            <a:r>
              <a:rPr lang="ko-KR" altLang="en-US" b="1">
                <a:solidFill>
                  <a:srgbClr val="FFC000"/>
                </a:solidFill>
              </a:rPr>
              <a:t>융복합 인재 양성 교육</a:t>
            </a:r>
            <a:endParaRPr lang="ko-KR" altLang="en-US" b="1" dirty="0">
              <a:solidFill>
                <a:srgbClr val="FFC000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924669">
            <a:off x="6832676" y="3537505"/>
            <a:ext cx="2316113" cy="167901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969875"/>
            <a:ext cx="576064" cy="57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616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4464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11. UI </a:t>
            </a:r>
            <a:r>
              <a:rPr lang="ko-KR" altLang="en-US" b="1" dirty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>
                <a:solidFill>
                  <a:srgbClr val="756B5F"/>
                </a:solidFill>
              </a:rPr>
              <a:t>– </a:t>
            </a:r>
            <a:r>
              <a:rPr lang="ko-KR" altLang="en-US" b="1" dirty="0" err="1">
                <a:solidFill>
                  <a:srgbClr val="756B5F"/>
                </a:solidFill>
              </a:rPr>
              <a:t>메인페이지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40" name="그룹 39"/>
          <p:cNvGrpSpPr/>
          <p:nvPr/>
        </p:nvGrpSpPr>
        <p:grpSpPr>
          <a:xfrm>
            <a:off x="179512" y="789552"/>
            <a:ext cx="5040560" cy="3402378"/>
            <a:chOff x="323528" y="980728"/>
            <a:chExt cx="5040560" cy="4536504"/>
          </a:xfrm>
        </p:grpSpPr>
        <p:pic>
          <p:nvPicPr>
            <p:cNvPr id="20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927" t="9653" r="23750" b="2136"/>
            <a:stretch>
              <a:fillRect/>
            </a:stretch>
          </p:blipFill>
          <p:spPr bwMode="auto">
            <a:xfrm>
              <a:off x="755576" y="1052736"/>
              <a:ext cx="4176464" cy="4464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323528" y="1012667"/>
              <a:ext cx="441146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29" name="직사각형 28"/>
            <p:cNvSpPr/>
            <p:nvPr/>
          </p:nvSpPr>
          <p:spPr>
            <a:xfrm>
              <a:off x="704244" y="980728"/>
              <a:ext cx="4227796" cy="57606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25699" y="174319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②</a:t>
              </a: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1763688" y="1815207"/>
              <a:ext cx="2232248" cy="64807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3528" y="2463279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③</a:t>
              </a:r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04244" y="2564904"/>
              <a:ext cx="4227796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704244" y="2924944"/>
              <a:ext cx="1995548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2818142" y="2924944"/>
              <a:ext cx="2139564" cy="108012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691411" y="4077072"/>
              <a:ext cx="4253462" cy="86409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691411" y="4941168"/>
              <a:ext cx="4266295" cy="2880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3528" y="3054151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④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871645" y="3068960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⑤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23528" y="4119463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⑥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23528" y="4797152"/>
              <a:ext cx="492443" cy="6155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b="1" dirty="0">
                  <a:solidFill>
                    <a:srgbClr val="FF0000"/>
                  </a:solidFill>
                </a:rPr>
                <a:t>⑦</a:t>
              </a:r>
            </a:p>
          </p:txBody>
        </p:sp>
      </p:grpSp>
      <p:sp>
        <p:nvSpPr>
          <p:cNvPr id="39" name="모서리가 둥근 직사각형 38"/>
          <p:cNvSpPr/>
          <p:nvPr/>
        </p:nvSpPr>
        <p:spPr>
          <a:xfrm>
            <a:off x="5239208" y="195486"/>
            <a:ext cx="3539617" cy="4752528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 err="1">
                <a:solidFill>
                  <a:schemeClr val="tx1"/>
                </a:solidFill>
              </a:rPr>
              <a:t>로그인전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회원로그인후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관리자로그인 후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</a:rPr>
              <a:t>해더의</a:t>
            </a:r>
            <a:r>
              <a:rPr lang="ko-KR" altLang="en-US" sz="1200" b="1" dirty="0">
                <a:solidFill>
                  <a:schemeClr val="tx1"/>
                </a:solidFill>
              </a:rPr>
              <a:t> 메뉴가 다르게 보인다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검색하기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>
                <a:solidFill>
                  <a:schemeClr val="tx1"/>
                </a:solidFill>
              </a:rPr>
              <a:t>비회원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회원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관리자 모두 이용가능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>
                <a:solidFill>
                  <a:schemeClr val="tx1"/>
                </a:solidFill>
              </a:rPr>
              <a:t>검색조건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</a:rPr>
              <a:t>전체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서명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저자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출판사 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>
                <a:solidFill>
                  <a:schemeClr val="tx1"/>
                </a:solidFill>
              </a:rPr>
              <a:t>Hit Menu</a:t>
            </a:r>
          </a:p>
          <a:p>
            <a:pPr marL="360000" lvl="1" indent="-228600">
              <a:lnSpc>
                <a:spcPct val="200000"/>
              </a:lnSpc>
              <a:buFont typeface="맑은 고딕" panose="020B0503020000020004" pitchFamily="50" charset="-127"/>
              <a:buChar char="–"/>
            </a:pPr>
            <a:r>
              <a:rPr lang="ko-KR" altLang="en-US" sz="1200" b="1" dirty="0">
                <a:solidFill>
                  <a:schemeClr val="tx1"/>
                </a:solidFill>
              </a:rPr>
              <a:t>도서신청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좌석예약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 err="1">
                <a:solidFill>
                  <a:schemeClr val="tx1"/>
                </a:solidFill>
              </a:rPr>
              <a:t>신착자료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도서추천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인기도서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이용문의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최근 공지사항 </a:t>
            </a:r>
            <a:r>
              <a:rPr lang="en-US" altLang="ko-KR" sz="1200" b="1" dirty="0">
                <a:solidFill>
                  <a:schemeClr val="tx1"/>
                </a:solidFill>
              </a:rPr>
              <a:t>top5 </a:t>
            </a:r>
            <a:r>
              <a:rPr lang="ko-KR" altLang="en-US" sz="1200" b="1" dirty="0">
                <a:solidFill>
                  <a:schemeClr val="tx1"/>
                </a:solidFill>
              </a:rPr>
              <a:t>출력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달력</a:t>
            </a:r>
            <a:r>
              <a:rPr lang="en-US" altLang="ko-KR" sz="1200" b="1" dirty="0">
                <a:solidFill>
                  <a:schemeClr val="tx1"/>
                </a:solidFill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</a:rPr>
              <a:t>및 일정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이용시간 출력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대출 인기 도서 </a:t>
            </a:r>
            <a:r>
              <a:rPr lang="en-US" altLang="ko-KR" sz="1200" b="1" dirty="0">
                <a:solidFill>
                  <a:schemeClr val="tx1"/>
                </a:solidFill>
              </a:rPr>
              <a:t>top 5 </a:t>
            </a:r>
            <a:r>
              <a:rPr lang="ko-KR" altLang="en-US" sz="1200" b="1" dirty="0">
                <a:solidFill>
                  <a:schemeClr val="tx1"/>
                </a:solidFill>
              </a:rPr>
              <a:t>출력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>
                <a:solidFill>
                  <a:schemeClr val="tx1"/>
                </a:solidFill>
              </a:rPr>
              <a:t>Hit URL : </a:t>
            </a:r>
            <a:r>
              <a:rPr lang="ko-KR" altLang="en-US" sz="1200" b="1" dirty="0" err="1">
                <a:solidFill>
                  <a:schemeClr val="tx1"/>
                </a:solidFill>
              </a:rPr>
              <a:t>사이트맵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, RISS, NDSL, KOLAS, </a:t>
            </a:r>
            <a:r>
              <a:rPr lang="ko-KR" altLang="en-US" sz="1200" b="1" dirty="0">
                <a:solidFill>
                  <a:schemeClr val="tx1"/>
                </a:solidFill>
              </a:rPr>
              <a:t>국립중앙도서관 등 링크</a:t>
            </a:r>
          </a:p>
        </p:txBody>
      </p:sp>
    </p:spTree>
    <p:extLst>
      <p:ext uri="{BB962C8B-B14F-4D97-AF65-F5344CB8AC3E}">
        <p14:creationId xmlns:p14="http://schemas.microsoft.com/office/powerpoint/2010/main" val="1411309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23528" y="80505"/>
            <a:ext cx="5760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11. UI </a:t>
            </a:r>
            <a:r>
              <a:rPr lang="ko-KR" altLang="en-US" b="1" dirty="0">
                <a:solidFill>
                  <a:srgbClr val="756B5F"/>
                </a:solidFill>
              </a:rPr>
              <a:t>시연 및 핵심기능 </a:t>
            </a:r>
            <a:r>
              <a:rPr lang="en-US" altLang="ko-KR" b="1" dirty="0">
                <a:solidFill>
                  <a:srgbClr val="756B5F"/>
                </a:solidFill>
              </a:rPr>
              <a:t>– </a:t>
            </a:r>
            <a:r>
              <a:rPr lang="ko-KR" altLang="en-US" b="1" dirty="0">
                <a:solidFill>
                  <a:srgbClr val="756B5F"/>
                </a:solidFill>
              </a:rPr>
              <a:t>관리자</a:t>
            </a:r>
            <a:r>
              <a:rPr lang="en-US" altLang="ko-KR" b="1" dirty="0">
                <a:solidFill>
                  <a:srgbClr val="756B5F"/>
                </a:solidFill>
              </a:rPr>
              <a:t>(</a:t>
            </a:r>
            <a:r>
              <a:rPr lang="ko-KR" altLang="en-US" b="1" dirty="0">
                <a:solidFill>
                  <a:srgbClr val="756B5F"/>
                </a:solidFill>
              </a:rPr>
              <a:t>사서</a:t>
            </a:r>
            <a:r>
              <a:rPr lang="en-US" altLang="ko-KR" b="1" dirty="0">
                <a:solidFill>
                  <a:srgbClr val="756B5F"/>
                </a:solidFill>
              </a:rPr>
              <a:t>) </a:t>
            </a:r>
            <a:r>
              <a:rPr lang="ko-KR" altLang="en-US" b="1" dirty="0">
                <a:solidFill>
                  <a:srgbClr val="756B5F"/>
                </a:solidFill>
              </a:rPr>
              <a:t>등록 및 삭제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5239208" y="681539"/>
            <a:ext cx="3539617" cy="4170331"/>
          </a:xfrm>
          <a:prstGeom prst="roundRect">
            <a:avLst>
              <a:gd name="adj" fmla="val 10188"/>
            </a:avLst>
          </a:prstGeom>
          <a:noFill/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서비스의 사이트에서 현재 위치를 알려주고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</a:rPr>
              <a:t>좌측 메뉴도 현재 위치를 달리 표현한다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관리자 관리메뉴 </a:t>
            </a:r>
            <a:r>
              <a:rPr lang="en-US" altLang="ko-KR" sz="1200" b="1" dirty="0">
                <a:solidFill>
                  <a:schemeClr val="tx1"/>
                </a:solidFill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</a:rPr>
              <a:t>관리자 등록 및 관리자 삭제</a:t>
            </a:r>
            <a:r>
              <a:rPr lang="en-US" altLang="ko-KR" sz="1200" b="1" dirty="0">
                <a:solidFill>
                  <a:schemeClr val="tx1"/>
                </a:solidFill>
              </a:rPr>
              <a:t>. </a:t>
            </a:r>
            <a:r>
              <a:rPr lang="ko-KR" altLang="en-US" sz="1200" b="1" dirty="0">
                <a:solidFill>
                  <a:schemeClr val="tx1"/>
                </a:solidFill>
              </a:rPr>
              <a:t>현재 위치 메뉴는 </a:t>
            </a:r>
            <a:r>
              <a:rPr lang="en-US" altLang="ko-KR" sz="1200" b="1" dirty="0">
                <a:solidFill>
                  <a:schemeClr val="tx1"/>
                </a:solidFill>
              </a:rPr>
              <a:t>CSS</a:t>
            </a:r>
            <a:r>
              <a:rPr lang="ko-KR" altLang="en-US" sz="1200" b="1" dirty="0">
                <a:solidFill>
                  <a:schemeClr val="tx1"/>
                </a:solidFill>
              </a:rPr>
              <a:t>를 달리 한다</a:t>
            </a:r>
            <a:r>
              <a:rPr lang="en-US" altLang="ko-KR" sz="1200" b="1" dirty="0">
                <a:solidFill>
                  <a:schemeClr val="tx1"/>
                </a:solidFill>
              </a:rPr>
              <a:t>.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새로운 사서가 입사하여 관리자를 등록하는 화면에서 관리자의 </a:t>
            </a:r>
            <a:r>
              <a:rPr lang="en-US" altLang="ko-KR" sz="1200" b="1" dirty="0">
                <a:solidFill>
                  <a:schemeClr val="tx1"/>
                </a:solidFill>
              </a:rPr>
              <a:t>ID</a:t>
            </a:r>
            <a:r>
              <a:rPr lang="ko-KR" altLang="en-US" sz="1200" b="1" dirty="0">
                <a:solidFill>
                  <a:schemeClr val="tx1"/>
                </a:solidFill>
              </a:rPr>
              <a:t>중복체크</a:t>
            </a:r>
            <a:r>
              <a:rPr lang="en-US" altLang="ko-KR" sz="1200" b="1" dirty="0">
                <a:solidFill>
                  <a:schemeClr val="tx1"/>
                </a:solidFill>
              </a:rPr>
              <a:t>(Ajax </a:t>
            </a:r>
            <a:r>
              <a:rPr lang="ko-KR" altLang="en-US" sz="1200" b="1" dirty="0">
                <a:solidFill>
                  <a:schemeClr val="tx1"/>
                </a:solidFill>
              </a:rPr>
              <a:t>이용</a:t>
            </a:r>
            <a:r>
              <a:rPr lang="en-US" altLang="ko-KR" sz="1200" b="1" dirty="0">
                <a:solidFill>
                  <a:schemeClr val="tx1"/>
                </a:solidFill>
              </a:rPr>
              <a:t>)</a:t>
            </a: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en-US" altLang="ko-KR" sz="1200" b="1" dirty="0" err="1">
                <a:solidFill>
                  <a:schemeClr val="tx1"/>
                </a:solidFill>
              </a:rPr>
              <a:t>jQueryUI</a:t>
            </a:r>
            <a:r>
              <a:rPr lang="en-US" altLang="ko-KR" sz="1200" b="1" dirty="0">
                <a:solidFill>
                  <a:schemeClr val="tx1"/>
                </a:solidFill>
              </a:rPr>
              <a:t>, </a:t>
            </a:r>
            <a:r>
              <a:rPr lang="en-US" altLang="ko-KR" sz="1200" b="1" dirty="0" err="1">
                <a:solidFill>
                  <a:schemeClr val="tx1"/>
                </a:solidFill>
              </a:rPr>
              <a:t>daum</a:t>
            </a:r>
            <a:r>
              <a:rPr lang="en-US" altLang="ko-KR" sz="1200" b="1" dirty="0">
                <a:solidFill>
                  <a:schemeClr val="tx1"/>
                </a:solidFill>
              </a:rPr>
              <a:t> postcode API </a:t>
            </a:r>
            <a:r>
              <a:rPr lang="ko-KR" altLang="en-US" sz="1200" b="1" dirty="0">
                <a:solidFill>
                  <a:schemeClr val="tx1"/>
                </a:solidFill>
              </a:rPr>
              <a:t>이용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사서가 퇴사하여 관리자를 삭제할 경우 </a:t>
            </a:r>
            <a:r>
              <a:rPr lang="en-US" altLang="ko-KR" sz="1200" b="1" dirty="0">
                <a:solidFill>
                  <a:schemeClr val="tx1"/>
                </a:solidFill>
              </a:rPr>
              <a:t>X</a:t>
            </a:r>
            <a:r>
              <a:rPr lang="ko-KR" altLang="en-US" sz="1200" b="1" dirty="0">
                <a:solidFill>
                  <a:schemeClr val="tx1"/>
                </a:solidFill>
              </a:rPr>
              <a:t>를 클릭하면 해당 </a:t>
            </a:r>
            <a:r>
              <a:rPr lang="en-US" altLang="ko-KR" sz="1200" b="1" dirty="0">
                <a:solidFill>
                  <a:schemeClr val="tx1"/>
                </a:solidFill>
              </a:rPr>
              <a:t>ID</a:t>
            </a:r>
            <a:r>
              <a:rPr lang="ko-KR" altLang="en-US" sz="1200" b="1" dirty="0">
                <a:solidFill>
                  <a:schemeClr val="tx1"/>
                </a:solidFill>
              </a:rPr>
              <a:t>만 삭제된다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marL="228600" indent="-228600">
              <a:lnSpc>
                <a:spcPct val="200000"/>
              </a:lnSpc>
              <a:buFont typeface="+mj-ea"/>
              <a:buAutoNum type="circleNumDbPlain"/>
            </a:pPr>
            <a:r>
              <a:rPr lang="ko-KR" altLang="en-US" sz="1200" b="1" dirty="0">
                <a:solidFill>
                  <a:schemeClr val="tx1"/>
                </a:solidFill>
              </a:rPr>
              <a:t>본 서비스의 모든 리스트 출력은 </a:t>
            </a:r>
            <a:r>
              <a:rPr lang="ko-KR" altLang="en-US" sz="1200" b="1" dirty="0" err="1">
                <a:solidFill>
                  <a:schemeClr val="tx1"/>
                </a:solidFill>
              </a:rPr>
              <a:t>페이징</a:t>
            </a:r>
            <a:r>
              <a:rPr lang="ko-KR" altLang="en-US" sz="1200" b="1" dirty="0">
                <a:solidFill>
                  <a:schemeClr val="tx1"/>
                </a:solidFill>
              </a:rPr>
              <a:t> 처리된다</a:t>
            </a:r>
          </a:p>
        </p:txBody>
      </p:sp>
      <p:pic>
        <p:nvPicPr>
          <p:cNvPr id="3074" name="Picture 2" descr="te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18" y="573528"/>
            <a:ext cx="4530331" cy="2592288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tes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967" y="3219822"/>
            <a:ext cx="4145654" cy="1674186"/>
          </a:xfrm>
          <a:prstGeom prst="rect">
            <a:avLst/>
          </a:prstGeom>
          <a:noFill/>
          <a:ln w="9525">
            <a:solidFill>
              <a:srgbClr val="756B5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62381" y="63077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8940" y="122160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261642" y="11379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83156" y="203169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④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32041" y="419193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⑤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99793" y="476530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⑥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73717" y="875351"/>
            <a:ext cx="1177390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553445" y="1308162"/>
            <a:ext cx="881638" cy="5504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715003" y="1740973"/>
            <a:ext cx="648072" cy="0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구부러진 연결선 6"/>
          <p:cNvCxnSpPr/>
          <p:nvPr/>
        </p:nvCxnSpPr>
        <p:spPr>
          <a:xfrm rot="16200000" flipH="1">
            <a:off x="-231578" y="2871516"/>
            <a:ext cx="2797207" cy="536119"/>
          </a:xfrm>
          <a:prstGeom prst="curvedConnector3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443195" y="1474812"/>
            <a:ext cx="2304256" cy="1085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443196" y="1923678"/>
            <a:ext cx="2243861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727630" y="4311048"/>
            <a:ext cx="316992" cy="4542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3041661" y="4765309"/>
            <a:ext cx="480418" cy="1731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05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xfrm>
            <a:off x="1907704" y="1257604"/>
            <a:ext cx="5544616" cy="2322258"/>
          </a:xfrm>
        </p:spPr>
        <p:txBody>
          <a:bodyPr>
            <a:normAutofit lnSpcReduction="10000"/>
          </a:bodyPr>
          <a:lstStyle/>
          <a:p>
            <a:pPr>
              <a:lnSpc>
                <a:spcPct val="250000"/>
              </a:lnSpc>
            </a:pPr>
            <a:r>
              <a:rPr lang="ko-KR" altLang="en-US" sz="2000" dirty="0"/>
              <a:t>이용자 기반의 추천 플랫폼</a:t>
            </a:r>
            <a:endParaRPr lang="en-US" altLang="ko-KR" sz="2000" dirty="0"/>
          </a:p>
          <a:p>
            <a:pPr>
              <a:lnSpc>
                <a:spcPct val="250000"/>
              </a:lnSpc>
            </a:pPr>
            <a:r>
              <a:rPr lang="ko-KR" altLang="en-US" sz="2000" dirty="0"/>
              <a:t>예약 및 대출</a:t>
            </a:r>
            <a:r>
              <a:rPr lang="en-US" altLang="ko-KR" sz="2000" dirty="0"/>
              <a:t>, </a:t>
            </a:r>
            <a:r>
              <a:rPr lang="ko-KR" altLang="en-US" sz="2000" dirty="0"/>
              <a:t>반납기능을 </a:t>
            </a:r>
            <a:r>
              <a:rPr lang="en-US" altLang="ko-KR" sz="2000" dirty="0"/>
              <a:t>SNS</a:t>
            </a:r>
            <a:r>
              <a:rPr lang="ko-KR" altLang="en-US" sz="2000" dirty="0"/>
              <a:t>와 연동</a:t>
            </a:r>
            <a:endParaRPr lang="en-US" altLang="ko-KR" sz="2000" dirty="0"/>
          </a:p>
          <a:p>
            <a:pPr>
              <a:lnSpc>
                <a:spcPct val="250000"/>
              </a:lnSpc>
            </a:pPr>
            <a:r>
              <a:rPr lang="ko-KR" altLang="en-US" sz="2000" dirty="0"/>
              <a:t>연체 및 대출에 대한 점수 부여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8050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756B5F"/>
                </a:solidFill>
              </a:rPr>
              <a:t>12. </a:t>
            </a:r>
            <a:r>
              <a:rPr lang="ko-KR" altLang="en-US" b="1" dirty="0">
                <a:solidFill>
                  <a:srgbClr val="756B5F"/>
                </a:solidFill>
              </a:rPr>
              <a:t>차후</a:t>
            </a:r>
            <a:r>
              <a:rPr lang="en-US" altLang="ko-KR" b="1" dirty="0">
                <a:solidFill>
                  <a:srgbClr val="756B5F"/>
                </a:solidFill>
              </a:rPr>
              <a:t> </a:t>
            </a:r>
            <a:r>
              <a:rPr lang="ko-KR" altLang="en-US" b="1" dirty="0">
                <a:solidFill>
                  <a:srgbClr val="756B5F"/>
                </a:solidFill>
              </a:rPr>
              <a:t>개발 내용</a:t>
            </a:r>
          </a:p>
        </p:txBody>
      </p:sp>
      <p:sp>
        <p:nvSpPr>
          <p:cNvPr id="12" name="가로로 말린 두루마리 모양 11"/>
          <p:cNvSpPr/>
          <p:nvPr/>
        </p:nvSpPr>
        <p:spPr>
          <a:xfrm>
            <a:off x="1115616" y="843558"/>
            <a:ext cx="6408712" cy="3240360"/>
          </a:xfrm>
          <a:prstGeom prst="horizontalScroll">
            <a:avLst/>
          </a:prstGeom>
          <a:noFill/>
          <a:ln w="38100">
            <a:solidFill>
              <a:srgbClr val="756B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indent="-228600" algn="ctr">
              <a:buFont typeface="+mj-ea"/>
              <a:buAutoNum type="circleNumDbPlain"/>
            </a:pPr>
            <a:endParaRPr lang="ko-KR" altLang="en-US" sz="1000" b="1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051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411760" y="1977684"/>
            <a:ext cx="3672408" cy="5513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2483771" y="1679538"/>
            <a:ext cx="35283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rgbClr val="756B5F"/>
                </a:solidFill>
                <a:latin typeface="+mn-ea"/>
                <a:ea typeface="+mn-ea"/>
              </a:rPr>
              <a:t>경청해 주셔서</a:t>
            </a:r>
            <a:endParaRPr lang="en-US" altLang="ko-KR" sz="4000" b="1" dirty="0">
              <a:solidFill>
                <a:srgbClr val="756B5F"/>
              </a:solidFill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4000" b="1" dirty="0">
                <a:solidFill>
                  <a:schemeClr val="bg1"/>
                </a:solidFill>
                <a:latin typeface="+mn-ea"/>
                <a:ea typeface="+mn-ea"/>
              </a:rPr>
              <a:t>고맙습니다</a:t>
            </a:r>
            <a:endParaRPr lang="en-US" altLang="ko-KR" sz="4000" b="1" dirty="0">
              <a:solidFill>
                <a:schemeClr val="bg1"/>
              </a:solidFill>
              <a:latin typeface="+mn-ea"/>
              <a:ea typeface="+mn-ea"/>
              <a:sym typeface="Wingdings" pitchFamily="2" charset="2"/>
            </a:endParaRPr>
          </a:p>
        </p:txBody>
      </p:sp>
      <p:sp>
        <p:nvSpPr>
          <p:cNvPr id="9" name="순서도: 대체 처리 8"/>
          <p:cNvSpPr/>
          <p:nvPr/>
        </p:nvSpPr>
        <p:spPr>
          <a:xfrm>
            <a:off x="5292080" y="2661550"/>
            <a:ext cx="792088" cy="504266"/>
          </a:xfrm>
          <a:prstGeom prst="flowChartAlternateProcess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bg1"/>
                </a:solidFill>
              </a:rPr>
              <a:t>LAS</a:t>
            </a:r>
            <a:r>
              <a:rPr lang="en-US" altLang="ko-KR" sz="2800" b="1" baseline="30000" dirty="0">
                <a:solidFill>
                  <a:schemeClr val="bg1"/>
                </a:solidFill>
              </a:rPr>
              <a:t>*</a:t>
            </a:r>
            <a:endParaRPr lang="ko-KR" altLang="en-US" sz="2800" b="1" baseline="300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55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611191" y="205980"/>
            <a:ext cx="2530475" cy="583406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b="1" dirty="0">
                <a:solidFill>
                  <a:srgbClr val="756B5F"/>
                </a:solidFill>
              </a:rPr>
              <a:t>INDEX</a:t>
            </a:r>
            <a:endParaRPr lang="ko-KR" altLang="en-US" sz="320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16994" y="0"/>
            <a:ext cx="5904012" cy="5118939"/>
          </a:xfrm>
          <a:prstGeom prst="rect">
            <a:avLst/>
          </a:prstGeom>
          <a:solidFill>
            <a:srgbClr val="987C4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80000"/>
              </a:lnSpc>
              <a:defRPr/>
            </a:pP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2907998" y="-67589"/>
            <a:ext cx="5796062" cy="4916960"/>
          </a:xfrm>
          <a:prstGeom prst="rect">
            <a:avLst/>
          </a:prstGeom>
        </p:spPr>
        <p:txBody>
          <a:bodyPr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80000"/>
              </a:lnSpc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서론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주제선정 및 배경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사례조사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800" b="1">
                <a:solidFill>
                  <a:schemeClr val="bg1"/>
                </a:solidFill>
                <a:latin typeface="+mn-ea"/>
              </a:rPr>
              <a:t>참조 사례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)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목적 및 필요성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800" b="1">
                <a:solidFill>
                  <a:schemeClr val="bg1"/>
                </a:solidFill>
                <a:latin typeface="+mn-ea"/>
              </a:rPr>
              <a:t>분석 범위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)</a:t>
            </a:r>
          </a:p>
          <a:p>
            <a:pPr lvl="1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일정 및 개발환경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>
              <a:lnSpc>
                <a:spcPct val="18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+mn-ea"/>
              </a:rPr>
              <a:t>데이터 전처리</a:t>
            </a:r>
            <a:endParaRPr lang="en-US" altLang="ko-KR" sz="11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개념정의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활용데이터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자료 정제 및 병합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가중치 산출츨 위한 상관분석 및 그룹화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,</a:t>
            </a:r>
            <a:r>
              <a:rPr lang="ko-KR" altLang="en-US" sz="800" b="1">
                <a:solidFill>
                  <a:schemeClr val="bg1"/>
                </a:solidFill>
                <a:latin typeface="+mn-ea"/>
              </a:rPr>
              <a:t> 시각화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키워드 분석  및 트렌드 분석 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indent="-285750">
              <a:lnSpc>
                <a:spcPct val="180000"/>
              </a:lnSpc>
              <a:defRPr/>
            </a:pPr>
            <a:r>
              <a:rPr lang="en-US" altLang="ko-KR" sz="1100" b="1">
                <a:solidFill>
                  <a:schemeClr val="bg1"/>
                </a:solidFill>
                <a:latin typeface="+mn-ea"/>
              </a:rPr>
              <a:t>Machine Learning &amp; Deep Neural Network </a:t>
            </a:r>
            <a:r>
              <a:rPr lang="ko-KR" altLang="en-US" sz="1100" b="1">
                <a:solidFill>
                  <a:schemeClr val="bg1"/>
                </a:solidFill>
                <a:latin typeface="+mn-ea"/>
              </a:rPr>
              <a:t>분석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en-US" altLang="ko-KR" sz="800" b="1">
                <a:solidFill>
                  <a:schemeClr val="bg1"/>
                </a:solidFill>
                <a:latin typeface="+mn-ea"/>
              </a:rPr>
              <a:t>K-means</a:t>
            </a: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en-US" altLang="ko-KR" sz="800" b="1">
                <a:solidFill>
                  <a:schemeClr val="bg1"/>
                </a:solidFill>
                <a:latin typeface="+mn-ea"/>
              </a:rPr>
              <a:t>DNN</a:t>
            </a: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en-US" altLang="ko-KR" sz="800" b="1">
                <a:solidFill>
                  <a:schemeClr val="bg1"/>
                </a:solidFill>
                <a:latin typeface="+mn-ea"/>
              </a:rPr>
              <a:t>RNN</a:t>
            </a:r>
          </a:p>
          <a:p>
            <a:pPr marL="285750" indent="-228600">
              <a:lnSpc>
                <a:spcPct val="180000"/>
              </a:lnSpc>
              <a:defRPr/>
            </a:pPr>
            <a:r>
              <a:rPr lang="ko-KR" altLang="en-US" sz="1100" b="1">
                <a:solidFill>
                  <a:schemeClr val="bg1"/>
                </a:solidFill>
                <a:latin typeface="+mn-ea"/>
              </a:rPr>
              <a:t>결론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최종 결과(기존 시스템에 기여하는 결과</a:t>
            </a:r>
            <a:r>
              <a:rPr lang="en-US" altLang="ko-KR" sz="800" b="1">
                <a:solidFill>
                  <a:schemeClr val="bg1"/>
                </a:solidFill>
                <a:latin typeface="+mn-ea"/>
              </a:rPr>
              <a:t>)</a:t>
            </a: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연구의 </a:t>
            </a: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결과 및 시사점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연구 한계 및 향후 </a:t>
            </a:r>
            <a:r>
              <a:rPr lang="ko-KR" altLang="en-US" sz="800" b="1">
                <a:solidFill>
                  <a:schemeClr val="bg1"/>
                </a:solidFill>
                <a:latin typeface="+mn-ea"/>
              </a:rPr>
              <a:t>연구 방향</a:t>
            </a:r>
            <a:endParaRPr lang="en-US" altLang="ko-KR" sz="800" b="1">
              <a:solidFill>
                <a:schemeClr val="bg1"/>
              </a:solidFill>
              <a:latin typeface="+mn-ea"/>
            </a:endParaRPr>
          </a:p>
          <a:p>
            <a:pPr marL="685800" lvl="1" indent="-228600">
              <a:lnSpc>
                <a:spcPct val="180000"/>
              </a:lnSpc>
              <a:buFont typeface="+mj-lt"/>
              <a:buAutoNum type="arabicPeriod"/>
              <a:defRPr/>
            </a:pPr>
            <a:r>
              <a:rPr lang="ko-KR" altLang="en-US" sz="800" b="1">
                <a:solidFill>
                  <a:schemeClr val="bg1"/>
                </a:solidFill>
                <a:latin typeface="+mn-ea"/>
              </a:rPr>
              <a:t>참고문헌 및 사용데이터 출천</a:t>
            </a:r>
            <a:endParaRPr lang="en-US" altLang="ko-KR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0226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23528" y="998905"/>
            <a:ext cx="8428759" cy="367858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 dirty="0">
                <a:solidFill>
                  <a:srgbClr val="464646"/>
                </a:solidFill>
                <a:latin typeface="+mn-ea"/>
              </a:rPr>
              <a:t>본 프로젝트에 대한 대표적 주제 내용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이론적 배경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3530" y="483518"/>
            <a:ext cx="8428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464646"/>
                </a:solidFill>
                <a:latin typeface="+mn-ea"/>
              </a:rPr>
              <a:t>1-1. </a:t>
            </a:r>
            <a:r>
              <a:rPr lang="ko-KR" altLang="en-US" sz="1400">
                <a:solidFill>
                  <a:srgbClr val="464646"/>
                </a:solidFill>
                <a:latin typeface="+mn-ea"/>
              </a:rPr>
              <a:t>주제 선정 및 배경</a:t>
            </a:r>
            <a:endParaRPr lang="ko-KR" altLang="en-US" sz="1400" dirty="0">
              <a:solidFill>
                <a:srgbClr val="464646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725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346059" y="891689"/>
            <a:ext cx="8428759" cy="415498"/>
          </a:xfrm>
          <a:prstGeom prst="rect">
            <a:avLst/>
          </a:prstGeom>
          <a:solidFill>
            <a:srgbClr val="987C4D">
              <a:alpha val="50000"/>
            </a:srgbClr>
          </a:solidFill>
        </p:spPr>
        <p:txBody>
          <a:bodyPr wrap="square" bIns="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srgbClr val="464646"/>
                </a:solidFill>
                <a:latin typeface="+mn-ea"/>
              </a:rPr>
              <a:t> </a:t>
            </a:r>
            <a:r>
              <a:rPr lang="ko-KR" altLang="en-US" sz="1600">
                <a:solidFill>
                  <a:srgbClr val="464646"/>
                </a:solidFill>
                <a:latin typeface="+mn-ea"/>
              </a:rPr>
              <a:t>본 프</a:t>
            </a:r>
            <a:endParaRPr lang="ko-KR" altLang="en-US" sz="16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79512" y="1524292"/>
            <a:ext cx="8784976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>
                <a:latin typeface="+mn-ea"/>
              </a:rPr>
              <a:t> </a:t>
            </a:r>
            <a:endParaRPr lang="ko-KR" altLang="en-US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530" y="483518"/>
            <a:ext cx="8428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464646"/>
                </a:solidFill>
                <a:latin typeface="+mn-ea"/>
              </a:rPr>
              <a:t>1.3 </a:t>
            </a:r>
            <a:r>
              <a:rPr lang="ko-KR" altLang="en-US" sz="1400">
                <a:solidFill>
                  <a:srgbClr val="464646"/>
                </a:solidFill>
                <a:latin typeface="+mn-ea"/>
              </a:rPr>
              <a:t>목적 및 필요성</a:t>
            </a:r>
            <a:endParaRPr lang="ko-KR" altLang="en-US" sz="1400" dirty="0">
              <a:solidFill>
                <a:srgbClr val="464646"/>
              </a:solidFill>
              <a:latin typeface="+mn-ea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517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0" y="3924076"/>
            <a:ext cx="9144000" cy="1239962"/>
          </a:xfrm>
          <a:prstGeom prst="rect">
            <a:avLst/>
          </a:prstGeom>
          <a:solidFill>
            <a:srgbClr val="987C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530" y="483518"/>
            <a:ext cx="8428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464646"/>
                </a:solidFill>
                <a:latin typeface="+mn-ea"/>
              </a:rPr>
              <a:t>1.2 </a:t>
            </a:r>
            <a:r>
              <a:rPr lang="ko-KR" altLang="en-US" sz="1400">
                <a:solidFill>
                  <a:srgbClr val="464646"/>
                </a:solidFill>
                <a:latin typeface="+mn-ea"/>
              </a:rPr>
              <a:t>참조 사례</a:t>
            </a:r>
            <a:endParaRPr lang="en-US" altLang="ko-KR" sz="1400" dirty="0">
              <a:solidFill>
                <a:srgbClr val="464646"/>
              </a:solidFill>
              <a:latin typeface="+mn-ea"/>
            </a:endParaRPr>
          </a:p>
          <a:p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기존에 운용되고 있는 사이트나 </a:t>
            </a:r>
            <a:r>
              <a:rPr lang="ko-KR" altLang="en-US" sz="1400" dirty="0" err="1">
                <a:solidFill>
                  <a:srgbClr val="464646"/>
                </a:solidFill>
                <a:latin typeface="+mn-ea"/>
              </a:rPr>
              <a:t>운용보고서</a:t>
            </a:r>
            <a:r>
              <a:rPr lang="ko-KR" altLang="en-US" sz="1400" dirty="0">
                <a:solidFill>
                  <a:srgbClr val="464646"/>
                </a:solidFill>
                <a:latin typeface="+mn-ea"/>
              </a:rPr>
              <a:t> 페이지가 있을 경우 명시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455446"/>
            <a:ext cx="4104456" cy="20522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876256" y="4785996"/>
            <a:ext cx="2133600" cy="273844"/>
          </a:xfrm>
        </p:spPr>
        <p:txBody>
          <a:bodyPr/>
          <a:lstStyle/>
          <a:p>
            <a:fld id="{8E974B11-60DB-405B-8211-256C6E064270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72714" y="3924076"/>
            <a:ext cx="41985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프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로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젝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</a:t>
            </a:r>
            <a:r>
              <a:rPr lang="ko-KR" altLang="en-US" sz="4000" b="1" dirty="0" err="1">
                <a:solidFill>
                  <a:schemeClr val="bg1"/>
                </a:solidFill>
                <a:latin typeface="+mn-ea"/>
              </a:rPr>
              <a:t>트</a:t>
            </a:r>
            <a:r>
              <a:rPr lang="ko-KR" altLang="en-US" sz="4000" b="1" dirty="0">
                <a:solidFill>
                  <a:schemeClr val="bg1"/>
                </a:solidFill>
                <a:latin typeface="+mn-ea"/>
              </a:rPr>
              <a:t>  명</a:t>
            </a:r>
            <a:endParaRPr lang="en-US" altLang="ko-KR" sz="4000" b="1" dirty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(</a:t>
            </a:r>
            <a:r>
              <a:rPr lang="ko-KR" altLang="en-US" sz="2400" b="1" dirty="0">
                <a:solidFill>
                  <a:schemeClr val="bg1"/>
                </a:solidFill>
                <a:latin typeface="+mn-ea"/>
              </a:rPr>
              <a:t>부 연 설 명</a:t>
            </a:r>
            <a:r>
              <a:rPr lang="en-US" altLang="ko-KR" sz="2400" b="1" dirty="0">
                <a:solidFill>
                  <a:schemeClr val="bg1"/>
                </a:solidFill>
                <a:latin typeface="+mn-ea"/>
              </a:rPr>
              <a:t>)</a:t>
            </a:r>
            <a:endParaRPr lang="ko-KR" altLang="en-US" sz="24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3" y="1505086"/>
            <a:ext cx="4729449" cy="21508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그림 6">
            <a:hlinkClick r:id="rId5"/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1554726"/>
            <a:ext cx="4320480" cy="2169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52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449836"/>
            <a:ext cx="84500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>
                <a:solidFill>
                  <a:srgbClr val="756B5F"/>
                </a:solidFill>
              </a:rPr>
              <a:t>1. 4. </a:t>
            </a:r>
            <a:r>
              <a:rPr lang="en-US" altLang="ko-KR" sz="1400" dirty="0">
                <a:solidFill>
                  <a:srgbClr val="756B5F"/>
                </a:solidFill>
              </a:rPr>
              <a:t>Gantt Chart</a:t>
            </a:r>
            <a:r>
              <a:rPr lang="ko-KR" altLang="en-US" sz="1400" dirty="0">
                <a:solidFill>
                  <a:srgbClr val="756B5F"/>
                </a:solidFill>
              </a:rPr>
              <a:t>를 이용한 일정관리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755263"/>
            <a:ext cx="7658156" cy="40587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635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9"/>
          <p:cNvGrpSpPr>
            <a:grpSpLocks/>
          </p:cNvGrpSpPr>
          <p:nvPr/>
        </p:nvGrpSpPr>
        <p:grpSpPr bwMode="auto">
          <a:xfrm>
            <a:off x="841378" y="843559"/>
            <a:ext cx="7345363" cy="323851"/>
            <a:chOff x="841375" y="1056480"/>
            <a:chExt cx="7344730" cy="432001"/>
          </a:xfrm>
          <a:solidFill>
            <a:srgbClr val="CDC1B6"/>
          </a:solidFill>
        </p:grpSpPr>
        <p:sp>
          <p:nvSpPr>
            <p:cNvPr id="3" name="직사각형 2"/>
            <p:cNvSpPr/>
            <p:nvPr/>
          </p:nvSpPr>
          <p:spPr>
            <a:xfrm>
              <a:off x="841375" y="1056481"/>
              <a:ext cx="1079407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dirty="0">
                  <a:solidFill>
                    <a:schemeClr val="bg1"/>
                  </a:solidFill>
                  <a:latin typeface="+mn-ea"/>
                </a:rPr>
                <a:t>OS</a:t>
              </a: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2066819" y="1056480"/>
              <a:ext cx="6119286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08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Windows 10 </a:t>
              </a:r>
              <a:r>
                <a:rPr lang="en-US" altLang="ko-KR" sz="1200" dirty="0">
                  <a:solidFill>
                    <a:srgbClr val="3F3F48"/>
                  </a:solidFill>
                  <a:latin typeface="+mn-ea"/>
                </a:rPr>
                <a:t>Pro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11" name="그룹 22"/>
          <p:cNvGrpSpPr>
            <a:grpSpLocks/>
          </p:cNvGrpSpPr>
          <p:nvPr/>
        </p:nvGrpSpPr>
        <p:grpSpPr bwMode="auto">
          <a:xfrm>
            <a:off x="846138" y="1381424"/>
            <a:ext cx="7345362" cy="325041"/>
            <a:chOff x="827088" y="2964656"/>
            <a:chExt cx="7344730" cy="432000"/>
          </a:xfrm>
          <a:solidFill>
            <a:srgbClr val="CDC1B6"/>
          </a:solidFill>
        </p:grpSpPr>
        <p:sp>
          <p:nvSpPr>
            <p:cNvPr id="12" name="직사각형 11"/>
            <p:cNvSpPr/>
            <p:nvPr/>
          </p:nvSpPr>
          <p:spPr>
            <a:xfrm>
              <a:off x="827088" y="2964656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Language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2052533" y="2964656"/>
              <a:ext cx="6119285" cy="432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Python 3.10.5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grpSp>
        <p:nvGrpSpPr>
          <p:cNvPr id="20" name="그룹 26"/>
          <p:cNvGrpSpPr>
            <a:grpSpLocks/>
          </p:cNvGrpSpPr>
          <p:nvPr/>
        </p:nvGrpSpPr>
        <p:grpSpPr bwMode="auto">
          <a:xfrm>
            <a:off x="822329" y="2860972"/>
            <a:ext cx="7364412" cy="1152128"/>
            <a:chOff x="827088" y="5229201"/>
            <a:chExt cx="7364600" cy="924005"/>
          </a:xfrm>
          <a:solidFill>
            <a:srgbClr val="CDC1B6"/>
          </a:solidFill>
        </p:grpSpPr>
        <p:sp>
          <p:nvSpPr>
            <p:cNvPr id="21" name="직사각형 20"/>
            <p:cNvSpPr/>
            <p:nvPr/>
          </p:nvSpPr>
          <p:spPr>
            <a:xfrm>
              <a:off x="2071720" y="5229201"/>
              <a:ext cx="6119968" cy="9240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 err="1">
                  <a:solidFill>
                    <a:srgbClr val="3F3F48"/>
                  </a:solidFill>
                  <a:latin typeface="+mn-ea"/>
                </a:rPr>
                <a:t>Tensorflow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 2.10, </a:t>
              </a:r>
              <a:r>
                <a:rPr kumimoji="0" lang="en-US" altLang="ko-KR" sz="1200" dirty="0">
                  <a:solidFill>
                    <a:srgbClr val="3F3F48"/>
                  </a:solidFill>
                  <a:latin typeface="+mn-ea"/>
                </a:rPr>
                <a:t>…</a:t>
              </a: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Open</a:t>
              </a:r>
            </a:p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Source</a:t>
              </a:r>
            </a:p>
          </p:txBody>
        </p:sp>
      </p:grpSp>
      <p:grpSp>
        <p:nvGrpSpPr>
          <p:cNvPr id="23" name="그룹 25"/>
          <p:cNvGrpSpPr>
            <a:grpSpLocks/>
          </p:cNvGrpSpPr>
          <p:nvPr/>
        </p:nvGrpSpPr>
        <p:grpSpPr bwMode="auto">
          <a:xfrm>
            <a:off x="844648" y="1950871"/>
            <a:ext cx="7345362" cy="692887"/>
            <a:chOff x="827088" y="4800600"/>
            <a:chExt cx="7344730" cy="920891"/>
          </a:xfrm>
          <a:solidFill>
            <a:srgbClr val="CDC1B6"/>
          </a:solidFill>
        </p:grpSpPr>
        <p:sp>
          <p:nvSpPr>
            <p:cNvPr id="24" name="직사각형 23"/>
            <p:cNvSpPr/>
            <p:nvPr/>
          </p:nvSpPr>
          <p:spPr>
            <a:xfrm>
              <a:off x="827088" y="4800600"/>
              <a:ext cx="1080994" cy="43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 dirty="0">
                  <a:solidFill>
                    <a:schemeClr val="bg1"/>
                  </a:solidFill>
                  <a:latin typeface="+mn-ea"/>
                </a:rPr>
                <a:t>IDE</a:t>
              </a: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052533" y="4800600"/>
              <a:ext cx="6119285" cy="92089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1200" err="1">
                  <a:solidFill>
                    <a:srgbClr val="3F3F48"/>
                  </a:solidFill>
                  <a:latin typeface="+mn-ea"/>
                </a:rPr>
                <a:t>Anacomda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 jupyter notebook(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데이터정제 및 병합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, 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그룹화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, ML&amp;DL </a:t>
              </a:r>
              <a:r>
                <a:rPr lang="ko-KR" altLang="en-US" sz="1200">
                  <a:solidFill>
                    <a:srgbClr val="3F3F48"/>
                  </a:solidFill>
                  <a:latin typeface="+mn-ea"/>
                </a:rPr>
                <a:t>분석</a:t>
              </a:r>
              <a:r>
                <a:rPr lang="en-US" altLang="ko-KR" sz="1200">
                  <a:solidFill>
                    <a:srgbClr val="3F3F48"/>
                  </a:solidFill>
                  <a:latin typeface="+mn-ea"/>
                </a:rPr>
                <a:t>), </a:t>
              </a:r>
            </a:p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Vscode</a:t>
              </a:r>
              <a:r>
                <a:rPr kumimoji="0" lang="ko-KR" altLang="en-US" sz="1200">
                  <a:solidFill>
                    <a:srgbClr val="3F3F48"/>
                  </a:solidFill>
                  <a:latin typeface="+mn-ea"/>
                </a:rPr>
                <a:t> </a:t>
              </a: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v</a:t>
              </a:r>
              <a:r>
                <a:rPr kumimoji="0" lang="ko-KR" altLang="en-US" sz="1200">
                  <a:solidFill>
                    <a:srgbClr val="3F3F48"/>
                  </a:solidFill>
                  <a:latin typeface="+mn-ea"/>
                </a:rPr>
                <a:t>몇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</p:grpSp>
      <p:sp>
        <p:nvSpPr>
          <p:cNvPr id="26" name="슬라이드 번호 개체 틀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251507" y="418431"/>
            <a:ext cx="2232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>
                <a:solidFill>
                  <a:srgbClr val="756B5F"/>
                </a:solidFill>
              </a:rPr>
              <a:t>5.  </a:t>
            </a:r>
            <a:r>
              <a:rPr lang="ko-KR" altLang="en-US" sz="1400" b="1">
                <a:solidFill>
                  <a:srgbClr val="756B5F"/>
                </a:solidFill>
              </a:rPr>
              <a:t>개발환경</a:t>
            </a:r>
            <a:r>
              <a:rPr lang="en-US" altLang="ko-KR" sz="1400" b="1">
                <a:solidFill>
                  <a:srgbClr val="756B5F"/>
                </a:solidFill>
              </a:rPr>
              <a:t>(Resource)</a:t>
            </a:r>
            <a:endParaRPr lang="ko-KR" altLang="en-US" sz="1400" b="1" dirty="0">
              <a:solidFill>
                <a:srgbClr val="756B5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9512" y="52597"/>
            <a:ext cx="167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756B5F"/>
                </a:solidFill>
              </a:rPr>
              <a:t>1. </a:t>
            </a:r>
            <a:r>
              <a:rPr lang="ko-KR" altLang="en-US" b="1">
                <a:solidFill>
                  <a:srgbClr val="756B5F"/>
                </a:solidFill>
              </a:rPr>
              <a:t>서론</a:t>
            </a:r>
            <a:endParaRPr lang="ko-KR" altLang="en-US" b="1" dirty="0">
              <a:solidFill>
                <a:srgbClr val="756B5F"/>
              </a:solidFill>
            </a:endParaRPr>
          </a:p>
        </p:txBody>
      </p:sp>
      <p:grpSp>
        <p:nvGrpSpPr>
          <p:cNvPr id="18" name="그룹 26">
            <a:extLst>
              <a:ext uri="{FF2B5EF4-FFF2-40B4-BE49-F238E27FC236}">
                <a16:creationId xmlns:a16="http://schemas.microsoft.com/office/drawing/2014/main" id="{2AB25CD1-A473-40BF-BD0A-17F3118012B9}"/>
              </a:ext>
            </a:extLst>
          </p:cNvPr>
          <p:cNvGrpSpPr>
            <a:grpSpLocks/>
          </p:cNvGrpSpPr>
          <p:nvPr/>
        </p:nvGrpSpPr>
        <p:grpSpPr bwMode="auto">
          <a:xfrm>
            <a:off x="788654" y="4149011"/>
            <a:ext cx="7364412" cy="430576"/>
            <a:chOff x="827088" y="5229201"/>
            <a:chExt cx="7364600" cy="345321"/>
          </a:xfrm>
          <a:solidFill>
            <a:srgbClr val="CDC1B6"/>
          </a:solidFill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F1ABD10-2DBC-44C1-89CA-5729CE92E0F9}"/>
                </a:ext>
              </a:extLst>
            </p:cNvPr>
            <p:cNvSpPr/>
            <p:nvPr/>
          </p:nvSpPr>
          <p:spPr>
            <a:xfrm>
              <a:off x="2071720" y="5229201"/>
              <a:ext cx="6119968" cy="34532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DC1B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0000" fontAlgn="auto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200">
                  <a:solidFill>
                    <a:srgbClr val="3F3F48"/>
                  </a:solidFill>
                  <a:latin typeface="+mn-ea"/>
                </a:rPr>
                <a:t>flaskx.x.</a:t>
              </a:r>
              <a:endParaRPr kumimoji="0" lang="en-US" altLang="ko-KR" sz="1200" dirty="0">
                <a:solidFill>
                  <a:srgbClr val="3F3F48"/>
                </a:solidFill>
                <a:latin typeface="+mn-ea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DEFBF629-EB7A-4037-B408-B7F7F3996B65}"/>
                </a:ext>
              </a:extLst>
            </p:cNvPr>
            <p:cNvSpPr/>
            <p:nvPr/>
          </p:nvSpPr>
          <p:spPr>
            <a:xfrm>
              <a:off x="827088" y="5229201"/>
              <a:ext cx="1081115" cy="34532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400" b="1" spc="-100">
                  <a:solidFill>
                    <a:schemeClr val="bg1"/>
                  </a:solidFill>
                  <a:latin typeface="+mn-ea"/>
                </a:rPr>
                <a:t>Framework</a:t>
              </a:r>
              <a:endParaRPr kumimoji="0" lang="en-US" altLang="ko-KR" sz="1400" b="1" spc="-100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277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FCEE3D2-8D7C-4399-9124-487ADAD0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778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74B11-60DB-405B-8211-256C6E064270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5792" y="86430"/>
            <a:ext cx="22033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50" b="1">
                <a:solidFill>
                  <a:srgbClr val="756B5F"/>
                </a:solidFill>
              </a:rPr>
              <a:t>작업분할구조도</a:t>
            </a:r>
            <a:endParaRPr lang="ko-KR" altLang="en-US" sz="1350" b="1" dirty="0">
              <a:solidFill>
                <a:srgbClr val="756B5F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247934" y="632680"/>
            <a:ext cx="594096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750" b="1" dirty="0"/>
              <a:t>LAS*</a:t>
            </a:r>
            <a:endParaRPr lang="ko-KR" altLang="en-US" sz="750" b="1" dirty="0"/>
          </a:p>
        </p:txBody>
      </p:sp>
      <p:sp>
        <p:nvSpPr>
          <p:cNvPr id="9" name="직사각형 8"/>
          <p:cNvSpPr/>
          <p:nvPr/>
        </p:nvSpPr>
        <p:spPr>
          <a:xfrm>
            <a:off x="1169622" y="1577812"/>
            <a:ext cx="432000" cy="243000"/>
          </a:xfrm>
          <a:prstGeom prst="rect">
            <a:avLst/>
          </a:prstGeom>
          <a:solidFill>
            <a:srgbClr val="987C4D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이용자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6084168" y="1592744"/>
            <a:ext cx="432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관리자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5976186" y="2215761"/>
            <a:ext cx="27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공지사항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1601671" y="2265371"/>
            <a:ext cx="323116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관리자관리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890380" y="2240566"/>
            <a:ext cx="27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회원</a:t>
            </a:r>
            <a:endParaRPr lang="en-US" altLang="ko-KR" sz="750" b="1" dirty="0"/>
          </a:p>
          <a:p>
            <a:pPr algn="ctr"/>
            <a:r>
              <a:rPr lang="ko-KR" altLang="en-US" sz="750" b="1" dirty="0"/>
              <a:t>관리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26006" y="2215761"/>
            <a:ext cx="27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도서관리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7272330" y="2215761"/>
            <a:ext cx="27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통계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815946" y="2214218"/>
            <a:ext cx="270000" cy="378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대출</a:t>
            </a:r>
            <a:endParaRPr lang="en-US" altLang="ko-KR" sz="750" b="1" dirty="0"/>
          </a:p>
          <a:p>
            <a:pPr algn="ctr"/>
            <a:r>
              <a:rPr lang="ko-KR" altLang="en-US" sz="750" b="1" dirty="0"/>
              <a:t>반납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5506945" y="3346926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 err="1">
                <a:solidFill>
                  <a:schemeClr val="tx1"/>
                </a:solidFill>
              </a:rPr>
              <a:t>글작성</a:t>
            </a:r>
            <a:endParaRPr lang="ko-KR" altLang="en-US" sz="750" b="1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1817724" y="3330209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사서</a:t>
            </a:r>
            <a:endParaRPr lang="en-US" altLang="ko-KR" sz="75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889052" y="3342620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회원</a:t>
            </a:r>
            <a:endParaRPr lang="en-US" altLang="ko-KR" sz="75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강등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464018" y="3317181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도서목록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6462240" y="3334245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 err="1">
                <a:solidFill>
                  <a:schemeClr val="tx1"/>
                </a:solidFill>
              </a:rPr>
              <a:t>글보기</a:t>
            </a:r>
            <a:endParaRPr lang="ko-KR" altLang="en-US" sz="750" b="1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84496" y="3334245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사서등록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2573808" y="3334766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회원</a:t>
            </a:r>
            <a:endParaRPr lang="en-US" altLang="ko-KR" sz="75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3202087" y="3338147"/>
            <a:ext cx="333596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>
                <a:solidFill>
                  <a:schemeClr val="tx1"/>
                </a:solidFill>
              </a:rPr>
              <a:t>레벨별</a:t>
            </a:r>
            <a:endParaRPr lang="en-US" altLang="ko-KR" sz="75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목록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4788054" y="3321417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도서등록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828362" y="3346926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 err="1">
                <a:solidFill>
                  <a:schemeClr val="tx1"/>
                </a:solidFill>
              </a:rPr>
              <a:t>글수정</a:t>
            </a:r>
            <a:endParaRPr lang="ko-KR" altLang="en-US" sz="750" b="1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6138234" y="3345089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 err="1">
                <a:solidFill>
                  <a:schemeClr val="tx1"/>
                </a:solidFill>
              </a:rPr>
              <a:t>글삭제</a:t>
            </a:r>
            <a:endParaRPr lang="ko-KR" altLang="en-US" sz="750" b="1" dirty="0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110282" y="3345089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도서통계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434959" y="3345089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도서추천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4302018" y="1035341"/>
            <a:ext cx="432000" cy="243000"/>
          </a:xfrm>
          <a:prstGeom prst="rect">
            <a:avLst/>
          </a:prstGeom>
          <a:solidFill>
            <a:srgbClr val="987C4D"/>
          </a:solidFill>
          <a:ln>
            <a:solidFill>
              <a:srgbClr val="987C4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/>
              <a:t>로그인</a:t>
            </a:r>
            <a:r>
              <a:rPr lang="en-US" altLang="ko-KR" sz="750" b="1" dirty="0"/>
              <a:t>/</a:t>
            </a:r>
          </a:p>
          <a:p>
            <a:pPr algn="ctr"/>
            <a:r>
              <a:rPr lang="ko-KR" altLang="en-US" sz="750" b="1" dirty="0"/>
              <a:t>로그아웃</a:t>
            </a:r>
          </a:p>
        </p:txBody>
      </p:sp>
      <p:cxnSp>
        <p:nvCxnSpPr>
          <p:cNvPr id="41" name="직선 연결선 40"/>
          <p:cNvCxnSpPr>
            <a:stCxn id="5" idx="2"/>
            <a:endCxn id="39" idx="0"/>
          </p:cNvCxnSpPr>
          <p:nvPr/>
        </p:nvCxnSpPr>
        <p:spPr>
          <a:xfrm flipH="1">
            <a:off x="4518018" y="875681"/>
            <a:ext cx="26964" cy="159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>
            <a:stCxn id="12" idx="2"/>
            <a:endCxn id="23" idx="0"/>
          </p:cNvCxnSpPr>
          <p:nvPr/>
        </p:nvCxnSpPr>
        <p:spPr>
          <a:xfrm rot="5400000">
            <a:off x="1345925" y="2916943"/>
            <a:ext cx="690875" cy="14373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2" idx="2"/>
            <a:endCxn id="18" idx="0"/>
          </p:cNvCxnSpPr>
          <p:nvPr/>
        </p:nvCxnSpPr>
        <p:spPr>
          <a:xfrm rot="16200000" flipH="1">
            <a:off x="1514558" y="2892042"/>
            <a:ext cx="686839" cy="1894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>
            <a:stCxn id="10" idx="2"/>
            <a:endCxn id="12" idx="0"/>
          </p:cNvCxnSpPr>
          <p:nvPr/>
        </p:nvCxnSpPr>
        <p:spPr>
          <a:xfrm rot="5400000">
            <a:off x="3816885" y="-217912"/>
            <a:ext cx="429627" cy="453694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꺾인 연결선 82"/>
          <p:cNvCxnSpPr>
            <a:stCxn id="10" idx="2"/>
            <a:endCxn id="15" idx="0"/>
          </p:cNvCxnSpPr>
          <p:nvPr/>
        </p:nvCxnSpPr>
        <p:spPr>
          <a:xfrm rot="16200000" flipH="1">
            <a:off x="6663740" y="1472171"/>
            <a:ext cx="380018" cy="1107162"/>
          </a:xfrm>
          <a:prstGeom prst="bentConnector3">
            <a:avLst>
              <a:gd name="adj1" fmla="val 56445"/>
            </a:avLst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꺾인 연결선 86"/>
          <p:cNvCxnSpPr>
            <a:stCxn id="15" idx="2"/>
            <a:endCxn id="31" idx="0"/>
          </p:cNvCxnSpPr>
          <p:nvPr/>
        </p:nvCxnSpPr>
        <p:spPr>
          <a:xfrm rot="5400000">
            <a:off x="6950642" y="2888401"/>
            <a:ext cx="751328" cy="16204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꺾인 연결선 95"/>
          <p:cNvCxnSpPr>
            <a:stCxn id="33" idx="0"/>
            <a:endCxn id="15" idx="2"/>
          </p:cNvCxnSpPr>
          <p:nvPr/>
        </p:nvCxnSpPr>
        <p:spPr>
          <a:xfrm rot="16200000" flipV="1">
            <a:off x="7112981" y="2888111"/>
            <a:ext cx="751328" cy="162629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꺾인 연결선 99"/>
          <p:cNvCxnSpPr>
            <a:stCxn id="11" idx="2"/>
            <a:endCxn id="21" idx="0"/>
          </p:cNvCxnSpPr>
          <p:nvPr/>
        </p:nvCxnSpPr>
        <p:spPr>
          <a:xfrm rot="16200000" flipH="1">
            <a:off x="5983971" y="2720976"/>
            <a:ext cx="740484" cy="48605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꺾인 연결선 101"/>
          <p:cNvCxnSpPr>
            <a:stCxn id="11" idx="2"/>
            <a:endCxn id="17" idx="0"/>
          </p:cNvCxnSpPr>
          <p:nvPr/>
        </p:nvCxnSpPr>
        <p:spPr>
          <a:xfrm rot="5400000">
            <a:off x="5499983" y="2735725"/>
            <a:ext cx="753165" cy="469241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1" idx="2"/>
            <a:endCxn id="29" idx="0"/>
          </p:cNvCxnSpPr>
          <p:nvPr/>
        </p:nvCxnSpPr>
        <p:spPr>
          <a:xfrm rot="16200000" flipH="1">
            <a:off x="5816546" y="2888401"/>
            <a:ext cx="751328" cy="16204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꺾인 연결선 105"/>
          <p:cNvCxnSpPr>
            <a:stCxn id="11" idx="2"/>
            <a:endCxn id="28" idx="0"/>
          </p:cNvCxnSpPr>
          <p:nvPr/>
        </p:nvCxnSpPr>
        <p:spPr>
          <a:xfrm rot="5400000">
            <a:off x="5660692" y="2896433"/>
            <a:ext cx="753165" cy="14782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꺾인 연결선 107"/>
          <p:cNvCxnSpPr>
            <a:stCxn id="14" idx="2"/>
            <a:endCxn id="27" idx="0"/>
          </p:cNvCxnSpPr>
          <p:nvPr/>
        </p:nvCxnSpPr>
        <p:spPr>
          <a:xfrm rot="16200000" flipH="1">
            <a:off x="4478202" y="2876565"/>
            <a:ext cx="727656" cy="16204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꺾인 연결선 109"/>
          <p:cNvCxnSpPr>
            <a:stCxn id="14" idx="2"/>
            <a:endCxn id="20" idx="0"/>
          </p:cNvCxnSpPr>
          <p:nvPr/>
        </p:nvCxnSpPr>
        <p:spPr>
          <a:xfrm rot="5400000">
            <a:off x="4318302" y="2874477"/>
            <a:ext cx="723420" cy="16198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꺾인 연결선 111"/>
          <p:cNvCxnSpPr>
            <a:stCxn id="13" idx="2"/>
            <a:endCxn id="26" idx="0"/>
          </p:cNvCxnSpPr>
          <p:nvPr/>
        </p:nvCxnSpPr>
        <p:spPr>
          <a:xfrm rot="16200000" flipH="1">
            <a:off x="2837343" y="2806605"/>
            <a:ext cx="719581" cy="34350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꺾인 연결선 115"/>
          <p:cNvCxnSpPr>
            <a:stCxn id="13" idx="2"/>
            <a:endCxn id="25" idx="0"/>
          </p:cNvCxnSpPr>
          <p:nvPr/>
        </p:nvCxnSpPr>
        <p:spPr>
          <a:xfrm rot="5400000">
            <a:off x="2508996" y="2818379"/>
            <a:ext cx="716200" cy="316572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39" idx="2"/>
            <a:endCxn id="10" idx="0"/>
          </p:cNvCxnSpPr>
          <p:nvPr/>
        </p:nvCxnSpPr>
        <p:spPr>
          <a:xfrm rot="16200000" flipH="1">
            <a:off x="5251892" y="544467"/>
            <a:ext cx="314403" cy="1782150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39" idx="2"/>
            <a:endCxn id="9" idx="0"/>
          </p:cNvCxnSpPr>
          <p:nvPr/>
        </p:nvCxnSpPr>
        <p:spPr>
          <a:xfrm rot="5400000">
            <a:off x="2802086" y="-138122"/>
            <a:ext cx="299471" cy="3132396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4141205" y="4245978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>
                <a:solidFill>
                  <a:schemeClr val="tx1"/>
                </a:solidFill>
              </a:rPr>
              <a:t>도서수정</a:t>
            </a:r>
            <a:endParaRPr lang="ko-KR" altLang="en-US" sz="750" b="1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65271" y="4245936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도서삭제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4139952" y="3327834"/>
            <a:ext cx="270000" cy="378000"/>
          </a:xfrm>
          <a:prstGeom prst="rect">
            <a:avLst/>
          </a:prstGeom>
          <a:solidFill>
            <a:srgbClr val="CDC1B6"/>
          </a:solidFill>
          <a:ln>
            <a:solidFill>
              <a:srgbClr val="CDC1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750" b="1" dirty="0">
                <a:solidFill>
                  <a:schemeClr val="tx1"/>
                </a:solidFill>
              </a:rPr>
              <a:t>도서검색</a:t>
            </a:r>
          </a:p>
        </p:txBody>
      </p:sp>
      <p:cxnSp>
        <p:nvCxnSpPr>
          <p:cNvPr id="59" name="꺾인 연결선 58"/>
          <p:cNvCxnSpPr>
            <a:stCxn id="90" idx="2"/>
            <a:endCxn id="86" idx="0"/>
          </p:cNvCxnSpPr>
          <p:nvPr/>
        </p:nvCxnSpPr>
        <p:spPr>
          <a:xfrm rot="16200000" flipH="1">
            <a:off x="4005506" y="3975280"/>
            <a:ext cx="540144" cy="1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꺾인 연결선 61"/>
          <p:cNvCxnSpPr>
            <a:stCxn id="20" idx="2"/>
            <a:endCxn id="88" idx="0"/>
          </p:cNvCxnSpPr>
          <p:nvPr/>
        </p:nvCxnSpPr>
        <p:spPr>
          <a:xfrm rot="16200000" flipH="1">
            <a:off x="4324267" y="3969932"/>
            <a:ext cx="550755" cy="1253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꺾인 연결선 33"/>
          <p:cNvCxnSpPr>
            <a:stCxn id="14" idx="2"/>
            <a:endCxn id="90" idx="0"/>
          </p:cNvCxnSpPr>
          <p:nvPr/>
        </p:nvCxnSpPr>
        <p:spPr>
          <a:xfrm rot="5400000">
            <a:off x="4150943" y="2717771"/>
            <a:ext cx="734073" cy="486054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 6"/>
          <p:cNvCxnSpPr>
            <a:stCxn id="13" idx="2"/>
            <a:endCxn id="19" idx="0"/>
          </p:cNvCxnSpPr>
          <p:nvPr/>
        </p:nvCxnSpPr>
        <p:spPr>
          <a:xfrm rot="5400000">
            <a:off x="2662689" y="2979931"/>
            <a:ext cx="724055" cy="1328"/>
          </a:xfrm>
          <a:prstGeom prst="bentConnector3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13" idx="0"/>
          </p:cNvCxnSpPr>
          <p:nvPr/>
        </p:nvCxnSpPr>
        <p:spPr>
          <a:xfrm flipV="1">
            <a:off x="3025381" y="2050558"/>
            <a:ext cx="1" cy="190009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16" idx="0"/>
          </p:cNvCxnSpPr>
          <p:nvPr/>
        </p:nvCxnSpPr>
        <p:spPr>
          <a:xfrm flipV="1">
            <a:off x="3950946" y="2050558"/>
            <a:ext cx="0" cy="163661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>
            <a:stCxn id="14" idx="0"/>
          </p:cNvCxnSpPr>
          <p:nvPr/>
        </p:nvCxnSpPr>
        <p:spPr>
          <a:xfrm flipV="1">
            <a:off x="4761006" y="2050557"/>
            <a:ext cx="0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11" idx="0"/>
          </p:cNvCxnSpPr>
          <p:nvPr/>
        </p:nvCxnSpPr>
        <p:spPr>
          <a:xfrm flipV="1">
            <a:off x="6111187" y="2050557"/>
            <a:ext cx="1" cy="165204"/>
          </a:xfrm>
          <a:prstGeom prst="line">
            <a:avLst/>
          </a:prstGeom>
          <a:ln w="12700">
            <a:solidFill>
              <a:srgbClr val="756B5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650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b="1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rgbClr val="756B5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5495</TotalTime>
  <Words>501</Words>
  <Application>Microsoft Office PowerPoint</Application>
  <PresentationFormat>화면 슬라이드 쇼(16:9)</PresentationFormat>
  <Paragraphs>143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HY헤드라인M</vt:lpstr>
      <vt:lpstr>가는안상수체</vt:lpstr>
      <vt:lpstr>맑은 고딕</vt:lpstr>
      <vt:lpstr>한컴 윤고딕 230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303-12</dc:creator>
  <cp:lastModifiedBy>901-00</cp:lastModifiedBy>
  <cp:revision>400</cp:revision>
  <dcterms:created xsi:type="dcterms:W3CDTF">2016-06-22T05:17:17Z</dcterms:created>
  <dcterms:modified xsi:type="dcterms:W3CDTF">2025-07-04T00:28:56Z</dcterms:modified>
</cp:coreProperties>
</file>