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5" r:id="rId3"/>
    <p:sldMasterId id="2147483686" r:id="rId4"/>
    <p:sldMasterId id="2147483687" r:id="rId5"/>
    <p:sldMasterId id="2147483688" r:id="rId6"/>
  </p:sldMasterIdLst>
  <p:notesMasterIdLst>
    <p:notesMasterId r:id="rId27"/>
  </p:notesMasterIdLst>
  <p:sldIdLst>
    <p:sldId id="580" r:id="rId7"/>
    <p:sldId id="726" r:id="rId8"/>
    <p:sldId id="730" r:id="rId9"/>
    <p:sldId id="741" r:id="rId10"/>
    <p:sldId id="728" r:id="rId11"/>
    <p:sldId id="738" r:id="rId12"/>
    <p:sldId id="742" r:id="rId13"/>
    <p:sldId id="737" r:id="rId14"/>
    <p:sldId id="739" r:id="rId15"/>
    <p:sldId id="743" r:id="rId16"/>
    <p:sldId id="744" r:id="rId17"/>
    <p:sldId id="740" r:id="rId18"/>
    <p:sldId id="745" r:id="rId19"/>
    <p:sldId id="747" r:id="rId20"/>
    <p:sldId id="749" r:id="rId21"/>
    <p:sldId id="746" r:id="rId22"/>
    <p:sldId id="748" r:id="rId23"/>
    <p:sldId id="750" r:id="rId24"/>
    <p:sldId id="751" r:id="rId25"/>
    <p:sldId id="610" r:id="rId26"/>
  </p:sldIdLst>
  <p:sldSz cx="9145588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FF00"/>
    <a:srgbClr val="CCFF66"/>
    <a:srgbClr val="FF3300"/>
    <a:srgbClr val="FF66FF"/>
    <a:srgbClr val="F1F7CB"/>
    <a:srgbClr val="11246C"/>
    <a:srgbClr val="F8F8F8"/>
    <a:srgbClr val="781E19"/>
    <a:srgbClr val="A9B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75" autoAdjust="0"/>
  </p:normalViewPr>
  <p:slideViewPr>
    <p:cSldViewPr snapToObjects="1">
      <p:cViewPr varScale="1">
        <p:scale>
          <a:sx n="114" d="100"/>
          <a:sy n="114" d="100"/>
        </p:scale>
        <p:origin x="1524" y="132"/>
      </p:cViewPr>
      <p:guideLst>
        <p:guide orient="horz" pos="2142"/>
        <p:guide pos="28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69DB74E-D5B1-436F-BDB3-1CF51E29DC75}" type="datetimeFigureOut">
              <a:rPr lang="zh-CN" altLang="en-US"/>
              <a:pPr>
                <a:defRPr/>
              </a:pPr>
              <a:t>2019/6/5</a:t>
            </a:fld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D363EBA-F375-447B-B5C6-5DB9503F30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1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8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5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3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7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8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7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8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EBA-F375-447B-B5C6-5DB9503F30F1}" type="slidenum">
              <a:rPr lang="zh-CN" alt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6969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618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901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226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070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646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7741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089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7580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032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277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5193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3962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0150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5135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2873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7373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1436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96644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591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5369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29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3023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90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8189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71116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30060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75807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77607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680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6619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90776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31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8846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31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98008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9741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0484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80076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49577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3263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2359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96720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177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84437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90470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8165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0982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96817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456880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16092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978159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32276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36666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1600200"/>
            <a:ext cx="38639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5563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355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46312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71389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08443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6543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0628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56261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78524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590550"/>
            <a:ext cx="1970088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1825" y="590550"/>
            <a:ext cx="575945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100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2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905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36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58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image" Target="../media/image14.png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PECLOGO-eff-0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2886075"/>
            <a:ext cx="7953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PPECLOGO-eff-0-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757488"/>
            <a:ext cx="8223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PPECLOGO-eff-0-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447800"/>
            <a:ext cx="22606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377031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PPECLOGO-eff-0-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2903538"/>
            <a:ext cx="3016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8" descr="PPECLOGO-eff-0-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574925"/>
            <a:ext cx="736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9" descr="PPECLOGO-eff-5-4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3206750"/>
            <a:ext cx="11080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PPECLOGO-eff-5-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3446463"/>
            <a:ext cx="13763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1" descr="PPECLOGO-eff-5-4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725738"/>
            <a:ext cx="8366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2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3624263"/>
            <a:ext cx="390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3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2365375"/>
            <a:ext cx="3921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4" descr="PPECLOGO-eff2-1-2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795588"/>
            <a:ext cx="1273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5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786063"/>
            <a:ext cx="327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16" descr="PPECLOGO-eff2-1-4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3325813"/>
            <a:ext cx="527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7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2909888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8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3446463"/>
            <a:ext cx="21113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90550"/>
            <a:ext cx="78819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6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600200"/>
            <a:ext cx="78819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6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4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6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6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6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ictures/&#28909;&#21147;&#22270;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ictures/rende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9"/>
            <a:ext cx="9145588" cy="261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1912938"/>
            <a:ext cx="9144000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4607417"/>
            <a:ext cx="9144000" cy="45719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Box 55"/>
          <p:cNvSpPr txBox="1">
            <a:spLocks noChangeArrowheads="1"/>
          </p:cNvSpPr>
          <p:nvPr/>
        </p:nvSpPr>
        <p:spPr bwMode="auto">
          <a:xfrm>
            <a:off x="2196530" y="4653136"/>
            <a:ext cx="134461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endParaRPr lang="en-US" altLang="zh-CN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制作人：</a:t>
            </a:r>
            <a:endParaRPr lang="en-US" altLang="zh-CN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队   长：</a:t>
            </a:r>
            <a:endParaRPr lang="en-US" altLang="zh-CN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队   员：</a:t>
            </a:r>
            <a:endParaRPr lang="en-US" altLang="zh-CN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日   期：</a:t>
            </a:r>
          </a:p>
        </p:txBody>
      </p:sp>
      <p:sp>
        <p:nvSpPr>
          <p:cNvPr id="8203" name="Rectangle 3"/>
          <p:cNvSpPr txBox="1">
            <a:spLocks noChangeArrowheads="1"/>
          </p:cNvSpPr>
          <p:nvPr/>
        </p:nvSpPr>
        <p:spPr bwMode="auto">
          <a:xfrm>
            <a:off x="-216532" y="2636912"/>
            <a:ext cx="9577064" cy="150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5800"/>
              </a:lnSpc>
              <a:spcAft>
                <a:spcPts val="1200"/>
              </a:spcAft>
            </a:pPr>
            <a:r>
              <a:rPr lang="zh-CN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PageRank </a:t>
            </a:r>
            <a:r>
              <a:rPr lang="zh-CN" altLang="en-US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的中国机场和航空公司评价</a:t>
            </a:r>
            <a:endParaRPr lang="en-US" altLang="zh-CN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ts val="58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随机过程大作业汇报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7" y="-494073"/>
            <a:ext cx="4396247" cy="3347009"/>
          </a:xfrm>
          <a:prstGeom prst="rect">
            <a:avLst/>
          </a:prstGeom>
        </p:spPr>
      </p:pic>
      <p:sp>
        <p:nvSpPr>
          <p:cNvPr id="15" name="TextBox 55"/>
          <p:cNvSpPr txBox="1">
            <a:spLocks noChangeArrowheads="1"/>
          </p:cNvSpPr>
          <p:nvPr/>
        </p:nvSpPr>
        <p:spPr bwMode="auto">
          <a:xfrm>
            <a:off x="3225776" y="4656434"/>
            <a:ext cx="4947418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许昊、高星宇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姜亦申</a:t>
            </a:r>
            <a:endParaRPr lang="en-US" altLang="zh-CN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高星宇</a:t>
            </a:r>
            <a:endParaRPr lang="en-US" altLang="zh-CN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姜亦申、许昊、卢统凯、吴金波、李振东</a:t>
            </a:r>
            <a:r>
              <a:rPr lang="en-US" altLang="zh-CN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2019.06.06</a:t>
            </a:r>
          </a:p>
        </p:txBody>
      </p:sp>
    </p:spTree>
  </p:cSld>
  <p:clrMapOvr>
    <a:masterClrMapping/>
  </p:clrMapOvr>
  <p:transition spd="slow" advTm="6184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算法原理及实现</a:t>
            </a:r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250825" y="692696"/>
            <a:ext cx="813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算法实现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338" y="1448697"/>
            <a:ext cx="5904656" cy="542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第二次改进中的乘客数量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——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飞机型号决定的载客量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飞机型号缺失的补全规则：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首先，如果当天有别的航班数据，优先补充时间最相近的型号。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否则，我们定义第一次中的航线分数为：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WS(Vi)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：城市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的分数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：表示该航线中的航班数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N(Vi)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：以城市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为出发点的航班总数。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接下来寻找第一次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PageRank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中分数最相近的航线并依照时间相近优先的原则进行数据补充即可。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941" y="4103906"/>
            <a:ext cx="2457450" cy="600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575" y="1448697"/>
            <a:ext cx="2505164" cy="47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52532"/>
      </p:ext>
    </p:extLst>
  </p:cSld>
  <p:clrMapOvr>
    <a:masterClrMapping/>
  </p:clrMapOvr>
  <p:transition spd="slow" advTm="5769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算法原理及实现</a:t>
            </a:r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250825" y="692696"/>
            <a:ext cx="813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算法流程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19E211-4616-4CDA-961F-C3014F55A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27" y="897237"/>
            <a:ext cx="5186048" cy="57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98707"/>
      </p:ext>
    </p:extLst>
  </p:cSld>
  <p:clrMapOvr>
    <a:masterClrMapping/>
  </p:clrMapOvr>
  <p:transition spd="slow" advTm="5769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4.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pic>
        <p:nvPicPr>
          <p:cNvPr id="6" name="图片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54" y="1124744"/>
            <a:ext cx="4982453" cy="25202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54" y="3902255"/>
            <a:ext cx="4982453" cy="249122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724922" y="2061717"/>
            <a:ext cx="3280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全国所有机场评分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从青色到红色表示分数递增</a:t>
            </a:r>
          </a:p>
        </p:txBody>
      </p:sp>
      <p:sp>
        <p:nvSpPr>
          <p:cNvPr id="13" name="矩形 12"/>
          <p:cNvSpPr/>
          <p:nvPr/>
        </p:nvSpPr>
        <p:spPr>
          <a:xfrm>
            <a:off x="5724922" y="4725143"/>
            <a:ext cx="3366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全国较重要机场评分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为在 1 分以上的所有城市。</a:t>
            </a:r>
          </a:p>
        </p:txBody>
      </p:sp>
    </p:spTree>
    <p:extLst>
      <p:ext uri="{BB962C8B-B14F-4D97-AF65-F5344CB8AC3E}">
        <p14:creationId xmlns:p14="http://schemas.microsoft.com/office/powerpoint/2010/main" val="1617326948"/>
      </p:ext>
    </p:extLst>
  </p:cSld>
  <p:clrMapOvr>
    <a:masterClrMapping/>
  </p:clrMapOvr>
  <p:transition spd="slow" advTm="5769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4.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0825" y="692696"/>
            <a:ext cx="813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按航班数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8" y="1844824"/>
            <a:ext cx="6942483" cy="347124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88743" y="5675876"/>
            <a:ext cx="297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全国排名前五机场 (按航线)</a:t>
            </a:r>
          </a:p>
        </p:txBody>
      </p:sp>
    </p:spTree>
    <p:extLst>
      <p:ext uri="{BB962C8B-B14F-4D97-AF65-F5344CB8AC3E}">
        <p14:creationId xmlns:p14="http://schemas.microsoft.com/office/powerpoint/2010/main" val="1092806498"/>
      </p:ext>
    </p:extLst>
  </p:cSld>
  <p:clrMapOvr>
    <a:masterClrMapping/>
  </p:clrMapOvr>
  <p:transition spd="slow" advTm="5769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4.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0825" y="692696"/>
            <a:ext cx="813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按客流量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6" y="1700808"/>
            <a:ext cx="7056784" cy="35283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52046" y="5590981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全国排名前五机场 (按客流量)</a:t>
            </a:r>
          </a:p>
        </p:txBody>
      </p:sp>
    </p:spTree>
    <p:extLst>
      <p:ext uri="{BB962C8B-B14F-4D97-AF65-F5344CB8AC3E}">
        <p14:creationId xmlns:p14="http://schemas.microsoft.com/office/powerpoint/2010/main" val="3592496769"/>
      </p:ext>
    </p:extLst>
  </p:cSld>
  <p:clrMapOvr>
    <a:masterClrMapping/>
  </p:clrMapOvr>
  <p:transition spd="slow" advTm="5769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4.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0825" y="692696"/>
            <a:ext cx="813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956" y="1790700"/>
            <a:ext cx="6543675" cy="3276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26298" y="54452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中国前五机场互连情况</a:t>
            </a:r>
          </a:p>
        </p:txBody>
      </p:sp>
    </p:spTree>
    <p:extLst>
      <p:ext uri="{BB962C8B-B14F-4D97-AF65-F5344CB8AC3E}">
        <p14:creationId xmlns:p14="http://schemas.microsoft.com/office/powerpoint/2010/main" val="4056036457"/>
      </p:ext>
    </p:extLst>
  </p:cSld>
  <p:clrMapOvr>
    <a:masterClrMapping/>
  </p:clrMapOvr>
  <p:transition spd="slow" advTm="5769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4.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0825" y="692696"/>
            <a:ext cx="813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按航班数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12354" y="2141453"/>
            <a:ext cx="8136904" cy="2808312"/>
            <a:chOff x="828378" y="2268860"/>
            <a:chExt cx="7632848" cy="261709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6" r="16590"/>
            <a:stretch/>
          </p:blipFill>
          <p:spPr>
            <a:xfrm>
              <a:off x="828378" y="2276872"/>
              <a:ext cx="4104456" cy="2609078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73" r="19389"/>
            <a:stretch/>
          </p:blipFill>
          <p:spPr>
            <a:xfrm>
              <a:off x="4932834" y="2268860"/>
              <a:ext cx="3528392" cy="2607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2399633"/>
      </p:ext>
    </p:extLst>
  </p:cSld>
  <p:clrMapOvr>
    <a:masterClrMapping/>
  </p:clrMapOvr>
  <p:transition spd="slow" advTm="5769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4.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0825" y="692696"/>
            <a:ext cx="813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按客流量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2344" y="2060848"/>
            <a:ext cx="8100900" cy="2815770"/>
            <a:chOff x="694729" y="2629454"/>
            <a:chExt cx="7560840" cy="25997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36" r="17901"/>
            <a:stretch/>
          </p:blipFill>
          <p:spPr>
            <a:xfrm>
              <a:off x="4583161" y="2629454"/>
              <a:ext cx="3672408" cy="2592288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4" r="15714"/>
            <a:stretch/>
          </p:blipFill>
          <p:spPr>
            <a:xfrm>
              <a:off x="694729" y="2636912"/>
              <a:ext cx="3888432" cy="2592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3387667"/>
      </p:ext>
    </p:extLst>
  </p:cSld>
  <p:clrMapOvr>
    <a:masterClrMapping/>
  </p:clrMapOvr>
  <p:transition spd="slow" advTm="5769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5.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4" y="1524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9069"/>
      </p:ext>
    </p:extLst>
  </p:cSld>
  <p:clrMapOvr>
    <a:masterClrMapping/>
  </p:clrMapOvr>
  <p:transition spd="slow" advTm="5769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5.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36490" y="908720"/>
            <a:ext cx="5544616" cy="5544616"/>
            <a:chOff x="1836490" y="764704"/>
            <a:chExt cx="5544616" cy="55446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490" y="3537012"/>
              <a:ext cx="5544616" cy="277230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490" y="764704"/>
              <a:ext cx="5544616" cy="2772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7440939"/>
      </p:ext>
    </p:extLst>
  </p:cSld>
  <p:clrMapOvr>
    <a:masterClrMapping/>
  </p:clrMapOvr>
  <p:transition spd="slow" advTm="5769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20713" y="1095375"/>
            <a:ext cx="996950" cy="1196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760413" y="1287463"/>
            <a:ext cx="762000" cy="958850"/>
          </a:xfrm>
          <a:custGeom>
            <a:avLst/>
            <a:gdLst>
              <a:gd name="T0" fmla="*/ 2147483647 w 1173"/>
              <a:gd name="T1" fmla="*/ 2147483647 h 1472"/>
              <a:gd name="T2" fmla="*/ 2147483647 w 1173"/>
              <a:gd name="T3" fmla="*/ 2147483647 h 1472"/>
              <a:gd name="T4" fmla="*/ 2147483647 w 1173"/>
              <a:gd name="T5" fmla="*/ 2147483647 h 1472"/>
              <a:gd name="T6" fmla="*/ 2147483647 w 1173"/>
              <a:gd name="T7" fmla="*/ 2147483647 h 1472"/>
              <a:gd name="T8" fmla="*/ 2147483647 w 1173"/>
              <a:gd name="T9" fmla="*/ 2147483647 h 1472"/>
              <a:gd name="T10" fmla="*/ 2147483647 w 1173"/>
              <a:gd name="T11" fmla="*/ 1381985554 h 1472"/>
              <a:gd name="T12" fmla="*/ 0 w 1173"/>
              <a:gd name="T13" fmla="*/ 2147483647 h 1472"/>
              <a:gd name="T14" fmla="*/ 2147483647 w 1173"/>
              <a:gd name="T15" fmla="*/ 2147483647 h 1472"/>
              <a:gd name="T16" fmla="*/ 2147483647 w 1173"/>
              <a:gd name="T17" fmla="*/ 2147483647 h 1472"/>
              <a:gd name="T18" fmla="*/ 2147483647 w 1173"/>
              <a:gd name="T19" fmla="*/ 2147483647 h 1472"/>
              <a:gd name="T20" fmla="*/ 2147483647 w 1173"/>
              <a:gd name="T21" fmla="*/ 2147483647 h 1472"/>
              <a:gd name="T22" fmla="*/ 2147483647 w 1173"/>
              <a:gd name="T23" fmla="*/ 2147483647 h 1472"/>
              <a:gd name="T24" fmla="*/ 2147483647 w 1173"/>
              <a:gd name="T25" fmla="*/ 2147483647 h 1472"/>
              <a:gd name="T26" fmla="*/ 2147483647 w 1173"/>
              <a:gd name="T27" fmla="*/ 2147483647 h 1472"/>
              <a:gd name="T28" fmla="*/ 2147483647 w 1173"/>
              <a:gd name="T29" fmla="*/ 2147483647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7"/>
          <p:cNvSpPr>
            <a:spLocks noEditPoints="1"/>
          </p:cNvSpPr>
          <p:nvPr/>
        </p:nvSpPr>
        <p:spPr bwMode="auto">
          <a:xfrm>
            <a:off x="1709738" y="1916113"/>
            <a:ext cx="1423987" cy="290512"/>
          </a:xfrm>
          <a:custGeom>
            <a:avLst/>
            <a:gdLst>
              <a:gd name="T0" fmla="*/ 2147483647 w 2195"/>
              <a:gd name="T1" fmla="*/ 2147483647 h 445"/>
              <a:gd name="T2" fmla="*/ 2147483647 w 2195"/>
              <a:gd name="T3" fmla="*/ 2147483647 h 445"/>
              <a:gd name="T4" fmla="*/ 2147483647 w 2195"/>
              <a:gd name="T5" fmla="*/ 2147483647 h 445"/>
              <a:gd name="T6" fmla="*/ 2147483647 w 2195"/>
              <a:gd name="T7" fmla="*/ 2147483647 h 445"/>
              <a:gd name="T8" fmla="*/ 2147483647 w 2195"/>
              <a:gd name="T9" fmla="*/ 2147483647 h 445"/>
              <a:gd name="T10" fmla="*/ 2147483647 w 2195"/>
              <a:gd name="T11" fmla="*/ 2147483647 h 445"/>
              <a:gd name="T12" fmla="*/ 2147483647 w 2195"/>
              <a:gd name="T13" fmla="*/ 2147483647 h 445"/>
              <a:gd name="T14" fmla="*/ 2147483647 w 2195"/>
              <a:gd name="T15" fmla="*/ 2147483647 h 445"/>
              <a:gd name="T16" fmla="*/ 2147483647 w 2195"/>
              <a:gd name="T17" fmla="*/ 2147483647 h 445"/>
              <a:gd name="T18" fmla="*/ 2147483647 w 2195"/>
              <a:gd name="T19" fmla="*/ 2147483647 h 445"/>
              <a:gd name="T20" fmla="*/ 2147483647 w 2195"/>
              <a:gd name="T21" fmla="*/ 2147483647 h 445"/>
              <a:gd name="T22" fmla="*/ 2147483647 w 2195"/>
              <a:gd name="T23" fmla="*/ 2147483647 h 445"/>
              <a:gd name="T24" fmla="*/ 2147483647 w 2195"/>
              <a:gd name="T25" fmla="*/ 2147483647 h 445"/>
              <a:gd name="T26" fmla="*/ 2147483647 w 2195"/>
              <a:gd name="T27" fmla="*/ 2147483647 h 445"/>
              <a:gd name="T28" fmla="*/ 2147483647 w 2195"/>
              <a:gd name="T29" fmla="*/ 2147483647 h 445"/>
              <a:gd name="T30" fmla="*/ 2147483647 w 2195"/>
              <a:gd name="T31" fmla="*/ 2147483647 h 445"/>
              <a:gd name="T32" fmla="*/ 2147483647 w 2195"/>
              <a:gd name="T33" fmla="*/ 2147483647 h 445"/>
              <a:gd name="T34" fmla="*/ 2147483647 w 2195"/>
              <a:gd name="T35" fmla="*/ 2147483647 h 445"/>
              <a:gd name="T36" fmla="*/ 2147483647 w 2195"/>
              <a:gd name="T37" fmla="*/ 2147483647 h 445"/>
              <a:gd name="T38" fmla="*/ 2147483647 w 2195"/>
              <a:gd name="T39" fmla="*/ 2147483647 h 445"/>
              <a:gd name="T40" fmla="*/ 2147483647 w 2195"/>
              <a:gd name="T41" fmla="*/ 2147483647 h 445"/>
              <a:gd name="T42" fmla="*/ 2147483647 w 2195"/>
              <a:gd name="T43" fmla="*/ 2147483647 h 445"/>
              <a:gd name="T44" fmla="*/ 2147483647 w 2195"/>
              <a:gd name="T45" fmla="*/ 2147483647 h 445"/>
              <a:gd name="T46" fmla="*/ 2147483647 w 2195"/>
              <a:gd name="T47" fmla="*/ 2147483647 h 445"/>
              <a:gd name="T48" fmla="*/ 2147483647 w 2195"/>
              <a:gd name="T49" fmla="*/ 2147483647 h 445"/>
              <a:gd name="T50" fmla="*/ 2147483647 w 2195"/>
              <a:gd name="T51" fmla="*/ 2147483647 h 445"/>
              <a:gd name="T52" fmla="*/ 2147483647 w 2195"/>
              <a:gd name="T53" fmla="*/ 2147483647 h 445"/>
              <a:gd name="T54" fmla="*/ 2147483647 w 2195"/>
              <a:gd name="T55" fmla="*/ 2147483647 h 445"/>
              <a:gd name="T56" fmla="*/ 2147483647 w 2195"/>
              <a:gd name="T57" fmla="*/ 2147483647 h 445"/>
              <a:gd name="T58" fmla="*/ 2147483647 w 2195"/>
              <a:gd name="T59" fmla="*/ 2147483647 h 445"/>
              <a:gd name="T60" fmla="*/ 2147483647 w 2195"/>
              <a:gd name="T61" fmla="*/ 2147483647 h 445"/>
              <a:gd name="T62" fmla="*/ 2147483647 w 2195"/>
              <a:gd name="T63" fmla="*/ 2147483647 h 445"/>
              <a:gd name="T64" fmla="*/ 2147483647 w 2195"/>
              <a:gd name="T65" fmla="*/ 2147483647 h 445"/>
              <a:gd name="T66" fmla="*/ 2147483647 w 2195"/>
              <a:gd name="T67" fmla="*/ 2147483647 h 445"/>
              <a:gd name="T68" fmla="*/ 2147483647 w 2195"/>
              <a:gd name="T69" fmla="*/ 2147483647 h 445"/>
              <a:gd name="T70" fmla="*/ 2147483647 w 2195"/>
              <a:gd name="T71" fmla="*/ 2147483647 h 445"/>
              <a:gd name="T72" fmla="*/ 2147483647 w 2195"/>
              <a:gd name="T73" fmla="*/ 2147483647 h 445"/>
              <a:gd name="T74" fmla="*/ 2147483647 w 2195"/>
              <a:gd name="T75" fmla="*/ 2147483647 h 445"/>
              <a:gd name="T76" fmla="*/ 2147483647 w 2195"/>
              <a:gd name="T77" fmla="*/ 2147483647 h 445"/>
              <a:gd name="T78" fmla="*/ 2147483647 w 2195"/>
              <a:gd name="T79" fmla="*/ 2147483647 h 445"/>
              <a:gd name="T80" fmla="*/ 2147483647 w 2195"/>
              <a:gd name="T81" fmla="*/ 2147483647 h 445"/>
              <a:gd name="T82" fmla="*/ 2147483647 w 2195"/>
              <a:gd name="T83" fmla="*/ 2147483647 h 445"/>
              <a:gd name="T84" fmla="*/ 2147483647 w 2195"/>
              <a:gd name="T85" fmla="*/ 2147483647 h 445"/>
              <a:gd name="T86" fmla="*/ 2147483647 w 2195"/>
              <a:gd name="T87" fmla="*/ 2147483647 h 445"/>
              <a:gd name="T88" fmla="*/ 2147483647 w 2195"/>
              <a:gd name="T89" fmla="*/ 2147483647 h 445"/>
              <a:gd name="T90" fmla="*/ 2147483647 w 2195"/>
              <a:gd name="T91" fmla="*/ 2147483647 h 445"/>
              <a:gd name="T92" fmla="*/ 2147483647 w 2195"/>
              <a:gd name="T93" fmla="*/ 2147483647 h 445"/>
              <a:gd name="T94" fmla="*/ 2147483647 w 2195"/>
              <a:gd name="T95" fmla="*/ 2147483647 h 445"/>
              <a:gd name="T96" fmla="*/ 2147483647 w 2195"/>
              <a:gd name="T97" fmla="*/ 2147483647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8"/>
          <p:cNvSpPr>
            <a:spLocks noEditPoints="1"/>
          </p:cNvSpPr>
          <p:nvPr/>
        </p:nvSpPr>
        <p:spPr bwMode="auto">
          <a:xfrm>
            <a:off x="1795463" y="1182688"/>
            <a:ext cx="1368425" cy="642937"/>
          </a:xfrm>
          <a:custGeom>
            <a:avLst/>
            <a:gdLst>
              <a:gd name="T0" fmla="*/ 2147483647 w 2109"/>
              <a:gd name="T1" fmla="*/ 0 h 986"/>
              <a:gd name="T2" fmla="*/ 2147483647 w 2109"/>
              <a:gd name="T3" fmla="*/ 2147483647 h 986"/>
              <a:gd name="T4" fmla="*/ 2147483647 w 2109"/>
              <a:gd name="T5" fmla="*/ 2147483647 h 986"/>
              <a:gd name="T6" fmla="*/ 0 w 2109"/>
              <a:gd name="T7" fmla="*/ 2147483647 h 986"/>
              <a:gd name="T8" fmla="*/ 2147483647 w 2109"/>
              <a:gd name="T9" fmla="*/ 2147483647 h 986"/>
              <a:gd name="T10" fmla="*/ 2147483647 w 2109"/>
              <a:gd name="T11" fmla="*/ 2147483647 h 986"/>
              <a:gd name="T12" fmla="*/ 2147483647 w 2109"/>
              <a:gd name="T13" fmla="*/ 2147483647 h 986"/>
              <a:gd name="T14" fmla="*/ 2147483647 w 2109"/>
              <a:gd name="T15" fmla="*/ 2147483647 h 986"/>
              <a:gd name="T16" fmla="*/ 2147483647 w 2109"/>
              <a:gd name="T17" fmla="*/ 2147483647 h 986"/>
              <a:gd name="T18" fmla="*/ 2147483647 w 2109"/>
              <a:gd name="T19" fmla="*/ 2147483647 h 986"/>
              <a:gd name="T20" fmla="*/ 2147483647 w 2109"/>
              <a:gd name="T21" fmla="*/ 2147483647 h 986"/>
              <a:gd name="T22" fmla="*/ 2147483647 w 2109"/>
              <a:gd name="T23" fmla="*/ 2147483647 h 986"/>
              <a:gd name="T24" fmla="*/ 2147483647 w 2109"/>
              <a:gd name="T25" fmla="*/ 2147483647 h 986"/>
              <a:gd name="T26" fmla="*/ 2147483647 w 2109"/>
              <a:gd name="T27" fmla="*/ 2147483647 h 986"/>
              <a:gd name="T28" fmla="*/ 2147483647 w 2109"/>
              <a:gd name="T29" fmla="*/ 2147483647 h 986"/>
              <a:gd name="T30" fmla="*/ 2147483647 w 2109"/>
              <a:gd name="T31" fmla="*/ 2147483647 h 986"/>
              <a:gd name="T32" fmla="*/ 2147483647 w 2109"/>
              <a:gd name="T33" fmla="*/ 2147483647 h 986"/>
              <a:gd name="T34" fmla="*/ 2147483647 w 2109"/>
              <a:gd name="T35" fmla="*/ 2147483647 h 986"/>
              <a:gd name="T36" fmla="*/ 2147483647 w 2109"/>
              <a:gd name="T37" fmla="*/ 2147483647 h 986"/>
              <a:gd name="T38" fmla="*/ 2147483647 w 2109"/>
              <a:gd name="T39" fmla="*/ 2147483647 h 986"/>
              <a:gd name="T40" fmla="*/ 2147483647 w 2109"/>
              <a:gd name="T41" fmla="*/ 2147483647 h 986"/>
              <a:gd name="T42" fmla="*/ 2147483647 w 2109"/>
              <a:gd name="T43" fmla="*/ 2147483647 h 986"/>
              <a:gd name="T44" fmla="*/ 2147483647 w 2109"/>
              <a:gd name="T45" fmla="*/ 2147483647 h 986"/>
              <a:gd name="T46" fmla="*/ 2147483647 w 2109"/>
              <a:gd name="T47" fmla="*/ 1386119355 h 986"/>
              <a:gd name="T48" fmla="*/ 2147483647 w 2109"/>
              <a:gd name="T49" fmla="*/ 2147483647 h 986"/>
              <a:gd name="T50" fmla="*/ 2147483647 w 2109"/>
              <a:gd name="T51" fmla="*/ 2147483647 h 986"/>
              <a:gd name="T52" fmla="*/ 2147483647 w 2109"/>
              <a:gd name="T53" fmla="*/ 2147483647 h 986"/>
              <a:gd name="T54" fmla="*/ 2147483647 w 2109"/>
              <a:gd name="T55" fmla="*/ 2147483647 h 986"/>
              <a:gd name="T56" fmla="*/ 2147483647 w 2109"/>
              <a:gd name="T57" fmla="*/ 2147483647 h 986"/>
              <a:gd name="T58" fmla="*/ 2147483647 w 2109"/>
              <a:gd name="T59" fmla="*/ 2147483647 h 986"/>
              <a:gd name="T60" fmla="*/ 2147483647 w 2109"/>
              <a:gd name="T61" fmla="*/ 2147483647 h 986"/>
              <a:gd name="T62" fmla="*/ 2147483647 w 2109"/>
              <a:gd name="T63" fmla="*/ 2147483647 h 986"/>
              <a:gd name="T64" fmla="*/ 2147483647 w 2109"/>
              <a:gd name="T65" fmla="*/ 2147483647 h 986"/>
              <a:gd name="T66" fmla="*/ 2147483647 w 2109"/>
              <a:gd name="T67" fmla="*/ 214748364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3379788" y="982663"/>
            <a:ext cx="115887" cy="5040312"/>
          </a:xfrm>
          <a:custGeom>
            <a:avLst/>
            <a:gdLst>
              <a:gd name="T0" fmla="*/ 0 w 153"/>
              <a:gd name="T1" fmla="*/ 0 h 6522"/>
              <a:gd name="T2" fmla="*/ 2147483647 w 153"/>
              <a:gd name="T3" fmla="*/ 0 h 6522"/>
              <a:gd name="T4" fmla="*/ 2147483647 w 153"/>
              <a:gd name="T5" fmla="*/ 2147483647 h 6522"/>
              <a:gd name="T6" fmla="*/ 0 w 153"/>
              <a:gd name="T7" fmla="*/ 2147483647 h 6522"/>
              <a:gd name="T8" fmla="*/ 0 w 153"/>
              <a:gd name="T9" fmla="*/ 0 h 6522"/>
              <a:gd name="T10" fmla="*/ 2147483647 w 153"/>
              <a:gd name="T11" fmla="*/ 0 h 6522"/>
              <a:gd name="T12" fmla="*/ 2147483647 w 153"/>
              <a:gd name="T13" fmla="*/ 0 h 6522"/>
              <a:gd name="T14" fmla="*/ 2147483647 w 153"/>
              <a:gd name="T15" fmla="*/ 2147483647 h 6522"/>
              <a:gd name="T16" fmla="*/ 2147483647 w 153"/>
              <a:gd name="T17" fmla="*/ 2147483647 h 6522"/>
              <a:gd name="T18" fmla="*/ 2147483647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E2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3821113" y="1772816"/>
            <a:ext cx="4486275" cy="638175"/>
          </a:xfrm>
          <a:custGeom>
            <a:avLst/>
            <a:gdLst>
              <a:gd name="T0" fmla="*/ 2147483647 w 6425"/>
              <a:gd name="T1" fmla="*/ 0 h 911"/>
              <a:gd name="T2" fmla="*/ 2147483647 w 6425"/>
              <a:gd name="T3" fmla="*/ 0 h 911"/>
              <a:gd name="T4" fmla="*/ 2147483647 w 6425"/>
              <a:gd name="T5" fmla="*/ 2147483647 h 911"/>
              <a:gd name="T6" fmla="*/ 2147483647 w 6425"/>
              <a:gd name="T7" fmla="*/ 2147483647 h 911"/>
              <a:gd name="T8" fmla="*/ 2147483647 w 6425"/>
              <a:gd name="T9" fmla="*/ 2147483647 h 911"/>
              <a:gd name="T10" fmla="*/ 2147483647 w 6425"/>
              <a:gd name="T11" fmla="*/ 2147483647 h 911"/>
              <a:gd name="T12" fmla="*/ 0 w 6425"/>
              <a:gd name="T13" fmla="*/ 2147483647 h 911"/>
              <a:gd name="T14" fmla="*/ 0 w 6425"/>
              <a:gd name="T15" fmla="*/ 2147483647 h 911"/>
              <a:gd name="T16" fmla="*/ 2147483647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3924300" y="1852219"/>
            <a:ext cx="503238" cy="50479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" name="TextBox 60"/>
          <p:cNvSpPr txBox="1">
            <a:spLocks noChangeArrowheads="1"/>
          </p:cNvSpPr>
          <p:nvPr/>
        </p:nvSpPr>
        <p:spPr bwMode="auto">
          <a:xfrm>
            <a:off x="3975123" y="1887215"/>
            <a:ext cx="373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91"/>
          <p:cNvSpPr txBox="1">
            <a:spLocks noChangeArrowheads="1"/>
          </p:cNvSpPr>
          <p:nvPr/>
        </p:nvSpPr>
        <p:spPr bwMode="auto">
          <a:xfrm>
            <a:off x="4555679" y="1868400"/>
            <a:ext cx="28254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问题描述</a:t>
            </a:r>
          </a:p>
        </p:txBody>
      </p:sp>
      <p:pic>
        <p:nvPicPr>
          <p:cNvPr id="23" name="Picture 2" descr="E:\我的文档\Nipic_6852949_201104011010004781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3992563"/>
            <a:ext cx="204311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10"/>
          <p:cNvSpPr>
            <a:spLocks/>
          </p:cNvSpPr>
          <p:nvPr/>
        </p:nvSpPr>
        <p:spPr bwMode="auto">
          <a:xfrm>
            <a:off x="3821113" y="2651573"/>
            <a:ext cx="4486275" cy="638175"/>
          </a:xfrm>
          <a:custGeom>
            <a:avLst/>
            <a:gdLst>
              <a:gd name="T0" fmla="*/ 2147483647 w 6425"/>
              <a:gd name="T1" fmla="*/ 0 h 911"/>
              <a:gd name="T2" fmla="*/ 2147483647 w 6425"/>
              <a:gd name="T3" fmla="*/ 0 h 911"/>
              <a:gd name="T4" fmla="*/ 2147483647 w 6425"/>
              <a:gd name="T5" fmla="*/ 2147483647 h 911"/>
              <a:gd name="T6" fmla="*/ 2147483647 w 6425"/>
              <a:gd name="T7" fmla="*/ 2147483647 h 911"/>
              <a:gd name="T8" fmla="*/ 2147483647 w 6425"/>
              <a:gd name="T9" fmla="*/ 2147483647 h 911"/>
              <a:gd name="T10" fmla="*/ 2147483647 w 6425"/>
              <a:gd name="T11" fmla="*/ 2147483647 h 911"/>
              <a:gd name="T12" fmla="*/ 0 w 6425"/>
              <a:gd name="T13" fmla="*/ 2147483647 h 911"/>
              <a:gd name="T14" fmla="*/ 0 w 6425"/>
              <a:gd name="T15" fmla="*/ 2147483647 h 911"/>
              <a:gd name="T16" fmla="*/ 2147483647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3924300" y="2730976"/>
            <a:ext cx="503238" cy="50479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" name="TextBox 60"/>
          <p:cNvSpPr txBox="1">
            <a:spLocks noChangeArrowheads="1"/>
          </p:cNvSpPr>
          <p:nvPr/>
        </p:nvSpPr>
        <p:spPr bwMode="auto">
          <a:xfrm>
            <a:off x="3975123" y="2765972"/>
            <a:ext cx="373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4555679" y="2747157"/>
            <a:ext cx="3617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组内分工</a:t>
            </a:r>
          </a:p>
        </p:txBody>
      </p:sp>
      <p:sp>
        <p:nvSpPr>
          <p:cNvPr id="28" name="Freeform 10"/>
          <p:cNvSpPr>
            <a:spLocks/>
          </p:cNvSpPr>
          <p:nvPr/>
        </p:nvSpPr>
        <p:spPr bwMode="auto">
          <a:xfrm>
            <a:off x="3821113" y="3530330"/>
            <a:ext cx="4486275" cy="638175"/>
          </a:xfrm>
          <a:custGeom>
            <a:avLst/>
            <a:gdLst>
              <a:gd name="T0" fmla="*/ 2147483647 w 6425"/>
              <a:gd name="T1" fmla="*/ 0 h 911"/>
              <a:gd name="T2" fmla="*/ 2147483647 w 6425"/>
              <a:gd name="T3" fmla="*/ 0 h 911"/>
              <a:gd name="T4" fmla="*/ 2147483647 w 6425"/>
              <a:gd name="T5" fmla="*/ 2147483647 h 911"/>
              <a:gd name="T6" fmla="*/ 2147483647 w 6425"/>
              <a:gd name="T7" fmla="*/ 2147483647 h 911"/>
              <a:gd name="T8" fmla="*/ 2147483647 w 6425"/>
              <a:gd name="T9" fmla="*/ 2147483647 h 911"/>
              <a:gd name="T10" fmla="*/ 2147483647 w 6425"/>
              <a:gd name="T11" fmla="*/ 2147483647 h 911"/>
              <a:gd name="T12" fmla="*/ 0 w 6425"/>
              <a:gd name="T13" fmla="*/ 2147483647 h 911"/>
              <a:gd name="T14" fmla="*/ 0 w 6425"/>
              <a:gd name="T15" fmla="*/ 2147483647 h 911"/>
              <a:gd name="T16" fmla="*/ 2147483647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9" name="Oval 16"/>
          <p:cNvSpPr>
            <a:spLocks noChangeArrowheads="1"/>
          </p:cNvSpPr>
          <p:nvPr/>
        </p:nvSpPr>
        <p:spPr bwMode="auto">
          <a:xfrm>
            <a:off x="3924300" y="3609733"/>
            <a:ext cx="503238" cy="50479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0" name="TextBox 60"/>
          <p:cNvSpPr txBox="1">
            <a:spLocks noChangeArrowheads="1"/>
          </p:cNvSpPr>
          <p:nvPr/>
        </p:nvSpPr>
        <p:spPr bwMode="auto">
          <a:xfrm>
            <a:off x="3975123" y="3644729"/>
            <a:ext cx="373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91"/>
          <p:cNvSpPr txBox="1">
            <a:spLocks noChangeArrowheads="1"/>
          </p:cNvSpPr>
          <p:nvPr/>
        </p:nvSpPr>
        <p:spPr bwMode="auto">
          <a:xfrm>
            <a:off x="4555679" y="3625914"/>
            <a:ext cx="28254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算法原理及实现</a:t>
            </a:r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3821113" y="4411059"/>
            <a:ext cx="4486275" cy="638175"/>
          </a:xfrm>
          <a:custGeom>
            <a:avLst/>
            <a:gdLst>
              <a:gd name="T0" fmla="*/ 2147483647 w 6425"/>
              <a:gd name="T1" fmla="*/ 0 h 911"/>
              <a:gd name="T2" fmla="*/ 2147483647 w 6425"/>
              <a:gd name="T3" fmla="*/ 0 h 911"/>
              <a:gd name="T4" fmla="*/ 2147483647 w 6425"/>
              <a:gd name="T5" fmla="*/ 2147483647 h 911"/>
              <a:gd name="T6" fmla="*/ 2147483647 w 6425"/>
              <a:gd name="T7" fmla="*/ 2147483647 h 911"/>
              <a:gd name="T8" fmla="*/ 2147483647 w 6425"/>
              <a:gd name="T9" fmla="*/ 2147483647 h 911"/>
              <a:gd name="T10" fmla="*/ 2147483647 w 6425"/>
              <a:gd name="T11" fmla="*/ 2147483647 h 911"/>
              <a:gd name="T12" fmla="*/ 0 w 6425"/>
              <a:gd name="T13" fmla="*/ 2147483647 h 911"/>
              <a:gd name="T14" fmla="*/ 0 w 6425"/>
              <a:gd name="T15" fmla="*/ 2147483647 h 911"/>
              <a:gd name="T16" fmla="*/ 2147483647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3924300" y="4490462"/>
            <a:ext cx="503238" cy="50479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4" name="TextBox 60"/>
          <p:cNvSpPr txBox="1">
            <a:spLocks noChangeArrowheads="1"/>
          </p:cNvSpPr>
          <p:nvPr/>
        </p:nvSpPr>
        <p:spPr bwMode="auto">
          <a:xfrm>
            <a:off x="3975123" y="4525458"/>
            <a:ext cx="373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91"/>
          <p:cNvSpPr txBox="1">
            <a:spLocks noChangeArrowheads="1"/>
          </p:cNvSpPr>
          <p:nvPr/>
        </p:nvSpPr>
        <p:spPr bwMode="auto">
          <a:xfrm>
            <a:off x="4555679" y="4506643"/>
            <a:ext cx="3617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36" name="Freeform 10"/>
          <p:cNvSpPr>
            <a:spLocks/>
          </p:cNvSpPr>
          <p:nvPr/>
        </p:nvSpPr>
        <p:spPr bwMode="auto">
          <a:xfrm>
            <a:off x="3821113" y="5291788"/>
            <a:ext cx="4486275" cy="638175"/>
          </a:xfrm>
          <a:custGeom>
            <a:avLst/>
            <a:gdLst>
              <a:gd name="T0" fmla="*/ 2147483647 w 6425"/>
              <a:gd name="T1" fmla="*/ 0 h 911"/>
              <a:gd name="T2" fmla="*/ 2147483647 w 6425"/>
              <a:gd name="T3" fmla="*/ 0 h 911"/>
              <a:gd name="T4" fmla="*/ 2147483647 w 6425"/>
              <a:gd name="T5" fmla="*/ 2147483647 h 911"/>
              <a:gd name="T6" fmla="*/ 2147483647 w 6425"/>
              <a:gd name="T7" fmla="*/ 2147483647 h 911"/>
              <a:gd name="T8" fmla="*/ 2147483647 w 6425"/>
              <a:gd name="T9" fmla="*/ 2147483647 h 911"/>
              <a:gd name="T10" fmla="*/ 2147483647 w 6425"/>
              <a:gd name="T11" fmla="*/ 2147483647 h 911"/>
              <a:gd name="T12" fmla="*/ 0 w 6425"/>
              <a:gd name="T13" fmla="*/ 2147483647 h 911"/>
              <a:gd name="T14" fmla="*/ 0 w 6425"/>
              <a:gd name="T15" fmla="*/ 2147483647 h 911"/>
              <a:gd name="T16" fmla="*/ 2147483647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3924300" y="5371191"/>
            <a:ext cx="503238" cy="50479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8" name="TextBox 60"/>
          <p:cNvSpPr txBox="1">
            <a:spLocks noChangeArrowheads="1"/>
          </p:cNvSpPr>
          <p:nvPr/>
        </p:nvSpPr>
        <p:spPr bwMode="auto">
          <a:xfrm>
            <a:off x="3975123" y="5406187"/>
            <a:ext cx="373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91"/>
          <p:cNvSpPr txBox="1">
            <a:spLocks noChangeArrowheads="1"/>
          </p:cNvSpPr>
          <p:nvPr/>
        </p:nvSpPr>
        <p:spPr bwMode="auto">
          <a:xfrm>
            <a:off x="4555679" y="5387372"/>
            <a:ext cx="3617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3089028055"/>
      </p:ext>
    </p:extLst>
  </p:cSld>
  <p:clrMapOvr>
    <a:masterClrMapping/>
  </p:clrMapOvr>
  <p:transition spd="slow" advTm="5769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9145588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0" y="1912938"/>
            <a:ext cx="9144000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24C89"/>
              </a:solidFill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5119688"/>
            <a:ext cx="9144000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24C89"/>
              </a:solidFill>
            </a:endParaRPr>
          </a:p>
        </p:txBody>
      </p:sp>
      <p:sp>
        <p:nvSpPr>
          <p:cNvPr id="37905" name="Rectangle 3"/>
          <p:cNvSpPr txBox="1">
            <a:spLocks noChangeArrowheads="1"/>
          </p:cNvSpPr>
          <p:nvPr/>
        </p:nvSpPr>
        <p:spPr bwMode="auto">
          <a:xfrm>
            <a:off x="1796579" y="3153922"/>
            <a:ext cx="560806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5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7" y="-514120"/>
            <a:ext cx="4396247" cy="3347009"/>
          </a:xfrm>
          <a:prstGeom prst="rect">
            <a:avLst/>
          </a:prstGeom>
        </p:spPr>
      </p:pic>
    </p:spTree>
  </p:cSld>
  <p:clrMapOvr>
    <a:masterClrMapping/>
  </p:clrMapOvr>
  <p:transition spd="slow" advTm="6184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/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1. 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问题描述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2000" y="4579919"/>
            <a:ext cx="8425919" cy="948619"/>
            <a:chOff x="252000" y="4797152"/>
            <a:chExt cx="8425919" cy="948619"/>
          </a:xfrm>
        </p:grpSpPr>
        <p:sp>
          <p:nvSpPr>
            <p:cNvPr id="11" name="文本框 21"/>
            <p:cNvSpPr txBox="1">
              <a:spLocks noChangeArrowheads="1"/>
            </p:cNvSpPr>
            <p:nvPr/>
          </p:nvSpPr>
          <p:spPr bwMode="auto">
            <a:xfrm>
              <a:off x="252000" y="4797152"/>
              <a:ext cx="2016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39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39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39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39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dirty="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" name="文本框 22"/>
            <p:cNvSpPr txBox="1">
              <a:spLocks noChangeArrowheads="1"/>
            </p:cNvSpPr>
            <p:nvPr/>
          </p:nvSpPr>
          <p:spPr bwMode="auto">
            <a:xfrm>
              <a:off x="780702" y="5338800"/>
              <a:ext cx="7897217" cy="406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05075" indent="-219075" defTabSz="10239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62275" indent="-219075" defTabSz="10239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19475" indent="-219075" defTabSz="10239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76675" indent="-219075" defTabSz="10239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2700"/>
                </a:lnSpc>
                <a:spcBef>
                  <a:spcPts val="600"/>
                </a:spcBef>
                <a:buSzPct val="80000"/>
                <a:buFont typeface="Wingdings" panose="05000000000000000000" pitchFamily="2" charset="2"/>
                <a:buChar char="l"/>
              </a:pPr>
              <a:endParaRPr kumimoji="1" lang="zh-CN" altLang="en-US" sz="18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41" y="1412776"/>
            <a:ext cx="5591071" cy="421681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31282" y="1655545"/>
            <a:ext cx="3244784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当前针对机场排名有多种评价方式，也建立了较为完善的评价体系，不同的评价方式的关注点也迥然不同。在本次实验中，我们将机场以及航班线路看成网络结构从而引入 PageRank 算法进行机场排名。</a:t>
            </a:r>
          </a:p>
        </p:txBody>
      </p:sp>
    </p:spTree>
    <p:extLst>
      <p:ext uri="{BB962C8B-B14F-4D97-AF65-F5344CB8AC3E}">
        <p14:creationId xmlns:p14="http://schemas.microsoft.com/office/powerpoint/2010/main" val="947651616"/>
      </p:ext>
    </p:extLst>
  </p:cSld>
  <p:clrMapOvr>
    <a:masterClrMapping/>
  </p:clrMapOvr>
  <p:transition spd="slow" advTm="5769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/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2. 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组内分工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9E0D5-2FB3-47D4-811A-653BE105D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0" y="691360"/>
            <a:ext cx="7024508" cy="59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 bwMode="auto">
          <a:xfrm>
            <a:off x="468338" y="2064312"/>
            <a:ext cx="8136904" cy="96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497804" y="3240477"/>
            <a:ext cx="8136903" cy="3279731"/>
          </a:xfrm>
          <a:prstGeom prst="roundRect">
            <a:avLst>
              <a:gd name="adj" fmla="val 4304"/>
            </a:avLst>
          </a:prstGeom>
          <a:solidFill>
            <a:srgbClr val="FF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468338" y="836712"/>
            <a:ext cx="8136904" cy="964800"/>
          </a:xfrm>
          <a:prstGeom prst="roundRect">
            <a:avLst/>
          </a:prstGeom>
          <a:solidFill>
            <a:srgbClr val="CC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3. 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算法原理及实现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73357" y="1088577"/>
            <a:ext cx="3875136" cy="461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PageRank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4362" y="108857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核心问题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65881" y="2317148"/>
            <a:ext cx="1440160" cy="461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排名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0156" y="3545721"/>
            <a:ext cx="627864" cy="189950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vert="eaVert" wrap="square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爬 虫 程 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10215" y="3545721"/>
            <a:ext cx="627864" cy="189950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vert="eaVert" wrap="square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获 取 数 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51949" y="3545720"/>
            <a:ext cx="627864" cy="28080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vert="eaVert" wrap="square" rtlCol="0" anchor="ctr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算 法 架 构 设 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92109" y="3545720"/>
            <a:ext cx="627864" cy="28080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vert="eaVert" wrap="square" rtlCol="0" anchor="ctr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算 法 改 进 、 优 化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22002" y="3545721"/>
            <a:ext cx="627864" cy="269159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vert="eaVert" wrap="square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处 理 （洗） 数 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4362" y="231714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主要工作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4362" y="354425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具体实施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104067" y="2317148"/>
            <a:ext cx="1440160" cy="461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数据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3824147" y="1949112"/>
            <a:ext cx="32618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2814088" y="3176712"/>
            <a:ext cx="202184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20" idx="0"/>
          </p:cNvCxnSpPr>
          <p:nvPr/>
        </p:nvCxnSpPr>
        <p:spPr bwMode="auto">
          <a:xfrm flipV="1">
            <a:off x="3824147" y="1949112"/>
            <a:ext cx="0" cy="368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6" idx="0"/>
          </p:cNvCxnSpPr>
          <p:nvPr/>
        </p:nvCxnSpPr>
        <p:spPr bwMode="auto">
          <a:xfrm flipV="1">
            <a:off x="7085961" y="1949112"/>
            <a:ext cx="0" cy="368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6365881" y="3176712"/>
            <a:ext cx="1440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>
            <a:stCxn id="8" idx="0"/>
          </p:cNvCxnSpPr>
          <p:nvPr/>
        </p:nvCxnSpPr>
        <p:spPr bwMode="auto">
          <a:xfrm flipV="1">
            <a:off x="6365881" y="3176712"/>
            <a:ext cx="0" cy="369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>
            <a:stCxn id="9" idx="0"/>
          </p:cNvCxnSpPr>
          <p:nvPr/>
        </p:nvCxnSpPr>
        <p:spPr bwMode="auto">
          <a:xfrm flipV="1">
            <a:off x="7806041" y="3176712"/>
            <a:ext cx="0" cy="369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>
            <a:stCxn id="7" idx="0"/>
          </p:cNvCxnSpPr>
          <p:nvPr/>
        </p:nvCxnSpPr>
        <p:spPr bwMode="auto">
          <a:xfrm flipV="1">
            <a:off x="3824147" y="3176713"/>
            <a:ext cx="0" cy="369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stCxn id="10" idx="0"/>
          </p:cNvCxnSpPr>
          <p:nvPr/>
        </p:nvCxnSpPr>
        <p:spPr bwMode="auto">
          <a:xfrm flipV="1">
            <a:off x="4835934" y="3176713"/>
            <a:ext cx="0" cy="369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>
            <a:stCxn id="3" idx="0"/>
          </p:cNvCxnSpPr>
          <p:nvPr/>
        </p:nvCxnSpPr>
        <p:spPr bwMode="auto">
          <a:xfrm flipV="1">
            <a:off x="2814088" y="3176713"/>
            <a:ext cx="0" cy="369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>
            <a:stCxn id="20" idx="2"/>
          </p:cNvCxnSpPr>
          <p:nvPr/>
        </p:nvCxnSpPr>
        <p:spPr bwMode="auto">
          <a:xfrm>
            <a:off x="3824147" y="2778813"/>
            <a:ext cx="0" cy="397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>
            <a:stCxn id="6" idx="2"/>
          </p:cNvCxnSpPr>
          <p:nvPr/>
        </p:nvCxnSpPr>
        <p:spPr bwMode="auto">
          <a:xfrm>
            <a:off x="7085961" y="2778813"/>
            <a:ext cx="0" cy="397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>
            <a:stCxn id="2" idx="2"/>
          </p:cNvCxnSpPr>
          <p:nvPr/>
        </p:nvCxnSpPr>
        <p:spPr bwMode="auto">
          <a:xfrm>
            <a:off x="5510925" y="1550242"/>
            <a:ext cx="0" cy="398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60300939"/>
      </p:ext>
    </p:extLst>
  </p:cSld>
  <p:clrMapOvr>
    <a:masterClrMapping/>
  </p:clrMapOvr>
  <p:transition spd="slow" advTm="5769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3. 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算法原理及实现</a:t>
            </a:r>
          </a:p>
        </p:txBody>
      </p:sp>
      <p:sp>
        <p:nvSpPr>
          <p:cNvPr id="12" name="文本框 21"/>
          <p:cNvSpPr txBox="1">
            <a:spLocks noChangeArrowheads="1"/>
          </p:cNvSpPr>
          <p:nvPr/>
        </p:nvSpPr>
        <p:spPr bwMode="auto">
          <a:xfrm>
            <a:off x="554956" y="5301208"/>
            <a:ext cx="8075427" cy="84253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5000"/>
              </a:lnSpc>
              <a:buSzPct val="80000"/>
            </a:pPr>
            <a:r>
              <a:rPr kumimoji="1" lang="zh-CN" altLang="en-US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三种异常处理：</a:t>
            </a:r>
            <a:r>
              <a:rPr kumimoji="1" lang="en-US" altLang="zh-CN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kumimoji="1" lang="zh-CN" altLang="en-US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；多次爬取（</a:t>
            </a:r>
            <a:r>
              <a:rPr kumimoji="1" lang="en-US" altLang="zh-CN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kumimoji="1" lang="zh-CN" altLang="en-US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</a:t>
            </a:r>
            <a:r>
              <a:rPr kumimoji="1" lang="en-US" altLang="zh-CN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kumimoji="1" lang="zh-CN" altLang="en-US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天）；标记已收集页面</a:t>
            </a:r>
            <a:endParaRPr kumimoji="1" lang="en-US" altLang="zh-CN" sz="19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5000"/>
              </a:lnSpc>
              <a:buSzPct val="80000"/>
            </a:pPr>
            <a:r>
              <a:rPr kumimoji="1" lang="en-US" altLang="zh-CN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优化爬虫获取数据速度，</a:t>
            </a:r>
            <a:r>
              <a:rPr kumimoji="1" lang="en-US" altLang="zh-CN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kumimoji="1" lang="zh-CN" altLang="en-US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小时不间断采取数据</a:t>
            </a: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250825" y="692696"/>
            <a:ext cx="554610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：按照模拟人工登录网页的方式、自动抓取网络上的数据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：数据量大，人工收集数据耗时耗力，爬虫可批量、自动化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：发起请求，获取响应内容，解析数据，保存数据（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数据库）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42" y="1001174"/>
            <a:ext cx="3348658" cy="2502474"/>
          </a:xfrm>
          <a:prstGeom prst="rect">
            <a:avLst/>
          </a:prstGeom>
        </p:spPr>
      </p:pic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252829" y="3895995"/>
            <a:ext cx="8893176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具体实施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爬虫程序采集携程网站中每个机场的航班信息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反制“反爬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：代理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池，每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分钟自动更换代理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547802"/>
      </p:ext>
    </p:extLst>
  </p:cSld>
  <p:clrMapOvr>
    <a:masterClrMapping/>
  </p:clrMapOvr>
  <p:transition spd="slow" advTm="5769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3. 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算法原理及实现</a:t>
            </a:r>
          </a:p>
        </p:txBody>
      </p:sp>
      <p:sp>
        <p:nvSpPr>
          <p:cNvPr id="12" name="文本框 21"/>
          <p:cNvSpPr txBox="1">
            <a:spLocks noChangeArrowheads="1"/>
          </p:cNvSpPr>
          <p:nvPr/>
        </p:nvSpPr>
        <p:spPr bwMode="auto">
          <a:xfrm>
            <a:off x="540346" y="5877272"/>
            <a:ext cx="8075427" cy="84253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5000"/>
              </a:lnSpc>
              <a:buSzPct val="80000"/>
            </a:pPr>
            <a:r>
              <a:rPr kumimoji="1" lang="zh-CN" altLang="en-US" sz="19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空表处理：多次爬虫结束后，若两城市之间没有航班，则删掉该空表，大大减小数据库大小</a:t>
            </a: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250825" y="692696"/>
            <a:ext cx="849843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：航空公司名称、航班号、起飞时间、降落时间、准点率、最低票价、飞机型号、飞机大小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获取结果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：全国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204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个机场（城市）的所有航班数据，共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19459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35" y="2596728"/>
            <a:ext cx="5726212" cy="30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61760"/>
      </p:ext>
    </p:extLst>
  </p:cSld>
  <p:clrMapOvr>
    <a:masterClrMapping/>
  </p:clrMapOvr>
  <p:transition spd="slow" advTm="5769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3. 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算法原理及实现</a:t>
            </a:r>
          </a:p>
        </p:txBody>
      </p:sp>
      <p:sp>
        <p:nvSpPr>
          <p:cNvPr id="16" name="文本框 21"/>
          <p:cNvSpPr txBox="1">
            <a:spLocks noChangeArrowheads="1"/>
          </p:cNvSpPr>
          <p:nvPr/>
        </p:nvSpPr>
        <p:spPr bwMode="auto">
          <a:xfrm>
            <a:off x="535080" y="5547050"/>
            <a:ext cx="8075427" cy="779444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buSzPct val="80000"/>
            </a:pP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上图为相同样本图的收敛曲线，与未加权的替代方案相比，最终顶点得分显著不同，但对于加权和未加权图形，收敛的迭代次数和收敛曲线的形状几乎相同</a:t>
            </a:r>
            <a:endParaRPr kumimoji="1" lang="zh-CN" altLang="en-US" sz="19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250825" y="692696"/>
            <a:ext cx="813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算法实现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1426608"/>
            <a:ext cx="4800600" cy="3819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2874" y="1426608"/>
            <a:ext cx="3672408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TextRank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算法：用于文本的基于图的排序算法，由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PageRank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算法演化而来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优点：不需要事先对多篇文档进行学习训练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引入“强度”：原始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PageRank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定义的是未加权的图形，但在我们的模型中，机场之间可能包括多个航班，我们建立了新公式，在计算图中顶点的分数时考虑航线权重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035971"/>
      </p:ext>
    </p:extLst>
  </p:cSld>
  <p:clrMapOvr>
    <a:masterClrMapping/>
  </p:clrMapOvr>
  <p:transition spd="slow" advTm="5769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8" y="0"/>
            <a:ext cx="9142412" cy="665163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算法原理及实现</a:t>
            </a:r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250825" y="692696"/>
            <a:ext cx="813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算法实现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26" y="1225391"/>
            <a:ext cx="3829050" cy="695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8337" y="1388387"/>
            <a:ext cx="251127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原始公式：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公式改进：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588" y="3875487"/>
            <a:ext cx="4410075" cy="7429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974110" y="2071029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Out(Vj) 为 j 城市的出度</a:t>
            </a:r>
          </a:p>
        </p:txBody>
      </p:sp>
      <p:sp>
        <p:nvSpPr>
          <p:cNvPr id="22" name="矩形 21"/>
          <p:cNvSpPr/>
          <p:nvPr/>
        </p:nvSpPr>
        <p:spPr>
          <a:xfrm>
            <a:off x="2972656" y="5072852"/>
            <a:ext cx="5634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wji ：第一次改进表示 j 城市抵达 i 城市的航班数目。第二次改进表示 j 城市抵达 i 城市的乘客数目。</a:t>
            </a:r>
          </a:p>
        </p:txBody>
      </p:sp>
      <p:sp>
        <p:nvSpPr>
          <p:cNvPr id="26" name="矩形 25"/>
          <p:cNvSpPr/>
          <p:nvPr/>
        </p:nvSpPr>
        <p:spPr>
          <a:xfrm>
            <a:off x="464526" y="2792601"/>
            <a:ext cx="7710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对每个联系城市分配影响力，而且分配给所有联系城市的比例是相同的</a:t>
            </a:r>
          </a:p>
        </p:txBody>
      </p:sp>
      <p:sp>
        <p:nvSpPr>
          <p:cNvPr id="28" name="矩形 27"/>
          <p:cNvSpPr/>
          <p:nvPr/>
        </p:nvSpPr>
        <p:spPr>
          <a:xfrm>
            <a:off x="468337" y="6145846"/>
            <a:ext cx="7272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将每一个城市的影响力通过航班数带权重的分配给抵达城市</a:t>
            </a:r>
          </a:p>
        </p:txBody>
      </p:sp>
    </p:spTree>
    <p:extLst>
      <p:ext uri="{BB962C8B-B14F-4D97-AF65-F5344CB8AC3E}">
        <p14:creationId xmlns:p14="http://schemas.microsoft.com/office/powerpoint/2010/main" val="872158626"/>
      </p:ext>
    </p:extLst>
  </p:cSld>
  <p:clrMapOvr>
    <a:masterClrMapping/>
  </p:clrMapOvr>
  <p:transition spd="slow" advTm="5769">
    <p:fade/>
  </p:transition>
</p:sld>
</file>

<file path=ppt/theme/theme1.xml><?xml version="1.0" encoding="utf-8"?>
<a:theme xmlns:a="http://schemas.openxmlformats.org/drawingml/2006/main" name="2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4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6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默认设计模板">
  <a:themeElements>
    <a:clrScheme name="">
      <a:dk1>
        <a:srgbClr val="024C89"/>
      </a:dk1>
      <a:lt1>
        <a:srgbClr val="B12923"/>
      </a:lt1>
      <a:dk2>
        <a:srgbClr val="999999"/>
      </a:dk2>
      <a:lt2>
        <a:srgbClr val="333333"/>
      </a:lt2>
      <a:accent1>
        <a:srgbClr val="FFFFFF"/>
      </a:accent1>
      <a:accent2>
        <a:srgbClr val="002953"/>
      </a:accent2>
      <a:accent3>
        <a:srgbClr val="D5ACAC"/>
      </a:accent3>
      <a:accent4>
        <a:srgbClr val="014074"/>
      </a:accent4>
      <a:accent5>
        <a:srgbClr val="FFFFFF"/>
      </a:accent5>
      <a:accent6>
        <a:srgbClr val="00244A"/>
      </a:accent6>
      <a:hlink>
        <a:srgbClr val="FFFFFF"/>
      </a:hlink>
      <a:folHlink>
        <a:srgbClr val="002953"/>
      </a:folHlink>
    </a:clrScheme>
    <a:fontScheme name="7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</TotalTime>
  <Pages>0</Pages>
  <Words>845</Words>
  <Characters>0</Characters>
  <Application>Microsoft Office PowerPoint</Application>
  <DocSecurity>0</DocSecurity>
  <PresentationFormat>自定义</PresentationFormat>
  <Lines>0</Lines>
  <Paragraphs>128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Wingdings</vt:lpstr>
      <vt:lpstr>2_默认设计模板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xingyu gao</cp:lastModifiedBy>
  <cp:revision>1018</cp:revision>
  <dcterms:created xsi:type="dcterms:W3CDTF">2013-01-25T01:44:32Z</dcterms:created>
  <dcterms:modified xsi:type="dcterms:W3CDTF">2019-06-05T15:33:16Z</dcterms:modified>
</cp:coreProperties>
</file>