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67" r:id="rId2"/>
    <p:sldId id="266" r:id="rId3"/>
    <p:sldId id="307" r:id="rId4"/>
    <p:sldId id="295" r:id="rId5"/>
    <p:sldId id="301" r:id="rId6"/>
    <p:sldId id="311" r:id="rId7"/>
    <p:sldId id="313" r:id="rId8"/>
    <p:sldId id="312" r:id="rId9"/>
    <p:sldId id="302" r:id="rId10"/>
    <p:sldId id="303" r:id="rId11"/>
    <p:sldId id="304" r:id="rId12"/>
    <p:sldId id="309" r:id="rId13"/>
    <p:sldId id="310" r:id="rId14"/>
    <p:sldId id="305" r:id="rId15"/>
    <p:sldId id="306" r:id="rId16"/>
    <p:sldId id="308" r:id="rId17"/>
    <p:sldId id="298" r:id="rId18"/>
    <p:sldId id="268" r:id="rId19"/>
    <p:sldId id="30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a:srgbClr val="0D44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6502" autoAdjust="0"/>
  </p:normalViewPr>
  <p:slideViewPr>
    <p:cSldViewPr snapToGrid="0">
      <p:cViewPr varScale="1">
        <p:scale>
          <a:sx n="83" d="100"/>
          <a:sy n="83" d="100"/>
        </p:scale>
        <p:origin x="67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A6A335-5269-4B85-95DB-91C53040B856}" type="datetimeFigureOut">
              <a:rPr lang="zh-CN" altLang="en-US" smtClean="0"/>
              <a:t>2023/12/9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90F55-E33F-4F55-B56D-790968137D6B}" type="slidenum">
              <a:rPr lang="zh-CN" altLang="en-US" smtClean="0"/>
              <a:t>‹#›</a:t>
            </a:fld>
            <a:endParaRPr lang="zh-CN" altLang="en-US"/>
          </a:p>
        </p:txBody>
      </p:sp>
    </p:spTree>
    <p:extLst>
      <p:ext uri="{BB962C8B-B14F-4D97-AF65-F5344CB8AC3E}">
        <p14:creationId xmlns:p14="http://schemas.microsoft.com/office/powerpoint/2010/main" val="2486485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动驾驶，也被称为自动驾驶或无人驾驶技术，代表了汽车行业的革命性进步。它涉及无需人工干预即可导航和操作的车辆。自动驾驶汽车利用传感器、摄像头、雷达和人工智能的组合来感知周围环境并做出实时决策，使它们能够独立在道路上行驶。自动驾驶汽车的发展基于关键要素，包括环境感知、数据处理、路径规划和控制系统。这些因素共同确保了安全舒适的自动驾驶体验。环境感知是自动驾驶的关键功能，它关注的是车辆解读和理解周围环境的能力。</a:t>
            </a:r>
            <a:endParaRPr lang="en-US" altLang="zh-CN" dirty="0"/>
          </a:p>
          <a:p>
            <a:endParaRPr lang="en-US" altLang="zh-CN" dirty="0"/>
          </a:p>
          <a:p>
            <a:r>
              <a:rPr lang="zh-CN" altLang="en-US" dirty="0"/>
              <a:t>然而，环境状态的不确定性给自动驾驶系统带来了挑战。不可预测的路况和动态场景等因素需要先进的感知技术来适应并做出准确的决策。为了应对这些挑战，我们将语义分割应用于环境感知。语义分割是一种感知方法，它将图像中的像素划分为不同的语义类，如道路、行人、车辆和障碍物，使车辆能够理解其环境。自动驾驶中语义分割的主要目的是提供对周围环境的详细了解，帮助自动驾驶车辆做出决策。</a:t>
            </a:r>
            <a:endParaRPr lang="en-US" altLang="zh-CN"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3</a:t>
            </a:fld>
            <a:endParaRPr lang="zh-CN" altLang="en-US"/>
          </a:p>
        </p:txBody>
      </p:sp>
    </p:spTree>
    <p:extLst>
      <p:ext uri="{BB962C8B-B14F-4D97-AF65-F5344CB8AC3E}">
        <p14:creationId xmlns:p14="http://schemas.microsoft.com/office/powerpoint/2010/main" val="2110359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D1D5DB"/>
                </a:solidFill>
                <a:effectLst/>
                <a:latin typeface="Söhne"/>
              </a:rPr>
              <a:t>语义分割是计算机视觉领域的一个重要分支，它旨在将数字图像分割成若干个语义区域。在语义分割任务中，每个像素都被分配一个类别标签，使得具有相同类别的像素被归为同一区域。这些类别通常是有意义的物体或场景的一部分，如人、车辆、建筑物、树木等。语义分割有助于计算机深入理解图像内容，识别图像中不同的对象及布局。</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它的应用非常广泛，包括上文提到的自动驾驶领域以及 医疗影像中对于病变区域的识别、机器人视觉任务中机器人对于周围环境的理解 和 通过监控视频对人群进行识别和分析。</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近年来，随着深度学习技术的发展，特别是卷积神经网络（</a:t>
            </a:r>
            <a:r>
              <a:rPr lang="en-US" altLang="zh-CN" b="0" i="0" dirty="0">
                <a:solidFill>
                  <a:srgbClr val="D1D5DB"/>
                </a:solidFill>
                <a:effectLst/>
                <a:latin typeface="Söhne"/>
              </a:rPr>
              <a:t>CNN</a:t>
            </a:r>
            <a:r>
              <a:rPr lang="zh-CN" altLang="en-US" b="0" i="0" dirty="0">
                <a:solidFill>
                  <a:srgbClr val="D1D5DB"/>
                </a:solidFill>
                <a:effectLst/>
                <a:latin typeface="Söhne"/>
              </a:rPr>
              <a:t>）的广泛应用，语义分割的性能得到了显著提升。常见的深度学习模型包括 </a:t>
            </a:r>
            <a:r>
              <a:rPr lang="en-US" altLang="zh-CN" b="0" i="0" dirty="0">
                <a:solidFill>
                  <a:srgbClr val="D1D5DB"/>
                </a:solidFill>
                <a:effectLst/>
                <a:latin typeface="Söhne"/>
              </a:rPr>
              <a:t>U-Net</a:t>
            </a:r>
            <a:r>
              <a:rPr lang="zh-CN" altLang="en-US" b="0" i="0" dirty="0">
                <a:solidFill>
                  <a:srgbClr val="D1D5DB"/>
                </a:solidFill>
                <a:effectLst/>
                <a:latin typeface="Söhne"/>
              </a:rPr>
              <a:t>、全卷积网络 </a:t>
            </a:r>
            <a:r>
              <a:rPr lang="en-US" altLang="zh-CN" b="0" i="0" dirty="0">
                <a:solidFill>
                  <a:srgbClr val="D1D5DB"/>
                </a:solidFill>
                <a:effectLst/>
                <a:latin typeface="Söhne"/>
              </a:rPr>
              <a:t>- FCN</a:t>
            </a:r>
            <a:r>
              <a:rPr lang="zh-CN" altLang="en-US" b="0" i="0" dirty="0">
                <a:solidFill>
                  <a:srgbClr val="D1D5DB"/>
                </a:solidFill>
                <a:effectLst/>
                <a:latin typeface="Söhne"/>
              </a:rPr>
              <a:t>和 </a:t>
            </a:r>
            <a:r>
              <a:rPr lang="en-US" altLang="zh-CN" b="0" i="0" dirty="0" err="1">
                <a:solidFill>
                  <a:srgbClr val="D1D5DB"/>
                </a:solidFill>
                <a:effectLst/>
                <a:latin typeface="Söhne"/>
              </a:rPr>
              <a:t>SegNet</a:t>
            </a:r>
            <a:r>
              <a:rPr lang="en-US" altLang="zh-CN" b="0" i="0" dirty="0">
                <a:solidFill>
                  <a:srgbClr val="D1D5DB"/>
                </a:solidFill>
                <a:effectLst/>
                <a:latin typeface="Söhne"/>
              </a:rPr>
              <a:t> </a:t>
            </a:r>
            <a:r>
              <a:rPr lang="zh-CN" altLang="en-US" b="0" i="0" dirty="0">
                <a:solidFill>
                  <a:srgbClr val="D1D5DB"/>
                </a:solidFill>
                <a:effectLst/>
                <a:latin typeface="Söhne"/>
              </a:rPr>
              <a:t>等。</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但语义分割仍面临非常多的挑战，包括类别不平衡（某些类别的样本比其他类别多得多）、小对象识别难度大、以及在复杂背景中的难以精确分割等问题。</a:t>
            </a:r>
            <a:endParaRPr lang="en-US" altLang="zh-CN" b="0" i="0" dirty="0">
              <a:solidFill>
                <a:srgbClr val="D1D5DB"/>
              </a:solidFill>
              <a:effectLst/>
              <a:latin typeface="Söhne"/>
            </a:endParaRPr>
          </a:p>
        </p:txBody>
      </p:sp>
      <p:sp>
        <p:nvSpPr>
          <p:cNvPr id="4" name="灯片编号占位符 3"/>
          <p:cNvSpPr>
            <a:spLocks noGrp="1"/>
          </p:cNvSpPr>
          <p:nvPr>
            <p:ph type="sldNum" sz="quarter" idx="5"/>
          </p:nvPr>
        </p:nvSpPr>
        <p:spPr/>
        <p:txBody>
          <a:bodyPr/>
          <a:lstStyle/>
          <a:p>
            <a:fld id="{54290F55-E33F-4F55-B56D-790968137D6B}" type="slidenum">
              <a:rPr lang="zh-CN" altLang="en-US" smtClean="0"/>
              <a:t>4</a:t>
            </a:fld>
            <a:endParaRPr lang="zh-CN" altLang="en-US"/>
          </a:p>
        </p:txBody>
      </p:sp>
    </p:spTree>
    <p:extLst>
      <p:ext uri="{BB962C8B-B14F-4D97-AF65-F5344CB8AC3E}">
        <p14:creationId xmlns:p14="http://schemas.microsoft.com/office/powerpoint/2010/main" val="706377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91B1F"/>
                </a:solidFill>
                <a:effectLst/>
                <a:latin typeface="-apple-system"/>
              </a:rPr>
              <a:t>U-Net</a:t>
            </a:r>
            <a:r>
              <a:rPr lang="zh-CN" altLang="en-US" b="0" i="0" dirty="0">
                <a:solidFill>
                  <a:srgbClr val="191B1F"/>
                </a:solidFill>
                <a:effectLst/>
                <a:latin typeface="-apple-system"/>
              </a:rPr>
              <a:t>是比较早的使用全卷积网络进行语义分割的算法之一，论文中使用包含压缩路径和扩展路径的对称</a:t>
            </a:r>
            <a:r>
              <a:rPr lang="en-US" altLang="zh-CN" b="0" i="0" dirty="0">
                <a:solidFill>
                  <a:srgbClr val="191B1F"/>
                </a:solidFill>
                <a:effectLst/>
                <a:latin typeface="-apple-system"/>
              </a:rPr>
              <a:t>U</a:t>
            </a:r>
            <a:r>
              <a:rPr lang="zh-CN" altLang="en-US" b="0" i="0" dirty="0">
                <a:solidFill>
                  <a:srgbClr val="191B1F"/>
                </a:solidFill>
                <a:effectLst/>
                <a:latin typeface="-apple-system"/>
              </a:rPr>
              <a:t>形结构在当时非常具有创新性，且一定程度上影响了后面若干个分割网络的设计，该网络的名字也是取自其</a:t>
            </a:r>
            <a:r>
              <a:rPr lang="en-US" altLang="zh-CN" b="0" i="0" dirty="0">
                <a:solidFill>
                  <a:srgbClr val="191B1F"/>
                </a:solidFill>
                <a:effectLst/>
                <a:latin typeface="-apple-system"/>
              </a:rPr>
              <a:t>U</a:t>
            </a:r>
            <a:r>
              <a:rPr lang="zh-CN" altLang="en-US" b="0" i="0" dirty="0">
                <a:solidFill>
                  <a:srgbClr val="191B1F"/>
                </a:solidFill>
                <a:effectLst/>
                <a:latin typeface="-apple-system"/>
              </a:rPr>
              <a:t>形形状。它包含压缩路径和扩展路径，两个路径分别进行最大池降采样操作和反卷积，最终得到</a:t>
            </a:r>
            <a:endParaRPr lang="en-US" altLang="zh-CN" b="0" i="0" dirty="0">
              <a:solidFill>
                <a:srgbClr val="191B1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91B1F"/>
                </a:solidFill>
                <a:effectLst/>
                <a:latin typeface="-apple-system"/>
              </a:rPr>
              <a:t>。</a:t>
            </a:r>
            <a:endParaRPr lang="en-US" altLang="zh-CN" b="0" i="0" dirty="0">
              <a:solidFill>
                <a:srgbClr val="191B1F"/>
              </a:solidFill>
              <a:effectLst/>
              <a:latin typeface="-apple-system"/>
            </a:endParaRPr>
          </a:p>
        </p:txBody>
      </p:sp>
      <p:sp>
        <p:nvSpPr>
          <p:cNvPr id="4" name="灯片编号占位符 3"/>
          <p:cNvSpPr>
            <a:spLocks noGrp="1"/>
          </p:cNvSpPr>
          <p:nvPr>
            <p:ph type="sldNum" sz="quarter" idx="5"/>
          </p:nvPr>
        </p:nvSpPr>
        <p:spPr/>
        <p:txBody>
          <a:bodyPr/>
          <a:lstStyle/>
          <a:p>
            <a:fld id="{54290F55-E33F-4F55-B56D-790968137D6B}" type="slidenum">
              <a:rPr lang="zh-CN" altLang="en-US" smtClean="0"/>
              <a:t>5</a:t>
            </a:fld>
            <a:endParaRPr lang="zh-CN" altLang="en-US"/>
          </a:p>
        </p:txBody>
      </p:sp>
    </p:spTree>
    <p:extLst>
      <p:ext uri="{BB962C8B-B14F-4D97-AF65-F5344CB8AC3E}">
        <p14:creationId xmlns:p14="http://schemas.microsoft.com/office/powerpoint/2010/main" val="2013938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91B1F"/>
                </a:solidFill>
                <a:effectLst/>
                <a:latin typeface="-apple-system"/>
              </a:rPr>
              <a:t>由于</a:t>
            </a:r>
            <a:r>
              <a:rPr lang="en-US" altLang="zh-CN" b="0" i="0" dirty="0">
                <a:solidFill>
                  <a:srgbClr val="191B1F"/>
                </a:solidFill>
                <a:effectLst/>
                <a:latin typeface="-apple-system"/>
              </a:rPr>
              <a:t>batch size</a:t>
            </a:r>
            <a:r>
              <a:rPr lang="zh-CN" altLang="en-US" b="0" i="0" dirty="0">
                <a:solidFill>
                  <a:srgbClr val="191B1F"/>
                </a:solidFill>
                <a:effectLst/>
                <a:latin typeface="-apple-system"/>
              </a:rPr>
              <a:t>非常大的时候，很多</a:t>
            </a:r>
            <a:r>
              <a:rPr lang="en-US" altLang="zh-CN" b="0" i="0" dirty="0" err="1">
                <a:solidFill>
                  <a:srgbClr val="191B1F"/>
                </a:solidFill>
                <a:effectLst/>
                <a:latin typeface="-apple-system"/>
              </a:rPr>
              <a:t>gpu</a:t>
            </a:r>
            <a:r>
              <a:rPr lang="zh-CN" altLang="en-US" b="0" i="0" dirty="0">
                <a:solidFill>
                  <a:srgbClr val="191B1F"/>
                </a:solidFill>
                <a:effectLst/>
                <a:latin typeface="-apple-system"/>
              </a:rPr>
              <a:t>的显存用于存储模型权重，使得</a:t>
            </a:r>
            <a:r>
              <a:rPr lang="en-US" altLang="zh-CN" b="0" i="0" dirty="0" err="1">
                <a:solidFill>
                  <a:srgbClr val="191B1F"/>
                </a:solidFill>
                <a:effectLst/>
                <a:latin typeface="-apple-system"/>
              </a:rPr>
              <a:t>gpu</a:t>
            </a:r>
            <a:r>
              <a:rPr lang="zh-CN" altLang="en-US" b="0" i="0" dirty="0">
                <a:solidFill>
                  <a:srgbClr val="191B1F"/>
                </a:solidFill>
                <a:effectLst/>
                <a:latin typeface="-apple-system"/>
              </a:rPr>
              <a:t>显存浪费很多；因此 </a:t>
            </a:r>
            <a:r>
              <a:rPr lang="en-US" altLang="zh-CN" b="0" i="0" dirty="0">
                <a:solidFill>
                  <a:srgbClr val="191B1F"/>
                </a:solidFill>
                <a:effectLst/>
                <a:latin typeface="-apple-system"/>
              </a:rPr>
              <a:t>U-Net </a:t>
            </a:r>
            <a:r>
              <a:rPr lang="zh-CN" altLang="en-US" b="0" i="0" dirty="0">
                <a:solidFill>
                  <a:srgbClr val="191B1F"/>
                </a:solidFill>
                <a:effectLst/>
                <a:latin typeface="-apple-system"/>
              </a:rPr>
              <a:t>的团队采用更大的单张图片，而</a:t>
            </a:r>
            <a:r>
              <a:rPr lang="en-US" altLang="zh-CN" b="0" i="0" dirty="0">
                <a:solidFill>
                  <a:srgbClr val="191B1F"/>
                </a:solidFill>
                <a:effectLst/>
                <a:latin typeface="-apple-system"/>
              </a:rPr>
              <a:t>batch size</a:t>
            </a:r>
            <a:r>
              <a:rPr lang="zh-CN" altLang="en-US" b="0" i="0" dirty="0">
                <a:solidFill>
                  <a:srgbClr val="191B1F"/>
                </a:solidFill>
                <a:effectLst/>
                <a:latin typeface="-apple-system"/>
              </a:rPr>
              <a:t>设置为</a:t>
            </a:r>
            <a:r>
              <a:rPr lang="en-US" altLang="zh-CN" b="0" i="0" dirty="0">
                <a:solidFill>
                  <a:srgbClr val="191B1F"/>
                </a:solidFill>
                <a:effectLst/>
                <a:latin typeface="-apple-system"/>
              </a:rPr>
              <a:t>1</a:t>
            </a:r>
            <a:r>
              <a:rPr lang="zh-CN" altLang="en-US" b="0" i="0" dirty="0">
                <a:solidFill>
                  <a:srgbClr val="191B1F"/>
                </a:solidFill>
                <a:effectLst/>
                <a:latin typeface="-apple-system"/>
              </a:rPr>
              <a:t>。这会导致梯度估计依赖于单张图片造成噪声比较大，因此采用一个很高的动量，使得早期的训练样本也可以对梯度下降方式产生较大的影响。</a:t>
            </a:r>
            <a:r>
              <a:rPr lang="en-US" altLang="zh-CN" b="0" i="0" dirty="0">
                <a:solidFill>
                  <a:srgbClr val="191B1F"/>
                </a:solidFill>
                <a:effectLst/>
                <a:latin typeface="-apple-system"/>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91B1F"/>
                </a:solidFill>
                <a:effectLst/>
                <a:latin typeface="-apple-system"/>
              </a:rPr>
              <a:t>(a)</a:t>
            </a:r>
            <a:r>
              <a:rPr lang="zh-CN" altLang="en-US" b="0" i="0" dirty="0">
                <a:solidFill>
                  <a:srgbClr val="191B1F"/>
                </a:solidFill>
                <a:effectLst/>
                <a:latin typeface="-apple-system"/>
              </a:rPr>
              <a:t>是输入数据，</a:t>
            </a:r>
            <a:r>
              <a:rPr lang="en-US" altLang="zh-CN" b="0" i="0" dirty="0">
                <a:solidFill>
                  <a:srgbClr val="191B1F"/>
                </a:solidFill>
                <a:effectLst/>
                <a:latin typeface="-apple-system"/>
              </a:rPr>
              <a:t>(b)</a:t>
            </a:r>
            <a:r>
              <a:rPr lang="zh-CN" altLang="en-US" b="0" i="0" dirty="0">
                <a:solidFill>
                  <a:srgbClr val="191B1F"/>
                </a:solidFill>
                <a:effectLst/>
                <a:latin typeface="-apple-system"/>
              </a:rPr>
              <a:t>是</a:t>
            </a:r>
            <a:r>
              <a:rPr lang="en-US" altLang="zh-CN" b="0" i="0" dirty="0">
                <a:solidFill>
                  <a:srgbClr val="191B1F"/>
                </a:solidFill>
                <a:effectLst/>
                <a:latin typeface="-apple-system"/>
              </a:rPr>
              <a:t>Ground Truth</a:t>
            </a:r>
            <a:r>
              <a:rPr lang="zh-CN" altLang="en-US" b="0" i="0" dirty="0">
                <a:solidFill>
                  <a:srgbClr val="191B1F"/>
                </a:solidFill>
                <a:effectLst/>
                <a:latin typeface="-apple-system"/>
              </a:rPr>
              <a:t>，</a:t>
            </a:r>
            <a:r>
              <a:rPr lang="en-US" altLang="zh-CN" b="0" i="0" dirty="0">
                <a:solidFill>
                  <a:srgbClr val="191B1F"/>
                </a:solidFill>
                <a:effectLst/>
                <a:latin typeface="-apple-system"/>
              </a:rPr>
              <a:t>(c)</a:t>
            </a:r>
            <a:r>
              <a:rPr lang="zh-CN" altLang="en-US" b="0" i="0" dirty="0">
                <a:solidFill>
                  <a:srgbClr val="191B1F"/>
                </a:solidFill>
                <a:effectLst/>
                <a:latin typeface="-apple-system"/>
              </a:rPr>
              <a:t>是基于</a:t>
            </a:r>
            <a:r>
              <a:rPr lang="en-US" altLang="zh-CN" b="0" i="0" dirty="0">
                <a:solidFill>
                  <a:srgbClr val="191B1F"/>
                </a:solidFill>
                <a:effectLst/>
                <a:latin typeface="-apple-system"/>
              </a:rPr>
              <a:t>Ground Truth</a:t>
            </a:r>
            <a:r>
              <a:rPr lang="zh-CN" altLang="en-US" b="0" i="0" dirty="0">
                <a:solidFill>
                  <a:srgbClr val="191B1F"/>
                </a:solidFill>
                <a:effectLst/>
                <a:latin typeface="-apple-system"/>
              </a:rPr>
              <a:t>生成的分割掩码，</a:t>
            </a:r>
            <a:r>
              <a:rPr lang="en-US" altLang="zh-CN" b="0" i="0" dirty="0">
                <a:solidFill>
                  <a:srgbClr val="191B1F"/>
                </a:solidFill>
                <a:effectLst/>
                <a:latin typeface="-apple-system"/>
              </a:rPr>
              <a:t>(d)</a:t>
            </a:r>
            <a:r>
              <a:rPr lang="zh-CN" altLang="en-US" b="0" i="0" dirty="0">
                <a:solidFill>
                  <a:srgbClr val="191B1F"/>
                </a:solidFill>
                <a:effectLst/>
                <a:latin typeface="-apple-system"/>
              </a:rPr>
              <a:t>是</a:t>
            </a:r>
            <a:r>
              <a:rPr lang="en-US" altLang="zh-CN" b="0" i="0" dirty="0">
                <a:solidFill>
                  <a:srgbClr val="191B1F"/>
                </a:solidFill>
                <a:effectLst/>
                <a:latin typeface="-apple-system"/>
              </a:rPr>
              <a:t>U-Net</a:t>
            </a:r>
            <a:r>
              <a:rPr lang="zh-CN" altLang="en-US" b="0" i="0" dirty="0">
                <a:solidFill>
                  <a:srgbClr val="191B1F"/>
                </a:solidFill>
                <a:effectLst/>
                <a:latin typeface="-apple-system"/>
              </a:rPr>
              <a:t>使用的用于分离边界的损失权值。</a:t>
            </a:r>
            <a:endParaRPr lang="zh-CN" altLang="en-US"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6</a:t>
            </a:fld>
            <a:endParaRPr lang="zh-CN" altLang="en-US"/>
          </a:p>
        </p:txBody>
      </p:sp>
    </p:spTree>
    <p:extLst>
      <p:ext uri="{BB962C8B-B14F-4D97-AF65-F5344CB8AC3E}">
        <p14:creationId xmlns:p14="http://schemas.microsoft.com/office/powerpoint/2010/main" val="1602455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91B1F"/>
                </a:solidFill>
                <a:effectLst/>
                <a:latin typeface="-apple-system"/>
              </a:rPr>
              <a:t>由于</a:t>
            </a:r>
            <a:r>
              <a:rPr lang="en-US" altLang="zh-CN" b="0" i="0" dirty="0">
                <a:solidFill>
                  <a:srgbClr val="191B1F"/>
                </a:solidFill>
                <a:effectLst/>
                <a:latin typeface="-apple-system"/>
              </a:rPr>
              <a:t>batch size</a:t>
            </a:r>
            <a:r>
              <a:rPr lang="zh-CN" altLang="en-US" b="0" i="0" dirty="0">
                <a:solidFill>
                  <a:srgbClr val="191B1F"/>
                </a:solidFill>
                <a:effectLst/>
                <a:latin typeface="-apple-system"/>
              </a:rPr>
              <a:t>非常大的时候，很多</a:t>
            </a:r>
            <a:r>
              <a:rPr lang="en-US" altLang="zh-CN" b="0" i="0" dirty="0" err="1">
                <a:solidFill>
                  <a:srgbClr val="191B1F"/>
                </a:solidFill>
                <a:effectLst/>
                <a:latin typeface="-apple-system"/>
              </a:rPr>
              <a:t>gpu</a:t>
            </a:r>
            <a:r>
              <a:rPr lang="zh-CN" altLang="en-US" b="0" i="0" dirty="0">
                <a:solidFill>
                  <a:srgbClr val="191B1F"/>
                </a:solidFill>
                <a:effectLst/>
                <a:latin typeface="-apple-system"/>
              </a:rPr>
              <a:t>的显存用于存储模型权重，使得</a:t>
            </a:r>
            <a:r>
              <a:rPr lang="en-US" altLang="zh-CN" b="0" i="0" dirty="0" err="1">
                <a:solidFill>
                  <a:srgbClr val="191B1F"/>
                </a:solidFill>
                <a:effectLst/>
                <a:latin typeface="-apple-system"/>
              </a:rPr>
              <a:t>gpu</a:t>
            </a:r>
            <a:r>
              <a:rPr lang="zh-CN" altLang="en-US" b="0" i="0" dirty="0">
                <a:solidFill>
                  <a:srgbClr val="191B1F"/>
                </a:solidFill>
                <a:effectLst/>
                <a:latin typeface="-apple-system"/>
              </a:rPr>
              <a:t>显存浪费很多；因此 </a:t>
            </a:r>
            <a:r>
              <a:rPr lang="en-US" altLang="zh-CN" b="0" i="0" dirty="0">
                <a:solidFill>
                  <a:srgbClr val="191B1F"/>
                </a:solidFill>
                <a:effectLst/>
                <a:latin typeface="-apple-system"/>
              </a:rPr>
              <a:t>U-Net </a:t>
            </a:r>
            <a:r>
              <a:rPr lang="zh-CN" altLang="en-US" b="0" i="0" dirty="0">
                <a:solidFill>
                  <a:srgbClr val="191B1F"/>
                </a:solidFill>
                <a:effectLst/>
                <a:latin typeface="-apple-system"/>
              </a:rPr>
              <a:t>的团队采用更大的单张图片，而</a:t>
            </a:r>
            <a:r>
              <a:rPr lang="en-US" altLang="zh-CN" b="0" i="0" dirty="0">
                <a:solidFill>
                  <a:srgbClr val="191B1F"/>
                </a:solidFill>
                <a:effectLst/>
                <a:latin typeface="-apple-system"/>
              </a:rPr>
              <a:t>batch size</a:t>
            </a:r>
            <a:r>
              <a:rPr lang="zh-CN" altLang="en-US" b="0" i="0" dirty="0">
                <a:solidFill>
                  <a:srgbClr val="191B1F"/>
                </a:solidFill>
                <a:effectLst/>
                <a:latin typeface="-apple-system"/>
              </a:rPr>
              <a:t>设置为</a:t>
            </a:r>
            <a:r>
              <a:rPr lang="en-US" altLang="zh-CN" b="0" i="0" dirty="0">
                <a:solidFill>
                  <a:srgbClr val="191B1F"/>
                </a:solidFill>
                <a:effectLst/>
                <a:latin typeface="-apple-system"/>
              </a:rPr>
              <a:t>1</a:t>
            </a:r>
            <a:r>
              <a:rPr lang="zh-CN" altLang="en-US" b="0" i="0" dirty="0">
                <a:solidFill>
                  <a:srgbClr val="191B1F"/>
                </a:solidFill>
                <a:effectLst/>
                <a:latin typeface="-apple-system"/>
              </a:rPr>
              <a:t>。这会导致梯度估计依赖于单张图片造成噪声比较大，因此采用一个很高的动量，使得早期的训练样本也可以对梯度下降方式产生较大的影响。</a:t>
            </a:r>
            <a:r>
              <a:rPr lang="en-US" altLang="zh-CN" b="0" i="0" dirty="0">
                <a:solidFill>
                  <a:srgbClr val="191B1F"/>
                </a:solidFill>
                <a:effectLst/>
                <a:latin typeface="-apple-system"/>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91B1F"/>
                </a:solidFill>
                <a:effectLst/>
                <a:latin typeface="-apple-system"/>
              </a:rPr>
              <a:t>(a)</a:t>
            </a:r>
            <a:r>
              <a:rPr lang="zh-CN" altLang="en-US" b="0" i="0" dirty="0">
                <a:solidFill>
                  <a:srgbClr val="191B1F"/>
                </a:solidFill>
                <a:effectLst/>
                <a:latin typeface="-apple-system"/>
              </a:rPr>
              <a:t>是输入数据，</a:t>
            </a:r>
            <a:r>
              <a:rPr lang="en-US" altLang="zh-CN" b="0" i="0" dirty="0">
                <a:solidFill>
                  <a:srgbClr val="191B1F"/>
                </a:solidFill>
                <a:effectLst/>
                <a:latin typeface="-apple-system"/>
              </a:rPr>
              <a:t>(b)</a:t>
            </a:r>
            <a:r>
              <a:rPr lang="zh-CN" altLang="en-US" b="0" i="0" dirty="0">
                <a:solidFill>
                  <a:srgbClr val="191B1F"/>
                </a:solidFill>
                <a:effectLst/>
                <a:latin typeface="-apple-system"/>
              </a:rPr>
              <a:t>是</a:t>
            </a:r>
            <a:r>
              <a:rPr lang="en-US" altLang="zh-CN" b="0" i="0" dirty="0">
                <a:solidFill>
                  <a:srgbClr val="191B1F"/>
                </a:solidFill>
                <a:effectLst/>
                <a:latin typeface="-apple-system"/>
              </a:rPr>
              <a:t>Ground Truth</a:t>
            </a:r>
            <a:r>
              <a:rPr lang="zh-CN" altLang="en-US" b="0" i="0" dirty="0">
                <a:solidFill>
                  <a:srgbClr val="191B1F"/>
                </a:solidFill>
                <a:effectLst/>
                <a:latin typeface="-apple-system"/>
              </a:rPr>
              <a:t>，</a:t>
            </a:r>
            <a:r>
              <a:rPr lang="en-US" altLang="zh-CN" b="0" i="0" dirty="0">
                <a:solidFill>
                  <a:srgbClr val="191B1F"/>
                </a:solidFill>
                <a:effectLst/>
                <a:latin typeface="-apple-system"/>
              </a:rPr>
              <a:t>(c)</a:t>
            </a:r>
            <a:r>
              <a:rPr lang="zh-CN" altLang="en-US" b="0" i="0" dirty="0">
                <a:solidFill>
                  <a:srgbClr val="191B1F"/>
                </a:solidFill>
                <a:effectLst/>
                <a:latin typeface="-apple-system"/>
              </a:rPr>
              <a:t>是基于</a:t>
            </a:r>
            <a:r>
              <a:rPr lang="en-US" altLang="zh-CN" b="0" i="0" dirty="0">
                <a:solidFill>
                  <a:srgbClr val="191B1F"/>
                </a:solidFill>
                <a:effectLst/>
                <a:latin typeface="-apple-system"/>
              </a:rPr>
              <a:t>Ground Truth</a:t>
            </a:r>
            <a:r>
              <a:rPr lang="zh-CN" altLang="en-US" b="0" i="0" dirty="0">
                <a:solidFill>
                  <a:srgbClr val="191B1F"/>
                </a:solidFill>
                <a:effectLst/>
                <a:latin typeface="-apple-system"/>
              </a:rPr>
              <a:t>生成的分割掩码，</a:t>
            </a:r>
            <a:r>
              <a:rPr lang="en-US" altLang="zh-CN" b="0" i="0" dirty="0">
                <a:solidFill>
                  <a:srgbClr val="191B1F"/>
                </a:solidFill>
                <a:effectLst/>
                <a:latin typeface="-apple-system"/>
              </a:rPr>
              <a:t>(d)</a:t>
            </a:r>
            <a:r>
              <a:rPr lang="zh-CN" altLang="en-US" b="0" i="0" dirty="0">
                <a:solidFill>
                  <a:srgbClr val="191B1F"/>
                </a:solidFill>
                <a:effectLst/>
                <a:latin typeface="-apple-system"/>
              </a:rPr>
              <a:t>是</a:t>
            </a:r>
            <a:r>
              <a:rPr lang="en-US" altLang="zh-CN" b="0" i="0" dirty="0">
                <a:solidFill>
                  <a:srgbClr val="191B1F"/>
                </a:solidFill>
                <a:effectLst/>
                <a:latin typeface="-apple-system"/>
              </a:rPr>
              <a:t>U-Net</a:t>
            </a:r>
            <a:r>
              <a:rPr lang="zh-CN" altLang="en-US" b="0" i="0" dirty="0">
                <a:solidFill>
                  <a:srgbClr val="191B1F"/>
                </a:solidFill>
                <a:effectLst/>
                <a:latin typeface="-apple-system"/>
              </a:rPr>
              <a:t>使用的用于分离边界的损失权值。</a:t>
            </a:r>
            <a:endParaRPr lang="zh-CN" altLang="en-US"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7</a:t>
            </a:fld>
            <a:endParaRPr lang="zh-CN" altLang="en-US"/>
          </a:p>
        </p:txBody>
      </p:sp>
    </p:spTree>
    <p:extLst>
      <p:ext uri="{BB962C8B-B14F-4D97-AF65-F5344CB8AC3E}">
        <p14:creationId xmlns:p14="http://schemas.microsoft.com/office/powerpoint/2010/main" val="232264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91B1F"/>
                </a:solidFill>
                <a:effectLst/>
                <a:latin typeface="-apple-system"/>
              </a:rPr>
              <a:t>U-Net</a:t>
            </a:r>
            <a:r>
              <a:rPr lang="zh-CN" altLang="en-US" b="0" i="0" dirty="0">
                <a:solidFill>
                  <a:srgbClr val="191B1F"/>
                </a:solidFill>
                <a:effectLst/>
                <a:latin typeface="-apple-system"/>
              </a:rPr>
              <a:t>的实验是一个比较简单的</a:t>
            </a:r>
            <a:r>
              <a:rPr lang="en-US" altLang="zh-CN" b="0" i="0" dirty="0">
                <a:solidFill>
                  <a:srgbClr val="191B1F"/>
                </a:solidFill>
                <a:effectLst/>
                <a:latin typeface="-apple-system"/>
              </a:rPr>
              <a:t>ISBI cell tracking</a:t>
            </a:r>
            <a:r>
              <a:rPr lang="zh-CN" altLang="en-US" b="0" i="0" dirty="0">
                <a:solidFill>
                  <a:srgbClr val="191B1F"/>
                </a:solidFill>
                <a:effectLst/>
                <a:latin typeface="-apple-system"/>
              </a:rPr>
              <a:t>数据集，由于本身的任务比较简单，</a:t>
            </a:r>
            <a:r>
              <a:rPr lang="en-US" altLang="zh-CN" b="0" i="0" dirty="0">
                <a:solidFill>
                  <a:srgbClr val="191B1F"/>
                </a:solidFill>
                <a:effectLst/>
                <a:latin typeface="-apple-system"/>
              </a:rPr>
              <a:t>U-Net</a:t>
            </a:r>
            <a:r>
              <a:rPr lang="zh-CN" altLang="en-US" b="0" i="0" dirty="0">
                <a:solidFill>
                  <a:srgbClr val="191B1F"/>
                </a:solidFill>
                <a:effectLst/>
                <a:latin typeface="-apple-system"/>
              </a:rPr>
              <a:t> 仅通过</a:t>
            </a:r>
            <a:r>
              <a:rPr lang="en-US" altLang="zh-CN" b="0" i="0" dirty="0">
                <a:solidFill>
                  <a:srgbClr val="191B1F"/>
                </a:solidFill>
                <a:effectLst/>
                <a:latin typeface="-apple-system"/>
              </a:rPr>
              <a:t>30</a:t>
            </a:r>
            <a:r>
              <a:rPr lang="zh-CN" altLang="en-US" b="0" i="0" dirty="0">
                <a:solidFill>
                  <a:srgbClr val="191B1F"/>
                </a:solidFill>
                <a:effectLst/>
                <a:latin typeface="-apple-system"/>
              </a:rPr>
              <a:t>张图片并辅以数据扩充策略便达到非常低的错误率</a:t>
            </a:r>
            <a:endParaRPr lang="zh-CN" altLang="en-US"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8</a:t>
            </a:fld>
            <a:endParaRPr lang="zh-CN" altLang="en-US"/>
          </a:p>
        </p:txBody>
      </p:sp>
    </p:spTree>
    <p:extLst>
      <p:ext uri="{BB962C8B-B14F-4D97-AF65-F5344CB8AC3E}">
        <p14:creationId xmlns:p14="http://schemas.microsoft.com/office/powerpoint/2010/main" val="178381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DFB88-C66D-4D4F-992A-21D8B5C2FC83}" type="datetimeFigureOut">
              <a:rPr lang="zh-CN" altLang="en-US" smtClean="0"/>
              <a:t>2023/12/9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93944-DC62-4081-86B4-76E5FCA2F9B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03974" y="2214251"/>
            <a:ext cx="10580345" cy="590931"/>
          </a:xfrm>
        </p:spPr>
        <p:txBody>
          <a:bodyPr>
            <a:spAutoFit/>
          </a:bodyPr>
          <a:lstStyle/>
          <a:p>
            <a:r>
              <a:rPr lang="en-US" altLang="zh-CN" sz="3600" b="1" dirty="0">
                <a:latin typeface="微软雅黑" panose="020B0503020204020204" pitchFamily="34" charset="-122"/>
                <a:ea typeface="微软雅黑" panose="020B0503020204020204" pitchFamily="34" charset="-122"/>
              </a:rPr>
              <a:t>2D Semantic Segmentation in Urban Scenes</a:t>
            </a:r>
            <a:endParaRPr lang="zh-CN" altLang="en-US" sz="3600" b="1" dirty="0">
              <a:latin typeface="微软雅黑" panose="020B0503020204020204" pitchFamily="34" charset="-122"/>
              <a:ea typeface="微软雅黑" panose="020B0503020204020204" pitchFamily="34" charset="-122"/>
            </a:endParaRPr>
          </a:p>
        </p:txBody>
      </p:sp>
      <p:sp>
        <p:nvSpPr>
          <p:cNvPr id="14" name="标题 1"/>
          <p:cNvSpPr txBox="1"/>
          <p:nvPr/>
        </p:nvSpPr>
        <p:spPr>
          <a:xfrm>
            <a:off x="996950" y="3316092"/>
            <a:ext cx="10198100" cy="1482329"/>
          </a:xfrm>
          <a:prstGeom prst="rect">
            <a:avLst/>
          </a:prstGeom>
        </p:spPr>
        <p:txBody>
          <a:bodyPr vert="horz" lIns="9144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altLang="zh-CN" sz="3200" b="1" dirty="0">
                <a:latin typeface="Times New Roman" panose="02020603050405020304" charset="0"/>
                <a:ea typeface="微软雅黑" panose="020B0503020204020204" pitchFamily="34" charset="-122"/>
                <a:cs typeface="Times New Roman" panose="02020603050405020304" charset="0"/>
              </a:rPr>
              <a:t>Proposal for Machine Learning Project</a:t>
            </a:r>
          </a:p>
          <a:p>
            <a:pPr>
              <a:lnSpc>
                <a:spcPct val="150000"/>
              </a:lnSpc>
            </a:pPr>
            <a:r>
              <a:rPr lang="en-US" altLang="zh-CN" sz="3200" b="1" dirty="0">
                <a:latin typeface="Times New Roman" panose="02020603050405020304" charset="0"/>
                <a:ea typeface="微软雅黑" panose="020B0503020204020204" pitchFamily="34" charset="-122"/>
                <a:cs typeface="Times New Roman" panose="02020603050405020304" charset="0"/>
              </a:rPr>
              <a:t>Dec 9</a:t>
            </a:r>
            <a:r>
              <a:rPr lang="zh-CN" altLang="en-US" sz="3200" b="1" dirty="0">
                <a:latin typeface="Times New Roman" panose="02020603050405020304" charset="0"/>
                <a:ea typeface="微软雅黑" panose="020B0503020204020204" pitchFamily="34" charset="-122"/>
                <a:cs typeface="Times New Roman" panose="02020603050405020304" charset="0"/>
              </a:rPr>
              <a:t>，</a:t>
            </a:r>
            <a:r>
              <a:rPr lang="en-US" altLang="zh-CN" sz="3200" b="1" dirty="0">
                <a:latin typeface="Times New Roman" panose="02020603050405020304" charset="0"/>
                <a:ea typeface="微软雅黑" panose="020B0503020204020204" pitchFamily="34" charset="-122"/>
                <a:cs typeface="Times New Roman" panose="02020603050405020304" charset="0"/>
              </a:rPr>
              <a:t>2023</a:t>
            </a:r>
            <a:endParaRPr lang="en-US" sz="3200" b="1" dirty="0">
              <a:latin typeface="Times New Roman" panose="02020603050405020304" charset="0"/>
              <a:ea typeface="微软雅黑" panose="020B0503020204020204" pitchFamily="34" charset="-122"/>
              <a:cs typeface="Times New Roman" panose="02020603050405020304" charset="0"/>
            </a:endParaRPr>
          </a:p>
        </p:txBody>
      </p:sp>
      <p:sp>
        <p:nvSpPr>
          <p:cNvPr id="4" name="文本框 3"/>
          <p:cNvSpPr txBox="1"/>
          <p:nvPr/>
        </p:nvSpPr>
        <p:spPr>
          <a:xfrm>
            <a:off x="7568120" y="5309331"/>
            <a:ext cx="3072454" cy="646331"/>
          </a:xfrm>
          <a:prstGeom prst="rect">
            <a:avLst/>
          </a:prstGeom>
          <a:noFill/>
        </p:spPr>
        <p:txBody>
          <a:bodyPr wrap="square" rtlCol="0">
            <a:spAutoFit/>
          </a:bodyPr>
          <a:lstStyle/>
          <a:p>
            <a:pPr algn="r"/>
            <a:r>
              <a:rPr lang="zh-CN" altLang="en-US" dirty="0">
                <a:latin typeface="微软雅黑 Light" panose="020B0502040204020203" pitchFamily="34" charset="-122"/>
                <a:ea typeface="微软雅黑 Light" panose="020B0502040204020203" pitchFamily="34" charset="-122"/>
                <a:cs typeface="Arial" panose="020B0604020202020204" pitchFamily="34" charset="0"/>
              </a:rPr>
              <a:t>小组成员：王浩羽，陈张杰</a:t>
            </a:r>
            <a:endParaRPr lang="en-US" altLang="zh-CN" dirty="0">
              <a:latin typeface="微软雅黑 Light" panose="020B0502040204020203" pitchFamily="34" charset="-122"/>
              <a:ea typeface="微软雅黑 Light" panose="020B0502040204020203" pitchFamily="34" charset="-122"/>
              <a:cs typeface="Arial" panose="020B0604020202020204" pitchFamily="34" charset="0"/>
            </a:endParaRPr>
          </a:p>
          <a:p>
            <a:pPr algn="r"/>
            <a:r>
              <a:rPr lang="zh-CN" altLang="en-US" dirty="0">
                <a:latin typeface="微软雅黑 Light" panose="020B0502040204020203" pitchFamily="34" charset="-122"/>
                <a:ea typeface="微软雅黑 Light" panose="020B0502040204020203" pitchFamily="34" charset="-122"/>
                <a:cs typeface="Arial" panose="020B0604020202020204" pitchFamily="34" charset="0"/>
              </a:rPr>
              <a:t>张旭东，李宇轩</a:t>
            </a:r>
            <a:endParaRPr lang="zh-CN" dirty="0">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6" name="矩形 5"/>
          <p:cNvSpPr/>
          <p:nvPr/>
        </p:nvSpPr>
        <p:spPr>
          <a:xfrm>
            <a:off x="1766888" y="2946400"/>
            <a:ext cx="8658225" cy="133985"/>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Proposed Method</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712774" y="1197969"/>
            <a:ext cx="1616958" cy="923330"/>
          </a:xfrm>
          <a:prstGeom prst="rect">
            <a:avLst/>
          </a:prstGeom>
          <a:noFill/>
        </p:spPr>
        <p:txBody>
          <a:bodyPr wrap="square" rtlCol="0">
            <a:spAutoFit/>
          </a:bodyPr>
          <a:lstStyle/>
          <a:p>
            <a:r>
              <a:rPr lang="zh-CN" altLang="en-US"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强调</a:t>
            </a:r>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正文</a:t>
            </a:r>
          </a:p>
        </p:txBody>
      </p:sp>
      <p:pic>
        <p:nvPicPr>
          <p:cNvPr id="4" name="图片 3">
            <a:extLst>
              <a:ext uri="{FF2B5EF4-FFF2-40B4-BE49-F238E27FC236}">
                <a16:creationId xmlns:a16="http://schemas.microsoft.com/office/drawing/2014/main" id="{531A4300-5D38-E48B-3EFA-39AF6EC8636A}"/>
              </a:ext>
            </a:extLst>
          </p:cNvPr>
          <p:cNvPicPr>
            <a:picLocks noChangeAspect="1"/>
          </p:cNvPicPr>
          <p:nvPr/>
        </p:nvPicPr>
        <p:blipFill>
          <a:blip r:embed="rId3"/>
          <a:stretch>
            <a:fillRect/>
          </a:stretch>
        </p:blipFill>
        <p:spPr>
          <a:xfrm>
            <a:off x="2653993" y="1363075"/>
            <a:ext cx="7087214" cy="4770533"/>
          </a:xfrm>
          <a:prstGeom prst="rect">
            <a:avLst/>
          </a:prstGeom>
        </p:spPr>
      </p:pic>
    </p:spTree>
    <p:extLst>
      <p:ext uri="{BB962C8B-B14F-4D97-AF65-F5344CB8AC3E}">
        <p14:creationId xmlns:p14="http://schemas.microsoft.com/office/powerpoint/2010/main" val="249879026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Resources and Experiment Platform</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pic>
        <p:nvPicPr>
          <p:cNvPr id="4" name="图片 3">
            <a:extLst>
              <a:ext uri="{FF2B5EF4-FFF2-40B4-BE49-F238E27FC236}">
                <a16:creationId xmlns:a16="http://schemas.microsoft.com/office/drawing/2014/main" id="{74BA0674-6764-F9AF-416B-BA2D6CB95B4E}"/>
              </a:ext>
            </a:extLst>
          </p:cNvPr>
          <p:cNvPicPr>
            <a:picLocks noChangeAspect="1"/>
          </p:cNvPicPr>
          <p:nvPr/>
        </p:nvPicPr>
        <p:blipFill>
          <a:blip r:embed="rId3"/>
          <a:stretch>
            <a:fillRect/>
          </a:stretch>
        </p:blipFill>
        <p:spPr>
          <a:xfrm>
            <a:off x="829059" y="2190810"/>
            <a:ext cx="10533882" cy="3301289"/>
          </a:xfrm>
          <a:prstGeom prst="rect">
            <a:avLst/>
          </a:prstGeom>
        </p:spPr>
      </p:pic>
      <p:sp>
        <p:nvSpPr>
          <p:cNvPr id="8" name="文本框 7">
            <a:extLst>
              <a:ext uri="{FF2B5EF4-FFF2-40B4-BE49-F238E27FC236}">
                <a16:creationId xmlns:a16="http://schemas.microsoft.com/office/drawing/2014/main" id="{B560E9D0-BD97-153D-5D84-57CE87E6F269}"/>
              </a:ext>
            </a:extLst>
          </p:cNvPr>
          <p:cNvSpPr txBox="1"/>
          <p:nvPr/>
        </p:nvSpPr>
        <p:spPr>
          <a:xfrm>
            <a:off x="1006765" y="1471872"/>
            <a:ext cx="6114472" cy="461665"/>
          </a:xfrm>
          <a:prstGeom prst="rect">
            <a:avLst/>
          </a:prstGeom>
          <a:noFill/>
        </p:spPr>
        <p:txBody>
          <a:bodyPr wrap="square">
            <a:spAutoFit/>
          </a:bodyPr>
          <a:lstStyle/>
          <a:p>
            <a:r>
              <a:rPr lang="en-US" altLang="zh-CN" sz="2400" b="1" dirty="0"/>
              <a:t>S</a:t>
            </a:r>
            <a:r>
              <a:rPr lang="zh-CN" altLang="en-US" sz="2400" b="1" dirty="0"/>
              <a:t>erver </a:t>
            </a:r>
            <a:r>
              <a:rPr lang="en-US" altLang="zh-CN" sz="2400" b="1" dirty="0"/>
              <a:t>provided by ML course</a:t>
            </a:r>
            <a:endParaRPr lang="zh-CN" altLang="en-US" sz="2400" b="1" dirty="0"/>
          </a:p>
        </p:txBody>
      </p:sp>
    </p:spTree>
    <p:extLst>
      <p:ext uri="{BB962C8B-B14F-4D97-AF65-F5344CB8AC3E}">
        <p14:creationId xmlns:p14="http://schemas.microsoft.com/office/powerpoint/2010/main" val="226719900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Initial Results</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1378811" y="1641315"/>
            <a:ext cx="3554426" cy="461665"/>
          </a:xfrm>
          <a:prstGeom prst="rect">
            <a:avLst/>
          </a:prstGeom>
          <a:noFill/>
        </p:spPr>
        <p:txBody>
          <a:bodyPr wrap="square" rtlCol="0">
            <a:spAutoFit/>
          </a:bodyPr>
          <a:lstStyle/>
          <a:p>
            <a:r>
              <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Hyperparameters</a:t>
            </a:r>
            <a:r>
              <a:rPr lang="zh-CN" altLang="en-US"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8" name="图片 7">
            <a:extLst>
              <a:ext uri="{FF2B5EF4-FFF2-40B4-BE49-F238E27FC236}">
                <a16:creationId xmlns:a16="http://schemas.microsoft.com/office/drawing/2014/main" id="{D451E4A0-1CF9-84F2-B5F9-730E8144B828}"/>
              </a:ext>
            </a:extLst>
          </p:cNvPr>
          <p:cNvPicPr>
            <a:picLocks noChangeAspect="1"/>
          </p:cNvPicPr>
          <p:nvPr/>
        </p:nvPicPr>
        <p:blipFill>
          <a:blip r:embed="rId3"/>
          <a:stretch>
            <a:fillRect/>
          </a:stretch>
        </p:blipFill>
        <p:spPr>
          <a:xfrm>
            <a:off x="1378811" y="2308763"/>
            <a:ext cx="9434378" cy="2240474"/>
          </a:xfrm>
          <a:prstGeom prst="rect">
            <a:avLst/>
          </a:prstGeom>
        </p:spPr>
      </p:pic>
    </p:spTree>
    <p:extLst>
      <p:ext uri="{BB962C8B-B14F-4D97-AF65-F5344CB8AC3E}">
        <p14:creationId xmlns:p14="http://schemas.microsoft.com/office/powerpoint/2010/main" val="405549120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Initial Results</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648119" y="1733601"/>
            <a:ext cx="2769335" cy="461665"/>
          </a:xfrm>
          <a:prstGeom prst="rect">
            <a:avLst/>
          </a:prstGeom>
          <a:noFill/>
        </p:spPr>
        <p:txBody>
          <a:bodyPr wrap="square" rtlCol="0">
            <a:spAutoFit/>
          </a:bodyPr>
          <a:lstStyle/>
          <a:p>
            <a:r>
              <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Training Loss</a:t>
            </a:r>
          </a:p>
        </p:txBody>
      </p:sp>
      <p:pic>
        <p:nvPicPr>
          <p:cNvPr id="4" name="图片 3">
            <a:extLst>
              <a:ext uri="{FF2B5EF4-FFF2-40B4-BE49-F238E27FC236}">
                <a16:creationId xmlns:a16="http://schemas.microsoft.com/office/drawing/2014/main" id="{3428BAFF-1167-975D-E568-73D5487E7C01}"/>
              </a:ext>
            </a:extLst>
          </p:cNvPr>
          <p:cNvPicPr>
            <a:picLocks noChangeAspect="1"/>
          </p:cNvPicPr>
          <p:nvPr/>
        </p:nvPicPr>
        <p:blipFill>
          <a:blip r:embed="rId3"/>
          <a:stretch>
            <a:fillRect/>
          </a:stretch>
        </p:blipFill>
        <p:spPr>
          <a:xfrm>
            <a:off x="259426" y="2549237"/>
            <a:ext cx="5621719" cy="2871701"/>
          </a:xfrm>
          <a:prstGeom prst="rect">
            <a:avLst/>
          </a:prstGeom>
        </p:spPr>
      </p:pic>
      <p:pic>
        <p:nvPicPr>
          <p:cNvPr id="8" name="图片 7">
            <a:extLst>
              <a:ext uri="{FF2B5EF4-FFF2-40B4-BE49-F238E27FC236}">
                <a16:creationId xmlns:a16="http://schemas.microsoft.com/office/drawing/2014/main" id="{3F200CC7-0424-BD23-6DC5-497D74C63D28}"/>
              </a:ext>
            </a:extLst>
          </p:cNvPr>
          <p:cNvPicPr>
            <a:picLocks noChangeAspect="1"/>
          </p:cNvPicPr>
          <p:nvPr/>
        </p:nvPicPr>
        <p:blipFill>
          <a:blip r:embed="rId4"/>
          <a:stretch>
            <a:fillRect/>
          </a:stretch>
        </p:blipFill>
        <p:spPr>
          <a:xfrm>
            <a:off x="7621587" y="2416118"/>
            <a:ext cx="2815503" cy="4441882"/>
          </a:xfrm>
          <a:prstGeom prst="rect">
            <a:avLst/>
          </a:prstGeom>
        </p:spPr>
      </p:pic>
      <p:sp>
        <p:nvSpPr>
          <p:cNvPr id="13" name="文本框 12">
            <a:extLst>
              <a:ext uri="{FF2B5EF4-FFF2-40B4-BE49-F238E27FC236}">
                <a16:creationId xmlns:a16="http://schemas.microsoft.com/office/drawing/2014/main" id="{0B7828CF-239D-472E-4733-EFB27FBBFEE0}"/>
              </a:ext>
            </a:extLst>
          </p:cNvPr>
          <p:cNvSpPr txBox="1"/>
          <p:nvPr/>
        </p:nvSpPr>
        <p:spPr>
          <a:xfrm>
            <a:off x="7228595" y="1133436"/>
            <a:ext cx="3582915"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sng"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example of semantic segmentation result</a:t>
            </a:r>
          </a:p>
        </p:txBody>
      </p:sp>
    </p:spTree>
    <p:extLst>
      <p:ext uri="{BB962C8B-B14F-4D97-AF65-F5344CB8AC3E}">
        <p14:creationId xmlns:p14="http://schemas.microsoft.com/office/powerpoint/2010/main" val="225186362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Goals and Objects</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1285427" y="1554586"/>
            <a:ext cx="9188610" cy="3416320"/>
          </a:xfrm>
          <a:prstGeom prst="rect">
            <a:avLst/>
          </a:prstGeom>
          <a:noFill/>
        </p:spPr>
        <p:txBody>
          <a:bodyPr wrap="square" rtlCol="0">
            <a:spAutoFit/>
          </a:bodyPr>
          <a:lstStyle/>
          <a:p>
            <a:endParaRPr lang="en-US" altLang="zh-CN" sz="20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Learn the basic mathematics behind CNN and self-attention mechanism in transformer. </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Deploy models on semantic segmentation tasks. </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Explore models in </a:t>
            </a:r>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rPr>
              <a:t>SUSTech</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dataset.</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Optimize the architecture of models. </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20380591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Task Assignment </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2042810" y="1287145"/>
            <a:ext cx="7609190" cy="5078313"/>
          </a:xfrm>
          <a:prstGeom prst="rect">
            <a:avLst/>
          </a:prstGeom>
          <a:noFill/>
        </p:spPr>
        <p:txBody>
          <a:bodyPr wrap="square" rtlCol="0">
            <a:spAutoFit/>
          </a:bodyPr>
          <a:lstStyle/>
          <a:p>
            <a:pPr indent="-285750">
              <a:buFont typeface="Arial" panose="020B0604020202020204" pitchFamily="34" charset="0"/>
              <a:buChar char="•"/>
            </a:pPr>
            <a:r>
              <a:rPr lang="zh-CN" altLang="en-US" b="1" u="sng" dirty="0">
                <a:solidFill>
                  <a:srgbClr val="002060"/>
                </a:solidFill>
                <a:latin typeface="微软雅黑" panose="020B0503020204020204" pitchFamily="34" charset="-122"/>
                <a:ea typeface="微软雅黑" panose="020B0503020204020204" pitchFamily="34" charset="-122"/>
              </a:rPr>
              <a:t>王浩羽：</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Survey on 2D semantic segmentation</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Construct cityscapes dataset</a:t>
            </a:r>
          </a:p>
          <a:p>
            <a:pPr lvl="1"/>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indent="-285750">
              <a:buFont typeface="Arial" panose="020B0604020202020204" pitchFamily="34" charset="0"/>
              <a:buChar char="•"/>
            </a:pPr>
            <a:r>
              <a:rPr lang="zh-CN" altLang="en-US" b="1" u="sng" dirty="0">
                <a:solidFill>
                  <a:srgbClr val="002060"/>
                </a:solidFill>
                <a:latin typeface="微软雅黑" panose="020B0503020204020204" pitchFamily="34" charset="-122"/>
                <a:ea typeface="微软雅黑" panose="020B0503020204020204" pitchFamily="34" charset="-122"/>
              </a:rPr>
              <a:t>陈张杰</a:t>
            </a:r>
            <a:r>
              <a:rPr lang="en-US" altLang="zh-CN" b="1" u="sng" dirty="0">
                <a:solidFill>
                  <a:srgbClr val="002060"/>
                </a:solidFill>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Train the model</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Evaluate test performance</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Try better Performance</a:t>
            </a:r>
          </a:p>
          <a:p>
            <a:pPr lvl="1"/>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indent="-285750">
              <a:buFont typeface="Arial" panose="020B0604020202020204" pitchFamily="34" charset="0"/>
              <a:buChar char="•"/>
            </a:pPr>
            <a:r>
              <a:rPr lang="zh-CN" altLang="en-US" b="1" u="sng" dirty="0">
                <a:solidFill>
                  <a:srgbClr val="002060"/>
                </a:solidFill>
                <a:latin typeface="微软雅黑" panose="020B0503020204020204" pitchFamily="34" charset="-122"/>
                <a:ea typeface="微软雅黑" panose="020B0503020204020204" pitchFamily="34" charset="-122"/>
              </a:rPr>
              <a:t>张旭东</a:t>
            </a:r>
            <a:r>
              <a:rPr lang="en-US" altLang="zh-CN" b="1" u="sng" dirty="0">
                <a:solidFill>
                  <a:srgbClr val="002060"/>
                </a:solidFill>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Choose model and estimate memory consumption</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Evaluate test performance</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Try better Performance</a:t>
            </a:r>
          </a:p>
          <a:p>
            <a:pPr lvl="1"/>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zh-CN" altLang="en-US" b="1" u="sng" dirty="0">
                <a:solidFill>
                  <a:srgbClr val="002060"/>
                </a:solidFill>
                <a:latin typeface="微软雅黑" panose="020B0503020204020204" pitchFamily="34" charset="-122"/>
                <a:ea typeface="微软雅黑" panose="020B0503020204020204" pitchFamily="34" charset="-122"/>
              </a:rPr>
              <a:t>李宇轩</a:t>
            </a:r>
            <a:r>
              <a:rPr lang="en-US" altLang="zh-CN" b="1" u="sng" dirty="0">
                <a:solidFill>
                  <a:srgbClr val="002060"/>
                </a:solidFill>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Construct self-sampled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SUSTech</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dataset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Data preprocessing for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SUSTech</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dataset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Try better Performance</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311045103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Project Schedule</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pic>
        <p:nvPicPr>
          <p:cNvPr id="4" name="图片 3">
            <a:extLst>
              <a:ext uri="{FF2B5EF4-FFF2-40B4-BE49-F238E27FC236}">
                <a16:creationId xmlns:a16="http://schemas.microsoft.com/office/drawing/2014/main" id="{56027C00-49AC-5573-65D6-5FE25416ACB7}"/>
              </a:ext>
            </a:extLst>
          </p:cNvPr>
          <p:cNvPicPr>
            <a:picLocks noChangeAspect="1"/>
          </p:cNvPicPr>
          <p:nvPr/>
        </p:nvPicPr>
        <p:blipFill>
          <a:blip r:embed="rId3"/>
          <a:stretch>
            <a:fillRect/>
          </a:stretch>
        </p:blipFill>
        <p:spPr>
          <a:xfrm>
            <a:off x="1325466" y="1494147"/>
            <a:ext cx="9541067" cy="4183743"/>
          </a:xfrm>
          <a:prstGeom prst="rect">
            <a:avLst/>
          </a:prstGeom>
        </p:spPr>
      </p:pic>
    </p:spTree>
    <p:extLst>
      <p:ext uri="{BB962C8B-B14F-4D97-AF65-F5344CB8AC3E}">
        <p14:creationId xmlns:p14="http://schemas.microsoft.com/office/powerpoint/2010/main" val="194156136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2295" y="127905"/>
            <a:ext cx="6389370" cy="579755"/>
          </a:xfrm>
        </p:spPr>
        <p:txBody>
          <a:bodyPr anchor="ctr" anchorCtr="0">
            <a:no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Reference</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4" name="矩形 3"/>
          <p:cNvSpPr/>
          <p:nvPr/>
        </p:nvSpPr>
        <p:spPr>
          <a:xfrm>
            <a:off x="1442476" y="2058421"/>
            <a:ext cx="9307047" cy="2585323"/>
          </a:xfrm>
          <a:prstGeom prst="rect">
            <a:avLst/>
          </a:prstGeom>
        </p:spPr>
        <p:txBody>
          <a:bodyPr wrap="square">
            <a:spAutoFit/>
          </a:bodyPr>
          <a:lstStyle/>
          <a:p>
            <a:r>
              <a:rPr lang="en-US" altLang="zh-CN" dirty="0"/>
              <a:t>[1]  Olaf </a:t>
            </a:r>
            <a:r>
              <a:rPr lang="en-US" altLang="zh-CN" dirty="0" err="1"/>
              <a:t>Ronneberger</a:t>
            </a:r>
            <a:r>
              <a:rPr lang="en-US" altLang="zh-CN" dirty="0"/>
              <a:t>, Philipp Fisher and M. </a:t>
            </a:r>
            <a:r>
              <a:rPr lang="en-US" altLang="zh-CN" dirty="0" err="1"/>
              <a:t>Kozubek</a:t>
            </a:r>
            <a:r>
              <a:rPr lang="en-US" altLang="zh-CN" dirty="0"/>
              <a:t>. U-Net: Convolutional Networks for Biomedical Image Segmentation[J] .</a:t>
            </a:r>
            <a:r>
              <a:rPr lang="en-US" altLang="zh-CN" dirty="0" err="1"/>
              <a:t>arXiv</a:t>
            </a:r>
            <a:r>
              <a:rPr lang="en-US" altLang="zh-CN" dirty="0"/>
              <a:t> e-prints arXiv:1505.04597,2015.</a:t>
            </a:r>
          </a:p>
          <a:p>
            <a:endParaRPr lang="en-US" altLang="zh-CN" dirty="0"/>
          </a:p>
          <a:p>
            <a:r>
              <a:rPr lang="en-US" altLang="zh-CN" dirty="0"/>
              <a:t>[2]  </a:t>
            </a:r>
            <a:r>
              <a:rPr lang="en-US" altLang="zh-CN" dirty="0" err="1"/>
              <a:t>Prannay</a:t>
            </a:r>
            <a:r>
              <a:rPr lang="en-US" altLang="zh-CN" dirty="0"/>
              <a:t> Khosla, Piotr </a:t>
            </a:r>
            <a:r>
              <a:rPr lang="en-US" altLang="zh-CN" dirty="0" err="1"/>
              <a:t>Teterwak</a:t>
            </a:r>
            <a:r>
              <a:rPr lang="en-US" altLang="zh-CN" dirty="0"/>
              <a:t> and Chen Wang. Supervised Contrastive Learning[J] .</a:t>
            </a:r>
            <a:r>
              <a:rPr lang="en-US" altLang="zh-CN" dirty="0" err="1"/>
              <a:t>arXiv</a:t>
            </a:r>
            <a:r>
              <a:rPr lang="en-US" altLang="zh-CN" dirty="0"/>
              <a:t> e-prints arXiv:2004.11362,2021.</a:t>
            </a:r>
          </a:p>
          <a:p>
            <a:endParaRPr lang="en-US" altLang="zh-CN" dirty="0"/>
          </a:p>
          <a:p>
            <a:r>
              <a:rPr lang="en-US" altLang="zh-CN" dirty="0"/>
              <a:t>[3]  </a:t>
            </a:r>
            <a:r>
              <a:rPr lang="en-US" altLang="zh-CN" dirty="0" err="1"/>
              <a:t>Xudong</a:t>
            </a:r>
            <a:r>
              <a:rPr lang="en-US" altLang="zh-CN" dirty="0"/>
              <a:t> Wang, Rohit Girdhar, Stella X. Yu, and Ishan Misra. Cut and Learn for Unsupervised Object Detection and Instance Segmentation[J]. </a:t>
            </a:r>
            <a:r>
              <a:rPr lang="en-US" altLang="zh-CN" dirty="0" err="1"/>
              <a:t>arXiv</a:t>
            </a:r>
            <a:r>
              <a:rPr lang="en-US" altLang="zh-CN" dirty="0"/>
              <a:t> pre-prints arXiv:2301.11320,2023.</a:t>
            </a: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182564" y="2094249"/>
            <a:ext cx="5826868" cy="1006429"/>
          </a:xfrm>
        </p:spPr>
        <p:txBody>
          <a:bodyPr wrap="square">
            <a:spAutoFit/>
          </a:bodyPr>
          <a:lstStyle/>
          <a:p>
            <a:r>
              <a:rPr lang="en-US" altLang="zh-CN" sz="6600" dirty="0">
                <a:latin typeface="Times New Roman" panose="02020603050405020304" charset="0"/>
                <a:ea typeface="微软雅黑" panose="020B0503020204020204" pitchFamily="34" charset="-122"/>
                <a:cs typeface="Times New Roman" panose="02020603050405020304" charset="0"/>
              </a:rPr>
              <a:t>THANK YOU!</a:t>
            </a:r>
            <a:endParaRPr lang="zh-CN" altLang="en-US" sz="6600" dirty="0">
              <a:latin typeface="Times New Roman" panose="02020603050405020304" charset="0"/>
              <a:ea typeface="微软雅黑" panose="020B0503020204020204" pitchFamily="34" charset="-122"/>
              <a:cs typeface="Times New Roman" panose="02020603050405020304" charset="0"/>
            </a:endParaRPr>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6" name="矩形 5"/>
          <p:cNvSpPr/>
          <p:nvPr/>
        </p:nvSpPr>
        <p:spPr>
          <a:xfrm flipV="1">
            <a:off x="3113721" y="3024478"/>
            <a:ext cx="5964555"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2295" y="127905"/>
            <a:ext cx="638937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Background and Motivation</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712774" y="1197969"/>
            <a:ext cx="1616958" cy="923330"/>
          </a:xfrm>
          <a:prstGeom prst="rect">
            <a:avLst/>
          </a:prstGeom>
          <a:noFill/>
        </p:spPr>
        <p:txBody>
          <a:bodyPr wrap="square" rtlCol="0">
            <a:spAutoFit/>
          </a:bodyPr>
          <a:lstStyle/>
          <a:p>
            <a:r>
              <a:rPr lang="zh-CN" altLang="en-US"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强调</a:t>
            </a:r>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正文</a:t>
            </a:r>
          </a:p>
        </p:txBody>
      </p:sp>
    </p:spTree>
    <p:extLst>
      <p:ext uri="{BB962C8B-B14F-4D97-AF65-F5344CB8AC3E}">
        <p14:creationId xmlns:p14="http://schemas.microsoft.com/office/powerpoint/2010/main" val="314171837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3550" y="127416"/>
            <a:ext cx="1918780" cy="579748"/>
          </a:xfrm>
        </p:spPr>
        <p:txBody>
          <a:bodyPr>
            <a:no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rPr>
              <a:t>Outline</a:t>
            </a:r>
          </a:p>
        </p:txBody>
      </p:sp>
      <p:sp>
        <p:nvSpPr>
          <p:cNvPr id="12" name="标题 1"/>
          <p:cNvSpPr txBox="1"/>
          <p:nvPr/>
        </p:nvSpPr>
        <p:spPr>
          <a:xfrm>
            <a:off x="1261316" y="1143521"/>
            <a:ext cx="7860030" cy="4922951"/>
          </a:xfrm>
          <a:prstGeom prst="rect">
            <a:avLst/>
          </a:prstGeom>
        </p:spPr>
        <p:txBody>
          <a:bodyPr vert="horz" lIns="9144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Background and Motivation</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Related Work</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Improvements</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Proposed Method</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Resources and Experiment Platform</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Initial Results</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Goals and Objectives</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Task Assignment and Project Schedule</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Background and Motivation</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0811510" y="5556250"/>
            <a:ext cx="1028700" cy="1020445"/>
          </a:xfrm>
          <a:prstGeom prst="rect">
            <a:avLst/>
          </a:prstGeom>
        </p:spPr>
      </p:pic>
      <p:sp>
        <p:nvSpPr>
          <p:cNvPr id="5" name="文本框 4"/>
          <p:cNvSpPr txBox="1"/>
          <p:nvPr/>
        </p:nvSpPr>
        <p:spPr>
          <a:xfrm>
            <a:off x="1421182" y="1196489"/>
            <a:ext cx="3770869"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Autonomous driving</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 name="图片 11">
            <a:extLst>
              <a:ext uri="{FF2B5EF4-FFF2-40B4-BE49-F238E27FC236}">
                <a16:creationId xmlns:a16="http://schemas.microsoft.com/office/drawing/2014/main" id="{602FD596-3D99-820F-63E3-BE2D8EAAC1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1115" y="2071054"/>
            <a:ext cx="4831835" cy="3625975"/>
          </a:xfrm>
          <a:prstGeom prst="rect">
            <a:avLst/>
          </a:prstGeom>
        </p:spPr>
      </p:pic>
      <p:sp>
        <p:nvSpPr>
          <p:cNvPr id="4" name="文本框 3">
            <a:extLst>
              <a:ext uri="{FF2B5EF4-FFF2-40B4-BE49-F238E27FC236}">
                <a16:creationId xmlns:a16="http://schemas.microsoft.com/office/drawing/2014/main" id="{30C6DA68-7102-463E-B833-4685A054E7EB}"/>
              </a:ext>
            </a:extLst>
          </p:cNvPr>
          <p:cNvSpPr txBox="1"/>
          <p:nvPr/>
        </p:nvSpPr>
        <p:spPr>
          <a:xfrm>
            <a:off x="3306616" y="6066472"/>
            <a:ext cx="6114472" cy="461665"/>
          </a:xfrm>
          <a:prstGeom prst="rect">
            <a:avLst/>
          </a:prstGeom>
          <a:noFill/>
        </p:spPr>
        <p:txBody>
          <a:bodyPr wrap="square">
            <a:spAutoFit/>
          </a:bodyPr>
          <a:lstStyle/>
          <a:p>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Image </a:t>
            </a:r>
            <a:r>
              <a:rPr lang="en-US" altLang="zh-CN" sz="1200" dirty="0">
                <a:latin typeface="微软雅黑" panose="020B0503020204020204" pitchFamily="34" charset="-122"/>
                <a:ea typeface="微软雅黑" panose="020B0503020204020204" pitchFamily="34" charset="-122"/>
              </a:rPr>
              <a:t>source: https://www.independent.co.uk/travel/news-and-advice/self-driving-cars-buses-autonomous-vehicles-b2413681.html</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824392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Background and Motivation</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0811510" y="5556250"/>
            <a:ext cx="1028700" cy="1020445"/>
          </a:xfrm>
          <a:prstGeom prst="rect">
            <a:avLst/>
          </a:prstGeom>
        </p:spPr>
      </p:pic>
      <p:sp>
        <p:nvSpPr>
          <p:cNvPr id="10" name="文本框 9">
            <a:extLst>
              <a:ext uri="{FF2B5EF4-FFF2-40B4-BE49-F238E27FC236}">
                <a16:creationId xmlns:a16="http://schemas.microsoft.com/office/drawing/2014/main" id="{897E56B3-E264-D044-8709-D5FEC693174D}"/>
              </a:ext>
            </a:extLst>
          </p:cNvPr>
          <p:cNvSpPr txBox="1"/>
          <p:nvPr/>
        </p:nvSpPr>
        <p:spPr>
          <a:xfrm>
            <a:off x="775730" y="1115487"/>
            <a:ext cx="4855202"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Semantic Segmentation </a:t>
            </a:r>
            <a:endParaRPr lang="zh-CN" altLang="en-US" sz="28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文本框 16">
            <a:extLst>
              <a:ext uri="{FF2B5EF4-FFF2-40B4-BE49-F238E27FC236}">
                <a16:creationId xmlns:a16="http://schemas.microsoft.com/office/drawing/2014/main" id="{F8AC207A-4126-4321-F27C-ECB9DAA0D9A1}"/>
              </a:ext>
            </a:extLst>
          </p:cNvPr>
          <p:cNvSpPr txBox="1"/>
          <p:nvPr/>
        </p:nvSpPr>
        <p:spPr>
          <a:xfrm>
            <a:off x="6445719" y="1638707"/>
            <a:ext cx="5159133" cy="4524315"/>
          </a:xfrm>
          <a:prstGeom prst="rect">
            <a:avLst/>
          </a:prstGeom>
          <a:noFill/>
        </p:spPr>
        <p:txBody>
          <a:bodyPr wrap="square">
            <a:spAutoFit/>
          </a:bodyPr>
          <a:lstStyle/>
          <a:p>
            <a:pPr marL="342900" indent="-342900">
              <a:buFont typeface="Arial" panose="020B0604020202020204" pitchFamily="34" charset="0"/>
              <a:buChar char="•"/>
            </a:pPr>
            <a:r>
              <a:rPr lang="en-US" altLang="zh-CN" sz="2400" i="0" dirty="0">
                <a:effectLst/>
                <a:latin typeface="Söhne"/>
              </a:rPr>
              <a:t>Pixel-level Classification </a:t>
            </a:r>
            <a:r>
              <a:rPr lang="zh-CN" altLang="en-US" sz="2400" i="0" dirty="0">
                <a:effectLst/>
                <a:latin typeface="Söhne"/>
              </a:rPr>
              <a:t>像素级</a:t>
            </a:r>
            <a:endParaRPr lang="en-US" altLang="zh-CN" sz="2400" i="0" dirty="0">
              <a:effectLst/>
              <a:latin typeface="Söhne"/>
            </a:endParaRPr>
          </a:p>
          <a:p>
            <a:endParaRPr lang="en-US" altLang="zh-CN" sz="2400" dirty="0">
              <a:latin typeface="Söhne"/>
            </a:endParaRPr>
          </a:p>
          <a:p>
            <a:pPr marL="342900" indent="-342900">
              <a:buFont typeface="Arial" panose="020B0604020202020204" pitchFamily="34" charset="0"/>
              <a:buChar char="•"/>
            </a:pPr>
            <a:r>
              <a:rPr lang="en-US" altLang="zh-CN" sz="2400" i="0" dirty="0">
                <a:effectLst/>
                <a:latin typeface="Söhne"/>
              </a:rPr>
              <a:t>Wide applications</a:t>
            </a:r>
          </a:p>
          <a:p>
            <a:pPr marL="800100" lvl="1" indent="-342900">
              <a:buFont typeface="Arial" panose="020B0604020202020204" pitchFamily="34" charset="0"/>
              <a:buChar char="•"/>
            </a:pPr>
            <a:r>
              <a:rPr lang="en-US" altLang="zh-CN" sz="2400" i="0" dirty="0">
                <a:effectLst/>
                <a:latin typeface="Söhne"/>
              </a:rPr>
              <a:t>autonomous driving</a:t>
            </a:r>
          </a:p>
          <a:p>
            <a:pPr marL="800100" lvl="1" indent="-342900">
              <a:buFont typeface="Arial" panose="020B0604020202020204" pitchFamily="34" charset="0"/>
              <a:buChar char="•"/>
            </a:pPr>
            <a:r>
              <a:rPr lang="en-US" altLang="zh-CN" sz="2400" i="0" dirty="0">
                <a:effectLst/>
                <a:latin typeface="Söhne"/>
              </a:rPr>
              <a:t>medical imaging</a:t>
            </a:r>
          </a:p>
          <a:p>
            <a:pPr marL="800100" lvl="1" indent="-342900">
              <a:buFont typeface="Arial" panose="020B0604020202020204" pitchFamily="34" charset="0"/>
              <a:buChar char="•"/>
            </a:pPr>
            <a:r>
              <a:rPr lang="en-US" altLang="zh-CN" sz="2400" i="0" dirty="0">
                <a:effectLst/>
                <a:latin typeface="Söhne"/>
              </a:rPr>
              <a:t>robotic vision</a:t>
            </a:r>
          </a:p>
          <a:p>
            <a:pPr marL="800100" lvl="1" indent="-342900">
              <a:buFont typeface="Arial" panose="020B0604020202020204" pitchFamily="34" charset="0"/>
              <a:buChar char="•"/>
            </a:pPr>
            <a:r>
              <a:rPr lang="en-US" altLang="zh-CN" sz="2400" i="0" dirty="0">
                <a:effectLst/>
                <a:latin typeface="Söhne"/>
              </a:rPr>
              <a:t>video surveillance</a:t>
            </a:r>
          </a:p>
          <a:p>
            <a:pPr marL="342900" indent="-342900">
              <a:buFont typeface="Arial" panose="020B0604020202020204" pitchFamily="34" charset="0"/>
              <a:buChar char="•"/>
            </a:pPr>
            <a:endParaRPr lang="en-US" altLang="zh-CN" sz="2400" dirty="0">
              <a:latin typeface="Söhne"/>
            </a:endParaRPr>
          </a:p>
          <a:p>
            <a:pPr marL="342900" indent="-342900">
              <a:buFont typeface="Arial" panose="020B0604020202020204" pitchFamily="34" charset="0"/>
              <a:buChar char="•"/>
            </a:pPr>
            <a:r>
              <a:rPr lang="en-US" altLang="zh-CN" sz="2400" i="0" dirty="0">
                <a:effectLst/>
                <a:latin typeface="Söhne"/>
              </a:rPr>
              <a:t>Deep learning Approaches</a:t>
            </a:r>
          </a:p>
          <a:p>
            <a:pPr marL="800100" lvl="1" indent="-342900">
              <a:buFont typeface="Arial" panose="020B0604020202020204" pitchFamily="34" charset="0"/>
              <a:buChar char="•"/>
            </a:pPr>
            <a:r>
              <a:rPr lang="en-US" altLang="zh-CN" sz="2400" dirty="0">
                <a:latin typeface="Söhne"/>
              </a:rPr>
              <a:t>U-Net, FCN, </a:t>
            </a:r>
            <a:r>
              <a:rPr lang="en-US" altLang="zh-CN" sz="2400" dirty="0" err="1">
                <a:latin typeface="Söhne"/>
              </a:rPr>
              <a:t>SegNet</a:t>
            </a:r>
            <a:r>
              <a:rPr lang="en-US" altLang="zh-CN" sz="2400" dirty="0">
                <a:latin typeface="Söhne"/>
              </a:rPr>
              <a:t>, …</a:t>
            </a:r>
            <a:endParaRPr lang="en-US" altLang="zh-CN" sz="2400" i="0" dirty="0">
              <a:effectLst/>
              <a:latin typeface="Söhne"/>
            </a:endParaRPr>
          </a:p>
          <a:p>
            <a:pPr marL="342900" indent="-342900">
              <a:buFont typeface="Arial" panose="020B0604020202020204" pitchFamily="34" charset="0"/>
              <a:buChar char="•"/>
            </a:pPr>
            <a:endParaRPr lang="en-US" altLang="zh-CN" sz="2400" dirty="0">
              <a:latin typeface="Söhne"/>
            </a:endParaRPr>
          </a:p>
          <a:p>
            <a:pPr marL="342900" indent="-342900">
              <a:buFont typeface="Arial" panose="020B0604020202020204" pitchFamily="34" charset="0"/>
              <a:buChar char="•"/>
            </a:pPr>
            <a:r>
              <a:rPr lang="en-US" altLang="zh-CN" sz="2400" i="0" dirty="0">
                <a:effectLst/>
                <a:latin typeface="Söhne"/>
              </a:rPr>
              <a:t>Challenges</a:t>
            </a:r>
          </a:p>
        </p:txBody>
      </p:sp>
      <p:grpSp>
        <p:nvGrpSpPr>
          <p:cNvPr id="20" name="组合 19">
            <a:extLst>
              <a:ext uri="{FF2B5EF4-FFF2-40B4-BE49-F238E27FC236}">
                <a16:creationId xmlns:a16="http://schemas.microsoft.com/office/drawing/2014/main" id="{7681CC4E-B3E2-452D-D704-901AB89BC8EE}"/>
              </a:ext>
            </a:extLst>
          </p:cNvPr>
          <p:cNvGrpSpPr/>
          <p:nvPr/>
        </p:nvGrpSpPr>
        <p:grpSpPr>
          <a:xfrm>
            <a:off x="775730" y="1797477"/>
            <a:ext cx="4663618" cy="4206773"/>
            <a:chOff x="471799" y="1910068"/>
            <a:chExt cx="5159133" cy="4559614"/>
          </a:xfrm>
        </p:grpSpPr>
        <p:pic>
          <p:nvPicPr>
            <p:cNvPr id="8" name="图片 7">
              <a:extLst>
                <a:ext uri="{FF2B5EF4-FFF2-40B4-BE49-F238E27FC236}">
                  <a16:creationId xmlns:a16="http://schemas.microsoft.com/office/drawing/2014/main" id="{2433EDC4-314A-85CB-8C3D-AF542B2B24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799" y="3900864"/>
              <a:ext cx="5159133" cy="2568818"/>
            </a:xfrm>
            <a:prstGeom prst="rect">
              <a:avLst/>
            </a:prstGeom>
          </p:spPr>
        </p:pic>
        <p:pic>
          <p:nvPicPr>
            <p:cNvPr id="19" name="图片 18">
              <a:extLst>
                <a:ext uri="{FF2B5EF4-FFF2-40B4-BE49-F238E27FC236}">
                  <a16:creationId xmlns:a16="http://schemas.microsoft.com/office/drawing/2014/main" id="{A7C4EE44-C0C2-987D-0C2D-A6335EC8C9C3}"/>
                </a:ext>
              </a:extLst>
            </p:cNvPr>
            <p:cNvPicPr>
              <a:picLocks noChangeAspect="1"/>
            </p:cNvPicPr>
            <p:nvPr/>
          </p:nvPicPr>
          <p:blipFill>
            <a:blip r:embed="rId5"/>
            <a:stretch>
              <a:fillRect/>
            </a:stretch>
          </p:blipFill>
          <p:spPr>
            <a:xfrm>
              <a:off x="471799" y="1910068"/>
              <a:ext cx="5159133" cy="1960830"/>
            </a:xfrm>
            <a:prstGeom prst="rect">
              <a:avLst/>
            </a:prstGeom>
          </p:spPr>
        </p:pic>
      </p:grpSp>
      <p:sp>
        <p:nvSpPr>
          <p:cNvPr id="21" name="文本框 20">
            <a:extLst>
              <a:ext uri="{FF2B5EF4-FFF2-40B4-BE49-F238E27FC236}">
                <a16:creationId xmlns:a16="http://schemas.microsoft.com/office/drawing/2014/main" id="{ACD4F129-6FBF-4559-C649-D08C6658B9E5}"/>
              </a:ext>
            </a:extLst>
          </p:cNvPr>
          <p:cNvSpPr txBox="1"/>
          <p:nvPr/>
        </p:nvSpPr>
        <p:spPr>
          <a:xfrm>
            <a:off x="775730" y="6163022"/>
            <a:ext cx="4663618" cy="276999"/>
          </a:xfrm>
          <a:prstGeom prst="rect">
            <a:avLst/>
          </a:prstGeom>
          <a:noFill/>
        </p:spPr>
        <p:txBody>
          <a:bodyPr wrap="square">
            <a:spAutoFit/>
          </a:bodyPr>
          <a:lstStyle/>
          <a:p>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Image </a:t>
            </a:r>
            <a:r>
              <a:rPr lang="en-US" altLang="zh-CN" sz="1200" dirty="0">
                <a:latin typeface="微软雅黑" panose="020B0503020204020204" pitchFamily="34" charset="-122"/>
                <a:ea typeface="微软雅黑" panose="020B0503020204020204" pitchFamily="34" charset="-122"/>
              </a:rPr>
              <a:t>source: https://zhuanlan.zhihu.com/p/31428783</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Related Work</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1163300" y="5818909"/>
            <a:ext cx="1028700" cy="1020445"/>
          </a:xfrm>
          <a:prstGeom prst="rect">
            <a:avLst/>
          </a:prstGeom>
        </p:spPr>
      </p:pic>
      <p:sp>
        <p:nvSpPr>
          <p:cNvPr id="5" name="文本框 4"/>
          <p:cNvSpPr txBox="1"/>
          <p:nvPr/>
        </p:nvSpPr>
        <p:spPr>
          <a:xfrm>
            <a:off x="712774" y="1197969"/>
            <a:ext cx="5161794" cy="2185214"/>
          </a:xfrm>
          <a:prstGeom prst="rect">
            <a:avLst/>
          </a:prstGeom>
          <a:noFill/>
        </p:spPr>
        <p:txBody>
          <a:bodyPr wrap="square" rtlCol="0">
            <a:spAutoFit/>
          </a:bodyPr>
          <a:lstStyle/>
          <a:p>
            <a:r>
              <a:rPr lang="en-US" altLang="zh-CN" sz="28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U-Net: Architecture</a:t>
            </a:r>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Fully convolutional network</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contracting path</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expansive path</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a:extLst>
              <a:ext uri="{FF2B5EF4-FFF2-40B4-BE49-F238E27FC236}">
                <a16:creationId xmlns:a16="http://schemas.microsoft.com/office/drawing/2014/main" id="{5BB16C2E-9CE9-21DD-4B30-C270242FB02A}"/>
              </a:ext>
            </a:extLst>
          </p:cNvPr>
          <p:cNvPicPr>
            <a:picLocks noChangeAspect="1"/>
          </p:cNvPicPr>
          <p:nvPr/>
        </p:nvPicPr>
        <p:blipFill rotWithShape="1">
          <a:blip r:embed="rId4"/>
          <a:srcRect b="19846"/>
          <a:stretch/>
        </p:blipFill>
        <p:spPr>
          <a:xfrm>
            <a:off x="5438105" y="1667533"/>
            <a:ext cx="6254606" cy="4151376"/>
          </a:xfrm>
          <a:prstGeom prst="rect">
            <a:avLst/>
          </a:prstGeom>
        </p:spPr>
      </p:pic>
      <p:pic>
        <p:nvPicPr>
          <p:cNvPr id="8" name="图片 7">
            <a:extLst>
              <a:ext uri="{FF2B5EF4-FFF2-40B4-BE49-F238E27FC236}">
                <a16:creationId xmlns:a16="http://schemas.microsoft.com/office/drawing/2014/main" id="{EBF68F69-6D05-7C24-F9E8-3AA83CFC9A18}"/>
              </a:ext>
            </a:extLst>
          </p:cNvPr>
          <p:cNvPicPr>
            <a:picLocks noChangeAspect="1"/>
          </p:cNvPicPr>
          <p:nvPr/>
        </p:nvPicPr>
        <p:blipFill>
          <a:blip r:embed="rId5"/>
          <a:stretch>
            <a:fillRect/>
          </a:stretch>
        </p:blipFill>
        <p:spPr>
          <a:xfrm>
            <a:off x="712774" y="3701521"/>
            <a:ext cx="4404742" cy="1958510"/>
          </a:xfrm>
          <a:prstGeom prst="rect">
            <a:avLst/>
          </a:prstGeom>
        </p:spPr>
      </p:pic>
      <p:sp>
        <p:nvSpPr>
          <p:cNvPr id="13" name="文本框 12">
            <a:extLst>
              <a:ext uri="{FF2B5EF4-FFF2-40B4-BE49-F238E27FC236}">
                <a16:creationId xmlns:a16="http://schemas.microsoft.com/office/drawing/2014/main" id="{E91596B3-9EA4-E7A5-89B5-5052C0D4CC17}"/>
              </a:ext>
            </a:extLst>
          </p:cNvPr>
          <p:cNvSpPr txBox="1"/>
          <p:nvPr/>
        </p:nvSpPr>
        <p:spPr>
          <a:xfrm>
            <a:off x="4819773" y="6299696"/>
            <a:ext cx="6114472" cy="276999"/>
          </a:xfrm>
          <a:prstGeom prst="rect">
            <a:avLst/>
          </a:prstGeom>
          <a:noFill/>
        </p:spPr>
        <p:txBody>
          <a:bodyPr wrap="square">
            <a:spAutoFit/>
          </a:bodyPr>
          <a:lstStyle/>
          <a:p>
            <a:r>
              <a:rPr lang="en-US" altLang="zh-CN" sz="1200" dirty="0"/>
              <a:t>Image source: U-Net: Convolutional Networks for Biomedical Image Segmentation</a:t>
            </a:r>
            <a:endParaRPr lang="zh-CN" altLang="en-US" sz="1200" dirty="0"/>
          </a:p>
        </p:txBody>
      </p:sp>
    </p:spTree>
    <p:extLst>
      <p:ext uri="{BB962C8B-B14F-4D97-AF65-F5344CB8AC3E}">
        <p14:creationId xmlns:p14="http://schemas.microsoft.com/office/powerpoint/2010/main" val="318598947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Related Work</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1163300" y="5818909"/>
            <a:ext cx="1028700" cy="1020445"/>
          </a:xfrm>
          <a:prstGeom prst="rect">
            <a:avLst/>
          </a:prstGeom>
        </p:spPr>
      </p:pic>
      <p:sp>
        <p:nvSpPr>
          <p:cNvPr id="5" name="文本框 4"/>
          <p:cNvSpPr txBox="1"/>
          <p:nvPr/>
        </p:nvSpPr>
        <p:spPr>
          <a:xfrm>
            <a:off x="389501" y="1098616"/>
            <a:ext cx="7766208" cy="3016210"/>
          </a:xfrm>
          <a:prstGeom prst="rect">
            <a:avLst/>
          </a:prstGeom>
          <a:noFill/>
        </p:spPr>
        <p:txBody>
          <a:bodyPr wrap="square" rtlCol="0">
            <a:spAutoFit/>
          </a:bodyPr>
          <a:lstStyle/>
          <a:p>
            <a:r>
              <a:rPr lang="en-US" altLang="zh-CN" sz="28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U-Net: Optimizer</a:t>
            </a:r>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Stochastic Gradient Descent (SGD) </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Small batch size (size=1)  ------ Large input tiles</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High momentum (0.99)</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a:extLst>
              <a:ext uri="{FF2B5EF4-FFF2-40B4-BE49-F238E27FC236}">
                <a16:creationId xmlns:a16="http://schemas.microsoft.com/office/drawing/2014/main" id="{157B42EF-45F7-CD41-97F3-445C3978DD3C}"/>
              </a:ext>
            </a:extLst>
          </p:cNvPr>
          <p:cNvPicPr>
            <a:picLocks noChangeAspect="1"/>
          </p:cNvPicPr>
          <p:nvPr/>
        </p:nvPicPr>
        <p:blipFill>
          <a:blip r:embed="rId4"/>
          <a:stretch>
            <a:fillRect/>
          </a:stretch>
        </p:blipFill>
        <p:spPr>
          <a:xfrm>
            <a:off x="2819899" y="3848860"/>
            <a:ext cx="6240974" cy="1560243"/>
          </a:xfrm>
          <a:prstGeom prst="rect">
            <a:avLst/>
          </a:prstGeom>
        </p:spPr>
      </p:pic>
      <p:sp>
        <p:nvSpPr>
          <p:cNvPr id="10" name="文本框 9">
            <a:extLst>
              <a:ext uri="{FF2B5EF4-FFF2-40B4-BE49-F238E27FC236}">
                <a16:creationId xmlns:a16="http://schemas.microsoft.com/office/drawing/2014/main" id="{E1CD7A2E-8F8A-653D-7317-AF0737A033B8}"/>
              </a:ext>
            </a:extLst>
          </p:cNvPr>
          <p:cNvSpPr txBox="1"/>
          <p:nvPr/>
        </p:nvSpPr>
        <p:spPr>
          <a:xfrm>
            <a:off x="5421746" y="6453096"/>
            <a:ext cx="6114472" cy="276999"/>
          </a:xfrm>
          <a:prstGeom prst="rect">
            <a:avLst/>
          </a:prstGeom>
          <a:noFill/>
        </p:spPr>
        <p:txBody>
          <a:bodyPr wrap="square">
            <a:spAutoFit/>
          </a:bodyPr>
          <a:lstStyle/>
          <a:p>
            <a:r>
              <a:rPr lang="en-US" altLang="zh-CN" sz="1200" dirty="0"/>
              <a:t>Image source: U-Net: Convolutional Networks for Biomedical Image Segmentation</a:t>
            </a:r>
            <a:endParaRPr lang="zh-CN" altLang="en-US" sz="1200" dirty="0"/>
          </a:p>
        </p:txBody>
      </p:sp>
      <p:sp>
        <p:nvSpPr>
          <p:cNvPr id="4" name="文本框 3">
            <a:extLst>
              <a:ext uri="{FF2B5EF4-FFF2-40B4-BE49-F238E27FC236}">
                <a16:creationId xmlns:a16="http://schemas.microsoft.com/office/drawing/2014/main" id="{C1B03745-70BE-521C-2815-5FFB4351D6B2}"/>
              </a:ext>
            </a:extLst>
          </p:cNvPr>
          <p:cNvSpPr txBox="1"/>
          <p:nvPr/>
        </p:nvSpPr>
        <p:spPr>
          <a:xfrm>
            <a:off x="657913" y="5582005"/>
            <a:ext cx="10878305"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 input ; (b) segmentation maps ; (c) generated segmentation mask ; (d) the border pixels</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640104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Related Work</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1163300" y="5818909"/>
            <a:ext cx="1028700" cy="1020445"/>
          </a:xfrm>
          <a:prstGeom prst="rect">
            <a:avLst/>
          </a:prstGeom>
        </p:spPr>
      </p:pic>
      <p:sp>
        <p:nvSpPr>
          <p:cNvPr id="5" name="文本框 4"/>
          <p:cNvSpPr txBox="1"/>
          <p:nvPr/>
        </p:nvSpPr>
        <p:spPr>
          <a:xfrm>
            <a:off x="389501" y="1098616"/>
            <a:ext cx="11737844" cy="3016210"/>
          </a:xfrm>
          <a:prstGeom prst="rect">
            <a:avLst/>
          </a:prstGeom>
          <a:noFill/>
        </p:spPr>
        <p:txBody>
          <a:bodyPr wrap="square" rtlCol="0">
            <a:spAutoFit/>
          </a:bodyPr>
          <a:lstStyle/>
          <a:p>
            <a:r>
              <a:rPr lang="en-US" altLang="zh-CN" sz="28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U-Net: Loss Function</a:t>
            </a:r>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Pixel-wise soft-max </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Cross entropy loss function                                                    ,“l(x)”: true label of pixel x</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weight map “w(x)”                                                                     ,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w</a:t>
            </a:r>
            <a:r>
              <a:rPr lang="en-US" altLang="zh-CN" baseline="-25000" dirty="0" err="1">
                <a:latin typeface="微软雅黑" panose="020B0503020204020204" pitchFamily="34" charset="-122"/>
                <a:ea typeface="微软雅黑" panose="020B0503020204020204" pitchFamily="34" charset="-122"/>
                <a:cs typeface="微软雅黑" panose="020B0503020204020204" pitchFamily="34" charset="-122"/>
              </a:rPr>
              <a:t>c</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(x): weight of class</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                                                                                                            d1(x), d2(x): distance to border of cell</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a:extLst>
              <a:ext uri="{FF2B5EF4-FFF2-40B4-BE49-F238E27FC236}">
                <a16:creationId xmlns:a16="http://schemas.microsoft.com/office/drawing/2014/main" id="{157B42EF-45F7-CD41-97F3-445C3978DD3C}"/>
              </a:ext>
            </a:extLst>
          </p:cNvPr>
          <p:cNvPicPr>
            <a:picLocks noChangeAspect="1"/>
          </p:cNvPicPr>
          <p:nvPr/>
        </p:nvPicPr>
        <p:blipFill>
          <a:blip r:embed="rId4"/>
          <a:stretch>
            <a:fillRect/>
          </a:stretch>
        </p:blipFill>
        <p:spPr>
          <a:xfrm>
            <a:off x="2819898" y="4199141"/>
            <a:ext cx="6240974" cy="1560243"/>
          </a:xfrm>
          <a:prstGeom prst="rect">
            <a:avLst/>
          </a:prstGeom>
        </p:spPr>
      </p:pic>
      <p:sp>
        <p:nvSpPr>
          <p:cNvPr id="10" name="文本框 9">
            <a:extLst>
              <a:ext uri="{FF2B5EF4-FFF2-40B4-BE49-F238E27FC236}">
                <a16:creationId xmlns:a16="http://schemas.microsoft.com/office/drawing/2014/main" id="{E1CD7A2E-8F8A-653D-7317-AF0737A033B8}"/>
              </a:ext>
            </a:extLst>
          </p:cNvPr>
          <p:cNvSpPr txBox="1"/>
          <p:nvPr/>
        </p:nvSpPr>
        <p:spPr>
          <a:xfrm>
            <a:off x="5421746" y="6453096"/>
            <a:ext cx="6114472" cy="276999"/>
          </a:xfrm>
          <a:prstGeom prst="rect">
            <a:avLst/>
          </a:prstGeom>
          <a:noFill/>
        </p:spPr>
        <p:txBody>
          <a:bodyPr wrap="square">
            <a:spAutoFit/>
          </a:bodyPr>
          <a:lstStyle/>
          <a:p>
            <a:r>
              <a:rPr lang="en-US" altLang="zh-CN" sz="1200" dirty="0"/>
              <a:t>Image source: U-Net: Convolutional Networks for Biomedical Image Segmentation</a:t>
            </a:r>
            <a:endParaRPr lang="zh-CN" altLang="en-US" sz="1200" dirty="0"/>
          </a:p>
        </p:txBody>
      </p:sp>
      <p:pic>
        <p:nvPicPr>
          <p:cNvPr id="12" name="图片 11">
            <a:extLst>
              <a:ext uri="{FF2B5EF4-FFF2-40B4-BE49-F238E27FC236}">
                <a16:creationId xmlns:a16="http://schemas.microsoft.com/office/drawing/2014/main" id="{4A9145A7-EE30-8984-24E8-63E9A5990F57}"/>
              </a:ext>
            </a:extLst>
          </p:cNvPr>
          <p:cNvPicPr>
            <a:picLocks noChangeAspect="1"/>
          </p:cNvPicPr>
          <p:nvPr/>
        </p:nvPicPr>
        <p:blipFill>
          <a:blip r:embed="rId5"/>
          <a:stretch>
            <a:fillRect/>
          </a:stretch>
        </p:blipFill>
        <p:spPr>
          <a:xfrm>
            <a:off x="3129705" y="1749001"/>
            <a:ext cx="4477506" cy="442222"/>
          </a:xfrm>
          <a:prstGeom prst="rect">
            <a:avLst/>
          </a:prstGeom>
        </p:spPr>
      </p:pic>
      <p:pic>
        <p:nvPicPr>
          <p:cNvPr id="15" name="图片 14">
            <a:extLst>
              <a:ext uri="{FF2B5EF4-FFF2-40B4-BE49-F238E27FC236}">
                <a16:creationId xmlns:a16="http://schemas.microsoft.com/office/drawing/2014/main" id="{AF6D8B4E-0039-FBA2-A323-4557D399E9AF}"/>
              </a:ext>
            </a:extLst>
          </p:cNvPr>
          <p:cNvPicPr>
            <a:picLocks noChangeAspect="1"/>
          </p:cNvPicPr>
          <p:nvPr/>
        </p:nvPicPr>
        <p:blipFill>
          <a:blip r:embed="rId6"/>
          <a:stretch>
            <a:fillRect/>
          </a:stretch>
        </p:blipFill>
        <p:spPr>
          <a:xfrm>
            <a:off x="3129704" y="2987102"/>
            <a:ext cx="4477507" cy="835284"/>
          </a:xfrm>
          <a:prstGeom prst="rect">
            <a:avLst/>
          </a:prstGeom>
        </p:spPr>
      </p:pic>
      <p:pic>
        <p:nvPicPr>
          <p:cNvPr id="17" name="图片 16">
            <a:extLst>
              <a:ext uri="{FF2B5EF4-FFF2-40B4-BE49-F238E27FC236}">
                <a16:creationId xmlns:a16="http://schemas.microsoft.com/office/drawing/2014/main" id="{CC7CCA70-D4A0-219B-86DF-F13AA665B72A}"/>
              </a:ext>
            </a:extLst>
          </p:cNvPr>
          <p:cNvPicPr>
            <a:picLocks noChangeAspect="1"/>
          </p:cNvPicPr>
          <p:nvPr/>
        </p:nvPicPr>
        <p:blipFill>
          <a:blip r:embed="rId7"/>
          <a:stretch>
            <a:fillRect/>
          </a:stretch>
        </p:blipFill>
        <p:spPr>
          <a:xfrm>
            <a:off x="4272605" y="2171384"/>
            <a:ext cx="2562849" cy="789283"/>
          </a:xfrm>
          <a:prstGeom prst="rect">
            <a:avLst/>
          </a:prstGeom>
        </p:spPr>
      </p:pic>
      <p:sp>
        <p:nvSpPr>
          <p:cNvPr id="4" name="文本框 3">
            <a:extLst>
              <a:ext uri="{FF2B5EF4-FFF2-40B4-BE49-F238E27FC236}">
                <a16:creationId xmlns:a16="http://schemas.microsoft.com/office/drawing/2014/main" id="{C1B03745-70BE-521C-2815-5FFB4351D6B2}"/>
              </a:ext>
            </a:extLst>
          </p:cNvPr>
          <p:cNvSpPr txBox="1"/>
          <p:nvPr/>
        </p:nvSpPr>
        <p:spPr>
          <a:xfrm>
            <a:off x="656847" y="5838265"/>
            <a:ext cx="10878305"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 input ; (b) segmentation maps ; (c) generated segmentation mask ; (d) the border pixels</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050304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Related Work</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1163300" y="5818909"/>
            <a:ext cx="1028700" cy="1020445"/>
          </a:xfrm>
          <a:prstGeom prst="rect">
            <a:avLst/>
          </a:prstGeom>
        </p:spPr>
      </p:pic>
      <p:sp>
        <p:nvSpPr>
          <p:cNvPr id="5" name="文本框 4"/>
          <p:cNvSpPr txBox="1"/>
          <p:nvPr/>
        </p:nvSpPr>
        <p:spPr>
          <a:xfrm>
            <a:off x="1460920" y="1185731"/>
            <a:ext cx="9437990" cy="2585323"/>
          </a:xfrm>
          <a:prstGeom prst="rect">
            <a:avLst/>
          </a:prstGeom>
          <a:noFill/>
        </p:spPr>
        <p:txBody>
          <a:bodyPr wrap="square" rtlCol="0">
            <a:spAutoFit/>
          </a:bodyPr>
          <a:lstStyle/>
          <a:p>
            <a:r>
              <a:rPr lang="en-US" altLang="zh-CN" sz="28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U-Net: Dataset - ISBI cell tracking challenge </a:t>
            </a:r>
          </a:p>
          <a:p>
            <a:r>
              <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(2012, 2014, 2015)</a:t>
            </a:r>
            <a:endParaRPr lang="en-US" altLang="zh-CN" sz="16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Size: 30, 35, 20 (Very Small)</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Data Augmentation</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Shift, Rotation</a:t>
            </a:r>
          </a:p>
          <a:p>
            <a:pPr marL="742950" lvl="1" indent="-285750">
              <a:buFont typeface="Arial" panose="020B0604020202020204" pitchFamily="34" charset="0"/>
              <a:buChar char="•"/>
            </a:pPr>
            <a:r>
              <a:rPr lang="en-US" altLang="zh-CN" sz="2000" b="0" i="0" dirty="0">
                <a:effectLst/>
                <a:latin typeface="Arial" panose="020B0604020202020204" pitchFamily="34" charset="0"/>
              </a:rPr>
              <a:t>random elastic </a:t>
            </a:r>
            <a:r>
              <a:rPr lang="en-US" altLang="zh-CN" sz="2000" b="1" u="sng" dirty="0">
                <a:solidFill>
                  <a:srgbClr val="002060"/>
                </a:solidFill>
                <a:latin typeface="微软雅黑" panose="020B0503020204020204" pitchFamily="34" charset="-122"/>
                <a:ea typeface="微软雅黑" panose="020B0503020204020204" pitchFamily="34" charset="-122"/>
              </a:rPr>
              <a:t>Deformation</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Gray value variations</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a:extLst>
              <a:ext uri="{FF2B5EF4-FFF2-40B4-BE49-F238E27FC236}">
                <a16:creationId xmlns:a16="http://schemas.microsoft.com/office/drawing/2014/main" id="{157B42EF-45F7-CD41-97F3-445C3978DD3C}"/>
              </a:ext>
            </a:extLst>
          </p:cNvPr>
          <p:cNvPicPr>
            <a:picLocks noChangeAspect="1"/>
          </p:cNvPicPr>
          <p:nvPr/>
        </p:nvPicPr>
        <p:blipFill>
          <a:blip r:embed="rId4"/>
          <a:stretch>
            <a:fillRect/>
          </a:stretch>
        </p:blipFill>
        <p:spPr>
          <a:xfrm>
            <a:off x="2378062" y="3637773"/>
            <a:ext cx="6087365" cy="1521841"/>
          </a:xfrm>
          <a:prstGeom prst="rect">
            <a:avLst/>
          </a:prstGeom>
        </p:spPr>
      </p:pic>
      <p:sp>
        <p:nvSpPr>
          <p:cNvPr id="10" name="文本框 9">
            <a:extLst>
              <a:ext uri="{FF2B5EF4-FFF2-40B4-BE49-F238E27FC236}">
                <a16:creationId xmlns:a16="http://schemas.microsoft.com/office/drawing/2014/main" id="{E1CD7A2E-8F8A-653D-7317-AF0737A033B8}"/>
              </a:ext>
            </a:extLst>
          </p:cNvPr>
          <p:cNvSpPr txBox="1"/>
          <p:nvPr/>
        </p:nvSpPr>
        <p:spPr>
          <a:xfrm>
            <a:off x="5408191" y="6529296"/>
            <a:ext cx="6114472" cy="276999"/>
          </a:xfrm>
          <a:prstGeom prst="rect">
            <a:avLst/>
          </a:prstGeom>
          <a:noFill/>
        </p:spPr>
        <p:txBody>
          <a:bodyPr wrap="square">
            <a:spAutoFit/>
          </a:bodyPr>
          <a:lstStyle/>
          <a:p>
            <a:r>
              <a:rPr lang="en-US" altLang="zh-CN" sz="1200" dirty="0"/>
              <a:t>Image source: U-Net: Convolutional Networks for Biomedical Image Segmentation</a:t>
            </a:r>
            <a:endParaRPr lang="zh-CN" altLang="en-US" sz="1200" dirty="0"/>
          </a:p>
        </p:txBody>
      </p:sp>
      <p:pic>
        <p:nvPicPr>
          <p:cNvPr id="4" name="图片 3">
            <a:extLst>
              <a:ext uri="{FF2B5EF4-FFF2-40B4-BE49-F238E27FC236}">
                <a16:creationId xmlns:a16="http://schemas.microsoft.com/office/drawing/2014/main" id="{3F83D96C-1DC8-3A2E-A4A0-87B38830D8C1}"/>
              </a:ext>
            </a:extLst>
          </p:cNvPr>
          <p:cNvPicPr>
            <a:picLocks noChangeAspect="1"/>
          </p:cNvPicPr>
          <p:nvPr/>
        </p:nvPicPr>
        <p:blipFill>
          <a:blip r:embed="rId5"/>
          <a:stretch>
            <a:fillRect/>
          </a:stretch>
        </p:blipFill>
        <p:spPr>
          <a:xfrm>
            <a:off x="2427585" y="5082371"/>
            <a:ext cx="6037842" cy="1409613"/>
          </a:xfrm>
          <a:prstGeom prst="rect">
            <a:avLst/>
          </a:prstGeom>
        </p:spPr>
      </p:pic>
    </p:spTree>
    <p:extLst>
      <p:ext uri="{BB962C8B-B14F-4D97-AF65-F5344CB8AC3E}">
        <p14:creationId xmlns:p14="http://schemas.microsoft.com/office/powerpoint/2010/main" val="236270678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strike="sngStrike"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Improvements</a:t>
            </a:r>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 Enlighten</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1627173" y="1826041"/>
            <a:ext cx="9308681" cy="4154984"/>
          </a:xfrm>
          <a:prstGeom prst="rect">
            <a:avLst/>
          </a:prstGeom>
          <a:noFill/>
        </p:spPr>
        <p:txBody>
          <a:bodyPr wrap="square" rtlCol="0">
            <a:spAutoFit/>
          </a:bodyPr>
          <a:lstStyle/>
          <a:p>
            <a:r>
              <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Some insights from U-Net paper</a:t>
            </a:r>
          </a:p>
          <a:p>
            <a:endPar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Architecture: It seems difficult to change?</a:t>
            </a:r>
          </a:p>
          <a:p>
            <a:pPr marL="285750"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Optimizer: calculation resource ------ trade off</a:t>
            </a:r>
          </a:p>
          <a:p>
            <a:pPr marL="285750"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Loss Function: How to recognize “border”?</a:t>
            </a:r>
          </a:p>
          <a:p>
            <a:pPr marL="285750"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Data Preprocessing: How to Augment data to improve the Robustness of model?</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189555699"/>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Autofit/>
      </a:bodyPr>
      <a:lstStyle>
        <a:defPPr marL="571500" indent="-571500" algn="l">
          <a:lnSpc>
            <a:spcPct val="200000"/>
          </a:lnSpc>
          <a:buFont typeface="Arial" panose="020B0604020202020204" pitchFamily="34" charset="0"/>
          <a:buChar char="•"/>
          <a:defRPr sz="2800" b="1" dirty="0">
            <a:latin typeface="Arial" panose="020B0604020202020204" pitchFamily="34" charset="0"/>
            <a:ea typeface="微软雅黑"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1443</Words>
  <Application>Microsoft Office PowerPoint</Application>
  <PresentationFormat>宽屏</PresentationFormat>
  <Paragraphs>157</Paragraphs>
  <Slides>19</Slides>
  <Notes>6</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-apple-system</vt:lpstr>
      <vt:lpstr>Söhne</vt:lpstr>
      <vt:lpstr>等线</vt:lpstr>
      <vt:lpstr>等线 Light</vt:lpstr>
      <vt:lpstr>微软雅黑</vt:lpstr>
      <vt:lpstr>微软雅黑 Light</vt:lpstr>
      <vt:lpstr>Arial</vt:lpstr>
      <vt:lpstr>Times New Roman</vt:lpstr>
      <vt:lpstr>Office 主题​​</vt:lpstr>
      <vt:lpstr>2D Semantic Segmentation in Urban Scenes</vt:lpstr>
      <vt:lpstr>Outline</vt:lpstr>
      <vt:lpstr>Background and Motivation</vt:lpstr>
      <vt:lpstr>Background and Motivation</vt:lpstr>
      <vt:lpstr>Related Work</vt:lpstr>
      <vt:lpstr>Related Work</vt:lpstr>
      <vt:lpstr>Related Work</vt:lpstr>
      <vt:lpstr>Related Work</vt:lpstr>
      <vt:lpstr>Improvements Enlighten</vt:lpstr>
      <vt:lpstr>Proposed Method</vt:lpstr>
      <vt:lpstr>Resources and Experiment Platform</vt:lpstr>
      <vt:lpstr>Initial Results</vt:lpstr>
      <vt:lpstr>Initial Results</vt:lpstr>
      <vt:lpstr>Goals and Objects</vt:lpstr>
      <vt:lpstr>Task Assignment </vt:lpstr>
      <vt:lpstr>Project Schedule</vt:lpstr>
      <vt:lpstr>Reference</vt:lpstr>
      <vt:lpstr>THANK YOU!</vt:lpstr>
      <vt:lpstr>Background and Motivation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第一届光学知识竞赛</dc:title>
  <dc:creator>郑金涛</dc:creator>
  <cp:lastModifiedBy>Haoyu Wang</cp:lastModifiedBy>
  <cp:revision>144</cp:revision>
  <dcterms:created xsi:type="dcterms:W3CDTF">2018-03-09T10:15:00Z</dcterms:created>
  <dcterms:modified xsi:type="dcterms:W3CDTF">2023-12-08T18:38:45Z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2052-11.8.2.8361</vt:lpwstr>
  </property>
</Properties>
</file>