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7" r:id="rId2"/>
    <p:sldId id="266" r:id="rId3"/>
    <p:sldId id="317" r:id="rId4"/>
    <p:sldId id="307" r:id="rId5"/>
    <p:sldId id="295" r:id="rId6"/>
    <p:sldId id="318" r:id="rId7"/>
    <p:sldId id="301" r:id="rId8"/>
    <p:sldId id="311" r:id="rId9"/>
    <p:sldId id="313" r:id="rId10"/>
    <p:sldId id="312" r:id="rId11"/>
    <p:sldId id="302" r:id="rId12"/>
    <p:sldId id="319" r:id="rId13"/>
    <p:sldId id="303" r:id="rId14"/>
    <p:sldId id="315" r:id="rId15"/>
    <p:sldId id="316" r:id="rId16"/>
    <p:sldId id="304" r:id="rId17"/>
    <p:sldId id="309" r:id="rId18"/>
    <p:sldId id="310" r:id="rId19"/>
    <p:sldId id="314" r:id="rId20"/>
    <p:sldId id="305" r:id="rId21"/>
    <p:sldId id="306" r:id="rId22"/>
    <p:sldId id="308" r:id="rId23"/>
    <p:sldId id="298" r:id="rId24"/>
    <p:sldId id="268" r:id="rId25"/>
    <p:sldId id="30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D4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052" autoAdjust="0"/>
  </p:normalViewPr>
  <p:slideViewPr>
    <p:cSldViewPr snapToGrid="0">
      <p:cViewPr varScale="1">
        <p:scale>
          <a:sx n="79" d="100"/>
          <a:sy n="79" d="100"/>
        </p:scale>
        <p:origin x="11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A335-5269-4B85-95DB-91C53040B856}"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90F55-E33F-4F55-B56D-790968137D6B}" type="slidenum">
              <a:rPr lang="zh-CN" altLang="en-US" smtClean="0"/>
              <a:t>‹#›</a:t>
            </a:fld>
            <a:endParaRPr lang="zh-CN" altLang="en-US"/>
          </a:p>
        </p:txBody>
      </p:sp>
    </p:spTree>
    <p:extLst>
      <p:ext uri="{BB962C8B-B14F-4D97-AF65-F5344CB8AC3E}">
        <p14:creationId xmlns:p14="http://schemas.microsoft.com/office/powerpoint/2010/main" val="248648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驾驶，也被称为自动驾驶或无人驾驶技术，代表了汽车行业的革命性进步。它涉及无需人工干预即可导航和操作的车辆。自动驾驶汽车利用传感器、摄像头、雷达和人工智能的组合来感知周围环境并做出实时决策，使它们能够独立在道路上行驶。自动驾驶汽车的发展基于关键要素，包括环境感知、数据处理、路径规划和控制系统。这些因素共同确保了安全舒适的自动驾驶体验。环境感知是自动驾驶的关键功能，它关注的是车辆解读和理解周围环境的能力。</a:t>
            </a:r>
            <a:endParaRPr lang="en-US" altLang="zh-CN" dirty="0"/>
          </a:p>
          <a:p>
            <a:endParaRPr lang="en-US" altLang="zh-CN" dirty="0"/>
          </a:p>
          <a:p>
            <a:r>
              <a:rPr lang="zh-CN" altLang="en-US" dirty="0"/>
              <a:t>然而，环境状态的不确定性给自动驾驶系统带来了挑战。不可预测的路况和动态场景等因素需要先进的感知技术来适应并做出准确的决策。为了应对这些挑战，我们将语义分割应用于环境感知。语义分割是一种感知方法，它将图像中的像素划分为不同的语义类，如道路、行人、车辆和障碍物，使车辆能够理解其环境。自动驾驶中语义分割的主要目的是提供对周围环境的详细了解，帮助自动驾驶车辆做出决策。</a:t>
            </a:r>
            <a:endParaRPr lang="en-US" altLang="zh-CN"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4</a:t>
            </a:fld>
            <a:endParaRPr lang="zh-CN" altLang="en-US"/>
          </a:p>
        </p:txBody>
      </p:sp>
    </p:spTree>
    <p:extLst>
      <p:ext uri="{BB962C8B-B14F-4D97-AF65-F5344CB8AC3E}">
        <p14:creationId xmlns:p14="http://schemas.microsoft.com/office/powerpoint/2010/main" val="21103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语义分割是计算机视觉领域的一个重要分支，它旨在将数字图像分割成若干个语义区域。在语义分割任务中，每个像素都被分配一个类别标签，使得具有相同类别的像素被归为同一区域。这些类别通常是有意义的物体或场景的一部分，如人、车辆、建筑物、树木等。语义分割有助于计算机深入理解图像内容，识别图像中不同的对象及布局。</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它的应用非常广泛，包括上文提到的自动驾驶领域以及 医疗影像中对于病变区域的识别、机器人视觉任务中机器人对于周围环境的理解 和 通过监控视频对人群进行识别和分析。</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近年来，随着深度学习技术的发展，特别是卷积神经网络（</a:t>
            </a:r>
            <a:r>
              <a:rPr lang="en-US" altLang="zh-CN" b="0" i="0" dirty="0">
                <a:solidFill>
                  <a:srgbClr val="D1D5DB"/>
                </a:solidFill>
                <a:effectLst/>
                <a:latin typeface="Söhne"/>
              </a:rPr>
              <a:t>CNN</a:t>
            </a:r>
            <a:r>
              <a:rPr lang="zh-CN" altLang="en-US" b="0" i="0" dirty="0">
                <a:solidFill>
                  <a:srgbClr val="D1D5DB"/>
                </a:solidFill>
                <a:effectLst/>
                <a:latin typeface="Söhne"/>
              </a:rPr>
              <a:t>）的广泛应用，语义分割的性能得到了显著提升。常见的深度学习模型包括 </a:t>
            </a:r>
            <a:r>
              <a:rPr lang="en-US" altLang="zh-CN" b="0" i="0" dirty="0">
                <a:solidFill>
                  <a:srgbClr val="D1D5DB"/>
                </a:solidFill>
                <a:effectLst/>
                <a:latin typeface="Söhne"/>
              </a:rPr>
              <a:t>U-Net</a:t>
            </a:r>
            <a:r>
              <a:rPr lang="zh-CN" altLang="en-US" b="0" i="0" dirty="0">
                <a:solidFill>
                  <a:srgbClr val="D1D5DB"/>
                </a:solidFill>
                <a:effectLst/>
                <a:latin typeface="Söhne"/>
              </a:rPr>
              <a:t>、全卷积网络 </a:t>
            </a:r>
            <a:r>
              <a:rPr lang="en-US" altLang="zh-CN" b="0" i="0" dirty="0">
                <a:solidFill>
                  <a:srgbClr val="D1D5DB"/>
                </a:solidFill>
                <a:effectLst/>
                <a:latin typeface="Söhne"/>
              </a:rPr>
              <a:t>- FCN</a:t>
            </a:r>
            <a:r>
              <a:rPr lang="zh-CN" altLang="en-US" b="0" i="0" dirty="0">
                <a:solidFill>
                  <a:srgbClr val="D1D5DB"/>
                </a:solidFill>
                <a:effectLst/>
                <a:latin typeface="Söhne"/>
              </a:rPr>
              <a:t>和 </a:t>
            </a:r>
            <a:r>
              <a:rPr lang="en-US" altLang="zh-CN" b="0" i="0" dirty="0" err="1">
                <a:solidFill>
                  <a:srgbClr val="D1D5DB"/>
                </a:solidFill>
                <a:effectLst/>
                <a:latin typeface="Söhne"/>
              </a:rPr>
              <a:t>SegNet</a:t>
            </a:r>
            <a:r>
              <a:rPr lang="en-US" altLang="zh-CN" b="0" i="0" dirty="0">
                <a:solidFill>
                  <a:srgbClr val="D1D5DB"/>
                </a:solidFill>
                <a:effectLst/>
                <a:latin typeface="Söhne"/>
              </a:rPr>
              <a:t> </a:t>
            </a:r>
            <a:r>
              <a:rPr lang="zh-CN" altLang="en-US" b="0" i="0" dirty="0">
                <a:solidFill>
                  <a:srgbClr val="D1D5DB"/>
                </a:solidFill>
                <a:effectLst/>
                <a:latin typeface="Söhne"/>
              </a:rPr>
              <a:t>等。</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但语义分割仍面临非常多的挑战，包括类别不平衡（某些类别的样本比其他类别多得多）、小对象识别难度大、以及在复杂背景中的难以精确分割等问题。</a:t>
            </a:r>
            <a:endParaRPr lang="en-US" altLang="zh-CN" b="0" i="0" dirty="0">
              <a:solidFill>
                <a:srgbClr val="D1D5DB"/>
              </a:solidFill>
              <a:effectLst/>
              <a:latin typeface="Söhne"/>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5</a:t>
            </a:fld>
            <a:endParaRPr lang="zh-CN" altLang="en-US"/>
          </a:p>
        </p:txBody>
      </p:sp>
    </p:spTree>
    <p:extLst>
      <p:ext uri="{BB962C8B-B14F-4D97-AF65-F5344CB8AC3E}">
        <p14:creationId xmlns:p14="http://schemas.microsoft.com/office/powerpoint/2010/main" val="7063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是比较早的使用全卷积网络进行语义分割的算法之一，它希望能够识别图片中的细胞边界，论文中使用包含压缩路径和扩展路径的对称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形形状。它包含压缩路径和扩展路径，两个路径分别进行最大池降采样操作和反卷积，最终得到一个</a:t>
            </a:r>
            <a:r>
              <a:rPr lang="en-US" altLang="zh-CN" b="0" i="0" dirty="0">
                <a:solidFill>
                  <a:srgbClr val="191B1F"/>
                </a:solidFill>
                <a:effectLst/>
                <a:latin typeface="-apple-system"/>
              </a:rPr>
              <a:t>2</a:t>
            </a:r>
            <a:r>
              <a:rPr lang="zh-CN" altLang="en-US" b="0" i="0" dirty="0">
                <a:solidFill>
                  <a:srgbClr val="191B1F"/>
                </a:solidFill>
                <a:effectLst/>
                <a:latin typeface="-apple-system"/>
              </a:rPr>
              <a:t>维的</a:t>
            </a:r>
            <a:r>
              <a:rPr lang="en-US" altLang="zh-CN" b="0" i="0" dirty="0">
                <a:solidFill>
                  <a:srgbClr val="191B1F"/>
                </a:solidFill>
                <a:effectLst/>
                <a:latin typeface="-apple-system"/>
              </a:rPr>
              <a:t>segmentation map</a:t>
            </a:r>
            <a:r>
              <a:rPr lang="zh-CN" altLang="en-US" b="0" i="0" dirty="0">
                <a:solidFill>
                  <a:srgbClr val="191B1F"/>
                </a:solidFill>
                <a:effectLst/>
                <a:latin typeface="-apple-system"/>
              </a:rPr>
              <a:t>，因为这是一个二分类问题。</a:t>
            </a:r>
            <a:endParaRPr lang="en-US" altLang="zh-CN"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7</a:t>
            </a:fld>
            <a:endParaRPr lang="zh-CN" altLang="en-US"/>
          </a:p>
        </p:txBody>
      </p:sp>
    </p:spTree>
    <p:extLst>
      <p:ext uri="{BB962C8B-B14F-4D97-AF65-F5344CB8AC3E}">
        <p14:creationId xmlns:p14="http://schemas.microsoft.com/office/powerpoint/2010/main" val="2013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8</a:t>
            </a:fld>
            <a:endParaRPr lang="zh-CN" altLang="en-US"/>
          </a:p>
        </p:txBody>
      </p:sp>
    </p:spTree>
    <p:extLst>
      <p:ext uri="{BB962C8B-B14F-4D97-AF65-F5344CB8AC3E}">
        <p14:creationId xmlns:p14="http://schemas.microsoft.com/office/powerpoint/2010/main" val="160245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9</a:t>
            </a:fld>
            <a:endParaRPr lang="zh-CN" altLang="en-US"/>
          </a:p>
        </p:txBody>
      </p:sp>
    </p:spTree>
    <p:extLst>
      <p:ext uri="{BB962C8B-B14F-4D97-AF65-F5344CB8AC3E}">
        <p14:creationId xmlns:p14="http://schemas.microsoft.com/office/powerpoint/2010/main" val="232264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 仅通过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10</a:t>
            </a:fld>
            <a:endParaRPr lang="zh-CN" altLang="en-US"/>
          </a:p>
        </p:txBody>
      </p:sp>
    </p:spTree>
    <p:extLst>
      <p:ext uri="{BB962C8B-B14F-4D97-AF65-F5344CB8AC3E}">
        <p14:creationId xmlns:p14="http://schemas.microsoft.com/office/powerpoint/2010/main" val="178381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13</a:t>
            </a:fld>
            <a:endParaRPr lang="zh-CN" altLang="en-US"/>
          </a:p>
        </p:txBody>
      </p:sp>
    </p:spTree>
    <p:extLst>
      <p:ext uri="{BB962C8B-B14F-4D97-AF65-F5344CB8AC3E}">
        <p14:creationId xmlns:p14="http://schemas.microsoft.com/office/powerpoint/2010/main" val="61420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14</a:t>
            </a:fld>
            <a:endParaRPr lang="zh-CN" altLang="en-US"/>
          </a:p>
        </p:txBody>
      </p:sp>
    </p:spTree>
    <p:extLst>
      <p:ext uri="{BB962C8B-B14F-4D97-AF65-F5344CB8AC3E}">
        <p14:creationId xmlns:p14="http://schemas.microsoft.com/office/powerpoint/2010/main" val="154005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15</a:t>
            </a:fld>
            <a:endParaRPr lang="zh-CN" altLang="en-US"/>
          </a:p>
        </p:txBody>
      </p:sp>
    </p:spTree>
    <p:extLst>
      <p:ext uri="{BB962C8B-B14F-4D97-AF65-F5344CB8AC3E}">
        <p14:creationId xmlns:p14="http://schemas.microsoft.com/office/powerpoint/2010/main" val="380314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tyscapes-dataset.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3974" y="1715653"/>
            <a:ext cx="10580345" cy="1089529"/>
          </a:xfrm>
        </p:spPr>
        <p:txBody>
          <a:bodyPr>
            <a:spAutoFit/>
          </a:bodyPr>
          <a:lstStyle/>
          <a:p>
            <a:r>
              <a:rPr lang="en-US" altLang="zh-CN" sz="3600" b="1" dirty="0">
                <a:latin typeface="微软雅黑" panose="020B0503020204020204" pitchFamily="34" charset="-122"/>
                <a:ea typeface="微软雅黑" panose="020B0503020204020204" pitchFamily="34" charset="-122"/>
              </a:rPr>
              <a:t>2D Semantic Segmentation in </a:t>
            </a:r>
            <a:br>
              <a:rPr lang="en-US" altLang="zh-CN" sz="3600" b="1" dirty="0">
                <a:latin typeface="微软雅黑" panose="020B0503020204020204" pitchFamily="34" charset="-122"/>
                <a:ea typeface="微软雅黑" panose="020B0503020204020204" pitchFamily="34" charset="-122"/>
              </a:rPr>
            </a:br>
            <a:r>
              <a:rPr lang="en-US" altLang="zh-CN" sz="3600" b="1" dirty="0">
                <a:latin typeface="微软雅黑" panose="020B0503020204020204" pitchFamily="34" charset="-122"/>
                <a:ea typeface="微软雅黑" panose="020B0503020204020204" pitchFamily="34" charset="-122"/>
              </a:rPr>
              <a:t>SUSTech Scenes</a:t>
            </a:r>
            <a:endParaRPr lang="zh-CN" altLang="en-US" sz="3600" b="1" dirty="0">
              <a:latin typeface="微软雅黑" panose="020B0503020204020204" pitchFamily="34" charset="-122"/>
              <a:ea typeface="微软雅黑" panose="020B0503020204020204" pitchFamily="34" charset="-122"/>
            </a:endParaRPr>
          </a:p>
        </p:txBody>
      </p:sp>
      <p:sp>
        <p:nvSpPr>
          <p:cNvPr id="14" name="标题 1"/>
          <p:cNvSpPr txBox="1"/>
          <p:nvPr/>
        </p:nvSpPr>
        <p:spPr>
          <a:xfrm>
            <a:off x="996950" y="3316092"/>
            <a:ext cx="10198100" cy="1482329"/>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Proposal for CS405 Project</a:t>
            </a:r>
          </a:p>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Dec 9, 2023</a:t>
            </a:r>
            <a:endParaRPr lang="en-US" sz="3200" b="1" dirty="0">
              <a:latin typeface="Times New Roman" panose="02020603050405020304" charset="0"/>
              <a:ea typeface="微软雅黑" panose="020B0503020204020204" pitchFamily="34" charset="-122"/>
              <a:cs typeface="Times New Roman" panose="02020603050405020304" charset="0"/>
            </a:endParaRPr>
          </a:p>
        </p:txBody>
      </p:sp>
      <p:sp>
        <p:nvSpPr>
          <p:cNvPr id="4" name="文本框 3"/>
          <p:cNvSpPr txBox="1"/>
          <p:nvPr/>
        </p:nvSpPr>
        <p:spPr>
          <a:xfrm>
            <a:off x="7568120" y="5309331"/>
            <a:ext cx="3072454" cy="646331"/>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小组成员：王浩羽，陈张杰</a:t>
            </a:r>
            <a:endParaRPr lang="en-US" altLang="zh-CN" dirty="0">
              <a:latin typeface="微软雅黑 Light" panose="020B0502040204020203" pitchFamily="34" charset="-122"/>
              <a:ea typeface="微软雅黑 Light" panose="020B0502040204020203" pitchFamily="34" charset="-122"/>
              <a:cs typeface="Arial" panose="020B0604020202020204" pitchFamily="34" charset="0"/>
            </a:endParaRPr>
          </a:p>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张旭东，李宇轩</a:t>
            </a:r>
            <a:endParaRPr lang="zh-CN"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矩形 5"/>
          <p:cNvSpPr/>
          <p:nvPr/>
        </p:nvSpPr>
        <p:spPr>
          <a:xfrm>
            <a:off x="1766888" y="2946400"/>
            <a:ext cx="8658225" cy="133985"/>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1460920" y="1185731"/>
            <a:ext cx="9437990" cy="2585323"/>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Dataset - ISBI cell tracking challenge </a:t>
            </a:r>
          </a:p>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(2012, 2014, 2015)</a:t>
            </a:r>
            <a:endParaRPr lang="en-US" altLang="zh-CN" sz="16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Size: 30, 35, 20 (Very Small)</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Augmentation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Shift, Rotation</a:t>
            </a:r>
          </a:p>
          <a:p>
            <a:pPr marL="742950" lvl="1" indent="-285750">
              <a:buFont typeface="Arial" panose="020B0604020202020204" pitchFamily="34" charset="0"/>
              <a:buChar char="•"/>
            </a:pPr>
            <a:r>
              <a:rPr lang="en-US" altLang="zh-CN" sz="2000" b="0" i="0" dirty="0">
                <a:effectLst/>
                <a:latin typeface="Arial" panose="020B0604020202020204" pitchFamily="34" charset="0"/>
              </a:rPr>
              <a:t>random elastic </a:t>
            </a:r>
            <a:r>
              <a:rPr lang="en-US" altLang="zh-CN" sz="2000" b="1" u="sng" dirty="0">
                <a:solidFill>
                  <a:srgbClr val="002060"/>
                </a:solidFill>
                <a:latin typeface="微软雅黑" panose="020B0503020204020204" pitchFamily="34" charset="-122"/>
                <a:ea typeface="微软雅黑" panose="020B0503020204020204" pitchFamily="34" charset="-122"/>
              </a:rPr>
              <a:t>Deformation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Gray value variations</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378062" y="3637773"/>
            <a:ext cx="6087365" cy="1521841"/>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08191" y="65292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4" name="图片 3">
            <a:extLst>
              <a:ext uri="{FF2B5EF4-FFF2-40B4-BE49-F238E27FC236}">
                <a16:creationId xmlns:a16="http://schemas.microsoft.com/office/drawing/2014/main" id="{3F83D96C-1DC8-3A2E-A4A0-87B38830D8C1}"/>
              </a:ext>
            </a:extLst>
          </p:cNvPr>
          <p:cNvPicPr>
            <a:picLocks noChangeAspect="1"/>
          </p:cNvPicPr>
          <p:nvPr/>
        </p:nvPicPr>
        <p:blipFill>
          <a:blip r:embed="rId5"/>
          <a:stretch>
            <a:fillRect/>
          </a:stretch>
        </p:blipFill>
        <p:spPr>
          <a:xfrm>
            <a:off x="2427585" y="5082371"/>
            <a:ext cx="6037842" cy="1409613"/>
          </a:xfrm>
          <a:prstGeom prst="rect">
            <a:avLst/>
          </a:prstGeom>
        </p:spPr>
      </p:pic>
    </p:spTree>
    <p:extLst>
      <p:ext uri="{BB962C8B-B14F-4D97-AF65-F5344CB8AC3E}">
        <p14:creationId xmlns:p14="http://schemas.microsoft.com/office/powerpoint/2010/main" val="236270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strike="sngStrike"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Improvements</a:t>
            </a:r>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 Enlighten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091464" y="1567422"/>
            <a:ext cx="9308681" cy="4154984"/>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Some insights from U-Net paper</a:t>
            </a: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Architecture: It seems difficult to change?</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Optimizer: calculation resource ------ trade off</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Loss Function: How to recognize “border”?</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Data Preprocessing: How to Augment data to improve the Robustness of model?</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95556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53483" y="1418921"/>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Ⅲ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（陈张杰）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4952878" y="2763223"/>
            <a:ext cx="7253092" cy="1815882"/>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Proposed Method</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Resources and Experiment Platform</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Initial Results</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Goals and Objectives</a:t>
            </a:r>
          </a:p>
        </p:txBody>
      </p:sp>
    </p:spTree>
    <p:extLst>
      <p:ext uri="{BB962C8B-B14F-4D97-AF65-F5344CB8AC3E}">
        <p14:creationId xmlns:p14="http://schemas.microsoft.com/office/powerpoint/2010/main" val="18291287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99" name="文本框 98">
            <a:extLst>
              <a:ext uri="{FF2B5EF4-FFF2-40B4-BE49-F238E27FC236}">
                <a16:creationId xmlns:a16="http://schemas.microsoft.com/office/drawing/2014/main" id="{A9E8425B-0023-8ED6-96AA-731A60A4A589}"/>
              </a:ext>
            </a:extLst>
          </p:cNvPr>
          <p:cNvSpPr txBox="1"/>
          <p:nvPr/>
        </p:nvSpPr>
        <p:spPr>
          <a:xfrm>
            <a:off x="795901" y="1493532"/>
            <a:ext cx="9927518" cy="4524315"/>
          </a:xfrm>
          <a:prstGeom prst="rect">
            <a:avLst/>
          </a:prstGeom>
          <a:noFill/>
        </p:spPr>
        <p:txBody>
          <a:bodyPr wrap="square" rtlCol="0">
            <a:spAutoFit/>
          </a:bodyPr>
          <a:lstStyle/>
          <a:p>
            <a:pPr algn="just"/>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Applying to multi-class classification</a:t>
            </a: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U-Net was originally  designed for binary segmentation tasks (background and foreground).</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For multi-class segmentation, the output layer requires more channels, typically one for each class. For instance, if there are 5 classes, the output layer would have 5 channels, each predicting for a specific class.</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4987902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a:extLst>
              <a:ext uri="{FF2B5EF4-FFF2-40B4-BE49-F238E27FC236}">
                <a16:creationId xmlns:a16="http://schemas.microsoft.com/office/drawing/2014/main" id="{142435C5-37DC-B7D6-AFD5-EF25BF0783FD}"/>
              </a:ext>
            </a:extLst>
          </p:cNvPr>
          <p:cNvCxnSpPr>
            <a:cxnSpLocks/>
            <a:stCxn id="52" idx="1"/>
            <a:endCxn id="45" idx="6"/>
          </p:cNvCxnSpPr>
          <p:nvPr/>
        </p:nvCxnSpPr>
        <p:spPr>
          <a:xfrm flipH="1" flipV="1">
            <a:off x="8457046" y="5284047"/>
            <a:ext cx="2700481" cy="16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55F02F3-A0D5-ABE0-6D1C-AC3F8A512E0E}"/>
              </a:ext>
            </a:extLst>
          </p:cNvPr>
          <p:cNvCxnSpPr>
            <a:cxnSpLocks/>
            <a:stCxn id="43" idx="6"/>
            <a:endCxn id="45" idx="2"/>
          </p:cNvCxnSpPr>
          <p:nvPr/>
        </p:nvCxnSpPr>
        <p:spPr>
          <a:xfrm flipV="1">
            <a:off x="3298534" y="5284047"/>
            <a:ext cx="3819238" cy="16577"/>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8097" y="917813"/>
            <a:ext cx="1616958" cy="369332"/>
          </a:xfrm>
          <a:prstGeom prst="rect">
            <a:avLst/>
          </a:prstGeom>
          <a:noFill/>
        </p:spPr>
        <p:txBody>
          <a:bodyPr wrap="square" rtlCol="0">
            <a:spAutoFit/>
          </a:bodyPr>
          <a:lstStyle/>
          <a:p>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Our Model</a:t>
            </a:r>
          </a:p>
        </p:txBody>
      </p:sp>
      <p:sp>
        <p:nvSpPr>
          <p:cNvPr id="3" name="矩形 2">
            <a:extLst>
              <a:ext uri="{FF2B5EF4-FFF2-40B4-BE49-F238E27FC236}">
                <a16:creationId xmlns:a16="http://schemas.microsoft.com/office/drawing/2014/main" id="{599A9B19-8E14-F533-CCD0-2F9132254840}"/>
              </a:ext>
            </a:extLst>
          </p:cNvPr>
          <p:cNvSpPr/>
          <p:nvPr/>
        </p:nvSpPr>
        <p:spPr>
          <a:xfrm>
            <a:off x="269007" y="2104269"/>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sp>
        <p:nvSpPr>
          <p:cNvPr id="7" name="椭圆 6">
            <a:extLst>
              <a:ext uri="{FF2B5EF4-FFF2-40B4-BE49-F238E27FC236}">
                <a16:creationId xmlns:a16="http://schemas.microsoft.com/office/drawing/2014/main" id="{EFECB1DF-C590-C691-9A98-58AD3F095F7C}"/>
              </a:ext>
            </a:extLst>
          </p:cNvPr>
          <p:cNvSpPr/>
          <p:nvPr/>
        </p:nvSpPr>
        <p:spPr>
          <a:xfrm>
            <a:off x="1959261"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Down1</a:t>
            </a:r>
            <a:endParaRPr lang="zh-CN" altLang="en-US" dirty="0"/>
          </a:p>
        </p:txBody>
      </p:sp>
      <p:sp>
        <p:nvSpPr>
          <p:cNvPr id="12" name="椭圆 11">
            <a:extLst>
              <a:ext uri="{FF2B5EF4-FFF2-40B4-BE49-F238E27FC236}">
                <a16:creationId xmlns:a16="http://schemas.microsoft.com/office/drawing/2014/main" id="{D181ED4A-0E19-132D-6C3E-624443DAF61E}"/>
              </a:ext>
            </a:extLst>
          </p:cNvPr>
          <p:cNvSpPr/>
          <p:nvPr/>
        </p:nvSpPr>
        <p:spPr>
          <a:xfrm>
            <a:off x="4538516"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Down2</a:t>
            </a:r>
            <a:endParaRPr lang="zh-CN" altLang="en-US" dirty="0"/>
          </a:p>
        </p:txBody>
      </p:sp>
      <p:sp>
        <p:nvSpPr>
          <p:cNvPr id="13" name="椭圆 12">
            <a:extLst>
              <a:ext uri="{FF2B5EF4-FFF2-40B4-BE49-F238E27FC236}">
                <a16:creationId xmlns:a16="http://schemas.microsoft.com/office/drawing/2014/main" id="{204D6EBD-A6CE-040D-C4C7-7E030870D965}"/>
              </a:ext>
            </a:extLst>
          </p:cNvPr>
          <p:cNvSpPr/>
          <p:nvPr/>
        </p:nvSpPr>
        <p:spPr>
          <a:xfrm>
            <a:off x="7117772"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Down3</a:t>
            </a:r>
            <a:endParaRPr lang="zh-CN" altLang="en-US" dirty="0"/>
          </a:p>
        </p:txBody>
      </p:sp>
      <p:sp>
        <p:nvSpPr>
          <p:cNvPr id="14" name="椭圆 13">
            <a:extLst>
              <a:ext uri="{FF2B5EF4-FFF2-40B4-BE49-F238E27FC236}">
                <a16:creationId xmlns:a16="http://schemas.microsoft.com/office/drawing/2014/main" id="{8CA3BB12-13DE-0B9B-C1C8-B7A494680EEC}"/>
              </a:ext>
            </a:extLst>
          </p:cNvPr>
          <p:cNvSpPr/>
          <p:nvPr/>
        </p:nvSpPr>
        <p:spPr>
          <a:xfrm>
            <a:off x="9697028"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Down4</a:t>
            </a:r>
            <a:endParaRPr lang="zh-CN" altLang="en-US" dirty="0"/>
          </a:p>
        </p:txBody>
      </p:sp>
      <p:sp>
        <p:nvSpPr>
          <p:cNvPr id="15" name="右大括号 14">
            <a:extLst>
              <a:ext uri="{FF2B5EF4-FFF2-40B4-BE49-F238E27FC236}">
                <a16:creationId xmlns:a16="http://schemas.microsoft.com/office/drawing/2014/main" id="{DE40F75F-69ED-A6E8-AC15-EA98604F6FC1}"/>
              </a:ext>
            </a:extLst>
          </p:cNvPr>
          <p:cNvSpPr/>
          <p:nvPr/>
        </p:nvSpPr>
        <p:spPr>
          <a:xfrm rot="16200000">
            <a:off x="6789233" y="-3291882"/>
            <a:ext cx="450413" cy="10110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EFB807C-3A1A-5810-F0C3-6EDC8660A3FC}"/>
              </a:ext>
            </a:extLst>
          </p:cNvPr>
          <p:cNvSpPr txBox="1"/>
          <p:nvPr/>
        </p:nvSpPr>
        <p:spPr>
          <a:xfrm>
            <a:off x="4313382" y="119922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Down Sampling Layers &amp; Pooling Layers</a:t>
            </a:r>
          </a:p>
        </p:txBody>
      </p:sp>
      <p:cxnSp>
        <p:nvCxnSpPr>
          <p:cNvPr id="18" name="直接箭头连接符 17">
            <a:extLst>
              <a:ext uri="{FF2B5EF4-FFF2-40B4-BE49-F238E27FC236}">
                <a16:creationId xmlns:a16="http://schemas.microsoft.com/office/drawing/2014/main" id="{93A7650A-CAFA-D220-A8C5-778C3E122F23}"/>
              </a:ext>
            </a:extLst>
          </p:cNvPr>
          <p:cNvCxnSpPr>
            <a:stCxn id="3" idx="3"/>
            <a:endCxn id="7" idx="2"/>
          </p:cNvCxnSpPr>
          <p:nvPr/>
        </p:nvCxnSpPr>
        <p:spPr>
          <a:xfrm flipV="1">
            <a:off x="1442026" y="2385978"/>
            <a:ext cx="517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748D07D-D1C8-7172-A3BC-BC8084898DFD}"/>
              </a:ext>
            </a:extLst>
          </p:cNvPr>
          <p:cNvCxnSpPr>
            <a:stCxn id="7" idx="6"/>
            <a:endCxn id="12" idx="2"/>
          </p:cNvCxnSpPr>
          <p:nvPr/>
        </p:nvCxnSpPr>
        <p:spPr>
          <a:xfrm>
            <a:off x="3298535" y="2385978"/>
            <a:ext cx="1239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EE6A14-6A76-E772-1E2B-3177535C5894}"/>
              </a:ext>
            </a:extLst>
          </p:cNvPr>
          <p:cNvCxnSpPr>
            <a:stCxn id="13" idx="2"/>
            <a:endCxn id="12" idx="6"/>
          </p:cNvCxnSpPr>
          <p:nvPr/>
        </p:nvCxnSpPr>
        <p:spPr>
          <a:xfrm flipH="1">
            <a:off x="5877790" y="2385978"/>
            <a:ext cx="1239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C647D4-0C21-2351-519C-1E217B7D9E58}"/>
              </a:ext>
            </a:extLst>
          </p:cNvPr>
          <p:cNvCxnSpPr>
            <a:cxnSpLocks/>
            <a:stCxn id="73" idx="1"/>
            <a:endCxn id="13" idx="6"/>
          </p:cNvCxnSpPr>
          <p:nvPr/>
        </p:nvCxnSpPr>
        <p:spPr>
          <a:xfrm flipH="1" flipV="1">
            <a:off x="8457046" y="2385978"/>
            <a:ext cx="2781302" cy="29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0F3BF29-36F1-EF96-E772-07FEE0BE9822}"/>
              </a:ext>
            </a:extLst>
          </p:cNvPr>
          <p:cNvSpPr/>
          <p:nvPr/>
        </p:nvSpPr>
        <p:spPr>
          <a:xfrm>
            <a:off x="3502889"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pool1</a:t>
            </a:r>
            <a:endParaRPr lang="zh-CN" altLang="en-US" dirty="0"/>
          </a:p>
        </p:txBody>
      </p:sp>
      <p:sp>
        <p:nvSpPr>
          <p:cNvPr id="34" name="矩形: 圆角 33">
            <a:extLst>
              <a:ext uri="{FF2B5EF4-FFF2-40B4-BE49-F238E27FC236}">
                <a16:creationId xmlns:a16="http://schemas.microsoft.com/office/drawing/2014/main" id="{E0B21592-1E43-E108-4103-7D537113C7E4}"/>
              </a:ext>
            </a:extLst>
          </p:cNvPr>
          <p:cNvSpPr/>
          <p:nvPr/>
        </p:nvSpPr>
        <p:spPr>
          <a:xfrm>
            <a:off x="6082145"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pool2</a:t>
            </a:r>
            <a:endParaRPr lang="zh-CN" altLang="en-US" dirty="0"/>
          </a:p>
        </p:txBody>
      </p:sp>
      <p:sp>
        <p:nvSpPr>
          <p:cNvPr id="35" name="矩形: 圆角 34">
            <a:extLst>
              <a:ext uri="{FF2B5EF4-FFF2-40B4-BE49-F238E27FC236}">
                <a16:creationId xmlns:a16="http://schemas.microsoft.com/office/drawing/2014/main" id="{B7E3F051-2F1C-EA50-AD9E-D55730704952}"/>
              </a:ext>
            </a:extLst>
          </p:cNvPr>
          <p:cNvSpPr/>
          <p:nvPr/>
        </p:nvSpPr>
        <p:spPr>
          <a:xfrm>
            <a:off x="8661401"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pool3</a:t>
            </a:r>
            <a:endParaRPr lang="zh-CN" altLang="en-US" dirty="0"/>
          </a:p>
        </p:txBody>
      </p:sp>
      <p:sp>
        <p:nvSpPr>
          <p:cNvPr id="40" name="矩形: 圆角 39">
            <a:extLst>
              <a:ext uri="{FF2B5EF4-FFF2-40B4-BE49-F238E27FC236}">
                <a16:creationId xmlns:a16="http://schemas.microsoft.com/office/drawing/2014/main" id="{FC4E5EB2-4BF5-81BC-716C-37A7F07624EE}"/>
              </a:ext>
            </a:extLst>
          </p:cNvPr>
          <p:cNvSpPr/>
          <p:nvPr/>
        </p:nvSpPr>
        <p:spPr>
          <a:xfrm>
            <a:off x="9494174" y="3325095"/>
            <a:ext cx="2346036" cy="9394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Bridge/Bottleneck</a:t>
            </a:r>
            <a:endParaRPr lang="zh-CN" altLang="en-US" dirty="0"/>
          </a:p>
        </p:txBody>
      </p:sp>
      <p:cxnSp>
        <p:nvCxnSpPr>
          <p:cNvPr id="42" name="连接符: 肘形 41">
            <a:extLst>
              <a:ext uri="{FF2B5EF4-FFF2-40B4-BE49-F238E27FC236}">
                <a16:creationId xmlns:a16="http://schemas.microsoft.com/office/drawing/2014/main" id="{ABF61BAE-BC71-6F5A-B179-0E9BE7028A12}"/>
              </a:ext>
            </a:extLst>
          </p:cNvPr>
          <p:cNvCxnSpPr>
            <a:cxnSpLocks/>
            <a:stCxn id="73" idx="2"/>
            <a:endCxn id="40" idx="0"/>
          </p:cNvCxnSpPr>
          <p:nvPr/>
        </p:nvCxnSpPr>
        <p:spPr>
          <a:xfrm rot="5400000">
            <a:off x="10833381" y="2504491"/>
            <a:ext cx="654415" cy="986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6D0D2EB4-B8C6-B81A-E853-6052F27BDF9C}"/>
              </a:ext>
            </a:extLst>
          </p:cNvPr>
          <p:cNvSpPr/>
          <p:nvPr/>
        </p:nvSpPr>
        <p:spPr>
          <a:xfrm>
            <a:off x="1959260" y="4898842"/>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Up4</a:t>
            </a:r>
            <a:endParaRPr lang="zh-CN" altLang="en-US" dirty="0"/>
          </a:p>
        </p:txBody>
      </p:sp>
      <p:sp>
        <p:nvSpPr>
          <p:cNvPr id="44" name="椭圆 43">
            <a:extLst>
              <a:ext uri="{FF2B5EF4-FFF2-40B4-BE49-F238E27FC236}">
                <a16:creationId xmlns:a16="http://schemas.microsoft.com/office/drawing/2014/main" id="{44DC8EBC-D899-4067-51BA-17CF9C10B98C}"/>
              </a:ext>
            </a:extLst>
          </p:cNvPr>
          <p:cNvSpPr/>
          <p:nvPr/>
        </p:nvSpPr>
        <p:spPr>
          <a:xfrm>
            <a:off x="4538516" y="4892351"/>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Up3</a:t>
            </a:r>
            <a:endParaRPr lang="zh-CN" altLang="en-US" dirty="0"/>
          </a:p>
        </p:txBody>
      </p:sp>
      <p:sp>
        <p:nvSpPr>
          <p:cNvPr id="45" name="椭圆 44">
            <a:extLst>
              <a:ext uri="{FF2B5EF4-FFF2-40B4-BE49-F238E27FC236}">
                <a16:creationId xmlns:a16="http://schemas.microsoft.com/office/drawing/2014/main" id="{3BE1D9EC-5031-40EC-A0AA-A0A41B76F865}"/>
              </a:ext>
            </a:extLst>
          </p:cNvPr>
          <p:cNvSpPr/>
          <p:nvPr/>
        </p:nvSpPr>
        <p:spPr>
          <a:xfrm>
            <a:off x="7117772" y="4882265"/>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Up2</a:t>
            </a:r>
            <a:endParaRPr lang="zh-CN" altLang="en-US" dirty="0"/>
          </a:p>
        </p:txBody>
      </p:sp>
      <p:sp>
        <p:nvSpPr>
          <p:cNvPr id="46" name="椭圆 45">
            <a:extLst>
              <a:ext uri="{FF2B5EF4-FFF2-40B4-BE49-F238E27FC236}">
                <a16:creationId xmlns:a16="http://schemas.microsoft.com/office/drawing/2014/main" id="{19E1B694-9551-6014-4CF5-9C4BC8B178C6}"/>
              </a:ext>
            </a:extLst>
          </p:cNvPr>
          <p:cNvSpPr/>
          <p:nvPr/>
        </p:nvSpPr>
        <p:spPr>
          <a:xfrm>
            <a:off x="9697028" y="4867799"/>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Up1</a:t>
            </a:r>
            <a:endParaRPr lang="zh-CN" altLang="en-US" dirty="0"/>
          </a:p>
        </p:txBody>
      </p:sp>
      <p:sp>
        <p:nvSpPr>
          <p:cNvPr id="52" name="矩形: 圆角 51">
            <a:extLst>
              <a:ext uri="{FF2B5EF4-FFF2-40B4-BE49-F238E27FC236}">
                <a16:creationId xmlns:a16="http://schemas.microsoft.com/office/drawing/2014/main" id="{1FB7578C-4F5D-42E7-BC13-CA01E50EF848}"/>
              </a:ext>
            </a:extLst>
          </p:cNvPr>
          <p:cNvSpPr/>
          <p:nvPr/>
        </p:nvSpPr>
        <p:spPr>
          <a:xfrm>
            <a:off x="11157527" y="5018916"/>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trans1</a:t>
            </a:r>
            <a:endParaRPr lang="zh-CN" altLang="en-US" dirty="0"/>
          </a:p>
        </p:txBody>
      </p:sp>
      <p:cxnSp>
        <p:nvCxnSpPr>
          <p:cNvPr id="53" name="连接符: 肘形 52">
            <a:extLst>
              <a:ext uri="{FF2B5EF4-FFF2-40B4-BE49-F238E27FC236}">
                <a16:creationId xmlns:a16="http://schemas.microsoft.com/office/drawing/2014/main" id="{63165AA9-C586-8CF2-5610-CE2C1BAD22CD}"/>
              </a:ext>
            </a:extLst>
          </p:cNvPr>
          <p:cNvCxnSpPr>
            <a:cxnSpLocks/>
            <a:stCxn id="40" idx="2"/>
            <a:endCxn id="52" idx="0"/>
          </p:cNvCxnSpPr>
          <p:nvPr/>
        </p:nvCxnSpPr>
        <p:spPr>
          <a:xfrm rot="16200000" flipH="1">
            <a:off x="10763199" y="4168540"/>
            <a:ext cx="754369" cy="9463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07C36862-A783-2E0D-6AAB-91A6B407A184}"/>
              </a:ext>
            </a:extLst>
          </p:cNvPr>
          <p:cNvSpPr/>
          <p:nvPr/>
        </p:nvSpPr>
        <p:spPr>
          <a:xfrm>
            <a:off x="269007" y="5018915"/>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cxnSp>
        <p:nvCxnSpPr>
          <p:cNvPr id="58" name="直接箭头连接符 57">
            <a:extLst>
              <a:ext uri="{FF2B5EF4-FFF2-40B4-BE49-F238E27FC236}">
                <a16:creationId xmlns:a16="http://schemas.microsoft.com/office/drawing/2014/main" id="{84A48EF5-40EA-DF92-9CB2-B19BCBCF3C2C}"/>
              </a:ext>
            </a:extLst>
          </p:cNvPr>
          <p:cNvCxnSpPr>
            <a:stCxn id="43" idx="2"/>
            <a:endCxn id="56" idx="3"/>
          </p:cNvCxnSpPr>
          <p:nvPr/>
        </p:nvCxnSpPr>
        <p:spPr>
          <a:xfrm flipH="1">
            <a:off x="1442026" y="5300624"/>
            <a:ext cx="5172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右大括号 58">
            <a:extLst>
              <a:ext uri="{FF2B5EF4-FFF2-40B4-BE49-F238E27FC236}">
                <a16:creationId xmlns:a16="http://schemas.microsoft.com/office/drawing/2014/main" id="{B6CBF7CD-869D-532D-7AC5-A871FE5FC61C}"/>
              </a:ext>
            </a:extLst>
          </p:cNvPr>
          <p:cNvSpPr/>
          <p:nvPr/>
        </p:nvSpPr>
        <p:spPr>
          <a:xfrm rot="5400000">
            <a:off x="6789232" y="959354"/>
            <a:ext cx="450413" cy="10110360"/>
          </a:xfrm>
          <a:prstGeom prst="rightBrace">
            <a:avLst>
              <a:gd name="adj1" fmla="val 8333"/>
              <a:gd name="adj2" fmla="val 509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A51FBD8-BB48-8493-46B7-33AFCFD187D0}"/>
              </a:ext>
            </a:extLst>
          </p:cNvPr>
          <p:cNvSpPr txBox="1"/>
          <p:nvPr/>
        </p:nvSpPr>
        <p:spPr>
          <a:xfrm>
            <a:off x="4538516" y="628833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Up Sampling Layers &amp; Transforming Layers</a:t>
            </a:r>
          </a:p>
        </p:txBody>
      </p:sp>
      <p:sp>
        <p:nvSpPr>
          <p:cNvPr id="73" name="矩形: 圆角 72">
            <a:extLst>
              <a:ext uri="{FF2B5EF4-FFF2-40B4-BE49-F238E27FC236}">
                <a16:creationId xmlns:a16="http://schemas.microsoft.com/office/drawing/2014/main" id="{7EC247FF-E026-857D-24F3-722D290DCE07}"/>
              </a:ext>
            </a:extLst>
          </p:cNvPr>
          <p:cNvSpPr/>
          <p:nvPr/>
        </p:nvSpPr>
        <p:spPr>
          <a:xfrm>
            <a:off x="11238348" y="2107264"/>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pool4</a:t>
            </a:r>
            <a:endParaRPr lang="zh-CN" altLang="en-US" dirty="0"/>
          </a:p>
        </p:txBody>
      </p:sp>
      <p:sp>
        <p:nvSpPr>
          <p:cNvPr id="83" name="矩形: 圆角 82">
            <a:extLst>
              <a:ext uri="{FF2B5EF4-FFF2-40B4-BE49-F238E27FC236}">
                <a16:creationId xmlns:a16="http://schemas.microsoft.com/office/drawing/2014/main" id="{A22F5FB8-1932-FA4D-7151-BB86A9BD1A1F}"/>
              </a:ext>
            </a:extLst>
          </p:cNvPr>
          <p:cNvSpPr/>
          <p:nvPr/>
        </p:nvSpPr>
        <p:spPr>
          <a:xfrm>
            <a:off x="8627109" y="5024387"/>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trans2</a:t>
            </a:r>
            <a:endParaRPr lang="zh-CN" altLang="en-US" dirty="0"/>
          </a:p>
        </p:txBody>
      </p:sp>
      <p:sp>
        <p:nvSpPr>
          <p:cNvPr id="86" name="矩形: 圆角 85">
            <a:extLst>
              <a:ext uri="{FF2B5EF4-FFF2-40B4-BE49-F238E27FC236}">
                <a16:creationId xmlns:a16="http://schemas.microsoft.com/office/drawing/2014/main" id="{3ABD5CDB-9B45-1C28-BF5E-74771E724149}"/>
              </a:ext>
            </a:extLst>
          </p:cNvPr>
          <p:cNvSpPr/>
          <p:nvPr/>
        </p:nvSpPr>
        <p:spPr>
          <a:xfrm>
            <a:off x="6035616" y="5038201"/>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trans3</a:t>
            </a:r>
            <a:endParaRPr lang="zh-CN" altLang="en-US" dirty="0"/>
          </a:p>
        </p:txBody>
      </p:sp>
      <p:sp>
        <p:nvSpPr>
          <p:cNvPr id="89" name="矩形: 圆角 88">
            <a:extLst>
              <a:ext uri="{FF2B5EF4-FFF2-40B4-BE49-F238E27FC236}">
                <a16:creationId xmlns:a16="http://schemas.microsoft.com/office/drawing/2014/main" id="{60D12BB8-28E8-DC28-DF11-4D18A8A08071}"/>
              </a:ext>
            </a:extLst>
          </p:cNvPr>
          <p:cNvSpPr/>
          <p:nvPr/>
        </p:nvSpPr>
        <p:spPr>
          <a:xfrm>
            <a:off x="3462478" y="5048284"/>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trans4</a:t>
            </a:r>
            <a:endParaRPr lang="zh-CN" altLang="en-US" dirty="0"/>
          </a:p>
        </p:txBody>
      </p:sp>
      <p:sp>
        <p:nvSpPr>
          <p:cNvPr id="91" name="文本框 90">
            <a:extLst>
              <a:ext uri="{FF2B5EF4-FFF2-40B4-BE49-F238E27FC236}">
                <a16:creationId xmlns:a16="http://schemas.microsoft.com/office/drawing/2014/main" id="{FC0AF1CB-2ED8-8E3B-50CF-9E1598DE5F81}"/>
              </a:ext>
            </a:extLst>
          </p:cNvPr>
          <p:cNvSpPr txBox="1"/>
          <p:nvPr/>
        </p:nvSpPr>
        <p:spPr>
          <a:xfrm>
            <a:off x="4313382" y="3522307"/>
            <a:ext cx="5116312" cy="646331"/>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Bottleneck: capturing the most essential features while reducing its spatial dimension</a:t>
            </a:r>
          </a:p>
        </p:txBody>
      </p:sp>
      <p:cxnSp>
        <p:nvCxnSpPr>
          <p:cNvPr id="93" name="直接箭头连接符 92">
            <a:extLst>
              <a:ext uri="{FF2B5EF4-FFF2-40B4-BE49-F238E27FC236}">
                <a16:creationId xmlns:a16="http://schemas.microsoft.com/office/drawing/2014/main" id="{600AA087-7C29-D95F-7918-553FF758D146}"/>
              </a:ext>
            </a:extLst>
          </p:cNvPr>
          <p:cNvCxnSpPr>
            <a:cxnSpLocks/>
            <a:stCxn id="7" idx="4"/>
            <a:endCxn id="94" idx="0"/>
          </p:cNvCxnSpPr>
          <p:nvPr/>
        </p:nvCxnSpPr>
        <p:spPr>
          <a:xfrm flipH="1">
            <a:off x="2628897" y="2787760"/>
            <a:ext cx="1" cy="21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A0785B36-9D92-B89B-71FB-D85E67423D18}"/>
              </a:ext>
            </a:extLst>
          </p:cNvPr>
          <p:cNvSpPr txBox="1"/>
          <p:nvPr/>
        </p:nvSpPr>
        <p:spPr>
          <a:xfrm>
            <a:off x="833000" y="2997887"/>
            <a:ext cx="3591793"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Activation function: </a:t>
            </a:r>
            <a:r>
              <a:rPr lang="en-US" altLang="zh-CN"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LeakyReLU</a:t>
            </a:r>
            <a:endPar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575014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A9E8425B-0023-8ED6-96AA-731A60A4A589}"/>
              </a:ext>
            </a:extLst>
          </p:cNvPr>
          <p:cNvSpPr txBox="1"/>
          <p:nvPr/>
        </p:nvSpPr>
        <p:spPr>
          <a:xfrm>
            <a:off x="567301" y="1546118"/>
            <a:ext cx="6966974" cy="5016758"/>
          </a:xfrm>
          <a:prstGeom prst="rect">
            <a:avLst/>
          </a:prstGeom>
          <a:noFill/>
        </p:spPr>
        <p:txBody>
          <a:bodyPr wrap="square" rtlCol="0">
            <a:spAutoFit/>
          </a:bodyPr>
          <a:lstStyle/>
          <a:p>
            <a:pPr algn="just"/>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Dataset</a:t>
            </a: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Cityscapes Dataset</a:t>
            </a: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hlinkClick r:id="rId3"/>
              </a:rPr>
              <a:t>https://www.cityscapes-dataset.com/</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002060"/>
                </a:solidFill>
                <a:latin typeface="微软雅黑" panose="020B0503020204020204" pitchFamily="34" charset="-122"/>
                <a:ea typeface="微软雅黑" panose="020B0503020204020204" pitchFamily="34" charset="-122"/>
                <a:sym typeface="+mn-ea"/>
              </a:rPr>
              <a:t>The Cityscapes Dataset focuses on semantic understanding 	of urban street scenes</a:t>
            </a:r>
          </a:p>
          <a:p>
            <a:pPr lvl="1" algn="just"/>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Train/Test set: </a:t>
            </a:r>
            <a:r>
              <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leftImg8bit_trainvaltest </a:t>
            </a:r>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&amp;</a:t>
            </a:r>
            <a:r>
              <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i="1"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gtFine_trainvaltest</a:t>
            </a:r>
            <a:endPar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endPar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Self-sampled SUSTech Dataset</a:t>
            </a: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1600" dirty="0">
                <a:solidFill>
                  <a:srgbClr val="002060"/>
                </a:solidFill>
                <a:latin typeface="微软雅黑" panose="020B0503020204020204" pitchFamily="34" charset="-122"/>
                <a:ea typeface="微软雅黑" panose="020B0503020204020204" pitchFamily="34" charset="-122"/>
                <a:sym typeface="+mn-ea"/>
              </a:rPr>
              <a:t>We plan to sample and label pictures from SUSTech campus 	and by ourselves.</a:t>
            </a:r>
          </a:p>
          <a:p>
            <a:pPr algn="just"/>
            <a:r>
              <a:rPr lang="en-US" altLang="zh-CN" sz="1600" dirty="0">
                <a:solidFill>
                  <a:srgbClr val="002060"/>
                </a:solidFill>
                <a:latin typeface="微软雅黑" panose="020B0503020204020204" pitchFamily="34" charset="-122"/>
                <a:ea typeface="微软雅黑" panose="020B0503020204020204" pitchFamily="34" charset="-122"/>
                <a:sym typeface="+mn-ea"/>
              </a:rPr>
              <a:t>	The dataset will be used in evaluating segmentation models.</a:t>
            </a:r>
          </a:p>
          <a:p>
            <a:pPr lvl="1" algn="just"/>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CA8E10DA-74A5-1BAB-A1E6-D76833C522C4}"/>
              </a:ext>
            </a:extLst>
          </p:cNvPr>
          <p:cNvPicPr>
            <a:picLocks noChangeAspect="1"/>
          </p:cNvPicPr>
          <p:nvPr/>
        </p:nvPicPr>
        <p:blipFill>
          <a:blip r:embed="rId4"/>
          <a:stretch>
            <a:fillRect/>
          </a:stretch>
        </p:blipFill>
        <p:spPr>
          <a:xfrm>
            <a:off x="7887335" y="1546118"/>
            <a:ext cx="3990340" cy="2515058"/>
          </a:xfrm>
          <a:prstGeom prst="rect">
            <a:avLst/>
          </a:prstGeom>
        </p:spPr>
      </p:pic>
      <p:pic>
        <p:nvPicPr>
          <p:cNvPr id="7" name="图片 6">
            <a:extLst>
              <a:ext uri="{FF2B5EF4-FFF2-40B4-BE49-F238E27FC236}">
                <a16:creationId xmlns:a16="http://schemas.microsoft.com/office/drawing/2014/main" id="{72DD442F-411A-F2E6-CDB3-9B764E03F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4923" y="4147777"/>
            <a:ext cx="4309427" cy="2489591"/>
          </a:xfrm>
          <a:prstGeom prst="rect">
            <a:avLst/>
          </a:prstGeom>
        </p:spPr>
      </p:pic>
    </p:spTree>
    <p:extLst>
      <p:ext uri="{BB962C8B-B14F-4D97-AF65-F5344CB8AC3E}">
        <p14:creationId xmlns:p14="http://schemas.microsoft.com/office/powerpoint/2010/main" val="16707849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Resources and Experiment Platform</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74BA0674-6764-F9AF-416B-BA2D6CB95B4E}"/>
              </a:ext>
            </a:extLst>
          </p:cNvPr>
          <p:cNvPicPr>
            <a:picLocks noChangeAspect="1"/>
          </p:cNvPicPr>
          <p:nvPr/>
        </p:nvPicPr>
        <p:blipFill>
          <a:blip r:embed="rId3"/>
          <a:stretch>
            <a:fillRect/>
          </a:stretch>
        </p:blipFill>
        <p:spPr>
          <a:xfrm>
            <a:off x="829059" y="2190810"/>
            <a:ext cx="10533882" cy="3301289"/>
          </a:xfrm>
          <a:prstGeom prst="rect">
            <a:avLst/>
          </a:prstGeom>
        </p:spPr>
      </p:pic>
      <p:sp>
        <p:nvSpPr>
          <p:cNvPr id="8" name="文本框 7">
            <a:extLst>
              <a:ext uri="{FF2B5EF4-FFF2-40B4-BE49-F238E27FC236}">
                <a16:creationId xmlns:a16="http://schemas.microsoft.com/office/drawing/2014/main" id="{B560E9D0-BD97-153D-5D84-57CE87E6F269}"/>
              </a:ext>
            </a:extLst>
          </p:cNvPr>
          <p:cNvSpPr txBox="1"/>
          <p:nvPr/>
        </p:nvSpPr>
        <p:spPr>
          <a:xfrm>
            <a:off x="1006765" y="1471872"/>
            <a:ext cx="6114472" cy="461665"/>
          </a:xfrm>
          <a:prstGeom prst="rect">
            <a:avLst/>
          </a:prstGeom>
          <a:noFill/>
        </p:spPr>
        <p:txBody>
          <a:bodyPr wrap="square">
            <a:spAutoFit/>
          </a:bodyPr>
          <a:lstStyle/>
          <a:p>
            <a:r>
              <a:rPr lang="en-US" altLang="zh-CN" sz="2400" b="1" dirty="0"/>
              <a:t>S</a:t>
            </a:r>
            <a:r>
              <a:rPr lang="zh-CN" altLang="en-US" sz="2400" b="1" dirty="0"/>
              <a:t>erver </a:t>
            </a:r>
            <a:r>
              <a:rPr lang="en-US" altLang="zh-CN" sz="2400" b="1" dirty="0"/>
              <a:t>provided by ML course</a:t>
            </a:r>
            <a:endParaRPr lang="zh-CN" altLang="en-US" sz="2400" b="1" dirty="0"/>
          </a:p>
        </p:txBody>
      </p:sp>
    </p:spTree>
    <p:extLst>
      <p:ext uri="{BB962C8B-B14F-4D97-AF65-F5344CB8AC3E}">
        <p14:creationId xmlns:p14="http://schemas.microsoft.com/office/powerpoint/2010/main" val="22671990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378811" y="1641315"/>
            <a:ext cx="3554426"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Hyperparameters</a:t>
            </a:r>
            <a:r>
              <a:rPr lang="zh-CN" altLang="en-US"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a:extLst>
              <a:ext uri="{FF2B5EF4-FFF2-40B4-BE49-F238E27FC236}">
                <a16:creationId xmlns:a16="http://schemas.microsoft.com/office/drawing/2014/main" id="{D451E4A0-1CF9-84F2-B5F9-730E8144B828}"/>
              </a:ext>
            </a:extLst>
          </p:cNvPr>
          <p:cNvPicPr>
            <a:picLocks noChangeAspect="1"/>
          </p:cNvPicPr>
          <p:nvPr/>
        </p:nvPicPr>
        <p:blipFill rotWithShape="1">
          <a:blip r:embed="rId3"/>
          <a:srcRect t="3926"/>
          <a:stretch/>
        </p:blipFill>
        <p:spPr>
          <a:xfrm>
            <a:off x="133972" y="2419927"/>
            <a:ext cx="11924055" cy="2720558"/>
          </a:xfrm>
          <a:prstGeom prst="rect">
            <a:avLst/>
          </a:prstGeom>
        </p:spPr>
      </p:pic>
    </p:spTree>
    <p:extLst>
      <p:ext uri="{BB962C8B-B14F-4D97-AF65-F5344CB8AC3E}">
        <p14:creationId xmlns:p14="http://schemas.microsoft.com/office/powerpoint/2010/main" val="40554912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48119" y="1733601"/>
            <a:ext cx="2769335"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Training Loss</a:t>
            </a:r>
          </a:p>
        </p:txBody>
      </p:sp>
      <p:pic>
        <p:nvPicPr>
          <p:cNvPr id="4" name="图片 3">
            <a:extLst>
              <a:ext uri="{FF2B5EF4-FFF2-40B4-BE49-F238E27FC236}">
                <a16:creationId xmlns:a16="http://schemas.microsoft.com/office/drawing/2014/main" id="{3428BAFF-1167-975D-E568-73D5487E7C01}"/>
              </a:ext>
            </a:extLst>
          </p:cNvPr>
          <p:cNvPicPr>
            <a:picLocks noChangeAspect="1"/>
          </p:cNvPicPr>
          <p:nvPr/>
        </p:nvPicPr>
        <p:blipFill>
          <a:blip r:embed="rId2"/>
          <a:stretch>
            <a:fillRect/>
          </a:stretch>
        </p:blipFill>
        <p:spPr>
          <a:xfrm>
            <a:off x="259426" y="2549237"/>
            <a:ext cx="5621719" cy="2871701"/>
          </a:xfrm>
          <a:prstGeom prst="rect">
            <a:avLst/>
          </a:prstGeom>
        </p:spPr>
      </p:pic>
      <p:pic>
        <p:nvPicPr>
          <p:cNvPr id="8" name="图片 7">
            <a:extLst>
              <a:ext uri="{FF2B5EF4-FFF2-40B4-BE49-F238E27FC236}">
                <a16:creationId xmlns:a16="http://schemas.microsoft.com/office/drawing/2014/main" id="{3F200CC7-0424-BD23-6DC5-497D74C63D28}"/>
              </a:ext>
            </a:extLst>
          </p:cNvPr>
          <p:cNvPicPr>
            <a:picLocks noChangeAspect="1"/>
          </p:cNvPicPr>
          <p:nvPr/>
        </p:nvPicPr>
        <p:blipFill>
          <a:blip r:embed="rId3"/>
          <a:stretch>
            <a:fillRect/>
          </a:stretch>
        </p:blipFill>
        <p:spPr>
          <a:xfrm>
            <a:off x="6485518" y="2195266"/>
            <a:ext cx="2815503" cy="4441882"/>
          </a:xfrm>
          <a:prstGeom prst="rect">
            <a:avLst/>
          </a:prstGeom>
        </p:spPr>
      </p:pic>
      <p:sp>
        <p:nvSpPr>
          <p:cNvPr id="13" name="文本框 12">
            <a:extLst>
              <a:ext uri="{FF2B5EF4-FFF2-40B4-BE49-F238E27FC236}">
                <a16:creationId xmlns:a16="http://schemas.microsoft.com/office/drawing/2014/main" id="{0B7828CF-239D-472E-4733-EFB27FBBFEE0}"/>
              </a:ext>
            </a:extLst>
          </p:cNvPr>
          <p:cNvSpPr txBox="1"/>
          <p:nvPr/>
        </p:nvSpPr>
        <p:spPr>
          <a:xfrm>
            <a:off x="7228595" y="1133436"/>
            <a:ext cx="358291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examples of semantic segmentation result</a:t>
            </a:r>
          </a:p>
        </p:txBody>
      </p:sp>
      <p:pic>
        <p:nvPicPr>
          <p:cNvPr id="11" name="图片 10">
            <a:extLst>
              <a:ext uri="{FF2B5EF4-FFF2-40B4-BE49-F238E27FC236}">
                <a16:creationId xmlns:a16="http://schemas.microsoft.com/office/drawing/2014/main" id="{7CF6E1D6-6CFF-1485-9400-E207C736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36" y="2133412"/>
            <a:ext cx="2613056" cy="4565589"/>
          </a:xfrm>
          <a:prstGeom prst="rect">
            <a:avLst/>
          </a:prstGeom>
        </p:spPr>
      </p:pic>
    </p:spTree>
    <p:extLst>
      <p:ext uri="{BB962C8B-B14F-4D97-AF65-F5344CB8AC3E}">
        <p14:creationId xmlns:p14="http://schemas.microsoft.com/office/powerpoint/2010/main" val="22518636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D3A8A0E-ACD3-74E0-2F14-F1B114F8D57E}"/>
              </a:ext>
            </a:extLst>
          </p:cNvPr>
          <p:cNvSpPr txBox="1"/>
          <p:nvPr/>
        </p:nvSpPr>
        <p:spPr>
          <a:xfrm>
            <a:off x="341746" y="1136784"/>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Pixel-Level Accuracy: 0.8443  </a:t>
            </a:r>
            <a:r>
              <a:rPr lang="en-US" altLang="zh-CN" sz="1600" b="1" u="sng" dirty="0">
                <a:solidFill>
                  <a:srgbClr val="002060"/>
                </a:solidFill>
                <a:latin typeface="微软雅黑" panose="020B0503020204020204" pitchFamily="34" charset="-122"/>
                <a:ea typeface="微软雅黑" panose="020B0503020204020204" pitchFamily="34" charset="-122"/>
              </a:rPr>
              <a:t>(benchmark 0.77)</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8C33239-D667-FF8C-B916-13B80E98B041}"/>
              </a:ext>
            </a:extLst>
          </p:cNvPr>
          <p:cNvSpPr txBox="1"/>
          <p:nvPr/>
        </p:nvSpPr>
        <p:spPr>
          <a:xfrm>
            <a:off x="341746" y="1716269"/>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Dominant Class </a:t>
            </a:r>
            <a:r>
              <a:rPr lang="en-US" altLang="zh-CN" b="1" u="sng" dirty="0" err="1">
                <a:solidFill>
                  <a:srgbClr val="002060"/>
                </a:solidFill>
                <a:latin typeface="微软雅黑" panose="020B0503020204020204" pitchFamily="34" charset="-122"/>
                <a:ea typeface="微软雅黑" panose="020B0503020204020204" pitchFamily="34" charset="-122"/>
              </a:rPr>
              <a:t>IoU</a:t>
            </a:r>
            <a:r>
              <a:rPr lang="en-US" altLang="zh-CN" b="1" u="sng" dirty="0">
                <a:solidFill>
                  <a:srgbClr val="002060"/>
                </a:solidFill>
                <a:latin typeface="微软雅黑" panose="020B0503020204020204" pitchFamily="34" charset="-122"/>
                <a:ea typeface="微软雅黑" panose="020B0503020204020204" pitchFamily="34" charset="-122"/>
              </a:rPr>
              <a:t> (Intersection over Union):</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B9563809-7351-C01F-24EA-35D2ACA925E1}"/>
              </a:ext>
            </a:extLst>
          </p:cNvPr>
          <p:cNvGraphicFramePr>
            <a:graphicFrameLocks noGrp="1"/>
          </p:cNvGraphicFramePr>
          <p:nvPr>
            <p:extLst>
              <p:ext uri="{D42A27DB-BD31-4B8C-83A1-F6EECF244321}">
                <p14:modId xmlns:p14="http://schemas.microsoft.com/office/powerpoint/2010/main" val="3621985661"/>
              </p:ext>
            </p:extLst>
          </p:nvPr>
        </p:nvGraphicFramePr>
        <p:xfrm>
          <a:off x="341745" y="2301180"/>
          <a:ext cx="5181600" cy="419488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3781458498"/>
                    </a:ext>
                  </a:extLst>
                </a:gridCol>
                <a:gridCol w="2225964">
                  <a:extLst>
                    <a:ext uri="{9D8B030D-6E8A-4147-A177-3AD203B41FA5}">
                      <a16:colId xmlns:a16="http://schemas.microsoft.com/office/drawing/2014/main" val="2776272686"/>
                    </a:ext>
                  </a:extLst>
                </a:gridCol>
                <a:gridCol w="1634836">
                  <a:extLst>
                    <a:ext uri="{9D8B030D-6E8A-4147-A177-3AD203B41FA5}">
                      <a16:colId xmlns:a16="http://schemas.microsoft.com/office/drawing/2014/main" val="434936317"/>
                    </a:ext>
                  </a:extLst>
                </a:gridCol>
              </a:tblGrid>
              <a:tr h="524360">
                <a:tc>
                  <a:txBody>
                    <a:bodyPr/>
                    <a:lstStyle/>
                    <a:p>
                      <a:r>
                        <a:rPr lang="en-US" altLang="zh-CN" dirty="0"/>
                        <a:t>Label ID</a:t>
                      </a:r>
                      <a:endParaRPr lang="zh-CN" altLang="en-US" dirty="0"/>
                    </a:p>
                  </a:txBody>
                  <a:tcPr/>
                </a:tc>
                <a:tc>
                  <a:txBody>
                    <a:bodyPr/>
                    <a:lstStyle/>
                    <a:p>
                      <a:r>
                        <a:rPr lang="en-US" altLang="zh-CN" dirty="0"/>
                        <a:t>Object Type</a:t>
                      </a:r>
                      <a:endParaRPr lang="zh-CN" altLang="en-US" dirty="0"/>
                    </a:p>
                  </a:txBody>
                  <a:tcPr/>
                </a:tc>
                <a:tc>
                  <a:txBody>
                    <a:bodyPr/>
                    <a:lstStyle/>
                    <a:p>
                      <a:r>
                        <a:rPr lang="en-US" altLang="zh-CN" dirty="0" err="1"/>
                        <a:t>IoU</a:t>
                      </a:r>
                      <a:endParaRPr lang="zh-CN" altLang="en-US" dirty="0"/>
                    </a:p>
                  </a:txBody>
                  <a:tcPr/>
                </a:tc>
                <a:extLst>
                  <a:ext uri="{0D108BD9-81ED-4DB2-BD59-A6C34878D82A}">
                    <a16:rowId xmlns:a16="http://schemas.microsoft.com/office/drawing/2014/main" val="2313355747"/>
                  </a:ext>
                </a:extLst>
              </a:tr>
              <a:tr h="524360">
                <a:tc>
                  <a:txBody>
                    <a:bodyPr/>
                    <a:lstStyle/>
                    <a:p>
                      <a:r>
                        <a:rPr lang="en-US" altLang="zh-CN" dirty="0"/>
                        <a:t>1</a:t>
                      </a:r>
                      <a:endParaRPr lang="zh-CN" altLang="en-US" dirty="0"/>
                    </a:p>
                  </a:txBody>
                  <a:tcPr/>
                </a:tc>
                <a:tc>
                  <a:txBody>
                    <a:bodyPr/>
                    <a:lstStyle/>
                    <a:p>
                      <a:r>
                        <a:rPr lang="en-US" altLang="zh-CN" dirty="0"/>
                        <a:t>ego vehicle</a:t>
                      </a:r>
                      <a:endParaRPr lang="zh-CN" altLang="en-US" dirty="0"/>
                    </a:p>
                  </a:txBody>
                  <a:tcPr/>
                </a:tc>
                <a:tc>
                  <a:txBody>
                    <a:bodyPr/>
                    <a:lstStyle/>
                    <a:p>
                      <a:r>
                        <a:rPr lang="en-US" altLang="zh-CN" b="1" dirty="0"/>
                        <a:t>0.8170</a:t>
                      </a:r>
                      <a:endParaRPr lang="zh-CN" altLang="en-US" b="1" dirty="0"/>
                    </a:p>
                  </a:txBody>
                  <a:tcPr/>
                </a:tc>
                <a:extLst>
                  <a:ext uri="{0D108BD9-81ED-4DB2-BD59-A6C34878D82A}">
                    <a16:rowId xmlns:a16="http://schemas.microsoft.com/office/drawing/2014/main" val="2570738783"/>
                  </a:ext>
                </a:extLst>
              </a:tr>
              <a:tr h="524360">
                <a:tc>
                  <a:txBody>
                    <a:bodyPr/>
                    <a:lstStyle/>
                    <a:p>
                      <a:r>
                        <a:rPr lang="en-US" altLang="zh-CN" dirty="0"/>
                        <a:t>7</a:t>
                      </a:r>
                      <a:endParaRPr lang="zh-CN" altLang="en-US" dirty="0"/>
                    </a:p>
                  </a:txBody>
                  <a:tcPr/>
                </a:tc>
                <a:tc>
                  <a:txBody>
                    <a:bodyPr/>
                    <a:lstStyle/>
                    <a:p>
                      <a:r>
                        <a:rPr lang="en-US" altLang="zh-CN" dirty="0"/>
                        <a:t>road</a:t>
                      </a:r>
                      <a:endParaRPr lang="zh-CN" altLang="en-US" dirty="0"/>
                    </a:p>
                  </a:txBody>
                  <a:tcPr/>
                </a:tc>
                <a:tc>
                  <a:txBody>
                    <a:bodyPr/>
                    <a:lstStyle/>
                    <a:p>
                      <a:r>
                        <a:rPr lang="en-US" altLang="zh-CN" b="1" dirty="0"/>
                        <a:t>0.8951</a:t>
                      </a:r>
                      <a:endParaRPr lang="zh-CN" altLang="en-US" b="1" dirty="0"/>
                    </a:p>
                  </a:txBody>
                  <a:tcPr/>
                </a:tc>
                <a:extLst>
                  <a:ext uri="{0D108BD9-81ED-4DB2-BD59-A6C34878D82A}">
                    <a16:rowId xmlns:a16="http://schemas.microsoft.com/office/drawing/2014/main" val="966067924"/>
                  </a:ext>
                </a:extLst>
              </a:tr>
              <a:tr h="524360">
                <a:tc>
                  <a:txBody>
                    <a:bodyPr/>
                    <a:lstStyle/>
                    <a:p>
                      <a:r>
                        <a:rPr lang="en-US" altLang="zh-CN" dirty="0"/>
                        <a:t>11</a:t>
                      </a:r>
                      <a:endParaRPr lang="zh-CN" altLang="en-US" dirty="0"/>
                    </a:p>
                  </a:txBody>
                  <a:tcPr/>
                </a:tc>
                <a:tc>
                  <a:txBody>
                    <a:bodyPr/>
                    <a:lstStyle/>
                    <a:p>
                      <a:r>
                        <a:rPr lang="en-US" altLang="zh-CN" dirty="0"/>
                        <a:t>building</a:t>
                      </a:r>
                      <a:endParaRPr lang="zh-CN" altLang="en-US" dirty="0"/>
                    </a:p>
                  </a:txBody>
                  <a:tcPr/>
                </a:tc>
                <a:tc>
                  <a:txBody>
                    <a:bodyPr/>
                    <a:lstStyle/>
                    <a:p>
                      <a:r>
                        <a:rPr lang="en-US" altLang="zh-CN" b="1" dirty="0"/>
                        <a:t>0.7786</a:t>
                      </a:r>
                      <a:endParaRPr lang="zh-CN" altLang="en-US" b="1" dirty="0"/>
                    </a:p>
                  </a:txBody>
                  <a:tcPr/>
                </a:tc>
                <a:extLst>
                  <a:ext uri="{0D108BD9-81ED-4DB2-BD59-A6C34878D82A}">
                    <a16:rowId xmlns:a16="http://schemas.microsoft.com/office/drawing/2014/main" val="407723587"/>
                  </a:ext>
                </a:extLst>
              </a:tr>
              <a:tr h="524360">
                <a:tc>
                  <a:txBody>
                    <a:bodyPr/>
                    <a:lstStyle/>
                    <a:p>
                      <a:r>
                        <a:rPr lang="en-US" altLang="zh-CN" dirty="0"/>
                        <a:t>20</a:t>
                      </a:r>
                      <a:endParaRPr lang="zh-CN" altLang="en-US" dirty="0"/>
                    </a:p>
                  </a:txBody>
                  <a:tcPr/>
                </a:tc>
                <a:tc>
                  <a:txBody>
                    <a:bodyPr/>
                    <a:lstStyle/>
                    <a:p>
                      <a:r>
                        <a:rPr lang="en-US" altLang="zh-CN" dirty="0"/>
                        <a:t>traffic sign</a:t>
                      </a:r>
                      <a:endParaRPr lang="zh-CN" altLang="en-US" dirty="0"/>
                    </a:p>
                  </a:txBody>
                  <a:tcPr/>
                </a:tc>
                <a:tc>
                  <a:txBody>
                    <a:bodyPr/>
                    <a:lstStyle/>
                    <a:p>
                      <a:r>
                        <a:rPr lang="en-US" altLang="zh-CN" dirty="0"/>
                        <a:t>0.3951</a:t>
                      </a:r>
                      <a:endParaRPr lang="zh-CN" altLang="en-US" dirty="0"/>
                    </a:p>
                  </a:txBody>
                  <a:tcPr/>
                </a:tc>
                <a:extLst>
                  <a:ext uri="{0D108BD9-81ED-4DB2-BD59-A6C34878D82A}">
                    <a16:rowId xmlns:a16="http://schemas.microsoft.com/office/drawing/2014/main" val="2677397942"/>
                  </a:ext>
                </a:extLst>
              </a:tr>
              <a:tr h="524360">
                <a:tc>
                  <a:txBody>
                    <a:bodyPr/>
                    <a:lstStyle/>
                    <a:p>
                      <a:r>
                        <a:rPr lang="en-US" altLang="zh-CN" dirty="0"/>
                        <a:t>21</a:t>
                      </a:r>
                      <a:endParaRPr lang="zh-CN" altLang="en-US" dirty="0"/>
                    </a:p>
                  </a:txBody>
                  <a:tcPr/>
                </a:tc>
                <a:tc>
                  <a:txBody>
                    <a:bodyPr/>
                    <a:lstStyle/>
                    <a:p>
                      <a:r>
                        <a:rPr lang="en-US" altLang="zh-CN" dirty="0"/>
                        <a:t>vegetation</a:t>
                      </a:r>
                      <a:endParaRPr lang="zh-CN" altLang="en-US" dirty="0"/>
                    </a:p>
                  </a:txBody>
                  <a:tcPr/>
                </a:tc>
                <a:tc>
                  <a:txBody>
                    <a:bodyPr/>
                    <a:lstStyle/>
                    <a:p>
                      <a:r>
                        <a:rPr lang="en-US" altLang="zh-CN" b="1" dirty="0"/>
                        <a:t>0.8210</a:t>
                      </a:r>
                      <a:endParaRPr lang="zh-CN" altLang="en-US" b="1" dirty="0"/>
                    </a:p>
                  </a:txBody>
                  <a:tcPr/>
                </a:tc>
                <a:extLst>
                  <a:ext uri="{0D108BD9-81ED-4DB2-BD59-A6C34878D82A}">
                    <a16:rowId xmlns:a16="http://schemas.microsoft.com/office/drawing/2014/main" val="3920081647"/>
                  </a:ext>
                </a:extLst>
              </a:tr>
              <a:tr h="524360">
                <a:tc>
                  <a:txBody>
                    <a:bodyPr/>
                    <a:lstStyle/>
                    <a:p>
                      <a:r>
                        <a:rPr lang="en-US" altLang="zh-CN" dirty="0"/>
                        <a:t>23</a:t>
                      </a:r>
                      <a:endParaRPr lang="zh-CN" altLang="en-US" dirty="0"/>
                    </a:p>
                  </a:txBody>
                  <a:tcPr/>
                </a:tc>
                <a:tc>
                  <a:txBody>
                    <a:bodyPr/>
                    <a:lstStyle/>
                    <a:p>
                      <a:r>
                        <a:rPr lang="en-US" altLang="zh-CN" dirty="0"/>
                        <a:t>sky</a:t>
                      </a:r>
                      <a:endParaRPr lang="zh-CN" altLang="en-US" dirty="0"/>
                    </a:p>
                  </a:txBody>
                  <a:tcPr/>
                </a:tc>
                <a:tc>
                  <a:txBody>
                    <a:bodyPr/>
                    <a:lstStyle/>
                    <a:p>
                      <a:r>
                        <a:rPr lang="en-US" altLang="zh-CN" b="1" dirty="0"/>
                        <a:t>0.8090</a:t>
                      </a:r>
                      <a:endParaRPr lang="zh-CN" altLang="en-US" b="1" dirty="0"/>
                    </a:p>
                  </a:txBody>
                  <a:tcPr/>
                </a:tc>
                <a:extLst>
                  <a:ext uri="{0D108BD9-81ED-4DB2-BD59-A6C34878D82A}">
                    <a16:rowId xmlns:a16="http://schemas.microsoft.com/office/drawing/2014/main" val="3124869483"/>
                  </a:ext>
                </a:extLst>
              </a:tr>
              <a:tr h="524360">
                <a:tc>
                  <a:txBody>
                    <a:bodyPr/>
                    <a:lstStyle/>
                    <a:p>
                      <a:r>
                        <a:rPr lang="en-US" altLang="zh-CN" dirty="0"/>
                        <a:t>24</a:t>
                      </a:r>
                      <a:endParaRPr lang="zh-CN" altLang="en-US" dirty="0"/>
                    </a:p>
                  </a:txBody>
                  <a:tcPr/>
                </a:tc>
                <a:tc>
                  <a:txBody>
                    <a:bodyPr/>
                    <a:lstStyle/>
                    <a:p>
                      <a:r>
                        <a:rPr lang="en-US" altLang="zh-CN" dirty="0"/>
                        <a:t>person</a:t>
                      </a:r>
                      <a:endParaRPr lang="zh-CN" altLang="en-US" dirty="0"/>
                    </a:p>
                  </a:txBody>
                  <a:tcPr/>
                </a:tc>
                <a:tc>
                  <a:txBody>
                    <a:bodyPr/>
                    <a:lstStyle/>
                    <a:p>
                      <a:r>
                        <a:rPr lang="en-US" altLang="zh-CN" dirty="0"/>
                        <a:t>0.4578</a:t>
                      </a:r>
                      <a:endParaRPr lang="zh-CN" altLang="en-US" dirty="0"/>
                    </a:p>
                  </a:txBody>
                  <a:tcPr/>
                </a:tc>
                <a:extLst>
                  <a:ext uri="{0D108BD9-81ED-4DB2-BD59-A6C34878D82A}">
                    <a16:rowId xmlns:a16="http://schemas.microsoft.com/office/drawing/2014/main" val="3108299784"/>
                  </a:ext>
                </a:extLst>
              </a:tr>
            </a:tbl>
          </a:graphicData>
        </a:graphic>
      </p:graphicFrame>
      <p:sp>
        <p:nvSpPr>
          <p:cNvPr id="10" name="文本框 9">
            <a:extLst>
              <a:ext uri="{FF2B5EF4-FFF2-40B4-BE49-F238E27FC236}">
                <a16:creationId xmlns:a16="http://schemas.microsoft.com/office/drawing/2014/main" id="{C16B81EA-4BD6-3D27-9F27-3DD2AFFFEAC8}"/>
              </a:ext>
            </a:extLst>
          </p:cNvPr>
          <p:cNvSpPr txBox="1"/>
          <p:nvPr/>
        </p:nvSpPr>
        <p:spPr>
          <a:xfrm>
            <a:off x="6326911" y="2518411"/>
            <a:ext cx="5181597" cy="3632199"/>
          </a:xfrm>
          <a:prstGeom prst="rect">
            <a:avLst/>
          </a:prstGeom>
        </p:spPr>
        <p:txBody>
          <a:bodyPr vert="horz" wrap="square" lIns="91440" tIns="45720" rIns="91440" bIns="45720" rtlCol="0" anchor="b">
            <a:noAutofit/>
          </a:bodyPr>
          <a:lstStyle/>
          <a:p>
            <a:pPr>
              <a:lnSpc>
                <a:spcPct val="200000"/>
              </a:lnSpc>
            </a:pPr>
            <a:r>
              <a:rPr lang="en-US" altLang="zh-CN" sz="2400" b="1" u="sng" dirty="0">
                <a:solidFill>
                  <a:srgbClr val="002060"/>
                </a:solidFill>
                <a:latin typeface="微软雅黑" panose="020B0503020204020204" pitchFamily="34" charset="-122"/>
                <a:ea typeface="微软雅黑" panose="020B0503020204020204" pitchFamily="34" charset="-122"/>
              </a:rPr>
              <a:t>Summary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efficiency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a:t>
            </a:r>
            <a:r>
              <a:rPr lang="en-US" altLang="zh-CN" sz="1600" dirty="0" err="1">
                <a:solidFill>
                  <a:srgbClr val="002060"/>
                </a:solidFill>
                <a:latin typeface="微软雅黑" panose="020B0503020204020204" pitchFamily="34" charset="-122"/>
                <a:ea typeface="微软雅黑" panose="020B0503020204020204" pitchFamily="34" charset="-122"/>
                <a:sym typeface="+mn-ea"/>
              </a:rPr>
              <a:t>IoU</a:t>
            </a:r>
            <a:r>
              <a:rPr lang="en-US" altLang="zh-CN" sz="1600" dirty="0">
                <a:solidFill>
                  <a:srgbClr val="002060"/>
                </a:solidFill>
                <a:latin typeface="微软雅黑" panose="020B0503020204020204" pitchFamily="34" charset="-122"/>
                <a:ea typeface="微软雅黑" panose="020B0503020204020204" pitchFamily="34" charset="-122"/>
                <a:sym typeface="+mn-ea"/>
              </a:rPr>
              <a:t> over dominant classes</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Lower </a:t>
            </a:r>
            <a:r>
              <a:rPr lang="en-US" altLang="zh-CN" sz="1600" dirty="0" err="1">
                <a:solidFill>
                  <a:srgbClr val="002060"/>
                </a:solidFill>
                <a:latin typeface="微软雅黑" panose="020B0503020204020204" pitchFamily="34" charset="-122"/>
                <a:ea typeface="微软雅黑" panose="020B0503020204020204" pitchFamily="34" charset="-122"/>
              </a:rPr>
              <a:t>IoU</a:t>
            </a:r>
            <a:r>
              <a:rPr lang="en-US" altLang="zh-CN" sz="1600" dirty="0">
                <a:solidFill>
                  <a:srgbClr val="002060"/>
                </a:solidFill>
                <a:latin typeface="微软雅黑" panose="020B0503020204020204" pitchFamily="34" charset="-122"/>
                <a:ea typeface="微软雅黑" panose="020B0503020204020204" pitchFamily="34" charset="-122"/>
              </a:rPr>
              <a:t> over less dominant classes</a:t>
            </a:r>
          </a:p>
          <a:p>
            <a:pPr>
              <a:lnSpc>
                <a:spcPct val="200000"/>
              </a:lnSpc>
            </a:pPr>
            <a:endParaRPr lang="en-US" altLang="zh-CN" sz="1600" dirty="0">
              <a:solidFill>
                <a:srgbClr val="002060"/>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The model performs well on segmenting dominant components of the image, however it misses detailed information due to small input size.</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4C2F00B-D3B4-6AAB-0F0F-8B3AB452E88C}"/>
              </a:ext>
            </a:extLst>
          </p:cNvPr>
          <p:cNvSpPr txBox="1"/>
          <p:nvPr/>
        </p:nvSpPr>
        <p:spPr>
          <a:xfrm>
            <a:off x="5897419" y="1136881"/>
            <a:ext cx="5704031"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Average Runtime: 0.0186sec</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5877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3550" y="127416"/>
            <a:ext cx="1918780" cy="579748"/>
          </a:xfrm>
        </p:spPr>
        <p:txBody>
          <a:bodyPr>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rPr>
              <a:t>Outline</a:t>
            </a:r>
          </a:p>
        </p:txBody>
      </p:sp>
      <p:sp>
        <p:nvSpPr>
          <p:cNvPr id="12" name="标题 1"/>
          <p:cNvSpPr txBox="1"/>
          <p:nvPr/>
        </p:nvSpPr>
        <p:spPr>
          <a:xfrm>
            <a:off x="1261316" y="1143521"/>
            <a:ext cx="7860030" cy="4922951"/>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Background and Motivation</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Related Work</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Improvements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Proposed Method</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Resources and Experiment Platform</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Initial Results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Goals and Objectives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Task Assignment and 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Goals and Objects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285427" y="1554586"/>
            <a:ext cx="9188610" cy="4647426"/>
          </a:xfrm>
          <a:prstGeom prst="rect">
            <a:avLst/>
          </a:prstGeom>
          <a:noFill/>
        </p:spPr>
        <p:txBody>
          <a:bodyPr wrap="square" rtlCol="0">
            <a:spAutoFit/>
          </a:bodyPr>
          <a:lstStyle/>
          <a:p>
            <a:endParaRPr lang="en-US" altLang="zh-CN" sz="20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Learn the basic mathematics behind CNN and self-attention mechanism in transformer. </a:t>
            </a:r>
          </a:p>
          <a:p>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Explore and try other models including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DeepLab</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v2/v3</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Sample SUSTech dataset with fine segmentation results.</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Optimize the models based on performance on SUSTech dataset.</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Implement segmentation on videos.</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Run tests with analysis based on the dataset. </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380591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Task Assignment </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2042810" y="1287145"/>
            <a:ext cx="7609190" cy="5078313"/>
          </a:xfrm>
          <a:prstGeom prst="rect">
            <a:avLst/>
          </a:prstGeom>
          <a:noFill/>
        </p:spPr>
        <p:txBody>
          <a:bodyPr wrap="square" rtlCol="0">
            <a:spAutoFit/>
          </a:bodyPr>
          <a:lstStyle/>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王浩羽：</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Survey on 2D semantic segmentation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cityscapes dataset</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陈张杰</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Train the model</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Conduct evaluations on trained models</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张旭东</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Choose model and estimate memory consumption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李宇轩</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self-sampled SUSTech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preprocessing for SUSTech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104510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56027C00-49AC-5573-65D6-5FE25416ACB7}"/>
              </a:ext>
            </a:extLst>
          </p:cNvPr>
          <p:cNvPicPr>
            <a:picLocks noChangeAspect="1"/>
          </p:cNvPicPr>
          <p:nvPr/>
        </p:nvPicPr>
        <p:blipFill>
          <a:blip r:embed="rId3"/>
          <a:stretch>
            <a:fillRect/>
          </a:stretch>
        </p:blipFill>
        <p:spPr>
          <a:xfrm>
            <a:off x="1003872" y="1494147"/>
            <a:ext cx="9862662" cy="4324762"/>
          </a:xfrm>
          <a:prstGeom prst="rect">
            <a:avLst/>
          </a:prstGeom>
        </p:spPr>
      </p:pic>
    </p:spTree>
    <p:extLst>
      <p:ext uri="{BB962C8B-B14F-4D97-AF65-F5344CB8AC3E}">
        <p14:creationId xmlns:p14="http://schemas.microsoft.com/office/powerpoint/2010/main" val="19415613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Reference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4" name="矩形 3"/>
          <p:cNvSpPr/>
          <p:nvPr/>
        </p:nvSpPr>
        <p:spPr>
          <a:xfrm>
            <a:off x="1442476" y="2058421"/>
            <a:ext cx="9307047" cy="2585323"/>
          </a:xfrm>
          <a:prstGeom prst="rect">
            <a:avLst/>
          </a:prstGeom>
        </p:spPr>
        <p:txBody>
          <a:bodyPr wrap="square">
            <a:spAutoFit/>
          </a:bodyPr>
          <a:lstStyle/>
          <a:p>
            <a:r>
              <a:rPr lang="en-US" altLang="zh-CN" dirty="0"/>
              <a:t>[1]  Olaf </a:t>
            </a:r>
            <a:r>
              <a:rPr lang="en-US" altLang="zh-CN" dirty="0" err="1"/>
              <a:t>Ronneberger</a:t>
            </a:r>
            <a:r>
              <a:rPr lang="en-US" altLang="zh-CN" dirty="0"/>
              <a:t>, Philipp Fisher and M. </a:t>
            </a:r>
            <a:r>
              <a:rPr lang="en-US" altLang="zh-CN" dirty="0" err="1"/>
              <a:t>Kozubek</a:t>
            </a:r>
            <a:r>
              <a:rPr lang="en-US" altLang="zh-CN" dirty="0"/>
              <a:t>. U-Net: Convolutional Networks for Biomedical Image Segmentation[J] .</a:t>
            </a:r>
            <a:r>
              <a:rPr lang="en-US" altLang="zh-CN" dirty="0" err="1"/>
              <a:t>arXiv</a:t>
            </a:r>
            <a:r>
              <a:rPr lang="en-US" altLang="zh-CN" dirty="0"/>
              <a:t> e-prints arXiv:1505.04597,2015.</a:t>
            </a:r>
          </a:p>
          <a:p>
            <a:endParaRPr lang="en-US" altLang="zh-CN" dirty="0"/>
          </a:p>
          <a:p>
            <a:r>
              <a:rPr lang="en-US" altLang="zh-CN" dirty="0"/>
              <a:t>[2]  </a:t>
            </a:r>
            <a:r>
              <a:rPr lang="en-US" altLang="zh-CN" dirty="0" err="1"/>
              <a:t>Prannay</a:t>
            </a:r>
            <a:r>
              <a:rPr lang="en-US" altLang="zh-CN" dirty="0"/>
              <a:t> Khosla, Piotr </a:t>
            </a:r>
            <a:r>
              <a:rPr lang="en-US" altLang="zh-CN" dirty="0" err="1"/>
              <a:t>Teterwak</a:t>
            </a:r>
            <a:r>
              <a:rPr lang="en-US" altLang="zh-CN" dirty="0"/>
              <a:t> and Chen Wang. Supervised Contrastive Learning[J] .</a:t>
            </a:r>
            <a:r>
              <a:rPr lang="en-US" altLang="zh-CN" dirty="0" err="1"/>
              <a:t>arXiv</a:t>
            </a:r>
            <a:r>
              <a:rPr lang="en-US" altLang="zh-CN" dirty="0"/>
              <a:t> e-prints arXiv:2004.11362,2021.</a:t>
            </a:r>
          </a:p>
          <a:p>
            <a:endParaRPr lang="en-US" altLang="zh-CN" dirty="0"/>
          </a:p>
          <a:p>
            <a:r>
              <a:rPr lang="en-US" altLang="zh-CN" dirty="0"/>
              <a:t>[3]  </a:t>
            </a:r>
            <a:r>
              <a:rPr lang="en-US" altLang="zh-CN" dirty="0" err="1"/>
              <a:t>Xudong</a:t>
            </a:r>
            <a:r>
              <a:rPr lang="en-US" altLang="zh-CN" dirty="0"/>
              <a:t> Wang, Rohit Girdhar, Stella X. Yu, and Ishan Misra. Cut and Learn for Unsupervised Object Detection and Instance Segmentation[J]. </a:t>
            </a:r>
            <a:r>
              <a:rPr lang="en-US" altLang="zh-CN" dirty="0" err="1"/>
              <a:t>arXiv</a:t>
            </a:r>
            <a:r>
              <a:rPr lang="en-US" altLang="zh-CN" dirty="0"/>
              <a:t> pre-prints arXiv:2301.11320,2023.</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82564" y="2094249"/>
            <a:ext cx="5826868" cy="1006429"/>
          </a:xfrm>
        </p:spPr>
        <p:txBody>
          <a:bodyPr wrap="square">
            <a:spAutoFit/>
          </a:bodyPr>
          <a:lstStyle/>
          <a:p>
            <a:r>
              <a:rPr lang="en-US" altLang="zh-CN" sz="6600" dirty="0">
                <a:latin typeface="Times New Roman" panose="02020603050405020304" charset="0"/>
                <a:ea typeface="微软雅黑" panose="020B0503020204020204" pitchFamily="34" charset="-122"/>
                <a:cs typeface="Times New Roman" panose="02020603050405020304" charset="0"/>
              </a:rPr>
              <a:t>THANK YOU!</a:t>
            </a:r>
            <a:endParaRPr lang="zh-CN" altLang="en-US" sz="6600" dirty="0">
              <a:latin typeface="Times New Roman" panose="02020603050405020304" charset="0"/>
              <a:ea typeface="微软雅黑" panose="020B0503020204020204" pitchFamily="34" charset="-122"/>
              <a:cs typeface="Times New Roman" panose="02020603050405020304" charset="0"/>
            </a:endParaRPr>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6" name="矩形 5"/>
          <p:cNvSpPr/>
          <p:nvPr/>
        </p:nvSpPr>
        <p:spPr>
          <a:xfrm flipV="1">
            <a:off x="3113721" y="3024478"/>
            <a:ext cx="5964555"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3141718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077610" y="1642657"/>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Ⅰ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（李宇轩）</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6096000" y="2736502"/>
            <a:ext cx="3365770"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Background</a:t>
            </a:r>
          </a:p>
          <a:p>
            <a:pPr marL="285750" indent="-285750">
              <a:buFont typeface="Arial" panose="020B0604020202020204" pitchFamily="34" charset="0"/>
              <a:buChar char="•"/>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Motivation</a:t>
            </a:r>
          </a:p>
        </p:txBody>
      </p:sp>
    </p:spTree>
    <p:extLst>
      <p:ext uri="{BB962C8B-B14F-4D97-AF65-F5344CB8AC3E}">
        <p14:creationId xmlns:p14="http://schemas.microsoft.com/office/powerpoint/2010/main" val="33668576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1421182" y="1196489"/>
            <a:ext cx="377086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Autonomous driving</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602FD596-3D99-820F-63E3-BE2D8EAAC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1115" y="2071054"/>
            <a:ext cx="4831835" cy="3625975"/>
          </a:xfrm>
          <a:prstGeom prst="rect">
            <a:avLst/>
          </a:prstGeom>
        </p:spPr>
      </p:pic>
      <p:sp>
        <p:nvSpPr>
          <p:cNvPr id="4" name="文本框 3">
            <a:extLst>
              <a:ext uri="{FF2B5EF4-FFF2-40B4-BE49-F238E27FC236}">
                <a16:creationId xmlns:a16="http://schemas.microsoft.com/office/drawing/2014/main" id="{30C6DA68-7102-463E-B833-4685A054E7EB}"/>
              </a:ext>
            </a:extLst>
          </p:cNvPr>
          <p:cNvSpPr txBox="1"/>
          <p:nvPr/>
        </p:nvSpPr>
        <p:spPr>
          <a:xfrm>
            <a:off x="3306616" y="6066472"/>
            <a:ext cx="6114472" cy="461665"/>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https://www.independent.co.uk/travel/news-and-advice/self-driving-cars-buses-autonomous-vehicles-b2413681.html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2439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10" name="文本框 9">
            <a:extLst>
              <a:ext uri="{FF2B5EF4-FFF2-40B4-BE49-F238E27FC236}">
                <a16:creationId xmlns:a16="http://schemas.microsoft.com/office/drawing/2014/main" id="{897E56B3-E264-D044-8709-D5FEC693174D}"/>
              </a:ext>
            </a:extLst>
          </p:cNvPr>
          <p:cNvSpPr txBox="1"/>
          <p:nvPr/>
        </p:nvSpPr>
        <p:spPr>
          <a:xfrm>
            <a:off x="775730" y="1115487"/>
            <a:ext cx="485520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Semantic Segmentation </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F8AC207A-4126-4321-F27C-ECB9DAA0D9A1}"/>
              </a:ext>
            </a:extLst>
          </p:cNvPr>
          <p:cNvSpPr txBox="1"/>
          <p:nvPr/>
        </p:nvSpPr>
        <p:spPr>
          <a:xfrm>
            <a:off x="6445719" y="1638707"/>
            <a:ext cx="5159133" cy="4524315"/>
          </a:xfrm>
          <a:prstGeom prst="rect">
            <a:avLst/>
          </a:prstGeom>
          <a:noFill/>
        </p:spPr>
        <p:txBody>
          <a:bodyPr wrap="square">
            <a:spAutoFit/>
          </a:bodyPr>
          <a:lstStyle/>
          <a:p>
            <a:pPr marL="342900" indent="-342900">
              <a:buFont typeface="Arial" panose="020B0604020202020204" pitchFamily="34" charset="0"/>
              <a:buChar char="•"/>
            </a:pPr>
            <a:r>
              <a:rPr lang="en-US" altLang="zh-CN" sz="2400" i="0" dirty="0">
                <a:effectLst/>
                <a:latin typeface="Söhne"/>
              </a:rPr>
              <a:t>Pixel-level Classification </a:t>
            </a:r>
            <a:r>
              <a:rPr lang="zh-CN" altLang="en-US" sz="2400" i="0" dirty="0">
                <a:effectLst/>
                <a:latin typeface="Söhne"/>
              </a:rPr>
              <a:t>像素级</a:t>
            </a:r>
            <a:endParaRPr lang="en-US" altLang="zh-CN" sz="2400" i="0" dirty="0">
              <a:effectLst/>
              <a:latin typeface="Söhne"/>
            </a:endParaRPr>
          </a:p>
          <a:p>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Wide applications</a:t>
            </a:r>
          </a:p>
          <a:p>
            <a:pPr marL="800100" lvl="1" indent="-342900">
              <a:buFont typeface="Arial" panose="020B0604020202020204" pitchFamily="34" charset="0"/>
              <a:buChar char="•"/>
            </a:pPr>
            <a:r>
              <a:rPr lang="en-US" altLang="zh-CN" sz="2400" i="0" dirty="0">
                <a:effectLst/>
                <a:latin typeface="Söhne"/>
              </a:rPr>
              <a:t>autonomous driving</a:t>
            </a:r>
          </a:p>
          <a:p>
            <a:pPr marL="800100" lvl="1" indent="-342900">
              <a:buFont typeface="Arial" panose="020B0604020202020204" pitchFamily="34" charset="0"/>
              <a:buChar char="•"/>
            </a:pPr>
            <a:r>
              <a:rPr lang="en-US" altLang="zh-CN" sz="2400" i="0" dirty="0">
                <a:effectLst/>
                <a:latin typeface="Söhne"/>
              </a:rPr>
              <a:t>medical imaging</a:t>
            </a:r>
          </a:p>
          <a:p>
            <a:pPr marL="800100" lvl="1" indent="-342900">
              <a:buFont typeface="Arial" panose="020B0604020202020204" pitchFamily="34" charset="0"/>
              <a:buChar char="•"/>
            </a:pPr>
            <a:r>
              <a:rPr lang="en-US" altLang="zh-CN" sz="2400" i="0" dirty="0">
                <a:effectLst/>
                <a:latin typeface="Söhne"/>
              </a:rPr>
              <a:t>robotic vision</a:t>
            </a:r>
          </a:p>
          <a:p>
            <a:pPr marL="800100" lvl="1" indent="-342900">
              <a:buFont typeface="Arial" panose="020B0604020202020204" pitchFamily="34" charset="0"/>
              <a:buChar char="•"/>
            </a:pPr>
            <a:r>
              <a:rPr lang="en-US" altLang="zh-CN" sz="2400" i="0" dirty="0">
                <a:effectLst/>
                <a:latin typeface="Söhne"/>
              </a:rPr>
              <a:t>video surveillance</a:t>
            </a: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Deep learning Approaches</a:t>
            </a:r>
          </a:p>
          <a:p>
            <a:pPr marL="800100" lvl="1" indent="-342900">
              <a:buFont typeface="Arial" panose="020B0604020202020204" pitchFamily="34" charset="0"/>
              <a:buChar char="•"/>
            </a:pPr>
            <a:r>
              <a:rPr lang="en-US" altLang="zh-CN" sz="2400" dirty="0">
                <a:latin typeface="Söhne"/>
              </a:rPr>
              <a:t>U-Net, FCN, </a:t>
            </a:r>
            <a:r>
              <a:rPr lang="en-US" altLang="zh-CN" sz="2400" dirty="0" err="1">
                <a:latin typeface="Söhne"/>
              </a:rPr>
              <a:t>SegNet</a:t>
            </a:r>
            <a:r>
              <a:rPr lang="en-US" altLang="zh-CN" sz="2400" dirty="0">
                <a:latin typeface="Söhne"/>
              </a:rPr>
              <a:t>, …</a:t>
            </a:r>
            <a:endParaRPr lang="en-US" altLang="zh-CN" sz="2400" i="0" dirty="0">
              <a:effectLst/>
              <a:latin typeface="Söhne"/>
            </a:endParaRP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Challenges</a:t>
            </a:r>
          </a:p>
        </p:txBody>
      </p:sp>
      <p:grpSp>
        <p:nvGrpSpPr>
          <p:cNvPr id="20" name="组合 19">
            <a:extLst>
              <a:ext uri="{FF2B5EF4-FFF2-40B4-BE49-F238E27FC236}">
                <a16:creationId xmlns:a16="http://schemas.microsoft.com/office/drawing/2014/main" id="{7681CC4E-B3E2-452D-D704-901AB89BC8EE}"/>
              </a:ext>
            </a:extLst>
          </p:cNvPr>
          <p:cNvGrpSpPr/>
          <p:nvPr/>
        </p:nvGrpSpPr>
        <p:grpSpPr>
          <a:xfrm>
            <a:off x="775730" y="1797477"/>
            <a:ext cx="4663618" cy="4206773"/>
            <a:chOff x="471799" y="1910068"/>
            <a:chExt cx="5159133" cy="4559614"/>
          </a:xfrm>
        </p:grpSpPr>
        <p:pic>
          <p:nvPicPr>
            <p:cNvPr id="8" name="图片 7">
              <a:extLst>
                <a:ext uri="{FF2B5EF4-FFF2-40B4-BE49-F238E27FC236}">
                  <a16:creationId xmlns:a16="http://schemas.microsoft.com/office/drawing/2014/main" id="{2433EDC4-314A-85CB-8C3D-AF542B2B2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799" y="3900864"/>
              <a:ext cx="5159133" cy="2568818"/>
            </a:xfrm>
            <a:prstGeom prst="rect">
              <a:avLst/>
            </a:prstGeom>
          </p:spPr>
        </p:pic>
        <p:pic>
          <p:nvPicPr>
            <p:cNvPr id="19" name="图片 18">
              <a:extLst>
                <a:ext uri="{FF2B5EF4-FFF2-40B4-BE49-F238E27FC236}">
                  <a16:creationId xmlns:a16="http://schemas.microsoft.com/office/drawing/2014/main" id="{A7C4EE44-C0C2-987D-0C2D-A6335EC8C9C3}"/>
                </a:ext>
              </a:extLst>
            </p:cNvPr>
            <p:cNvPicPr>
              <a:picLocks noChangeAspect="1"/>
            </p:cNvPicPr>
            <p:nvPr/>
          </p:nvPicPr>
          <p:blipFill>
            <a:blip r:embed="rId5"/>
            <a:stretch>
              <a:fillRect/>
            </a:stretch>
          </p:blipFill>
          <p:spPr>
            <a:xfrm>
              <a:off x="471799" y="1910068"/>
              <a:ext cx="5159133" cy="1960830"/>
            </a:xfrm>
            <a:prstGeom prst="rect">
              <a:avLst/>
            </a:prstGeom>
          </p:spPr>
        </p:pic>
      </p:grpSp>
      <p:sp>
        <p:nvSpPr>
          <p:cNvPr id="21" name="文本框 20">
            <a:extLst>
              <a:ext uri="{FF2B5EF4-FFF2-40B4-BE49-F238E27FC236}">
                <a16:creationId xmlns:a16="http://schemas.microsoft.com/office/drawing/2014/main" id="{ACD4F129-6FBF-4559-C649-D08C6658B9E5}"/>
              </a:ext>
            </a:extLst>
          </p:cNvPr>
          <p:cNvSpPr txBox="1"/>
          <p:nvPr/>
        </p:nvSpPr>
        <p:spPr>
          <a:xfrm>
            <a:off x="775730" y="6163022"/>
            <a:ext cx="4663618"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https://zhuanlan.zhihu.com/p/31428783</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077610" y="1642657"/>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Ⅱ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（王浩羽）</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6096000" y="2736502"/>
            <a:ext cx="3365770"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Relative Work</a:t>
            </a:r>
          </a:p>
          <a:p>
            <a:pPr marL="285750" indent="-285750">
              <a:buFont typeface="Arial" panose="020B0604020202020204" pitchFamily="34" charset="0"/>
              <a:buChar char="•"/>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Improvement</a:t>
            </a:r>
          </a:p>
        </p:txBody>
      </p:sp>
    </p:spTree>
    <p:extLst>
      <p:ext uri="{BB962C8B-B14F-4D97-AF65-F5344CB8AC3E}">
        <p14:creationId xmlns:p14="http://schemas.microsoft.com/office/powerpoint/2010/main" val="1826581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5161794" cy="2185214"/>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Architecture</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Fully convolutional network</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contracting path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expansive path</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BB16C2E-9CE9-21DD-4B30-C270242FB02A}"/>
              </a:ext>
            </a:extLst>
          </p:cNvPr>
          <p:cNvPicPr>
            <a:picLocks noChangeAspect="1"/>
          </p:cNvPicPr>
          <p:nvPr/>
        </p:nvPicPr>
        <p:blipFill rotWithShape="1">
          <a:blip r:embed="rId4"/>
          <a:srcRect b="19846"/>
          <a:stretch/>
        </p:blipFill>
        <p:spPr>
          <a:xfrm>
            <a:off x="5438105" y="1667533"/>
            <a:ext cx="6254606" cy="4151376"/>
          </a:xfrm>
          <a:prstGeom prst="rect">
            <a:avLst/>
          </a:prstGeom>
        </p:spPr>
      </p:pic>
      <p:pic>
        <p:nvPicPr>
          <p:cNvPr id="8" name="图片 7">
            <a:extLst>
              <a:ext uri="{FF2B5EF4-FFF2-40B4-BE49-F238E27FC236}">
                <a16:creationId xmlns:a16="http://schemas.microsoft.com/office/drawing/2014/main" id="{EBF68F69-6D05-7C24-F9E8-3AA83CFC9A18}"/>
              </a:ext>
            </a:extLst>
          </p:cNvPr>
          <p:cNvPicPr>
            <a:picLocks noChangeAspect="1"/>
          </p:cNvPicPr>
          <p:nvPr/>
        </p:nvPicPr>
        <p:blipFill>
          <a:blip r:embed="rId5"/>
          <a:stretch>
            <a:fillRect/>
          </a:stretch>
        </p:blipFill>
        <p:spPr>
          <a:xfrm>
            <a:off x="712774" y="3701521"/>
            <a:ext cx="4404742" cy="1958510"/>
          </a:xfrm>
          <a:prstGeom prst="rect">
            <a:avLst/>
          </a:prstGeom>
        </p:spPr>
      </p:pic>
      <p:sp>
        <p:nvSpPr>
          <p:cNvPr id="13" name="文本框 12">
            <a:extLst>
              <a:ext uri="{FF2B5EF4-FFF2-40B4-BE49-F238E27FC236}">
                <a16:creationId xmlns:a16="http://schemas.microsoft.com/office/drawing/2014/main" id="{E91596B3-9EA4-E7A5-89B5-5052C0D4CC17}"/>
              </a:ext>
            </a:extLst>
          </p:cNvPr>
          <p:cNvSpPr txBox="1"/>
          <p:nvPr/>
        </p:nvSpPr>
        <p:spPr>
          <a:xfrm>
            <a:off x="4819773" y="62996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1859894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7766208"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Optimizer</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Stochastic Gradient Descent (SGD)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Small batch size (size=1)  ------ Large input tiles</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High momentum (0.99)</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480956" y="4225479"/>
            <a:ext cx="7642098" cy="1910524"/>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63640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11737844"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Loss Function</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Pixel-wise soft-max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Cross entropy loss function                                                    ,“l(x)”: true label of pixel x</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weight map “w(x)”                                                                     ,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w</a:t>
            </a:r>
            <a:r>
              <a:rPr lang="en-US" altLang="zh-CN" baseline="-25000" dirty="0" err="1">
                <a:latin typeface="微软雅黑" panose="020B0503020204020204" pitchFamily="34" charset="-122"/>
                <a:ea typeface="微软雅黑" panose="020B0503020204020204" pitchFamily="34" charset="-122"/>
                <a:cs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 weight of class</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d1(x), d2(x): distance to border of cell</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9898" y="4199141"/>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12" name="图片 11">
            <a:extLst>
              <a:ext uri="{FF2B5EF4-FFF2-40B4-BE49-F238E27FC236}">
                <a16:creationId xmlns:a16="http://schemas.microsoft.com/office/drawing/2014/main" id="{4A9145A7-EE30-8984-24E8-63E9A5990F57}"/>
              </a:ext>
            </a:extLst>
          </p:cNvPr>
          <p:cNvPicPr>
            <a:picLocks noChangeAspect="1"/>
          </p:cNvPicPr>
          <p:nvPr/>
        </p:nvPicPr>
        <p:blipFill>
          <a:blip r:embed="rId5"/>
          <a:stretch>
            <a:fillRect/>
          </a:stretch>
        </p:blipFill>
        <p:spPr>
          <a:xfrm>
            <a:off x="3129705" y="1749001"/>
            <a:ext cx="4477506" cy="442222"/>
          </a:xfrm>
          <a:prstGeom prst="rect">
            <a:avLst/>
          </a:prstGeom>
        </p:spPr>
      </p:pic>
      <p:pic>
        <p:nvPicPr>
          <p:cNvPr id="15" name="图片 14">
            <a:extLst>
              <a:ext uri="{FF2B5EF4-FFF2-40B4-BE49-F238E27FC236}">
                <a16:creationId xmlns:a16="http://schemas.microsoft.com/office/drawing/2014/main" id="{AF6D8B4E-0039-FBA2-A323-4557D399E9AF}"/>
              </a:ext>
            </a:extLst>
          </p:cNvPr>
          <p:cNvPicPr>
            <a:picLocks noChangeAspect="1"/>
          </p:cNvPicPr>
          <p:nvPr/>
        </p:nvPicPr>
        <p:blipFill>
          <a:blip r:embed="rId6"/>
          <a:stretch>
            <a:fillRect/>
          </a:stretch>
        </p:blipFill>
        <p:spPr>
          <a:xfrm>
            <a:off x="3129704" y="2987102"/>
            <a:ext cx="4477507" cy="835284"/>
          </a:xfrm>
          <a:prstGeom prst="rect">
            <a:avLst/>
          </a:prstGeom>
        </p:spPr>
      </p:pic>
      <p:pic>
        <p:nvPicPr>
          <p:cNvPr id="17" name="图片 16">
            <a:extLst>
              <a:ext uri="{FF2B5EF4-FFF2-40B4-BE49-F238E27FC236}">
                <a16:creationId xmlns:a16="http://schemas.microsoft.com/office/drawing/2014/main" id="{CC7CCA70-D4A0-219B-86DF-F13AA665B72A}"/>
              </a:ext>
            </a:extLst>
          </p:cNvPr>
          <p:cNvPicPr>
            <a:picLocks noChangeAspect="1"/>
          </p:cNvPicPr>
          <p:nvPr/>
        </p:nvPicPr>
        <p:blipFill>
          <a:blip r:embed="rId7"/>
          <a:stretch>
            <a:fillRect/>
          </a:stretch>
        </p:blipFill>
        <p:spPr>
          <a:xfrm>
            <a:off x="4272605" y="2171384"/>
            <a:ext cx="2562849" cy="789283"/>
          </a:xfrm>
          <a:prstGeom prst="rect">
            <a:avLst/>
          </a:prstGeom>
        </p:spPr>
      </p:pic>
      <p:sp>
        <p:nvSpPr>
          <p:cNvPr id="4" name="文本框 3">
            <a:extLst>
              <a:ext uri="{FF2B5EF4-FFF2-40B4-BE49-F238E27FC236}">
                <a16:creationId xmlns:a16="http://schemas.microsoft.com/office/drawing/2014/main" id="{C1B03745-70BE-521C-2815-5FFB4351D6B2}"/>
              </a:ext>
            </a:extLst>
          </p:cNvPr>
          <p:cNvSpPr txBox="1"/>
          <p:nvPr/>
        </p:nvSpPr>
        <p:spPr>
          <a:xfrm>
            <a:off x="656847" y="5838265"/>
            <a:ext cx="1087830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input ; (b) segmentation maps ; (c) generated segmentation mask ; (d) the border pixels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50304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marL="571500" indent="-571500" algn="l">
          <a:lnSpc>
            <a:spcPct val="200000"/>
          </a:lnSpc>
          <a:buFont typeface="Arial" panose="020B0604020202020204" pitchFamily="34" charset="0"/>
          <a:buChar char="•"/>
          <a:defRPr sz="2800" b="1" dirty="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1660</Words>
  <Application>Microsoft Office PowerPoint</Application>
  <PresentationFormat>宽屏</PresentationFormat>
  <Paragraphs>248</Paragraphs>
  <Slides>25</Slides>
  <Notes>9</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Söhne</vt:lpstr>
      <vt:lpstr>等线</vt:lpstr>
      <vt:lpstr>等线 Light</vt:lpstr>
      <vt:lpstr>微软雅黑</vt:lpstr>
      <vt:lpstr>微软雅黑 Light</vt:lpstr>
      <vt:lpstr>Arial</vt:lpstr>
      <vt:lpstr>Times New Roman</vt:lpstr>
      <vt:lpstr>Office 主题​​</vt:lpstr>
      <vt:lpstr>2D Semantic Segmentation in  SUSTech Scenes</vt:lpstr>
      <vt:lpstr>Outline</vt:lpstr>
      <vt:lpstr>Part Ⅰ  （李宇轩）</vt:lpstr>
      <vt:lpstr>Background and Motivation</vt:lpstr>
      <vt:lpstr>Background and Motivation</vt:lpstr>
      <vt:lpstr>Part Ⅱ  （王浩羽）</vt:lpstr>
      <vt:lpstr>Related Work</vt:lpstr>
      <vt:lpstr>Related Work</vt:lpstr>
      <vt:lpstr>Related Work</vt:lpstr>
      <vt:lpstr>Related Work</vt:lpstr>
      <vt:lpstr>Improvements Enlighten</vt:lpstr>
      <vt:lpstr>Part Ⅲ  （陈张杰）</vt:lpstr>
      <vt:lpstr>Proposed Method</vt:lpstr>
      <vt:lpstr>Proposed Method</vt:lpstr>
      <vt:lpstr>Proposed Method</vt:lpstr>
      <vt:lpstr>Resources and Experiment Platform</vt:lpstr>
      <vt:lpstr>Initial Results</vt:lpstr>
      <vt:lpstr>Initial Results</vt:lpstr>
      <vt:lpstr>Initial Results</vt:lpstr>
      <vt:lpstr>Goals and Objects</vt:lpstr>
      <vt:lpstr>Task Assignment </vt:lpstr>
      <vt:lpstr>Project Schedule</vt:lpstr>
      <vt:lpstr>Reference</vt:lpstr>
      <vt:lpstr>THANK YOU!</vt:lpstr>
      <vt:lpstr>Background and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Haoyu Wang</cp:lastModifiedBy>
  <cp:revision>182</cp:revision>
  <dcterms:created xsi:type="dcterms:W3CDTF">2018-03-09T10:15:00Z</dcterms:created>
  <dcterms:modified xsi:type="dcterms:W3CDTF">2023-12-09T05:21:19Z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