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Nunito"/>
      <p:regular r:id="rId40"/>
      <p:bold r:id="rId41"/>
      <p:italic r:id="rId42"/>
      <p:boldItalic r:id="rId43"/>
    </p:embeddedFont>
    <p:embeddedFont>
      <p:font typeface="Lato"/>
      <p:regular r:id="rId44"/>
      <p:bold r:id="rId45"/>
      <p:italic r:id="rId46"/>
      <p:boldItalic r:id="rId47"/>
    </p:embeddedFont>
    <p:embeddedFont>
      <p:font typeface="Montserrat"/>
      <p:regular r:id="rId48"/>
      <p:bold r:id="rId49"/>
      <p:italic r:id="rId50"/>
      <p:boldItalic r:id="rId51"/>
    </p:embeddedFont>
    <p:embeddedFont>
      <p:font typeface="Montserrat Medium"/>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Lato-regular.fntdata"/><Relationship Id="rId43" Type="http://schemas.openxmlformats.org/officeDocument/2006/relationships/font" Target="fonts/Nunito-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font" Target="fonts/Lato-boldItalic.fntdata"/><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MontserratMedium-bold.fntdata"/><Relationship Id="rId52" Type="http://schemas.openxmlformats.org/officeDocument/2006/relationships/font" Target="fonts/MontserratMedium-regular.fntdata"/><Relationship Id="rId11" Type="http://schemas.openxmlformats.org/officeDocument/2006/relationships/slide" Target="slides/slide6.xml"/><Relationship Id="rId55" Type="http://schemas.openxmlformats.org/officeDocument/2006/relationships/font" Target="fonts/MontserratMedium-boldItalic.fntdata"/><Relationship Id="rId10" Type="http://schemas.openxmlformats.org/officeDocument/2006/relationships/slide" Target="slides/slide5.xml"/><Relationship Id="rId54" Type="http://schemas.openxmlformats.org/officeDocument/2006/relationships/font" Target="fonts/MontserratMedium-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902ff3f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902ff3f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902ff3f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902ff3f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902ff3fe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902ff3fe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902ff3fe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902ff3fe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902ff3fe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902ff3fe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902ff3fe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902ff3fe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902ff3fe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902ff3fe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902ff3fe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902ff3fe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902ff3fe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902ff3fe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902ff3fe6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902ff3fe6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9118867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9118867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rogue1  accuracy:62%</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902ff3f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2902ff3fe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902ff3fe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902ff3fe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902ff3fe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902ff3fe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8fa69dd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8fa69dd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Roboto"/>
              <a:ea typeface="Roboto"/>
              <a:cs typeface="Roboto"/>
              <a:sym typeface="Roboto"/>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Roboto"/>
                <a:ea typeface="Roboto"/>
                <a:cs typeface="Roboto"/>
                <a:sym typeface="Roboto"/>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Roboto"/>
                <a:ea typeface="Roboto"/>
                <a:cs typeface="Roboto"/>
                <a:sym typeface="Roboto"/>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1pPr>
            <a:lvl2pPr lvl="1" algn="l">
              <a:lnSpc>
                <a:spcPct val="100000"/>
              </a:lnSpc>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2pPr>
            <a:lvl3pPr lvl="2" algn="l">
              <a:lnSpc>
                <a:spcPct val="100000"/>
              </a:lnSpc>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3pPr>
            <a:lvl4pPr lvl="3" algn="l">
              <a:lnSpc>
                <a:spcPct val="100000"/>
              </a:lnSpc>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4pPr>
            <a:lvl5pPr lvl="4" algn="l">
              <a:lnSpc>
                <a:spcPct val="100000"/>
              </a:lnSpc>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5pPr>
            <a:lvl6pPr lvl="5" algn="l">
              <a:lnSpc>
                <a:spcPct val="100000"/>
              </a:lnSpc>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6pPr>
            <a:lvl7pPr lvl="6" algn="l">
              <a:lnSpc>
                <a:spcPct val="100000"/>
              </a:lnSpc>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7pPr>
            <a:lvl8pPr lvl="7" algn="l">
              <a:lnSpc>
                <a:spcPct val="100000"/>
              </a:lnSpc>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8pPr>
            <a:lvl9pPr lvl="8" algn="l">
              <a:lnSpc>
                <a:spcPct val="100000"/>
              </a:lnSpc>
              <a:spcBef>
                <a:spcPts val="0"/>
              </a:spcBef>
              <a:spcAft>
                <a:spcPts val="0"/>
              </a:spcAft>
              <a:buClr>
                <a:schemeClr val="dk2"/>
              </a:buClr>
              <a:buSzPts val="2600"/>
              <a:buFont typeface="Roboto"/>
              <a:buNone/>
              <a:defRPr sz="2600">
                <a:solidFill>
                  <a:schemeClr val="dk2"/>
                </a:solidFill>
                <a:latin typeface="Roboto"/>
                <a:ea typeface="Roboto"/>
                <a:cs typeface="Roboto"/>
                <a:sym typeface="Roboto"/>
              </a:defRPr>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Font typeface="Roboto"/>
              <a:buChar char="●"/>
              <a:defRPr>
                <a:latin typeface="Roboto"/>
                <a:ea typeface="Roboto"/>
                <a:cs typeface="Roboto"/>
                <a:sym typeface="Roboto"/>
              </a:defRPr>
            </a:lvl1pPr>
            <a:lvl2pPr indent="-298450" lvl="1" marL="914400" algn="l">
              <a:lnSpc>
                <a:spcPct val="115000"/>
              </a:lnSpc>
              <a:spcBef>
                <a:spcPts val="1600"/>
              </a:spcBef>
              <a:spcAft>
                <a:spcPts val="0"/>
              </a:spcAft>
              <a:buSzPts val="1100"/>
              <a:buFont typeface="Roboto"/>
              <a:buChar char="○"/>
              <a:defRPr>
                <a:latin typeface="Roboto"/>
                <a:ea typeface="Roboto"/>
                <a:cs typeface="Roboto"/>
                <a:sym typeface="Roboto"/>
              </a:defRPr>
            </a:lvl2pPr>
            <a:lvl3pPr indent="-298450" lvl="2" marL="1371600" algn="l">
              <a:lnSpc>
                <a:spcPct val="115000"/>
              </a:lnSpc>
              <a:spcBef>
                <a:spcPts val="1600"/>
              </a:spcBef>
              <a:spcAft>
                <a:spcPts val="0"/>
              </a:spcAft>
              <a:buSzPts val="1100"/>
              <a:buFont typeface="Roboto"/>
              <a:buChar char="■"/>
              <a:defRPr>
                <a:latin typeface="Roboto"/>
                <a:ea typeface="Roboto"/>
                <a:cs typeface="Roboto"/>
                <a:sym typeface="Roboto"/>
              </a:defRPr>
            </a:lvl3pPr>
            <a:lvl4pPr indent="-298450" lvl="3" marL="1828800" algn="l">
              <a:lnSpc>
                <a:spcPct val="115000"/>
              </a:lnSpc>
              <a:spcBef>
                <a:spcPts val="1600"/>
              </a:spcBef>
              <a:spcAft>
                <a:spcPts val="0"/>
              </a:spcAft>
              <a:buSzPts val="1100"/>
              <a:buFont typeface="Roboto"/>
              <a:buChar char="●"/>
              <a:defRPr>
                <a:latin typeface="Roboto"/>
                <a:ea typeface="Roboto"/>
                <a:cs typeface="Roboto"/>
                <a:sym typeface="Roboto"/>
              </a:defRPr>
            </a:lvl4pPr>
            <a:lvl5pPr indent="-298450" lvl="4" marL="2286000" algn="l">
              <a:lnSpc>
                <a:spcPct val="115000"/>
              </a:lnSpc>
              <a:spcBef>
                <a:spcPts val="1600"/>
              </a:spcBef>
              <a:spcAft>
                <a:spcPts val="0"/>
              </a:spcAft>
              <a:buSzPts val="1100"/>
              <a:buFont typeface="Roboto"/>
              <a:buChar char="○"/>
              <a:defRPr>
                <a:latin typeface="Roboto"/>
                <a:ea typeface="Roboto"/>
                <a:cs typeface="Roboto"/>
                <a:sym typeface="Roboto"/>
              </a:defRPr>
            </a:lvl5pPr>
            <a:lvl6pPr indent="-298450" lvl="5" marL="2743200" algn="l">
              <a:lnSpc>
                <a:spcPct val="115000"/>
              </a:lnSpc>
              <a:spcBef>
                <a:spcPts val="1600"/>
              </a:spcBef>
              <a:spcAft>
                <a:spcPts val="0"/>
              </a:spcAft>
              <a:buSzPts val="1100"/>
              <a:buFont typeface="Roboto"/>
              <a:buChar char="■"/>
              <a:defRPr>
                <a:latin typeface="Roboto"/>
                <a:ea typeface="Roboto"/>
                <a:cs typeface="Roboto"/>
                <a:sym typeface="Roboto"/>
              </a:defRPr>
            </a:lvl6pPr>
            <a:lvl7pPr indent="-298450" lvl="6" marL="3200400" algn="l">
              <a:lnSpc>
                <a:spcPct val="115000"/>
              </a:lnSpc>
              <a:spcBef>
                <a:spcPts val="1600"/>
              </a:spcBef>
              <a:spcAft>
                <a:spcPts val="0"/>
              </a:spcAft>
              <a:buSzPts val="1100"/>
              <a:buFont typeface="Roboto"/>
              <a:buChar char="●"/>
              <a:defRPr>
                <a:latin typeface="Roboto"/>
                <a:ea typeface="Roboto"/>
                <a:cs typeface="Roboto"/>
                <a:sym typeface="Roboto"/>
              </a:defRPr>
            </a:lvl7pPr>
            <a:lvl8pPr indent="-298450" lvl="7" marL="3657600" algn="l">
              <a:lnSpc>
                <a:spcPct val="115000"/>
              </a:lnSpc>
              <a:spcBef>
                <a:spcPts val="1600"/>
              </a:spcBef>
              <a:spcAft>
                <a:spcPts val="0"/>
              </a:spcAft>
              <a:buSzPts val="1100"/>
              <a:buFont typeface="Roboto"/>
              <a:buChar char="○"/>
              <a:defRPr>
                <a:latin typeface="Roboto"/>
                <a:ea typeface="Roboto"/>
                <a:cs typeface="Roboto"/>
                <a:sym typeface="Roboto"/>
              </a:defRPr>
            </a:lvl8pPr>
            <a:lvl9pPr indent="-298450" lvl="8" marL="4114800" algn="l">
              <a:lnSpc>
                <a:spcPct val="115000"/>
              </a:lnSpc>
              <a:spcBef>
                <a:spcPts val="1600"/>
              </a:spcBef>
              <a:spcAft>
                <a:spcPts val="1600"/>
              </a:spcAft>
              <a:buSzPts val="1100"/>
              <a:buFont typeface="Roboto"/>
              <a:buChar char="■"/>
              <a:defRPr>
                <a:latin typeface="Roboto"/>
                <a:ea typeface="Roboto"/>
                <a:cs typeface="Roboto"/>
                <a:sym typeface="Roboto"/>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4"/>
          <p:cNvGrpSpPr/>
          <p:nvPr/>
        </p:nvGrpSpPr>
        <p:grpSpPr>
          <a:xfrm>
            <a:off x="830392" y="1191256"/>
            <a:ext cx="745763" cy="45826"/>
            <a:chOff x="4580561" y="2589004"/>
            <a:chExt cx="1064464" cy="25200"/>
          </a:xfrm>
        </p:grpSpPr>
        <p:sp>
          <p:nvSpPr>
            <p:cNvPr id="28" name="Google Shape;28;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1" name="Google Shape;31;p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dk2"/>
              </a:buClr>
              <a:buSzPts val="1300"/>
              <a:buChar char="●"/>
              <a:defRPr>
                <a:solidFill>
                  <a:schemeClr val="dk2"/>
                </a:solidFill>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2" name="Google Shape;32;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3" name="Shape 33"/>
        <p:cNvGrpSpPr/>
        <p:nvPr/>
      </p:nvGrpSpPr>
      <p:grpSpPr>
        <a:xfrm>
          <a:off x="0" y="0"/>
          <a:ext cx="0" cy="0"/>
          <a:chOff x="0" y="0"/>
          <a:chExt cx="0" cy="0"/>
        </a:xfrm>
      </p:grpSpPr>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8" name="Google Shape;38;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6"/>
          <p:cNvGrpSpPr/>
          <p:nvPr/>
        </p:nvGrpSpPr>
        <p:grpSpPr>
          <a:xfrm>
            <a:off x="830392" y="1191256"/>
            <a:ext cx="745763" cy="45826"/>
            <a:chOff x="4580561" y="2589004"/>
            <a:chExt cx="1064464" cy="25200"/>
          </a:xfrm>
        </p:grpSpPr>
        <p:sp>
          <p:nvSpPr>
            <p:cNvPr id="42" name="Google Shape;42;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5" name="Google Shape;45;p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6" name="Google Shape;46;p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7" name="Google Shape;47;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b="0" lang="en" sz="4500">
                <a:latin typeface="Nunito"/>
                <a:ea typeface="Nunito"/>
                <a:cs typeface="Nunito"/>
                <a:sym typeface="Nunito"/>
              </a:rPr>
              <a:t>News Article Summarization using RNNs</a:t>
            </a:r>
            <a:endParaRPr b="0" sz="4500">
              <a:latin typeface="Nunito"/>
              <a:ea typeface="Nunito"/>
              <a:cs typeface="Nunito"/>
              <a:sym typeface="Nunito"/>
            </a:endParaRPr>
          </a:p>
          <a:p>
            <a:pPr indent="0" lvl="0" marL="0" rtl="0" algn="ctr">
              <a:lnSpc>
                <a:spcPct val="100000"/>
              </a:lnSpc>
              <a:spcBef>
                <a:spcPts val="0"/>
              </a:spcBef>
              <a:spcAft>
                <a:spcPts val="0"/>
              </a:spcAft>
              <a:buSzPts val="4200"/>
              <a:buNone/>
            </a:pPr>
            <a:r>
              <a:t/>
            </a:r>
            <a:endParaRPr sz="3800"/>
          </a:p>
        </p:txBody>
      </p:sp>
      <p:sp>
        <p:nvSpPr>
          <p:cNvPr id="87" name="Google Shape;87;p13"/>
          <p:cNvSpPr txBox="1"/>
          <p:nvPr>
            <p:ph idx="1" type="subTitle"/>
          </p:nvPr>
        </p:nvSpPr>
        <p:spPr>
          <a:xfrm>
            <a:off x="729625" y="3172900"/>
            <a:ext cx="7688100" cy="129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solidFill>
                  <a:srgbClr val="000000"/>
                </a:solidFill>
                <a:latin typeface="Montserrat"/>
                <a:ea typeface="Montserrat"/>
                <a:cs typeface="Montserrat"/>
                <a:sym typeface="Montserrat"/>
              </a:rPr>
              <a:t>Ayush Bhagta    IIT2019501</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SzPts val="1600"/>
              <a:buNone/>
            </a:pPr>
            <a:r>
              <a:rPr lang="en" sz="1400">
                <a:solidFill>
                  <a:srgbClr val="000000"/>
                </a:solidFill>
                <a:latin typeface="Montserrat"/>
                <a:ea typeface="Montserrat"/>
                <a:cs typeface="Montserrat"/>
                <a:sym typeface="Montserrat"/>
              </a:rPr>
              <a:t>Md Monish         IIB2019033</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SzPts val="1600"/>
              <a:buNone/>
            </a:pPr>
            <a:r>
              <a:rPr lang="en" sz="1400">
                <a:solidFill>
                  <a:srgbClr val="000000"/>
                </a:solidFill>
                <a:latin typeface="Montserrat"/>
                <a:ea typeface="Montserrat"/>
                <a:cs typeface="Montserrat"/>
                <a:sym typeface="Montserrat"/>
              </a:rPr>
              <a:t>Sanket Kokude IIB2019034</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SzPts val="1600"/>
              <a:buNone/>
            </a:pPr>
            <a:r>
              <a:rPr lang="en" sz="1400">
                <a:solidFill>
                  <a:srgbClr val="000000"/>
                </a:solidFill>
                <a:latin typeface="Montserrat"/>
                <a:ea typeface="Montserrat"/>
                <a:cs typeface="Montserrat"/>
                <a:sym typeface="Montserrat"/>
              </a:rPr>
              <a:t>Harshit Kumar  IIB2019035</a:t>
            </a:r>
            <a:endParaRPr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SzPts val="1600"/>
              <a:buNone/>
            </a:pPr>
            <a:r>
              <a:rPr lang="en" sz="1400">
                <a:solidFill>
                  <a:srgbClr val="000000"/>
                </a:solidFill>
                <a:latin typeface="Montserrat"/>
                <a:ea typeface="Montserrat"/>
                <a:cs typeface="Montserrat"/>
                <a:sym typeface="Montserrat"/>
              </a:rPr>
              <a:t>Viful Niarala      IIB2019036</a:t>
            </a:r>
            <a:endParaRPr sz="1400">
              <a:solidFill>
                <a:srgbClr val="000000"/>
              </a:solidFill>
              <a:latin typeface="Montserrat"/>
              <a:ea typeface="Montserrat"/>
              <a:cs typeface="Montserrat"/>
              <a:sym typeface="Montserrat"/>
            </a:endParaRPr>
          </a:p>
        </p:txBody>
      </p:sp>
      <p:sp>
        <p:nvSpPr>
          <p:cNvPr id="88" name="Google Shape;88;p13"/>
          <p:cNvSpPr txBox="1"/>
          <p:nvPr/>
        </p:nvSpPr>
        <p:spPr>
          <a:xfrm>
            <a:off x="6018750" y="4405575"/>
            <a:ext cx="2970900" cy="4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latin typeface="Courier New"/>
                <a:ea typeface="Courier New"/>
                <a:cs typeface="Courier New"/>
                <a:sym typeface="Courier New"/>
              </a:rPr>
              <a:t>Sequence-to-Sequence Modeling</a:t>
            </a:r>
            <a:endParaRPr>
              <a:latin typeface="Courier New"/>
              <a:ea typeface="Courier New"/>
              <a:cs typeface="Courier New"/>
              <a:sym typeface="Courier New"/>
            </a:endParaRPr>
          </a:p>
        </p:txBody>
      </p:sp>
      <p:sp>
        <p:nvSpPr>
          <p:cNvPr id="146" name="Google Shape;146;p2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1500">
                <a:solidFill>
                  <a:schemeClr val="dk2"/>
                </a:solidFill>
              </a:rPr>
              <a:t>A sequence-to-sequence model is applied to deal with sequential information. In this problem we are trying to transform a sequence of words to another sequence of words which comes under many-to-many sequence transformation problem. </a:t>
            </a:r>
            <a:endParaRPr sz="1500">
              <a:solidFill>
                <a:schemeClr val="dk2"/>
              </a:solidFill>
            </a:endParaRPr>
          </a:p>
          <a:p>
            <a:pPr indent="0" lvl="0" marL="0" rtl="0" algn="just">
              <a:lnSpc>
                <a:spcPct val="115000"/>
              </a:lnSpc>
              <a:spcBef>
                <a:spcPts val="1600"/>
              </a:spcBef>
              <a:spcAft>
                <a:spcPts val="0"/>
              </a:spcAft>
              <a:buSzPts val="1300"/>
              <a:buNone/>
            </a:pPr>
            <a:r>
              <a:rPr lang="en" sz="1500">
                <a:solidFill>
                  <a:schemeClr val="dk2"/>
                </a:solidFill>
              </a:rPr>
              <a:t>The model consist of two major blocks - </a:t>
            </a:r>
            <a:endParaRPr sz="1500">
              <a:solidFill>
                <a:schemeClr val="dk2"/>
              </a:solidFill>
            </a:endParaRPr>
          </a:p>
          <a:p>
            <a:pPr indent="-323850" lvl="0" marL="457200" rtl="0" algn="l">
              <a:lnSpc>
                <a:spcPct val="115000"/>
              </a:lnSpc>
              <a:spcBef>
                <a:spcPts val="1600"/>
              </a:spcBef>
              <a:spcAft>
                <a:spcPts val="0"/>
              </a:spcAft>
              <a:buClr>
                <a:schemeClr val="dk2"/>
              </a:buClr>
              <a:buSzPts val="1500"/>
              <a:buAutoNum type="arabicPeriod"/>
            </a:pPr>
            <a:r>
              <a:rPr b="1" lang="en" sz="1500">
                <a:solidFill>
                  <a:schemeClr val="dk2"/>
                </a:solidFill>
              </a:rPr>
              <a:t>Encoder</a:t>
            </a:r>
            <a:endParaRPr b="1" sz="1500">
              <a:solidFill>
                <a:schemeClr val="dk2"/>
              </a:solidFill>
            </a:endParaRPr>
          </a:p>
          <a:p>
            <a:pPr indent="-323850" lvl="0" marL="457200" rtl="0" algn="l">
              <a:lnSpc>
                <a:spcPct val="115000"/>
              </a:lnSpc>
              <a:spcBef>
                <a:spcPts val="0"/>
              </a:spcBef>
              <a:spcAft>
                <a:spcPts val="0"/>
              </a:spcAft>
              <a:buClr>
                <a:schemeClr val="dk2"/>
              </a:buClr>
              <a:buSzPts val="1500"/>
              <a:buAutoNum type="arabicPeriod"/>
            </a:pPr>
            <a:r>
              <a:rPr b="1" lang="en" sz="1500">
                <a:solidFill>
                  <a:schemeClr val="dk2"/>
                </a:solidFill>
              </a:rPr>
              <a:t>Decoder </a:t>
            </a:r>
            <a:endParaRPr b="1" sz="1500">
              <a:solidFill>
                <a:schemeClr val="dk2"/>
              </a:solidFill>
            </a:endParaRPr>
          </a:p>
          <a:p>
            <a:pPr indent="0" lvl="0" marL="457200" rtl="0" algn="l">
              <a:lnSpc>
                <a:spcPct val="115000"/>
              </a:lnSpc>
              <a:spcBef>
                <a:spcPts val="1600"/>
              </a:spcBef>
              <a:spcAft>
                <a:spcPts val="1600"/>
              </a:spcAft>
              <a:buSzPts val="1300"/>
              <a:buNone/>
            </a:pPr>
            <a:r>
              <a:rPr lang="en">
                <a:solidFill>
                  <a:schemeClr val="dk2"/>
                </a:solidFill>
              </a:rPr>
              <a:t>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 type="body"/>
          </p:nvPr>
        </p:nvSpPr>
        <p:spPr>
          <a:xfrm>
            <a:off x="729450" y="1830925"/>
            <a:ext cx="7688700" cy="288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212121"/>
                </a:solidFill>
                <a:highlight>
                  <a:srgbClr val="FFFFFF"/>
                </a:highlight>
              </a:rPr>
              <a:t>We are building model with encoder-decoder architecture having global attention (Bahadau attention model).</a:t>
            </a:r>
            <a:endParaRPr sz="1500">
              <a:solidFill>
                <a:srgbClr val="212121"/>
              </a:solidFill>
              <a:highlight>
                <a:srgbClr val="FFFFFF"/>
              </a:highlight>
            </a:endParaRPr>
          </a:p>
          <a:p>
            <a:pPr indent="-323850" lvl="0" marL="457200" rtl="0" algn="l">
              <a:spcBef>
                <a:spcPts val="600"/>
              </a:spcBef>
              <a:spcAft>
                <a:spcPts val="0"/>
              </a:spcAft>
              <a:buClr>
                <a:srgbClr val="212121"/>
              </a:buClr>
              <a:buSzPts val="1500"/>
              <a:buFont typeface="Roboto"/>
              <a:buChar char="●"/>
            </a:pPr>
            <a:r>
              <a:rPr lang="en" sz="1500">
                <a:solidFill>
                  <a:srgbClr val="212121"/>
                </a:solidFill>
                <a:highlight>
                  <a:srgbClr val="FFFFFF"/>
                </a:highlight>
              </a:rPr>
              <a:t>Encoder contains a </a:t>
            </a:r>
            <a:r>
              <a:rPr b="1" lang="en" sz="1500">
                <a:solidFill>
                  <a:srgbClr val="212121"/>
                </a:solidFill>
                <a:highlight>
                  <a:srgbClr val="FFFFFF"/>
                </a:highlight>
              </a:rPr>
              <a:t>embedding</a:t>
            </a:r>
            <a:r>
              <a:rPr lang="en" sz="1500">
                <a:solidFill>
                  <a:srgbClr val="212121"/>
                </a:solidFill>
                <a:highlight>
                  <a:srgbClr val="FFFFFF"/>
                </a:highlight>
              </a:rPr>
              <a:t> layer, followed by 3 stacked </a:t>
            </a:r>
            <a:r>
              <a:rPr b="1" lang="en" sz="1500">
                <a:solidFill>
                  <a:srgbClr val="212121"/>
                </a:solidFill>
                <a:highlight>
                  <a:srgbClr val="FFFFFF"/>
                </a:highlight>
              </a:rPr>
              <a:t>LSTM</a:t>
            </a:r>
            <a:r>
              <a:rPr lang="en" sz="1500">
                <a:solidFill>
                  <a:srgbClr val="212121"/>
                </a:solidFill>
                <a:highlight>
                  <a:srgbClr val="FFFFFF"/>
                </a:highlight>
              </a:rPr>
              <a:t> layers one after another.</a:t>
            </a:r>
            <a:endParaRPr sz="1500">
              <a:solidFill>
                <a:srgbClr val="212121"/>
              </a:solidFill>
              <a:highlight>
                <a:srgbClr val="FFFFFF"/>
              </a:highlight>
            </a:endParaRPr>
          </a:p>
          <a:p>
            <a:pPr indent="-323850" lvl="0" marL="457200" rtl="0" algn="l">
              <a:spcBef>
                <a:spcPts val="0"/>
              </a:spcBef>
              <a:spcAft>
                <a:spcPts val="0"/>
              </a:spcAft>
              <a:buClr>
                <a:srgbClr val="212121"/>
              </a:buClr>
              <a:buSzPts val="1500"/>
              <a:buFont typeface="Roboto"/>
              <a:buChar char="●"/>
            </a:pPr>
            <a:r>
              <a:rPr lang="en" sz="1500">
                <a:solidFill>
                  <a:srgbClr val="212121"/>
                </a:solidFill>
                <a:highlight>
                  <a:srgbClr val="FFFFFF"/>
                </a:highlight>
              </a:rPr>
              <a:t>Decoder also contains a </a:t>
            </a:r>
            <a:r>
              <a:rPr b="1" lang="en" sz="1500">
                <a:solidFill>
                  <a:srgbClr val="212121"/>
                </a:solidFill>
                <a:highlight>
                  <a:srgbClr val="FFFFFF"/>
                </a:highlight>
              </a:rPr>
              <a:t>embedding</a:t>
            </a:r>
            <a:r>
              <a:rPr lang="en" sz="1500">
                <a:solidFill>
                  <a:srgbClr val="212121"/>
                </a:solidFill>
                <a:highlight>
                  <a:srgbClr val="FFFFFF"/>
                </a:highlight>
              </a:rPr>
              <a:t> layer followed by </a:t>
            </a:r>
            <a:r>
              <a:rPr b="1" lang="en" sz="1500">
                <a:solidFill>
                  <a:srgbClr val="212121"/>
                </a:solidFill>
                <a:highlight>
                  <a:srgbClr val="FFFFFF"/>
                </a:highlight>
              </a:rPr>
              <a:t>LSTM</a:t>
            </a:r>
            <a:r>
              <a:rPr lang="en" sz="1500">
                <a:solidFill>
                  <a:srgbClr val="212121"/>
                </a:solidFill>
                <a:highlight>
                  <a:srgbClr val="FFFFFF"/>
                </a:highlight>
              </a:rPr>
              <a:t> layers and a </a:t>
            </a:r>
            <a:r>
              <a:rPr b="1" lang="en" sz="1500">
                <a:solidFill>
                  <a:srgbClr val="212121"/>
                </a:solidFill>
                <a:highlight>
                  <a:srgbClr val="FFFFFF"/>
                </a:highlight>
              </a:rPr>
              <a:t>Dense</a:t>
            </a:r>
            <a:r>
              <a:rPr lang="en" sz="1500">
                <a:solidFill>
                  <a:srgbClr val="212121"/>
                </a:solidFill>
                <a:highlight>
                  <a:srgbClr val="FFFFFF"/>
                </a:highlight>
              </a:rPr>
              <a:t> layer.</a:t>
            </a:r>
            <a:endParaRPr sz="1500">
              <a:solidFill>
                <a:srgbClr val="212121"/>
              </a:solidFill>
              <a:highlight>
                <a:srgbClr val="FFFFFF"/>
              </a:highlight>
            </a:endParaRPr>
          </a:p>
          <a:p>
            <a:pPr indent="-323850" lvl="0" marL="457200" rtl="0" algn="l">
              <a:spcBef>
                <a:spcPts val="0"/>
              </a:spcBef>
              <a:spcAft>
                <a:spcPts val="0"/>
              </a:spcAft>
              <a:buClr>
                <a:srgbClr val="212121"/>
              </a:buClr>
              <a:buSzPts val="1500"/>
              <a:buFont typeface="Roboto"/>
              <a:buChar char="●"/>
            </a:pPr>
            <a:r>
              <a:rPr lang="en" sz="1500">
                <a:solidFill>
                  <a:srgbClr val="212121"/>
                </a:solidFill>
                <a:highlight>
                  <a:srgbClr val="FFFFFF"/>
                </a:highlight>
              </a:rPr>
              <a:t>Global Attention layer is there which takes in encoder outputs and decoder outputs.</a:t>
            </a:r>
            <a:endParaRPr sz="1500">
              <a:solidFill>
                <a:srgbClr val="212121"/>
              </a:solidFill>
              <a:highlight>
                <a:srgbClr val="FFFFFF"/>
              </a:highlight>
            </a:endParaRPr>
          </a:p>
          <a:p>
            <a:pPr indent="-323850" lvl="0" marL="457200" rtl="0" algn="l">
              <a:spcBef>
                <a:spcPts val="0"/>
              </a:spcBef>
              <a:spcAft>
                <a:spcPts val="0"/>
              </a:spcAft>
              <a:buClr>
                <a:srgbClr val="212121"/>
              </a:buClr>
              <a:buSzPts val="1500"/>
              <a:buFont typeface="Roboto"/>
              <a:buChar char="●"/>
            </a:pPr>
            <a:r>
              <a:rPr lang="en" sz="1500">
                <a:solidFill>
                  <a:srgbClr val="212121"/>
                </a:solidFill>
                <a:highlight>
                  <a:srgbClr val="FFFFFF"/>
                </a:highlight>
              </a:rPr>
              <a:t>We are using sparse categorical cross-entropy as the loss function since it converts the integer sequence to a one-hot vector.</a:t>
            </a:r>
            <a:endParaRPr sz="1500">
              <a:solidFill>
                <a:srgbClr val="212121"/>
              </a:solidFill>
              <a:highlight>
                <a:srgbClr val="FFFFFF"/>
              </a:highlight>
            </a:endParaRPr>
          </a:p>
          <a:p>
            <a:pPr indent="0" lvl="0" marL="457200" rtl="0" algn="l">
              <a:spcBef>
                <a:spcPts val="600"/>
              </a:spcBef>
              <a:spcAft>
                <a:spcPts val="0"/>
              </a:spcAft>
              <a:buNone/>
            </a:pPr>
            <a:r>
              <a:t/>
            </a:r>
            <a:endParaRPr sz="1500">
              <a:solidFill>
                <a:srgbClr val="212121"/>
              </a:solidFill>
              <a:highlight>
                <a:srgbClr val="FFFFFF"/>
              </a:highlight>
            </a:endParaRPr>
          </a:p>
          <a:p>
            <a:pPr indent="0" lvl="0" marL="0" rtl="0" algn="l">
              <a:spcBef>
                <a:spcPts val="500"/>
              </a:spcBef>
              <a:spcAft>
                <a:spcPts val="0"/>
              </a:spcAft>
              <a:buNone/>
            </a:pPr>
            <a:r>
              <a:t/>
            </a:r>
            <a:endParaRPr b="1" sz="1800">
              <a:solidFill>
                <a:schemeClr val="dk2"/>
              </a:solidFill>
            </a:endParaRPr>
          </a:p>
        </p:txBody>
      </p:sp>
      <p:sp>
        <p:nvSpPr>
          <p:cNvPr id="152" name="Google Shape;152;p23"/>
          <p:cNvSpPr txBox="1"/>
          <p:nvPr>
            <p:ph type="title"/>
          </p:nvPr>
        </p:nvSpPr>
        <p:spPr>
          <a:xfrm>
            <a:off x="729450" y="1191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ourier New"/>
                <a:ea typeface="Courier New"/>
                <a:cs typeface="Courier New"/>
                <a:sym typeface="Courier New"/>
              </a:rPr>
              <a:t>Model Building</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50" y="0"/>
            <a:ext cx="9144000" cy="4533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D5D5D5"/>
                </a:solidFill>
                <a:highlight>
                  <a:schemeClr val="lt1"/>
                </a:highlight>
                <a:latin typeface="Courier New"/>
                <a:ea typeface="Courier New"/>
                <a:cs typeface="Courier New"/>
                <a:sym typeface="Courier New"/>
              </a:rPr>
              <a:t>__________________________________________________________________________________________________</a:t>
            </a:r>
            <a:endParaRPr sz="1050">
              <a:solidFill>
                <a:srgbClr val="D5D5D5"/>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2"/>
                </a:solidFill>
                <a:highlight>
                  <a:schemeClr val="lt1"/>
                </a:highlight>
                <a:latin typeface="Courier New"/>
                <a:ea typeface="Courier New"/>
                <a:cs typeface="Courier New"/>
                <a:sym typeface="Courier New"/>
              </a:rPr>
              <a:t> </a:t>
            </a:r>
            <a:r>
              <a:rPr b="1" lang="en">
                <a:solidFill>
                  <a:schemeClr val="dk2"/>
                </a:solidFill>
                <a:highlight>
                  <a:schemeClr val="lt1"/>
                </a:highlight>
                <a:latin typeface="Courier New"/>
                <a:ea typeface="Courier New"/>
                <a:cs typeface="Courier New"/>
                <a:sym typeface="Courier New"/>
              </a:rPr>
              <a:t>Layer (type)                   Output Shape         Param #     Connected to </a:t>
            </a:r>
            <a:r>
              <a:rPr b="1" lang="en" sz="1550">
                <a:solidFill>
                  <a:schemeClr val="dk2"/>
                </a:solidFill>
                <a:highlight>
                  <a:schemeClr val="lt1"/>
                </a:highlight>
                <a:latin typeface="Courier New"/>
                <a:ea typeface="Courier New"/>
                <a:cs typeface="Courier New"/>
                <a:sym typeface="Courier New"/>
              </a:rPr>
              <a:t>   </a:t>
            </a: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r>
              <a:rPr b="1" lang="en" sz="1350">
                <a:solidFill>
                  <a:schemeClr val="dk2"/>
                </a:solidFill>
                <a:highlight>
                  <a:schemeClr val="lt1"/>
                </a:highlight>
                <a:latin typeface="Courier New"/>
                <a:ea typeface="Courier New"/>
                <a:cs typeface="Courier New"/>
                <a:sym typeface="Courier New"/>
              </a:rPr>
              <a:t>input_1 (InputLayer)</a:t>
            </a:r>
            <a:r>
              <a:rPr lang="en" sz="1350">
                <a:solidFill>
                  <a:schemeClr val="dk2"/>
                </a:solidFill>
                <a:highlight>
                  <a:schemeClr val="lt1"/>
                </a:highlight>
                <a:latin typeface="Courier New"/>
                <a:ea typeface="Courier New"/>
                <a:cs typeface="Courier New"/>
                <a:sym typeface="Courier New"/>
              </a:rPr>
              <a:t>           [(None, 42)]         0           []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50">
                <a:solidFill>
                  <a:schemeClr val="dk2"/>
                </a:solidFill>
                <a:highlight>
                  <a:schemeClr val="lt1"/>
                </a:highlight>
                <a:latin typeface="Courier New"/>
                <a:ea typeface="Courier New"/>
                <a:cs typeface="Courier New"/>
                <a:sym typeface="Courier New"/>
              </a:rPr>
              <a:t> embedding (Embedding) </a:t>
            </a:r>
            <a:r>
              <a:rPr lang="en" sz="1350">
                <a:solidFill>
                  <a:schemeClr val="dk2"/>
                </a:solidFill>
                <a:highlight>
                  <a:schemeClr val="lt1"/>
                </a:highlight>
                <a:latin typeface="Courier New"/>
                <a:ea typeface="Courier New"/>
                <a:cs typeface="Courier New"/>
                <a:sym typeface="Courier New"/>
              </a:rPr>
              <a:t>         (None, 42, 500)      15248500    ['input_1[0][0]']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r>
              <a:rPr b="1" lang="en" sz="1350">
                <a:solidFill>
                  <a:schemeClr val="dk2"/>
                </a:solidFill>
                <a:highlight>
                  <a:schemeClr val="lt1"/>
                </a:highlight>
                <a:latin typeface="Courier New"/>
                <a:ea typeface="Courier New"/>
                <a:cs typeface="Courier New"/>
                <a:sym typeface="Courier New"/>
              </a:rPr>
              <a:t>lstm (LSTM)</a:t>
            </a:r>
            <a:r>
              <a:rPr lang="en" sz="1350">
                <a:solidFill>
                  <a:schemeClr val="dk2"/>
                </a:solidFill>
                <a:highlight>
                  <a:schemeClr val="lt1"/>
                </a:highlight>
                <a:latin typeface="Courier New"/>
                <a:ea typeface="Courier New"/>
                <a:cs typeface="Courier New"/>
                <a:sym typeface="Courier New"/>
              </a:rPr>
              <a:t>                    [(None, 42, 500),    2002000     ['embedding[0][0]']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(None, 500),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(None, 500)]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50">
                <a:solidFill>
                  <a:schemeClr val="dk2"/>
                </a:solidFill>
                <a:highlight>
                  <a:schemeClr val="lt1"/>
                </a:highlight>
                <a:latin typeface="Courier New"/>
                <a:ea typeface="Courier New"/>
                <a:cs typeface="Courier New"/>
                <a:sym typeface="Courier New"/>
              </a:rPr>
              <a:t> lstm_1 (LSTM) </a:t>
            </a:r>
            <a:r>
              <a:rPr lang="en" sz="1350">
                <a:solidFill>
                  <a:schemeClr val="dk2"/>
                </a:solidFill>
                <a:highlight>
                  <a:schemeClr val="lt1"/>
                </a:highlight>
                <a:latin typeface="Courier New"/>
                <a:ea typeface="Courier New"/>
                <a:cs typeface="Courier New"/>
                <a:sym typeface="Courier New"/>
              </a:rPr>
              <a:t>                 [(None, 42, 500),    2002000     ['lstm[0][0]']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(None, 500),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(None, 500)]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r>
              <a:rPr b="1" lang="en" sz="1350">
                <a:solidFill>
                  <a:schemeClr val="dk2"/>
                </a:solidFill>
                <a:highlight>
                  <a:schemeClr val="lt1"/>
                </a:highlight>
                <a:latin typeface="Courier New"/>
                <a:ea typeface="Courier New"/>
                <a:cs typeface="Courier New"/>
                <a:sym typeface="Courier New"/>
              </a:rPr>
              <a:t>lstm_2 (LSTM)</a:t>
            </a:r>
            <a:r>
              <a:rPr lang="en" sz="1350">
                <a:solidFill>
                  <a:schemeClr val="dk2"/>
                </a:solidFill>
                <a:highlight>
                  <a:schemeClr val="lt1"/>
                </a:highlight>
                <a:latin typeface="Courier New"/>
                <a:ea typeface="Courier New"/>
                <a:cs typeface="Courier New"/>
                <a:sym typeface="Courier New"/>
              </a:rPr>
              <a:t>                  [(None, 42, 500),    2002000     ['lstm_1[0][0]']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(None, 500),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(None, 500)]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endParaRPr sz="1350">
              <a:solidFill>
                <a:schemeClr val="dk2"/>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nvSpPr>
        <p:spPr>
          <a:xfrm>
            <a:off x="52925" y="285750"/>
            <a:ext cx="9075300" cy="45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highlight>
                  <a:schemeClr val="lt1"/>
                </a:highlight>
                <a:latin typeface="Courier New"/>
                <a:ea typeface="Courier New"/>
                <a:cs typeface="Courier New"/>
                <a:sym typeface="Courier New"/>
              </a:rPr>
              <a:t>Layer (type)                   Output Shape         Param #     Connected to </a:t>
            </a:r>
            <a:r>
              <a:rPr b="1" lang="en" sz="1550">
                <a:solidFill>
                  <a:schemeClr val="dk2"/>
                </a:solidFill>
                <a:highlight>
                  <a:schemeClr val="lt1"/>
                </a:highlight>
                <a:latin typeface="Courier New"/>
                <a:ea typeface="Courier New"/>
                <a:cs typeface="Courier New"/>
                <a:sym typeface="Courier New"/>
              </a:rPr>
              <a:t>   </a:t>
            </a: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dk2"/>
                </a:solidFill>
                <a:highlight>
                  <a:schemeClr val="lt1"/>
                </a:highlight>
                <a:latin typeface="Courier New"/>
                <a:ea typeface="Courier New"/>
                <a:cs typeface="Courier New"/>
                <a:sym typeface="Courier New"/>
              </a:rPr>
              <a:t>input_2 (InputLayer)</a:t>
            </a:r>
            <a:r>
              <a:rPr lang="en" sz="1350">
                <a:solidFill>
                  <a:schemeClr val="dk2"/>
                </a:solidFill>
                <a:highlight>
                  <a:schemeClr val="lt1"/>
                </a:highlight>
                <a:latin typeface="Courier New"/>
                <a:ea typeface="Courier New"/>
                <a:cs typeface="Courier New"/>
                <a:sym typeface="Courier New"/>
              </a:rPr>
              <a:t>             [(None, None)]       0           []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dk2"/>
                </a:solidFill>
                <a:highlight>
                  <a:schemeClr val="lt1"/>
                </a:highlight>
                <a:latin typeface="Courier New"/>
                <a:ea typeface="Courier New"/>
                <a:cs typeface="Courier New"/>
                <a:sym typeface="Courier New"/>
              </a:rPr>
              <a:t>embedding_1 (Embedding)</a:t>
            </a:r>
            <a:r>
              <a:rPr lang="en" sz="1350">
                <a:solidFill>
                  <a:schemeClr val="dk2"/>
                </a:solidFill>
                <a:highlight>
                  <a:schemeClr val="lt1"/>
                </a:highlight>
                <a:latin typeface="Courier New"/>
                <a:ea typeface="Courier New"/>
                <a:cs typeface="Courier New"/>
                <a:sym typeface="Courier New"/>
              </a:rPr>
              <a:t>          (None, None, 500)    5425500     ['input_2[0][0]']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dk2"/>
                </a:solidFill>
                <a:highlight>
                  <a:schemeClr val="lt1"/>
                </a:highlight>
                <a:latin typeface="Courier New"/>
                <a:ea typeface="Courier New"/>
                <a:cs typeface="Courier New"/>
                <a:sym typeface="Courier New"/>
              </a:rPr>
              <a:t>lstm_3 (LSTM) </a:t>
            </a:r>
            <a:r>
              <a:rPr lang="en" sz="1350">
                <a:solidFill>
                  <a:schemeClr val="dk2"/>
                </a:solidFill>
                <a:highlight>
                  <a:schemeClr val="lt1"/>
                </a:highlight>
                <a:latin typeface="Courier New"/>
                <a:ea typeface="Courier New"/>
                <a:cs typeface="Courier New"/>
                <a:sym typeface="Courier New"/>
              </a:rPr>
              <a:t>                   [(None, None, 500),  2002000     ['embedding_1[0][0]',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(None, 500),                     'lstm_2[0][1]',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(None, 500)]                     'lstm_2[0][2]']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dk2"/>
                </a:solidFill>
                <a:highlight>
                  <a:schemeClr val="lt1"/>
                </a:highlight>
                <a:latin typeface="Courier New"/>
                <a:ea typeface="Courier New"/>
                <a:cs typeface="Courier New"/>
                <a:sym typeface="Courier New"/>
              </a:rPr>
              <a:t>attention_layer (AttentionLaye   </a:t>
            </a:r>
            <a:r>
              <a:rPr lang="en" sz="1350">
                <a:solidFill>
                  <a:schemeClr val="dk2"/>
                </a:solidFill>
                <a:highlight>
                  <a:schemeClr val="lt1"/>
                </a:highlight>
                <a:latin typeface="Courier New"/>
                <a:ea typeface="Courier New"/>
                <a:cs typeface="Courier New"/>
                <a:sym typeface="Courier New"/>
              </a:rPr>
              <a:t>((None, None, 500),  500500      ['lstm_2[0][0]'</a:t>
            </a:r>
            <a:r>
              <a:rPr b="1" lang="en" sz="1350">
                <a:solidFill>
                  <a:schemeClr val="dk2"/>
                </a:solidFill>
                <a:highlight>
                  <a:schemeClr val="lt1"/>
                </a:highlight>
                <a:latin typeface="Courier New"/>
                <a:ea typeface="Courier New"/>
                <a:cs typeface="Courier New"/>
                <a:sym typeface="Courier New"/>
              </a:rPr>
              <a:t>,                 </a:t>
            </a:r>
            <a:endParaRPr b="1"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dk2"/>
                </a:solidFill>
                <a:highlight>
                  <a:schemeClr val="lt1"/>
                </a:highlight>
                <a:latin typeface="Courier New"/>
                <a:ea typeface="Courier New"/>
                <a:cs typeface="Courier New"/>
                <a:sym typeface="Courier New"/>
              </a:rPr>
              <a:t> r)</a:t>
            </a:r>
            <a:r>
              <a:rPr lang="en" sz="1350">
                <a:solidFill>
                  <a:schemeClr val="dk2"/>
                </a:solidFill>
                <a:highlight>
                  <a:schemeClr val="lt1"/>
                </a:highlight>
                <a:latin typeface="Courier New"/>
                <a:ea typeface="Courier New"/>
                <a:cs typeface="Courier New"/>
                <a:sym typeface="Courier New"/>
              </a:rPr>
              <a:t>                              (None, None, 42))                'lstm_3[0][0]']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dk2"/>
                </a:solidFill>
                <a:highlight>
                  <a:schemeClr val="lt1"/>
                </a:highlight>
                <a:latin typeface="Courier New"/>
                <a:ea typeface="Courier New"/>
                <a:cs typeface="Courier New"/>
                <a:sym typeface="Courier New"/>
              </a:rPr>
              <a:t>concat_layer (Concatenate)</a:t>
            </a:r>
            <a:r>
              <a:rPr lang="en" sz="1350">
                <a:solidFill>
                  <a:schemeClr val="dk2"/>
                </a:solidFill>
                <a:highlight>
                  <a:schemeClr val="lt1"/>
                </a:highlight>
                <a:latin typeface="Courier New"/>
                <a:ea typeface="Courier New"/>
                <a:cs typeface="Courier New"/>
                <a:sym typeface="Courier New"/>
              </a:rPr>
              <a:t>       (None, None, 1000)   0           ['lstm_3[0][0]',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'attention_layer[0][0]']      </a:t>
            </a:r>
            <a:r>
              <a:rPr lang="en" sz="1350">
                <a:solidFill>
                  <a:schemeClr val="dk2"/>
                </a:solidFill>
                <a:highlight>
                  <a:srgbClr val="383838"/>
                </a:highlight>
                <a:latin typeface="Courier New"/>
                <a:ea typeface="Courier New"/>
                <a:cs typeface="Courier New"/>
                <a:sym typeface="Courier New"/>
              </a:rPr>
              <a:t>  </a:t>
            </a:r>
            <a:endParaRPr sz="1350">
              <a:solidFill>
                <a:schemeClr val="dk2"/>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dk2"/>
                </a:solidFill>
                <a:highlight>
                  <a:schemeClr val="lt1"/>
                </a:highlight>
                <a:latin typeface="Courier New"/>
                <a:ea typeface="Courier New"/>
                <a:cs typeface="Courier New"/>
                <a:sym typeface="Courier New"/>
              </a:rPr>
              <a:t>time_distributed (TimeDistribu</a:t>
            </a:r>
            <a:r>
              <a:rPr lang="en" sz="1350">
                <a:solidFill>
                  <a:schemeClr val="dk2"/>
                </a:solidFill>
                <a:highlight>
                  <a:schemeClr val="lt1"/>
                </a:highlight>
                <a:latin typeface="Courier New"/>
                <a:ea typeface="Courier New"/>
                <a:cs typeface="Courier New"/>
                <a:sym typeface="Courier New"/>
              </a:rPr>
              <a:t>   (None, None, 10851)  10861851    ['concat_layer[0][0]']           </a:t>
            </a:r>
            <a:endParaRPr sz="13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dk2"/>
                </a:solidFill>
                <a:highlight>
                  <a:schemeClr val="lt1"/>
                </a:highlight>
                <a:latin typeface="Courier New"/>
                <a:ea typeface="Courier New"/>
                <a:cs typeface="Courier New"/>
                <a:sym typeface="Courier New"/>
              </a:rPr>
              <a:t> ted)</a:t>
            </a:r>
            <a:r>
              <a:rPr lang="en" sz="1250">
                <a:solidFill>
                  <a:schemeClr val="dk2"/>
                </a:solidFill>
                <a:highlight>
                  <a:schemeClr val="lt1"/>
                </a:highlight>
                <a:latin typeface="Courier New"/>
                <a:ea typeface="Courier New"/>
                <a:cs typeface="Courier New"/>
                <a:sym typeface="Courier New"/>
              </a:rPr>
              <a:t>     </a:t>
            </a:r>
            <a:r>
              <a:rPr lang="en" sz="1250">
                <a:solidFill>
                  <a:schemeClr val="dk2"/>
                </a:solidFill>
                <a:highlight>
                  <a:srgbClr val="383838"/>
                </a:highlight>
                <a:latin typeface="Courier New"/>
                <a:ea typeface="Courier New"/>
                <a:cs typeface="Courier New"/>
                <a:sym typeface="Courier New"/>
              </a:rPr>
              <a:t>               </a:t>
            </a:r>
            <a:endParaRPr sz="1250">
              <a:solidFill>
                <a:schemeClr val="dk2"/>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729450" y="1714500"/>
            <a:ext cx="7688700" cy="2625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b="1" sz="100">
              <a:solidFill>
                <a:srgbClr val="212121"/>
              </a:solidFill>
              <a:highlight>
                <a:srgbClr val="FFFFFF"/>
              </a:highlight>
              <a:latin typeface="Courier New"/>
              <a:ea typeface="Courier New"/>
              <a:cs typeface="Courier New"/>
              <a:sym typeface="Courier New"/>
            </a:endParaRPr>
          </a:p>
          <a:p>
            <a:pPr indent="-323850" lvl="0" marL="457200" rtl="0" algn="l">
              <a:spcBef>
                <a:spcPts val="1200"/>
              </a:spcBef>
              <a:spcAft>
                <a:spcPts val="0"/>
              </a:spcAft>
              <a:buClr>
                <a:srgbClr val="212121"/>
              </a:buClr>
              <a:buSzPts val="1500"/>
              <a:buChar char="●"/>
            </a:pPr>
            <a:r>
              <a:rPr lang="en" sz="1500">
                <a:solidFill>
                  <a:srgbClr val="212121"/>
                </a:solidFill>
                <a:highlight>
                  <a:srgbClr val="FFFFFF"/>
                </a:highlight>
              </a:rPr>
              <a:t>We are using early stopping to monitor the validation loss metric. Our model will stop training if the validation loss starts increasing.</a:t>
            </a:r>
            <a:endParaRPr sz="1500">
              <a:solidFill>
                <a:srgbClr val="212121"/>
              </a:solidFill>
              <a:highlight>
                <a:srgbClr val="FFFFFF"/>
              </a:highlight>
            </a:endParaRPr>
          </a:p>
          <a:p>
            <a:pPr indent="-323850" lvl="0" marL="457200" rtl="0" algn="l">
              <a:spcBef>
                <a:spcPts val="0"/>
              </a:spcBef>
              <a:spcAft>
                <a:spcPts val="0"/>
              </a:spcAft>
              <a:buClr>
                <a:srgbClr val="212121"/>
              </a:buClr>
              <a:buSzPts val="1500"/>
              <a:buChar char="●"/>
            </a:pPr>
            <a:r>
              <a:rPr lang="en" sz="1500">
                <a:solidFill>
                  <a:srgbClr val="212121"/>
                </a:solidFill>
                <a:highlight>
                  <a:schemeClr val="lt1"/>
                </a:highlight>
              </a:rPr>
              <a:t>We’ll train the model on a batch size of</a:t>
            </a:r>
            <a:endParaRPr sz="1500">
              <a:solidFill>
                <a:srgbClr val="212121"/>
              </a:solidFill>
              <a:highlight>
                <a:schemeClr val="lt1"/>
              </a:highlight>
            </a:endParaRPr>
          </a:p>
          <a:p>
            <a:pPr indent="0" lvl="0" marL="457200" rtl="0" algn="l">
              <a:spcBef>
                <a:spcPts val="600"/>
              </a:spcBef>
              <a:spcAft>
                <a:spcPts val="0"/>
              </a:spcAft>
              <a:buNone/>
            </a:pPr>
            <a:r>
              <a:rPr lang="en" sz="1500">
                <a:solidFill>
                  <a:srgbClr val="212121"/>
                </a:solidFill>
                <a:highlight>
                  <a:schemeClr val="lt1"/>
                </a:highlight>
              </a:rPr>
              <a:t> 128 and validate it on the holdout set</a:t>
            </a:r>
            <a:endParaRPr sz="1500">
              <a:solidFill>
                <a:srgbClr val="212121"/>
              </a:solidFill>
              <a:highlight>
                <a:schemeClr val="lt1"/>
              </a:highlight>
            </a:endParaRPr>
          </a:p>
          <a:p>
            <a:pPr indent="0" lvl="0" marL="457200" rtl="0" algn="l">
              <a:spcBef>
                <a:spcPts val="600"/>
              </a:spcBef>
              <a:spcAft>
                <a:spcPts val="0"/>
              </a:spcAft>
              <a:buNone/>
            </a:pPr>
            <a:r>
              <a:rPr lang="en" sz="1500">
                <a:solidFill>
                  <a:srgbClr val="212121"/>
                </a:solidFill>
                <a:highlight>
                  <a:schemeClr val="lt1"/>
                </a:highlight>
              </a:rPr>
              <a:t> (which is 10% of our dataset)</a:t>
            </a:r>
            <a:endParaRPr sz="1500">
              <a:solidFill>
                <a:srgbClr val="212121"/>
              </a:solidFill>
              <a:highlight>
                <a:schemeClr val="lt1"/>
              </a:highlight>
            </a:endParaRPr>
          </a:p>
          <a:p>
            <a:pPr indent="0" lvl="0" marL="457200" rtl="0" algn="l">
              <a:spcBef>
                <a:spcPts val="600"/>
              </a:spcBef>
              <a:spcAft>
                <a:spcPts val="0"/>
              </a:spcAft>
              <a:buNone/>
            </a:pPr>
            <a:r>
              <a:t/>
            </a:r>
            <a:endParaRPr sz="1500">
              <a:solidFill>
                <a:srgbClr val="212121"/>
              </a:solidFill>
              <a:highlight>
                <a:srgbClr val="FFFFFF"/>
              </a:highlight>
              <a:latin typeface="Montserrat"/>
              <a:ea typeface="Montserrat"/>
              <a:cs typeface="Montserrat"/>
              <a:sym typeface="Montserrat"/>
            </a:endParaRPr>
          </a:p>
          <a:p>
            <a:pPr indent="0" lvl="0" marL="457200" rtl="0" algn="l">
              <a:spcBef>
                <a:spcPts val="1200"/>
              </a:spcBef>
              <a:spcAft>
                <a:spcPts val="0"/>
              </a:spcAft>
              <a:buNone/>
            </a:pPr>
            <a:r>
              <a:t/>
            </a:r>
            <a:endParaRPr sz="1950">
              <a:solidFill>
                <a:srgbClr val="212121"/>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500"/>
          </a:p>
        </p:txBody>
      </p:sp>
      <p:pic>
        <p:nvPicPr>
          <p:cNvPr id="168" name="Google Shape;168;p26"/>
          <p:cNvPicPr preferRelativeResize="0"/>
          <p:nvPr/>
        </p:nvPicPr>
        <p:blipFill>
          <a:blip r:embed="rId3">
            <a:alphaModFix/>
          </a:blip>
          <a:stretch>
            <a:fillRect/>
          </a:stretch>
        </p:blipFill>
        <p:spPr>
          <a:xfrm>
            <a:off x="5274025" y="2905050"/>
            <a:ext cx="3543300" cy="2053175"/>
          </a:xfrm>
          <a:prstGeom prst="rect">
            <a:avLst/>
          </a:prstGeom>
          <a:noFill/>
          <a:ln>
            <a:noFill/>
          </a:ln>
        </p:spPr>
      </p:pic>
      <p:sp>
        <p:nvSpPr>
          <p:cNvPr id="169" name="Google Shape;169;p26"/>
          <p:cNvSpPr txBox="1"/>
          <p:nvPr>
            <p:ph type="title"/>
          </p:nvPr>
        </p:nvSpPr>
        <p:spPr>
          <a:xfrm>
            <a:off x="727650" y="12436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rgbClr val="212121"/>
                </a:solidFill>
                <a:highlight>
                  <a:schemeClr val="lt1"/>
                </a:highlight>
                <a:latin typeface="Courier New"/>
                <a:ea typeface="Courier New"/>
                <a:cs typeface="Courier New"/>
                <a:sym typeface="Courier New"/>
              </a:rPr>
              <a:t>Training the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233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latin typeface="Courier New"/>
                <a:ea typeface="Courier New"/>
                <a:cs typeface="Courier New"/>
                <a:sym typeface="Courier New"/>
              </a:rPr>
              <a:t>Attention</a:t>
            </a:r>
            <a:r>
              <a:rPr b="0" lang="en">
                <a:latin typeface="Courier New"/>
                <a:ea typeface="Courier New"/>
                <a:cs typeface="Courier New"/>
                <a:sym typeface="Courier New"/>
              </a:rPr>
              <a:t> </a:t>
            </a:r>
            <a:endParaRPr b="0">
              <a:latin typeface="Courier New"/>
              <a:ea typeface="Courier New"/>
              <a:cs typeface="Courier New"/>
              <a:sym typeface="Courier New"/>
            </a:endParaRPr>
          </a:p>
          <a:p>
            <a:pPr indent="0" lvl="0" marL="0" rtl="0" algn="l">
              <a:lnSpc>
                <a:spcPct val="100000"/>
              </a:lnSpc>
              <a:spcBef>
                <a:spcPts val="0"/>
              </a:spcBef>
              <a:spcAft>
                <a:spcPts val="0"/>
              </a:spcAft>
              <a:buSzPts val="2600"/>
              <a:buNone/>
            </a:pPr>
            <a:r>
              <a:t/>
            </a:r>
            <a:endParaRPr/>
          </a:p>
        </p:txBody>
      </p:sp>
      <p:sp>
        <p:nvSpPr>
          <p:cNvPr id="175" name="Google Shape;175;p27"/>
          <p:cNvSpPr txBox="1"/>
          <p:nvPr>
            <p:ph idx="1" type="body"/>
          </p:nvPr>
        </p:nvSpPr>
        <p:spPr>
          <a:xfrm>
            <a:off x="729450" y="1853850"/>
            <a:ext cx="7688700" cy="24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1500">
                <a:solidFill>
                  <a:schemeClr val="dk2"/>
                </a:solidFill>
              </a:rPr>
              <a:t>Encoder outputs the encoded vector which captures the information of all the input sequence. There is a </a:t>
            </a:r>
            <a:r>
              <a:rPr b="1" lang="en" sz="1500">
                <a:solidFill>
                  <a:schemeClr val="dk2"/>
                </a:solidFill>
              </a:rPr>
              <a:t>Information Bottleneck</a:t>
            </a:r>
            <a:r>
              <a:rPr lang="en" sz="1500">
                <a:solidFill>
                  <a:schemeClr val="dk2"/>
                </a:solidFill>
              </a:rPr>
              <a:t> here because we are trying to compress all the input text into this vector, to overcome this problem </a:t>
            </a:r>
            <a:r>
              <a:rPr b="1" lang="en" sz="1500">
                <a:solidFill>
                  <a:schemeClr val="dk2"/>
                </a:solidFill>
              </a:rPr>
              <a:t>Attention</a:t>
            </a:r>
            <a:r>
              <a:rPr lang="en" sz="1500">
                <a:solidFill>
                  <a:schemeClr val="dk2"/>
                </a:solidFill>
              </a:rPr>
              <a:t> is used to increase the importance of specific parts. </a:t>
            </a:r>
            <a:endParaRPr sz="1500">
              <a:solidFill>
                <a:schemeClr val="dk2"/>
              </a:solidFill>
            </a:endParaRPr>
          </a:p>
          <a:p>
            <a:pPr indent="0" lvl="0" marL="0" rtl="0" algn="just">
              <a:lnSpc>
                <a:spcPct val="115000"/>
              </a:lnSpc>
              <a:spcBef>
                <a:spcPts val="1600"/>
              </a:spcBef>
              <a:spcAft>
                <a:spcPts val="0"/>
              </a:spcAft>
              <a:buSzPts val="1300"/>
              <a:buNone/>
            </a:pPr>
            <a:r>
              <a:rPr lang="en" sz="1500">
                <a:solidFill>
                  <a:schemeClr val="dk2"/>
                </a:solidFill>
              </a:rPr>
              <a:t> There are 2 different classes of attention -</a:t>
            </a:r>
            <a:endParaRPr sz="1500">
              <a:solidFill>
                <a:schemeClr val="dk2"/>
              </a:solidFill>
            </a:endParaRPr>
          </a:p>
          <a:p>
            <a:pPr indent="-323850" lvl="0" marL="457200" rtl="0" algn="l">
              <a:lnSpc>
                <a:spcPct val="115000"/>
              </a:lnSpc>
              <a:spcBef>
                <a:spcPts val="1600"/>
              </a:spcBef>
              <a:spcAft>
                <a:spcPts val="0"/>
              </a:spcAft>
              <a:buClr>
                <a:schemeClr val="dk2"/>
              </a:buClr>
              <a:buSzPts val="1500"/>
              <a:buAutoNum type="arabicPeriod"/>
            </a:pPr>
            <a:r>
              <a:rPr b="1" lang="en" sz="1500">
                <a:solidFill>
                  <a:schemeClr val="dk2"/>
                </a:solidFill>
              </a:rPr>
              <a:t>Global Attention</a:t>
            </a:r>
            <a:endParaRPr b="1" sz="1500">
              <a:solidFill>
                <a:schemeClr val="dk2"/>
              </a:solidFill>
            </a:endParaRPr>
          </a:p>
          <a:p>
            <a:pPr indent="-323850" lvl="0" marL="457200" rtl="0" algn="l">
              <a:lnSpc>
                <a:spcPct val="115000"/>
              </a:lnSpc>
              <a:spcBef>
                <a:spcPts val="0"/>
              </a:spcBef>
              <a:spcAft>
                <a:spcPts val="0"/>
              </a:spcAft>
              <a:buClr>
                <a:schemeClr val="dk2"/>
              </a:buClr>
              <a:buSzPts val="1500"/>
              <a:buAutoNum type="arabicPeriod"/>
            </a:pPr>
            <a:r>
              <a:rPr b="1" lang="en" sz="1500">
                <a:solidFill>
                  <a:schemeClr val="dk2"/>
                </a:solidFill>
              </a:rPr>
              <a:t>Local Attention </a:t>
            </a:r>
            <a:endParaRPr b="1" sz="1500">
              <a:solidFill>
                <a:schemeClr val="dk2"/>
              </a:solidFil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1234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Attention Layer</a:t>
            </a:r>
            <a:endParaRPr>
              <a:latin typeface="Courier New"/>
              <a:ea typeface="Courier New"/>
              <a:cs typeface="Courier New"/>
              <a:sym typeface="Courier New"/>
            </a:endParaRPr>
          </a:p>
        </p:txBody>
      </p:sp>
      <p:sp>
        <p:nvSpPr>
          <p:cNvPr id="181" name="Google Shape;181;p28"/>
          <p:cNvSpPr txBox="1"/>
          <p:nvPr>
            <p:ph idx="1" type="body"/>
          </p:nvPr>
        </p:nvSpPr>
        <p:spPr>
          <a:xfrm>
            <a:off x="727650" y="1814300"/>
            <a:ext cx="7688700" cy="32589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2"/>
              </a:buClr>
              <a:buSzPts val="1500"/>
              <a:buChar char="●"/>
            </a:pPr>
            <a:r>
              <a:rPr lang="en" sz="1500">
                <a:solidFill>
                  <a:schemeClr val="dk2"/>
                </a:solidFill>
              </a:rPr>
              <a:t>If the length of summary exceeds 20 words then the accuracy sharply decreases. In order to fix this we use a global attention layer to fix the problem of vanishing gradient.</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Attention layer takes the inputs from encoders and decoders and input.</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Attention layer performs 3 tasks:</a:t>
            </a:r>
            <a:endParaRPr sz="1500">
              <a:solidFill>
                <a:schemeClr val="dk2"/>
              </a:solidFill>
            </a:endParaRPr>
          </a:p>
          <a:p>
            <a:pPr indent="0" lvl="0" marL="457200" rtl="0" algn="l">
              <a:lnSpc>
                <a:spcPct val="150000"/>
              </a:lnSpc>
              <a:spcBef>
                <a:spcPts val="0"/>
              </a:spcBef>
              <a:spcAft>
                <a:spcPts val="0"/>
              </a:spcAft>
              <a:buNone/>
            </a:pPr>
            <a:r>
              <a:rPr lang="en" sz="1500">
                <a:solidFill>
                  <a:schemeClr val="dk2"/>
                </a:solidFill>
              </a:rPr>
              <a:t>a)Alignment</a:t>
            </a:r>
            <a:endParaRPr sz="1500">
              <a:solidFill>
                <a:schemeClr val="dk2"/>
              </a:solidFill>
            </a:endParaRPr>
          </a:p>
          <a:p>
            <a:pPr indent="0" lvl="0" marL="457200" rtl="0" algn="l">
              <a:lnSpc>
                <a:spcPct val="150000"/>
              </a:lnSpc>
              <a:spcBef>
                <a:spcPts val="0"/>
              </a:spcBef>
              <a:spcAft>
                <a:spcPts val="0"/>
              </a:spcAft>
              <a:buNone/>
            </a:pPr>
            <a:r>
              <a:rPr lang="en" sz="1500">
                <a:solidFill>
                  <a:schemeClr val="dk2"/>
                </a:solidFill>
              </a:rPr>
              <a:t>b)SoftMax Calculation</a:t>
            </a:r>
            <a:endParaRPr sz="1500">
              <a:solidFill>
                <a:schemeClr val="dk2"/>
              </a:solidFill>
            </a:endParaRPr>
          </a:p>
          <a:p>
            <a:pPr indent="0" lvl="0" marL="457200" rtl="0" algn="l">
              <a:lnSpc>
                <a:spcPct val="150000"/>
              </a:lnSpc>
              <a:spcBef>
                <a:spcPts val="0"/>
              </a:spcBef>
              <a:spcAft>
                <a:spcPts val="0"/>
              </a:spcAft>
              <a:buNone/>
            </a:pPr>
            <a:r>
              <a:rPr lang="en" sz="1500">
                <a:solidFill>
                  <a:schemeClr val="dk2"/>
                </a:solidFill>
              </a:rPr>
              <a:t>c)Context Vector Calculation</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It then modifies the weights for better accuracy.</a:t>
            </a:r>
            <a:endParaRPr sz="15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9"/>
          <p:cNvPicPr preferRelativeResize="0"/>
          <p:nvPr/>
        </p:nvPicPr>
        <p:blipFill>
          <a:blip r:embed="rId3">
            <a:alphaModFix/>
          </a:blip>
          <a:stretch>
            <a:fillRect/>
          </a:stretch>
        </p:blipFill>
        <p:spPr>
          <a:xfrm>
            <a:off x="2312700" y="1297525"/>
            <a:ext cx="4518576" cy="33290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1132975" y="1268225"/>
            <a:ext cx="6878050" cy="3875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993500" y="1278275"/>
            <a:ext cx="7291924" cy="3865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4"/>
          <p:cNvSpPr txBox="1"/>
          <p:nvPr>
            <p:ph type="title"/>
          </p:nvPr>
        </p:nvSpPr>
        <p:spPr>
          <a:xfrm>
            <a:off x="727650" y="12233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latin typeface="Courier New"/>
                <a:ea typeface="Courier New"/>
                <a:cs typeface="Courier New"/>
                <a:sym typeface="Courier New"/>
              </a:rPr>
              <a:t>INTRODUCTION</a:t>
            </a:r>
            <a:endParaRPr>
              <a:latin typeface="Courier New"/>
              <a:ea typeface="Courier New"/>
              <a:cs typeface="Courier New"/>
              <a:sym typeface="Courier New"/>
            </a:endParaRPr>
          </a:p>
        </p:txBody>
      </p:sp>
      <p:sp>
        <p:nvSpPr>
          <p:cNvPr id="94" name="Google Shape;94;p14"/>
          <p:cNvSpPr txBox="1"/>
          <p:nvPr>
            <p:ph idx="1" type="body"/>
          </p:nvPr>
        </p:nvSpPr>
        <p:spPr>
          <a:xfrm>
            <a:off x="727650" y="1841500"/>
            <a:ext cx="7688700" cy="3059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rPr lang="en" sz="1500">
                <a:solidFill>
                  <a:schemeClr val="dk2"/>
                </a:solidFill>
                <a:latin typeface="Roboto"/>
                <a:ea typeface="Roboto"/>
                <a:cs typeface="Roboto"/>
                <a:sym typeface="Roboto"/>
              </a:rPr>
              <a:t>Summarization is the task of producing concise and fluent summary while preserving the main ideas of text. NLP models are now able to extract information from input texts. There are two broad approaches to summarization -</a:t>
            </a:r>
            <a:endParaRPr sz="1500">
              <a:solidFill>
                <a:schemeClr val="dk2"/>
              </a:solidFill>
              <a:latin typeface="Roboto"/>
              <a:ea typeface="Roboto"/>
              <a:cs typeface="Roboto"/>
              <a:sym typeface="Roboto"/>
            </a:endParaRPr>
          </a:p>
          <a:p>
            <a:pPr indent="0" lvl="0" marL="0" rtl="0" algn="just">
              <a:lnSpc>
                <a:spcPct val="150000"/>
              </a:lnSpc>
              <a:spcBef>
                <a:spcPts val="0"/>
              </a:spcBef>
              <a:spcAft>
                <a:spcPts val="0"/>
              </a:spcAft>
              <a:buSzPts val="1300"/>
              <a:buNone/>
            </a:pPr>
            <a:r>
              <a:t/>
            </a:r>
            <a:endParaRPr sz="1500">
              <a:solidFill>
                <a:schemeClr val="dk2"/>
              </a:solidFill>
              <a:latin typeface="Roboto"/>
              <a:ea typeface="Roboto"/>
              <a:cs typeface="Roboto"/>
              <a:sym typeface="Roboto"/>
            </a:endParaRPr>
          </a:p>
          <a:p>
            <a:pPr indent="-323850" lvl="0" marL="457200" rtl="0" algn="just">
              <a:lnSpc>
                <a:spcPct val="150000"/>
              </a:lnSpc>
              <a:spcBef>
                <a:spcPts val="0"/>
              </a:spcBef>
              <a:spcAft>
                <a:spcPts val="0"/>
              </a:spcAft>
              <a:buClr>
                <a:schemeClr val="dk2"/>
              </a:buClr>
              <a:buSzPts val="1500"/>
              <a:buFont typeface="Roboto"/>
              <a:buAutoNum type="arabicPeriod"/>
            </a:pPr>
            <a:r>
              <a:rPr b="1" lang="en" sz="1500">
                <a:solidFill>
                  <a:schemeClr val="dk2"/>
                </a:solidFill>
                <a:latin typeface="Roboto"/>
                <a:ea typeface="Roboto"/>
                <a:cs typeface="Roboto"/>
                <a:sym typeface="Roboto"/>
              </a:rPr>
              <a:t>Extractive Summarization</a:t>
            </a:r>
            <a:endParaRPr b="1" sz="1500">
              <a:solidFill>
                <a:schemeClr val="dk2"/>
              </a:solidFill>
              <a:latin typeface="Roboto"/>
              <a:ea typeface="Roboto"/>
              <a:cs typeface="Roboto"/>
              <a:sym typeface="Roboto"/>
            </a:endParaRPr>
          </a:p>
          <a:p>
            <a:pPr indent="-323850" lvl="0" marL="457200" rtl="0" algn="just">
              <a:lnSpc>
                <a:spcPct val="150000"/>
              </a:lnSpc>
              <a:spcBef>
                <a:spcPts val="0"/>
              </a:spcBef>
              <a:spcAft>
                <a:spcPts val="0"/>
              </a:spcAft>
              <a:buClr>
                <a:schemeClr val="dk2"/>
              </a:buClr>
              <a:buSzPts val="1500"/>
              <a:buFont typeface="Roboto"/>
              <a:buAutoNum type="arabicPeriod"/>
            </a:pPr>
            <a:r>
              <a:rPr b="1" lang="en" sz="1500">
                <a:solidFill>
                  <a:schemeClr val="dk2"/>
                </a:solidFill>
                <a:latin typeface="Roboto"/>
                <a:ea typeface="Roboto"/>
                <a:cs typeface="Roboto"/>
                <a:sym typeface="Roboto"/>
              </a:rPr>
              <a:t>Abstractive Summarization </a:t>
            </a:r>
            <a:endParaRPr b="1" sz="15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2"/>
          <p:cNvPicPr preferRelativeResize="0"/>
          <p:nvPr/>
        </p:nvPicPr>
        <p:blipFill>
          <a:blip r:embed="rId3">
            <a:alphaModFix/>
          </a:blip>
          <a:stretch>
            <a:fillRect/>
          </a:stretch>
        </p:blipFill>
        <p:spPr>
          <a:xfrm>
            <a:off x="923600" y="1275825"/>
            <a:ext cx="7296800" cy="3867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3"/>
          <p:cNvPicPr preferRelativeResize="0"/>
          <p:nvPr/>
        </p:nvPicPr>
        <p:blipFill>
          <a:blip r:embed="rId3">
            <a:alphaModFix/>
          </a:blip>
          <a:stretch>
            <a:fillRect/>
          </a:stretch>
        </p:blipFill>
        <p:spPr>
          <a:xfrm>
            <a:off x="1035400" y="1255450"/>
            <a:ext cx="7073201" cy="384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latin typeface="Courier New"/>
                <a:ea typeface="Courier New"/>
                <a:cs typeface="Courier New"/>
                <a:sym typeface="Courier New"/>
              </a:rPr>
              <a:t>EVALUATION STRATEGIES</a:t>
            </a:r>
            <a:endParaRPr/>
          </a:p>
        </p:txBody>
      </p:sp>
      <p:sp>
        <p:nvSpPr>
          <p:cNvPr id="212" name="Google Shape;212;p34"/>
          <p:cNvSpPr txBox="1"/>
          <p:nvPr>
            <p:ph idx="1" type="body"/>
          </p:nvPr>
        </p:nvSpPr>
        <p:spPr>
          <a:xfrm>
            <a:off x="556650" y="2015175"/>
            <a:ext cx="8034300" cy="2334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rPr b="1" lang="en" sz="1500">
                <a:solidFill>
                  <a:schemeClr val="dk2"/>
                </a:solidFill>
              </a:rPr>
              <a:t>We have used two metrics to evaluate our model -</a:t>
            </a:r>
            <a:r>
              <a:rPr b="1" lang="en" sz="1500">
                <a:solidFill>
                  <a:schemeClr val="dk2"/>
                </a:solidFill>
              </a:rPr>
              <a:t>BLEU &amp; ROUGE (ROUGE-1 and ROUGE-L)</a:t>
            </a:r>
            <a:endParaRPr b="1" sz="1500">
              <a:solidFill>
                <a:schemeClr val="dk2"/>
              </a:solidFill>
            </a:endParaRPr>
          </a:p>
          <a:p>
            <a:pPr indent="-323850" lvl="0" marL="457200" rtl="0" algn="just">
              <a:lnSpc>
                <a:spcPct val="150000"/>
              </a:lnSpc>
              <a:spcBef>
                <a:spcPts val="0"/>
              </a:spcBef>
              <a:spcAft>
                <a:spcPts val="0"/>
              </a:spcAft>
              <a:buClr>
                <a:schemeClr val="dk2"/>
              </a:buClr>
              <a:buSzPts val="1500"/>
              <a:buChar char="●"/>
            </a:pPr>
            <a:r>
              <a:rPr b="1" lang="en" sz="1500">
                <a:solidFill>
                  <a:schemeClr val="dk2"/>
                </a:solidFill>
              </a:rPr>
              <a:t>BLEU </a:t>
            </a:r>
            <a:r>
              <a:rPr lang="en" sz="1500">
                <a:solidFill>
                  <a:schemeClr val="dk2"/>
                </a:solidFill>
              </a:rPr>
              <a:t>: Bilingual Evaluation Understudy Score is a language independent and widely adopted metric for evaluating a generated sentence to a reference sentence. BLEU is similar to unigram precision, the only modification in BLEU is that for word in the generates text, BLEU takes its maximum count in reference text. In practice, using unigrams/separate words isn’t optimal so BLEU instead computes precision using n-grams of the word. </a:t>
            </a:r>
            <a:endParaRPr sz="1500">
              <a:solidFill>
                <a:schemeClr val="dk2"/>
              </a:solidFill>
            </a:endParaRPr>
          </a:p>
          <a:p>
            <a:pPr indent="0" lvl="0" marL="0" rtl="0" algn="just">
              <a:lnSpc>
                <a:spcPct val="150000"/>
              </a:lnSpc>
              <a:spcBef>
                <a:spcPts val="0"/>
              </a:spcBef>
              <a:spcAft>
                <a:spcPts val="0"/>
              </a:spcAft>
              <a:buSzPts val="1300"/>
              <a:buNone/>
            </a:pPr>
            <a:r>
              <a:t/>
            </a:r>
            <a:endParaRPr sz="1500">
              <a:solidFill>
                <a:schemeClr val="accent5"/>
              </a:solidFill>
              <a:latin typeface="Montserrat"/>
              <a:ea typeface="Montserrat"/>
              <a:cs typeface="Montserrat"/>
              <a:sym typeface="Montserrat"/>
            </a:endParaRPr>
          </a:p>
          <a:p>
            <a:pPr indent="0" lvl="0" marL="0" rtl="0" algn="just">
              <a:lnSpc>
                <a:spcPct val="150000"/>
              </a:lnSpc>
              <a:spcBef>
                <a:spcPts val="0"/>
              </a:spcBef>
              <a:spcAft>
                <a:spcPts val="0"/>
              </a:spcAft>
              <a:buSzPts val="1300"/>
              <a:buNone/>
            </a:pPr>
            <a:r>
              <a:t/>
            </a:r>
            <a:endParaRPr sz="1500">
              <a:solidFill>
                <a:schemeClr val="accent5"/>
              </a:solidFill>
              <a:latin typeface="Montserrat"/>
              <a:ea typeface="Montserrat"/>
              <a:cs typeface="Montserrat"/>
              <a:sym typeface="Montserrat"/>
            </a:endParaRPr>
          </a:p>
          <a:p>
            <a:pPr indent="0" lvl="0" marL="0" rtl="0" algn="just">
              <a:lnSpc>
                <a:spcPct val="150000"/>
              </a:lnSpc>
              <a:spcBef>
                <a:spcPts val="0"/>
              </a:spcBef>
              <a:spcAft>
                <a:spcPts val="0"/>
              </a:spcAft>
              <a:buSzPts val="1300"/>
              <a:buNone/>
            </a:pPr>
            <a:r>
              <a:t/>
            </a:r>
            <a:endParaRPr sz="1500">
              <a:solidFill>
                <a:schemeClr val="accent5"/>
              </a:solidFill>
              <a:latin typeface="Montserrat"/>
              <a:ea typeface="Montserrat"/>
              <a:cs typeface="Montserrat"/>
              <a:sym typeface="Montserrat"/>
            </a:endParaRPr>
          </a:p>
          <a:p>
            <a:pPr indent="0" lvl="0" marL="0" rtl="0" algn="just">
              <a:lnSpc>
                <a:spcPct val="150000"/>
              </a:lnSpc>
              <a:spcBef>
                <a:spcPts val="0"/>
              </a:spcBef>
              <a:spcAft>
                <a:spcPts val="0"/>
              </a:spcAft>
              <a:buSzPts val="1300"/>
              <a:buNone/>
            </a:pPr>
            <a:r>
              <a:t/>
            </a:r>
            <a:endParaRPr sz="1500">
              <a:solidFill>
                <a:schemeClr val="accent5"/>
              </a:solidFill>
              <a:latin typeface="Montserrat"/>
              <a:ea typeface="Montserrat"/>
              <a:cs typeface="Montserrat"/>
              <a:sym typeface="Montserrat"/>
            </a:endParaRPr>
          </a:p>
          <a:p>
            <a:pPr indent="0" lvl="0" marL="0" rtl="0" algn="just">
              <a:lnSpc>
                <a:spcPct val="150000"/>
              </a:lnSpc>
              <a:spcBef>
                <a:spcPts val="0"/>
              </a:spcBef>
              <a:spcAft>
                <a:spcPts val="0"/>
              </a:spcAft>
              <a:buSzPts val="1300"/>
              <a:buNone/>
            </a:pPr>
            <a:r>
              <a:t/>
            </a:r>
            <a:endParaRPr sz="1500">
              <a:solidFill>
                <a:schemeClr val="accent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idx="1" type="body"/>
          </p:nvPr>
        </p:nvSpPr>
        <p:spPr>
          <a:xfrm>
            <a:off x="424650" y="783475"/>
            <a:ext cx="8325900" cy="3957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500">
              <a:solidFill>
                <a:schemeClr val="accent5"/>
              </a:solidFill>
              <a:latin typeface="Montserrat"/>
              <a:ea typeface="Montserrat"/>
              <a:cs typeface="Montserrat"/>
              <a:sym typeface="Montserrat"/>
            </a:endParaRPr>
          </a:p>
          <a:p>
            <a:pPr indent="-323850" lvl="0" marL="457200" rtl="0" algn="just">
              <a:lnSpc>
                <a:spcPct val="200000"/>
              </a:lnSpc>
              <a:spcBef>
                <a:spcPts val="0"/>
              </a:spcBef>
              <a:spcAft>
                <a:spcPts val="0"/>
              </a:spcAft>
              <a:buClr>
                <a:schemeClr val="accent5"/>
              </a:buClr>
              <a:buSzPts val="1500"/>
              <a:buChar char="●"/>
            </a:pPr>
            <a:r>
              <a:rPr lang="en" sz="1500">
                <a:solidFill>
                  <a:schemeClr val="accent5"/>
                </a:solidFill>
              </a:rPr>
              <a:t>Rogue 1 recall:</a:t>
            </a:r>
            <a:endParaRPr sz="1500">
              <a:solidFill>
                <a:schemeClr val="accent5"/>
              </a:solidFill>
            </a:endParaRPr>
          </a:p>
          <a:p>
            <a:pPr indent="-323850" lvl="0" marL="457200" rtl="0" algn="just">
              <a:lnSpc>
                <a:spcPct val="200000"/>
              </a:lnSpc>
              <a:spcBef>
                <a:spcPts val="0"/>
              </a:spcBef>
              <a:spcAft>
                <a:spcPts val="0"/>
              </a:spcAft>
              <a:buClr>
                <a:schemeClr val="accent5"/>
              </a:buClr>
              <a:buSzPts val="1500"/>
              <a:buChar char="●"/>
            </a:pPr>
            <a:r>
              <a:rPr lang="en" sz="1500">
                <a:solidFill>
                  <a:schemeClr val="accent5"/>
                </a:solidFill>
              </a:rPr>
              <a:t>Rogue 1 precision:  </a:t>
            </a:r>
            <a:endParaRPr sz="1500">
              <a:solidFill>
                <a:schemeClr val="accent5"/>
              </a:solidFill>
            </a:endParaRPr>
          </a:p>
          <a:p>
            <a:pPr indent="-323850" lvl="0" marL="457200" rtl="0" algn="just">
              <a:lnSpc>
                <a:spcPct val="200000"/>
              </a:lnSpc>
              <a:spcBef>
                <a:spcPts val="0"/>
              </a:spcBef>
              <a:spcAft>
                <a:spcPts val="0"/>
              </a:spcAft>
              <a:buClr>
                <a:schemeClr val="accent5"/>
              </a:buClr>
              <a:buSzPts val="1500"/>
              <a:buChar char="●"/>
            </a:pPr>
            <a:r>
              <a:rPr lang="en" sz="1500">
                <a:solidFill>
                  <a:schemeClr val="accent5"/>
                </a:solidFill>
              </a:rPr>
              <a:t>Finally F1-score is calculated to measure the performance of the model.</a:t>
            </a:r>
            <a:endParaRPr sz="1500">
              <a:solidFill>
                <a:schemeClr val="accent5"/>
              </a:solidFill>
            </a:endParaRPr>
          </a:p>
          <a:p>
            <a:pPr indent="0" lvl="0" marL="457200" rtl="0" algn="just">
              <a:lnSpc>
                <a:spcPct val="150000"/>
              </a:lnSpc>
              <a:spcBef>
                <a:spcPts val="0"/>
              </a:spcBef>
              <a:spcAft>
                <a:spcPts val="0"/>
              </a:spcAft>
              <a:buNone/>
            </a:pPr>
            <a:r>
              <a:t/>
            </a:r>
            <a:endParaRPr sz="1500">
              <a:solidFill>
                <a:srgbClr val="292929"/>
              </a:solidFill>
              <a:highlight>
                <a:srgbClr val="FFFFFF"/>
              </a:highlight>
            </a:endParaRPr>
          </a:p>
          <a:p>
            <a:pPr indent="0" lvl="0" marL="457200" rtl="0" algn="just">
              <a:lnSpc>
                <a:spcPct val="150000"/>
              </a:lnSpc>
              <a:spcBef>
                <a:spcPts val="0"/>
              </a:spcBef>
              <a:spcAft>
                <a:spcPts val="0"/>
              </a:spcAft>
              <a:buNone/>
            </a:pPr>
            <a:r>
              <a:t/>
            </a:r>
            <a:endParaRPr sz="1500">
              <a:solidFill>
                <a:srgbClr val="292929"/>
              </a:solidFill>
              <a:highlight>
                <a:srgbClr val="FFFFFF"/>
              </a:highlight>
            </a:endParaRPr>
          </a:p>
          <a:p>
            <a:pPr indent="-323850" lvl="0" marL="457200" rtl="0" algn="just">
              <a:lnSpc>
                <a:spcPct val="150000"/>
              </a:lnSpc>
              <a:spcBef>
                <a:spcPts val="0"/>
              </a:spcBef>
              <a:spcAft>
                <a:spcPts val="0"/>
              </a:spcAft>
              <a:buClr>
                <a:schemeClr val="accent5"/>
              </a:buClr>
              <a:buSzPts val="1500"/>
              <a:buChar char="●"/>
            </a:pPr>
            <a:r>
              <a:rPr lang="en" sz="1500">
                <a:solidFill>
                  <a:srgbClr val="292929"/>
                </a:solidFill>
                <a:highlight>
                  <a:srgbClr val="FFFFFF"/>
                </a:highlight>
              </a:rPr>
              <a:t>ROUGE-L measures the longest common subsequence (LCS) between our model output and reference. All this means is that we count the longest sequence of tokens that is shared between both.</a:t>
            </a:r>
            <a:endParaRPr sz="1500">
              <a:solidFill>
                <a:srgbClr val="292929"/>
              </a:solidFill>
              <a:highlight>
                <a:srgbClr val="FFFFFF"/>
              </a:highlight>
            </a:endParaRPr>
          </a:p>
          <a:p>
            <a:pPr indent="-323850" lvl="0" marL="457200" rtl="0" algn="just">
              <a:lnSpc>
                <a:spcPct val="150000"/>
              </a:lnSpc>
              <a:spcBef>
                <a:spcPts val="0"/>
              </a:spcBef>
              <a:spcAft>
                <a:spcPts val="0"/>
              </a:spcAft>
              <a:buClr>
                <a:srgbClr val="292929"/>
              </a:buClr>
              <a:buSzPts val="1500"/>
              <a:buChar char="●"/>
            </a:pPr>
            <a:r>
              <a:rPr lang="en" sz="1500">
                <a:solidFill>
                  <a:srgbClr val="292929"/>
                </a:solidFill>
                <a:highlight>
                  <a:srgbClr val="FFFFFF"/>
                </a:highlight>
              </a:rPr>
              <a:t>Rogue 1 f1-score of our model is 62%.</a:t>
            </a:r>
            <a:endParaRPr sz="1500">
              <a:solidFill>
                <a:srgbClr val="292929"/>
              </a:solidFill>
              <a:highlight>
                <a:srgbClr val="FFFFFF"/>
              </a:highlight>
            </a:endParaRPr>
          </a:p>
          <a:p>
            <a:pPr indent="0" lvl="0" marL="457200" rtl="0" algn="just">
              <a:lnSpc>
                <a:spcPct val="150000"/>
              </a:lnSpc>
              <a:spcBef>
                <a:spcPts val="0"/>
              </a:spcBef>
              <a:spcAft>
                <a:spcPts val="0"/>
              </a:spcAft>
              <a:buNone/>
            </a:pPr>
            <a:r>
              <a:t/>
            </a:r>
            <a:endParaRPr sz="1500">
              <a:solidFill>
                <a:schemeClr val="accent5"/>
              </a:solidFill>
              <a:latin typeface="Montserrat"/>
              <a:ea typeface="Montserrat"/>
              <a:cs typeface="Montserrat"/>
              <a:sym typeface="Montserrat"/>
            </a:endParaRPr>
          </a:p>
        </p:txBody>
      </p:sp>
      <p:pic>
        <p:nvPicPr>
          <p:cNvPr id="218" name="Google Shape;218;p35"/>
          <p:cNvPicPr preferRelativeResize="0"/>
          <p:nvPr/>
        </p:nvPicPr>
        <p:blipFill>
          <a:blip r:embed="rId3">
            <a:alphaModFix/>
          </a:blip>
          <a:stretch>
            <a:fillRect/>
          </a:stretch>
        </p:blipFill>
        <p:spPr>
          <a:xfrm>
            <a:off x="2603825" y="1157823"/>
            <a:ext cx="2484776" cy="410002"/>
          </a:xfrm>
          <a:prstGeom prst="rect">
            <a:avLst/>
          </a:prstGeom>
          <a:noFill/>
          <a:ln>
            <a:noFill/>
          </a:ln>
        </p:spPr>
      </p:pic>
      <p:pic>
        <p:nvPicPr>
          <p:cNvPr id="219" name="Google Shape;219;p35"/>
          <p:cNvPicPr preferRelativeResize="0"/>
          <p:nvPr/>
        </p:nvPicPr>
        <p:blipFill>
          <a:blip r:embed="rId4">
            <a:alphaModFix/>
          </a:blip>
          <a:stretch>
            <a:fillRect/>
          </a:stretch>
        </p:blipFill>
        <p:spPr>
          <a:xfrm>
            <a:off x="2843725" y="1664675"/>
            <a:ext cx="3314700" cy="454950"/>
          </a:xfrm>
          <a:prstGeom prst="rect">
            <a:avLst/>
          </a:prstGeom>
          <a:noFill/>
          <a:ln>
            <a:noFill/>
          </a:ln>
        </p:spPr>
      </p:pic>
      <p:pic>
        <p:nvPicPr>
          <p:cNvPr id="220" name="Google Shape;220;p35"/>
          <p:cNvPicPr preferRelativeResize="0"/>
          <p:nvPr/>
        </p:nvPicPr>
        <p:blipFill rotWithShape="1">
          <a:blip r:embed="rId5">
            <a:alphaModFix/>
          </a:blip>
          <a:srcRect b="0" l="0" r="0" t="0"/>
          <a:stretch/>
        </p:blipFill>
        <p:spPr>
          <a:xfrm>
            <a:off x="2021750" y="2385925"/>
            <a:ext cx="3314700" cy="67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727650" y="12415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latin typeface="Courier New"/>
                <a:ea typeface="Courier New"/>
                <a:cs typeface="Courier New"/>
                <a:sym typeface="Courier New"/>
              </a:rPr>
              <a:t>RESULTS</a:t>
            </a:r>
            <a:endParaRPr>
              <a:latin typeface="Courier New"/>
              <a:ea typeface="Courier New"/>
              <a:cs typeface="Courier New"/>
              <a:sym typeface="Courier New"/>
            </a:endParaRPr>
          </a:p>
        </p:txBody>
      </p:sp>
      <p:pic>
        <p:nvPicPr>
          <p:cNvPr id="226" name="Google Shape;226;p36"/>
          <p:cNvPicPr preferRelativeResize="0"/>
          <p:nvPr/>
        </p:nvPicPr>
        <p:blipFill rotWithShape="1">
          <a:blip r:embed="rId3">
            <a:alphaModFix/>
          </a:blip>
          <a:srcRect b="0" l="0" r="31441" t="0"/>
          <a:stretch/>
        </p:blipFill>
        <p:spPr>
          <a:xfrm>
            <a:off x="1068913" y="1842425"/>
            <a:ext cx="7006174" cy="2952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latin typeface="Courier New"/>
                <a:ea typeface="Courier New"/>
                <a:cs typeface="Courier New"/>
                <a:sym typeface="Courier New"/>
              </a:rPr>
              <a:t>IMPROVEMENTS</a:t>
            </a:r>
            <a:endParaRPr>
              <a:latin typeface="Courier New"/>
              <a:ea typeface="Courier New"/>
              <a:cs typeface="Courier New"/>
              <a:sym typeface="Courier New"/>
            </a:endParaRPr>
          </a:p>
        </p:txBody>
      </p:sp>
      <p:sp>
        <p:nvSpPr>
          <p:cNvPr id="232" name="Google Shape;232;p3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solidFill>
                  <a:schemeClr val="dk2"/>
                </a:solidFill>
              </a:rPr>
              <a:t>Improvements in our existing work - </a:t>
            </a:r>
            <a:endParaRPr sz="1500">
              <a:solidFill>
                <a:schemeClr val="dk2"/>
              </a:solidFill>
            </a:endParaRPr>
          </a:p>
          <a:p>
            <a:pPr indent="-323850" lvl="0" marL="457200" rtl="0" algn="l">
              <a:lnSpc>
                <a:spcPct val="115000"/>
              </a:lnSpc>
              <a:spcBef>
                <a:spcPts val="1600"/>
              </a:spcBef>
              <a:spcAft>
                <a:spcPts val="0"/>
              </a:spcAft>
              <a:buClr>
                <a:schemeClr val="dk2"/>
              </a:buClr>
              <a:buSzPts val="1500"/>
              <a:buAutoNum type="arabicPeriod"/>
            </a:pPr>
            <a:r>
              <a:rPr lang="en" sz="1500">
                <a:solidFill>
                  <a:schemeClr val="dk2"/>
                </a:solidFill>
              </a:rPr>
              <a:t>We can use larger dataset for better results such as Signal Media News Articles Dataset.</a:t>
            </a:r>
            <a:endParaRPr sz="1500">
              <a:solidFill>
                <a:schemeClr val="dk2"/>
              </a:solidFill>
            </a:endParaRPr>
          </a:p>
          <a:p>
            <a:pPr indent="-323850" lvl="0" marL="457200" rtl="0" algn="l">
              <a:lnSpc>
                <a:spcPct val="115000"/>
              </a:lnSpc>
              <a:spcBef>
                <a:spcPts val="0"/>
              </a:spcBef>
              <a:spcAft>
                <a:spcPts val="0"/>
              </a:spcAft>
              <a:buClr>
                <a:schemeClr val="dk2"/>
              </a:buClr>
              <a:buSzPts val="1500"/>
              <a:buAutoNum type="arabicPeriod"/>
            </a:pPr>
            <a:r>
              <a:rPr lang="en" sz="1500">
                <a:solidFill>
                  <a:schemeClr val="dk2"/>
                </a:solidFill>
              </a:rPr>
              <a:t>We can train a larger model on larger dataset to obtain better accuracy.</a:t>
            </a:r>
            <a:endParaRPr sz="1500">
              <a:solidFill>
                <a:schemeClr val="dk2"/>
              </a:solidFill>
            </a:endParaRPr>
          </a:p>
          <a:p>
            <a:pPr indent="-323850" lvl="0" marL="457200" rtl="0" algn="l">
              <a:lnSpc>
                <a:spcPct val="115000"/>
              </a:lnSpc>
              <a:spcBef>
                <a:spcPts val="0"/>
              </a:spcBef>
              <a:spcAft>
                <a:spcPts val="0"/>
              </a:spcAft>
              <a:buClr>
                <a:schemeClr val="dk2"/>
              </a:buClr>
              <a:buSzPts val="1500"/>
              <a:buAutoNum type="arabicPeriod"/>
            </a:pPr>
            <a:r>
              <a:rPr lang="en" sz="1500">
                <a:solidFill>
                  <a:schemeClr val="dk2"/>
                </a:solidFill>
              </a:rPr>
              <a:t>Using Beam Search Strategy in Inference.   </a:t>
            </a:r>
            <a:endParaRPr sz="1500">
              <a:solidFill>
                <a:schemeClr val="dk2"/>
              </a:solidFill>
            </a:endParaRPr>
          </a:p>
          <a:p>
            <a:pPr indent="-323850" lvl="0" marL="457200" rtl="0" algn="l">
              <a:lnSpc>
                <a:spcPct val="115000"/>
              </a:lnSpc>
              <a:spcBef>
                <a:spcPts val="0"/>
              </a:spcBef>
              <a:spcAft>
                <a:spcPts val="0"/>
              </a:spcAft>
              <a:buClr>
                <a:schemeClr val="dk2"/>
              </a:buClr>
              <a:buSzPts val="1500"/>
              <a:buAutoNum type="arabicPeriod"/>
            </a:pPr>
            <a:r>
              <a:rPr lang="en" sz="1500">
                <a:solidFill>
                  <a:schemeClr val="dk2"/>
                </a:solidFill>
              </a:rPr>
              <a:t>We can use pre-trained state of art models such as Transformers. </a:t>
            </a:r>
            <a:endParaRPr sz="15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36" name="Shape 236"/>
        <p:cNvGrpSpPr/>
        <p:nvPr/>
      </p:nvGrpSpPr>
      <p:grpSpPr>
        <a:xfrm>
          <a:off x="0" y="0"/>
          <a:ext cx="0" cy="0"/>
          <a:chOff x="0" y="0"/>
          <a:chExt cx="0" cy="0"/>
        </a:xfrm>
      </p:grpSpPr>
      <p:sp>
        <p:nvSpPr>
          <p:cNvPr id="237" name="Google Shape;237;p38"/>
          <p:cNvSpPr txBox="1"/>
          <p:nvPr>
            <p:ph type="title"/>
          </p:nvPr>
        </p:nvSpPr>
        <p:spPr>
          <a:xfrm>
            <a:off x="727650" y="2304150"/>
            <a:ext cx="7688700" cy="535200"/>
          </a:xfrm>
          <a:prstGeom prst="rect">
            <a:avLst/>
          </a:prstGeom>
          <a:noFill/>
          <a:ln>
            <a:noFill/>
          </a:ln>
          <a:effectLst>
            <a:outerShdw blurRad="28575" rotWithShape="0" algn="bl" dir="2700000" dist="38100">
              <a:srgbClr val="000000">
                <a:alpha val="76862"/>
              </a:srgbClr>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4400">
                <a:latin typeface="Montserrat"/>
                <a:ea typeface="Montserrat"/>
                <a:cs typeface="Montserrat"/>
                <a:sym typeface="Montserrat"/>
              </a:rPr>
              <a:t>THANK YOU!</a:t>
            </a:r>
            <a:endParaRPr sz="4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829125" y="1356800"/>
            <a:ext cx="7589100" cy="1381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600"/>
              <a:buNone/>
            </a:pPr>
            <a:r>
              <a:rPr i="1" lang="en" sz="1500">
                <a:latin typeface="Roboto"/>
                <a:ea typeface="Roboto"/>
                <a:cs typeface="Roboto"/>
                <a:sym typeface="Roboto"/>
              </a:rPr>
              <a:t>Given a news article, generate one-sentence summarization that mimics the style of news titles.</a:t>
            </a:r>
            <a:endParaRPr i="1" sz="1500">
              <a:latin typeface="Roboto"/>
              <a:ea typeface="Roboto"/>
              <a:cs typeface="Roboto"/>
              <a:sym typeface="Roboto"/>
            </a:endParaRPr>
          </a:p>
          <a:p>
            <a:pPr indent="0" lvl="0" marL="0" rtl="0" algn="l">
              <a:lnSpc>
                <a:spcPct val="150000"/>
              </a:lnSpc>
              <a:spcBef>
                <a:spcPts val="0"/>
              </a:spcBef>
              <a:spcAft>
                <a:spcPts val="0"/>
              </a:spcAft>
              <a:buSzPts val="2600"/>
              <a:buNone/>
            </a:pPr>
            <a:r>
              <a:t/>
            </a:r>
            <a:endParaRPr b="0" sz="1500">
              <a:solidFill>
                <a:schemeClr val="accent5"/>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SzPts val="2600"/>
              <a:buNone/>
            </a:pPr>
            <a:r>
              <a:rPr lang="en" sz="1500">
                <a:solidFill>
                  <a:schemeClr val="accent5"/>
                </a:solidFill>
                <a:latin typeface="Montserrat"/>
                <a:ea typeface="Montserrat"/>
                <a:cs typeface="Montserrat"/>
                <a:sym typeface="Montserrat"/>
              </a:rPr>
              <a:t>Dataset:</a:t>
            </a:r>
            <a:r>
              <a:rPr b="0" lang="en" sz="1500">
                <a:solidFill>
                  <a:schemeClr val="accent5"/>
                </a:solidFill>
                <a:latin typeface="Montserrat Medium"/>
                <a:ea typeface="Montserrat Medium"/>
                <a:cs typeface="Montserrat Medium"/>
                <a:sym typeface="Montserrat Medium"/>
              </a:rPr>
              <a:t> </a:t>
            </a:r>
            <a:r>
              <a:rPr lang="en" sz="1500">
                <a:solidFill>
                  <a:schemeClr val="accent5"/>
                </a:solidFill>
                <a:latin typeface="Montserrat"/>
                <a:ea typeface="Montserrat"/>
                <a:cs typeface="Montserrat"/>
                <a:sym typeface="Montserrat"/>
              </a:rPr>
              <a:t>News Summary Dataset Kaggle.</a:t>
            </a:r>
            <a:endParaRPr sz="1500">
              <a:solidFill>
                <a:schemeClr val="accent5"/>
              </a:solidFill>
              <a:latin typeface="Montserrat"/>
              <a:ea typeface="Montserrat"/>
              <a:cs typeface="Montserrat"/>
              <a:sym typeface="Montserrat"/>
            </a:endParaRPr>
          </a:p>
          <a:p>
            <a:pPr indent="0" lvl="0" marL="0" rtl="0" algn="l">
              <a:lnSpc>
                <a:spcPct val="150000"/>
              </a:lnSpc>
              <a:spcBef>
                <a:spcPts val="0"/>
              </a:spcBef>
              <a:spcAft>
                <a:spcPts val="0"/>
              </a:spcAft>
              <a:buSzPts val="2600"/>
              <a:buNone/>
            </a:pPr>
            <a:r>
              <a:t/>
            </a:r>
            <a:endParaRPr b="0" sz="1500">
              <a:solidFill>
                <a:schemeClr val="accent5"/>
              </a:solidFill>
              <a:latin typeface="Montserrat Medium"/>
              <a:ea typeface="Montserrat Medium"/>
              <a:cs typeface="Montserrat Medium"/>
              <a:sym typeface="Montserrat Medium"/>
            </a:endParaRPr>
          </a:p>
          <a:p>
            <a:pPr indent="0" lvl="0" marL="457200" rtl="0" algn="l">
              <a:lnSpc>
                <a:spcPct val="150000"/>
              </a:lnSpc>
              <a:spcBef>
                <a:spcPts val="0"/>
              </a:spcBef>
              <a:spcAft>
                <a:spcPts val="0"/>
              </a:spcAft>
              <a:buSzPts val="2600"/>
              <a:buNone/>
            </a:pPr>
            <a:r>
              <a:t/>
            </a:r>
            <a:endParaRPr b="0" sz="1100">
              <a:solidFill>
                <a:schemeClr val="accent5"/>
              </a:solidFill>
              <a:latin typeface="Nunito"/>
              <a:ea typeface="Nunito"/>
              <a:cs typeface="Nunito"/>
              <a:sym typeface="Nunito"/>
            </a:endParaRPr>
          </a:p>
        </p:txBody>
      </p:sp>
      <p:sp>
        <p:nvSpPr>
          <p:cNvPr id="100" name="Google Shape;100;p15"/>
          <p:cNvSpPr txBox="1"/>
          <p:nvPr>
            <p:ph type="title"/>
          </p:nvPr>
        </p:nvSpPr>
        <p:spPr>
          <a:xfrm>
            <a:off x="729450" y="5395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latin typeface="Courier New"/>
                <a:ea typeface="Courier New"/>
                <a:cs typeface="Courier New"/>
                <a:sym typeface="Courier New"/>
              </a:rPr>
              <a:t>PROBLEM STATEMENT &amp; DATASET</a:t>
            </a:r>
            <a:endParaRPr>
              <a:latin typeface="Courier New"/>
              <a:ea typeface="Courier New"/>
              <a:cs typeface="Courier New"/>
              <a:sym typeface="Courier New"/>
            </a:endParaRPr>
          </a:p>
        </p:txBody>
      </p:sp>
      <p:cxnSp>
        <p:nvCxnSpPr>
          <p:cNvPr id="101" name="Google Shape;101;p15"/>
          <p:cNvCxnSpPr/>
          <p:nvPr/>
        </p:nvCxnSpPr>
        <p:spPr>
          <a:xfrm flipH="1" rot="10800000">
            <a:off x="642875" y="2315825"/>
            <a:ext cx="7870200" cy="1470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15"/>
          <p:cNvCxnSpPr/>
          <p:nvPr/>
        </p:nvCxnSpPr>
        <p:spPr>
          <a:xfrm flipH="1" rot="10800000">
            <a:off x="642875" y="1325225"/>
            <a:ext cx="7870200" cy="14700"/>
          </a:xfrm>
          <a:prstGeom prst="straightConnector1">
            <a:avLst/>
          </a:prstGeom>
          <a:noFill/>
          <a:ln cap="flat" cmpd="sng" w="19050">
            <a:solidFill>
              <a:schemeClr val="dk2"/>
            </a:solidFill>
            <a:prstDash val="solid"/>
            <a:round/>
            <a:headEnd len="sm" w="sm" type="none"/>
            <a:tailEnd len="sm" w="sm" type="none"/>
          </a:ln>
        </p:spPr>
      </p:cxnSp>
      <p:pic>
        <p:nvPicPr>
          <p:cNvPr id="103" name="Google Shape;103;p15"/>
          <p:cNvPicPr preferRelativeResize="0"/>
          <p:nvPr/>
        </p:nvPicPr>
        <p:blipFill rotWithShape="1">
          <a:blip r:embed="rId3">
            <a:alphaModFix/>
          </a:blip>
          <a:srcRect b="0" l="689" r="-689" t="0"/>
          <a:stretch/>
        </p:blipFill>
        <p:spPr>
          <a:xfrm>
            <a:off x="829125" y="3020325"/>
            <a:ext cx="7216851" cy="143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699650"/>
            <a:ext cx="7688700" cy="535200"/>
          </a:xfrm>
          <a:prstGeom prst="rect">
            <a:avLst/>
          </a:prstGeom>
          <a:noFill/>
          <a:ln>
            <a:noFill/>
          </a:ln>
          <a:effectLst>
            <a:outerShdw blurRad="28575" rotWithShape="0" algn="bl" dir="2700000" dist="38100">
              <a:srgbClr val="000000">
                <a:alpha val="76860"/>
              </a:srgbClr>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4400">
                <a:latin typeface="Montserrat"/>
                <a:ea typeface="Montserrat"/>
                <a:cs typeface="Montserrat"/>
                <a:sym typeface="Montserrat"/>
              </a:rPr>
              <a:t>PROPOSED METHODOLOGY</a:t>
            </a:r>
            <a:endParaRPr sz="44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7"/>
          <p:cNvSpPr txBox="1"/>
          <p:nvPr>
            <p:ph idx="1" type="body"/>
          </p:nvPr>
        </p:nvSpPr>
        <p:spPr>
          <a:xfrm>
            <a:off x="729450" y="1703925"/>
            <a:ext cx="7688700" cy="263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212121"/>
                </a:solidFill>
                <a:highlight>
                  <a:srgbClr val="FFFFFF"/>
                </a:highlight>
              </a:rPr>
              <a:t>We will perform the below preprocessing tasks for our data:</a:t>
            </a:r>
            <a:endParaRPr sz="1500">
              <a:solidFill>
                <a:srgbClr val="212121"/>
              </a:solidFill>
              <a:highlight>
                <a:srgbClr val="FFFFFF"/>
              </a:highlight>
            </a:endParaRPr>
          </a:p>
          <a:p>
            <a:pPr indent="0" lvl="0" marL="0" rtl="0" algn="l">
              <a:spcBef>
                <a:spcPts val="600"/>
              </a:spcBef>
              <a:spcAft>
                <a:spcPts val="0"/>
              </a:spcAft>
              <a:buNone/>
            </a:pPr>
            <a:r>
              <a:rPr lang="en" sz="1500">
                <a:solidFill>
                  <a:srgbClr val="212121"/>
                </a:solidFill>
                <a:highlight>
                  <a:srgbClr val="FFFFFF"/>
                </a:highlight>
              </a:rPr>
              <a:t>1.Convert everything to lowercase</a:t>
            </a:r>
            <a:endParaRPr sz="1500">
              <a:solidFill>
                <a:srgbClr val="212121"/>
              </a:solidFill>
              <a:highlight>
                <a:srgbClr val="FFFFFF"/>
              </a:highlight>
            </a:endParaRPr>
          </a:p>
          <a:p>
            <a:pPr indent="0" lvl="0" marL="0" rtl="0" algn="l">
              <a:spcBef>
                <a:spcPts val="600"/>
              </a:spcBef>
              <a:spcAft>
                <a:spcPts val="0"/>
              </a:spcAft>
              <a:buNone/>
            </a:pPr>
            <a:r>
              <a:rPr lang="en" sz="1500">
                <a:solidFill>
                  <a:srgbClr val="212121"/>
                </a:solidFill>
                <a:highlight>
                  <a:srgbClr val="FFFFFF"/>
                </a:highlight>
              </a:rPr>
              <a:t>2.Remove HTML tags</a:t>
            </a:r>
            <a:endParaRPr sz="1500">
              <a:solidFill>
                <a:srgbClr val="212121"/>
              </a:solidFill>
              <a:highlight>
                <a:srgbClr val="FFFFFF"/>
              </a:highlight>
            </a:endParaRPr>
          </a:p>
          <a:p>
            <a:pPr indent="0" lvl="0" marL="0" rtl="0" algn="l">
              <a:spcBef>
                <a:spcPts val="600"/>
              </a:spcBef>
              <a:spcAft>
                <a:spcPts val="0"/>
              </a:spcAft>
              <a:buNone/>
            </a:pPr>
            <a:r>
              <a:rPr lang="en" sz="1500">
                <a:solidFill>
                  <a:srgbClr val="212121"/>
                </a:solidFill>
                <a:highlight>
                  <a:srgbClr val="FFFFFF"/>
                </a:highlight>
              </a:rPr>
              <a:t>3.Contraction mapping</a:t>
            </a:r>
            <a:endParaRPr sz="1500">
              <a:solidFill>
                <a:srgbClr val="212121"/>
              </a:solidFill>
              <a:highlight>
                <a:srgbClr val="FFFFFF"/>
              </a:highlight>
            </a:endParaRPr>
          </a:p>
          <a:p>
            <a:pPr indent="0" lvl="0" marL="0" rtl="0" algn="l">
              <a:spcBef>
                <a:spcPts val="600"/>
              </a:spcBef>
              <a:spcAft>
                <a:spcPts val="0"/>
              </a:spcAft>
              <a:buNone/>
            </a:pPr>
            <a:r>
              <a:rPr lang="en" sz="1500">
                <a:solidFill>
                  <a:srgbClr val="212121"/>
                </a:solidFill>
                <a:highlight>
                  <a:srgbClr val="FFFFFF"/>
                </a:highlight>
              </a:rPr>
              <a:t>4.Remove (‘s)</a:t>
            </a:r>
            <a:endParaRPr sz="1500">
              <a:solidFill>
                <a:srgbClr val="212121"/>
              </a:solidFill>
              <a:highlight>
                <a:srgbClr val="FFFFFF"/>
              </a:highlight>
            </a:endParaRPr>
          </a:p>
          <a:p>
            <a:pPr indent="0" lvl="0" marL="0" rtl="0" algn="l">
              <a:spcBef>
                <a:spcPts val="600"/>
              </a:spcBef>
              <a:spcAft>
                <a:spcPts val="0"/>
              </a:spcAft>
              <a:buNone/>
            </a:pPr>
            <a:r>
              <a:rPr lang="en" sz="1500">
                <a:solidFill>
                  <a:srgbClr val="212121"/>
                </a:solidFill>
                <a:highlight>
                  <a:srgbClr val="FFFFFF"/>
                </a:highlight>
              </a:rPr>
              <a:t>5.Remove any text inside the parenthesis ( )</a:t>
            </a:r>
            <a:endParaRPr sz="1500">
              <a:solidFill>
                <a:srgbClr val="212121"/>
              </a:solidFill>
              <a:highlight>
                <a:srgbClr val="FFFFFF"/>
              </a:highlight>
            </a:endParaRPr>
          </a:p>
          <a:p>
            <a:pPr indent="0" lvl="0" marL="0" rtl="0" algn="l">
              <a:spcBef>
                <a:spcPts val="600"/>
              </a:spcBef>
              <a:spcAft>
                <a:spcPts val="0"/>
              </a:spcAft>
              <a:buNone/>
            </a:pPr>
            <a:r>
              <a:rPr lang="en" sz="1500">
                <a:solidFill>
                  <a:srgbClr val="212121"/>
                </a:solidFill>
                <a:highlight>
                  <a:srgbClr val="FFFFFF"/>
                </a:highlight>
              </a:rPr>
              <a:t>6.Eliminate punctuations and special characters</a:t>
            </a:r>
            <a:endParaRPr sz="1500">
              <a:solidFill>
                <a:srgbClr val="212121"/>
              </a:solidFill>
              <a:highlight>
                <a:srgbClr val="FFFFFF"/>
              </a:highlight>
            </a:endParaRPr>
          </a:p>
          <a:p>
            <a:pPr indent="0" lvl="0" marL="0" rtl="0" algn="l">
              <a:spcBef>
                <a:spcPts val="600"/>
              </a:spcBef>
              <a:spcAft>
                <a:spcPts val="0"/>
              </a:spcAft>
              <a:buNone/>
            </a:pPr>
            <a:r>
              <a:rPr lang="en" sz="1500">
                <a:solidFill>
                  <a:srgbClr val="212121"/>
                </a:solidFill>
                <a:highlight>
                  <a:srgbClr val="FFFFFF"/>
                </a:highlight>
              </a:rPr>
              <a:t>7.Remove stopwords</a:t>
            </a:r>
            <a:endParaRPr sz="1500">
              <a:solidFill>
                <a:srgbClr val="212121"/>
              </a:solidFill>
              <a:highlight>
                <a:srgbClr val="FFFFFF"/>
              </a:highlight>
            </a:endParaRPr>
          </a:p>
          <a:p>
            <a:pPr indent="0" lvl="0" marL="0" rtl="0" algn="l">
              <a:spcBef>
                <a:spcPts val="600"/>
              </a:spcBef>
              <a:spcAft>
                <a:spcPts val="0"/>
              </a:spcAft>
              <a:buNone/>
            </a:pPr>
            <a:r>
              <a:rPr lang="en" sz="1500">
                <a:solidFill>
                  <a:srgbClr val="212121"/>
                </a:solidFill>
                <a:highlight>
                  <a:srgbClr val="FFFFFF"/>
                </a:highlight>
              </a:rPr>
              <a:t>8.Remove short words</a:t>
            </a:r>
            <a:endParaRPr sz="1500">
              <a:solidFill>
                <a:srgbClr val="212121"/>
              </a:solidFill>
              <a:highlight>
                <a:srgbClr val="FFFFFF"/>
              </a:highlight>
            </a:endParaRPr>
          </a:p>
          <a:p>
            <a:pPr indent="0" lvl="0" marL="0" rtl="0" algn="l">
              <a:spcBef>
                <a:spcPts val="500"/>
              </a:spcBef>
              <a:spcAft>
                <a:spcPts val="0"/>
              </a:spcAft>
              <a:buNone/>
            </a:pPr>
            <a:r>
              <a:t/>
            </a:r>
            <a:endParaRPr sz="1500"/>
          </a:p>
        </p:txBody>
      </p:sp>
      <p:sp>
        <p:nvSpPr>
          <p:cNvPr id="114" name="Google Shape;114;p17"/>
          <p:cNvSpPr txBox="1"/>
          <p:nvPr/>
        </p:nvSpPr>
        <p:spPr>
          <a:xfrm>
            <a:off x="729450" y="1195950"/>
            <a:ext cx="30000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b="1" lang="en" sz="2600">
                <a:solidFill>
                  <a:srgbClr val="212121"/>
                </a:solidFill>
                <a:highlight>
                  <a:srgbClr val="FFFFFF"/>
                </a:highlight>
                <a:latin typeface="Courier New"/>
                <a:ea typeface="Courier New"/>
                <a:cs typeface="Courier New"/>
                <a:sym typeface="Courier New"/>
              </a:rPr>
              <a:t>Pre-Processing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2445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212121"/>
                </a:solidFill>
                <a:highlight>
                  <a:srgbClr val="FFFFFF"/>
                </a:highlight>
                <a:latin typeface="Courier New"/>
                <a:ea typeface="Courier New"/>
                <a:cs typeface="Courier New"/>
                <a:sym typeface="Courier New"/>
              </a:rPr>
              <a:t>Analyzing and Preparing the Data</a:t>
            </a:r>
            <a:endParaRPr>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a:p>
        </p:txBody>
      </p:sp>
      <p:sp>
        <p:nvSpPr>
          <p:cNvPr id="120" name="Google Shape;120;p18"/>
          <p:cNvSpPr txBox="1"/>
          <p:nvPr>
            <p:ph idx="1" type="body"/>
          </p:nvPr>
        </p:nvSpPr>
        <p:spPr>
          <a:xfrm>
            <a:off x="729450" y="1915575"/>
            <a:ext cx="7688700" cy="24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121"/>
                </a:solidFill>
                <a:highlight>
                  <a:srgbClr val="FFFFFF"/>
                </a:highlight>
              </a:rPr>
              <a:t>We will analyze the length of the reviews and the summary to get an overall idea about the distribution of length of the text to fix the maximum length of the sequence</a:t>
            </a:r>
            <a:endParaRPr sz="1600"/>
          </a:p>
        </p:txBody>
      </p:sp>
      <p:pic>
        <p:nvPicPr>
          <p:cNvPr id="121" name="Google Shape;121;p18"/>
          <p:cNvPicPr preferRelativeResize="0"/>
          <p:nvPr/>
        </p:nvPicPr>
        <p:blipFill>
          <a:blip r:embed="rId3">
            <a:alphaModFix/>
          </a:blip>
          <a:stretch>
            <a:fillRect/>
          </a:stretch>
        </p:blipFill>
        <p:spPr>
          <a:xfrm>
            <a:off x="823913" y="2571750"/>
            <a:ext cx="3686175" cy="2514600"/>
          </a:xfrm>
          <a:prstGeom prst="rect">
            <a:avLst/>
          </a:prstGeom>
          <a:noFill/>
          <a:ln>
            <a:noFill/>
          </a:ln>
        </p:spPr>
      </p:pic>
      <p:sp>
        <p:nvSpPr>
          <p:cNvPr id="122" name="Google Shape;122;p18"/>
          <p:cNvSpPr txBox="1"/>
          <p:nvPr/>
        </p:nvSpPr>
        <p:spPr>
          <a:xfrm>
            <a:off x="4804825" y="3050775"/>
            <a:ext cx="4138200" cy="128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500">
                <a:solidFill>
                  <a:srgbClr val="212121"/>
                </a:solidFill>
                <a:highlight>
                  <a:srgbClr val="FFFFFF"/>
                </a:highlight>
                <a:latin typeface="Roboto"/>
                <a:ea typeface="Roboto"/>
                <a:cs typeface="Roboto"/>
                <a:sym typeface="Roboto"/>
              </a:rPr>
              <a:t>We observe that 98.8% of the summaries have length below 12. So, we can fix maximum length of summary to 12.</a:t>
            </a:r>
            <a:endParaRPr sz="15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en" sz="1500">
                <a:solidFill>
                  <a:srgbClr val="212121"/>
                </a:solidFill>
                <a:highlight>
                  <a:srgbClr val="FFFFFF"/>
                </a:highlight>
                <a:latin typeface="Roboto"/>
                <a:ea typeface="Roboto"/>
                <a:cs typeface="Roboto"/>
                <a:sym typeface="Roboto"/>
              </a:rPr>
              <a:t>Let us fix the maximum length of article to 50</a:t>
            </a:r>
            <a:endParaRPr sz="1500">
              <a:solidFill>
                <a:srgbClr val="212121"/>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7650" y="13186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lang="en">
                <a:solidFill>
                  <a:srgbClr val="212121"/>
                </a:solidFill>
                <a:highlight>
                  <a:srgbClr val="FFFFFF"/>
                </a:highlight>
                <a:latin typeface="Courier New"/>
                <a:ea typeface="Courier New"/>
                <a:cs typeface="Courier New"/>
                <a:sym typeface="Courier New"/>
              </a:rPr>
              <a:t>Text Tokenizer</a:t>
            </a:r>
            <a:endParaRPr>
              <a:solidFill>
                <a:srgbClr val="212121"/>
              </a:solidFill>
              <a:highlight>
                <a:srgbClr val="FFFFFF"/>
              </a:highlight>
              <a:latin typeface="Courier New"/>
              <a:ea typeface="Courier New"/>
              <a:cs typeface="Courier New"/>
              <a:sym typeface="Courier New"/>
            </a:endParaRPr>
          </a:p>
          <a:p>
            <a:pPr indent="0" lvl="0" marL="0" rtl="0" algn="l">
              <a:spcBef>
                <a:spcPts val="700"/>
              </a:spcBef>
              <a:spcAft>
                <a:spcPts val="0"/>
              </a:spcAft>
              <a:buNone/>
            </a:pPr>
            <a:r>
              <a:t/>
            </a:r>
            <a:endParaRPr/>
          </a:p>
        </p:txBody>
      </p:sp>
      <p:sp>
        <p:nvSpPr>
          <p:cNvPr id="128" name="Google Shape;128;p19"/>
          <p:cNvSpPr txBox="1"/>
          <p:nvPr>
            <p:ph idx="1" type="body"/>
          </p:nvPr>
        </p:nvSpPr>
        <p:spPr>
          <a:xfrm>
            <a:off x="727650" y="1936750"/>
            <a:ext cx="7688700" cy="30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02124"/>
                </a:solidFill>
                <a:latin typeface="Roboto"/>
                <a:ea typeface="Roboto"/>
                <a:cs typeface="Roboto"/>
                <a:sym typeface="Roboto"/>
              </a:rPr>
              <a:t>After preprocessing ,Now  we convert the text into </a:t>
            </a:r>
            <a:r>
              <a:rPr lang="en" sz="1500">
                <a:solidFill>
                  <a:srgbClr val="202124"/>
                </a:solidFill>
                <a:latin typeface="Roboto"/>
                <a:ea typeface="Roboto"/>
                <a:cs typeface="Roboto"/>
                <a:sym typeface="Roboto"/>
              </a:rPr>
              <a:t>numerical</a:t>
            </a:r>
            <a:r>
              <a:rPr lang="en" sz="1500">
                <a:solidFill>
                  <a:srgbClr val="202124"/>
                </a:solidFill>
                <a:latin typeface="Roboto"/>
                <a:ea typeface="Roboto"/>
                <a:cs typeface="Roboto"/>
                <a:sym typeface="Roboto"/>
              </a:rPr>
              <a:t> values with the help of tokenizer  in order to make them ready to feed into our neural network.A tokenizer builds the vocabulary and converts a word sequence to an integer sequence.</a:t>
            </a:r>
            <a:endParaRPr sz="1500">
              <a:solidFill>
                <a:srgbClr val="202124"/>
              </a:solidFill>
              <a:latin typeface="Roboto"/>
              <a:ea typeface="Roboto"/>
              <a:cs typeface="Roboto"/>
              <a:sym typeface="Roboto"/>
            </a:endParaRPr>
          </a:p>
          <a:p>
            <a:pPr indent="0" lvl="0" marL="0" rtl="0" algn="l">
              <a:spcBef>
                <a:spcPts val="0"/>
              </a:spcBef>
              <a:spcAft>
                <a:spcPts val="0"/>
              </a:spcAft>
              <a:buNone/>
            </a:pPr>
            <a:r>
              <a:t/>
            </a:r>
            <a:endParaRPr sz="1500">
              <a:solidFill>
                <a:srgbClr val="202124"/>
              </a:solidFill>
              <a:latin typeface="Roboto"/>
              <a:ea typeface="Roboto"/>
              <a:cs typeface="Roboto"/>
              <a:sym typeface="Roboto"/>
            </a:endParaRPr>
          </a:p>
          <a:p>
            <a:pPr indent="0" lvl="0" marL="0" rtl="0" algn="l">
              <a:spcBef>
                <a:spcPts val="0"/>
              </a:spcBef>
              <a:spcAft>
                <a:spcPts val="0"/>
              </a:spcAft>
              <a:buNone/>
            </a:pPr>
            <a:r>
              <a:rPr lang="en" sz="1500">
                <a:solidFill>
                  <a:srgbClr val="202124"/>
                </a:solidFill>
                <a:latin typeface="Roboto"/>
                <a:ea typeface="Roboto"/>
                <a:cs typeface="Roboto"/>
                <a:sym typeface="Roboto"/>
              </a:rPr>
              <a:t>The tokenizer will include the first </a:t>
            </a:r>
            <a:r>
              <a:rPr lang="en" sz="1500">
                <a:solidFill>
                  <a:srgbClr val="000000"/>
                </a:solidFill>
                <a:latin typeface="Arial"/>
                <a:ea typeface="Arial"/>
                <a:cs typeface="Arial"/>
                <a:sym typeface="Arial"/>
              </a:rPr>
              <a:t>num_words-1 </a:t>
            </a:r>
            <a:r>
              <a:rPr lang="en" sz="1500">
                <a:solidFill>
                  <a:srgbClr val="202124"/>
                </a:solidFill>
                <a:latin typeface="Roboto"/>
                <a:ea typeface="Roboto"/>
                <a:cs typeface="Roboto"/>
                <a:sym typeface="Roboto"/>
              </a:rPr>
              <a:t>words appearing in the corpus. Here </a:t>
            </a:r>
            <a:r>
              <a:rPr lang="en" sz="1500">
                <a:solidFill>
                  <a:srgbClr val="000000"/>
                </a:solidFill>
                <a:latin typeface="Arial"/>
                <a:ea typeface="Arial"/>
                <a:cs typeface="Arial"/>
                <a:sym typeface="Arial"/>
              </a:rPr>
              <a:t>num_words-1</a:t>
            </a:r>
            <a:r>
              <a:rPr lang="en" sz="1500">
                <a:solidFill>
                  <a:srgbClr val="202124"/>
                </a:solidFill>
                <a:latin typeface="Roboto"/>
                <a:ea typeface="Roboto"/>
                <a:cs typeface="Roboto"/>
                <a:sym typeface="Roboto"/>
              </a:rPr>
              <a:t> words. The most frequent </a:t>
            </a:r>
            <a:r>
              <a:rPr lang="en" sz="1500">
                <a:solidFill>
                  <a:srgbClr val="000000"/>
                </a:solidFill>
                <a:latin typeface="Arial"/>
                <a:ea typeface="Arial"/>
                <a:cs typeface="Arial"/>
                <a:sym typeface="Arial"/>
              </a:rPr>
              <a:t>num_words-1</a:t>
            </a:r>
            <a:r>
              <a:rPr lang="en" sz="1500">
                <a:solidFill>
                  <a:srgbClr val="202124"/>
                </a:solidFill>
                <a:latin typeface="Roboto"/>
                <a:ea typeface="Roboto"/>
                <a:cs typeface="Roboto"/>
                <a:sym typeface="Roboto"/>
              </a:rPr>
              <a:t> words will be encoded, if they are more than this number they will go OOV (Out Of Vocabulary).</a:t>
            </a:r>
            <a:endParaRPr sz="1500">
              <a:solidFill>
                <a:srgbClr val="202124"/>
              </a:solidFill>
              <a:latin typeface="Roboto"/>
              <a:ea typeface="Roboto"/>
              <a:cs typeface="Roboto"/>
              <a:sym typeface="Roboto"/>
            </a:endParaRPr>
          </a:p>
          <a:p>
            <a:pPr indent="0" lvl="0" marL="0" rtl="0" algn="l">
              <a:spcBef>
                <a:spcPts val="0"/>
              </a:spcBef>
              <a:spcAft>
                <a:spcPts val="0"/>
              </a:spcAft>
              <a:buNone/>
            </a:pPr>
            <a:r>
              <a:t/>
            </a:r>
            <a:endParaRPr sz="1500">
              <a:solidFill>
                <a:srgbClr val="202124"/>
              </a:solidFill>
              <a:latin typeface="Roboto"/>
              <a:ea typeface="Roboto"/>
              <a:cs typeface="Roboto"/>
              <a:sym typeface="Roboto"/>
            </a:endParaRPr>
          </a:p>
          <a:p>
            <a:pPr indent="0" lvl="0" marL="0" rtl="0" algn="l">
              <a:spcBef>
                <a:spcPts val="0"/>
              </a:spcBef>
              <a:spcAft>
                <a:spcPts val="0"/>
              </a:spcAft>
              <a:buNone/>
            </a:pPr>
            <a:r>
              <a:rPr lang="en" sz="1500">
                <a:solidFill>
                  <a:srgbClr val="202124"/>
                </a:solidFill>
              </a:rPr>
              <a:t>T</a:t>
            </a:r>
            <a:r>
              <a:rPr lang="en" sz="1500">
                <a:solidFill>
                  <a:srgbClr val="202124"/>
                </a:solidFill>
                <a:latin typeface="Roboto"/>
                <a:ea typeface="Roboto"/>
                <a:cs typeface="Roboto"/>
                <a:sym typeface="Roboto"/>
              </a:rPr>
              <a:t>he maximum number of words to keep, based on word frequency. Only the most common </a:t>
            </a:r>
            <a:r>
              <a:rPr lang="en" sz="1500">
                <a:solidFill>
                  <a:srgbClr val="000000"/>
                </a:solidFill>
                <a:latin typeface="Arial"/>
                <a:ea typeface="Arial"/>
                <a:cs typeface="Arial"/>
                <a:sym typeface="Arial"/>
              </a:rPr>
              <a:t>num_words-1</a:t>
            </a:r>
            <a:r>
              <a:rPr lang="en" sz="1500">
                <a:solidFill>
                  <a:srgbClr val="202124"/>
                </a:solidFill>
                <a:latin typeface="Roboto"/>
                <a:ea typeface="Roboto"/>
                <a:cs typeface="Roboto"/>
                <a:sym typeface="Roboto"/>
              </a:rPr>
              <a:t> words will be kept.</a:t>
            </a:r>
            <a:endParaRPr sz="1500">
              <a:solidFill>
                <a:srgbClr val="202124"/>
              </a:solidFill>
              <a:latin typeface="Roboto"/>
              <a:ea typeface="Roboto"/>
              <a:cs typeface="Roboto"/>
              <a:sym typeface="Roboto"/>
            </a:endParaRPr>
          </a:p>
          <a:p>
            <a:pPr indent="0" lvl="0" marL="0" rtl="0" algn="l">
              <a:spcBef>
                <a:spcPts val="0"/>
              </a:spcBef>
              <a:spcAft>
                <a:spcPts val="0"/>
              </a:spcAft>
              <a:buNone/>
            </a:pPr>
            <a:r>
              <a:t/>
            </a:r>
            <a:endParaRPr sz="1500">
              <a:solidFill>
                <a:srgbClr val="202124"/>
              </a:solidFill>
              <a:latin typeface="Roboto"/>
              <a:ea typeface="Roboto"/>
              <a:cs typeface="Roboto"/>
              <a:sym typeface="Roboto"/>
            </a:endParaRPr>
          </a:p>
          <a:p>
            <a:pPr indent="0" lvl="0" marL="0" rtl="0" algn="l">
              <a:spcBef>
                <a:spcPts val="0"/>
              </a:spcBef>
              <a:spcAft>
                <a:spcPts val="0"/>
              </a:spcAft>
              <a:buNone/>
            </a:pPr>
            <a:r>
              <a:t/>
            </a:r>
            <a:endParaRPr sz="1500">
              <a:solidFill>
                <a:srgbClr val="202124"/>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729450" y="1344075"/>
            <a:ext cx="7688700" cy="2996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Before</a:t>
            </a:r>
            <a:r>
              <a:rPr lang="en" sz="1500">
                <a:solidFill>
                  <a:schemeClr val="dk2"/>
                </a:solidFill>
              </a:rPr>
              <a:t> tokenization  we need to remove rare words. </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S</a:t>
            </a:r>
            <a:r>
              <a:rPr lang="en" sz="1500">
                <a:solidFill>
                  <a:schemeClr val="dk2"/>
                </a:solidFill>
              </a:rPr>
              <a:t>ome of the words that are very unique in nature like names, brands, product names, and some of the noise characters, such as html leftouts, also need to be removed for different NLP tasks.</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We choose threshold for rare word and find the rare words count so that we can ignore these rare words.</a:t>
            </a:r>
            <a:endParaRPr sz="1500">
              <a:solidFill>
                <a:schemeClr val="dk2"/>
              </a:solidFill>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650" y="1286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4200"/>
              </a:spcBef>
              <a:spcAft>
                <a:spcPts val="0"/>
              </a:spcAft>
              <a:buSzPct val="101364"/>
              <a:buNone/>
            </a:pPr>
            <a:r>
              <a:rPr lang="en" sz="2850">
                <a:solidFill>
                  <a:srgbClr val="000000"/>
                </a:solidFill>
                <a:highlight>
                  <a:srgbClr val="FFFFFF"/>
                </a:highlight>
                <a:latin typeface="Courier New"/>
                <a:ea typeface="Courier New"/>
                <a:cs typeface="Courier New"/>
                <a:sym typeface="Courier New"/>
              </a:rPr>
              <a:t>ENCODER-DECODER ARCHITECTURE</a:t>
            </a:r>
            <a:endParaRPr sz="285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ct val="111111"/>
              <a:buNone/>
            </a:pPr>
            <a:r>
              <a:t/>
            </a:r>
            <a:endParaRPr/>
          </a:p>
        </p:txBody>
      </p:sp>
      <p:sp>
        <p:nvSpPr>
          <p:cNvPr id="139" name="Google Shape;139;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  </a:t>
            </a:r>
            <a:endParaRPr/>
          </a:p>
        </p:txBody>
      </p:sp>
      <p:pic>
        <p:nvPicPr>
          <p:cNvPr id="140" name="Google Shape;140;p21"/>
          <p:cNvPicPr preferRelativeResize="0"/>
          <p:nvPr/>
        </p:nvPicPr>
        <p:blipFill rotWithShape="1">
          <a:blip r:embed="rId3">
            <a:alphaModFix/>
          </a:blip>
          <a:srcRect b="0" l="0" r="0" t="0"/>
          <a:stretch/>
        </p:blipFill>
        <p:spPr>
          <a:xfrm>
            <a:off x="1322925" y="2127250"/>
            <a:ext cx="6135900" cy="271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9C0AA"/>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