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e76618b4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e76618b4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93f6cb9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93f6cb9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91d2a96b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91d2a96b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92e12b95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92e12b95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92e12b95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92e12b95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92e12b95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92e12b95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92e12b95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92e12b95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af2d8673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af2d8673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e76618b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e76618b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92e12b956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92e12b956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e76618b4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e76618b4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92e12b956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92e12b956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618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b="1" lang="en">
                <a:latin typeface="Comic Sans MS"/>
                <a:ea typeface="Comic Sans MS"/>
                <a:cs typeface="Comic Sans MS"/>
                <a:sym typeface="Comic Sans MS"/>
              </a:rPr>
              <a:t>IIIT ALLAHABAD</a:t>
            </a:r>
            <a:endParaRPr b="1">
              <a:latin typeface="Comic Sans MS"/>
              <a:ea typeface="Comic Sans MS"/>
              <a:cs typeface="Comic Sans MS"/>
              <a:sym typeface="Comic Sans MS"/>
            </a:endParaRPr>
          </a:p>
          <a:p>
            <a:pPr indent="0" lvl="0" marL="0" rtl="0" algn="ctr">
              <a:spcBef>
                <a:spcPts val="0"/>
              </a:spcBef>
              <a:spcAft>
                <a:spcPts val="0"/>
              </a:spcAft>
              <a:buClr>
                <a:schemeClr val="dk1"/>
              </a:buClr>
              <a:buSzPts val="990"/>
              <a:buFont typeface="Arial"/>
              <a:buNone/>
            </a:pPr>
            <a:r>
              <a:rPr b="1" lang="en">
                <a:latin typeface="Comic Sans MS"/>
                <a:ea typeface="Comic Sans MS"/>
                <a:cs typeface="Comic Sans MS"/>
                <a:sym typeface="Comic Sans MS"/>
              </a:rPr>
              <a:t>DAA432C</a:t>
            </a:r>
            <a:endParaRPr b="1">
              <a:latin typeface="Comic Sans MS"/>
              <a:ea typeface="Comic Sans MS"/>
              <a:cs typeface="Comic Sans MS"/>
              <a:sym typeface="Comic Sans MS"/>
            </a:endParaRPr>
          </a:p>
          <a:p>
            <a:pPr indent="0" lvl="0" marL="0" rtl="0" algn="ctr">
              <a:spcBef>
                <a:spcPts val="0"/>
              </a:spcBef>
              <a:spcAft>
                <a:spcPts val="0"/>
              </a:spcAft>
              <a:buClr>
                <a:schemeClr val="dk1"/>
              </a:buClr>
              <a:buSzPts val="990"/>
              <a:buFont typeface="Arial"/>
              <a:buNone/>
            </a:pPr>
            <a:r>
              <a:rPr b="1" lang="en">
                <a:latin typeface="Comic Sans MS"/>
                <a:ea typeface="Comic Sans MS"/>
                <a:cs typeface="Comic Sans MS"/>
                <a:sym typeface="Comic Sans MS"/>
              </a:rPr>
              <a:t>Assignment-06</a:t>
            </a:r>
            <a:endParaRPr b="1">
              <a:latin typeface="Comic Sans MS"/>
              <a:ea typeface="Comic Sans MS"/>
              <a:cs typeface="Comic Sans MS"/>
              <a:sym typeface="Comic Sans MS"/>
            </a:endParaRPr>
          </a:p>
        </p:txBody>
      </p:sp>
      <p:sp>
        <p:nvSpPr>
          <p:cNvPr id="55" name="Google Shape;55;p13"/>
          <p:cNvSpPr txBox="1"/>
          <p:nvPr>
            <p:ph idx="1" type="subTitle"/>
          </p:nvPr>
        </p:nvSpPr>
        <p:spPr>
          <a:xfrm>
            <a:off x="311700" y="2834125"/>
            <a:ext cx="8520600" cy="1467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Presented By:</a:t>
            </a:r>
            <a:endParaRPr/>
          </a:p>
          <a:p>
            <a:pPr indent="0" lvl="0" marL="0" rtl="0" algn="l">
              <a:spcBef>
                <a:spcPts val="0"/>
              </a:spcBef>
              <a:spcAft>
                <a:spcPts val="0"/>
              </a:spcAft>
              <a:buNone/>
            </a:pPr>
            <a:r>
              <a:rPr lang="en"/>
              <a:t>IIB2019034-</a:t>
            </a:r>
            <a:r>
              <a:rPr lang="en"/>
              <a:t>Sanket Kokude</a:t>
            </a:r>
            <a:endParaRPr/>
          </a:p>
          <a:p>
            <a:pPr indent="0" lvl="0" marL="0" rtl="0" algn="l">
              <a:spcBef>
                <a:spcPts val="0"/>
              </a:spcBef>
              <a:spcAft>
                <a:spcPts val="0"/>
              </a:spcAft>
              <a:buNone/>
            </a:pPr>
            <a:r>
              <a:rPr lang="en"/>
              <a:t>IIB2019035-</a:t>
            </a:r>
            <a:r>
              <a:rPr lang="en"/>
              <a:t>Harshit Kumar</a:t>
            </a:r>
            <a:endParaRPr/>
          </a:p>
          <a:p>
            <a:pPr indent="0" lvl="0" marL="0" rtl="0" algn="l">
              <a:spcBef>
                <a:spcPts val="0"/>
              </a:spcBef>
              <a:spcAft>
                <a:spcPts val="0"/>
              </a:spcAft>
              <a:buNone/>
            </a:pPr>
            <a:r>
              <a:rPr lang="en"/>
              <a:t>IIB2019036-Viful Nirala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311700" y="508950"/>
            <a:ext cx="8520600" cy="41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770"/>
              <a:buNone/>
            </a:pPr>
            <a:r>
              <a:rPr b="1" lang="en" sz="3000">
                <a:solidFill>
                  <a:schemeClr val="dk1"/>
                </a:solidFill>
                <a:highlight>
                  <a:schemeClr val="lt1"/>
                </a:highlight>
              </a:rPr>
              <a:t>Space complexity: </a:t>
            </a:r>
            <a:endParaRPr b="1" sz="3000">
              <a:solidFill>
                <a:schemeClr val="dk1"/>
              </a:solidFill>
              <a:highlight>
                <a:schemeClr val="lt1"/>
              </a:highlight>
            </a:endParaRPr>
          </a:p>
          <a:p>
            <a:pPr indent="0" lvl="0" marL="0" rtl="0" algn="l">
              <a:spcBef>
                <a:spcPts val="1200"/>
              </a:spcBef>
              <a:spcAft>
                <a:spcPts val="0"/>
              </a:spcAft>
              <a:buSzPts val="770"/>
              <a:buNone/>
            </a:pPr>
            <a:r>
              <a:rPr lang="en" sz="2700">
                <a:solidFill>
                  <a:schemeClr val="dk1"/>
                </a:solidFill>
                <a:highlight>
                  <a:schemeClr val="lt1"/>
                </a:highlight>
              </a:rPr>
              <a:t>For recursive algorithm: space complexity is O(n). </a:t>
            </a:r>
            <a:endParaRPr sz="2700">
              <a:solidFill>
                <a:schemeClr val="dk1"/>
              </a:solidFill>
              <a:highlight>
                <a:schemeClr val="lt1"/>
              </a:highlight>
            </a:endParaRPr>
          </a:p>
          <a:p>
            <a:pPr indent="0" lvl="0" marL="0" rtl="0" algn="l">
              <a:spcBef>
                <a:spcPts val="1200"/>
              </a:spcBef>
              <a:spcAft>
                <a:spcPts val="1200"/>
              </a:spcAft>
              <a:buSzPts val="770"/>
              <a:buNone/>
            </a:pPr>
            <a:r>
              <a:rPr lang="en" sz="2700">
                <a:solidFill>
                  <a:schemeClr val="dk1"/>
                </a:solidFill>
                <a:highlight>
                  <a:schemeClr val="lt1"/>
                </a:highlight>
              </a:rPr>
              <a:t>For parallel algorithm: In this approach we will have the space complexity as O(n).</a:t>
            </a:r>
            <a:endParaRPr sz="2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200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latin typeface="Comic Sans MS"/>
                <a:ea typeface="Comic Sans MS"/>
                <a:cs typeface="Comic Sans MS"/>
                <a:sym typeface="Comic Sans MS"/>
              </a:rPr>
              <a:t>Time Complexity Curve:</a:t>
            </a:r>
            <a:endParaRPr b="1" sz="3200">
              <a:latin typeface="Comic Sans MS"/>
              <a:ea typeface="Comic Sans MS"/>
              <a:cs typeface="Comic Sans MS"/>
              <a:sym typeface="Comic Sans MS"/>
            </a:endParaRPr>
          </a:p>
        </p:txBody>
      </p:sp>
      <p:pic>
        <p:nvPicPr>
          <p:cNvPr id="111" name="Google Shape;111;p23"/>
          <p:cNvPicPr preferRelativeResize="0"/>
          <p:nvPr/>
        </p:nvPicPr>
        <p:blipFill>
          <a:blip r:embed="rId3">
            <a:alphaModFix/>
          </a:blip>
          <a:stretch>
            <a:fillRect/>
          </a:stretch>
        </p:blipFill>
        <p:spPr>
          <a:xfrm>
            <a:off x="1075450" y="910800"/>
            <a:ext cx="6828175" cy="384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6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Comic Sans MS"/>
                <a:ea typeface="Comic Sans MS"/>
                <a:cs typeface="Comic Sans MS"/>
                <a:sym typeface="Comic Sans MS"/>
              </a:rPr>
              <a:t>Conclusion:</a:t>
            </a:r>
            <a:endParaRPr sz="4000">
              <a:latin typeface="Comic Sans MS"/>
              <a:ea typeface="Comic Sans MS"/>
              <a:cs typeface="Comic Sans MS"/>
              <a:sym typeface="Comic Sans MS"/>
            </a:endParaRPr>
          </a:p>
        </p:txBody>
      </p:sp>
      <p:sp>
        <p:nvSpPr>
          <p:cNvPr id="117" name="Google Shape;117;p24"/>
          <p:cNvSpPr txBox="1"/>
          <p:nvPr>
            <p:ph idx="1" type="body"/>
          </p:nvPr>
        </p:nvSpPr>
        <p:spPr>
          <a:xfrm>
            <a:off x="311700" y="1490675"/>
            <a:ext cx="8520600" cy="3078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400">
                <a:solidFill>
                  <a:srgbClr val="000000"/>
                </a:solidFill>
              </a:rPr>
              <a:t>By recursion algorithm the time complexity will be O(2n) which will be very large to solve for n greater than 15. Therefore we need parallel algorithm to solve the problem for larger n. </a:t>
            </a:r>
            <a:endParaRPr sz="2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311700" y="1980900"/>
            <a:ext cx="8520600" cy="1181700"/>
          </a:xfrm>
          <a:prstGeom prst="rect">
            <a:avLst/>
          </a:prstGeom>
        </p:spPr>
        <p:txBody>
          <a:bodyPr anchorCtr="0" anchor="t" bIns="91425" lIns="91425" spcFirstLastPara="1" rIns="91425" wrap="square" tIns="91425">
            <a:normAutofit/>
          </a:bodyPr>
          <a:lstStyle/>
          <a:p>
            <a:pPr indent="457200" lvl="0" marL="1828800" rtl="0" algn="l">
              <a:spcBef>
                <a:spcPts val="0"/>
              </a:spcBef>
              <a:spcAft>
                <a:spcPts val="1200"/>
              </a:spcAft>
              <a:buNone/>
            </a:pPr>
            <a:r>
              <a:rPr b="1" i="1" lang="en" sz="5300">
                <a:solidFill>
                  <a:srgbClr val="000000"/>
                </a:solidFill>
                <a:latin typeface="Comic Sans MS"/>
                <a:ea typeface="Comic Sans MS"/>
                <a:cs typeface="Comic Sans MS"/>
                <a:sym typeface="Comic Sans MS"/>
              </a:rPr>
              <a:t>Thank you!</a:t>
            </a:r>
            <a:endParaRPr b="1" i="1" sz="5300">
              <a:solidFill>
                <a:srgbClr val="00000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37175"/>
            <a:ext cx="8520600" cy="8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720">
                <a:latin typeface="Comic Sans MS"/>
                <a:ea typeface="Comic Sans MS"/>
                <a:cs typeface="Comic Sans MS"/>
                <a:sym typeface="Comic Sans MS"/>
              </a:rPr>
              <a:t>Problem Statement</a:t>
            </a:r>
            <a:endParaRPr b="1" sz="3720">
              <a:latin typeface="Comic Sans MS"/>
              <a:ea typeface="Comic Sans MS"/>
              <a:cs typeface="Comic Sans MS"/>
              <a:sym typeface="Comic Sans MS"/>
            </a:endParaRPr>
          </a:p>
        </p:txBody>
      </p:sp>
      <p:sp>
        <p:nvSpPr>
          <p:cNvPr id="61" name="Google Shape;61;p14"/>
          <p:cNvSpPr txBox="1"/>
          <p:nvPr>
            <p:ph idx="1" type="body"/>
          </p:nvPr>
        </p:nvSpPr>
        <p:spPr>
          <a:xfrm>
            <a:off x="311700" y="1732375"/>
            <a:ext cx="8520600" cy="280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100">
                <a:solidFill>
                  <a:srgbClr val="000000"/>
                </a:solidFill>
              </a:rPr>
              <a:t>Design a parallel algorithm for the Tower of Hanoi problem where parallel moves are allowed.</a:t>
            </a:r>
            <a:endParaRPr sz="2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0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20">
                <a:latin typeface="Comic Sans MS"/>
                <a:ea typeface="Comic Sans MS"/>
                <a:cs typeface="Comic Sans MS"/>
                <a:sym typeface="Comic Sans MS"/>
              </a:rPr>
              <a:t>Introduction</a:t>
            </a:r>
            <a:endParaRPr b="1" sz="3220">
              <a:latin typeface="Comic Sans MS"/>
              <a:ea typeface="Comic Sans MS"/>
              <a:cs typeface="Comic Sans MS"/>
              <a:sym typeface="Comic Sans MS"/>
            </a:endParaRPr>
          </a:p>
        </p:txBody>
      </p:sp>
      <p:sp>
        <p:nvSpPr>
          <p:cNvPr id="67" name="Google Shape;67;p15"/>
          <p:cNvSpPr txBox="1"/>
          <p:nvPr>
            <p:ph idx="1" type="body"/>
          </p:nvPr>
        </p:nvSpPr>
        <p:spPr>
          <a:xfrm>
            <a:off x="311700" y="1217275"/>
            <a:ext cx="8520600" cy="3416400"/>
          </a:xfrm>
          <a:prstGeom prst="rect">
            <a:avLst/>
          </a:prstGeom>
        </p:spPr>
        <p:txBody>
          <a:bodyPr anchorCtr="0" anchor="t" bIns="91425" lIns="91425" spcFirstLastPara="1" rIns="91425" wrap="square" tIns="91425">
            <a:normAutofit/>
          </a:bodyPr>
          <a:lstStyle/>
          <a:p>
            <a:pPr indent="0" lvl="0" marL="152400" rtl="0" algn="l">
              <a:spcBef>
                <a:spcPts val="0"/>
              </a:spcBef>
              <a:spcAft>
                <a:spcPts val="0"/>
              </a:spcAft>
              <a:buNone/>
            </a:pPr>
            <a:r>
              <a:rPr lang="en" sz="2300">
                <a:solidFill>
                  <a:schemeClr val="dk1"/>
                </a:solidFill>
              </a:rPr>
              <a:t>Tower of Hanoi is a mathematical puzzle where we have three rods and n disks. The objective of the puzzle is to move the entire stack to another rod, obeying the following simple rules: </a:t>
            </a:r>
            <a:endParaRPr sz="2300">
              <a:solidFill>
                <a:schemeClr val="dk1"/>
              </a:solidFill>
            </a:endParaRPr>
          </a:p>
          <a:p>
            <a:pPr indent="-374650" lvl="0" marL="457200" rtl="0" algn="l">
              <a:spcBef>
                <a:spcPts val="0"/>
              </a:spcBef>
              <a:spcAft>
                <a:spcPts val="0"/>
              </a:spcAft>
              <a:buClr>
                <a:schemeClr val="dk1"/>
              </a:buClr>
              <a:buSzPts val="2300"/>
              <a:buChar char="●"/>
            </a:pPr>
            <a:r>
              <a:rPr lang="en" sz="2300">
                <a:solidFill>
                  <a:schemeClr val="dk1"/>
                </a:solidFill>
              </a:rPr>
              <a:t>Only one disk can be moved at a time.</a:t>
            </a:r>
            <a:endParaRPr sz="2300">
              <a:solidFill>
                <a:schemeClr val="dk1"/>
              </a:solidFill>
            </a:endParaRPr>
          </a:p>
          <a:p>
            <a:pPr indent="-374650" lvl="0" marL="457200" rtl="0" algn="l">
              <a:spcBef>
                <a:spcPts val="0"/>
              </a:spcBef>
              <a:spcAft>
                <a:spcPts val="0"/>
              </a:spcAft>
              <a:buClr>
                <a:schemeClr val="dk1"/>
              </a:buClr>
              <a:buSzPts val="2300"/>
              <a:buChar char="●"/>
            </a:pPr>
            <a:r>
              <a:rPr lang="en" sz="2300">
                <a:solidFill>
                  <a:schemeClr val="dk1"/>
                </a:solidFill>
              </a:rPr>
              <a:t>Each move consists of taking the upper disk from one of the stacks and placing it on top of another stack i.e. a disk can only be moved if it is the uppermost disk on a stack. </a:t>
            </a:r>
            <a:endParaRPr sz="2300">
              <a:solidFill>
                <a:schemeClr val="dk1"/>
              </a:solidFill>
            </a:endParaRPr>
          </a:p>
          <a:p>
            <a:pPr indent="-374650" lvl="0" marL="457200" rtl="0" algn="l">
              <a:spcBef>
                <a:spcPts val="0"/>
              </a:spcBef>
              <a:spcAft>
                <a:spcPts val="0"/>
              </a:spcAft>
              <a:buClr>
                <a:schemeClr val="dk1"/>
              </a:buClr>
              <a:buSzPts val="2300"/>
              <a:buChar char="●"/>
            </a:pPr>
            <a:r>
              <a:rPr lang="en" sz="2300">
                <a:solidFill>
                  <a:schemeClr val="dk1"/>
                </a:solidFill>
              </a:rPr>
              <a:t>No disk may be placed on top of a smaller disk.</a:t>
            </a:r>
            <a:endParaRPr sz="2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3500">
                <a:solidFill>
                  <a:srgbClr val="000000"/>
                </a:solidFill>
                <a:latin typeface="Comic Sans MS"/>
                <a:ea typeface="Comic Sans MS"/>
                <a:cs typeface="Comic Sans MS"/>
                <a:sym typeface="Comic Sans MS"/>
              </a:rPr>
              <a:t>ALGORITHM DESIGN 1</a:t>
            </a:r>
            <a:endParaRPr b="1" sz="3500">
              <a:solidFill>
                <a:srgbClr val="000000"/>
              </a:solidFill>
              <a:latin typeface="Comic Sans MS"/>
              <a:ea typeface="Comic Sans MS"/>
              <a:cs typeface="Comic Sans MS"/>
              <a:sym typeface="Comic Sans MS"/>
            </a:endParaRPr>
          </a:p>
          <a:p>
            <a:pPr indent="0" lvl="0" marL="0" rtl="0" algn="l">
              <a:spcBef>
                <a:spcPts val="0"/>
              </a:spcBef>
              <a:spcAft>
                <a:spcPts val="0"/>
              </a:spcAft>
              <a:buSzPts val="990"/>
              <a:buNone/>
            </a:pPr>
            <a:r>
              <a:t/>
            </a:r>
            <a:endParaRPr sz="2520"/>
          </a:p>
        </p:txBody>
      </p:sp>
      <p:sp>
        <p:nvSpPr>
          <p:cNvPr id="73" name="Google Shape;73;p16"/>
          <p:cNvSpPr txBox="1"/>
          <p:nvPr>
            <p:ph idx="1" type="body"/>
          </p:nvPr>
        </p:nvSpPr>
        <p:spPr>
          <a:xfrm>
            <a:off x="311700" y="1678700"/>
            <a:ext cx="8520600" cy="3061800"/>
          </a:xfrm>
          <a:prstGeom prst="rect">
            <a:avLst/>
          </a:prstGeom>
        </p:spPr>
        <p:txBody>
          <a:bodyPr anchorCtr="0" anchor="t" bIns="91425" lIns="91425" spcFirstLastPara="1" rIns="91425" wrap="square" tIns="91425">
            <a:noAutofit/>
          </a:bodyPr>
          <a:lstStyle/>
          <a:p>
            <a:pPr indent="0" lvl="0" marL="457200" rtl="0" algn="l">
              <a:lnSpc>
                <a:spcPct val="80000"/>
              </a:lnSpc>
              <a:spcBef>
                <a:spcPts val="0"/>
              </a:spcBef>
              <a:spcAft>
                <a:spcPts val="0"/>
              </a:spcAft>
              <a:buNone/>
            </a:pPr>
            <a:r>
              <a:rPr lang="en" sz="3000">
                <a:solidFill>
                  <a:schemeClr val="dk1"/>
                </a:solidFill>
              </a:rPr>
              <a:t>Following is the recursive algorithm for TOH: </a:t>
            </a:r>
            <a:endParaRPr sz="3000">
              <a:solidFill>
                <a:schemeClr val="dk1"/>
              </a:solidFill>
            </a:endParaRPr>
          </a:p>
          <a:p>
            <a:pPr indent="0" lvl="0" marL="457200" rtl="0" algn="l">
              <a:lnSpc>
                <a:spcPct val="80000"/>
              </a:lnSpc>
              <a:spcBef>
                <a:spcPts val="0"/>
              </a:spcBef>
              <a:spcAft>
                <a:spcPts val="0"/>
              </a:spcAft>
              <a:buNone/>
            </a:pPr>
            <a:r>
              <a:rPr lang="en" sz="3000">
                <a:solidFill>
                  <a:schemeClr val="dk1"/>
                </a:solidFill>
              </a:rPr>
              <a:t>• Move n-1 disks from source to aux. </a:t>
            </a:r>
            <a:endParaRPr sz="3000">
              <a:solidFill>
                <a:schemeClr val="dk1"/>
              </a:solidFill>
            </a:endParaRPr>
          </a:p>
          <a:p>
            <a:pPr indent="0" lvl="0" marL="457200" rtl="0" algn="l">
              <a:lnSpc>
                <a:spcPct val="80000"/>
              </a:lnSpc>
              <a:spcBef>
                <a:spcPts val="0"/>
              </a:spcBef>
              <a:spcAft>
                <a:spcPts val="0"/>
              </a:spcAft>
              <a:buNone/>
            </a:pPr>
            <a:r>
              <a:rPr lang="en" sz="3000">
                <a:solidFill>
                  <a:schemeClr val="dk1"/>
                </a:solidFill>
              </a:rPr>
              <a:t>• Move nth disk from source to dest. </a:t>
            </a:r>
            <a:endParaRPr sz="3000">
              <a:solidFill>
                <a:schemeClr val="dk1"/>
              </a:solidFill>
            </a:endParaRPr>
          </a:p>
          <a:p>
            <a:pPr indent="0" lvl="0" marL="457200" rtl="0" algn="l">
              <a:lnSpc>
                <a:spcPct val="80000"/>
              </a:lnSpc>
              <a:spcBef>
                <a:spcPts val="0"/>
              </a:spcBef>
              <a:spcAft>
                <a:spcPts val="0"/>
              </a:spcAft>
              <a:buNone/>
            </a:pPr>
            <a:r>
              <a:rPr lang="en" sz="3000">
                <a:solidFill>
                  <a:schemeClr val="dk1"/>
                </a:solidFill>
              </a:rPr>
              <a:t>• Move n-1 disks from aux to dest. </a:t>
            </a:r>
            <a:endParaRPr sz="3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758125"/>
            <a:ext cx="8520600" cy="42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highlight>
                  <a:srgbClr val="FFFFFF"/>
                </a:highlight>
              </a:rPr>
              <a:t>• Let number of disks is n, we call the function named func(0, n − 1) where start = 0 and end = n − 1. </a:t>
            </a:r>
            <a:endParaRPr sz="2100">
              <a:solidFill>
                <a:srgbClr val="000000"/>
              </a:solidFill>
              <a:highlight>
                <a:srgbClr val="FFFFFF"/>
              </a:highlight>
            </a:endParaRPr>
          </a:p>
          <a:p>
            <a:pPr indent="0" lvl="0" marL="0" rtl="0" algn="l">
              <a:spcBef>
                <a:spcPts val="1200"/>
              </a:spcBef>
              <a:spcAft>
                <a:spcPts val="0"/>
              </a:spcAft>
              <a:buNone/>
            </a:pPr>
            <a:r>
              <a:rPr lang="en" sz="2100">
                <a:solidFill>
                  <a:srgbClr val="000000"/>
                </a:solidFill>
                <a:highlight>
                  <a:srgbClr val="FFFFFF"/>
                </a:highlight>
              </a:rPr>
              <a:t>• First calculate n as n = end − start + 1. </a:t>
            </a:r>
            <a:endParaRPr sz="2100">
              <a:solidFill>
                <a:srgbClr val="000000"/>
              </a:solidFill>
              <a:highlight>
                <a:srgbClr val="FFFFFF"/>
              </a:highlight>
            </a:endParaRPr>
          </a:p>
          <a:p>
            <a:pPr indent="0" lvl="0" marL="0" rtl="0" algn="l">
              <a:spcBef>
                <a:spcPts val="1200"/>
              </a:spcBef>
              <a:spcAft>
                <a:spcPts val="0"/>
              </a:spcAft>
              <a:buNone/>
            </a:pPr>
            <a:r>
              <a:rPr lang="en" sz="2100">
                <a:solidFill>
                  <a:srgbClr val="000000"/>
                </a:solidFill>
                <a:highlight>
                  <a:srgbClr val="FFFFFF"/>
                </a:highlight>
              </a:rPr>
              <a:t>• In the function func we first check the number of disks, given by the user whether it is smaller than 2 or not, if it is we call the toh function to move the disk from A to B. </a:t>
            </a:r>
            <a:endParaRPr sz="2100">
              <a:solidFill>
                <a:srgbClr val="000000"/>
              </a:solidFill>
              <a:highlight>
                <a:srgbClr val="FFFFFF"/>
              </a:highlight>
            </a:endParaRPr>
          </a:p>
          <a:p>
            <a:pPr indent="0" lvl="0" marL="0" rtl="0" algn="l">
              <a:spcBef>
                <a:spcPts val="1200"/>
              </a:spcBef>
              <a:spcAft>
                <a:spcPts val="1200"/>
              </a:spcAft>
              <a:buNone/>
            </a:pPr>
            <a:r>
              <a:rPr lang="en" sz="2100">
                <a:solidFill>
                  <a:srgbClr val="000000"/>
                </a:solidFill>
                <a:highlight>
                  <a:srgbClr val="FFFFFF"/>
                </a:highlight>
              </a:rPr>
              <a:t>• If n is greater than 2 and n is odd, and then we recursively call as b1 = func(start,(start+end)/2−1) and b2 = func((start + end)/2, end). Or if n is greater than 2 and n is even, and then we recursively call as b1 = func(start,(start + end)/2) and b2 = func((start + end)/2 + 1, end).</a:t>
            </a:r>
            <a:endParaRPr sz="2100">
              <a:solidFill>
                <a:srgbClr val="000000"/>
              </a:solidFill>
              <a:highlight>
                <a:srgbClr val="FFFFFF"/>
              </a:highlight>
            </a:endParaRPr>
          </a:p>
        </p:txBody>
      </p:sp>
      <p:sp>
        <p:nvSpPr>
          <p:cNvPr id="79" name="Google Shape;79;p1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3200">
                <a:solidFill>
                  <a:srgbClr val="000000"/>
                </a:solidFill>
                <a:latin typeface="Comic Sans MS"/>
                <a:ea typeface="Comic Sans MS"/>
                <a:cs typeface="Comic Sans MS"/>
                <a:sym typeface="Comic Sans MS"/>
              </a:rPr>
              <a:t>ALGORITHM DESIGN 2</a:t>
            </a:r>
            <a:endParaRPr b="1" sz="3200">
              <a:solidFill>
                <a:srgbClr val="000000"/>
              </a:solidFill>
              <a:latin typeface="Comic Sans MS"/>
              <a:ea typeface="Comic Sans MS"/>
              <a:cs typeface="Comic Sans MS"/>
              <a:sym typeface="Comic Sans MS"/>
            </a:endParaRPr>
          </a:p>
          <a:p>
            <a:pPr indent="0" lvl="0" marL="0" rtl="0" algn="l">
              <a:spcBef>
                <a:spcPts val="0"/>
              </a:spcBef>
              <a:spcAft>
                <a:spcPts val="0"/>
              </a:spcAft>
              <a:buSzPts val="990"/>
              <a:buNone/>
            </a:pPr>
            <a:r>
              <a:t/>
            </a:r>
            <a:endParaRPr sz="25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346150"/>
            <a:ext cx="8520600" cy="422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 If n is greater than 2 so we recursively call func again and divide the array into 2 subarrays of size n/2 and n − n/2 respectively. </a:t>
            </a:r>
            <a:endParaRPr>
              <a:solidFill>
                <a:srgbClr val="000000"/>
              </a:solidFill>
            </a:endParaRPr>
          </a:p>
          <a:p>
            <a:pPr indent="0" lvl="0" marL="0" rtl="0" algn="l">
              <a:spcBef>
                <a:spcPts val="1200"/>
              </a:spcBef>
              <a:spcAft>
                <a:spcPts val="0"/>
              </a:spcAft>
              <a:buNone/>
            </a:pPr>
            <a:r>
              <a:rPr lang="en">
                <a:solidFill>
                  <a:srgbClr val="000000"/>
                </a:solidFill>
              </a:rPr>
              <a:t>• We repeat this dividing process until the size of each subarray is less than or equal to 2.</a:t>
            </a:r>
            <a:endParaRPr>
              <a:solidFill>
                <a:srgbClr val="000000"/>
              </a:solidFill>
            </a:endParaRPr>
          </a:p>
          <a:p>
            <a:pPr indent="0" lvl="0" marL="0" rtl="0" algn="l">
              <a:spcBef>
                <a:spcPts val="1200"/>
              </a:spcBef>
              <a:spcAft>
                <a:spcPts val="0"/>
              </a:spcAft>
              <a:buNone/>
            </a:pPr>
            <a:r>
              <a:rPr lang="en">
                <a:solidFill>
                  <a:srgbClr val="000000"/>
                </a:solidFill>
              </a:rPr>
              <a:t>• If the size of the subarray less than or equal to 2 we call the toh function to arrange the discs into the final tower using the auxiliary tower. </a:t>
            </a:r>
            <a:endParaRPr>
              <a:solidFill>
                <a:srgbClr val="000000"/>
              </a:solidFill>
            </a:endParaRPr>
          </a:p>
          <a:p>
            <a:pPr indent="0" lvl="0" marL="0" rtl="0" algn="l">
              <a:spcBef>
                <a:spcPts val="1200"/>
              </a:spcBef>
              <a:spcAft>
                <a:spcPts val="0"/>
              </a:spcAft>
              <a:buNone/>
            </a:pPr>
            <a:r>
              <a:rPr lang="en">
                <a:solidFill>
                  <a:srgbClr val="000000"/>
                </a:solidFill>
              </a:rPr>
              <a:t>• The result from all of the toh functions will be stored in arrays named b1, b2.</a:t>
            </a:r>
            <a:endParaRPr>
              <a:solidFill>
                <a:srgbClr val="000000"/>
              </a:solidFill>
            </a:endParaRPr>
          </a:p>
          <a:p>
            <a:pPr indent="0" lvl="0" marL="0" rtl="0" algn="l">
              <a:spcBef>
                <a:spcPts val="1200"/>
              </a:spcBef>
              <a:spcAft>
                <a:spcPts val="1200"/>
              </a:spcAft>
              <a:buNone/>
            </a:pPr>
            <a:r>
              <a:rPr lang="en">
                <a:solidFill>
                  <a:srgbClr val="000000"/>
                </a:solidFill>
              </a:rPr>
              <a:t>• After that all of the B arrays are merged together and the final array formed is given as output.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2781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20">
                <a:latin typeface="Comic Sans MS"/>
                <a:ea typeface="Comic Sans MS"/>
                <a:cs typeface="Comic Sans MS"/>
                <a:sym typeface="Comic Sans MS"/>
              </a:rPr>
              <a:t>ALGORITHM ILLUSTRATION:</a:t>
            </a:r>
            <a:endParaRPr b="1" sz="3220">
              <a:latin typeface="Comic Sans MS"/>
              <a:ea typeface="Comic Sans MS"/>
              <a:cs typeface="Comic Sans MS"/>
              <a:sym typeface="Comic Sans MS"/>
            </a:endParaRPr>
          </a:p>
        </p:txBody>
      </p:sp>
      <p:sp>
        <p:nvSpPr>
          <p:cNvPr id="90" name="Google Shape;90;p19"/>
          <p:cNvSpPr txBox="1"/>
          <p:nvPr>
            <p:ph idx="1" type="body"/>
          </p:nvPr>
        </p:nvSpPr>
        <p:spPr>
          <a:xfrm>
            <a:off x="311700" y="836525"/>
            <a:ext cx="8520600" cy="4307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2000">
                <a:solidFill>
                  <a:srgbClr val="000000"/>
                </a:solidFill>
              </a:rPr>
              <a:t>Suppose the given number of disks is 50, then we call the function named func.</a:t>
            </a:r>
            <a:endParaRPr sz="2000">
              <a:solidFill>
                <a:srgbClr val="000000"/>
              </a:solidFill>
            </a:endParaRPr>
          </a:p>
          <a:p>
            <a:pPr indent="0" lvl="0" marL="457200" rtl="0" algn="l">
              <a:lnSpc>
                <a:spcPct val="95000"/>
              </a:lnSpc>
              <a:spcBef>
                <a:spcPts val="1200"/>
              </a:spcBef>
              <a:spcAft>
                <a:spcPts val="0"/>
              </a:spcAft>
              <a:buClr>
                <a:schemeClr val="dk1"/>
              </a:buClr>
              <a:buSzPts val="275"/>
              <a:buFont typeface="Arial"/>
              <a:buNone/>
            </a:pPr>
            <a:r>
              <a:rPr lang="en" sz="2000">
                <a:solidFill>
                  <a:srgbClr val="000000"/>
                </a:solidFill>
              </a:rPr>
              <a:t> • In the function func we first check the number of disks given by the user. Since 50 is greater than 2 so we recursively call func again and divide the array into 2 subarrays of size n/2 and n-n/2 respectively. </a:t>
            </a:r>
            <a:endParaRPr sz="2000">
              <a:solidFill>
                <a:srgbClr val="000000"/>
              </a:solidFill>
            </a:endParaRPr>
          </a:p>
          <a:p>
            <a:pPr indent="0" lvl="0" marL="457200" rtl="0" algn="l">
              <a:lnSpc>
                <a:spcPct val="95000"/>
              </a:lnSpc>
              <a:spcBef>
                <a:spcPts val="1200"/>
              </a:spcBef>
              <a:spcAft>
                <a:spcPts val="0"/>
              </a:spcAft>
              <a:buClr>
                <a:schemeClr val="dk1"/>
              </a:buClr>
              <a:buSzPts val="275"/>
              <a:buFont typeface="Arial"/>
              <a:buNone/>
            </a:pPr>
            <a:r>
              <a:rPr lang="en" sz="2000">
                <a:solidFill>
                  <a:srgbClr val="000000"/>
                </a:solidFill>
              </a:rPr>
              <a:t>• In this case after first recursive calling the formed subarrays will be of size 25 each. The two formed subarrays are A1[25] which contain the discs 1 to 25 and A2[25] with discs numbered 26 to 50. </a:t>
            </a:r>
            <a:endParaRPr sz="2000">
              <a:solidFill>
                <a:srgbClr val="000000"/>
              </a:solidFill>
            </a:endParaRPr>
          </a:p>
          <a:p>
            <a:pPr indent="0" lvl="0" marL="457200" rtl="0" algn="l">
              <a:lnSpc>
                <a:spcPct val="95000"/>
              </a:lnSpc>
              <a:spcBef>
                <a:spcPts val="1200"/>
              </a:spcBef>
              <a:spcAft>
                <a:spcPts val="0"/>
              </a:spcAft>
              <a:buClr>
                <a:schemeClr val="dk1"/>
              </a:buClr>
              <a:buSzPts val="275"/>
              <a:buFont typeface="Arial"/>
              <a:buNone/>
            </a:pPr>
            <a:r>
              <a:rPr lang="en" sz="2000">
                <a:solidFill>
                  <a:srgbClr val="000000"/>
                </a:solidFill>
              </a:rPr>
              <a:t>• In case of A1[25], it would again be divided into subarrays containing discs numbered 1 to 12 and 13 to 25. Similarly for A2[25], It would be divided into subarrays containing discs numbered 26 to 37 and 38 to 50. </a:t>
            </a:r>
            <a:endParaRPr sz="2000">
              <a:solidFill>
                <a:srgbClr val="000000"/>
              </a:solidFill>
            </a:endParaRPr>
          </a:p>
          <a:p>
            <a:pPr indent="457200" lvl="0" marL="0" rtl="0" algn="l">
              <a:lnSpc>
                <a:spcPct val="95000"/>
              </a:lnSpc>
              <a:spcBef>
                <a:spcPts val="1200"/>
              </a:spcBef>
              <a:spcAft>
                <a:spcPts val="1200"/>
              </a:spcAft>
              <a:buClr>
                <a:schemeClr val="dk1"/>
              </a:buClr>
              <a:buSzPts val="275"/>
              <a:buFont typeface="Arial"/>
              <a:buNone/>
            </a:pPr>
            <a:r>
              <a:t/>
            </a:r>
            <a:endParaRPr sz="2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311700" y="475950"/>
            <a:ext cx="8520600" cy="4092900"/>
          </a:xfrm>
          <a:prstGeom prst="rect">
            <a:avLst/>
          </a:prstGeom>
        </p:spPr>
        <p:txBody>
          <a:bodyPr anchorCtr="0" anchor="t" bIns="91425" lIns="91425" spcFirstLastPara="1" rIns="91425" wrap="square" tIns="91425">
            <a:normAutofit/>
          </a:bodyPr>
          <a:lstStyle/>
          <a:p>
            <a:pPr indent="0" lvl="0" marL="457200" rtl="0" algn="l">
              <a:lnSpc>
                <a:spcPct val="95000"/>
              </a:lnSpc>
              <a:spcBef>
                <a:spcPts val="0"/>
              </a:spcBef>
              <a:spcAft>
                <a:spcPts val="0"/>
              </a:spcAft>
              <a:buClr>
                <a:schemeClr val="dk1"/>
              </a:buClr>
              <a:buSzPts val="275"/>
              <a:buFont typeface="Arial"/>
              <a:buNone/>
            </a:pPr>
            <a:r>
              <a:rPr lang="en" sz="2200">
                <a:solidFill>
                  <a:schemeClr val="dk1"/>
                </a:solidFill>
              </a:rPr>
              <a:t>• We repeat this dividing process until the size of each subarray is less than or equal to 2. </a:t>
            </a:r>
            <a:endParaRPr sz="2200">
              <a:solidFill>
                <a:schemeClr val="dk1"/>
              </a:solidFill>
            </a:endParaRPr>
          </a:p>
          <a:p>
            <a:pPr indent="0" lvl="0" marL="457200" rtl="0" algn="l">
              <a:lnSpc>
                <a:spcPct val="95000"/>
              </a:lnSpc>
              <a:spcBef>
                <a:spcPts val="1200"/>
              </a:spcBef>
              <a:spcAft>
                <a:spcPts val="0"/>
              </a:spcAft>
              <a:buClr>
                <a:schemeClr val="dk1"/>
              </a:buClr>
              <a:buSzPts val="275"/>
              <a:buFont typeface="Arial"/>
              <a:buNone/>
            </a:pPr>
            <a:r>
              <a:rPr lang="en" sz="2200">
                <a:solidFill>
                  <a:schemeClr val="dk1"/>
                </a:solidFill>
              </a:rPr>
              <a:t>• If the size of the subarray less than or equal to 2 we call the TOH function to arrange the discs into the final tower using the auxiliary tower. The result from all of the TOH functions will be stored in arrays named B1,B2. </a:t>
            </a:r>
            <a:endParaRPr sz="2200">
              <a:solidFill>
                <a:schemeClr val="dk1"/>
              </a:solidFill>
            </a:endParaRPr>
          </a:p>
          <a:p>
            <a:pPr indent="457200" lvl="0" marL="0" rtl="0" algn="l">
              <a:lnSpc>
                <a:spcPct val="95000"/>
              </a:lnSpc>
              <a:spcBef>
                <a:spcPts val="1200"/>
              </a:spcBef>
              <a:spcAft>
                <a:spcPts val="0"/>
              </a:spcAft>
              <a:buClr>
                <a:schemeClr val="dk1"/>
              </a:buClr>
              <a:buSzPts val="275"/>
              <a:buFont typeface="Arial"/>
              <a:buNone/>
            </a:pPr>
            <a:r>
              <a:rPr lang="en" sz="2200">
                <a:solidFill>
                  <a:schemeClr val="dk1"/>
                </a:solidFill>
              </a:rPr>
              <a:t>• In case of 50 discs the total number of B arrays formed is 32. </a:t>
            </a:r>
            <a:endParaRPr sz="2200">
              <a:solidFill>
                <a:schemeClr val="dk1"/>
              </a:solidFill>
            </a:endParaRPr>
          </a:p>
          <a:p>
            <a:pPr indent="0" lvl="0" marL="457200" rtl="0" algn="l">
              <a:lnSpc>
                <a:spcPct val="95000"/>
              </a:lnSpc>
              <a:spcBef>
                <a:spcPts val="1200"/>
              </a:spcBef>
              <a:spcAft>
                <a:spcPts val="1200"/>
              </a:spcAft>
              <a:buClr>
                <a:schemeClr val="dk1"/>
              </a:buClr>
              <a:buSzPts val="275"/>
              <a:buFont typeface="Arial"/>
              <a:buNone/>
            </a:pPr>
            <a:r>
              <a:rPr lang="en" sz="2200">
                <a:solidFill>
                  <a:schemeClr val="dk1"/>
                </a:solidFill>
              </a:rPr>
              <a:t>• After that all of the B arrays are merged together and the final array formed is given as output.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311700" y="362600"/>
            <a:ext cx="8520600" cy="4206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b="1" lang="en" sz="9600">
                <a:solidFill>
                  <a:srgbClr val="000000"/>
                </a:solidFill>
                <a:highlight>
                  <a:schemeClr val="lt1"/>
                </a:highlight>
              </a:rPr>
              <a:t>Time complexity:</a:t>
            </a:r>
            <a:r>
              <a:rPr lang="en" sz="9600">
                <a:solidFill>
                  <a:srgbClr val="000000"/>
                </a:solidFill>
                <a:highlight>
                  <a:schemeClr val="lt1"/>
                </a:highlight>
              </a:rPr>
              <a:t> </a:t>
            </a:r>
            <a:endParaRPr sz="9600">
              <a:solidFill>
                <a:srgbClr val="000000"/>
              </a:solidFill>
              <a:highlight>
                <a:schemeClr val="lt1"/>
              </a:highlight>
            </a:endParaRPr>
          </a:p>
          <a:p>
            <a:pPr indent="457200" lvl="0" marL="0" rtl="0" algn="l">
              <a:spcBef>
                <a:spcPts val="1200"/>
              </a:spcBef>
              <a:spcAft>
                <a:spcPts val="0"/>
              </a:spcAft>
              <a:buClr>
                <a:schemeClr val="dk1"/>
              </a:buClr>
              <a:buSzPts val="275"/>
              <a:buFont typeface="Arial"/>
              <a:buNone/>
            </a:pPr>
            <a:r>
              <a:rPr lang="en" sz="9600">
                <a:solidFill>
                  <a:srgbClr val="000000"/>
                </a:solidFill>
                <a:highlight>
                  <a:schemeClr val="lt1"/>
                </a:highlight>
              </a:rPr>
              <a:t>For recursive algorithm: </a:t>
            </a:r>
            <a:endParaRPr sz="9600">
              <a:solidFill>
                <a:srgbClr val="000000"/>
              </a:solidFill>
              <a:highlight>
                <a:schemeClr val="lt1"/>
              </a:highlight>
            </a:endParaRPr>
          </a:p>
          <a:p>
            <a:pPr indent="0" lvl="0" marL="1828800" rtl="0" algn="l">
              <a:spcBef>
                <a:spcPts val="1200"/>
              </a:spcBef>
              <a:spcAft>
                <a:spcPts val="0"/>
              </a:spcAft>
              <a:buClr>
                <a:schemeClr val="dk1"/>
              </a:buClr>
              <a:buSzPts val="275"/>
              <a:buFont typeface="Arial"/>
              <a:buNone/>
            </a:pPr>
            <a:r>
              <a:rPr lang="en" sz="9600">
                <a:solidFill>
                  <a:srgbClr val="000000"/>
                </a:solidFill>
                <a:highlight>
                  <a:schemeClr val="lt1"/>
                </a:highlight>
              </a:rPr>
              <a:t>T(n) = 2T(n − 1) + 1 </a:t>
            </a:r>
            <a:endParaRPr sz="9600">
              <a:solidFill>
                <a:srgbClr val="000000"/>
              </a:solidFill>
              <a:highlight>
                <a:schemeClr val="lt1"/>
              </a:highlight>
            </a:endParaRPr>
          </a:p>
          <a:p>
            <a:pPr indent="0" lvl="0" marL="0" rtl="0" algn="l">
              <a:spcBef>
                <a:spcPts val="1200"/>
              </a:spcBef>
              <a:spcAft>
                <a:spcPts val="0"/>
              </a:spcAft>
              <a:buClr>
                <a:schemeClr val="dk1"/>
              </a:buClr>
              <a:buSzPts val="275"/>
              <a:buFont typeface="Arial"/>
              <a:buNone/>
            </a:pPr>
            <a:r>
              <a:rPr lang="en" sz="9600">
                <a:solidFill>
                  <a:srgbClr val="000000"/>
                </a:solidFill>
                <a:highlight>
                  <a:schemeClr val="lt1"/>
                </a:highlight>
              </a:rPr>
              <a:t>So the time complexity is O(2n). </a:t>
            </a:r>
            <a:endParaRPr sz="9600">
              <a:solidFill>
                <a:srgbClr val="000000"/>
              </a:solidFill>
              <a:highlight>
                <a:schemeClr val="lt1"/>
              </a:highlight>
            </a:endParaRPr>
          </a:p>
          <a:p>
            <a:pPr indent="0" lvl="0" marL="0" rtl="0" algn="l">
              <a:spcBef>
                <a:spcPts val="1200"/>
              </a:spcBef>
              <a:spcAft>
                <a:spcPts val="0"/>
              </a:spcAft>
              <a:buClr>
                <a:schemeClr val="dk1"/>
              </a:buClr>
              <a:buSzPts val="275"/>
              <a:buFont typeface="Arial"/>
              <a:buNone/>
            </a:pPr>
            <a:r>
              <a:rPr lang="en" sz="9600">
                <a:solidFill>
                  <a:srgbClr val="000000"/>
                </a:solidFill>
                <a:highlight>
                  <a:schemeClr val="lt1"/>
                </a:highlight>
              </a:rPr>
              <a:t>For parallel algorithm: </a:t>
            </a:r>
            <a:endParaRPr sz="9600">
              <a:solidFill>
                <a:srgbClr val="000000"/>
              </a:solidFill>
              <a:highlight>
                <a:schemeClr val="lt1"/>
              </a:highlight>
            </a:endParaRPr>
          </a:p>
          <a:p>
            <a:pPr indent="457200" lvl="0" marL="0" rtl="0" algn="l">
              <a:spcBef>
                <a:spcPts val="1200"/>
              </a:spcBef>
              <a:spcAft>
                <a:spcPts val="0"/>
              </a:spcAft>
              <a:buClr>
                <a:schemeClr val="dk1"/>
              </a:buClr>
              <a:buSzPts val="275"/>
              <a:buFont typeface="Arial"/>
              <a:buNone/>
            </a:pPr>
            <a:r>
              <a:rPr lang="en" sz="9600">
                <a:solidFill>
                  <a:srgbClr val="000000"/>
                </a:solidFill>
                <a:highlight>
                  <a:schemeClr val="lt1"/>
                </a:highlight>
              </a:rPr>
              <a:t>T(n) = 2T(n/2) + O(n) </a:t>
            </a:r>
            <a:endParaRPr sz="9600">
              <a:solidFill>
                <a:srgbClr val="000000"/>
              </a:solidFill>
              <a:highlight>
                <a:schemeClr val="lt1"/>
              </a:highlight>
            </a:endParaRPr>
          </a:p>
          <a:p>
            <a:pPr indent="0" lvl="0" marL="0" rtl="0" algn="l">
              <a:spcBef>
                <a:spcPts val="1200"/>
              </a:spcBef>
              <a:spcAft>
                <a:spcPts val="0"/>
              </a:spcAft>
              <a:buClr>
                <a:schemeClr val="dk1"/>
              </a:buClr>
              <a:buSzPts val="275"/>
              <a:buFont typeface="Arial"/>
              <a:buNone/>
            </a:pPr>
            <a:r>
              <a:rPr lang="en" sz="9600">
                <a:solidFill>
                  <a:srgbClr val="000000"/>
                </a:solidFill>
                <a:highlight>
                  <a:schemeClr val="lt1"/>
                </a:highlight>
              </a:rPr>
              <a:t>By solving this recurrence relation by master theorem we get time complexity as O(nlogn).</a:t>
            </a:r>
            <a:endParaRPr sz="9600" u="sng">
              <a:solidFill>
                <a:srgbClr val="000000"/>
              </a:solidFill>
              <a:highlight>
                <a:schemeClr val="lt1"/>
              </a:highlight>
            </a:endParaRPr>
          </a:p>
          <a:p>
            <a:pPr indent="0" lvl="0" marL="0" rtl="0" algn="l">
              <a:spcBef>
                <a:spcPts val="1200"/>
              </a:spcBef>
              <a:spcAft>
                <a:spcPts val="0"/>
              </a:spcAft>
              <a:buNone/>
            </a:pPr>
            <a:r>
              <a:t/>
            </a:r>
            <a:endParaRPr sz="4053">
              <a:solidFill>
                <a:srgbClr val="000000"/>
              </a:solidFill>
              <a:highlight>
                <a:srgbClr val="FFFFFF"/>
              </a:highlight>
            </a:endParaRPr>
          </a:p>
          <a:p>
            <a:pPr indent="0" lvl="0" marL="0" rtl="0" algn="l">
              <a:spcBef>
                <a:spcPts val="1200"/>
              </a:spcBef>
              <a:spcAft>
                <a:spcPts val="1200"/>
              </a:spcAft>
              <a:buNone/>
            </a:pPr>
            <a:r>
              <a:t/>
            </a:r>
            <a:endParaRPr sz="1900">
              <a:solidFill>
                <a:srgbClr val="000000"/>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