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my name is wilson, the final project our group choose to do is a personal Financial Literacy Optimizer.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a21c17f5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a21c17f5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t>Vignesh: </a:t>
            </a:r>
            <a:r>
              <a:rPr lang="en"/>
              <a:t>To select the best model, we tested various structures and hyperparameters, including Support Vector Machine, Random Forest, Extra Tree, and Ensemble Classifier. For SVM, we evaluated different kernels and slack variables; for Random Forest and Extra Tree, we tested the number of estimators and max depth; and for the ensemble model, various classifier combinations. Ultimately, the Extra Tree Classifier performed best, achieving over 85% accuracy and F1 score on both the validation and test sets. Here is the confusion matrix of our extra trees classifier. Note that our model was least accurate when the true credit score was standard which makes sense as this is the hardest to predict in general.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a21c17f5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a21c17f5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our website that host the </a:t>
            </a:r>
            <a:r>
              <a:rPr lang="en"/>
              <a:t>product</a:t>
            </a:r>
            <a:r>
              <a:rPr lang="en"/>
              <a:t> of our data </a:t>
            </a:r>
            <a:r>
              <a:rPr lang="en"/>
              <a:t>analysis</a:t>
            </a:r>
            <a:r>
              <a:rPr lang="en"/>
              <a:t>, we’ve already input some data beforehand, and now I’m gonna put in the rest to </a:t>
            </a:r>
            <a:r>
              <a:rPr lang="en"/>
              <a:t>demonstrate</a:t>
            </a:r>
            <a:r>
              <a:rPr lang="en"/>
              <a:t>. </a:t>
            </a:r>
            <a:endParaRPr/>
          </a:p>
          <a:p>
            <a:pPr indent="0" lvl="0" marL="0" rtl="0" algn="l">
              <a:spcBef>
                <a:spcPts val="0"/>
              </a:spcBef>
              <a:spcAft>
                <a:spcPts val="0"/>
              </a:spcAft>
              <a:buNone/>
            </a:pPr>
            <a:r>
              <a:rPr lang="en">
                <a:solidFill>
                  <a:schemeClr val="dk1"/>
                </a:solidFill>
              </a:rPr>
              <a:t>We used flask to build the website and it takes in the value and calls the model to perform the prediction. We also used html for formatting.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model will evaluate this person’s credit score and give feedback such has potential improvements and resources to look at. </a:t>
            </a:r>
            <a:endParaRPr>
              <a:solidFill>
                <a:schemeClr val="dk1"/>
              </a:solidFill>
            </a:endParaRPr>
          </a:p>
          <a:p>
            <a:pPr indent="0" lvl="0" marL="0" rtl="0" algn="l">
              <a:spcBef>
                <a:spcPts val="0"/>
              </a:spcBef>
              <a:spcAft>
                <a:spcPts val="0"/>
              </a:spcAft>
              <a:buNone/>
            </a:pPr>
            <a:r>
              <a:rPr lang="en"/>
              <a:t>The goal of building a website is to create an application where people can </a:t>
            </a:r>
            <a:r>
              <a:rPr lang="en"/>
              <a:t>evaluate</a:t>
            </a:r>
            <a:r>
              <a:rPr lang="en"/>
              <a:t> </a:t>
            </a:r>
            <a:r>
              <a:rPr lang="en"/>
              <a:t>their</a:t>
            </a:r>
            <a:r>
              <a:rPr lang="en"/>
              <a:t> </a:t>
            </a:r>
            <a:r>
              <a:rPr lang="en"/>
              <a:t>financial</a:t>
            </a:r>
            <a:r>
              <a:rPr lang="en"/>
              <a:t> situations with ease.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cca315c0b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cca315c0b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cca315c0b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cca315c0b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a21c17f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a21c17f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Our </a:t>
            </a:r>
            <a:r>
              <a:rPr lang="en"/>
              <a:t>motivation</a:t>
            </a:r>
            <a:r>
              <a:rPr lang="en"/>
              <a:t> comes from the importance of credit scores. Credit score is a metric used by </a:t>
            </a:r>
            <a:r>
              <a:rPr lang="en"/>
              <a:t>creditors</a:t>
            </a:r>
            <a:r>
              <a:rPr lang="en"/>
              <a:t> to determine the credit behavior of an </a:t>
            </a:r>
            <a:r>
              <a:rPr lang="en"/>
              <a:t>individual</a:t>
            </a:r>
            <a:r>
              <a:rPr lang="en"/>
              <a:t>. There are many factors that generally affect credit scores, such as loan payment history, credit utilization ratio and so on. For instance, hard inquiries such as request to increase credit limit will lower scores. </a:t>
            </a:r>
            <a:r>
              <a:rPr lang="en">
                <a:solidFill>
                  <a:schemeClr val="dk1"/>
                </a:solidFill>
              </a:rPr>
              <a:t>The score can be utilized by both financial institutions and individuals to determine how favorable a financial loan could be to that individual.</a:t>
            </a:r>
            <a:r>
              <a:rPr lang="en"/>
              <a:t> However, due to the many factors involved in determining it, many people do not know how to optimize their score to get the most investment benefit.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a21c17f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a21c17f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Driven by the motivation, we aim to use data sets that encompass diverse factors that affect one’s credit score. The data set we choose is credit score classification from Kaggle. The data set contains many data points and features including Number of bank accounts, credit mix</a:t>
            </a:r>
            <a:r>
              <a:rPr lang="en"/>
              <a:t>, and Credit utilization ratio</a:t>
            </a:r>
            <a:r>
              <a:rPr lang="en"/>
              <a:t> and many more.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c372644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c372644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Bokai: </a:t>
            </a:r>
            <a:endParaRPr/>
          </a:p>
          <a:p>
            <a:pPr indent="0" lvl="0" marL="0" rtl="0" algn="l">
              <a:spcBef>
                <a:spcPts val="0"/>
              </a:spcBef>
              <a:spcAft>
                <a:spcPts val="0"/>
              </a:spcAft>
              <a:buNone/>
            </a:pPr>
            <a:r>
              <a:t/>
            </a:r>
            <a:endParaRPr/>
          </a:p>
          <a:p>
            <a:pPr indent="0" lvl="0" marL="0" rtl="0" algn="l">
              <a:lnSpc>
                <a:spcPct val="115000"/>
              </a:lnSpc>
              <a:spcBef>
                <a:spcPts val="1200"/>
              </a:spcBef>
              <a:spcAft>
                <a:spcPts val="1200"/>
              </a:spcAft>
              <a:buNone/>
            </a:pPr>
            <a:r>
              <a:rPr lang="en"/>
              <a:t>Our project pipeline starts with downloading data from the database, then moves on to cleaning and preparing it. After that, we extract key features needed for building our models. We then test several models, including the Extra Tree Classifier and an Ensemble Classifier, and choose the best one based on accuracy and F1 score. In the end, we created a Personal Finance Optimizer that gives advice on how to improve credit scores.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a21c17f5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a21c17f5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Bokai</a:t>
            </a:r>
            <a:endParaRPr/>
          </a:p>
          <a:p>
            <a:pPr indent="0" lvl="0" marL="0" rtl="0" algn="l">
              <a:lnSpc>
                <a:spcPct val="115000"/>
              </a:lnSpc>
              <a:spcBef>
                <a:spcPts val="1200"/>
              </a:spcBef>
              <a:spcAft>
                <a:spcPts val="0"/>
              </a:spcAft>
              <a:buClr>
                <a:schemeClr val="dk1"/>
              </a:buClr>
              <a:buSzPts val="1100"/>
              <a:buFont typeface="Arial"/>
              <a:buNone/>
            </a:pPr>
            <a:r>
              <a:rPr lang="en"/>
              <a:t>We begin by converting string and categorical variables into numerical labels and removing any unnecessary characters. We use quantile to exclude outliers. Once the data is cleaned, we select features most relevant to credit scores and use them to train our models.</a:t>
            </a:r>
            <a:endParaRPr/>
          </a:p>
          <a:p>
            <a:pPr indent="0" lvl="0" marL="0" rtl="0" algn="l">
              <a:lnSpc>
                <a:spcPct val="115000"/>
              </a:lnSpc>
              <a:spcBef>
                <a:spcPts val="1200"/>
              </a:spcBef>
              <a:spcAft>
                <a:spcPts val="0"/>
              </a:spcAft>
              <a:buClr>
                <a:schemeClr val="dk1"/>
              </a:buClr>
              <a:buSzPts val="1100"/>
              <a:buFont typeface="Arial"/>
              <a:buNone/>
            </a:pPr>
            <a:r>
              <a:rPr lang="en"/>
              <a:t>We chose the Extra Tree Classifier because it provide the best performance in terms of accuracy and F1 score during evaluation. Following this, we apply Bayesian optimization to identify the best values for user-adjustable features, allowing us to provide tailored suggestions for improving credit scores.</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a21c17f5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a21c17f5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Khoa</a:t>
            </a:r>
            <a:br>
              <a:rPr lang="en"/>
            </a:br>
            <a:br>
              <a:rPr lang="en"/>
            </a:br>
            <a:r>
              <a:rPr lang="en"/>
              <a:t>After processing the data, we move onto our data analysis. First, we analyze what are the most important features that influence credit score. In the two plots at the right, we can see two of the different features and their distribution based off of credit score. In the graphs, 0 indicates a poor credit score, 1 is a standard credit score and 2 is a good credit score.. We can see a big difference in the distribution of credit history age for credit score, with </a:t>
            </a:r>
            <a:r>
              <a:rPr lang="en"/>
              <a:t>those</a:t>
            </a:r>
            <a:r>
              <a:rPr lang="en"/>
              <a:t> who have more credit history will most likely have a better credit score.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64b6b5c8f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64b6b5c8f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Khoa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correlation heatmap between the different features when compared to credit score, we can see the positive and negative correlation at the second-to-bottom row. In this case, we can see that features such as credit history is positively correlated at 0.38 with credit score while features such as number of credit cards and the delay from due dates are the most negatively correlated at around -0.40 and -0.43 respectively. This will be used by our model to show which are the most important features to decrease in order to </a:t>
            </a:r>
            <a:r>
              <a:rPr lang="en"/>
              <a:t>improve one’s overall credit score.</a:t>
            </a:r>
            <a:endParaRPr>
              <a:solidFill>
                <a:srgbClr val="FF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a21c17f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a21c17f5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Vignesh: Another question we ask is how do credit inquiries indicate financial behavior. In other words, how does number of credit inquiries correlate with the other features and credit score. From the heat map, we can see that number of credit inquiries has a positive correlation with generally negative behaviors like number of delayed payments. We also looked at credit inquiries and their effect on credit score. We can see that having higher number of credit inquiries usually leads to lower credit scores. This makes sense as credit scores are often lowered after an inquiry.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a21c17f5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a21c17f5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Vignesh: The next question we looked at was, how do number of credit cards indicate financial behavior? Similar to number of credit inquiries, we noticed that number of credit cards had a positive correlation with negative behaviors. We also looked at how number of credit cards correlated with credit score. When looking at number of hard inquiries, we saw that number of hard inquiries leads to lower credit scores which makes sense as it has a direct effect. This feature was more interesting as number of credit cards generally has no direct influence on credit scores. We noted that higher number of credit cards generally correlates with lower credit scores.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parisrohan/credit-score-classification?select=train.csv" TargetMode="Externa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mt="22000"/>
          </a:blip>
          <a:stretch>
            <a:fillRect/>
          </a:stretch>
        </p:blipFill>
        <p:spPr>
          <a:xfrm>
            <a:off x="0" y="0"/>
            <a:ext cx="4396199" cy="5143499"/>
          </a:xfrm>
          <a:prstGeom prst="rect">
            <a:avLst/>
          </a:prstGeom>
          <a:noFill/>
          <a:ln>
            <a:noFill/>
          </a:ln>
        </p:spPr>
      </p:pic>
      <p:pic>
        <p:nvPicPr>
          <p:cNvPr id="60" name="Google Shape;60;p13"/>
          <p:cNvPicPr preferRelativeResize="0"/>
          <p:nvPr/>
        </p:nvPicPr>
        <p:blipFill>
          <a:blip r:embed="rId4">
            <a:alphaModFix amt="23000"/>
          </a:blip>
          <a:stretch>
            <a:fillRect/>
          </a:stretch>
        </p:blipFill>
        <p:spPr>
          <a:xfrm>
            <a:off x="4396200" y="0"/>
            <a:ext cx="4747800" cy="5143500"/>
          </a:xfrm>
          <a:prstGeom prst="rect">
            <a:avLst/>
          </a:prstGeom>
          <a:noFill/>
          <a:ln>
            <a:noFill/>
          </a:ln>
          <a:effectLst>
            <a:reflection blurRad="0" dir="5400000" dist="38100" endA="0" endPos="30000" fadeDir="5400012" kx="0" rotWithShape="0" algn="bl" stPos="0" sy="-100000" ky="0"/>
          </a:effectLst>
        </p:spPr>
      </p:pic>
      <p:sp>
        <p:nvSpPr>
          <p:cNvPr id="61" name="Google Shape;61;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100"/>
              <a:t>Personal Financial Literacy Optimizer</a:t>
            </a:r>
            <a:endParaRPr sz="5100"/>
          </a:p>
        </p:txBody>
      </p:sp>
      <p:sp>
        <p:nvSpPr>
          <p:cNvPr id="62" name="Google Shape;62;p13"/>
          <p:cNvSpPr txBox="1"/>
          <p:nvPr>
            <p:ph idx="1" type="subTitle"/>
          </p:nvPr>
        </p:nvSpPr>
        <p:spPr>
          <a:xfrm>
            <a:off x="2198100" y="3275069"/>
            <a:ext cx="4747800" cy="12045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979">
                <a:solidFill>
                  <a:schemeClr val="dk1"/>
                </a:solidFill>
              </a:rPr>
              <a:t>Group 5: Wilson Huang, Khoa Nguyen, Shaan Shah, Vignesh Jayananth, Bokai Hu</a:t>
            </a:r>
            <a:r>
              <a:rPr lang="en" sz="1979"/>
              <a:t> </a:t>
            </a:r>
            <a:endParaRPr sz="197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Data Analysis (4): Choosing the Best Model</a:t>
            </a:r>
            <a:endParaRPr/>
          </a:p>
        </p:txBody>
      </p:sp>
      <p:sp>
        <p:nvSpPr>
          <p:cNvPr id="146" name="Google Shape;14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accurate is the best model?</a:t>
            </a:r>
            <a:endParaRPr/>
          </a:p>
          <a:p>
            <a:pPr indent="0" lvl="0" marL="0" rtl="0" algn="l">
              <a:spcBef>
                <a:spcPts val="1200"/>
              </a:spcBef>
              <a:spcAft>
                <a:spcPts val="0"/>
              </a:spcAft>
              <a:buNone/>
            </a:pPr>
            <a:r>
              <a:rPr lang="en"/>
              <a:t>ExtraTreeClassifier performed the best</a:t>
            </a:r>
            <a:endParaRPr/>
          </a:p>
          <a:p>
            <a:pPr indent="0" lvl="0" marL="0" rtl="0" algn="l">
              <a:spcBef>
                <a:spcPts val="1200"/>
              </a:spcBef>
              <a:spcAft>
                <a:spcPts val="1200"/>
              </a:spcAft>
              <a:buNone/>
            </a:pPr>
            <a:r>
              <a:rPr lang="en"/>
              <a:t>A</a:t>
            </a:r>
            <a:r>
              <a:rPr lang="en"/>
              <a:t>ccuracy and F1 score of over 85%</a:t>
            </a:r>
            <a:endParaRPr/>
          </a:p>
        </p:txBody>
      </p:sp>
      <p:pic>
        <p:nvPicPr>
          <p:cNvPr id="147" name="Google Shape;147;p22"/>
          <p:cNvPicPr preferRelativeResize="0"/>
          <p:nvPr/>
        </p:nvPicPr>
        <p:blipFill>
          <a:blip r:embed="rId3">
            <a:alphaModFix/>
          </a:blip>
          <a:stretch>
            <a:fillRect/>
          </a:stretch>
        </p:blipFill>
        <p:spPr>
          <a:xfrm>
            <a:off x="311700" y="3596377"/>
            <a:ext cx="7585549" cy="1159725"/>
          </a:xfrm>
          <a:prstGeom prst="rect">
            <a:avLst/>
          </a:prstGeom>
          <a:noFill/>
          <a:ln>
            <a:noFill/>
          </a:ln>
        </p:spPr>
      </p:pic>
      <p:pic>
        <p:nvPicPr>
          <p:cNvPr id="148" name="Google Shape;148;p22"/>
          <p:cNvPicPr preferRelativeResize="0"/>
          <p:nvPr/>
        </p:nvPicPr>
        <p:blipFill>
          <a:blip r:embed="rId4">
            <a:alphaModFix/>
          </a:blip>
          <a:stretch>
            <a:fillRect/>
          </a:stretch>
        </p:blipFill>
        <p:spPr>
          <a:xfrm>
            <a:off x="4743225" y="1017725"/>
            <a:ext cx="3567325" cy="242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0" y="52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Financial Optimizer Website for Users</a:t>
            </a:r>
            <a:endParaRPr/>
          </a:p>
        </p:txBody>
      </p:sp>
      <p:pic>
        <p:nvPicPr>
          <p:cNvPr id="154" name="Google Shape;154;p23"/>
          <p:cNvPicPr preferRelativeResize="0"/>
          <p:nvPr/>
        </p:nvPicPr>
        <p:blipFill>
          <a:blip r:embed="rId3">
            <a:alphaModFix/>
          </a:blip>
          <a:stretch>
            <a:fillRect/>
          </a:stretch>
        </p:blipFill>
        <p:spPr>
          <a:xfrm>
            <a:off x="138375" y="1386137"/>
            <a:ext cx="4259974" cy="1922188"/>
          </a:xfrm>
          <a:prstGeom prst="rect">
            <a:avLst/>
          </a:prstGeom>
          <a:noFill/>
          <a:ln>
            <a:noFill/>
          </a:ln>
        </p:spPr>
      </p:pic>
      <p:pic>
        <p:nvPicPr>
          <p:cNvPr id="155" name="Google Shape;155;p23"/>
          <p:cNvPicPr preferRelativeResize="0"/>
          <p:nvPr/>
        </p:nvPicPr>
        <p:blipFill>
          <a:blip r:embed="rId4">
            <a:alphaModFix/>
          </a:blip>
          <a:stretch>
            <a:fillRect/>
          </a:stretch>
        </p:blipFill>
        <p:spPr>
          <a:xfrm>
            <a:off x="4572000" y="1406162"/>
            <a:ext cx="4259974" cy="1951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61" name="Google Shape;161;p24"/>
          <p:cNvSpPr txBox="1"/>
          <p:nvPr>
            <p:ph idx="1" type="body"/>
          </p:nvPr>
        </p:nvSpPr>
        <p:spPr>
          <a:xfrm>
            <a:off x="311700" y="1152475"/>
            <a:ext cx="8520600" cy="3658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Many different </a:t>
            </a:r>
            <a:r>
              <a:rPr lang="en" sz="2000"/>
              <a:t>features can negatively impact or positively affect one’s credit score despite not having a direct relationship. </a:t>
            </a:r>
            <a:endParaRPr sz="2000"/>
          </a:p>
          <a:p>
            <a:pPr indent="-355600" lvl="1" marL="914400" rtl="0" algn="l">
              <a:spcBef>
                <a:spcPts val="0"/>
              </a:spcBef>
              <a:spcAft>
                <a:spcPts val="0"/>
              </a:spcAft>
              <a:buSzPts val="2000"/>
              <a:buChar char="○"/>
            </a:pPr>
            <a:r>
              <a:rPr lang="en" sz="2000"/>
              <a:t>For example, number of credit cards does not always negatively impact credit score if one pays off all their credit card debt in time</a:t>
            </a:r>
            <a:endParaRPr sz="2000"/>
          </a:p>
          <a:p>
            <a:pPr indent="-355600" lvl="2" marL="1371600" rtl="0" algn="l">
              <a:spcBef>
                <a:spcPts val="0"/>
              </a:spcBef>
              <a:spcAft>
                <a:spcPts val="0"/>
              </a:spcAft>
              <a:buSzPts val="2000"/>
              <a:buChar char="■"/>
            </a:pPr>
            <a:r>
              <a:rPr lang="en" sz="2000"/>
              <a:t>Encourages bad practices (Increased credit inquiries, outstanding debt)</a:t>
            </a:r>
            <a:endParaRPr sz="2000"/>
          </a:p>
          <a:p>
            <a:pPr indent="-355600" lvl="0" marL="457200" rtl="0" algn="l">
              <a:spcBef>
                <a:spcPts val="0"/>
              </a:spcBef>
              <a:spcAft>
                <a:spcPts val="0"/>
              </a:spcAft>
              <a:buSzPts val="2000"/>
              <a:buChar char="●"/>
            </a:pPr>
            <a:r>
              <a:rPr lang="en" sz="2000"/>
              <a:t>Our goal is to use the data analysis on the features and give positive feedback on how to change different features to improve credit score</a:t>
            </a:r>
            <a:endParaRPr sz="2000"/>
          </a:p>
          <a:p>
            <a:pPr indent="-355600" lvl="1" marL="914400" rtl="0" algn="l">
              <a:spcBef>
                <a:spcPts val="0"/>
              </a:spcBef>
              <a:spcAft>
                <a:spcPts val="0"/>
              </a:spcAft>
              <a:buSzPts val="2000"/>
              <a:buChar char="○"/>
            </a:pPr>
            <a:r>
              <a:rPr lang="en" sz="2000"/>
              <a:t>Decreasing Number of Credit Cards, Decreasing Outstanding Debt</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2766150" y="1817400"/>
            <a:ext cx="361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100"/>
              <a:t>Thank You!</a:t>
            </a:r>
            <a:endParaRPr sz="4100"/>
          </a:p>
          <a:p>
            <a:pPr indent="0" lvl="0" marL="0" rtl="0" algn="ctr">
              <a:spcBef>
                <a:spcPts val="0"/>
              </a:spcBef>
              <a:spcAft>
                <a:spcPts val="0"/>
              </a:spcAft>
              <a:buSzPts val="990"/>
              <a:buNone/>
            </a:pPr>
            <a:r>
              <a:rPr lang="en" sz="4100"/>
              <a:t> Any Questions? </a:t>
            </a:r>
            <a:endParaRPr sz="4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637875" y="472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8" name="Google Shape;68;p14"/>
          <p:cNvSpPr txBox="1"/>
          <p:nvPr>
            <p:ph idx="1" type="body"/>
          </p:nvPr>
        </p:nvSpPr>
        <p:spPr>
          <a:xfrm>
            <a:off x="393675" y="1007300"/>
            <a:ext cx="4447500" cy="4031700"/>
          </a:xfrm>
          <a:prstGeom prst="rect">
            <a:avLst/>
          </a:prstGeom>
        </p:spPr>
        <p:txBody>
          <a:bodyPr anchorCtr="0" anchor="t" bIns="91425" lIns="91425" spcFirstLastPara="1" rIns="91425" wrap="square" tIns="91425">
            <a:normAutofit fontScale="25000"/>
          </a:bodyPr>
          <a:lstStyle/>
          <a:p>
            <a:pPr indent="-342900" lvl="0" marL="457200" rtl="0" algn="l">
              <a:spcBef>
                <a:spcPts val="0"/>
              </a:spcBef>
              <a:spcAft>
                <a:spcPts val="0"/>
              </a:spcAft>
              <a:buSzPct val="100000"/>
              <a:buChar char="●"/>
            </a:pPr>
            <a:r>
              <a:rPr lang="en" sz="7200">
                <a:solidFill>
                  <a:schemeClr val="dk1"/>
                </a:solidFill>
                <a:latin typeface="Times New Roman"/>
                <a:ea typeface="Times New Roman"/>
                <a:cs typeface="Times New Roman"/>
                <a:sym typeface="Times New Roman"/>
              </a:rPr>
              <a:t>Credit Score: score used by creditors to determine credit behavior</a:t>
            </a:r>
            <a:endParaRPr sz="72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ct val="100000"/>
              <a:buChar char="●"/>
            </a:pPr>
            <a:r>
              <a:rPr lang="en" sz="7200">
                <a:solidFill>
                  <a:schemeClr val="dk1"/>
                </a:solidFill>
                <a:latin typeface="Times New Roman"/>
                <a:ea typeface="Times New Roman"/>
                <a:cs typeface="Times New Roman"/>
                <a:sym typeface="Times New Roman"/>
              </a:rPr>
              <a:t>Factors that generally affect credit score</a:t>
            </a:r>
            <a:endParaRPr sz="72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ct val="100000"/>
              <a:buFont typeface="Times New Roman"/>
              <a:buChar char="○"/>
            </a:pPr>
            <a:r>
              <a:rPr lang="en" sz="7200">
                <a:solidFill>
                  <a:schemeClr val="dk1"/>
                </a:solidFill>
                <a:latin typeface="Times New Roman"/>
                <a:ea typeface="Times New Roman"/>
                <a:cs typeface="Times New Roman"/>
                <a:sym typeface="Times New Roman"/>
              </a:rPr>
              <a:t>Payment History</a:t>
            </a:r>
            <a:endParaRPr sz="72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ct val="100000"/>
              <a:buFont typeface="Times New Roman"/>
              <a:buChar char="○"/>
            </a:pPr>
            <a:r>
              <a:rPr lang="en" sz="7200">
                <a:solidFill>
                  <a:schemeClr val="dk1"/>
                </a:solidFill>
                <a:latin typeface="Times New Roman"/>
                <a:ea typeface="Times New Roman"/>
                <a:cs typeface="Times New Roman"/>
                <a:sym typeface="Times New Roman"/>
              </a:rPr>
              <a:t>Amount Owed / Credit Utilization Ratio</a:t>
            </a:r>
            <a:endParaRPr sz="72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ct val="100000"/>
              <a:buFont typeface="Times New Roman"/>
              <a:buChar char="●"/>
            </a:pPr>
            <a:r>
              <a:rPr lang="en" sz="7200">
                <a:solidFill>
                  <a:schemeClr val="dk1"/>
                </a:solidFill>
                <a:latin typeface="Times New Roman"/>
                <a:ea typeface="Times New Roman"/>
                <a:cs typeface="Times New Roman"/>
                <a:sym typeface="Times New Roman"/>
              </a:rPr>
              <a:t>Some aspects of our lives can indirectly affect credit score</a:t>
            </a:r>
            <a:endParaRPr sz="72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ct val="100000"/>
              <a:buFont typeface="Times New Roman"/>
              <a:buChar char="○"/>
            </a:pPr>
            <a:r>
              <a:rPr lang="en" sz="7200">
                <a:solidFill>
                  <a:schemeClr val="dk1"/>
                </a:solidFill>
                <a:latin typeface="Times New Roman"/>
                <a:ea typeface="Times New Roman"/>
                <a:cs typeface="Times New Roman"/>
                <a:sym typeface="Times New Roman"/>
              </a:rPr>
              <a:t>Lifestyle Choices</a:t>
            </a:r>
            <a:endParaRPr sz="72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ct val="100000"/>
              <a:buFont typeface="Times New Roman"/>
              <a:buChar char="●"/>
            </a:pPr>
            <a:r>
              <a:rPr lang="en" sz="7200">
                <a:solidFill>
                  <a:schemeClr val="dk1"/>
                </a:solidFill>
                <a:latin typeface="Times New Roman"/>
                <a:ea typeface="Times New Roman"/>
                <a:cs typeface="Times New Roman"/>
                <a:sym typeface="Times New Roman"/>
              </a:rPr>
              <a:t>Hard Inquiries will lower one’s credit scores</a:t>
            </a:r>
            <a:endParaRPr sz="7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69" name="Google Shape;69;p14"/>
          <p:cNvPicPr preferRelativeResize="0"/>
          <p:nvPr/>
        </p:nvPicPr>
        <p:blipFill>
          <a:blip r:embed="rId3">
            <a:alphaModFix/>
          </a:blip>
          <a:stretch>
            <a:fillRect/>
          </a:stretch>
        </p:blipFill>
        <p:spPr>
          <a:xfrm>
            <a:off x="5206825" y="287075"/>
            <a:ext cx="3604175" cy="2161325"/>
          </a:xfrm>
          <a:prstGeom prst="rect">
            <a:avLst/>
          </a:prstGeom>
          <a:noFill/>
          <a:ln>
            <a:noFill/>
          </a:ln>
        </p:spPr>
      </p:pic>
      <p:pic>
        <p:nvPicPr>
          <p:cNvPr id="70" name="Google Shape;70;p14"/>
          <p:cNvPicPr preferRelativeResize="0"/>
          <p:nvPr/>
        </p:nvPicPr>
        <p:blipFill>
          <a:blip r:embed="rId4">
            <a:alphaModFix/>
          </a:blip>
          <a:stretch>
            <a:fillRect/>
          </a:stretch>
        </p:blipFill>
        <p:spPr>
          <a:xfrm>
            <a:off x="5983175" y="2571750"/>
            <a:ext cx="2390300" cy="239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a:t>
            </a:r>
            <a:endParaRPr/>
          </a:p>
        </p:txBody>
      </p:sp>
      <p:sp>
        <p:nvSpPr>
          <p:cNvPr id="76" name="Google Shape;76;p15"/>
          <p:cNvSpPr txBox="1"/>
          <p:nvPr>
            <p:ph idx="1" type="body"/>
          </p:nvPr>
        </p:nvSpPr>
        <p:spPr>
          <a:xfrm>
            <a:off x="311700" y="1152475"/>
            <a:ext cx="3920700" cy="37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Credit Score Classification:</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000" u="sng">
                <a:solidFill>
                  <a:schemeClr val="hlink"/>
                </a:solidFill>
                <a:latin typeface="Times New Roman"/>
                <a:ea typeface="Times New Roman"/>
                <a:cs typeface="Times New Roman"/>
                <a:sym typeface="Times New Roman"/>
                <a:hlinkClick r:id="rId3"/>
              </a:rPr>
              <a:t>https://www.kaggle.com/datasets/parisrohan/credit-score-classification?select=train.csv</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1200"/>
              </a:spcBef>
              <a:spcAft>
                <a:spcPts val="0"/>
              </a:spcAft>
              <a:buSzPts val="2000"/>
              <a:buChar char="●"/>
            </a:pPr>
            <a:r>
              <a:rPr lang="en" sz="2000">
                <a:solidFill>
                  <a:schemeClr val="dk1"/>
                </a:solidFill>
                <a:latin typeface="Times New Roman"/>
                <a:ea typeface="Times New Roman"/>
                <a:cs typeface="Times New Roman"/>
                <a:sym typeface="Times New Roman"/>
              </a:rPr>
              <a:t>100,000</a:t>
            </a:r>
            <a:r>
              <a:rPr lang="en" sz="2000">
                <a:solidFill>
                  <a:schemeClr val="dk1"/>
                </a:solidFill>
                <a:latin typeface="Times New Roman"/>
                <a:ea typeface="Times New Roman"/>
                <a:cs typeface="Times New Roman"/>
                <a:sym typeface="Times New Roman"/>
              </a:rPr>
              <a:t> data points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SzPts val="2000"/>
              <a:buChar char="●"/>
            </a:pPr>
            <a:r>
              <a:rPr lang="en" sz="2000">
                <a:solidFill>
                  <a:schemeClr val="dk1"/>
                </a:solidFill>
                <a:latin typeface="Times New Roman"/>
                <a:ea typeface="Times New Roman"/>
                <a:cs typeface="Times New Roman"/>
                <a:sym typeface="Times New Roman"/>
              </a:rPr>
              <a:t>28 features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SzPts val="2000"/>
              <a:buChar char="●"/>
            </a:pPr>
            <a:r>
              <a:rPr lang="en" sz="2000">
                <a:solidFill>
                  <a:schemeClr val="dk1"/>
                </a:solidFill>
                <a:latin typeface="Times New Roman"/>
                <a:ea typeface="Times New Roman"/>
                <a:cs typeface="Times New Roman"/>
                <a:sym typeface="Times New Roman"/>
              </a:rPr>
              <a:t>Basic bank details and credit-related information</a:t>
            </a:r>
            <a:endParaRPr sz="2000"/>
          </a:p>
        </p:txBody>
      </p:sp>
      <p:sp>
        <p:nvSpPr>
          <p:cNvPr id="77" name="Google Shape;77;p15"/>
          <p:cNvSpPr txBox="1"/>
          <p:nvPr/>
        </p:nvSpPr>
        <p:spPr>
          <a:xfrm>
            <a:off x="4572000" y="2472800"/>
            <a:ext cx="4621500" cy="25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Dataset Features:</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Name, Age, Occupation</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Annual Income, Monthly In-Hand Salary</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Number of Bank Accounts, Credit Mix</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Outstanding Debt, Credit Utilization Ratio</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Credit History Age, Payment of Min Amount</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EMI per Month, Amount Invested Monthly</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Payment Behavior, Monthly Balance</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Credit Score</a:t>
            </a:r>
            <a:endParaRPr sz="1600">
              <a:solidFill>
                <a:schemeClr val="accent3"/>
              </a:solidFill>
              <a:latin typeface="Average"/>
              <a:ea typeface="Average"/>
              <a:cs typeface="Average"/>
              <a:sym typeface="Average"/>
            </a:endParaRPr>
          </a:p>
        </p:txBody>
      </p:sp>
      <p:pic>
        <p:nvPicPr>
          <p:cNvPr id="78" name="Google Shape;78;p15"/>
          <p:cNvPicPr preferRelativeResize="0"/>
          <p:nvPr/>
        </p:nvPicPr>
        <p:blipFill>
          <a:blip r:embed="rId4">
            <a:alphaModFix/>
          </a:blip>
          <a:stretch>
            <a:fillRect/>
          </a:stretch>
        </p:blipFill>
        <p:spPr>
          <a:xfrm>
            <a:off x="4621350" y="66700"/>
            <a:ext cx="4420200" cy="222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52500" y="151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Project Pipeline</a:t>
            </a:r>
            <a:endParaRPr/>
          </a:p>
          <a:p>
            <a:pPr indent="0" lvl="0" marL="0" rtl="0" algn="l">
              <a:spcBef>
                <a:spcPts val="0"/>
              </a:spcBef>
              <a:spcAft>
                <a:spcPts val="0"/>
              </a:spcAft>
              <a:buNone/>
            </a:pPr>
            <a:r>
              <a:t/>
            </a:r>
            <a:endParaRPr/>
          </a:p>
        </p:txBody>
      </p:sp>
      <p:sp>
        <p:nvSpPr>
          <p:cNvPr id="84" name="Google Shape;84;p16"/>
          <p:cNvSpPr/>
          <p:nvPr/>
        </p:nvSpPr>
        <p:spPr>
          <a:xfrm>
            <a:off x="297813" y="810725"/>
            <a:ext cx="1508400" cy="87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Credit Score Classification Database</a:t>
            </a:r>
            <a:endParaRPr>
              <a:latin typeface="Average"/>
              <a:ea typeface="Average"/>
              <a:cs typeface="Average"/>
              <a:sym typeface="Average"/>
            </a:endParaRPr>
          </a:p>
        </p:txBody>
      </p:sp>
      <p:sp>
        <p:nvSpPr>
          <p:cNvPr id="85" name="Google Shape;85;p16"/>
          <p:cNvSpPr/>
          <p:nvPr/>
        </p:nvSpPr>
        <p:spPr>
          <a:xfrm>
            <a:off x="2072963" y="832925"/>
            <a:ext cx="1910400" cy="87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Data Preprocessing</a:t>
            </a:r>
            <a:endParaRPr>
              <a:latin typeface="Average"/>
              <a:ea typeface="Average"/>
              <a:cs typeface="Average"/>
              <a:sym typeface="Average"/>
            </a:endParaRPr>
          </a:p>
        </p:txBody>
      </p:sp>
      <p:pic>
        <p:nvPicPr>
          <p:cNvPr id="86" name="Google Shape;86;p16"/>
          <p:cNvPicPr preferRelativeResize="0"/>
          <p:nvPr/>
        </p:nvPicPr>
        <p:blipFill>
          <a:blip r:embed="rId3">
            <a:alphaModFix/>
          </a:blip>
          <a:stretch>
            <a:fillRect/>
          </a:stretch>
        </p:blipFill>
        <p:spPr>
          <a:xfrm>
            <a:off x="174947" y="2852075"/>
            <a:ext cx="3634224" cy="2193275"/>
          </a:xfrm>
          <a:prstGeom prst="rect">
            <a:avLst/>
          </a:prstGeom>
          <a:noFill/>
          <a:ln>
            <a:noFill/>
          </a:ln>
        </p:spPr>
      </p:pic>
      <p:sp>
        <p:nvSpPr>
          <p:cNvPr id="87" name="Google Shape;87;p16"/>
          <p:cNvSpPr/>
          <p:nvPr/>
        </p:nvSpPr>
        <p:spPr>
          <a:xfrm>
            <a:off x="4214538" y="832925"/>
            <a:ext cx="1434300" cy="87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Feature Extraction</a:t>
            </a:r>
            <a:endParaRPr>
              <a:latin typeface="Average"/>
              <a:ea typeface="Average"/>
              <a:cs typeface="Average"/>
              <a:sym typeface="Average"/>
            </a:endParaRPr>
          </a:p>
        </p:txBody>
      </p:sp>
      <p:sp>
        <p:nvSpPr>
          <p:cNvPr id="88" name="Google Shape;88;p16"/>
          <p:cNvSpPr/>
          <p:nvPr/>
        </p:nvSpPr>
        <p:spPr>
          <a:xfrm>
            <a:off x="5880013" y="810725"/>
            <a:ext cx="1375500" cy="87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ML Model Decision</a:t>
            </a:r>
            <a:endParaRPr>
              <a:latin typeface="Average"/>
              <a:ea typeface="Average"/>
              <a:cs typeface="Average"/>
              <a:sym typeface="Average"/>
            </a:endParaRPr>
          </a:p>
        </p:txBody>
      </p:sp>
      <p:sp>
        <p:nvSpPr>
          <p:cNvPr id="89" name="Google Shape;89;p16"/>
          <p:cNvSpPr/>
          <p:nvPr/>
        </p:nvSpPr>
        <p:spPr>
          <a:xfrm>
            <a:off x="7564702" y="832925"/>
            <a:ext cx="1375500" cy="87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Personal Finance Optimizer</a:t>
            </a:r>
            <a:endParaRPr>
              <a:latin typeface="Average"/>
              <a:ea typeface="Average"/>
              <a:cs typeface="Average"/>
              <a:sym typeface="Average"/>
            </a:endParaRPr>
          </a:p>
        </p:txBody>
      </p:sp>
      <p:sp>
        <p:nvSpPr>
          <p:cNvPr id="90" name="Google Shape;90;p16"/>
          <p:cNvSpPr txBox="1"/>
          <p:nvPr/>
        </p:nvSpPr>
        <p:spPr>
          <a:xfrm>
            <a:off x="438500" y="2442200"/>
            <a:ext cx="3107100" cy="3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Times New Roman"/>
                <a:ea typeface="Times New Roman"/>
                <a:cs typeface="Times New Roman"/>
                <a:sym typeface="Times New Roman"/>
              </a:rPr>
              <a:t>Ensemble Classifier</a:t>
            </a:r>
            <a:endParaRPr>
              <a:solidFill>
                <a:schemeClr val="accent3"/>
              </a:solidFill>
              <a:latin typeface="Times New Roman"/>
              <a:ea typeface="Times New Roman"/>
              <a:cs typeface="Times New Roman"/>
              <a:sym typeface="Times New Roman"/>
            </a:endParaRPr>
          </a:p>
        </p:txBody>
      </p:sp>
      <p:pic>
        <p:nvPicPr>
          <p:cNvPr id="91" name="Google Shape;91;p16"/>
          <p:cNvPicPr preferRelativeResize="0"/>
          <p:nvPr/>
        </p:nvPicPr>
        <p:blipFill>
          <a:blip r:embed="rId4">
            <a:alphaModFix/>
          </a:blip>
          <a:stretch>
            <a:fillRect/>
          </a:stretch>
        </p:blipFill>
        <p:spPr>
          <a:xfrm>
            <a:off x="4775788" y="2852000"/>
            <a:ext cx="3583979" cy="2193275"/>
          </a:xfrm>
          <a:prstGeom prst="rect">
            <a:avLst/>
          </a:prstGeom>
          <a:noFill/>
          <a:ln>
            <a:noFill/>
          </a:ln>
        </p:spPr>
      </p:pic>
      <p:sp>
        <p:nvSpPr>
          <p:cNvPr id="92" name="Google Shape;92;p16"/>
          <p:cNvSpPr txBox="1"/>
          <p:nvPr/>
        </p:nvSpPr>
        <p:spPr>
          <a:xfrm>
            <a:off x="5014213" y="2442125"/>
            <a:ext cx="3107100" cy="3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Times New Roman"/>
                <a:ea typeface="Times New Roman"/>
                <a:cs typeface="Times New Roman"/>
                <a:sym typeface="Times New Roman"/>
              </a:rPr>
              <a:t>Extra Tree Classifier</a:t>
            </a:r>
            <a:endParaRPr>
              <a:solidFill>
                <a:schemeClr val="accent3"/>
              </a:solidFill>
              <a:latin typeface="Times New Roman"/>
              <a:ea typeface="Times New Roman"/>
              <a:cs typeface="Times New Roman"/>
              <a:sym typeface="Times New Roman"/>
            </a:endParaRPr>
          </a:p>
        </p:txBody>
      </p:sp>
      <p:sp>
        <p:nvSpPr>
          <p:cNvPr id="93" name="Google Shape;93;p16"/>
          <p:cNvSpPr/>
          <p:nvPr/>
        </p:nvSpPr>
        <p:spPr>
          <a:xfrm>
            <a:off x="1851975" y="1166225"/>
            <a:ext cx="135300" cy="15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4" name="Google Shape;94;p16"/>
          <p:cNvSpPr/>
          <p:nvPr/>
        </p:nvSpPr>
        <p:spPr>
          <a:xfrm>
            <a:off x="4069063" y="1188425"/>
            <a:ext cx="135300" cy="15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5" name="Google Shape;95;p16"/>
          <p:cNvSpPr/>
          <p:nvPr/>
        </p:nvSpPr>
        <p:spPr>
          <a:xfrm>
            <a:off x="7342450" y="1188425"/>
            <a:ext cx="135300" cy="15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6" name="Google Shape;96;p16"/>
          <p:cNvSpPr/>
          <p:nvPr/>
        </p:nvSpPr>
        <p:spPr>
          <a:xfrm>
            <a:off x="5696775" y="1188425"/>
            <a:ext cx="135300" cy="15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cxnSp>
        <p:nvCxnSpPr>
          <p:cNvPr id="97" name="Google Shape;97;p16"/>
          <p:cNvCxnSpPr>
            <a:stCxn id="88" idx="2"/>
            <a:endCxn id="90" idx="0"/>
          </p:cNvCxnSpPr>
          <p:nvPr/>
        </p:nvCxnSpPr>
        <p:spPr>
          <a:xfrm rot="5400000">
            <a:off x="3899563" y="-226075"/>
            <a:ext cx="760800" cy="4575600"/>
          </a:xfrm>
          <a:prstGeom prst="bentConnector3">
            <a:avLst>
              <a:gd fmla="val 50005" name="adj1"/>
            </a:avLst>
          </a:prstGeom>
          <a:noFill/>
          <a:ln cap="flat" cmpd="sng" w="38100">
            <a:solidFill>
              <a:schemeClr val="dk2"/>
            </a:solidFill>
            <a:prstDash val="solid"/>
            <a:round/>
            <a:headEnd len="med" w="med" type="none"/>
            <a:tailEnd len="med" w="med" type="stealth"/>
          </a:ln>
        </p:spPr>
      </p:cxnSp>
      <p:cxnSp>
        <p:nvCxnSpPr>
          <p:cNvPr id="98" name="Google Shape;98;p16"/>
          <p:cNvCxnSpPr>
            <a:stCxn id="88" idx="2"/>
            <a:endCxn id="92" idx="0"/>
          </p:cNvCxnSpPr>
          <p:nvPr/>
        </p:nvCxnSpPr>
        <p:spPr>
          <a:xfrm>
            <a:off x="6567763" y="1681325"/>
            <a:ext cx="0" cy="760800"/>
          </a:xfrm>
          <a:prstGeom prst="straightConnector1">
            <a:avLst/>
          </a:prstGeom>
          <a:noFill/>
          <a:ln cap="flat" cmpd="sng" w="38100">
            <a:solidFill>
              <a:schemeClr val="dk2"/>
            </a:solidFill>
            <a:prstDash val="solid"/>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103500" y="75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4" name="Google Shape;104;p17"/>
          <p:cNvSpPr txBox="1"/>
          <p:nvPr>
            <p:ph idx="1" type="body"/>
          </p:nvPr>
        </p:nvSpPr>
        <p:spPr>
          <a:xfrm>
            <a:off x="195450" y="771875"/>
            <a:ext cx="8336700" cy="9180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Data cleaning and data preprocess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Modeling</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Reverse optimization</a:t>
            </a:r>
            <a:endParaRPr sz="2000">
              <a:latin typeface="Times New Roman"/>
              <a:ea typeface="Times New Roman"/>
              <a:cs typeface="Times New Roman"/>
              <a:sym typeface="Times New Roman"/>
            </a:endParaRPr>
          </a:p>
        </p:txBody>
      </p:sp>
      <p:sp>
        <p:nvSpPr>
          <p:cNvPr id="105" name="Google Shape;105;p17"/>
          <p:cNvSpPr txBox="1"/>
          <p:nvPr/>
        </p:nvSpPr>
        <p:spPr>
          <a:xfrm>
            <a:off x="4495913" y="4427975"/>
            <a:ext cx="3107100" cy="3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Times New Roman"/>
                <a:ea typeface="Times New Roman"/>
                <a:cs typeface="Times New Roman"/>
                <a:sym typeface="Times New Roman"/>
              </a:rPr>
              <a:t>Extra Tree Classifier</a:t>
            </a:r>
            <a:endParaRPr>
              <a:solidFill>
                <a:schemeClr val="accent3"/>
              </a:solidFill>
              <a:latin typeface="Times New Roman"/>
              <a:ea typeface="Times New Roman"/>
              <a:cs typeface="Times New Roman"/>
              <a:sym typeface="Times New Roman"/>
            </a:endParaRPr>
          </a:p>
        </p:txBody>
      </p:sp>
      <p:pic>
        <p:nvPicPr>
          <p:cNvPr id="106" name="Google Shape;106;p17"/>
          <p:cNvPicPr preferRelativeResize="0"/>
          <p:nvPr/>
        </p:nvPicPr>
        <p:blipFill>
          <a:blip r:embed="rId3">
            <a:alphaModFix/>
          </a:blip>
          <a:stretch>
            <a:fillRect/>
          </a:stretch>
        </p:blipFill>
        <p:spPr>
          <a:xfrm>
            <a:off x="3154701" y="830075"/>
            <a:ext cx="5789551" cy="3543024"/>
          </a:xfrm>
          <a:prstGeom prst="rect">
            <a:avLst/>
          </a:prstGeom>
          <a:noFill/>
          <a:ln>
            <a:noFill/>
          </a:ln>
        </p:spPr>
      </p:pic>
      <p:sp>
        <p:nvSpPr>
          <p:cNvPr id="107" name="Google Shape;107;p17"/>
          <p:cNvSpPr txBox="1"/>
          <p:nvPr/>
        </p:nvSpPr>
        <p:spPr>
          <a:xfrm>
            <a:off x="103500" y="3777700"/>
            <a:ext cx="2867400" cy="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What Can’t People Change?</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Name, Age, Occupation</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Annual/Monthly Income</a:t>
            </a:r>
            <a:endParaRPr sz="1600">
              <a:solidFill>
                <a:schemeClr val="accent3"/>
              </a:solidFill>
              <a:latin typeface="Average"/>
              <a:ea typeface="Average"/>
              <a:cs typeface="Average"/>
              <a:sym typeface="Average"/>
            </a:endParaRPr>
          </a:p>
          <a:p>
            <a:pPr indent="0" lvl="0" marL="0" rtl="0" algn="l">
              <a:spcBef>
                <a:spcPts val="0"/>
              </a:spcBef>
              <a:spcAft>
                <a:spcPts val="0"/>
              </a:spcAft>
              <a:buNone/>
            </a:pPr>
            <a:r>
              <a:t/>
            </a:r>
            <a:endParaRPr sz="1600">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(1): Feature Selection</a:t>
            </a:r>
            <a:endParaRPr/>
          </a:p>
        </p:txBody>
      </p:sp>
      <p:sp>
        <p:nvSpPr>
          <p:cNvPr id="113" name="Google Shape;113;p18"/>
          <p:cNvSpPr txBox="1"/>
          <p:nvPr>
            <p:ph idx="1" type="body"/>
          </p:nvPr>
        </p:nvSpPr>
        <p:spPr>
          <a:xfrm>
            <a:off x="311700" y="1152475"/>
            <a:ext cx="4551300" cy="382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the some of the most important features?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Payment of Min Amount</a:t>
            </a:r>
            <a:endParaRPr/>
          </a:p>
          <a:p>
            <a:pPr indent="-342900" lvl="0" marL="457200" rtl="0" algn="l">
              <a:spcBef>
                <a:spcPts val="0"/>
              </a:spcBef>
              <a:spcAft>
                <a:spcPts val="0"/>
              </a:spcAft>
              <a:buSzPts val="1800"/>
              <a:buChar char="●"/>
            </a:pPr>
            <a:r>
              <a:rPr lang="en"/>
              <a:t>Number of Credit Card Inquiries</a:t>
            </a:r>
            <a:endParaRPr/>
          </a:p>
          <a:p>
            <a:pPr indent="-342900" lvl="0" marL="457200" rtl="0" algn="l">
              <a:spcBef>
                <a:spcPts val="0"/>
              </a:spcBef>
              <a:spcAft>
                <a:spcPts val="0"/>
              </a:spcAft>
              <a:buSzPts val="1800"/>
              <a:buChar char="●"/>
            </a:pPr>
            <a:r>
              <a:rPr lang="en"/>
              <a:t>Delay from Due Date</a:t>
            </a:r>
            <a:endParaRPr/>
          </a:p>
          <a:p>
            <a:pPr indent="-342900" lvl="0" marL="457200" rtl="0" algn="l">
              <a:spcBef>
                <a:spcPts val="0"/>
              </a:spcBef>
              <a:spcAft>
                <a:spcPts val="0"/>
              </a:spcAft>
              <a:buSzPts val="1800"/>
              <a:buChar char="●"/>
            </a:pPr>
            <a:r>
              <a:rPr lang="en"/>
              <a:t>Number of Credit Cards</a:t>
            </a:r>
            <a:endParaRPr/>
          </a:p>
          <a:p>
            <a:pPr indent="0" lvl="0" marL="0" rtl="0" algn="l">
              <a:spcBef>
                <a:spcPts val="1200"/>
              </a:spcBef>
              <a:spcAft>
                <a:spcPts val="1200"/>
              </a:spcAft>
              <a:buNone/>
            </a:pPr>
            <a:r>
              <a:rPr lang="en"/>
              <a:t>Note: Some features like Annual Income  cannot be easily changed</a:t>
            </a:r>
            <a:endParaRPr/>
          </a:p>
        </p:txBody>
      </p:sp>
      <p:pic>
        <p:nvPicPr>
          <p:cNvPr id="114" name="Google Shape;114;p18"/>
          <p:cNvPicPr preferRelativeResize="0"/>
          <p:nvPr/>
        </p:nvPicPr>
        <p:blipFill>
          <a:blip r:embed="rId3">
            <a:alphaModFix/>
          </a:blip>
          <a:stretch>
            <a:fillRect/>
          </a:stretch>
        </p:blipFill>
        <p:spPr>
          <a:xfrm>
            <a:off x="5108463" y="80547"/>
            <a:ext cx="3851251" cy="2404828"/>
          </a:xfrm>
          <a:prstGeom prst="rect">
            <a:avLst/>
          </a:prstGeom>
          <a:noFill/>
          <a:ln>
            <a:noFill/>
          </a:ln>
        </p:spPr>
      </p:pic>
      <p:pic>
        <p:nvPicPr>
          <p:cNvPr id="115" name="Google Shape;115;p18"/>
          <p:cNvPicPr preferRelativeResize="0"/>
          <p:nvPr/>
        </p:nvPicPr>
        <p:blipFill>
          <a:blip r:embed="rId4">
            <a:alphaModFix/>
          </a:blip>
          <a:stretch>
            <a:fillRect/>
          </a:stretch>
        </p:blipFill>
        <p:spPr>
          <a:xfrm>
            <a:off x="5125444" y="2571750"/>
            <a:ext cx="3817318" cy="2482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19"/>
          <p:cNvPicPr preferRelativeResize="0"/>
          <p:nvPr/>
        </p:nvPicPr>
        <p:blipFill>
          <a:blip r:embed="rId3">
            <a:alphaModFix/>
          </a:blip>
          <a:stretch>
            <a:fillRect/>
          </a:stretch>
        </p:blipFill>
        <p:spPr>
          <a:xfrm>
            <a:off x="0" y="0"/>
            <a:ext cx="9144000" cy="5143501"/>
          </a:xfrm>
          <a:prstGeom prst="rect">
            <a:avLst/>
          </a:prstGeom>
          <a:noFill/>
          <a:ln>
            <a:noFill/>
          </a:ln>
        </p:spPr>
      </p:pic>
      <p:sp>
        <p:nvSpPr>
          <p:cNvPr id="123" name="Google Shape;123;p19"/>
          <p:cNvSpPr txBox="1"/>
          <p:nvPr/>
        </p:nvSpPr>
        <p:spPr>
          <a:xfrm>
            <a:off x="56575" y="4397525"/>
            <a:ext cx="1478700" cy="6852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lt1"/>
                </a:solidFill>
                <a:latin typeface="Average"/>
                <a:ea typeface="Average"/>
                <a:cs typeface="Average"/>
                <a:sym typeface="Average"/>
              </a:rPr>
              <a:t>Correlation Heatmap</a:t>
            </a:r>
            <a:endParaRPr b="1" sz="1800" u="sng">
              <a:solidFill>
                <a:schemeClr val="lt1"/>
              </a:solidFill>
              <a:latin typeface="Average"/>
              <a:ea typeface="Average"/>
              <a:cs typeface="Average"/>
              <a:sym typeface="Average"/>
            </a:endParaRPr>
          </a:p>
        </p:txBody>
      </p:sp>
      <p:sp>
        <p:nvSpPr>
          <p:cNvPr id="124" name="Google Shape;124;p19"/>
          <p:cNvSpPr/>
          <p:nvPr/>
        </p:nvSpPr>
        <p:spPr>
          <a:xfrm>
            <a:off x="513275" y="3636325"/>
            <a:ext cx="7459800" cy="185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Data Analysis (2): Correlations</a:t>
            </a:r>
            <a:endParaRPr/>
          </a:p>
        </p:txBody>
      </p:sp>
      <p:sp>
        <p:nvSpPr>
          <p:cNvPr id="130" name="Google Shape;13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credit inquiries indicate financial behavior?</a:t>
            </a:r>
            <a:endParaRPr/>
          </a:p>
          <a:p>
            <a:pPr indent="-342900" lvl="0" marL="457200" rtl="0" algn="l">
              <a:spcBef>
                <a:spcPts val="1200"/>
              </a:spcBef>
              <a:spcAft>
                <a:spcPts val="0"/>
              </a:spcAft>
              <a:buSzPts val="1800"/>
              <a:buChar char="●"/>
            </a:pPr>
            <a:r>
              <a:rPr lang="en"/>
              <a:t>Bad behaviors have positive correlation</a:t>
            </a:r>
            <a:endParaRPr/>
          </a:p>
          <a:p>
            <a:pPr indent="-342900" lvl="0" marL="457200" rtl="0" algn="l">
              <a:spcBef>
                <a:spcPts val="0"/>
              </a:spcBef>
              <a:spcAft>
                <a:spcPts val="0"/>
              </a:spcAft>
              <a:buSzPts val="1800"/>
              <a:buChar char="●"/>
            </a:pPr>
            <a:r>
              <a:rPr lang="en"/>
              <a:t>Hard Inquiries lower credit score</a:t>
            </a:r>
            <a:endParaRPr/>
          </a:p>
        </p:txBody>
      </p:sp>
      <p:pic>
        <p:nvPicPr>
          <p:cNvPr id="131" name="Google Shape;131;p20"/>
          <p:cNvPicPr preferRelativeResize="0"/>
          <p:nvPr/>
        </p:nvPicPr>
        <p:blipFill>
          <a:blip r:embed="rId3">
            <a:alphaModFix/>
          </a:blip>
          <a:stretch>
            <a:fillRect/>
          </a:stretch>
        </p:blipFill>
        <p:spPr>
          <a:xfrm>
            <a:off x="5399249" y="298400"/>
            <a:ext cx="3485601" cy="2235100"/>
          </a:xfrm>
          <a:prstGeom prst="rect">
            <a:avLst/>
          </a:prstGeom>
          <a:noFill/>
          <a:ln>
            <a:noFill/>
          </a:ln>
        </p:spPr>
      </p:pic>
      <p:pic>
        <p:nvPicPr>
          <p:cNvPr id="132" name="Google Shape;132;p20"/>
          <p:cNvPicPr preferRelativeResize="0"/>
          <p:nvPr/>
        </p:nvPicPr>
        <p:blipFill>
          <a:blip r:embed="rId4">
            <a:alphaModFix/>
          </a:blip>
          <a:stretch>
            <a:fillRect/>
          </a:stretch>
        </p:blipFill>
        <p:spPr>
          <a:xfrm>
            <a:off x="146200" y="3284012"/>
            <a:ext cx="8911401" cy="15338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Data Analysis (3): Correlations</a:t>
            </a:r>
            <a:endParaRPr/>
          </a:p>
        </p:txBody>
      </p:sp>
      <p:sp>
        <p:nvSpPr>
          <p:cNvPr id="138" name="Google Shape;138;p21"/>
          <p:cNvSpPr txBox="1"/>
          <p:nvPr>
            <p:ph idx="1" type="body"/>
          </p:nvPr>
        </p:nvSpPr>
        <p:spPr>
          <a:xfrm>
            <a:off x="172150" y="1087325"/>
            <a:ext cx="472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number of credit cards indicate financial </a:t>
            </a:r>
            <a:r>
              <a:rPr lang="en"/>
              <a:t>behavior</a:t>
            </a:r>
            <a:r>
              <a:rPr lang="en"/>
              <a:t>? </a:t>
            </a:r>
            <a:endParaRPr/>
          </a:p>
          <a:p>
            <a:pPr indent="-342900" lvl="0" marL="457200" rtl="0" algn="l">
              <a:spcBef>
                <a:spcPts val="1200"/>
              </a:spcBef>
              <a:spcAft>
                <a:spcPts val="0"/>
              </a:spcAft>
              <a:buSzPts val="1800"/>
              <a:buChar char="●"/>
            </a:pPr>
            <a:r>
              <a:rPr lang="en"/>
              <a:t>Bad Behaviors have positive correlation</a:t>
            </a:r>
            <a:endParaRPr/>
          </a:p>
          <a:p>
            <a:pPr indent="-342900" lvl="0" marL="457200" rtl="0" algn="l">
              <a:spcBef>
                <a:spcPts val="0"/>
              </a:spcBef>
              <a:spcAft>
                <a:spcPts val="0"/>
              </a:spcAft>
              <a:buSzPts val="1800"/>
              <a:buChar char="●"/>
            </a:pPr>
            <a:r>
              <a:rPr lang="en"/>
              <a:t>People with more credit cards tend to have bad credit scores</a:t>
            </a:r>
            <a:endParaRPr/>
          </a:p>
        </p:txBody>
      </p:sp>
      <p:pic>
        <p:nvPicPr>
          <p:cNvPr id="139" name="Google Shape;139;p21"/>
          <p:cNvPicPr preferRelativeResize="0"/>
          <p:nvPr/>
        </p:nvPicPr>
        <p:blipFill>
          <a:blip r:embed="rId3">
            <a:alphaModFix/>
          </a:blip>
          <a:stretch>
            <a:fillRect/>
          </a:stretch>
        </p:blipFill>
        <p:spPr>
          <a:xfrm>
            <a:off x="4951900" y="323175"/>
            <a:ext cx="4027599" cy="2497550"/>
          </a:xfrm>
          <a:prstGeom prst="rect">
            <a:avLst/>
          </a:prstGeom>
          <a:noFill/>
          <a:ln>
            <a:noFill/>
          </a:ln>
        </p:spPr>
      </p:pic>
      <p:pic>
        <p:nvPicPr>
          <p:cNvPr id="140" name="Google Shape;140;p21"/>
          <p:cNvPicPr preferRelativeResize="0"/>
          <p:nvPr/>
        </p:nvPicPr>
        <p:blipFill rotWithShape="1">
          <a:blip r:embed="rId4">
            <a:alphaModFix/>
          </a:blip>
          <a:srcRect b="0" l="0" r="0" t="0"/>
          <a:stretch/>
        </p:blipFill>
        <p:spPr>
          <a:xfrm>
            <a:off x="172150" y="3409461"/>
            <a:ext cx="8706026" cy="15829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