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1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6DF0B-9412-1B4B-8795-669F5E19ADB0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8F03-E262-2F45-97ED-647B303DD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7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 and 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5"/>
          <p:cNvSpPr txBox="1">
            <a:spLocks noGrp="1"/>
          </p:cNvSpPr>
          <p:nvPr>
            <p:ph type="title"/>
          </p:nvPr>
        </p:nvSpPr>
        <p:spPr>
          <a:xfrm>
            <a:off x="1828800" y="304800"/>
            <a:ext cx="1009226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5"/>
          <p:cNvSpPr txBox="1">
            <a:spLocks noGrp="1"/>
          </p:cNvSpPr>
          <p:nvPr>
            <p:ph type="body" idx="1"/>
          </p:nvPr>
        </p:nvSpPr>
        <p:spPr>
          <a:xfrm>
            <a:off x="1625600" y="1447800"/>
            <a:ext cx="965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49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  <p:sldLayoutId id="2147483671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5932-91BC-D83E-E2A1-7B8762CC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Discord Bots with Python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1FBC1-1FEB-4938-A9B4-CE47591A91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7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More List Operations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6" name="Google Shape;86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a = range(5)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a.append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(5)		# [0,1,2,3,4,5]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5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a.insert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(0, 42)		# [42,0,1,2,3,4]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a.pop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(0)			# [0,1,2,3,4]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5.5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a.reverse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# [4,3,2,1,0]</a:t>
            </a:r>
            <a:endParaRPr dirty="0"/>
          </a:p>
          <a:p>
            <a:pPr marL="342900">
              <a:spcBef>
                <a:spcPts val="800"/>
              </a:spcBef>
              <a:buSzPts val="20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a.sort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()			# [0,1,2,3,4]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13C1-4178-AACF-1761-DB1FAAF1A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7</a:t>
            </a:r>
            <a:r>
              <a:rPr lang="en-US" baseline="30000" dirty="0"/>
              <a:t>th</a:t>
            </a:r>
            <a:r>
              <a:rPr lang="en-US" dirty="0"/>
              <a:t> Largest Integer of A List of 20 Random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FDCA-27BF-A19E-6769-139B12F1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4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5BBF-94C7-A03C-D2B0-1F29C8471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DE11-A3E6-B441-AC57-E7D1C242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  <a:p>
            <a:r>
              <a:rPr lang="en-US" dirty="0"/>
              <a:t>Bubble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Shell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24194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20F-7493-BA75-43AE-3A839B4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F332F-87F0-D6DC-B85D-BD5FC01B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9B29-09AF-1EF7-B644-7566BE56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F5305-0A86-FCD5-B18F-4FD9F5587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6774" y="1530625"/>
            <a:ext cx="4972878" cy="48746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Period: Two months</a:t>
            </a:r>
          </a:p>
          <a:p>
            <a:r>
              <a:rPr lang="en-US" dirty="0"/>
              <a:t>Building Environments:  </a:t>
            </a:r>
            <a:r>
              <a:rPr lang="en-US" b="1" u="sng" dirty="0"/>
              <a:t>Windows</a:t>
            </a:r>
            <a:r>
              <a:rPr lang="en-US" dirty="0"/>
              <a:t>, Linux and MacOS</a:t>
            </a:r>
          </a:p>
          <a:p>
            <a:r>
              <a:rPr lang="en-US" dirty="0"/>
              <a:t>Building Tools</a:t>
            </a:r>
          </a:p>
          <a:p>
            <a:pPr lvl="1"/>
            <a:r>
              <a:rPr lang="en-US" dirty="0"/>
              <a:t>IDE: Visual Studio Code, 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Version Control: Git, </a:t>
            </a:r>
            <a:r>
              <a:rPr lang="en-US" dirty="0" err="1"/>
              <a:t>Github</a:t>
            </a:r>
            <a:r>
              <a:rPr lang="en-US" dirty="0"/>
              <a:t>,  &lt;-- Personal email address</a:t>
            </a:r>
          </a:p>
          <a:p>
            <a:pPr lvl="1"/>
            <a:r>
              <a:rPr lang="en-US" dirty="0"/>
              <a:t>anaconda/</a:t>
            </a:r>
            <a:r>
              <a:rPr lang="en-US" dirty="0" err="1"/>
              <a:t>miniconda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Google Remote Desk</a:t>
            </a:r>
          </a:p>
          <a:p>
            <a:r>
              <a:rPr lang="en-US" dirty="0"/>
              <a:t>Building/Coding Language: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or C</a:t>
            </a:r>
          </a:p>
          <a:p>
            <a:r>
              <a:rPr lang="en-US" dirty="0"/>
              <a:t>Basic coding techniques</a:t>
            </a:r>
          </a:p>
          <a:p>
            <a:pPr lvl="1"/>
            <a:r>
              <a:rPr lang="en-US" dirty="0"/>
              <a:t>Fundamentals.  </a:t>
            </a:r>
          </a:p>
          <a:p>
            <a:pPr lvl="1"/>
            <a:r>
              <a:rPr lang="en-US" dirty="0"/>
              <a:t>Sorting Algorithms</a:t>
            </a:r>
          </a:p>
          <a:p>
            <a:r>
              <a:rPr lang="en-US" dirty="0"/>
              <a:t>Final goal, build a discord bot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7A35B-F2BD-1D77-A698-50B53B5E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7191" y="1441174"/>
            <a:ext cx="6629400" cy="51285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Phase I: Coding Basic</a:t>
            </a:r>
          </a:p>
          <a:p>
            <a:pPr lvl="1"/>
            <a:r>
              <a:rPr lang="en-US" sz="1800" dirty="0" err="1"/>
              <a:t>devOp</a:t>
            </a:r>
            <a:r>
              <a:rPr lang="en-US" sz="1800" dirty="0"/>
              <a:t> fundamentals: IDE, Git, </a:t>
            </a:r>
            <a:r>
              <a:rPr lang="en-US" sz="1800" dirty="0" err="1"/>
              <a:t>Github</a:t>
            </a:r>
            <a:endParaRPr lang="en-US" sz="1800" dirty="0"/>
          </a:p>
          <a:p>
            <a:pPr lvl="1"/>
            <a:r>
              <a:rPr lang="en-US" sz="1800" dirty="0"/>
              <a:t>Python basics: number, string, list, sort algorithms</a:t>
            </a:r>
          </a:p>
          <a:p>
            <a:r>
              <a:rPr lang="en-US" dirty="0"/>
              <a:t>Phase II: Build Discord Bots with Google Home</a:t>
            </a:r>
          </a:p>
          <a:p>
            <a:pPr lvl="1"/>
            <a:r>
              <a:rPr lang="en-US" sz="1800" dirty="0"/>
              <a:t>Python basics: Function, Class, Module and Package</a:t>
            </a:r>
          </a:p>
          <a:p>
            <a:pPr lvl="1"/>
            <a:r>
              <a:rPr lang="en-US" sz="1800" dirty="0"/>
              <a:t>Send a message to and from Discord channel</a:t>
            </a:r>
          </a:p>
          <a:p>
            <a:pPr lvl="1"/>
            <a:r>
              <a:rPr lang="en-US" sz="1800" dirty="0"/>
              <a:t>Connect with Google Home services</a:t>
            </a:r>
          </a:p>
          <a:p>
            <a:pPr lvl="1"/>
            <a:r>
              <a:rPr lang="en-US" sz="1800" dirty="0"/>
              <a:t>Connect Google Home with Discord channel</a:t>
            </a:r>
          </a:p>
          <a:p>
            <a:r>
              <a:rPr lang="en-US" dirty="0"/>
              <a:t>Phase III: Build AI Discord Bots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710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AD30-6F7F-6415-CC82-5DEE389F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1B3FD-D5EA-52B0-2E39-4F5FA7966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code.visualstudio.com</a:t>
            </a:r>
            <a:r>
              <a:rPr lang="en-US" dirty="0"/>
              <a:t>/</a:t>
            </a:r>
          </a:p>
          <a:p>
            <a:r>
              <a:rPr lang="en-US" dirty="0"/>
              <a:t>Git, Git hub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1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3399-45BE-BD7D-3A13-A2D7BE4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GitHub, </a:t>
            </a:r>
            <a:r>
              <a:rPr lang="en-US" dirty="0" err="1"/>
              <a:t>GitHubApp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8186-D4E1-9906-83D8-F3A6FB86C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40483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4082-365F-016C-0D22-3F9D84F8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Memeber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47AEEEB-6E60-6C75-44B2-212FB1936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605023"/>
              </p:ext>
            </p:extLst>
          </p:nvPr>
        </p:nvGraphicFramePr>
        <p:xfrm>
          <a:off x="1103313" y="2052638"/>
          <a:ext cx="894715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430">
                  <a:extLst>
                    <a:ext uri="{9D8B030D-6E8A-4147-A177-3AD203B41FA5}">
                      <a16:colId xmlns:a16="http://schemas.microsoft.com/office/drawing/2014/main" val="547987789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001449402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216902368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3501720395"/>
                    </a:ext>
                  </a:extLst>
                </a:gridCol>
                <a:gridCol w="1789430">
                  <a:extLst>
                    <a:ext uri="{9D8B030D-6E8A-4147-A177-3AD203B41FA5}">
                      <a16:colId xmlns:a16="http://schemas.microsoft.com/office/drawing/2014/main" val="1822437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Github</a:t>
                      </a:r>
                      <a:r>
                        <a:rPr lang="en-US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00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BryanYHuang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7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Zachaary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ZacharyhWang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5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2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172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l"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Interactive “Shell”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2" name="Google Shape;62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learning the language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experimenting with the library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Great for testing your own modules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Two variations: IDLE (GUI),</a:t>
            </a:r>
            <a:br>
              <a:rPr lang="en-US" dirty="0">
                <a:latin typeface="Verdana"/>
                <a:ea typeface="Verdana"/>
                <a:cs typeface="Verdana"/>
                <a:sym typeface="Verdana"/>
              </a:rPr>
            </a:b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python (command line)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Type statements or expressions at prompt: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print "Hello, world"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Hello, world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x = 12**2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x/2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72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None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&gt;&gt;&gt; # this is a comment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Numbers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The usual suspects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12, 3.14, 0xFF, 0377, (-1+2)*3/4**5, abs(x), 0&lt;x&lt;=5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C-style shifting &amp; masking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1&lt;&lt;16, x&amp;0xff, x|1, ~x, </a:t>
            </a:r>
            <a:r>
              <a:rPr lang="en-US" dirty="0" err="1">
                <a:latin typeface="Verdana"/>
                <a:ea typeface="Verdana"/>
                <a:cs typeface="Verdana"/>
                <a:sym typeface="Verdana"/>
              </a:rPr>
              <a:t>x^y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Integer division truncates :-(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1/2 -&gt; 0	# 1./2. -&gt; 0.5, float(1)/2 -&gt; 0.5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Will be fixed in the future</a:t>
            </a:r>
            <a:endParaRPr dirty="0"/>
          </a:p>
          <a:p>
            <a:pPr marL="342900">
              <a:spcBef>
                <a:spcPts val="800"/>
              </a:spcBef>
              <a:buSzPts val="20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Long (arbitrary precision), complex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2L**100 -&gt; 1267650600228229401496703205376L</a:t>
            </a:r>
            <a:endParaRPr dirty="0"/>
          </a:p>
          <a:p>
            <a:pPr marL="1600200" lvl="3" indent="-228600">
              <a:spcBef>
                <a:spcPts val="560"/>
              </a:spcBef>
              <a:buSzPts val="1400"/>
              <a:buFont typeface="Verdana"/>
              <a:buChar char="–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In Python 2.2 and beyond, 2**100 does the same thing</a:t>
            </a:r>
            <a:endParaRPr dirty="0"/>
          </a:p>
          <a:p>
            <a:pPr marL="1143000" lvl="2" indent="-228600">
              <a:spcBef>
                <a:spcPts val="640"/>
              </a:spcBef>
              <a:buSzPts val="1600"/>
              <a:buFont typeface="Verdana"/>
              <a:buChar char="•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1j**2 -&gt; (-1+0j)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Strings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1143000" lvl="2" indent="-228600">
              <a:spcBef>
                <a:spcPts val="0"/>
              </a:spcBef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hello"+"world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helloworld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# concatenation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"hello"*3		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hellohellohello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 # repetition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"hello"[0]		"h"		# indexing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"hello"[-1]		"o"		# (from end)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"hello"[1:4]		"ell"		# slicing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len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("hello")		5		# size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"hello" &lt; "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jello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	1		# comparison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"e" in "hello"		1		# search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"escapes: \n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\033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\if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etc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"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'single quotes'  """triple quotes"""  </a:t>
            </a: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r"raw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 strings"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3200" b="1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Lists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>
              <a:spcBef>
                <a:spcPts val="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Flexible arrays, </a:t>
            </a:r>
            <a:r>
              <a:rPr lang="en-US" sz="2400" i="1" dirty="0">
                <a:latin typeface="Verdana"/>
                <a:ea typeface="Verdana"/>
                <a:cs typeface="Verdana"/>
                <a:sym typeface="Verdana"/>
              </a:rPr>
              <a:t>not</a:t>
            </a: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 Lisp-like linked lists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 = [99, "bottles of beer", ["on", "the", "wall"]]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Same operators as for strings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 err="1">
                <a:latin typeface="Verdana"/>
                <a:ea typeface="Verdana"/>
                <a:cs typeface="Verdana"/>
                <a:sym typeface="Verdana"/>
              </a:rPr>
              <a:t>a+b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, a*3, a[0], a[-1], a[1, le</a:t>
            </a:r>
            <a:r>
              <a:rPr lang="en-US" dirty="0"/>
              <a:t>:]</a:t>
            </a: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n(a)</a:t>
            </a:r>
            <a:endParaRPr dirty="0"/>
          </a:p>
          <a:p>
            <a:pPr marL="342900">
              <a:spcBef>
                <a:spcPts val="960"/>
              </a:spcBef>
              <a:buSzPts val="2400"/>
              <a:buFont typeface="Verdana"/>
              <a:buChar char="•"/>
            </a:pPr>
            <a:r>
              <a:rPr lang="en-US" sz="2400" dirty="0">
                <a:latin typeface="Verdana"/>
                <a:ea typeface="Verdana"/>
                <a:cs typeface="Verdana"/>
                <a:sym typeface="Verdana"/>
              </a:rPr>
              <a:t>Item and slice assignment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a[0] = 98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a[1:2] = ["bottles", "of", "beer"]</a:t>
            </a:r>
            <a:endParaRPr dirty="0"/>
          </a:p>
          <a:p>
            <a:pPr marL="1600200" lvl="3" indent="-228600">
              <a:spcBef>
                <a:spcPts val="640"/>
              </a:spcBef>
              <a:buSzPts val="1600"/>
              <a:buNone/>
            </a:pPr>
            <a:r>
              <a:rPr lang="en-US" sz="1600" dirty="0">
                <a:latin typeface="Verdana"/>
                <a:ea typeface="Verdana"/>
                <a:cs typeface="Verdana"/>
                <a:sym typeface="Verdana"/>
              </a:rPr>
              <a:t>-&gt; [98, "bottles", "of", "beer", ["on", "the", "wall"]]</a:t>
            </a:r>
            <a:endParaRPr dirty="0"/>
          </a:p>
          <a:p>
            <a:pPr marL="1143000" lvl="2" indent="-228600">
              <a:buFont typeface="Verdana"/>
              <a:buChar char="•"/>
            </a:pPr>
            <a:r>
              <a:rPr lang="en-US" sz="1800" dirty="0">
                <a:latin typeface="Verdana"/>
                <a:ea typeface="Verdana"/>
                <a:cs typeface="Verdana"/>
                <a:sym typeface="Verdana"/>
              </a:rPr>
              <a:t>del a[-1]	# -&gt; [98, "bottles", "of", "beer"]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742</Words>
  <Application>Microsoft Macintosh PowerPoint</Application>
  <PresentationFormat>Widescreen</PresentationFormat>
  <Paragraphs>104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Verdana</vt:lpstr>
      <vt:lpstr>Wingdings 3</vt:lpstr>
      <vt:lpstr>Ion</vt:lpstr>
      <vt:lpstr>Build Discord Bots with Python I</vt:lpstr>
      <vt:lpstr>Syllabus </vt:lpstr>
      <vt:lpstr>Building Tools</vt:lpstr>
      <vt:lpstr>Git, GitHub, GitHubApp</vt:lpstr>
      <vt:lpstr>Team Memeber</vt:lpstr>
      <vt:lpstr>Interactive “Shell”</vt:lpstr>
      <vt:lpstr>Numbers</vt:lpstr>
      <vt:lpstr>Strings</vt:lpstr>
      <vt:lpstr>Lists</vt:lpstr>
      <vt:lpstr>More List Operations</vt:lpstr>
      <vt:lpstr>Find The 7th Largest Integer of A List of 20 Random Integers</vt:lpstr>
      <vt:lpstr>Sort Algorithms in Python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 Building Study </dc:title>
  <dc:subject/>
  <dc:creator>Microsoft Office User</dc:creator>
  <cp:keywords/>
  <dc:description/>
  <cp:lastModifiedBy>Microsoft Office User</cp:lastModifiedBy>
  <cp:revision>12</cp:revision>
  <dcterms:created xsi:type="dcterms:W3CDTF">2022-06-05T23:20:22Z</dcterms:created>
  <dcterms:modified xsi:type="dcterms:W3CDTF">2022-06-17T21:30:56Z</dcterms:modified>
  <cp:category/>
</cp:coreProperties>
</file>