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86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6DF0B-9412-1B4B-8795-669F5E19ADB0}" type="datetimeFigureOut">
              <a:rPr lang="en-US" smtClean="0"/>
              <a:t>6/17/22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08F03-E262-2F45-97ED-647B303DD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78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 and 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5"/>
          <p:cNvSpPr txBox="1">
            <a:spLocks noGrp="1"/>
          </p:cNvSpPr>
          <p:nvPr>
            <p:ph type="title"/>
          </p:nvPr>
        </p:nvSpPr>
        <p:spPr>
          <a:xfrm>
            <a:off x="1828800" y="304800"/>
            <a:ext cx="1009226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5"/>
          <p:cNvSpPr txBox="1">
            <a:spLocks noGrp="1"/>
          </p:cNvSpPr>
          <p:nvPr>
            <p:ph type="body" idx="1"/>
          </p:nvPr>
        </p:nvSpPr>
        <p:spPr>
          <a:xfrm>
            <a:off x="1625600" y="1447800"/>
            <a:ext cx="9652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" name="Google Shape;20;p4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4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1" name="Google Shape;21;p4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4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2" name="Google Shape;22;p4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4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749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71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5932-91BC-D83E-E2A1-7B8762CC8A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 Discord Bots with Python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1FBC1-1FEB-4938-A9B4-CE47591A9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71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chemeClr val="dk1"/>
              </a:buClr>
              <a:buSzPts val="3200"/>
            </a:pPr>
            <a:r>
              <a:rPr lang="en-US" sz="3200" b="1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Subclassing (2)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36" name="Google Shape;236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>
              <a:spcBef>
                <a:spcPts val="0"/>
              </a:spcBef>
              <a:buSzPts val="1600"/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en-US" sz="1600" dirty="0" err="1">
                <a:latin typeface="Verdana"/>
                <a:ea typeface="Verdana"/>
                <a:cs typeface="Verdana"/>
                <a:sym typeface="Verdana"/>
              </a:rPr>
              <a:t>LimitedStack</a:t>
            </a: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sz="1600" dirty="0" err="1">
                <a:latin typeface="Verdana"/>
                <a:ea typeface="Verdana"/>
                <a:cs typeface="Verdana"/>
                <a:sym typeface="Verdana"/>
              </a:rPr>
              <a:t>FancyStack</a:t>
            </a: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):</a:t>
            </a:r>
            <a:endParaRPr dirty="0"/>
          </a:p>
          <a:p>
            <a:pPr marL="342900">
              <a:spcBef>
                <a:spcPts val="640"/>
              </a:spcBef>
              <a:buSzPts val="1600"/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    "fancy stack with limit on stack size"</a:t>
            </a:r>
            <a:endParaRPr dirty="0"/>
          </a:p>
          <a:p>
            <a:pPr marL="342900">
              <a:spcBef>
                <a:spcPts val="640"/>
              </a:spcBef>
              <a:buSzPts val="1600"/>
              <a:buNone/>
            </a:pPr>
            <a:endParaRPr sz="1600" dirty="0">
              <a:latin typeface="Verdana"/>
              <a:ea typeface="Verdana"/>
              <a:cs typeface="Verdana"/>
              <a:sym typeface="Verdana"/>
            </a:endParaRPr>
          </a:p>
          <a:p>
            <a:pPr marL="342900">
              <a:spcBef>
                <a:spcPts val="640"/>
              </a:spcBef>
              <a:buSzPts val="1600"/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    def __</a:t>
            </a:r>
            <a:r>
              <a:rPr lang="en-US" sz="1600" dirty="0" err="1">
                <a:latin typeface="Verdana"/>
                <a:ea typeface="Verdana"/>
                <a:cs typeface="Verdana"/>
                <a:sym typeface="Verdana"/>
              </a:rPr>
              <a:t>init</a:t>
            </a: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__(self, limit):</a:t>
            </a:r>
            <a:endParaRPr dirty="0"/>
          </a:p>
          <a:p>
            <a:pPr marL="342900">
              <a:spcBef>
                <a:spcPts val="640"/>
              </a:spcBef>
              <a:buSzPts val="1600"/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US" sz="1600" dirty="0" err="1">
                <a:latin typeface="Verdana"/>
                <a:ea typeface="Verdana"/>
                <a:cs typeface="Verdana"/>
                <a:sym typeface="Verdana"/>
              </a:rPr>
              <a:t>self.limit</a:t>
            </a: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 = limit</a:t>
            </a:r>
            <a:endParaRPr dirty="0"/>
          </a:p>
          <a:p>
            <a:pPr marL="342900">
              <a:spcBef>
                <a:spcPts val="640"/>
              </a:spcBef>
              <a:buSzPts val="1600"/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US" sz="1600" dirty="0" err="1">
                <a:latin typeface="Verdana"/>
                <a:ea typeface="Verdana"/>
                <a:cs typeface="Verdana"/>
                <a:sym typeface="Verdana"/>
              </a:rPr>
              <a:t>FancyStack</a:t>
            </a: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.__</a:t>
            </a:r>
            <a:r>
              <a:rPr lang="en-US" sz="1600" dirty="0" err="1">
                <a:latin typeface="Verdana"/>
                <a:ea typeface="Verdana"/>
                <a:cs typeface="Verdana"/>
                <a:sym typeface="Verdana"/>
              </a:rPr>
              <a:t>init</a:t>
            </a: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__(self)		# base class constructor</a:t>
            </a:r>
            <a:endParaRPr dirty="0"/>
          </a:p>
          <a:p>
            <a:pPr marL="342900">
              <a:spcBef>
                <a:spcPts val="640"/>
              </a:spcBef>
              <a:buSzPts val="1600"/>
              <a:buNone/>
            </a:pPr>
            <a:endParaRPr sz="1600" dirty="0">
              <a:latin typeface="Verdana"/>
              <a:ea typeface="Verdana"/>
              <a:cs typeface="Verdana"/>
              <a:sym typeface="Verdana"/>
            </a:endParaRPr>
          </a:p>
          <a:p>
            <a:pPr marL="342900">
              <a:spcBef>
                <a:spcPts val="640"/>
              </a:spcBef>
              <a:buSzPts val="1600"/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    def push(self, x):</a:t>
            </a:r>
            <a:endParaRPr dirty="0"/>
          </a:p>
          <a:p>
            <a:pPr marL="342900">
              <a:spcBef>
                <a:spcPts val="640"/>
              </a:spcBef>
              <a:buSzPts val="1600"/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        assert </a:t>
            </a:r>
            <a:r>
              <a:rPr lang="en-US" sz="1600" dirty="0" err="1">
                <a:latin typeface="Verdana"/>
                <a:ea typeface="Verdana"/>
                <a:cs typeface="Verdana"/>
                <a:sym typeface="Verdana"/>
              </a:rPr>
              <a:t>len</a:t>
            </a: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sz="1600" dirty="0" err="1">
                <a:latin typeface="Verdana"/>
                <a:ea typeface="Verdana"/>
                <a:cs typeface="Verdana"/>
                <a:sym typeface="Verdana"/>
              </a:rPr>
              <a:t>self.items</a:t>
            </a: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) &lt; </a:t>
            </a:r>
            <a:r>
              <a:rPr lang="en-US" sz="1600" dirty="0" err="1">
                <a:latin typeface="Verdana"/>
                <a:ea typeface="Verdana"/>
                <a:cs typeface="Verdana"/>
                <a:sym typeface="Verdana"/>
              </a:rPr>
              <a:t>self.limit</a:t>
            </a:r>
            <a:endParaRPr dirty="0"/>
          </a:p>
          <a:p>
            <a:pPr marL="342900">
              <a:spcBef>
                <a:spcPts val="640"/>
              </a:spcBef>
              <a:buSzPts val="1600"/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US" sz="1600" dirty="0" err="1">
                <a:latin typeface="Verdana"/>
                <a:ea typeface="Verdana"/>
                <a:cs typeface="Verdana"/>
                <a:sym typeface="Verdana"/>
              </a:rPr>
              <a:t>FancyStack.push</a:t>
            </a: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(self, x)		# "super" method call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Class / Instance Variables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42" name="Google Shape;242;p2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>
              <a:spcBef>
                <a:spcPts val="0"/>
              </a:spcBef>
              <a:buNone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class Connection:</a:t>
            </a:r>
            <a:endParaRPr dirty="0"/>
          </a:p>
          <a:p>
            <a:pPr marL="342900">
              <a:buNone/>
            </a:pPr>
            <a:r>
              <a:rPr lang="en-US" sz="1800" i="1" dirty="0">
                <a:latin typeface="Verdana"/>
                <a:ea typeface="Verdana"/>
                <a:cs typeface="Verdana"/>
                <a:sym typeface="Verdana"/>
              </a:rPr>
              <a:t>    verbose = 0				# class variable</a:t>
            </a:r>
            <a:endParaRPr dirty="0"/>
          </a:p>
          <a:p>
            <a:pPr marL="342900">
              <a:buNone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    def __</a:t>
            </a:r>
            <a:r>
              <a:rPr lang="en-US" sz="1800" dirty="0" err="1">
                <a:latin typeface="Verdana"/>
                <a:ea typeface="Verdana"/>
                <a:cs typeface="Verdana"/>
                <a:sym typeface="Verdana"/>
              </a:rPr>
              <a:t>init</a:t>
            </a: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__(self, host):</a:t>
            </a:r>
            <a:endParaRPr dirty="0"/>
          </a:p>
          <a:p>
            <a:pPr marL="342900">
              <a:buNone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US" sz="1800" dirty="0" err="1">
                <a:latin typeface="Verdana"/>
                <a:ea typeface="Verdana"/>
                <a:cs typeface="Verdana"/>
                <a:sym typeface="Verdana"/>
              </a:rPr>
              <a:t>self.host</a:t>
            </a: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 = host			# instance variable</a:t>
            </a:r>
            <a:endParaRPr dirty="0"/>
          </a:p>
          <a:p>
            <a:pPr marL="342900">
              <a:buNone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    def debug(self, v):</a:t>
            </a:r>
            <a:endParaRPr dirty="0"/>
          </a:p>
          <a:p>
            <a:pPr marL="342900">
              <a:buNone/>
            </a:pPr>
            <a:r>
              <a:rPr lang="en-US" sz="1800" i="1" dirty="0"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US" sz="1800" i="1" dirty="0" err="1">
                <a:latin typeface="Verdana"/>
                <a:ea typeface="Verdana"/>
                <a:cs typeface="Verdana"/>
                <a:sym typeface="Verdana"/>
              </a:rPr>
              <a:t>self.verbose</a:t>
            </a:r>
            <a:r>
              <a:rPr lang="en-US" sz="1800" i="1" dirty="0">
                <a:latin typeface="Verdana"/>
                <a:ea typeface="Verdana"/>
                <a:cs typeface="Verdana"/>
                <a:sym typeface="Verdana"/>
              </a:rPr>
              <a:t> = v			# make instance variable!</a:t>
            </a:r>
            <a:endParaRPr dirty="0"/>
          </a:p>
          <a:p>
            <a:pPr marL="342900">
              <a:buNone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    def connect(self):</a:t>
            </a:r>
            <a:endParaRPr dirty="0"/>
          </a:p>
          <a:p>
            <a:pPr marL="342900">
              <a:buNone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        if </a:t>
            </a:r>
            <a:r>
              <a:rPr lang="en-US" sz="1800" i="1" dirty="0" err="1">
                <a:latin typeface="Verdana"/>
                <a:ea typeface="Verdana"/>
                <a:cs typeface="Verdana"/>
                <a:sym typeface="Verdana"/>
              </a:rPr>
              <a:t>self.verbose</a:t>
            </a: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:			</a:t>
            </a:r>
            <a:r>
              <a:rPr lang="en-US" sz="1800" i="1" dirty="0">
                <a:latin typeface="Verdana"/>
                <a:ea typeface="Verdana"/>
                <a:cs typeface="Verdana"/>
                <a:sym typeface="Verdana"/>
              </a:rPr>
              <a:t># class or instance variable?</a:t>
            </a:r>
            <a:endParaRPr dirty="0"/>
          </a:p>
          <a:p>
            <a:pPr marL="342900">
              <a:buNone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            print "connecting to", </a:t>
            </a:r>
            <a:r>
              <a:rPr lang="en-US" sz="1800" dirty="0" err="1">
                <a:latin typeface="Verdana"/>
                <a:ea typeface="Verdana"/>
                <a:cs typeface="Verdana"/>
                <a:sym typeface="Verdana"/>
              </a:rPr>
              <a:t>self.host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Instance Variable Rules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48" name="Google Shape;248;p2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>
              <a:spcBef>
                <a:spcPts val="0"/>
              </a:spcBef>
              <a:buSzPts val="2400"/>
              <a:buFont typeface="Verdana"/>
              <a:buChar char="•"/>
            </a:pP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On use via instance (</a:t>
            </a:r>
            <a:r>
              <a:rPr lang="en-US" sz="2400" dirty="0" err="1">
                <a:latin typeface="Verdana"/>
                <a:ea typeface="Verdana"/>
                <a:cs typeface="Verdana"/>
                <a:sym typeface="Verdana"/>
              </a:rPr>
              <a:t>self.x</a:t>
            </a: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), search order:</a:t>
            </a:r>
            <a:endParaRPr dirty="0"/>
          </a:p>
          <a:p>
            <a:pPr marL="742950" lvl="1" indent="-285750">
              <a:spcBef>
                <a:spcPts val="800"/>
              </a:spcBef>
              <a:buSzPts val="2000"/>
              <a:buFont typeface="Verdana"/>
              <a:buChar char="–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(1) instance, (2) class, (3) base classes</a:t>
            </a:r>
            <a:endParaRPr dirty="0"/>
          </a:p>
          <a:p>
            <a:pPr marL="742950" lvl="1" indent="-285750">
              <a:spcBef>
                <a:spcPts val="800"/>
              </a:spcBef>
              <a:buSzPts val="2000"/>
              <a:buFont typeface="Verdana"/>
              <a:buChar char="–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this also works for method lookup</a:t>
            </a:r>
            <a:endParaRPr dirty="0"/>
          </a:p>
          <a:p>
            <a:pPr marL="342900">
              <a:spcBef>
                <a:spcPts val="960"/>
              </a:spcBef>
              <a:buSzPts val="2400"/>
              <a:buFont typeface="Verdana"/>
              <a:buChar char="•"/>
            </a:pP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On assignment via instance (</a:t>
            </a:r>
            <a:r>
              <a:rPr lang="en-US" sz="2400" dirty="0" err="1">
                <a:latin typeface="Verdana"/>
                <a:ea typeface="Verdana"/>
                <a:cs typeface="Verdana"/>
                <a:sym typeface="Verdana"/>
              </a:rPr>
              <a:t>self.x</a:t>
            </a: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 = ...):</a:t>
            </a:r>
            <a:endParaRPr dirty="0"/>
          </a:p>
          <a:p>
            <a:pPr marL="742950" lvl="1" indent="-285750">
              <a:spcBef>
                <a:spcPts val="800"/>
              </a:spcBef>
              <a:buSzPts val="2000"/>
              <a:buFont typeface="Verdana"/>
              <a:buChar char="–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always makes an instance variable</a:t>
            </a:r>
            <a:endParaRPr dirty="0"/>
          </a:p>
          <a:p>
            <a:pPr marL="342900">
              <a:spcBef>
                <a:spcPts val="960"/>
              </a:spcBef>
              <a:buSzPts val="2400"/>
              <a:buFont typeface="Verdana"/>
              <a:buChar char="•"/>
            </a:pP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Class variables "default" for instance variables</a:t>
            </a:r>
            <a:endParaRPr dirty="0"/>
          </a:p>
          <a:p>
            <a:pPr marL="342900">
              <a:spcBef>
                <a:spcPts val="960"/>
              </a:spcBef>
              <a:buSzPts val="2400"/>
              <a:buFont typeface="Verdana"/>
              <a:buChar char="•"/>
            </a:pP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But...!</a:t>
            </a:r>
            <a:endParaRPr dirty="0"/>
          </a:p>
          <a:p>
            <a:pPr marL="742950" lvl="1" indent="-285750">
              <a:spcBef>
                <a:spcPts val="800"/>
              </a:spcBef>
              <a:buSzPts val="2000"/>
              <a:buFont typeface="Verdana"/>
              <a:buChar char="–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mutable </a:t>
            </a:r>
            <a:r>
              <a:rPr lang="en-US" sz="2000" i="1" dirty="0"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 variable: one copy </a:t>
            </a:r>
            <a:r>
              <a:rPr lang="en-US" sz="2000" i="1" dirty="0">
                <a:latin typeface="Verdana"/>
                <a:ea typeface="Verdana"/>
                <a:cs typeface="Verdana"/>
                <a:sym typeface="Verdana"/>
              </a:rPr>
              <a:t>shared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 by all</a:t>
            </a:r>
            <a:endParaRPr dirty="0"/>
          </a:p>
          <a:p>
            <a:pPr marL="742950" lvl="1" indent="-285750">
              <a:spcBef>
                <a:spcPts val="800"/>
              </a:spcBef>
              <a:buSzPts val="2000"/>
              <a:buFont typeface="Verdana"/>
              <a:buChar char="–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mutable </a:t>
            </a:r>
            <a:r>
              <a:rPr lang="en-US" sz="2000" i="1" dirty="0">
                <a:latin typeface="Verdana"/>
                <a:ea typeface="Verdana"/>
                <a:cs typeface="Verdana"/>
                <a:sym typeface="Verdana"/>
              </a:rPr>
              <a:t>instance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 variable: each instance its own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chemeClr val="dk1"/>
              </a:buClr>
              <a:buSzPts val="3200"/>
            </a:pPr>
            <a:r>
              <a:rPr lang="en-US" sz="3200" b="1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Modules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54" name="Google Shape;254;p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>
              <a:spcBef>
                <a:spcPts val="0"/>
              </a:spcBef>
              <a:buSzPts val="2400"/>
              <a:buFont typeface="Verdana"/>
              <a:buChar char="•"/>
            </a:pP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Collection of stuff in </a:t>
            </a:r>
            <a:r>
              <a:rPr lang="en-US" sz="2400" i="1" dirty="0" err="1">
                <a:latin typeface="Verdana"/>
                <a:ea typeface="Verdana"/>
                <a:cs typeface="Verdana"/>
                <a:sym typeface="Verdana"/>
              </a:rPr>
              <a:t>foo</a:t>
            </a:r>
            <a:r>
              <a:rPr lang="en-US" sz="2400" dirty="0" err="1">
                <a:latin typeface="Verdana"/>
                <a:ea typeface="Verdana"/>
                <a:cs typeface="Verdana"/>
                <a:sym typeface="Verdana"/>
              </a:rPr>
              <a:t>.py</a:t>
            </a: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 file</a:t>
            </a:r>
            <a:endParaRPr dirty="0"/>
          </a:p>
          <a:p>
            <a:pPr marL="742950" lvl="1" indent="-285750">
              <a:spcBef>
                <a:spcPts val="800"/>
              </a:spcBef>
              <a:buSzPts val="2000"/>
              <a:buFont typeface="Verdana"/>
              <a:buChar char="–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functions, classes, variables</a:t>
            </a:r>
            <a:endParaRPr dirty="0"/>
          </a:p>
          <a:p>
            <a:pPr marL="342900">
              <a:spcBef>
                <a:spcPts val="960"/>
              </a:spcBef>
              <a:buSzPts val="2400"/>
              <a:buFont typeface="Verdana"/>
              <a:buChar char="•"/>
            </a:pP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Importing modules:</a:t>
            </a:r>
            <a:endParaRPr dirty="0"/>
          </a:p>
          <a:p>
            <a:pPr marL="742950" lvl="1" indent="-285750">
              <a:spcBef>
                <a:spcPts val="800"/>
              </a:spcBef>
              <a:buSzPts val="2000"/>
              <a:buFont typeface="Verdana"/>
              <a:buChar char="–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import re; print </a:t>
            </a:r>
            <a:r>
              <a:rPr lang="en-US" sz="2000" dirty="0" err="1">
                <a:latin typeface="Verdana"/>
                <a:ea typeface="Verdana"/>
                <a:cs typeface="Verdana"/>
                <a:sym typeface="Verdana"/>
              </a:rPr>
              <a:t>re.match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("[a-z]+", s)</a:t>
            </a:r>
            <a:endParaRPr dirty="0"/>
          </a:p>
          <a:p>
            <a:pPr marL="742950" lvl="1" indent="-285750">
              <a:spcBef>
                <a:spcPts val="800"/>
              </a:spcBef>
              <a:buSzPts val="2000"/>
              <a:buFont typeface="Verdana"/>
              <a:buChar char="–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from re import match; print match("[a-z]+", s)</a:t>
            </a:r>
            <a:endParaRPr dirty="0"/>
          </a:p>
          <a:p>
            <a:pPr marL="342900">
              <a:spcBef>
                <a:spcPts val="960"/>
              </a:spcBef>
              <a:buSzPts val="2400"/>
              <a:buFont typeface="Verdana"/>
              <a:buChar char="•"/>
            </a:pP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Import with rename:</a:t>
            </a:r>
            <a:endParaRPr dirty="0"/>
          </a:p>
          <a:p>
            <a:pPr marL="742950" lvl="1" indent="-285750">
              <a:spcBef>
                <a:spcPts val="800"/>
              </a:spcBef>
              <a:buSzPts val="2000"/>
              <a:buFont typeface="Verdana"/>
              <a:buChar char="–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import re as regex</a:t>
            </a:r>
            <a:endParaRPr dirty="0"/>
          </a:p>
          <a:p>
            <a:pPr marL="742950" lvl="1" indent="-285750">
              <a:spcBef>
                <a:spcPts val="800"/>
              </a:spcBef>
              <a:buSzPts val="2000"/>
              <a:buFont typeface="Verdana"/>
              <a:buChar char="–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from re import match as m</a:t>
            </a:r>
            <a:endParaRPr dirty="0"/>
          </a:p>
          <a:p>
            <a:pPr marL="742950" lvl="1" indent="-285750">
              <a:spcBef>
                <a:spcPts val="800"/>
              </a:spcBef>
              <a:buSzPts val="2000"/>
              <a:buFont typeface="Verdana"/>
              <a:buChar char="–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Before Python 2.0:</a:t>
            </a:r>
            <a:endParaRPr dirty="0"/>
          </a:p>
          <a:p>
            <a:pPr marL="1143000" lvl="2" indent="-228600">
              <a:buFont typeface="Verdana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import re; regex = re; del re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chemeClr val="dk1"/>
              </a:buClr>
              <a:buSzPts val="3200"/>
            </a:pPr>
            <a:r>
              <a:rPr lang="en-US" sz="3200" b="1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Packages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60" name="Google Shape;260;p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>
              <a:spcBef>
                <a:spcPts val="0"/>
              </a:spcBef>
              <a:buSzPts val="2400"/>
              <a:buFont typeface="Verdana"/>
              <a:buChar char="•"/>
            </a:pP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Collection of modules in directory</a:t>
            </a:r>
            <a:endParaRPr dirty="0"/>
          </a:p>
          <a:p>
            <a:pPr marL="342900">
              <a:spcBef>
                <a:spcPts val="960"/>
              </a:spcBef>
              <a:buSzPts val="2400"/>
              <a:buFont typeface="Verdana"/>
              <a:buChar char="•"/>
            </a:pP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Must have __</a:t>
            </a:r>
            <a:r>
              <a:rPr lang="en-US" sz="2400" dirty="0" err="1">
                <a:latin typeface="Verdana"/>
                <a:ea typeface="Verdana"/>
                <a:cs typeface="Verdana"/>
                <a:sym typeface="Verdana"/>
              </a:rPr>
              <a:t>init</a:t>
            </a: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__.</a:t>
            </a:r>
            <a:r>
              <a:rPr lang="en-US" sz="2400" dirty="0" err="1">
                <a:latin typeface="Verdana"/>
                <a:ea typeface="Verdana"/>
                <a:cs typeface="Verdana"/>
                <a:sym typeface="Verdana"/>
              </a:rPr>
              <a:t>py</a:t>
            </a: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 file</a:t>
            </a:r>
            <a:endParaRPr dirty="0"/>
          </a:p>
          <a:p>
            <a:pPr marL="342900">
              <a:spcBef>
                <a:spcPts val="960"/>
              </a:spcBef>
              <a:buSzPts val="2400"/>
              <a:buFont typeface="Verdana"/>
              <a:buChar char="•"/>
            </a:pP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May contain </a:t>
            </a:r>
            <a:r>
              <a:rPr lang="en-US" sz="2400" dirty="0" err="1">
                <a:latin typeface="Verdana"/>
                <a:ea typeface="Verdana"/>
                <a:cs typeface="Verdana"/>
                <a:sym typeface="Verdana"/>
              </a:rPr>
              <a:t>subpackages</a:t>
            </a:r>
            <a:endParaRPr dirty="0"/>
          </a:p>
          <a:p>
            <a:pPr marL="342900">
              <a:spcBef>
                <a:spcPts val="960"/>
              </a:spcBef>
              <a:buSzPts val="2400"/>
              <a:buFont typeface="Verdana"/>
              <a:buChar char="•"/>
            </a:pP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Import syntax:</a:t>
            </a:r>
            <a:endParaRPr dirty="0"/>
          </a:p>
          <a:p>
            <a:pPr marL="742950" lvl="1" indent="-285750">
              <a:spcBef>
                <a:spcPts val="800"/>
              </a:spcBef>
              <a:buSzPts val="2000"/>
              <a:buFont typeface="Verdana"/>
              <a:buChar char="–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from P.Q.M import foo; print foo()</a:t>
            </a:r>
            <a:endParaRPr dirty="0"/>
          </a:p>
          <a:p>
            <a:pPr marL="742950" lvl="1" indent="-285750">
              <a:spcBef>
                <a:spcPts val="800"/>
              </a:spcBef>
              <a:buSzPts val="2000"/>
              <a:buFont typeface="Verdana"/>
              <a:buChar char="–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from P.Q import M; print </a:t>
            </a:r>
            <a:r>
              <a:rPr lang="en-US" sz="2000" dirty="0" err="1">
                <a:latin typeface="Verdana"/>
                <a:ea typeface="Verdana"/>
                <a:cs typeface="Verdana"/>
                <a:sym typeface="Verdana"/>
              </a:rPr>
              <a:t>M.foo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()</a:t>
            </a:r>
            <a:endParaRPr dirty="0"/>
          </a:p>
          <a:p>
            <a:pPr marL="742950" lvl="1" indent="-285750">
              <a:spcBef>
                <a:spcPts val="800"/>
              </a:spcBef>
              <a:buSzPts val="2000"/>
              <a:buFont typeface="Verdana"/>
              <a:buChar char="–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import P.Q.M; print </a:t>
            </a:r>
            <a:r>
              <a:rPr lang="en-US" sz="2000" dirty="0" err="1">
                <a:latin typeface="Verdana"/>
                <a:ea typeface="Verdana"/>
                <a:cs typeface="Verdana"/>
                <a:sym typeface="Verdana"/>
              </a:rPr>
              <a:t>P.Q.M.foo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()</a:t>
            </a:r>
            <a:endParaRPr dirty="0"/>
          </a:p>
          <a:p>
            <a:pPr marL="742950" lvl="1" indent="-285750">
              <a:spcBef>
                <a:spcPts val="800"/>
              </a:spcBef>
              <a:buSzPts val="2000"/>
              <a:buFont typeface="Verdana"/>
              <a:buChar char="–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import P.Q.M as M; print </a:t>
            </a:r>
            <a:r>
              <a:rPr lang="en-US" sz="2000" dirty="0" err="1">
                <a:latin typeface="Verdana"/>
                <a:ea typeface="Verdana"/>
                <a:cs typeface="Verdana"/>
                <a:sym typeface="Verdana"/>
              </a:rPr>
              <a:t>M.foo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()	# new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9B29-09AF-1EF7-B644-7566BE56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F5305-0A86-FCD5-B18F-4FD9F5587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6774" y="1530625"/>
            <a:ext cx="4972878" cy="48746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Period: Two months</a:t>
            </a:r>
          </a:p>
          <a:p>
            <a:r>
              <a:rPr lang="en-US" dirty="0"/>
              <a:t>Building Environments:  </a:t>
            </a:r>
            <a:r>
              <a:rPr lang="en-US" b="1" u="sng" dirty="0"/>
              <a:t>Windows</a:t>
            </a:r>
            <a:r>
              <a:rPr lang="en-US" dirty="0"/>
              <a:t>, Linux and MacOS</a:t>
            </a:r>
          </a:p>
          <a:p>
            <a:r>
              <a:rPr lang="en-US" dirty="0"/>
              <a:t>Building Tools</a:t>
            </a:r>
          </a:p>
          <a:p>
            <a:pPr lvl="1"/>
            <a:r>
              <a:rPr lang="en-US" dirty="0"/>
              <a:t>IDE: Visual Studio Code, https://</a:t>
            </a:r>
            <a:r>
              <a:rPr lang="en-US" dirty="0" err="1"/>
              <a:t>code.visualstudio.com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Version Control: Git, </a:t>
            </a:r>
            <a:r>
              <a:rPr lang="en-US" dirty="0" err="1"/>
              <a:t>Github</a:t>
            </a:r>
            <a:r>
              <a:rPr lang="en-US" dirty="0"/>
              <a:t>,  &lt;-- Personal email address</a:t>
            </a:r>
          </a:p>
          <a:p>
            <a:pPr lvl="1"/>
            <a:r>
              <a:rPr lang="en-US" dirty="0"/>
              <a:t>anaconda/</a:t>
            </a:r>
            <a:r>
              <a:rPr lang="en-US" dirty="0" err="1"/>
              <a:t>miniconda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Google Remote Desk</a:t>
            </a:r>
          </a:p>
          <a:p>
            <a:r>
              <a:rPr lang="en-US" dirty="0"/>
              <a:t>Building/Coding Language: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Python</a:t>
            </a:r>
            <a:r>
              <a:rPr lang="en-US" dirty="0"/>
              <a:t> or C</a:t>
            </a:r>
          </a:p>
          <a:p>
            <a:r>
              <a:rPr lang="en-US" dirty="0"/>
              <a:t>Basic coding techniques</a:t>
            </a:r>
          </a:p>
          <a:p>
            <a:pPr lvl="1"/>
            <a:r>
              <a:rPr lang="en-US" dirty="0"/>
              <a:t>Fundamentals.  </a:t>
            </a:r>
          </a:p>
          <a:p>
            <a:pPr lvl="1"/>
            <a:r>
              <a:rPr lang="en-US" dirty="0"/>
              <a:t>Sorting Algorithms</a:t>
            </a:r>
          </a:p>
          <a:p>
            <a:r>
              <a:rPr lang="en-US" dirty="0"/>
              <a:t>Final goal, build a discord bot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7A35B-F2BD-1D77-A698-50B53B5E0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57191" y="1441174"/>
            <a:ext cx="6629400" cy="51285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Phase I: Coding Basic</a:t>
            </a:r>
          </a:p>
          <a:p>
            <a:pPr lvl="1"/>
            <a:r>
              <a:rPr lang="en-US" sz="1800" dirty="0" err="1"/>
              <a:t>devOp</a:t>
            </a:r>
            <a:r>
              <a:rPr lang="en-US" sz="1800" dirty="0"/>
              <a:t> fundamentals: IDE, Git, </a:t>
            </a:r>
            <a:r>
              <a:rPr lang="en-US" sz="1800" dirty="0" err="1"/>
              <a:t>Github</a:t>
            </a:r>
            <a:endParaRPr lang="en-US" sz="1800" dirty="0"/>
          </a:p>
          <a:p>
            <a:pPr lvl="1"/>
            <a:r>
              <a:rPr lang="en-US" sz="1800" dirty="0"/>
              <a:t>Python basics: number, string, list, sort algorithms</a:t>
            </a:r>
          </a:p>
          <a:p>
            <a:r>
              <a:rPr lang="en-US" dirty="0"/>
              <a:t>Phase II: Build Discord Bots with Google Home</a:t>
            </a:r>
          </a:p>
          <a:p>
            <a:pPr lvl="1"/>
            <a:r>
              <a:rPr lang="en-US" sz="1800" dirty="0"/>
              <a:t>Python basics: Function, Class, Module and Package</a:t>
            </a:r>
          </a:p>
          <a:p>
            <a:pPr lvl="1"/>
            <a:r>
              <a:rPr lang="en-US" sz="1800" dirty="0"/>
              <a:t>Send a message to and from Discord channel</a:t>
            </a:r>
          </a:p>
          <a:p>
            <a:pPr lvl="1"/>
            <a:r>
              <a:rPr lang="en-US" sz="1800" dirty="0"/>
              <a:t>Connect with Google Home services</a:t>
            </a:r>
          </a:p>
          <a:p>
            <a:pPr lvl="1"/>
            <a:r>
              <a:rPr lang="en-US" sz="1800" dirty="0"/>
              <a:t>Connect Google Home with Discord channel</a:t>
            </a:r>
          </a:p>
          <a:p>
            <a:r>
              <a:rPr lang="en-US" dirty="0"/>
              <a:t>Phase III: Build AI Discord Bots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710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A20F-7493-BA75-43AE-3A839B404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F332F-87F0-D6DC-B85D-BD5FC01B2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3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chemeClr val="dk1"/>
              </a:buClr>
              <a:buSzPts val="3200"/>
            </a:pPr>
            <a:r>
              <a:rPr lang="en-US" sz="3200" b="1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Functions, Procedures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0" name="Google Shape;200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>
              <a:spcBef>
                <a:spcPts val="0"/>
              </a:spcBef>
              <a:buSzPts val="2400"/>
              <a:buNone/>
            </a:pP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en-US" sz="2400" i="1" dirty="0">
                <a:latin typeface="Verdana"/>
                <a:ea typeface="Verdana"/>
                <a:cs typeface="Verdana"/>
                <a:sym typeface="Verdana"/>
              </a:rPr>
              <a:t>name</a:t>
            </a: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sz="2400" i="1" dirty="0">
                <a:latin typeface="Verdana"/>
                <a:ea typeface="Verdana"/>
                <a:cs typeface="Verdana"/>
                <a:sym typeface="Verdana"/>
              </a:rPr>
              <a:t>arg1</a:t>
            </a: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2400" i="1" dirty="0">
                <a:latin typeface="Verdana"/>
                <a:ea typeface="Verdana"/>
                <a:cs typeface="Verdana"/>
                <a:sym typeface="Verdana"/>
              </a:rPr>
              <a:t>arg2</a:t>
            </a: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, ...):</a:t>
            </a:r>
            <a:endParaRPr dirty="0"/>
          </a:p>
          <a:p>
            <a:pPr marL="342900">
              <a:spcBef>
                <a:spcPts val="960"/>
              </a:spcBef>
              <a:buSzPts val="2400"/>
              <a:buNone/>
            </a:pP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    """</a:t>
            </a:r>
            <a:r>
              <a:rPr lang="en-US" sz="2400" i="1" dirty="0">
                <a:latin typeface="Verdana"/>
                <a:ea typeface="Verdana"/>
                <a:cs typeface="Verdana"/>
                <a:sym typeface="Verdana"/>
              </a:rPr>
              <a:t>documentation</a:t>
            </a: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"""	# optional doc string</a:t>
            </a:r>
            <a:endParaRPr dirty="0"/>
          </a:p>
          <a:p>
            <a:pPr marL="342900">
              <a:spcBef>
                <a:spcPts val="960"/>
              </a:spcBef>
              <a:buSzPts val="2400"/>
              <a:buNone/>
            </a:pP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US" sz="2400" i="1" dirty="0">
                <a:latin typeface="Verdana"/>
                <a:ea typeface="Verdana"/>
                <a:cs typeface="Verdana"/>
                <a:sym typeface="Verdana"/>
              </a:rPr>
              <a:t>statements</a:t>
            </a:r>
            <a:endParaRPr dirty="0"/>
          </a:p>
          <a:p>
            <a:pPr marL="342900">
              <a:spcBef>
                <a:spcPts val="960"/>
              </a:spcBef>
              <a:buSzPts val="2400"/>
              <a:buNone/>
            </a:pPr>
            <a:endParaRPr sz="2400" dirty="0">
              <a:latin typeface="Verdana"/>
              <a:ea typeface="Verdana"/>
              <a:cs typeface="Verdana"/>
              <a:sym typeface="Verdana"/>
            </a:endParaRPr>
          </a:p>
          <a:p>
            <a:pPr marL="342900">
              <a:spcBef>
                <a:spcPts val="960"/>
              </a:spcBef>
              <a:buSzPts val="2400"/>
              <a:buNone/>
            </a:pP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return			# from procedure</a:t>
            </a:r>
            <a:endParaRPr dirty="0"/>
          </a:p>
          <a:p>
            <a:pPr marL="342900">
              <a:spcBef>
                <a:spcPts val="960"/>
              </a:spcBef>
              <a:buSzPts val="2400"/>
              <a:buNone/>
            </a:pP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return </a:t>
            </a:r>
            <a:r>
              <a:rPr lang="en-US" sz="2400" i="1" dirty="0">
                <a:latin typeface="Verdana"/>
                <a:ea typeface="Verdana"/>
                <a:cs typeface="Verdana"/>
                <a:sym typeface="Verdana"/>
              </a:rPr>
              <a:t>expression</a:t>
            </a: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		# from function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chemeClr val="dk1"/>
              </a:buClr>
              <a:buSzPts val="3200"/>
            </a:pPr>
            <a:r>
              <a:rPr lang="en-US" sz="3200" b="1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Example Function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6" name="Google Shape;206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>
              <a:spcBef>
                <a:spcPts val="0"/>
              </a:spcBef>
              <a:buSzPts val="2000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gcd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(a, b):</a:t>
            </a:r>
            <a:endParaRPr dirty="0"/>
          </a:p>
          <a:p>
            <a:pPr marL="342900">
              <a:spcBef>
                <a:spcPts val="800"/>
              </a:spcBef>
              <a:buSzPts val="2000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    "greatest common divisor"</a:t>
            </a:r>
            <a:endParaRPr dirty="0"/>
          </a:p>
          <a:p>
            <a:pPr marL="342900">
              <a:spcBef>
                <a:spcPts val="800"/>
              </a:spcBef>
              <a:buSzPts val="2000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    while a != 0:</a:t>
            </a:r>
            <a:endParaRPr dirty="0"/>
          </a:p>
          <a:p>
            <a:pPr marL="342900">
              <a:spcBef>
                <a:spcPts val="800"/>
              </a:spcBef>
              <a:buSzPts val="2000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        a, b = </a:t>
            </a: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b%a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, a    # parallel assignment</a:t>
            </a:r>
            <a:endParaRPr dirty="0"/>
          </a:p>
          <a:p>
            <a:pPr marL="342900">
              <a:spcBef>
                <a:spcPts val="800"/>
              </a:spcBef>
              <a:buSzPts val="2000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    return b</a:t>
            </a:r>
            <a:endParaRPr dirty="0"/>
          </a:p>
          <a:p>
            <a:pPr marL="342900">
              <a:spcBef>
                <a:spcPts val="800"/>
              </a:spcBef>
              <a:buSzPts val="2000"/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342900">
              <a:spcBef>
                <a:spcPts val="800"/>
              </a:spcBef>
              <a:buSzPts val="2000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&gt;&gt;&gt; </a:t>
            </a: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gcd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.__doc__</a:t>
            </a:r>
            <a:endParaRPr dirty="0"/>
          </a:p>
          <a:p>
            <a:pPr marL="342900">
              <a:spcBef>
                <a:spcPts val="800"/>
              </a:spcBef>
              <a:buSzPts val="2000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'greatest common divisor'</a:t>
            </a:r>
            <a:endParaRPr dirty="0"/>
          </a:p>
          <a:p>
            <a:pPr marL="342900">
              <a:spcBef>
                <a:spcPts val="800"/>
              </a:spcBef>
              <a:buSzPts val="2000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&gt;&gt;&gt; </a:t>
            </a: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gcd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(12, 20)</a:t>
            </a:r>
            <a:endParaRPr dirty="0"/>
          </a:p>
          <a:p>
            <a:pPr marL="342900">
              <a:spcBef>
                <a:spcPts val="800"/>
              </a:spcBef>
              <a:buSzPts val="2000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4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chemeClr val="dk1"/>
              </a:buClr>
              <a:buSzPts val="3200"/>
            </a:pPr>
            <a:r>
              <a:rPr lang="en-US" sz="3200" b="1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Classes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12" name="Google Shape;212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>
              <a:spcBef>
                <a:spcPts val="0"/>
              </a:spcBef>
              <a:buSzPts val="20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en-US" i="1">
                <a:latin typeface="Verdana"/>
                <a:ea typeface="Verdana"/>
                <a:cs typeface="Verdana"/>
                <a:sym typeface="Verdana"/>
              </a:rPr>
              <a:t>name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:</a:t>
            </a:r>
            <a:endParaRPr/>
          </a:p>
          <a:p>
            <a:pPr marL="342900">
              <a:spcBef>
                <a:spcPts val="800"/>
              </a:spcBef>
              <a:buSzPts val="20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    "</a:t>
            </a:r>
            <a:r>
              <a:rPr lang="en-US" i="1">
                <a:latin typeface="Verdana"/>
                <a:ea typeface="Verdana"/>
                <a:cs typeface="Verdana"/>
                <a:sym typeface="Verdana"/>
              </a:rPr>
              <a:t>documentation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"</a:t>
            </a:r>
            <a:endParaRPr/>
          </a:p>
          <a:p>
            <a:pPr marL="342900">
              <a:spcBef>
                <a:spcPts val="800"/>
              </a:spcBef>
              <a:buSzPts val="20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US" i="1">
                <a:latin typeface="Verdana"/>
                <a:ea typeface="Verdana"/>
                <a:cs typeface="Verdana"/>
                <a:sym typeface="Verdana"/>
              </a:rPr>
              <a:t>statements</a:t>
            </a:r>
            <a:endParaRPr/>
          </a:p>
          <a:p>
            <a:pPr marL="342900">
              <a:spcBef>
                <a:spcPts val="800"/>
              </a:spcBef>
              <a:buSzPts val="20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-or-</a:t>
            </a:r>
            <a:endParaRPr/>
          </a:p>
          <a:p>
            <a:pPr marL="342900">
              <a:spcBef>
                <a:spcPts val="800"/>
              </a:spcBef>
              <a:buSzPts val="20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en-US" i="1">
                <a:latin typeface="Verdana"/>
                <a:ea typeface="Verdana"/>
                <a:cs typeface="Verdana"/>
                <a:sym typeface="Verdana"/>
              </a:rPr>
              <a:t>name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i="1">
                <a:latin typeface="Verdana"/>
                <a:ea typeface="Verdana"/>
                <a:cs typeface="Verdana"/>
                <a:sym typeface="Verdana"/>
              </a:rPr>
              <a:t>base1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i="1">
                <a:latin typeface="Verdana"/>
                <a:ea typeface="Verdana"/>
                <a:cs typeface="Verdana"/>
                <a:sym typeface="Verdana"/>
              </a:rPr>
              <a:t>base2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, ...):</a:t>
            </a:r>
            <a:endParaRPr/>
          </a:p>
          <a:p>
            <a:pPr marL="342900">
              <a:spcBef>
                <a:spcPts val="800"/>
              </a:spcBef>
              <a:buSzPts val="20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US" i="1">
                <a:latin typeface="Verdana"/>
                <a:ea typeface="Verdana"/>
                <a:cs typeface="Verdana"/>
                <a:sym typeface="Verdana"/>
              </a:rPr>
              <a:t>...</a:t>
            </a:r>
            <a:endParaRPr/>
          </a:p>
          <a:p>
            <a:pPr marL="342900">
              <a:spcBef>
                <a:spcPts val="800"/>
              </a:spcBef>
              <a:buSzPts val="20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Most, </a:t>
            </a:r>
            <a:r>
              <a:rPr lang="en-US" i="1">
                <a:latin typeface="Verdana"/>
                <a:ea typeface="Verdana"/>
                <a:cs typeface="Verdana"/>
                <a:sym typeface="Verdana"/>
              </a:rPr>
              <a:t>statements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 are method definitions:</a:t>
            </a:r>
            <a:endParaRPr/>
          </a:p>
          <a:p>
            <a:pPr marL="342900">
              <a:spcBef>
                <a:spcPts val="800"/>
              </a:spcBef>
              <a:buSzPts val="20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    def </a:t>
            </a:r>
            <a:r>
              <a:rPr lang="en-US" i="1">
                <a:latin typeface="Verdana"/>
                <a:ea typeface="Verdana"/>
                <a:cs typeface="Verdana"/>
                <a:sym typeface="Verdana"/>
              </a:rPr>
              <a:t>name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(self, </a:t>
            </a:r>
            <a:r>
              <a:rPr lang="en-US" i="1">
                <a:latin typeface="Verdana"/>
                <a:ea typeface="Verdana"/>
                <a:cs typeface="Verdana"/>
                <a:sym typeface="Verdana"/>
              </a:rPr>
              <a:t>arg1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i="1">
                <a:latin typeface="Verdana"/>
                <a:ea typeface="Verdana"/>
                <a:cs typeface="Verdana"/>
                <a:sym typeface="Verdana"/>
              </a:rPr>
              <a:t>arg2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, ...):</a:t>
            </a:r>
            <a:endParaRPr/>
          </a:p>
          <a:p>
            <a:pPr marL="342900">
              <a:spcBef>
                <a:spcPts val="800"/>
              </a:spcBef>
              <a:buSzPts val="20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US" i="1">
                <a:latin typeface="Verdana"/>
                <a:ea typeface="Verdana"/>
                <a:cs typeface="Verdana"/>
                <a:sym typeface="Verdana"/>
              </a:rPr>
              <a:t>...</a:t>
            </a:r>
            <a:endParaRPr/>
          </a:p>
          <a:p>
            <a:pPr marL="342900">
              <a:spcBef>
                <a:spcPts val="800"/>
              </a:spcBef>
              <a:buSzPts val="20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May also be </a:t>
            </a:r>
            <a:r>
              <a:rPr lang="en-US" i="1">
                <a:latin typeface="Verdana"/>
                <a:ea typeface="Verdana"/>
                <a:cs typeface="Verdana"/>
                <a:sym typeface="Verdana"/>
              </a:rPr>
              <a:t>class variable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 assignments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chemeClr val="dk1"/>
              </a:buClr>
              <a:buSzPts val="3200"/>
            </a:pPr>
            <a:r>
              <a:rPr lang="en-US" sz="3200" b="1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Example Class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18" name="Google Shape;218;p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class Stack:</a:t>
            </a:r>
            <a:endParaRPr/>
          </a:p>
          <a:p>
            <a:pPr marL="342900">
              <a:lnSpc>
                <a:spcPct val="90000"/>
              </a:lnSpc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    "A well-known data structure…"</a:t>
            </a:r>
            <a:endParaRPr/>
          </a:p>
          <a:p>
            <a:pPr marL="342900">
              <a:lnSpc>
                <a:spcPct val="130000"/>
              </a:lnSpc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    def __init__(self):		# constructor</a:t>
            </a:r>
            <a:endParaRPr/>
          </a:p>
          <a:p>
            <a:pPr marL="342900">
              <a:lnSpc>
                <a:spcPct val="90000"/>
              </a:lnSpc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        self.items = []</a:t>
            </a:r>
            <a:endParaRPr/>
          </a:p>
          <a:p>
            <a:pPr marL="342900">
              <a:lnSpc>
                <a:spcPct val="130000"/>
              </a:lnSpc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    def push(self, x):</a:t>
            </a:r>
            <a:endParaRPr/>
          </a:p>
          <a:p>
            <a:pPr marL="342900">
              <a:lnSpc>
                <a:spcPct val="90000"/>
              </a:lnSpc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        self.items.append(x)	# the sky is the limit</a:t>
            </a:r>
            <a:endParaRPr/>
          </a:p>
          <a:p>
            <a:pPr marL="342900">
              <a:lnSpc>
                <a:spcPct val="130000"/>
              </a:lnSpc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    def pop(self):</a:t>
            </a:r>
            <a:endParaRPr/>
          </a:p>
          <a:p>
            <a:pPr marL="342900">
              <a:lnSpc>
                <a:spcPct val="90000"/>
              </a:lnSpc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        x = self.items[-1]		# what happens if it’s empty?</a:t>
            </a:r>
            <a:endParaRPr/>
          </a:p>
          <a:p>
            <a:pPr marL="342900">
              <a:lnSpc>
                <a:spcPct val="90000"/>
              </a:lnSpc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        del self.items[-1]</a:t>
            </a:r>
            <a:endParaRPr/>
          </a:p>
          <a:p>
            <a:pPr marL="342900">
              <a:lnSpc>
                <a:spcPct val="90000"/>
              </a:lnSpc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        return x</a:t>
            </a:r>
            <a:endParaRPr/>
          </a:p>
          <a:p>
            <a:pPr marL="342900">
              <a:lnSpc>
                <a:spcPct val="130000"/>
              </a:lnSpc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    def empty(self):</a:t>
            </a:r>
            <a:endParaRPr/>
          </a:p>
          <a:p>
            <a:pPr marL="342900">
              <a:lnSpc>
                <a:spcPct val="90000"/>
              </a:lnSpc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        return len(self.items) == 0	# Boolean result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chemeClr val="dk1"/>
              </a:buClr>
              <a:buSzPts val="3200"/>
            </a:pPr>
            <a:r>
              <a:rPr lang="en-US" sz="3200" b="1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Using Classes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24" name="Google Shape;224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>
              <a:spcBef>
                <a:spcPts val="0"/>
              </a:spcBef>
              <a:buSzPts val="2000"/>
              <a:buFont typeface="Verdana"/>
              <a:buChar char="•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To create an instance, simply call the class object: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  <a:p>
            <a:pPr marL="1143000" lvl="2" indent="-228600">
              <a:spcBef>
                <a:spcPts val="640"/>
              </a:spcBef>
              <a:buSzPts val="1600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x = Stack()	# no 'new' operator!</a:t>
            </a:r>
            <a:endParaRPr dirty="0"/>
          </a:p>
          <a:p>
            <a:pPr marL="342900">
              <a:spcBef>
                <a:spcPts val="640"/>
              </a:spcBef>
              <a:buSzPts val="1600"/>
              <a:buNone/>
            </a:pPr>
            <a:endParaRPr sz="1600" dirty="0">
              <a:latin typeface="Verdana"/>
              <a:ea typeface="Verdana"/>
              <a:cs typeface="Verdana"/>
              <a:sym typeface="Verdana"/>
            </a:endParaRPr>
          </a:p>
          <a:p>
            <a:pPr marL="342900">
              <a:spcBef>
                <a:spcPts val="800"/>
              </a:spcBef>
              <a:buSzPts val="2000"/>
              <a:buFont typeface="Verdana"/>
              <a:buChar char="•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To use methods of the instance, call using dot notation: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  <a:p>
            <a:pPr marL="1143000" lvl="2" indent="-228600">
              <a:spcBef>
                <a:spcPts val="640"/>
              </a:spcBef>
              <a:buSzPts val="1600"/>
              <a:buNone/>
            </a:pP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x.empty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()	# -&gt; 1</a:t>
            </a:r>
            <a:endParaRPr dirty="0"/>
          </a:p>
          <a:p>
            <a:pPr marL="1143000" lvl="2" indent="-228600">
              <a:spcBef>
                <a:spcPts val="640"/>
              </a:spcBef>
              <a:buSzPts val="1600"/>
              <a:buNone/>
            </a:pP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x.push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(1)			# [1]</a:t>
            </a:r>
            <a:endParaRPr dirty="0"/>
          </a:p>
          <a:p>
            <a:pPr marL="1143000" lvl="2" indent="-228600">
              <a:spcBef>
                <a:spcPts val="640"/>
              </a:spcBef>
              <a:buSzPts val="1600"/>
              <a:buNone/>
            </a:pP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x.empty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()	# -&gt; 0</a:t>
            </a:r>
            <a:endParaRPr dirty="0"/>
          </a:p>
          <a:p>
            <a:pPr marL="1143000" lvl="2" indent="-228600">
              <a:spcBef>
                <a:spcPts val="640"/>
              </a:spcBef>
              <a:buSzPts val="1600"/>
              <a:buNone/>
            </a:pP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x.push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("hello")			# [1, "hello"]</a:t>
            </a:r>
            <a:endParaRPr dirty="0"/>
          </a:p>
          <a:p>
            <a:pPr marL="1143000" lvl="2" indent="-228600">
              <a:spcBef>
                <a:spcPts val="640"/>
              </a:spcBef>
              <a:buSzPts val="1600"/>
              <a:buNone/>
            </a:pP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x.pop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()		# -&gt; "hello"	# [1]</a:t>
            </a:r>
            <a:endParaRPr dirty="0"/>
          </a:p>
          <a:p>
            <a:pPr marL="342900">
              <a:spcBef>
                <a:spcPts val="640"/>
              </a:spcBef>
              <a:buSzPts val="1600"/>
              <a:buNone/>
            </a:pPr>
            <a:endParaRPr sz="1600" dirty="0">
              <a:latin typeface="Verdana"/>
              <a:ea typeface="Verdana"/>
              <a:cs typeface="Verdana"/>
              <a:sym typeface="Verdana"/>
            </a:endParaRPr>
          </a:p>
          <a:p>
            <a:pPr marL="342900">
              <a:spcBef>
                <a:spcPts val="800"/>
              </a:spcBef>
              <a:buSzPts val="2000"/>
              <a:buFont typeface="Verdana"/>
              <a:buChar char="•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To inspect instance variables, use dot notation: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  <a:p>
            <a:pPr marL="1143000" lvl="2" indent="-228600">
              <a:spcBef>
                <a:spcPts val="640"/>
              </a:spcBef>
              <a:buSzPts val="1600"/>
              <a:buNone/>
            </a:pP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x.items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		# -&gt; [1]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chemeClr val="dk1"/>
              </a:buClr>
              <a:buSzPts val="3200"/>
            </a:pPr>
            <a:r>
              <a:rPr lang="en-US" sz="3200" b="1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Subclassing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30" name="Google Shape;230;p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>
              <a:spcBef>
                <a:spcPts val="0"/>
              </a:spcBef>
              <a:buSzPts val="1600"/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en-US" sz="1600" dirty="0" err="1">
                <a:latin typeface="Verdana"/>
                <a:ea typeface="Verdana"/>
                <a:cs typeface="Verdana"/>
                <a:sym typeface="Verdana"/>
              </a:rPr>
              <a:t>FancyStack</a:t>
            </a: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(Stack):</a:t>
            </a:r>
            <a:endParaRPr dirty="0"/>
          </a:p>
          <a:p>
            <a:pPr marL="342900">
              <a:spcBef>
                <a:spcPts val="640"/>
              </a:spcBef>
              <a:buSzPts val="1600"/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    "stack with added ability to inspect inferior stack items"</a:t>
            </a:r>
            <a:endParaRPr dirty="0"/>
          </a:p>
          <a:p>
            <a:pPr marL="342900">
              <a:spcBef>
                <a:spcPts val="640"/>
              </a:spcBef>
              <a:buSzPts val="1600"/>
              <a:buNone/>
            </a:pPr>
            <a:endParaRPr sz="1600" dirty="0">
              <a:latin typeface="Verdana"/>
              <a:ea typeface="Verdana"/>
              <a:cs typeface="Verdana"/>
              <a:sym typeface="Verdana"/>
            </a:endParaRPr>
          </a:p>
          <a:p>
            <a:pPr marL="342900">
              <a:spcBef>
                <a:spcPts val="640"/>
              </a:spcBef>
              <a:buSzPts val="1600"/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    def peek(self, n):</a:t>
            </a:r>
            <a:endParaRPr dirty="0"/>
          </a:p>
          <a:p>
            <a:pPr marL="342900">
              <a:spcBef>
                <a:spcPts val="640"/>
              </a:spcBef>
              <a:buSzPts val="1600"/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        "peek(0) returns top; peek(-1) returns item below that; etc."</a:t>
            </a:r>
            <a:endParaRPr dirty="0"/>
          </a:p>
          <a:p>
            <a:pPr marL="342900">
              <a:spcBef>
                <a:spcPts val="640"/>
              </a:spcBef>
              <a:buSzPts val="1600"/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        size = </a:t>
            </a:r>
            <a:r>
              <a:rPr lang="en-US" sz="1600" dirty="0" err="1">
                <a:latin typeface="Verdana"/>
                <a:ea typeface="Verdana"/>
                <a:cs typeface="Verdana"/>
                <a:sym typeface="Verdana"/>
              </a:rPr>
              <a:t>len</a:t>
            </a: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sz="1600" dirty="0" err="1">
                <a:latin typeface="Verdana"/>
                <a:ea typeface="Verdana"/>
                <a:cs typeface="Verdana"/>
                <a:sym typeface="Verdana"/>
              </a:rPr>
              <a:t>self.items</a:t>
            </a: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)</a:t>
            </a:r>
            <a:endParaRPr dirty="0"/>
          </a:p>
          <a:p>
            <a:pPr marL="342900">
              <a:spcBef>
                <a:spcPts val="640"/>
              </a:spcBef>
              <a:buSzPts val="1600"/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        assert 0 &lt;= n &lt; size			# test precondition</a:t>
            </a:r>
            <a:endParaRPr dirty="0"/>
          </a:p>
          <a:p>
            <a:pPr marL="342900">
              <a:spcBef>
                <a:spcPts val="640"/>
              </a:spcBef>
              <a:buSzPts val="1600"/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        return </a:t>
            </a:r>
            <a:r>
              <a:rPr lang="en-US" sz="1600" dirty="0" err="1">
                <a:latin typeface="Verdana"/>
                <a:ea typeface="Verdana"/>
                <a:cs typeface="Verdana"/>
                <a:sym typeface="Verdana"/>
              </a:rPr>
              <a:t>self.items</a:t>
            </a: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[size-1-n]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</TotalTime>
  <Words>979</Words>
  <Application>Microsoft Macintosh PowerPoint</Application>
  <PresentationFormat>Widescreen</PresentationFormat>
  <Paragraphs>139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Verdana</vt:lpstr>
      <vt:lpstr>Wingdings 3</vt:lpstr>
      <vt:lpstr>Ion</vt:lpstr>
      <vt:lpstr>Build Discord Bots with Python II</vt:lpstr>
      <vt:lpstr>Syllabus </vt:lpstr>
      <vt:lpstr>PowerPoint Presentation</vt:lpstr>
      <vt:lpstr>Functions, Procedures</vt:lpstr>
      <vt:lpstr>Example Function</vt:lpstr>
      <vt:lpstr>Classes</vt:lpstr>
      <vt:lpstr>Example Class</vt:lpstr>
      <vt:lpstr>Using Classes</vt:lpstr>
      <vt:lpstr>Subclassing</vt:lpstr>
      <vt:lpstr>Subclassing (2)</vt:lpstr>
      <vt:lpstr>Class / Instance Variables</vt:lpstr>
      <vt:lpstr>Instance Variable Rules</vt:lpstr>
      <vt:lpstr>Modules</vt:lpstr>
      <vt:lpstr>Packages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 Building Study </dc:title>
  <dc:subject/>
  <dc:creator>Microsoft Office User</dc:creator>
  <cp:keywords/>
  <dc:description/>
  <cp:lastModifiedBy>Microsoft Office User</cp:lastModifiedBy>
  <cp:revision>12</cp:revision>
  <dcterms:created xsi:type="dcterms:W3CDTF">2022-06-05T23:20:22Z</dcterms:created>
  <dcterms:modified xsi:type="dcterms:W3CDTF">2022-06-17T21:30:48Z</dcterms:modified>
  <cp:category/>
</cp:coreProperties>
</file>