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2" r:id="rId5"/>
    <p:sldId id="266" r:id="rId6"/>
    <p:sldId id="268" r:id="rId7"/>
    <p:sldId id="269" r:id="rId8"/>
    <p:sldId id="270" r:id="rId9"/>
    <p:sldId id="271" r:id="rId10"/>
    <p:sldId id="263" r:id="rId11"/>
    <p:sldId id="261" r:id="rId12"/>
    <p:sldId id="262" r:id="rId13"/>
    <p:sldId id="265" r:id="rId14"/>
    <p:sldId id="267" r:id="rId15"/>
    <p:sldId id="260" r:id="rId16"/>
    <p:sldId id="26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30"/>
    <p:restoredTop sz="90949"/>
  </p:normalViewPr>
  <p:slideViewPr>
    <p:cSldViewPr showGuides="1">
      <p:cViewPr varScale="1">
        <p:scale>
          <a:sx n="83" d="100"/>
          <a:sy n="83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A9846E1-B9D0-FE46-AFC2-51974C6B94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E08E18-304D-0946-8274-C0538BF929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0825F44-991D-1A43-B5D6-16C463B68C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17D330A-7514-DE46-B7CD-6C5232D7D76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4624856E-F697-914B-8B13-B78E787EC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B0D04844-7259-0D41-9C35-0D430E5558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9AD24E9A-A1FF-CC46-8988-0BA879F487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5907DA4F-BCE1-214A-BBD8-4D693B993B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>
            <a:extLst>
              <a:ext uri="{FF2B5EF4-FFF2-40B4-BE49-F238E27FC236}">
                <a16:creationId xmlns:a16="http://schemas.microsoft.com/office/drawing/2014/main" id="{4CC4748C-3A36-6D44-839C-BD148974C1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7414" name="Rectangle 1030">
            <a:extLst>
              <a:ext uri="{FF2B5EF4-FFF2-40B4-BE49-F238E27FC236}">
                <a16:creationId xmlns:a16="http://schemas.microsoft.com/office/drawing/2014/main" id="{BA7B2EB4-1505-7846-A464-F9D47B1C73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1031">
            <a:extLst>
              <a:ext uri="{FF2B5EF4-FFF2-40B4-BE49-F238E27FC236}">
                <a16:creationId xmlns:a16="http://schemas.microsoft.com/office/drawing/2014/main" id="{A3A4C6CB-FB4D-604B-A46A-3B6E93AF2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429CD50-3B55-024E-80CF-369013BC0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>
            <a:extLst>
              <a:ext uri="{FF2B5EF4-FFF2-40B4-BE49-F238E27FC236}">
                <a16:creationId xmlns:a16="http://schemas.microsoft.com/office/drawing/2014/main" id="{87E83089-67C1-854D-AAB8-0A30F4071D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2" name="Rectangle 205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A73FF737-6F07-EA41-8F0D-30DF4D9D3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99853029-E284-BF43-A5A5-3C0E29AD3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055">
            <a:extLst>
              <a:ext uri="{FF2B5EF4-FFF2-40B4-BE49-F238E27FC236}">
                <a16:creationId xmlns:a16="http://schemas.microsoft.com/office/drawing/2014/main" id="{54A6187E-F4EE-FB4F-A648-94E1E8CBF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62D4C4F4-3BAE-F644-9D10-3090FCB4A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9328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5AFECD-08F4-DA4B-B1C6-DC9EB0EC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CF07C8-C201-DE49-A526-CD2969CAC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1CE950-DE85-C041-8579-4C3777C84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AA7D9-76C0-CB46-84D3-3765EA031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318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0BCF3B-F873-B846-AE38-B92BBB68D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36F785-76BC-0F4C-88C8-777D45934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03B0D4-2347-A542-98F9-938CCD73C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5892-6489-E34C-B984-F2B25A358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59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92318C-7B77-7E4C-9E68-754E233BC7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232544-1187-E449-964E-3CC8C2462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0EC2A4-3C1E-AC4F-9FB9-BC1C81470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93D5-2FFF-4249-9B2C-2270E5A73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0990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B4E073-7C92-6F4F-A68A-98F5023BA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19E06-19DF-6D4C-97DE-1C4154EFC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1F39B6-4018-9749-9083-E2F385267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367F4-0E6A-E049-B4F4-2E22DACE7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756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E568A-C923-CD4F-8AED-990177DD7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C924-9FD4-D642-8F96-4FE0BEAA7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35580-CBA4-0046-A446-A3FDF7CF6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D6343-FA3B-0F4D-BBF5-64023FF90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2496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137F27-86EA-0D4F-A8D5-2EB1BCA4F4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EB17E8-63EF-1942-A849-9C21347FC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BB09A1-0068-494B-AF1F-2C1C4A218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85437-3F98-114E-B2E1-4DE705CE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181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BF971C-B71D-9843-9B35-F9FC1D0A0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54084F-CC23-5B42-9F23-12A59CA70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1E5E61-7EA4-3F41-90B8-90A338374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08169-9847-AA40-AEA7-CE1563D253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129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12EF1B-851A-E445-8C8C-5ACEB8B7C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3DEC86-180C-FA44-B260-5F20D18E2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616C3C-69C9-2742-B379-C0CC12D13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BA32-035F-B145-9776-81C6267828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5641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042B3-F9E7-3646-BA6B-F30293ACA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112B8-ACE5-3540-A6F9-5D6A82634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E070-26D6-D045-810A-739AAF34C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2C6A-5D71-2E4B-AE90-E7D34AB0C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0606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E6960-0AD9-2444-B3D9-460CF61B0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0DA93-376D-734A-B2A4-EE8674B98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2503-8FBA-064A-B6CF-8A6DC3BD9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BD684-EEFC-E44A-A3DE-ABF29F965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012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94368B-8B5F-3E4A-8083-E1AD4A87D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73E005E-62F8-694E-AC51-DD568D7D9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8F1B779-DDE3-264B-83EA-27C77F5910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203E4AD-476D-3445-B1A1-CFC6588C37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4463475-EA3B-3F4D-903A-ACF23ED8FC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6AA23313-9EDB-2548-816C-DBA1F3AE0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C:/Documents%20and%20Settings/stingay/My%20Documents/3c120.avi" TargetMode="External"/><Relationship Id="rId1" Type="http://schemas.microsoft.com/office/2007/relationships/media" Target="file:////C:/Documents%20and%20Settings/stingay/My%20Documents/3c120.avi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14C2FC81-1091-CF48-9920-48A7F686F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8153400" cy="19208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00"/>
              <a:t>Very Long Baseline Interferometry (VLBI) – Techniques and Applications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C84C2A-BF68-E947-91F4-A7ACACB6C6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70866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Steven Tingay</a:t>
            </a:r>
          </a:p>
          <a:p>
            <a:pPr eaLnBrk="1" hangingPunct="1">
              <a:defRPr/>
            </a:pPr>
            <a:endParaRPr lang="en-US" altLang="en-US" sz="2800"/>
          </a:p>
          <a:p>
            <a:pPr eaLnBrk="1" hangingPunct="1">
              <a:defRPr/>
            </a:pPr>
            <a:r>
              <a:rPr lang="en-US" altLang="en-US" sz="2800"/>
              <a:t>ATNF Astronomical Synthesis Imaging Workshop</a:t>
            </a:r>
          </a:p>
          <a:p>
            <a:pPr eaLnBrk="1" hangingPunct="1">
              <a:defRPr/>
            </a:pPr>
            <a:r>
              <a:rPr lang="en-US" altLang="en-US" sz="2800"/>
              <a:t>Narrabri, 24 – 28 September, 2001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28">
            <a:extLst>
              <a:ext uri="{FF2B5EF4-FFF2-40B4-BE49-F238E27FC236}">
                <a16:creationId xmlns:a16="http://schemas.microsoft.com/office/drawing/2014/main" id="{A1EC0D73-6427-FA46-AF7A-97507FCFB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Black Hole Masses – NGC 4258 and Circinus</a:t>
            </a:r>
          </a:p>
        </p:txBody>
      </p:sp>
      <p:graphicFrame>
        <p:nvGraphicFramePr>
          <p:cNvPr id="14338" name="Object 1031">
            <a:extLst>
              <a:ext uri="{FF2B5EF4-FFF2-40B4-BE49-F238E27FC236}">
                <a16:creationId xmlns:a16="http://schemas.microsoft.com/office/drawing/2014/main" id="{6C5D7BB9-8DAC-5649-B93F-4069FA2AE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286000"/>
          <a:ext cx="3136900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Photo Editor Photo" r:id="rId3" imgW="3771900" imgH="3873500" progId="MSPhotoEd.3">
                  <p:embed/>
                </p:oleObj>
              </mc:Choice>
              <mc:Fallback>
                <p:oleObj name="Photo Editor Photo" r:id="rId3" imgW="3771900" imgH="3873500" progId="MSPhotoEd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3136900" cy="3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1032">
            <a:extLst>
              <a:ext uri="{FF2B5EF4-FFF2-40B4-BE49-F238E27FC236}">
                <a16:creationId xmlns:a16="http://schemas.microsoft.com/office/drawing/2014/main" id="{01488141-D89D-CA4A-A5ED-C61AFFA8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5424488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1033">
            <a:extLst>
              <a:ext uri="{FF2B5EF4-FFF2-40B4-BE49-F238E27FC236}">
                <a16:creationId xmlns:a16="http://schemas.microsoft.com/office/drawing/2014/main" id="{919733B4-BCA4-714D-BDD9-223664BB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81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4341" name="Text Box 1034">
            <a:extLst>
              <a:ext uri="{FF2B5EF4-FFF2-40B4-BE49-F238E27FC236}">
                <a16:creationId xmlns:a16="http://schemas.microsoft.com/office/drawing/2014/main" id="{8B5C28C2-4D98-0043-B0B6-BFBAC202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Greenhill et al. (2001)</a:t>
            </a:r>
          </a:p>
        </p:txBody>
      </p:sp>
      <p:sp>
        <p:nvSpPr>
          <p:cNvPr id="14342" name="Text Box 1035">
            <a:extLst>
              <a:ext uri="{FF2B5EF4-FFF2-40B4-BE49-F238E27FC236}">
                <a16:creationId xmlns:a16="http://schemas.microsoft.com/office/drawing/2014/main" id="{48926D55-45C3-104B-A217-B83435F4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3048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/>
              <a:t>Miyoshi et al. (1995)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/>
              <a:t>Herrnstein et al. (1997)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66D1E8A-8FAC-BB4C-B74F-BAB5EBF1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Low redshift AGN – M87 and Centaurus A</a:t>
            </a:r>
          </a:p>
        </p:txBody>
      </p:sp>
      <p:pic>
        <p:nvPicPr>
          <p:cNvPr id="15362" name="Picture 8">
            <a:extLst>
              <a:ext uri="{FF2B5EF4-FFF2-40B4-BE49-F238E27FC236}">
                <a16:creationId xmlns:a16="http://schemas.microsoft.com/office/drawing/2014/main" id="{026B139C-6942-9145-8BB4-A8FA4912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26035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9">
            <a:extLst>
              <a:ext uri="{FF2B5EF4-FFF2-40B4-BE49-F238E27FC236}">
                <a16:creationId xmlns:a16="http://schemas.microsoft.com/office/drawing/2014/main" id="{66C54404-E7F3-814B-AF44-54C199DD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27924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0">
            <a:extLst>
              <a:ext uri="{FF2B5EF4-FFF2-40B4-BE49-F238E27FC236}">
                <a16:creationId xmlns:a16="http://schemas.microsoft.com/office/drawing/2014/main" id="{A7DB8064-72F9-7141-91A2-B16018D9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25177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11">
            <a:extLst>
              <a:ext uri="{FF2B5EF4-FFF2-40B4-BE49-F238E27FC236}">
                <a16:creationId xmlns:a16="http://schemas.microsoft.com/office/drawing/2014/main" id="{4CC4BD73-AA6A-6D4C-93D7-C18D96BB4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38600"/>
            <a:ext cx="259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Junor, Birreta, &amp; Livio (1999)</a:t>
            </a:r>
          </a:p>
        </p:txBody>
      </p:sp>
      <p:sp>
        <p:nvSpPr>
          <p:cNvPr id="15366" name="Text Box 12">
            <a:extLst>
              <a:ext uri="{FF2B5EF4-FFF2-40B4-BE49-F238E27FC236}">
                <a16:creationId xmlns:a16="http://schemas.microsoft.com/office/drawing/2014/main" id="{5A490916-E1F2-7748-865D-61E99716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91200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Tingay, Preston, and Jauncey (2001)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03F0CF15-74BC-8E45-91ED-7103E00BD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Widefield imaging</a:t>
            </a:r>
          </a:p>
        </p:txBody>
      </p:sp>
      <p:pic>
        <p:nvPicPr>
          <p:cNvPr id="16386" name="Picture 7">
            <a:extLst>
              <a:ext uri="{FF2B5EF4-FFF2-40B4-BE49-F238E27FC236}">
                <a16:creationId xmlns:a16="http://schemas.microsoft.com/office/drawing/2014/main" id="{C3CD0C21-6375-FA4B-8CBD-6A347842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143000"/>
            <a:ext cx="39449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8">
            <a:extLst>
              <a:ext uri="{FF2B5EF4-FFF2-40B4-BE49-F238E27FC236}">
                <a16:creationId xmlns:a16="http://schemas.microsoft.com/office/drawing/2014/main" id="{CF7E4122-32ED-8A48-97E5-DB7151CB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317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9">
            <a:extLst>
              <a:ext uri="{FF2B5EF4-FFF2-40B4-BE49-F238E27FC236}">
                <a16:creationId xmlns:a16="http://schemas.microsoft.com/office/drawing/2014/main" id="{8301B602-4AF7-284C-8B76-A417E02C4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Pedlar et al. (1999)</a:t>
            </a:r>
          </a:p>
        </p:txBody>
      </p:sp>
      <p:sp>
        <p:nvSpPr>
          <p:cNvPr id="16389" name="Text Box 10">
            <a:extLst>
              <a:ext uri="{FF2B5EF4-FFF2-40B4-BE49-F238E27FC236}">
                <a16:creationId xmlns:a16="http://schemas.microsoft.com/office/drawing/2014/main" id="{A39590BC-F4ED-6143-BE58-32F935EA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400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Garrett et al. (1999)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6770B3-FBF1-0145-9CED-F3CA28599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Astrometry/low mass stellar companions</a:t>
            </a:r>
          </a:p>
        </p:txBody>
      </p:sp>
      <p:pic>
        <p:nvPicPr>
          <p:cNvPr id="17410" name="Picture 4">
            <a:extLst>
              <a:ext uri="{FF2B5EF4-FFF2-40B4-BE49-F238E27FC236}">
                <a16:creationId xmlns:a16="http://schemas.microsoft.com/office/drawing/2014/main" id="{3BE3DE57-AB69-8545-9AC2-A81FE899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14400"/>
            <a:ext cx="299243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>
            <a:extLst>
              <a:ext uri="{FF2B5EF4-FFF2-40B4-BE49-F238E27FC236}">
                <a16:creationId xmlns:a16="http://schemas.microsoft.com/office/drawing/2014/main" id="{E0D3FED3-07C2-FC48-89BB-24A29D36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Guirado et al. (1999)</a:t>
            </a:r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893FBFB8-DED9-C24D-A658-2947174E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4648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AB Doradus, binary stellar system and weak radio source;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Australian VLBI array at 8.4 GHz;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Phase referenced observations of the radio source;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Measured accurate RA and Dec as a function of time;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After parallax and proper motion are subtracted, left with the orbital signature due to a 0.08 – 0.11 solar mass companion.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7FBA317-807E-5D42-A6EA-E4C4B8D24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Space VLBI</a:t>
            </a:r>
          </a:p>
        </p:txBody>
      </p:sp>
      <p:pic>
        <p:nvPicPr>
          <p:cNvPr id="18434" name="Picture 4">
            <a:extLst>
              <a:ext uri="{FF2B5EF4-FFF2-40B4-BE49-F238E27FC236}">
                <a16:creationId xmlns:a16="http://schemas.microsoft.com/office/drawing/2014/main" id="{6BA9B7ED-FAD6-594A-B7A2-DF6B80CC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5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>
            <a:extLst>
              <a:ext uri="{FF2B5EF4-FFF2-40B4-BE49-F238E27FC236}">
                <a16:creationId xmlns:a16="http://schemas.microsoft.com/office/drawing/2014/main" id="{7C05C5D8-E8D6-1040-A092-46F952961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807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1928+738, suggested helical jet due to binary black hole;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VLBA+HALCA VSOP observations at 5 GHz give approximately 0.25 mas angular resolution;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Apparent component speeds &gt;10c, variations in the structure of components in the jet;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7BCED748-E47D-3D47-AB6A-18A2F7CC2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Murphy et al. (2000)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4B073507-F4AF-CF41-B932-BB3A0F9BF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Superluminal motion – 3C120</a:t>
            </a:r>
          </a:p>
        </p:txBody>
      </p:sp>
      <p:pic>
        <p:nvPicPr>
          <p:cNvPr id="8203" name="3c120.avi">
            <a:hlinkClick r:id="" action="ppaction://media"/>
            <a:extLst>
              <a:ext uri="{FF2B5EF4-FFF2-40B4-BE49-F238E27FC236}">
                <a16:creationId xmlns:a16="http://schemas.microsoft.com/office/drawing/2014/main" id="{A9BC6570-50E0-2A45-8AD6-24D411027778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68178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extLst>
              <a:ext uri="{FF2B5EF4-FFF2-40B4-BE49-F238E27FC236}">
                <a16:creationId xmlns:a16="http://schemas.microsoft.com/office/drawing/2014/main" id="{32F90029-9285-674C-941E-612C02D37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Microquasars</a:t>
            </a:r>
          </a:p>
        </p:txBody>
      </p:sp>
      <p:pic>
        <p:nvPicPr>
          <p:cNvPr id="20482" name="Picture 9">
            <a:extLst>
              <a:ext uri="{FF2B5EF4-FFF2-40B4-BE49-F238E27FC236}">
                <a16:creationId xmlns:a16="http://schemas.microsoft.com/office/drawing/2014/main" id="{D3B8F3B9-952E-8444-B2FB-DC206584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609600"/>
            <a:ext cx="51006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0">
            <a:extLst>
              <a:ext uri="{FF2B5EF4-FFF2-40B4-BE49-F238E27FC236}">
                <a16:creationId xmlns:a16="http://schemas.microsoft.com/office/drawing/2014/main" id="{9FE9EAA2-4369-4A48-A559-4F4DE11E2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172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Tingay et al. (1995)</a:t>
            </a:r>
          </a:p>
        </p:txBody>
      </p:sp>
      <p:sp>
        <p:nvSpPr>
          <p:cNvPr id="20484" name="Text Box 12">
            <a:extLst>
              <a:ext uri="{FF2B5EF4-FFF2-40B4-BE49-F238E27FC236}">
                <a16:creationId xmlns:a16="http://schemas.microsoft.com/office/drawing/2014/main" id="{6B12247E-AB55-0346-9E05-4ACB82BEC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36576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3.2 kpc distant;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Binary system of star (1.7 – 3.3 solar masses) and black hole (4 – 7 solar masses);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VLBI shows 65 mas/day – largest transverse apparent motion for an extra-solar system object, 1.1c - 1.9c;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True speed 0.92c and inclined 85 degrees to our line of sight.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F19D7C9B-8EFE-DC45-BA26-584E401C1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Overview 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570E9AA-4B9A-074C-8852-112F20710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The technique – how is it similar, how is it different to connected element interferometry;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VLBI instrumentation;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VLBI science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Black hole masses - NGC 4258/Circinus;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Low redshift AGN - M87/Centaurus A;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Wide field imaging;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Astrometry/low mass stellar companions;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“superluminal” motion – 3C120;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Microquasars – GRO J1655-40.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A12D06DC-080F-DA49-BA22-A38ABF145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The Technique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6CC936D-FB5D-714B-BCA0-93BC1AB32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Elements are not connected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Electronics are locked using station clocks;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Data are recorded on tape for post-observation processing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Elements can therefore be placed, in principle, anywhere, including in space;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Resolution between an Earth-based antenna and a space antenna in a 20,000 km orbit at 5 GHz is approximately 0.25 mas – Earth baseline, 15 GHz;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 VLBI is thus very sensitive to errors in the geometric model used by the correlator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Source and station positions (these change with time);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Vastly different weather conditions at each Element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5">
            <a:extLst>
              <a:ext uri="{FF2B5EF4-FFF2-40B4-BE49-F238E27FC236}">
                <a16:creationId xmlns:a16="http://schemas.microsoft.com/office/drawing/2014/main" id="{B0450B36-7365-EB41-AFD4-CAB54CCF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7" t="7613" r="3177" b="39253"/>
          <a:stretch>
            <a:fillRect/>
          </a:stretch>
        </p:blipFill>
        <p:spPr bwMode="auto">
          <a:xfrm>
            <a:off x="1447800" y="0"/>
            <a:ext cx="65532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41319EA-7231-1D41-87F7-7636F8A1C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The Technique (cont)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CFB8031-B620-0F47-B5A0-65DE923A9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A time-variable delay error in the geometric model used by the correlator causes slopes of phase with frequency and time;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Several schemes (some closely related to self-calibration) have been developed to determine these errors directly from the data;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Modern (last ten years) correlators have access to geometric models that are good to a few cm at worst at all stations and GPS for time-keeping – the atmosphere becomes the limiting factor for determination of the astronomical phase – similar to connected element arrays like the ATCA.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9A128AB7-E3A1-154C-9572-5F07C23AE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VLBI Instrumentation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9D60E6E3-F774-A949-8313-6B8B0DC2C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/>
              <a:t>Very Long Baseline Array (VLBA), a dedicated 10 station array within US territory, operated by NRAO;</a:t>
            </a:r>
          </a:p>
          <a:p>
            <a:pPr eaLnBrk="1" hangingPunct="1">
              <a:defRPr/>
            </a:pPr>
            <a:r>
              <a:rPr lang="en-US" altLang="en-US" sz="2000"/>
              <a:t>Correlator in Socorro;</a:t>
            </a:r>
          </a:p>
          <a:p>
            <a:pPr eaLnBrk="1" hangingPunct="1">
              <a:defRPr/>
            </a:pPr>
            <a:r>
              <a:rPr lang="en-US" altLang="en-US" sz="2000"/>
              <a:t>Open proposal system;</a:t>
            </a:r>
          </a:p>
          <a:p>
            <a:pPr eaLnBrk="1" hangingPunct="1">
              <a:defRPr/>
            </a:pPr>
            <a:r>
              <a:rPr lang="en-US" altLang="en-US" sz="2000"/>
              <a:t>25 m antennas;</a:t>
            </a:r>
          </a:p>
          <a:p>
            <a:pPr eaLnBrk="1" hangingPunct="1">
              <a:defRPr/>
            </a:pPr>
            <a:r>
              <a:rPr lang="en-US" altLang="en-US" sz="2000"/>
              <a:t>8,600 km baseline;</a:t>
            </a:r>
          </a:p>
          <a:p>
            <a:pPr eaLnBrk="1" hangingPunct="1">
              <a:defRPr/>
            </a:pPr>
            <a:r>
              <a:rPr lang="en-US" altLang="en-US" sz="2000"/>
              <a:t>330 MHz to 43 GHz;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/>
          </a:p>
          <a:p>
            <a:pPr eaLnBrk="1" hangingPunct="1">
              <a:defRPr/>
            </a:pPr>
            <a:endParaRPr lang="en-US" altLang="en-US" sz="2000"/>
          </a:p>
        </p:txBody>
      </p:sp>
      <p:pic>
        <p:nvPicPr>
          <p:cNvPr id="10243" name="Picture 1028">
            <a:extLst>
              <a:ext uri="{FF2B5EF4-FFF2-40B4-BE49-F238E27FC236}">
                <a16:creationId xmlns:a16="http://schemas.microsoft.com/office/drawing/2014/main" id="{B0BB38BD-6E80-DF47-950A-D96CA78A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38862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6A89FA9-909B-7840-961C-A7BE6053B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Instrumentation (Cont)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0242F26-A97B-7B4A-98FF-0D53EC6EA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European VLBI Network (EVN), a consortium of observatories and institutes in Eurasia – 18 stations;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JIVE, VLBA, Bonn;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Open proposals;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9,169 km baseline;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Various antennas;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3 week blocks;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3 times per year;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330 MHz – 43 GHz.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078D65E5-6B16-9740-B5FE-26D69DA1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2819400"/>
            <a:ext cx="33480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6516834D-1293-B249-A316-C9655E20A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Instrumentation (cont)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C8F4E592-5F04-584D-8463-93DD6D255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/>
              <a:t>Australian VLBI National Facility, 6 - 9 stations in Australia and South Africa;</a:t>
            </a:r>
          </a:p>
          <a:p>
            <a:pPr eaLnBrk="1" hangingPunct="1">
              <a:defRPr/>
            </a:pPr>
            <a:r>
              <a:rPr lang="en-US" altLang="en-US" sz="2800"/>
              <a:t>Marsfield correlator;</a:t>
            </a:r>
          </a:p>
          <a:p>
            <a:pPr eaLnBrk="1" hangingPunct="1">
              <a:defRPr/>
            </a:pPr>
            <a:r>
              <a:rPr lang="en-US" altLang="en-US" sz="2800"/>
              <a:t>Open proposals;</a:t>
            </a:r>
          </a:p>
          <a:p>
            <a:pPr eaLnBrk="1" hangingPunct="1">
              <a:defRPr/>
            </a:pPr>
            <a:r>
              <a:rPr lang="en-US" altLang="en-US" sz="2800"/>
              <a:t>9,853 km baseline;</a:t>
            </a:r>
          </a:p>
          <a:p>
            <a:pPr eaLnBrk="1" hangingPunct="1">
              <a:defRPr/>
            </a:pPr>
            <a:r>
              <a:rPr lang="en-US" altLang="en-US" sz="2800"/>
              <a:t>Various antennas;</a:t>
            </a:r>
          </a:p>
          <a:p>
            <a:pPr eaLnBrk="1" hangingPunct="1">
              <a:defRPr/>
            </a:pPr>
            <a:r>
              <a:rPr lang="en-US" altLang="en-US" sz="2800"/>
              <a:t>843 MHz – 22 GHz;</a:t>
            </a:r>
          </a:p>
          <a:p>
            <a:pPr eaLnBrk="1" hangingPunct="1">
              <a:defRPr/>
            </a:pPr>
            <a:r>
              <a:rPr lang="en-US" altLang="en-US" sz="2800"/>
              <a:t>1 week per AT semester;</a:t>
            </a:r>
          </a:p>
        </p:txBody>
      </p:sp>
      <p:pic>
        <p:nvPicPr>
          <p:cNvPr id="12291" name="Picture 1028">
            <a:extLst>
              <a:ext uri="{FF2B5EF4-FFF2-40B4-BE49-F238E27FC236}">
                <a16:creationId xmlns:a16="http://schemas.microsoft.com/office/drawing/2014/main" id="{B0B1FD6F-61A2-3640-9144-59640D94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45339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5C7B30A3-2C01-4C48-8C89-B8ABE680B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Instrumentation (cont)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24783BAD-5ADA-3343-B1F6-ECE444FB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VLBI Space Observatory Programme (VSOP) – has been operated since 1997, supported by ground networks;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20,000 km orbit;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30,000 km baseline;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1.6 and 5 GHz;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RadioAstron;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ARISE;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VSOP2.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/>
          </a:p>
        </p:txBody>
      </p:sp>
      <p:pic>
        <p:nvPicPr>
          <p:cNvPr id="13315" name="Picture 1028">
            <a:extLst>
              <a:ext uri="{FF2B5EF4-FFF2-40B4-BE49-F238E27FC236}">
                <a16:creationId xmlns:a16="http://schemas.microsoft.com/office/drawing/2014/main" id="{1DCD0582-8D11-204B-86D3-4EBFA402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41148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4882</TotalTime>
  <Words>746</Words>
  <Application>Microsoft Macintosh PowerPoint</Application>
  <PresentationFormat>On-screen Show (4:3)</PresentationFormat>
  <Paragraphs>89</Paragraphs>
  <Slides>16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Times New Roman</vt:lpstr>
      <vt:lpstr>Wingdings</vt:lpstr>
      <vt:lpstr>Whirlpool</vt:lpstr>
      <vt:lpstr>Photo Editor Photo</vt:lpstr>
      <vt:lpstr>Very Long Baseline Interferometry (VLBI) – Techniques and Applications</vt:lpstr>
      <vt:lpstr>Overview </vt:lpstr>
      <vt:lpstr>The Technique</vt:lpstr>
      <vt:lpstr>PowerPoint Presentation</vt:lpstr>
      <vt:lpstr>The Technique (cont)</vt:lpstr>
      <vt:lpstr>VLBI Instrumentation</vt:lpstr>
      <vt:lpstr>Instrumentation (Cont)</vt:lpstr>
      <vt:lpstr>Instrumentation (cont)</vt:lpstr>
      <vt:lpstr>Instrumentation (cont)</vt:lpstr>
      <vt:lpstr>Black Hole Masses – NGC 4258 and Circinus</vt:lpstr>
      <vt:lpstr>Low redshift AGN – M87 and Centaurus A</vt:lpstr>
      <vt:lpstr>Widefield imaging</vt:lpstr>
      <vt:lpstr>Astrometry/low mass stellar companions</vt:lpstr>
      <vt:lpstr>Space VLBI</vt:lpstr>
      <vt:lpstr>Superluminal motion – 3C120</vt:lpstr>
      <vt:lpstr>Microquasars</vt:lpstr>
    </vt:vector>
  </TitlesOfParts>
  <Company>CSIRO - ATNF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Long Baseline Interferometry (VLBI) – An Introduction</dc:title>
  <dc:creator>stingay</dc:creator>
  <cp:lastModifiedBy>Shu Wang</cp:lastModifiedBy>
  <cp:revision>40</cp:revision>
  <cp:lastPrinted>1601-01-01T00:00:00Z</cp:lastPrinted>
  <dcterms:created xsi:type="dcterms:W3CDTF">2001-07-19T14:16:14Z</dcterms:created>
  <dcterms:modified xsi:type="dcterms:W3CDTF">2020-07-06T17:42:08Z</dcterms:modified>
</cp:coreProperties>
</file>