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720" r:id="rId2"/>
  </p:sldMasterIdLst>
  <p:notesMasterIdLst>
    <p:notesMasterId r:id="rId19"/>
  </p:notesMasterIdLst>
  <p:sldIdLst>
    <p:sldId id="282" r:id="rId3"/>
    <p:sldId id="275" r:id="rId4"/>
    <p:sldId id="274" r:id="rId5"/>
    <p:sldId id="281" r:id="rId6"/>
    <p:sldId id="256" r:id="rId7"/>
    <p:sldId id="257" r:id="rId8"/>
    <p:sldId id="258" r:id="rId9"/>
    <p:sldId id="259" r:id="rId10"/>
    <p:sldId id="268" r:id="rId11"/>
    <p:sldId id="277" r:id="rId12"/>
    <p:sldId id="262" r:id="rId13"/>
    <p:sldId id="276" r:id="rId14"/>
    <p:sldId id="263" r:id="rId15"/>
    <p:sldId id="265" r:id="rId16"/>
    <p:sldId id="266" r:id="rId17"/>
    <p:sldId id="269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A3CCFA-9C90-4CE6-A541-76589278249B}">
          <p14:sldIdLst>
            <p14:sldId id="282"/>
            <p14:sldId id="275"/>
            <p14:sldId id="274"/>
            <p14:sldId id="281"/>
          </p14:sldIdLst>
        </p14:section>
        <p14:section name="Untitled Section" id="{7C47A3EA-5C10-48F7-A160-973CF0126CF0}">
          <p14:sldIdLst>
            <p14:sldId id="256"/>
            <p14:sldId id="257"/>
            <p14:sldId id="258"/>
            <p14:sldId id="259"/>
            <p14:sldId id="268"/>
            <p14:sldId id="277"/>
            <p14:sldId id="262"/>
            <p14:sldId id="276"/>
            <p14:sldId id="263"/>
            <p14:sldId id="265"/>
            <p14:sldId id="266"/>
            <p14:sldId id="26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tsa" initials="u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B9D9"/>
    <a:srgbClr val="ED7265"/>
    <a:srgbClr val="BCD67C"/>
    <a:srgbClr val="9979D9"/>
    <a:srgbClr val="BF39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1" autoAdjust="0"/>
    <p:restoredTop sz="86412" autoAdjust="0"/>
  </p:normalViewPr>
  <p:slideViewPr>
    <p:cSldViewPr>
      <p:cViewPr>
        <p:scale>
          <a:sx n="86" d="100"/>
          <a:sy n="86" d="100"/>
        </p:scale>
        <p:origin x="-8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2-28T12:09:55.207" idx="1">
    <p:pos x="10" y="10"/>
    <p:text>This first slide is relevant to the viewers- catches attention.  It's the first step towards homing in on the project.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2-28T12:11:17.419" idx="2">
    <p:pos x="10" y="10"/>
    <p:text>Leads up to Problem.  Current treatments...but these are not as effective as desired.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2-28T12:12:48.117" idx="3">
    <p:pos x="10" y="10"/>
    <p:text>The possible solution to the problem - This substance that has undergone some preliminary testing- the step before what will happen in the current project.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2-28T12:14:03.544" idx="4">
    <p:pos x="10" y="10"/>
    <p:text>This project actually will answer two questions - Will inhibition occur...and if it does, what is a possible mechanism?  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2-28T12:15:00.999" idx="5">
    <p:pos x="5472" y="0"/>
    <p:text>A flowchart is often a good visual way to present your methods/experimental design.
</p:text>
  </p:cm>
  <p:cm authorId="0" dt="2013-02-28T13:03:18.685" idx="6">
    <p:pos x="10" y="10"/>
    <p:text>Managed to put all Methods into one slide.  
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F94E9CA-0EAE-42B0-B37B-6576C733D39D}" type="datetimeFigureOut">
              <a:rPr lang="en-US"/>
              <a:pPr>
                <a:defRPr/>
              </a:pPr>
              <a:t>9/23/2013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E79F509-AF71-4E80-8E8D-846A77E24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54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79F509-AF71-4E80-8E8D-846A77E2424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6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9A13810E-A403-454A-A9F6-13976C977D18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2D7D0A89-D559-4021-8D12-064CC3756CA1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C4ED6C6B-6C8C-4DFA-A961-CF02C49BF2B3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A5FFA148-56E4-4C57-B696-382C702FF460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591410DA-62A1-477F-AAF5-48C51663E655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D669F240-FA64-46B6-9F57-7B0ACE9A4370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02F0A9AF-545B-42D5-9693-DC549A39A511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9C85020E-43FD-46D4-9C08-F44E8D3232F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B78DDB65-74BE-4F74-BE4C-45DFDE321871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79F509-AF71-4E80-8E8D-846A77E2424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CBA58F29-D2A5-402A-8E9D-9B614D093C0D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08A25AFD-6536-4D6A-A386-396009C5753F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137D8D58-72F6-4138-9821-105078452A46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3F90798A-8CC6-4ED9-90EA-BDBA2E37696F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0972572D-AA29-43B3-B7E7-5D9E0F003632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440"/>
              <a:ext cx="5155" cy="2304"/>
            </a:xfrm>
            <a:custGeom>
              <a:avLst/>
              <a:gdLst/>
              <a:ahLst/>
              <a:cxnLst>
                <a:cxn ang="0">
                  <a:pos x="5154" y="1769"/>
                </a:cxn>
                <a:cxn ang="0">
                  <a:pos x="0" y="2304"/>
                </a:cxn>
                <a:cxn ang="0">
                  <a:pos x="0" y="1252"/>
                </a:cxn>
                <a:cxn ang="0">
                  <a:pos x="5155" y="0"/>
                </a:cxn>
                <a:cxn ang="0">
                  <a:pos x="5155" y="1416"/>
                </a:cxn>
                <a:cxn ang="0">
                  <a:pos x="5154" y="1769"/>
                </a:cxn>
              </a:cxnLst>
              <a:rect l="0" t="0" r="r" b="b"/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328" cy="3689"/>
            </a:xfrm>
            <a:custGeom>
              <a:avLst/>
              <a:gdLst/>
              <a:ahLst/>
              <a:cxnLst>
                <a:cxn ang="0">
                  <a:pos x="5311" y="3209"/>
                </a:cxn>
                <a:cxn ang="0">
                  <a:pos x="0" y="3689"/>
                </a:cxn>
                <a:cxn ang="0">
                  <a:pos x="0" y="9"/>
                </a:cxn>
                <a:cxn ang="0">
                  <a:pos x="5328" y="0"/>
                </a:cxn>
                <a:cxn ang="0">
                  <a:pos x="5311" y="3209"/>
                </a:cxn>
              </a:cxnLst>
              <a:rect l="0" t="0" r="r" b="b"/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765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65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77049-48CB-4566-889F-8F0E58163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6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9420-68FC-47D1-B262-318462FD4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B5168-EEDD-4896-995D-FF295E5D0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6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FA581-06B8-4BF7-A08D-61C30AA9F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95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9D77049-48CB-4566-889F-8F0E581636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9DC8261-002A-4D33-B04C-72D935239E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29F624-D55E-4932-8E9B-78853AE582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A1E9F59-F049-4829-85A0-B4595CB064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8E2F838-D6EC-4BD8-98A4-E10AC6B85D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C19AAB2-3324-49A5-8F10-D93048A037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6A2E60E-60D9-4781-8022-038FE0881E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C8261-002A-4D33-B04C-72D935239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07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9A45247-7CF3-40DC-AD4B-5F6CDACBF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758FFB-0C48-42D3-950D-42A2D7E172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68F9420-68FC-47D1-B262-318462FD42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BDB5168-EEDD-4896-995D-FF295E5D09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9F624-D55E-4932-8E9B-78853AE58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E9F59-F049-4829-85A0-B4595CB06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6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2F838-D6EC-4BD8-98A4-E10AC6B85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0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9AAB2-3324-49A5-8F10-D93048A03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2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2E60E-60D9-4781-8022-038FE0881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45247-7CF3-40DC-AD4B-5F6CDACBF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58FFB-0C48-42D3-950D-42A2D7E17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0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26627" name="Freeform 3"/>
            <p:cNvSpPr>
              <a:spLocks/>
            </p:cNvSpPr>
            <p:nvPr/>
          </p:nvSpPr>
          <p:spPr bwMode="hidden">
            <a:xfrm>
              <a:off x="0" y="583"/>
              <a:ext cx="4487" cy="665"/>
            </a:xfrm>
            <a:custGeom>
              <a:avLst/>
              <a:gdLst/>
              <a:ahLst/>
              <a:cxnLst>
                <a:cxn ang="0">
                  <a:pos x="4800" y="299"/>
                </a:cxn>
                <a:cxn ang="0">
                  <a:pos x="0" y="665"/>
                </a:cxn>
                <a:cxn ang="0">
                  <a:pos x="0" y="0"/>
                </a:cxn>
                <a:cxn ang="0">
                  <a:pos x="4806" y="1"/>
                </a:cxn>
                <a:cxn ang="0">
                  <a:pos x="4800" y="153"/>
                </a:cxn>
                <a:cxn ang="0">
                  <a:pos x="4800" y="299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28" name="Freeform 4"/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/>
              <a:ahLst/>
              <a:cxnLst>
                <a:cxn ang="0">
                  <a:pos x="4560" y="932"/>
                </a:cxn>
                <a:cxn ang="0">
                  <a:pos x="0" y="1199"/>
                </a:cxn>
                <a:cxn ang="0">
                  <a:pos x="0" y="0"/>
                </a:cxn>
                <a:cxn ang="0">
                  <a:pos x="4562" y="0"/>
                </a:cxn>
                <a:cxn ang="0">
                  <a:pos x="4560" y="932"/>
                </a:cxn>
                <a:cxn ang="0">
                  <a:pos x="4560" y="932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09F87DD8-00E3-4900-8B33-5997272AC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9F87DD8-00E3-4900-8B33-5997272AC9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Oral </a:t>
            </a:r>
            <a:r>
              <a:rPr lang="en-US" dirty="0" smtClean="0"/>
              <a:t>Presentation Instructions and Template with 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Dr. Gail P. Taylor</a:t>
            </a:r>
          </a:p>
          <a:p>
            <a:r>
              <a:rPr lang="en-US" dirty="0" smtClean="0"/>
              <a:t>UT San Antonio</a:t>
            </a:r>
          </a:p>
          <a:p>
            <a:r>
              <a:rPr lang="en-US" dirty="0" smtClean="0"/>
              <a:t>02/28/2013</a:t>
            </a:r>
            <a:endParaRPr lang="en-US" dirty="0"/>
          </a:p>
        </p:txBody>
      </p:sp>
      <p:sp>
        <p:nvSpPr>
          <p:cNvPr id="6" name="TextBox 2"/>
          <p:cNvSpPr txBox="1"/>
          <p:nvPr/>
        </p:nvSpPr>
        <p:spPr>
          <a:xfrm>
            <a:off x="8229600" y="6477000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02/28/2013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Experimental Design/Methods</a:t>
            </a:r>
            <a:endParaRPr lang="en-US" dirty="0"/>
          </a:p>
        </p:txBody>
      </p:sp>
      <p:grpSp>
        <p:nvGrpSpPr>
          <p:cNvPr id="10243" name="Group 4"/>
          <p:cNvGrpSpPr>
            <a:grpSpLocks/>
          </p:cNvGrpSpPr>
          <p:nvPr/>
        </p:nvGrpSpPr>
        <p:grpSpPr bwMode="auto">
          <a:xfrm>
            <a:off x="286218" y="1905000"/>
            <a:ext cx="1672056" cy="574675"/>
            <a:chOff x="10258" y="615519"/>
            <a:chExt cx="1230988" cy="574328"/>
          </a:xfrm>
        </p:grpSpPr>
        <p:sp>
          <p:nvSpPr>
            <p:cNvPr id="24" name="Rounded Rectangle 23"/>
            <p:cNvSpPr/>
            <p:nvPr/>
          </p:nvSpPr>
          <p:spPr>
            <a:xfrm>
              <a:off x="10258" y="615519"/>
              <a:ext cx="1230988" cy="57432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10258" y="615519"/>
              <a:ext cx="1230988" cy="382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2240" tIns="142240" rIns="142240" bIns="76200" spcCol="1270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b="1" dirty="0"/>
                <a:t>Culture</a:t>
              </a:r>
            </a:p>
          </p:txBody>
        </p:sp>
      </p:grpSp>
      <p:grpSp>
        <p:nvGrpSpPr>
          <p:cNvPr id="10244" name="Group 5"/>
          <p:cNvGrpSpPr>
            <a:grpSpLocks/>
          </p:cNvGrpSpPr>
          <p:nvPr/>
        </p:nvGrpSpPr>
        <p:grpSpPr bwMode="auto">
          <a:xfrm>
            <a:off x="2027237" y="2047875"/>
            <a:ext cx="411163" cy="238125"/>
            <a:chOff x="1435227" y="681731"/>
            <a:chExt cx="411252" cy="238085"/>
          </a:xfrm>
        </p:grpSpPr>
        <p:sp>
          <p:nvSpPr>
            <p:cNvPr id="22" name="Right Arrow 21"/>
            <p:cNvSpPr/>
            <p:nvPr/>
          </p:nvSpPr>
          <p:spPr>
            <a:xfrm rot="21579679">
              <a:off x="1435227" y="681731"/>
              <a:ext cx="411252" cy="23808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ight Arrow 6"/>
            <p:cNvSpPr/>
            <p:nvPr/>
          </p:nvSpPr>
          <p:spPr>
            <a:xfrm rot="21579679">
              <a:off x="1435227" y="729348"/>
              <a:ext cx="339799" cy="142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1778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400"/>
            </a:p>
          </p:txBody>
        </p:sp>
      </p:grp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2466430" y="1892300"/>
            <a:ext cx="1800770" cy="574675"/>
            <a:chOff x="2017181" y="602892"/>
            <a:chExt cx="1489451" cy="574328"/>
          </a:xfrm>
        </p:grpSpPr>
        <p:sp>
          <p:nvSpPr>
            <p:cNvPr id="20" name="Rounded Rectangle 19"/>
            <p:cNvSpPr/>
            <p:nvPr/>
          </p:nvSpPr>
          <p:spPr>
            <a:xfrm>
              <a:off x="2017181" y="602892"/>
              <a:ext cx="1489451" cy="57432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8"/>
            <p:cNvSpPr/>
            <p:nvPr/>
          </p:nvSpPr>
          <p:spPr>
            <a:xfrm>
              <a:off x="2017181" y="602892"/>
              <a:ext cx="1489451" cy="382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2240" tIns="142240" rIns="142240" bIns="76200" spcCol="1270"/>
            <a:lstStyle/>
            <a:p>
              <a:pPr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b="1" dirty="0"/>
                <a:t>Induction</a:t>
              </a:r>
              <a:endParaRPr lang="en-US" sz="1600" b="1" dirty="0"/>
            </a:p>
          </p:txBody>
        </p:sp>
      </p:grpSp>
      <p:grpSp>
        <p:nvGrpSpPr>
          <p:cNvPr id="10246" name="Group 7"/>
          <p:cNvGrpSpPr>
            <a:grpSpLocks/>
          </p:cNvGrpSpPr>
          <p:nvPr/>
        </p:nvGrpSpPr>
        <p:grpSpPr bwMode="auto">
          <a:xfrm>
            <a:off x="4343400" y="2047875"/>
            <a:ext cx="379413" cy="238125"/>
            <a:chOff x="3686259" y="681240"/>
            <a:chExt cx="380818" cy="238085"/>
          </a:xfrm>
        </p:grpSpPr>
        <p:sp>
          <p:nvSpPr>
            <p:cNvPr id="18" name="Right Arrow 17"/>
            <p:cNvSpPr/>
            <p:nvPr/>
          </p:nvSpPr>
          <p:spPr>
            <a:xfrm rot="18922">
              <a:off x="3686259" y="681240"/>
              <a:ext cx="380818" cy="23808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10"/>
            <p:cNvSpPr/>
            <p:nvPr/>
          </p:nvSpPr>
          <p:spPr>
            <a:xfrm rot="18922">
              <a:off x="3686259" y="728857"/>
              <a:ext cx="309115" cy="142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1778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400"/>
            </a:p>
          </p:txBody>
        </p:sp>
      </p:grpSp>
      <p:grpSp>
        <p:nvGrpSpPr>
          <p:cNvPr id="10247" name="Group 8"/>
          <p:cNvGrpSpPr>
            <a:grpSpLocks/>
          </p:cNvGrpSpPr>
          <p:nvPr/>
        </p:nvGrpSpPr>
        <p:grpSpPr bwMode="auto">
          <a:xfrm>
            <a:off x="4724400" y="1905000"/>
            <a:ext cx="1976437" cy="574675"/>
            <a:chOff x="4225148" y="615519"/>
            <a:chExt cx="1661744" cy="574328"/>
          </a:xfrm>
        </p:grpSpPr>
        <p:sp>
          <p:nvSpPr>
            <p:cNvPr id="16" name="Rounded Rectangle 15"/>
            <p:cNvSpPr/>
            <p:nvPr/>
          </p:nvSpPr>
          <p:spPr>
            <a:xfrm>
              <a:off x="4225148" y="615519"/>
              <a:ext cx="1661744" cy="57432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12"/>
            <p:cNvSpPr/>
            <p:nvPr/>
          </p:nvSpPr>
          <p:spPr>
            <a:xfrm>
              <a:off x="4225148" y="615519"/>
              <a:ext cx="1661744" cy="382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2240" tIns="142240" rIns="142240" bIns="76200" spcCol="1270"/>
            <a:lstStyle/>
            <a:p>
              <a:pPr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b="1" dirty="0"/>
                <a:t>Treatment</a:t>
              </a:r>
              <a:endParaRPr lang="en-US" sz="1600" b="1" dirty="0"/>
            </a:p>
          </p:txBody>
        </p:sp>
      </p:grpSp>
      <p:grpSp>
        <p:nvGrpSpPr>
          <p:cNvPr id="10248" name="Group 9"/>
          <p:cNvGrpSpPr>
            <a:grpSpLocks/>
          </p:cNvGrpSpPr>
          <p:nvPr/>
        </p:nvGrpSpPr>
        <p:grpSpPr bwMode="auto">
          <a:xfrm>
            <a:off x="6791325" y="2047875"/>
            <a:ext cx="371475" cy="238125"/>
            <a:chOff x="6062017" y="687732"/>
            <a:chExt cx="371264" cy="238085"/>
          </a:xfrm>
        </p:grpSpPr>
        <p:sp>
          <p:nvSpPr>
            <p:cNvPr id="14" name="Right Arrow 13"/>
            <p:cNvSpPr/>
            <p:nvPr/>
          </p:nvSpPr>
          <p:spPr>
            <a:xfrm>
              <a:off x="6062017" y="687732"/>
              <a:ext cx="371264" cy="23808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ight Arrow 14"/>
            <p:cNvSpPr/>
            <p:nvPr/>
          </p:nvSpPr>
          <p:spPr>
            <a:xfrm>
              <a:off x="6062017" y="735349"/>
              <a:ext cx="299868" cy="142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1778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400"/>
            </a:p>
          </p:txBody>
        </p:sp>
      </p:grpSp>
      <p:grpSp>
        <p:nvGrpSpPr>
          <p:cNvPr id="10249" name="Group 10"/>
          <p:cNvGrpSpPr>
            <a:grpSpLocks/>
          </p:cNvGrpSpPr>
          <p:nvPr/>
        </p:nvGrpSpPr>
        <p:grpSpPr bwMode="auto">
          <a:xfrm>
            <a:off x="7166691" y="1905000"/>
            <a:ext cx="1748709" cy="574675"/>
            <a:chOff x="6985795" y="615519"/>
            <a:chExt cx="1253973" cy="574328"/>
          </a:xfrm>
        </p:grpSpPr>
        <p:sp>
          <p:nvSpPr>
            <p:cNvPr id="12" name="Rounded Rectangle 11"/>
            <p:cNvSpPr/>
            <p:nvPr/>
          </p:nvSpPr>
          <p:spPr>
            <a:xfrm>
              <a:off x="6985800" y="615519"/>
              <a:ext cx="1253968" cy="57432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16"/>
            <p:cNvSpPr/>
            <p:nvPr/>
          </p:nvSpPr>
          <p:spPr>
            <a:xfrm>
              <a:off x="6985795" y="615519"/>
              <a:ext cx="1253968" cy="382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2240" tIns="142240" rIns="142240" bIns="76200" spcCol="1270"/>
            <a:lstStyle/>
            <a:p>
              <a:pPr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b="1" dirty="0"/>
                <a:t>Analysis</a:t>
              </a:r>
            </a:p>
          </p:txBody>
        </p:sp>
      </p:grpSp>
      <p:grpSp>
        <p:nvGrpSpPr>
          <p:cNvPr id="10250" name="Group 46"/>
          <p:cNvGrpSpPr>
            <a:grpSpLocks/>
          </p:cNvGrpSpPr>
          <p:nvPr/>
        </p:nvGrpSpPr>
        <p:grpSpPr bwMode="auto">
          <a:xfrm>
            <a:off x="228600" y="2590800"/>
            <a:ext cx="1935956" cy="1600200"/>
            <a:chOff x="4228" y="1224143"/>
            <a:chExt cx="1623110" cy="2882250"/>
          </a:xfrm>
        </p:grpSpPr>
        <p:sp>
          <p:nvSpPr>
            <p:cNvPr id="48" name="Rounded Rectangle 47"/>
            <p:cNvSpPr/>
            <p:nvPr/>
          </p:nvSpPr>
          <p:spPr>
            <a:xfrm>
              <a:off x="4228" y="1224143"/>
              <a:ext cx="1623110" cy="288225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Rounded Rectangle 4"/>
            <p:cNvSpPr/>
            <p:nvPr/>
          </p:nvSpPr>
          <p:spPr>
            <a:xfrm>
              <a:off x="4228" y="1272449"/>
              <a:ext cx="1526496" cy="27856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36576" tIns="113792" rIns="36576" bIns="113792" spcCol="1270"/>
            <a:lstStyle/>
            <a:p>
              <a:pPr marL="0" lvl="1" eaLnBrk="1" fontAlgn="auto" hangingPunct="1">
                <a:spcAft>
                  <a:spcPts val="0"/>
                </a:spcAft>
                <a:buFontTx/>
                <a:buChar char="••"/>
                <a:defRPr/>
              </a:pPr>
              <a:r>
                <a:rPr lang="en-US" sz="2000" dirty="0" smtClean="0"/>
                <a:t> MCF-7 </a:t>
              </a:r>
              <a:r>
                <a:rPr lang="en-US" sz="2000" dirty="0"/>
                <a:t>Cells</a:t>
              </a:r>
            </a:p>
            <a:p>
              <a:pPr marL="0" lvl="1" eaLnBrk="1" fontAlgn="auto" hangingPunct="1">
                <a:spcAft>
                  <a:spcPts val="0"/>
                </a:spcAft>
                <a:buFontTx/>
                <a:buChar char="••"/>
                <a:defRPr/>
              </a:pPr>
              <a:r>
                <a:rPr lang="en-US" sz="2000" dirty="0"/>
                <a:t> DMEM</a:t>
              </a:r>
            </a:p>
            <a:p>
              <a:pPr marL="0" lvl="1" eaLnBrk="1" fontAlgn="auto" hangingPunct="1">
                <a:spcAft>
                  <a:spcPts val="0"/>
                </a:spcAft>
                <a:buFontTx/>
                <a:buChar char="••"/>
                <a:defRPr/>
              </a:pPr>
              <a:r>
                <a:rPr lang="en-US" sz="2000" dirty="0" smtClean="0"/>
                <a:t> 2 weeks</a:t>
              </a:r>
            </a:p>
            <a:p>
              <a:pPr marL="0" lvl="1" eaLnBrk="1" fontAlgn="auto" hangingPunct="1">
                <a:spcAft>
                  <a:spcPts val="0"/>
                </a:spcAft>
                <a:buFontTx/>
                <a:buChar char="••"/>
                <a:defRPr/>
              </a:pPr>
              <a:r>
                <a:rPr lang="en-US" sz="2000" dirty="0"/>
                <a:t> </a:t>
              </a:r>
              <a:r>
                <a:rPr lang="en-US" sz="2000" dirty="0" smtClean="0"/>
                <a:t>&lt;40% conf.</a:t>
              </a:r>
              <a:endParaRPr lang="en-US" sz="1600" dirty="0"/>
            </a:p>
          </p:txBody>
        </p:sp>
      </p:grpSp>
      <p:grpSp>
        <p:nvGrpSpPr>
          <p:cNvPr id="10251" name="Group 49"/>
          <p:cNvGrpSpPr>
            <a:grpSpLocks/>
          </p:cNvGrpSpPr>
          <p:nvPr/>
        </p:nvGrpSpPr>
        <p:grpSpPr bwMode="auto">
          <a:xfrm>
            <a:off x="2362200" y="2590800"/>
            <a:ext cx="2037556" cy="2209800"/>
            <a:chOff x="2083623" y="1204383"/>
            <a:chExt cx="1766734" cy="2915954"/>
          </a:xfrm>
        </p:grpSpPr>
        <p:sp>
          <p:nvSpPr>
            <p:cNvPr id="51" name="Rounded Rectangle 50"/>
            <p:cNvSpPr/>
            <p:nvPr/>
          </p:nvSpPr>
          <p:spPr>
            <a:xfrm>
              <a:off x="2083623" y="1204383"/>
              <a:ext cx="1766734" cy="2915954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4"/>
            <p:cNvSpPr/>
            <p:nvPr/>
          </p:nvSpPr>
          <p:spPr>
            <a:xfrm>
              <a:off x="2134770" y="1255701"/>
              <a:ext cx="1664441" cy="2864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36576" tIns="113792" rIns="36576" bIns="113792" spcCol="1270"/>
            <a:lstStyle/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000" dirty="0" err="1"/>
                <a:t>Athymic</a:t>
              </a:r>
              <a:r>
                <a:rPr lang="en-US" sz="2000" dirty="0"/>
                <a:t> mice</a:t>
              </a:r>
            </a:p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000" dirty="0"/>
                <a:t>N=40 (4 </a:t>
              </a:r>
              <a:r>
                <a:rPr lang="en-US" sz="2000" dirty="0" err="1"/>
                <a:t>grps</a:t>
              </a:r>
              <a:r>
                <a:rPr lang="en-US" sz="2000" dirty="0"/>
                <a:t>)</a:t>
              </a:r>
            </a:p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000" dirty="0" err="1"/>
                <a:t>SubQ</a:t>
              </a:r>
              <a:r>
                <a:rPr lang="en-US" sz="2000" dirty="0"/>
                <a:t> Injection</a:t>
              </a:r>
            </a:p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000" dirty="0" smtClean="0"/>
                <a:t>Thigh</a:t>
              </a:r>
            </a:p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000" dirty="0"/>
                <a:t>10</a:t>
              </a:r>
              <a:r>
                <a:rPr lang="en-US" sz="2000" baseline="30000" dirty="0"/>
                <a:t>6</a:t>
              </a:r>
              <a:r>
                <a:rPr lang="en-US" sz="2000" dirty="0"/>
                <a:t>/50ul</a:t>
              </a:r>
            </a:p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000" dirty="0" smtClean="0"/>
                <a:t>1 </a:t>
              </a:r>
              <a:r>
                <a:rPr lang="en-US" sz="2000" dirty="0"/>
                <a:t>mo growth</a:t>
              </a:r>
            </a:p>
          </p:txBody>
        </p:sp>
      </p:grpSp>
      <p:grpSp>
        <p:nvGrpSpPr>
          <p:cNvPr id="10252" name="Group 52"/>
          <p:cNvGrpSpPr>
            <a:grpSpLocks/>
          </p:cNvGrpSpPr>
          <p:nvPr/>
        </p:nvGrpSpPr>
        <p:grpSpPr bwMode="auto">
          <a:xfrm>
            <a:off x="4695031" y="2590801"/>
            <a:ext cx="2086769" cy="2057400"/>
            <a:chOff x="2083624" y="1204384"/>
            <a:chExt cx="1766734" cy="3043996"/>
          </a:xfrm>
        </p:grpSpPr>
        <p:sp>
          <p:nvSpPr>
            <p:cNvPr id="54" name="Rounded Rectangle 53"/>
            <p:cNvSpPr/>
            <p:nvPr/>
          </p:nvSpPr>
          <p:spPr>
            <a:xfrm>
              <a:off x="2083624" y="1204384"/>
              <a:ext cx="1766734" cy="3043996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Rounded Rectangle 4"/>
            <p:cNvSpPr/>
            <p:nvPr/>
          </p:nvSpPr>
          <p:spPr>
            <a:xfrm>
              <a:off x="2135153" y="1255699"/>
              <a:ext cx="1663675" cy="2419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36576" tIns="113792" rIns="36576" bIns="113792" spcCol="1270"/>
            <a:lstStyle/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000" dirty="0" err="1"/>
                <a:t>SubQ</a:t>
              </a:r>
              <a:r>
                <a:rPr lang="en-US" sz="2000" dirty="0"/>
                <a:t> injections</a:t>
              </a:r>
            </a:p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000" dirty="0"/>
                <a:t>Control (</a:t>
              </a:r>
              <a:r>
                <a:rPr lang="en-US" sz="2000" dirty="0" err="1" smtClean="0"/>
                <a:t>solv</a:t>
              </a:r>
              <a:r>
                <a:rPr lang="en-US" sz="2000" dirty="0" smtClean="0"/>
                <a:t>)</a:t>
              </a:r>
              <a:endParaRPr lang="en-US" sz="2000" dirty="0"/>
            </a:p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000" dirty="0"/>
                <a:t>1, 10 100 </a:t>
              </a:r>
              <a:r>
                <a:rPr lang="en-US" sz="2000" dirty="0" err="1"/>
                <a:t>uM</a:t>
              </a:r>
              <a:r>
                <a:rPr lang="en-US" sz="2000" dirty="0"/>
                <a:t> </a:t>
              </a:r>
              <a:r>
                <a:rPr lang="en-US" sz="2000" dirty="0" err="1"/>
                <a:t>SubX</a:t>
              </a:r>
              <a:endParaRPr lang="en-US" sz="2000" dirty="0"/>
            </a:p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000" dirty="0"/>
                <a:t>Daily for </a:t>
              </a:r>
              <a:r>
                <a:rPr lang="en-US" sz="2000" dirty="0" smtClean="0"/>
                <a:t>8 </a:t>
              </a:r>
              <a:r>
                <a:rPr lang="en-US" sz="2000" dirty="0" err="1" smtClean="0"/>
                <a:t>wk</a:t>
              </a:r>
              <a:endParaRPr lang="en-US" sz="2000" dirty="0"/>
            </a:p>
          </p:txBody>
        </p:sp>
      </p:grpSp>
      <p:grpSp>
        <p:nvGrpSpPr>
          <p:cNvPr id="10253" name="Group 55"/>
          <p:cNvGrpSpPr>
            <a:grpSpLocks/>
          </p:cNvGrpSpPr>
          <p:nvPr/>
        </p:nvGrpSpPr>
        <p:grpSpPr bwMode="auto">
          <a:xfrm>
            <a:off x="6956424" y="2590800"/>
            <a:ext cx="2035173" cy="2438400"/>
            <a:chOff x="10187210" y="2582393"/>
            <a:chExt cx="1505835" cy="2895600"/>
          </a:xfrm>
        </p:grpSpPr>
        <p:sp>
          <p:nvSpPr>
            <p:cNvPr id="57" name="Rounded Rectangle 56"/>
            <p:cNvSpPr/>
            <p:nvPr/>
          </p:nvSpPr>
          <p:spPr>
            <a:xfrm>
              <a:off x="10187210" y="2582393"/>
              <a:ext cx="1505835" cy="288290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4"/>
            <p:cNvSpPr/>
            <p:nvPr/>
          </p:nvSpPr>
          <p:spPr>
            <a:xfrm>
              <a:off x="10206255" y="2690343"/>
              <a:ext cx="1374676" cy="2787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36576" tIns="36576" rIns="36576" bIns="36576"/>
            <a:lstStyle/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Tx/>
                <a:buChar char="•"/>
              </a:pPr>
              <a:r>
                <a:rPr lang="en-US" sz="2000" dirty="0">
                  <a:solidFill>
                    <a:srgbClr val="0000AC"/>
                  </a:solidFill>
                </a:rPr>
                <a:t>Weekly caliper measurement</a:t>
              </a:r>
            </a:p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Tx/>
                <a:buChar char="•"/>
              </a:pPr>
              <a:r>
                <a:rPr lang="en-US" sz="2000" dirty="0">
                  <a:solidFill>
                    <a:srgbClr val="0000AC"/>
                  </a:solidFill>
                </a:rPr>
                <a:t>8 weeks sac</a:t>
              </a:r>
            </a:p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Tx/>
                <a:buChar char="•"/>
              </a:pPr>
              <a:r>
                <a:rPr lang="en-US" sz="2000" dirty="0" err="1" smtClean="0">
                  <a:solidFill>
                    <a:srgbClr val="0000AC"/>
                  </a:solidFill>
                </a:rPr>
                <a:t>Cryosection</a:t>
              </a:r>
              <a:endParaRPr lang="en-US" sz="2000" dirty="0" smtClean="0">
                <a:solidFill>
                  <a:srgbClr val="0000AC"/>
                </a:solidFill>
              </a:endParaRPr>
            </a:p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Tx/>
                <a:buChar char="•"/>
              </a:pPr>
              <a:r>
                <a:rPr lang="en-US" sz="2000" dirty="0" smtClean="0">
                  <a:solidFill>
                    <a:srgbClr val="0000AC"/>
                  </a:solidFill>
                </a:rPr>
                <a:t>ICC anti-BV</a:t>
              </a:r>
            </a:p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Tx/>
                <a:buChar char="•"/>
              </a:pPr>
              <a:r>
                <a:rPr lang="en-US" sz="2000" dirty="0" smtClean="0">
                  <a:solidFill>
                    <a:srgbClr val="0000AC"/>
                  </a:solidFill>
                </a:rPr>
                <a:t>Density Test</a:t>
              </a:r>
            </a:p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Tx/>
                <a:buChar char="•"/>
              </a:pPr>
              <a:r>
                <a:rPr lang="en-US" sz="2000" dirty="0" smtClean="0">
                  <a:solidFill>
                    <a:srgbClr val="0000AC"/>
                  </a:solidFill>
                </a:rPr>
                <a:t>Stats – T-Test</a:t>
              </a:r>
              <a:endParaRPr lang="en-US" sz="2000" dirty="0">
                <a:solidFill>
                  <a:srgbClr val="0000AC"/>
                </a:solidFill>
              </a:endParaRPr>
            </a:p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Tx/>
                <a:buChar char="•"/>
              </a:pPr>
              <a:endParaRPr lang="en-US" dirty="0">
                <a:solidFill>
                  <a:srgbClr val="0000A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95" y="0"/>
            <a:ext cx="8350405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Results</a:t>
            </a:r>
          </a:p>
        </p:txBody>
      </p:sp>
      <p:sp>
        <p:nvSpPr>
          <p:cNvPr id="14339" name="Text Box 11"/>
          <p:cNvSpPr txBox="1">
            <a:spLocks noChangeArrowheads="1"/>
          </p:cNvSpPr>
          <p:nvPr/>
        </p:nvSpPr>
        <p:spPr bwMode="auto">
          <a:xfrm>
            <a:off x="3962400" y="6400800"/>
            <a:ext cx="1262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z="2400"/>
              <a:t>P&lt; 0.01</a:t>
            </a:r>
          </a:p>
        </p:txBody>
      </p:sp>
      <p:grpSp>
        <p:nvGrpSpPr>
          <p:cNvPr id="14340" name="Group 23"/>
          <p:cNvGrpSpPr>
            <a:grpSpLocks/>
          </p:cNvGrpSpPr>
          <p:nvPr/>
        </p:nvGrpSpPr>
        <p:grpSpPr bwMode="auto">
          <a:xfrm>
            <a:off x="838200" y="1676400"/>
            <a:ext cx="7772400" cy="4562475"/>
            <a:chOff x="838200" y="609600"/>
            <a:chExt cx="7772400" cy="5095875"/>
          </a:xfrm>
        </p:grpSpPr>
        <p:pic>
          <p:nvPicPr>
            <p:cNvPr id="14341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609600"/>
              <a:ext cx="7772400" cy="509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2" name="Text Box 8"/>
            <p:cNvSpPr txBox="1">
              <a:spLocks noChangeArrowheads="1"/>
            </p:cNvSpPr>
            <p:nvPr/>
          </p:nvSpPr>
          <p:spPr bwMode="auto">
            <a:xfrm>
              <a:off x="7162800" y="2286000"/>
              <a:ext cx="392112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sz="3000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14343" name="Text Box 10"/>
            <p:cNvSpPr txBox="1">
              <a:spLocks noChangeArrowheads="1"/>
            </p:cNvSpPr>
            <p:nvPr/>
          </p:nvSpPr>
          <p:spPr bwMode="auto">
            <a:xfrm>
              <a:off x="7162800" y="3184525"/>
              <a:ext cx="392113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sz="3000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5703888" y="3184525"/>
              <a:ext cx="392112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sz="3000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14345" name="Text Box 8"/>
            <p:cNvSpPr txBox="1">
              <a:spLocks noChangeArrowheads="1"/>
            </p:cNvSpPr>
            <p:nvPr/>
          </p:nvSpPr>
          <p:spPr bwMode="auto">
            <a:xfrm>
              <a:off x="6172200" y="2590800"/>
              <a:ext cx="392112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sz="3000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14346" name="Text Box 8"/>
            <p:cNvSpPr txBox="1">
              <a:spLocks noChangeArrowheads="1"/>
            </p:cNvSpPr>
            <p:nvPr/>
          </p:nvSpPr>
          <p:spPr bwMode="auto">
            <a:xfrm>
              <a:off x="7924800" y="3184525"/>
              <a:ext cx="392112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sz="3000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14347" name="Text Box 8"/>
            <p:cNvSpPr txBox="1">
              <a:spLocks noChangeArrowheads="1"/>
            </p:cNvSpPr>
            <p:nvPr/>
          </p:nvSpPr>
          <p:spPr bwMode="auto">
            <a:xfrm>
              <a:off x="6389688" y="3184525"/>
              <a:ext cx="392112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sz="3000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14348" name="Text Box 8"/>
            <p:cNvSpPr txBox="1">
              <a:spLocks noChangeArrowheads="1"/>
            </p:cNvSpPr>
            <p:nvPr/>
          </p:nvSpPr>
          <p:spPr bwMode="auto">
            <a:xfrm>
              <a:off x="7924800" y="2133600"/>
              <a:ext cx="392112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sz="3000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14349" name="Text Box 8"/>
            <p:cNvSpPr txBox="1">
              <a:spLocks noChangeArrowheads="1"/>
            </p:cNvSpPr>
            <p:nvPr/>
          </p:nvSpPr>
          <p:spPr bwMode="auto">
            <a:xfrm>
              <a:off x="3429000" y="3429000"/>
              <a:ext cx="392112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sz="3000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14350" name="Text Box 8"/>
            <p:cNvSpPr txBox="1">
              <a:spLocks noChangeArrowheads="1"/>
            </p:cNvSpPr>
            <p:nvPr/>
          </p:nvSpPr>
          <p:spPr bwMode="auto">
            <a:xfrm>
              <a:off x="4179888" y="3276600"/>
              <a:ext cx="392112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sz="3000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14351" name="Text Box 8"/>
            <p:cNvSpPr txBox="1">
              <a:spLocks noChangeArrowheads="1"/>
            </p:cNvSpPr>
            <p:nvPr/>
          </p:nvSpPr>
          <p:spPr bwMode="auto">
            <a:xfrm>
              <a:off x="4941888" y="3276600"/>
              <a:ext cx="392112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sz="3000">
                  <a:solidFill>
                    <a:srgbClr val="FF3300"/>
                  </a:solidFill>
                </a:rPr>
                <a:t>*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1115568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Substance-X Inhibited MCF-7 Tumor Growth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30184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5363" name="Content Placeholder 4" descr="F3_large.jpg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" t="1695" r="3761" b="45763"/>
          <a:stretch>
            <a:fillRect/>
          </a:stretch>
        </p:blipFill>
        <p:spPr>
          <a:xfrm>
            <a:off x="228600" y="1219200"/>
            <a:ext cx="3276600" cy="2662238"/>
          </a:xfrm>
        </p:spPr>
      </p:pic>
      <p:sp>
        <p:nvSpPr>
          <p:cNvPr id="9" name="TextBox 8"/>
          <p:cNvSpPr txBox="1"/>
          <p:nvPr/>
        </p:nvSpPr>
        <p:spPr>
          <a:xfrm>
            <a:off x="609600" y="1219200"/>
            <a:ext cx="1046163" cy="314325"/>
          </a:xfrm>
          <a:prstGeom prst="rect">
            <a:avLst/>
          </a:prstGeom>
          <a:solidFill>
            <a:srgbClr val="79B9D9"/>
          </a:solidFill>
        </p:spPr>
        <p:txBody>
          <a:bodyPr lIns="18288" tIns="18288" rIns="18288" bIns="18288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0" y="1219200"/>
            <a:ext cx="790575" cy="314325"/>
          </a:xfrm>
          <a:prstGeom prst="rect">
            <a:avLst/>
          </a:prstGeom>
          <a:solidFill>
            <a:srgbClr val="ED7265"/>
          </a:solidFill>
        </p:spPr>
        <p:txBody>
          <a:bodyPr lIns="18288" tIns="18288" rIns="18288" bIns="18288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uM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2667000"/>
            <a:ext cx="935038" cy="314325"/>
          </a:xfrm>
          <a:prstGeom prst="rect">
            <a:avLst/>
          </a:prstGeom>
          <a:solidFill>
            <a:srgbClr val="BCD67C"/>
          </a:solidFill>
        </p:spPr>
        <p:txBody>
          <a:bodyPr lIns="18288" tIns="18288" rIns="18288" bIns="18288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uM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9800" y="2590800"/>
            <a:ext cx="1081088" cy="314325"/>
          </a:xfrm>
          <a:prstGeom prst="rect">
            <a:avLst/>
          </a:prstGeom>
          <a:solidFill>
            <a:srgbClr val="9979D9"/>
          </a:solidFill>
        </p:spPr>
        <p:txBody>
          <a:bodyPr lIns="18288" tIns="18288" rIns="18288" bIns="18288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100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uM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36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51212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TextBox 17"/>
          <p:cNvSpPr txBox="1">
            <a:spLocks noChangeArrowheads="1"/>
          </p:cNvSpPr>
          <p:nvPr/>
        </p:nvSpPr>
        <p:spPr bwMode="auto">
          <a:xfrm>
            <a:off x="228600" y="39624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200X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3400" y="48884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6600" y="42349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1752600"/>
            <a:ext cx="4915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Angiogenesis Inhibition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Conclusions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Substance-X (10 </a:t>
            </a:r>
            <a:r>
              <a:rPr lang="en-US" dirty="0" err="1" smtClean="0"/>
              <a:t>uM</a:t>
            </a:r>
            <a:r>
              <a:rPr lang="en-US" dirty="0" smtClean="0"/>
              <a:t> – 100 </a:t>
            </a:r>
            <a:r>
              <a:rPr lang="en-US" dirty="0" err="1" smtClean="0"/>
              <a:t>uM</a:t>
            </a:r>
            <a:r>
              <a:rPr lang="en-US" dirty="0" smtClean="0"/>
              <a:t>) inhibits growth of MCF-7 tumors in </a:t>
            </a:r>
            <a:r>
              <a:rPr lang="en-US" dirty="0" err="1" smtClean="0"/>
              <a:t>athymic</a:t>
            </a:r>
            <a:r>
              <a:rPr lang="en-US" dirty="0" smtClean="0"/>
              <a:t> mice</a:t>
            </a:r>
          </a:p>
          <a:p>
            <a:pPr eaLnBrk="1" hangingPunct="1">
              <a:defRPr/>
            </a:pPr>
            <a:r>
              <a:rPr lang="en-US" dirty="0" smtClean="0"/>
              <a:t>Angiogenesis significantly inhibited at higher dosages</a:t>
            </a:r>
          </a:p>
          <a:p>
            <a:pPr eaLnBrk="1" hangingPunct="1">
              <a:defRPr/>
            </a:pPr>
            <a:r>
              <a:rPr lang="en-US" dirty="0" smtClean="0"/>
              <a:t>Hypothesis retained</a:t>
            </a:r>
          </a:p>
          <a:p>
            <a:pPr eaLnBrk="1" hangingPunct="1">
              <a:defRPr/>
            </a:pPr>
            <a:r>
              <a:rPr lang="en-US" dirty="0" smtClean="0"/>
              <a:t>Substance-X may be a powerful treatment against adenocarcinoma breast tumor growth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Future Directions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Establish LD-50 curve</a:t>
            </a:r>
          </a:p>
          <a:p>
            <a:pPr eaLnBrk="1" hangingPunct="1">
              <a:defRPr/>
            </a:pPr>
            <a:r>
              <a:rPr lang="en-US" dirty="0" smtClean="0"/>
              <a:t>Explore concentrations</a:t>
            </a:r>
          </a:p>
          <a:p>
            <a:pPr eaLnBrk="1" hangingPunct="1">
              <a:defRPr/>
            </a:pPr>
            <a:r>
              <a:rPr lang="en-US" dirty="0" smtClean="0"/>
              <a:t>Vary treatment schedules</a:t>
            </a:r>
          </a:p>
          <a:p>
            <a:pPr eaLnBrk="1" hangingPunct="1">
              <a:defRPr/>
            </a:pPr>
            <a:r>
              <a:rPr lang="en-US" dirty="0" smtClean="0"/>
              <a:t>Examine effects on metastasis</a:t>
            </a:r>
          </a:p>
          <a:p>
            <a:pPr eaLnBrk="1" hangingPunct="1">
              <a:defRPr/>
            </a:pPr>
            <a:r>
              <a:rPr lang="en-US" dirty="0" smtClean="0"/>
              <a:t>Compare with standard chemotherapeutic agents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Acknowledgements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00600" y="1828800"/>
            <a:ext cx="40386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Dr. U.R. </a:t>
            </a:r>
            <a:r>
              <a:rPr lang="en-US" sz="2800" dirty="0" err="1" smtClean="0"/>
              <a:t>Fakedata</a:t>
            </a:r>
            <a:r>
              <a:rPr lang="en-US" sz="2800" dirty="0" smtClean="0"/>
              <a:t>, UTSSSA</a:t>
            </a:r>
          </a:p>
          <a:p>
            <a:pPr eaLnBrk="1" hangingPunct="1">
              <a:defRPr/>
            </a:pPr>
            <a:r>
              <a:rPr lang="en-US" sz="2800" dirty="0" smtClean="0"/>
              <a:t>Belinda Doolittle</a:t>
            </a:r>
          </a:p>
          <a:p>
            <a:pPr eaLnBrk="1" hangingPunct="1">
              <a:defRPr/>
            </a:pPr>
            <a:r>
              <a:rPr lang="en-US" sz="2800" dirty="0" smtClean="0"/>
              <a:t>Jason </a:t>
            </a:r>
            <a:r>
              <a:rPr lang="en-US" sz="2800" dirty="0" err="1" smtClean="0"/>
              <a:t>Trimple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MBRS-RISE GM 60655</a:t>
            </a:r>
          </a:p>
          <a:p>
            <a:pPr eaLnBrk="1" hangingPunct="1">
              <a:defRPr/>
            </a:pPr>
            <a:r>
              <a:rPr lang="en-US" sz="2800" dirty="0" smtClean="0"/>
              <a:t>MARC-U*STAR GM 07717</a:t>
            </a:r>
          </a:p>
        </p:txBody>
      </p:sp>
      <p:pic>
        <p:nvPicPr>
          <p:cNvPr id="18436" name="Picture 4" descr="labphoto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4038600" cy="302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Questions?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2254">
            <a:off x="621567" y="3850910"/>
            <a:ext cx="18669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 descr="http://ndnr.com/wp-content/uploads/2010/10/Osbornecarter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6222">
            <a:off x="6934200" y="3844425"/>
            <a:ext cx="1642311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 smtClean="0"/>
              <a:t>Student Conference Presentation</a:t>
            </a:r>
          </a:p>
          <a:p>
            <a:pPr eaLnBrk="1" hangingPunct="1">
              <a:defRPr/>
            </a:pPr>
            <a:r>
              <a:rPr lang="en-US" sz="3200" dirty="0" smtClean="0"/>
              <a:t>15 minute presentation</a:t>
            </a:r>
          </a:p>
          <a:p>
            <a:pPr lvl="1">
              <a:defRPr/>
            </a:pPr>
            <a:r>
              <a:rPr lang="en-US" sz="2800" dirty="0" smtClean="0"/>
              <a:t>10 Minutes Talk</a:t>
            </a:r>
          </a:p>
          <a:p>
            <a:pPr lvl="1">
              <a:defRPr/>
            </a:pPr>
            <a:r>
              <a:rPr lang="en-US" sz="2800" dirty="0" smtClean="0"/>
              <a:t>5 minutes for questions</a:t>
            </a:r>
          </a:p>
          <a:p>
            <a:pPr lvl="1">
              <a:defRPr/>
            </a:pPr>
            <a:r>
              <a:rPr lang="en-US" sz="2800" dirty="0" smtClean="0"/>
              <a:t>At most, 15 slides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Presentation Duration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000" dirty="0" smtClean="0"/>
              <a:t>Title Slide:  Strong title, your name, mentor, school.</a:t>
            </a:r>
          </a:p>
          <a:p>
            <a:pPr eaLnBrk="1" hangingPunct="1">
              <a:defRPr/>
            </a:pPr>
            <a:r>
              <a:rPr lang="en-US" sz="2000" dirty="0" smtClean="0"/>
              <a:t>Introduction/Background (2-3 slides). </a:t>
            </a:r>
          </a:p>
          <a:p>
            <a:pPr lvl="1" eaLnBrk="1" hangingPunct="1">
              <a:defRPr/>
            </a:pPr>
            <a:r>
              <a:rPr lang="en-US" sz="2000" dirty="0" smtClean="0"/>
              <a:t>Why/How is your topic important (health?)</a:t>
            </a:r>
          </a:p>
          <a:p>
            <a:pPr lvl="1" eaLnBrk="1" hangingPunct="1">
              <a:defRPr/>
            </a:pPr>
            <a:r>
              <a:rPr lang="en-US" sz="2000" dirty="0" smtClean="0"/>
              <a:t>Give brief literature background (broad to specific)</a:t>
            </a:r>
          </a:p>
          <a:p>
            <a:pPr lvl="1" eaLnBrk="1" hangingPunct="1">
              <a:defRPr/>
            </a:pPr>
            <a:r>
              <a:rPr lang="en-US" sz="2000" dirty="0" smtClean="0"/>
              <a:t>Goals of project</a:t>
            </a:r>
          </a:p>
          <a:p>
            <a:pPr lvl="1" eaLnBrk="1" hangingPunct="1">
              <a:defRPr/>
            </a:pPr>
            <a:r>
              <a:rPr lang="en-US" sz="2000" dirty="0" smtClean="0"/>
              <a:t>Hypothesis</a:t>
            </a:r>
          </a:p>
          <a:p>
            <a:pPr eaLnBrk="1" hangingPunct="1">
              <a:defRPr/>
            </a:pPr>
            <a:r>
              <a:rPr lang="en-US" sz="2000" dirty="0" smtClean="0"/>
              <a:t>Methods and </a:t>
            </a:r>
            <a:r>
              <a:rPr lang="en-US" sz="2000" dirty="0" err="1" smtClean="0"/>
              <a:t>exptl</a:t>
            </a:r>
            <a:r>
              <a:rPr lang="en-US" sz="2000" dirty="0" smtClean="0"/>
              <a:t> design (1 to 2 slides- flowcharts good)</a:t>
            </a:r>
          </a:p>
          <a:p>
            <a:pPr eaLnBrk="1" hangingPunct="1">
              <a:defRPr/>
            </a:pPr>
            <a:r>
              <a:rPr lang="en-US" sz="2000" dirty="0" smtClean="0"/>
              <a:t>Results (1 – 2 experiments) 2-3 slides</a:t>
            </a:r>
          </a:p>
          <a:p>
            <a:pPr eaLnBrk="1" hangingPunct="1">
              <a:defRPr/>
            </a:pPr>
            <a:r>
              <a:rPr lang="en-US" sz="2000" dirty="0" smtClean="0"/>
              <a:t>Summary/Conclusions</a:t>
            </a:r>
          </a:p>
          <a:p>
            <a:pPr lvl="1" eaLnBrk="1" hangingPunct="1">
              <a:defRPr/>
            </a:pPr>
            <a:r>
              <a:rPr lang="en-US" sz="2000" dirty="0" smtClean="0"/>
              <a:t>Bulleted and refer back to hypothesis</a:t>
            </a:r>
          </a:p>
          <a:p>
            <a:pPr eaLnBrk="1" hangingPunct="1">
              <a:defRPr/>
            </a:pPr>
            <a:r>
              <a:rPr lang="en-US" sz="2000" dirty="0" smtClean="0"/>
              <a:t>Future Directions</a:t>
            </a:r>
          </a:p>
          <a:p>
            <a:pPr eaLnBrk="1" hangingPunct="1">
              <a:defRPr/>
            </a:pPr>
            <a:r>
              <a:rPr lang="en-US" sz="2000" dirty="0" smtClean="0"/>
              <a:t>Acknowledgements</a:t>
            </a:r>
          </a:p>
          <a:p>
            <a:pPr eaLnBrk="1" hangingPunct="1">
              <a:defRPr/>
            </a:pPr>
            <a:r>
              <a:rPr lang="en-US" sz="2000" dirty="0" smtClean="0"/>
              <a:t>Questions?</a:t>
            </a:r>
          </a:p>
          <a:p>
            <a:pPr eaLnBrk="1" hangingPunct="1">
              <a:defRPr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Outline of Entire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Uniform Font</a:t>
            </a:r>
          </a:p>
          <a:p>
            <a:r>
              <a:rPr lang="en-US" sz="2800" dirty="0" smtClean="0"/>
              <a:t>Uniform title size and position</a:t>
            </a:r>
          </a:p>
          <a:p>
            <a:r>
              <a:rPr lang="en-US" sz="2800" dirty="0" smtClean="0"/>
              <a:t>Short </a:t>
            </a:r>
            <a:r>
              <a:rPr lang="en-US" sz="3200" dirty="0" smtClean="0"/>
              <a:t>phrases</a:t>
            </a:r>
            <a:endParaRPr lang="en-US" sz="2800" dirty="0" smtClean="0"/>
          </a:p>
          <a:p>
            <a:r>
              <a:rPr lang="en-US" sz="2800" dirty="0" smtClean="0"/>
              <a:t>~Six lines per page</a:t>
            </a:r>
          </a:p>
          <a:p>
            <a:r>
              <a:rPr lang="en-US" sz="2800" dirty="0" smtClean="0"/>
              <a:t>Story carried by images</a:t>
            </a:r>
          </a:p>
          <a:p>
            <a:r>
              <a:rPr lang="en-US" sz="2800" dirty="0" smtClean="0"/>
              <a:t>Contrast between background and text</a:t>
            </a:r>
          </a:p>
          <a:p>
            <a:r>
              <a:rPr lang="en-US" sz="2800" dirty="0" smtClean="0"/>
              <a:t>All text big (even on figs)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Slide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76400"/>
            <a:ext cx="80772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Ergot-Derived Substance-X Reduces Tumor Growth and Size in Nude Mice with MCF-7 Mammary Adenocarcinoma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648200"/>
            <a:ext cx="4495800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000" dirty="0" smtClean="0"/>
              <a:t>Emily P </a:t>
            </a:r>
            <a:r>
              <a:rPr lang="en-US" sz="2000" dirty="0" err="1" smtClean="0"/>
              <a:t>Frogbottom</a:t>
            </a:r>
            <a:endParaRPr lang="en-US" sz="2000" dirty="0" smtClean="0"/>
          </a:p>
          <a:p>
            <a:pPr algn="l" eaLnBrk="1" hangingPunct="1">
              <a:defRPr/>
            </a:pPr>
            <a:r>
              <a:rPr lang="en-US" sz="2000" dirty="0" smtClean="0"/>
              <a:t>Undergraduate Research Trainee</a:t>
            </a:r>
          </a:p>
          <a:p>
            <a:pPr algn="l" eaLnBrk="1" hangingPunct="1">
              <a:defRPr/>
            </a:pPr>
            <a:r>
              <a:rPr lang="en-US" sz="2000" dirty="0" smtClean="0"/>
              <a:t>Research Mentor:  Dr. Tenure Track</a:t>
            </a:r>
          </a:p>
          <a:p>
            <a:pPr algn="l" eaLnBrk="1" hangingPunct="1">
              <a:defRPr/>
            </a:pPr>
            <a:r>
              <a:rPr lang="en-US" sz="2000" dirty="0" smtClean="0"/>
              <a:t>University of Texas at San Antonio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228600" y="35814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0" y="0"/>
            <a:ext cx="2057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z="1600">
                <a:solidFill>
                  <a:srgbClr val="FF3300"/>
                </a:solidFill>
              </a:rPr>
              <a:t>NOTE!  I have</a:t>
            </a:r>
          </a:p>
          <a:p>
            <a:r>
              <a:rPr lang="en-US" sz="1600">
                <a:solidFill>
                  <a:srgbClr val="FF3300"/>
                </a:solidFill>
              </a:rPr>
              <a:t>Made up all of the data in this study.  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8077200" y="152400"/>
          <a:ext cx="6667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Image" r:id="rId4" imgW="1371603" imgH="1880301" progId="Photoshop.Image.6">
                  <p:embed/>
                </p:oleObj>
              </mc:Choice>
              <mc:Fallback>
                <p:oleObj name="Image" r:id="rId4" imgW="1371603" imgH="1880301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52400"/>
                        <a:ext cx="6667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Introduction – Breast Cancer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229600" cy="3276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100,000 diagnoses annually</a:t>
            </a:r>
            <a:r>
              <a:rPr lang="en-US" sz="2800" baseline="30000" dirty="0" smtClean="0"/>
              <a:t>1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Leading cause of death in women 15-54</a:t>
            </a:r>
            <a:r>
              <a:rPr lang="en-US" sz="2800" baseline="30000" dirty="0" smtClean="0"/>
              <a:t>1</a:t>
            </a:r>
          </a:p>
          <a:p>
            <a:pPr eaLnBrk="1" hangingPunct="1">
              <a:defRPr/>
            </a:pPr>
            <a:r>
              <a:rPr lang="en-US" sz="2800" dirty="0" smtClean="0"/>
              <a:t>Vary in metastatic capacity</a:t>
            </a:r>
          </a:p>
          <a:p>
            <a:pPr eaLnBrk="1" hangingPunct="1">
              <a:defRPr/>
            </a:pPr>
            <a:r>
              <a:rPr lang="en-US" sz="2800" dirty="0" smtClean="0"/>
              <a:t>Vascularization required for growth/metastasis</a:t>
            </a:r>
          </a:p>
          <a:p>
            <a:pPr eaLnBrk="1" hangingPunct="1">
              <a:defRPr/>
            </a:pPr>
            <a:r>
              <a:rPr lang="en-US" sz="2800" dirty="0" smtClean="0"/>
              <a:t>MCF-7:  Human adenocarcinoma cell line</a:t>
            </a:r>
          </a:p>
        </p:txBody>
      </p:sp>
      <p:pic>
        <p:nvPicPr>
          <p:cNvPr id="6148" name="Picture 10" descr="EP4-breast-carcinoma-NQC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3600" y="4058984"/>
            <a:ext cx="2844800" cy="213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Text Box 11"/>
          <p:cNvSpPr txBox="1">
            <a:spLocks noChangeArrowheads="1"/>
          </p:cNvSpPr>
          <p:nvPr/>
        </p:nvSpPr>
        <p:spPr bwMode="auto">
          <a:xfrm>
            <a:off x="517525" y="6186488"/>
            <a:ext cx="3735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baseline="30000"/>
              <a:t>1</a:t>
            </a:r>
            <a:r>
              <a:rPr lang="en-US"/>
              <a:t> Centers for Disease Control,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820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Introduction –Treatment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5344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Generally surgery &amp; chemotherapy</a:t>
            </a:r>
          </a:p>
          <a:p>
            <a:pPr eaLnBrk="1" hangingPunct="1">
              <a:defRPr/>
            </a:pPr>
            <a:r>
              <a:rPr lang="en-US" sz="2800" dirty="0" smtClean="0"/>
              <a:t>Mortality __% at 5 years</a:t>
            </a:r>
            <a:r>
              <a:rPr lang="en-US" sz="2800" baseline="30000" dirty="0" smtClean="0"/>
              <a:t>1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More effective chemotherapeutic agents needed</a:t>
            </a:r>
          </a:p>
          <a:p>
            <a:pPr eaLnBrk="1" hangingPunct="1">
              <a:defRPr/>
            </a:pPr>
            <a:r>
              <a:rPr lang="en-US" sz="2800" dirty="0" smtClean="0"/>
              <a:t>Some work by inhibiting vascularization</a:t>
            </a:r>
            <a:r>
              <a:rPr lang="en-US" sz="2800" baseline="30000" dirty="0" smtClean="0"/>
              <a:t>2</a:t>
            </a:r>
          </a:p>
          <a:p>
            <a:pPr eaLnBrk="1" hangingPunct="1">
              <a:defRPr/>
            </a:pPr>
            <a:endParaRPr lang="en-US" sz="2800" dirty="0" smtClean="0"/>
          </a:p>
        </p:txBody>
      </p:sp>
      <p:pic>
        <p:nvPicPr>
          <p:cNvPr id="7172" name="Picture 7" descr="fibmam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3886200"/>
            <a:ext cx="2438400" cy="1947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609600" y="6310699"/>
            <a:ext cx="8229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sz="1200" baseline="30000" dirty="0"/>
              <a:t>2</a:t>
            </a:r>
            <a:r>
              <a:rPr lang="en-US" sz="1200" dirty="0"/>
              <a:t> De </a:t>
            </a:r>
            <a:r>
              <a:rPr lang="en-US" sz="1200" dirty="0" err="1"/>
              <a:t>Olivera</a:t>
            </a:r>
            <a:r>
              <a:rPr lang="en-US" sz="1200" dirty="0"/>
              <a:t>, L, Hamm A, </a:t>
            </a:r>
            <a:r>
              <a:rPr lang="en-US" sz="1200" dirty="0" err="1"/>
              <a:t>Mazzone</a:t>
            </a:r>
            <a:r>
              <a:rPr lang="en-US" sz="1200" dirty="0"/>
              <a:t> M (2011)  </a:t>
            </a:r>
            <a:r>
              <a:rPr lang="en-US" sz="1200" dirty="0" err="1"/>
              <a:t>Mol</a:t>
            </a:r>
            <a:r>
              <a:rPr lang="en-US" sz="1200" dirty="0"/>
              <a:t> Aspects Med. 2011 Apr;32(2):71-87. </a:t>
            </a:r>
            <a:r>
              <a:rPr lang="en-US" sz="1200" dirty="0" err="1"/>
              <a:t>Epub</a:t>
            </a:r>
            <a:r>
              <a:rPr lang="en-US" sz="1200" dirty="0"/>
              <a:t> 2011 Apr </a:t>
            </a:r>
            <a:r>
              <a:rPr lang="en-US" sz="1200" dirty="0" smtClean="0"/>
              <a:t>22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Introduction - Ergot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3058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i="1" dirty="0" err="1" smtClean="0"/>
              <a:t>Claviceps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purpurea</a:t>
            </a:r>
            <a:r>
              <a:rPr lang="en-US" sz="2800" dirty="0" smtClean="0"/>
              <a:t> fungus</a:t>
            </a:r>
          </a:p>
          <a:p>
            <a:pPr eaLnBrk="1" hangingPunct="1">
              <a:defRPr/>
            </a:pPr>
            <a:r>
              <a:rPr lang="en-US" sz="2800" dirty="0" smtClean="0"/>
              <a:t>“Cocktail” of active substances</a:t>
            </a:r>
          </a:p>
          <a:p>
            <a:pPr eaLnBrk="1" hangingPunct="1">
              <a:defRPr/>
            </a:pPr>
            <a:r>
              <a:rPr lang="en-US" sz="2800" dirty="0" smtClean="0"/>
              <a:t>CNS - Psychoactive Ergotamine ~LSD</a:t>
            </a:r>
          </a:p>
          <a:p>
            <a:pPr eaLnBrk="1" hangingPunct="1">
              <a:defRPr/>
            </a:pPr>
            <a:r>
              <a:rPr lang="en-US" sz="2800" dirty="0" smtClean="0"/>
              <a:t>Peripheral Effects –</a:t>
            </a:r>
          </a:p>
          <a:p>
            <a:pPr lvl="1" eaLnBrk="1" hangingPunct="1">
              <a:defRPr/>
            </a:pPr>
            <a:r>
              <a:rPr lang="en-US" sz="2400" dirty="0" smtClean="0"/>
              <a:t>Tingling-  “St. Anthony’s Fire”</a:t>
            </a:r>
          </a:p>
          <a:p>
            <a:pPr lvl="1" eaLnBrk="1" hangingPunct="1">
              <a:defRPr/>
            </a:pPr>
            <a:r>
              <a:rPr lang="en-US" sz="2400" dirty="0" smtClean="0"/>
              <a:t>Inhibit vascularization and promotes gangrene</a:t>
            </a:r>
          </a:p>
          <a:p>
            <a:pPr eaLnBrk="1" hangingPunct="1">
              <a:defRPr/>
            </a:pPr>
            <a:r>
              <a:rPr lang="en-US" sz="2800" dirty="0" smtClean="0"/>
              <a:t>Vasoactive Substance-X isolated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</a:t>
            </a:r>
          </a:p>
          <a:p>
            <a:pPr lvl="1" eaLnBrk="1" hangingPunct="1">
              <a:defRPr/>
            </a:pPr>
            <a:r>
              <a:rPr lang="en-US" sz="2400" dirty="0" smtClean="0"/>
              <a:t>Inhibits growth of cultured endothelial cells</a:t>
            </a:r>
            <a:r>
              <a:rPr lang="en-US" sz="2400" baseline="30000" dirty="0"/>
              <a:t>3</a:t>
            </a:r>
            <a:r>
              <a:rPr lang="en-US" sz="2400" dirty="0" smtClean="0"/>
              <a:t> </a:t>
            </a:r>
          </a:p>
        </p:txBody>
      </p:sp>
      <p:pic>
        <p:nvPicPr>
          <p:cNvPr id="8196" name="Picture 4" descr="clavicep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0400" y="1143000"/>
            <a:ext cx="1809750" cy="2876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6172200"/>
            <a:ext cx="7167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kern="0" baseline="30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</a:rPr>
              <a:t>3</a:t>
            </a:r>
            <a:r>
              <a:rPr lang="en-US" sz="1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</a:rPr>
              <a:t>Taylor, GP (2011) Terrific thought experiment on using a deadly scourge to humanity to cure cancer. </a:t>
            </a:r>
            <a:br>
              <a:rPr lang="en-US" sz="1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</a:rPr>
            </a:br>
            <a:r>
              <a:rPr lang="en-US" sz="1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</a:rPr>
              <a:t> Journal of Positive Data 3(3), 210-212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Hypothesis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62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MCF-7 tumor growth will be inhibited through treatment with vasoactive Substance-X.  Inhibition will be associated with reduced angiogenesis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t">
  <a:themeElements>
    <a:clrScheme name="Slit 6">
      <a:dk1>
        <a:srgbClr val="0000AC"/>
      </a:dk1>
      <a:lt1>
        <a:srgbClr val="FFFFFF"/>
      </a:lt1>
      <a:dk2>
        <a:srgbClr val="000086"/>
      </a:dk2>
      <a:lt2>
        <a:srgbClr val="CCFFFF"/>
      </a:lt2>
      <a:accent1>
        <a:srgbClr val="0099FF"/>
      </a:accent1>
      <a:accent2>
        <a:srgbClr val="00B000"/>
      </a:accent2>
      <a:accent3>
        <a:srgbClr val="AAAAC3"/>
      </a:accent3>
      <a:accent4>
        <a:srgbClr val="DADADA"/>
      </a:accent4>
      <a:accent5>
        <a:srgbClr val="AACAFF"/>
      </a:accent5>
      <a:accent6>
        <a:srgbClr val="009F00"/>
      </a:accent6>
      <a:hlink>
        <a:srgbClr val="FFE701"/>
      </a:hlink>
      <a:folHlink>
        <a:srgbClr val="FF9900"/>
      </a:folHlink>
    </a:clrScheme>
    <a:fontScheme name="Sl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Slit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t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2105</TotalTime>
  <Words>547</Words>
  <Application>Microsoft Office PowerPoint</Application>
  <PresentationFormat>On-screen Show (4:3)</PresentationFormat>
  <Paragraphs>146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Slit</vt:lpstr>
      <vt:lpstr>Concourse</vt:lpstr>
      <vt:lpstr>Image</vt:lpstr>
      <vt:lpstr>Oral Presentation Instructions and Template with Example</vt:lpstr>
      <vt:lpstr>Presentation Duration</vt:lpstr>
      <vt:lpstr>Outline of Entire Presentation</vt:lpstr>
      <vt:lpstr>Slide Characteristics</vt:lpstr>
      <vt:lpstr>Ergot-Derived Substance-X Reduces Tumor Growth and Size in Nude Mice with MCF-7 Mammary Adenocarcinoma</vt:lpstr>
      <vt:lpstr>Introduction – Breast Cancer</vt:lpstr>
      <vt:lpstr>Introduction –Treatment</vt:lpstr>
      <vt:lpstr>Introduction - Ergot</vt:lpstr>
      <vt:lpstr>Hypothesis</vt:lpstr>
      <vt:lpstr>Experimental Design/Methods</vt:lpstr>
      <vt:lpstr>Results</vt:lpstr>
      <vt:lpstr>Results</vt:lpstr>
      <vt:lpstr>Conclusions</vt:lpstr>
      <vt:lpstr>Future Directions</vt:lpstr>
      <vt:lpstr>Acknowledgements</vt:lpstr>
      <vt:lpstr>Questions?</vt:lpstr>
    </vt:vector>
  </TitlesOfParts>
  <Company>The University of Texas at San Antonio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GPTAYLOR</dc:creator>
  <cp:lastModifiedBy>Patricia Ramirez</cp:lastModifiedBy>
  <cp:revision>135</cp:revision>
  <dcterms:created xsi:type="dcterms:W3CDTF">2004-09-01T15:36:52Z</dcterms:created>
  <dcterms:modified xsi:type="dcterms:W3CDTF">2013-09-23T15:27:28Z</dcterms:modified>
</cp:coreProperties>
</file>