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6" r:id="rId3"/>
    <p:sldId id="278" r:id="rId4"/>
    <p:sldId id="267" r:id="rId5"/>
    <p:sldId id="265" r:id="rId6"/>
    <p:sldId id="266" r:id="rId7"/>
    <p:sldId id="269" r:id="rId8"/>
    <p:sldId id="277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974" y="2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0ED2-0351-6D56-E432-C3140A6CF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FFBF2-5C00-B79E-920A-B83FCE631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0EA5-3336-65B3-369D-F9E910F1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5F77-A246-4B01-9E74-F833FD86343F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0DBF6-61B8-EF04-3138-52EB06B4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21816-0ED2-1CC2-1C98-24978B13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1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DF7A-E4BC-E27C-97E4-4CE091B7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6C1A3-3751-0025-DCF1-20C2C0BFF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6213F-60F3-1F84-48D6-4B003E10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5F77-A246-4B01-9E74-F833FD86343F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5EE8F-A9E3-F76E-3B8B-1C14FE8B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377E0-10DD-F833-AD6D-BA265445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0875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A5914-5351-192C-B445-7226D8594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D6DEB-CC7A-9D1A-8ABC-E317C7442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8E0C8-FB82-6064-EE1E-9ED28BA8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5F77-A246-4B01-9E74-F833FD86343F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3C217-0C10-7BD8-4497-24359E16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4A4C-53E4-57FE-8848-67A9D962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4406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B3EF-37B2-457F-AAB4-1C26A727817D}" type="datetime1">
              <a:rPr lang="en-US" smtClean="0"/>
              <a:t>5/16/2024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6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4C76-C5F8-6054-CB91-BC5F55E0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EB8E-4215-77EC-B177-81406055D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2C74A-2098-9B85-04ED-DFFB7AB9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5F77-A246-4B01-9E74-F833FD86343F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7F51C-E55E-F581-13E6-D8C0376D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5C7A8-0D71-9A8F-52AF-B5B8899B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09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BCD5-45DA-8A23-930F-2D5FCEAC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DCB4-C507-56D1-645A-E86203C6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9A6A0-0E95-5EAE-F7FD-0C319E31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5F77-A246-4B01-9E74-F833FD86343F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4663-E92B-425C-EC47-2771D35A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AC20-4CF3-1069-5829-EE6CBFAC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718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0853-ADD1-8206-46B5-CEDFCC5C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9781-A233-89DF-1636-EA32D98A3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2D96F-1BB2-DE7B-4D3C-7FABAF81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C56BA-1114-8569-5B88-A111BC6A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5F77-A246-4B01-9E74-F833FD86343F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78BE-DF02-3B2C-C615-6F66A3CE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58F6C-6405-BF89-9F79-E25D0D1A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539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6DF6-D5FB-E032-3A2A-0EFA208E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1729-6D7A-C39F-0A6A-151B0C5CE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5DBE1-1EA4-B5FF-AD6C-CDFA94A48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7938F-FEF7-FA9D-F36F-BF2D2C88E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75BDF-6330-6639-6D71-647541FA5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49238-4BB3-3B5C-3136-7692D56A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5F77-A246-4B01-9E74-F833FD86343F}" type="datetime1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4F008-AD7B-0F78-4E72-D70D1D85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175BD-4877-D1E4-E701-1E379B53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876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E521-7F7D-0159-ED62-8A91094F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53D91-26A6-8ABC-B9C8-5D3E1F73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5F77-A246-4B01-9E74-F833FD86343F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FEC56-A3B3-1B9F-023C-08AE789C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5FE4A-969A-D14A-FFAF-540AA530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574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628AD-65FA-35D3-C2DF-42AF45BF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5F77-A246-4B01-9E74-F833FD86343F}" type="datetime1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9868B-075C-0932-CD21-610C57F2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7D252-07B2-EC69-5041-B7AC3ED3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931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05CC-2752-5516-3455-9256DF56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952F-F1F8-B2A4-A5D6-ACD3C9DB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AFB22-E280-4FA2-632B-2A1449AB8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84D46-7261-CE2B-665E-A8A3B800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5F77-A246-4B01-9E74-F833FD86343F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25F6B-3641-EF36-53CE-6C474D9D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5572-5903-FA74-EDC1-0C343E41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526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8C04-248F-40E8-449F-D50CC443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20728-AA82-284E-6E12-DC170A5AC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DC0BD-DB54-A8F8-ED69-FFF317723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C2430-DE7C-EEC5-A1CF-C13276B4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5F77-A246-4B01-9E74-F833FD86343F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7A781-434F-F9D4-D1D0-E5C63D18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10F4A-3DFB-EAA5-D040-7951B411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103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73667-40CF-DC5C-2C7C-E45BDA96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79CD2-CA6B-598A-ED1F-9D48B925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C1C39-3EB0-90D8-CA9D-F7C660D6F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B5F77-A246-4B01-9E74-F833FD86343F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13D66-9C3E-609E-1CC1-49CB18454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05BF-F41D-A9F8-DAC3-6B2D01C38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4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es-es/learning/ddos/glossary/open-systems-interconnection-model-osi/" TargetMode="External"/><Relationship Id="rId2" Type="http://schemas.openxmlformats.org/officeDocument/2006/relationships/hyperlink" Target="https://www.revista.unam.mx/vol.5/num8/art51/sep_art51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hostgator.mx/blog/protocolo-tcp/" TargetMode="External"/><Relationship Id="rId5" Type="http://schemas.openxmlformats.org/officeDocument/2006/relationships/hyperlink" Target="https://www.ibm.com/docs/es/aix/7.3?topic=network-tcpip-security" TargetMode="External"/><Relationship Id="rId4" Type="http://schemas.openxmlformats.org/officeDocument/2006/relationships/hyperlink" Target="https://medium.com/@diego.coder/introducci%C3%B3n-al-modelo-tcp-ip-53d6ad590bd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>
                <a:latin typeface="+mn-lt"/>
              </a:rPr>
              <a:t>Protocolo</a:t>
            </a:r>
            <a:r>
              <a:rPr lang="en-US" b="1" dirty="0">
                <a:latin typeface="+mn-lt"/>
              </a:rPr>
              <a:t> TCP/IP</a:t>
            </a:r>
            <a:endParaRPr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Adrian Alejandro González Domínguez [355208]</a:t>
            </a:r>
          </a:p>
          <a:p>
            <a:r>
              <a:rPr lang="es-419" dirty="0"/>
              <a:t>Catedrático: Mtro. Luis Antonio Ramírez Martínez</a:t>
            </a:r>
          </a:p>
          <a:p>
            <a:r>
              <a:rPr lang="es-419" dirty="0"/>
              <a:t>16 de mayo de 2024</a:t>
            </a:r>
          </a:p>
        </p:txBody>
      </p:sp>
      <p:pic>
        <p:nvPicPr>
          <p:cNvPr id="4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4FEDBC8D-53AF-8244-E546-78CFC08CD9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80" y="498476"/>
            <a:ext cx="13430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blue circle with white text and red triangle&#10;&#10;Description automatically generated">
            <a:extLst>
              <a:ext uri="{FF2B5EF4-FFF2-40B4-BE49-F238E27FC236}">
                <a16:creationId xmlns:a16="http://schemas.microsoft.com/office/drawing/2014/main" id="{07AF864E-B789-D153-C962-6FA78AB2E4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8165"/>
            <a:ext cx="1128395" cy="1128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 err="1"/>
              <a:t>Capas</a:t>
            </a:r>
            <a:r>
              <a:rPr lang="en-US" dirty="0"/>
              <a:t> del </a:t>
            </a:r>
            <a:r>
              <a:rPr lang="en-US" dirty="0" err="1"/>
              <a:t>Protocolo</a:t>
            </a:r>
            <a:r>
              <a:rPr lang="en-US" dirty="0"/>
              <a:t> TCP/IP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43400" cy="4270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Capa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Transporte</a:t>
            </a:r>
            <a:endParaRPr lang="es-419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Encargada de la entrega de datos de extremo a extremo.</a:t>
            </a:r>
          </a:p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Proporciona servicios de segmentación, control de flujo y corrección de errores.</a:t>
            </a:r>
          </a:p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Ejemplos de protocolos: </a:t>
            </a:r>
            <a:b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TCP (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Transmission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Control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), UDP (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User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Datagram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).</a:t>
            </a:r>
            <a:endParaRPr lang="es-419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22A126-EF46-50E7-CAB6-CFA495EA1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200" y="1825624"/>
            <a:ext cx="4343400" cy="4270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419" dirty="0">
                <a:solidFill>
                  <a:srgbClr val="00B0F0"/>
                </a:solidFill>
              </a:rPr>
              <a:t>Capa de </a:t>
            </a:r>
            <a:r>
              <a:rPr lang="es-419" dirty="0" err="1">
                <a:solidFill>
                  <a:srgbClr val="00B0F0"/>
                </a:solidFill>
              </a:rPr>
              <a:t>Aplicacion</a:t>
            </a:r>
            <a:endParaRPr lang="es-419" dirty="0">
              <a:solidFill>
                <a:srgbClr val="00B0F0"/>
              </a:solidFill>
            </a:endParaRPr>
          </a:p>
          <a:p>
            <a:r>
              <a:rPr lang="es-ES" dirty="0">
                <a:solidFill>
                  <a:srgbClr val="00B0F0"/>
                </a:solidFill>
              </a:rPr>
              <a:t>Interactúa directamente con las aplicaciones y los servicios de usuario.</a:t>
            </a:r>
          </a:p>
          <a:p>
            <a:r>
              <a:rPr lang="es-ES" dirty="0">
                <a:solidFill>
                  <a:srgbClr val="00B0F0"/>
                </a:solidFill>
              </a:rPr>
              <a:t>Proporciona interfaces para aplicaciones de red.</a:t>
            </a:r>
          </a:p>
          <a:p>
            <a:r>
              <a:rPr lang="es-ES" dirty="0">
                <a:solidFill>
                  <a:srgbClr val="00B0F0"/>
                </a:solidFill>
              </a:rPr>
              <a:t>Ejemplos de protocolos: </a:t>
            </a:r>
            <a:br>
              <a:rPr lang="es-ES" dirty="0">
                <a:solidFill>
                  <a:srgbClr val="00B0F0"/>
                </a:solidFill>
              </a:rPr>
            </a:br>
            <a:r>
              <a:rPr lang="es-ES" dirty="0">
                <a:solidFill>
                  <a:srgbClr val="00B0F0"/>
                </a:solidFill>
              </a:rPr>
              <a:t>HTTP (</a:t>
            </a:r>
            <a:r>
              <a:rPr lang="es-ES" dirty="0" err="1">
                <a:solidFill>
                  <a:srgbClr val="00B0F0"/>
                </a:solidFill>
              </a:rPr>
              <a:t>Hypertext</a:t>
            </a:r>
            <a:r>
              <a:rPr lang="es-ES" dirty="0">
                <a:solidFill>
                  <a:srgbClr val="00B0F0"/>
                </a:solidFill>
              </a:rPr>
              <a:t> Transfer </a:t>
            </a:r>
            <a:r>
              <a:rPr lang="es-ES" dirty="0" err="1">
                <a:solidFill>
                  <a:srgbClr val="00B0F0"/>
                </a:solidFill>
              </a:rPr>
              <a:t>Protocol</a:t>
            </a:r>
            <a:r>
              <a:rPr lang="es-ES" dirty="0">
                <a:solidFill>
                  <a:srgbClr val="00B0F0"/>
                </a:solidFill>
              </a:rPr>
              <a:t>), FTP (File Transfer </a:t>
            </a:r>
            <a:r>
              <a:rPr lang="es-ES" dirty="0" err="1">
                <a:solidFill>
                  <a:srgbClr val="00B0F0"/>
                </a:solidFill>
              </a:rPr>
              <a:t>Protocol</a:t>
            </a:r>
            <a:r>
              <a:rPr lang="es-ES" dirty="0">
                <a:solidFill>
                  <a:srgbClr val="00B0F0"/>
                </a:solidFill>
              </a:rPr>
              <a:t>), </a:t>
            </a:r>
            <a:br>
              <a:rPr lang="es-ES" dirty="0">
                <a:solidFill>
                  <a:srgbClr val="00B0F0"/>
                </a:solidFill>
              </a:rPr>
            </a:br>
            <a:r>
              <a:rPr lang="es-ES" dirty="0">
                <a:solidFill>
                  <a:srgbClr val="00B0F0"/>
                </a:solidFill>
              </a:rPr>
              <a:t>SMTP (Simple Mail Transfer </a:t>
            </a:r>
            <a:r>
              <a:rPr lang="es-ES" dirty="0" err="1">
                <a:solidFill>
                  <a:srgbClr val="00B0F0"/>
                </a:solidFill>
              </a:rPr>
              <a:t>Protocol</a:t>
            </a:r>
            <a:r>
              <a:rPr lang="es-ES" dirty="0">
                <a:solidFill>
                  <a:srgbClr val="00B0F0"/>
                </a:solidFill>
              </a:rPr>
              <a:t>), </a:t>
            </a:r>
            <a:br>
              <a:rPr lang="es-ES" dirty="0">
                <a:solidFill>
                  <a:srgbClr val="00B0F0"/>
                </a:solidFill>
              </a:rPr>
            </a:br>
            <a:r>
              <a:rPr lang="es-ES" dirty="0">
                <a:solidFill>
                  <a:srgbClr val="00B0F0"/>
                </a:solidFill>
              </a:rPr>
              <a:t>DNS (</a:t>
            </a:r>
            <a:r>
              <a:rPr lang="es-ES" dirty="0" err="1">
                <a:solidFill>
                  <a:srgbClr val="00B0F0"/>
                </a:solidFill>
              </a:rPr>
              <a:t>Domain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Name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System</a:t>
            </a:r>
            <a:r>
              <a:rPr lang="es-ES" dirty="0">
                <a:solidFill>
                  <a:srgbClr val="00B0F0"/>
                </a:solidFill>
              </a:rPr>
              <a:t>).</a:t>
            </a:r>
            <a:endParaRPr lang="es-419" dirty="0">
              <a:solidFill>
                <a:srgbClr val="00B0F0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FA4CF3-C4E0-7E0E-109D-F97C3171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Familia de protocolos de internet - Wikipedia, la enciclopedia libre">
            <a:extLst>
              <a:ext uri="{FF2B5EF4-FFF2-40B4-BE49-F238E27FC236}">
                <a16:creationId xmlns:a16="http://schemas.microsoft.com/office/drawing/2014/main" id="{0B1FE9C2-E17E-BDE1-7C92-9D87B95D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7" r="71934"/>
          <a:stretch/>
        </p:blipFill>
        <p:spPr bwMode="auto">
          <a:xfrm>
            <a:off x="5398294" y="1286668"/>
            <a:ext cx="1852612" cy="53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13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00600" cy="76200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+mn-lt"/>
              </a:rPr>
              <a:t>Capas</a:t>
            </a:r>
            <a:r>
              <a:rPr lang="en-US" sz="2800" b="1" dirty="0">
                <a:latin typeface="+mn-lt"/>
              </a:rPr>
              <a:t> del </a:t>
            </a:r>
            <a:r>
              <a:rPr lang="en-US" sz="2800" b="1" dirty="0" err="1">
                <a:latin typeface="+mn-lt"/>
              </a:rPr>
              <a:t>Protocolo</a:t>
            </a:r>
            <a:r>
              <a:rPr lang="en-US" sz="2800" b="1" dirty="0">
                <a:latin typeface="+mn-lt"/>
              </a:rPr>
              <a:t> TCP/IP</a:t>
            </a:r>
            <a:endParaRPr sz="2800" b="1" dirty="0">
              <a:latin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DF1D74-8382-5446-9EE6-756B01617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601200" cy="427037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Encargada de la entrega de datos de extremo a extremo.</a:t>
            </a:r>
          </a:p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Proporciona servicios de segmentación, control de flujo y corrección de errores.</a:t>
            </a:r>
          </a:p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Ejemplos de protocolos: </a:t>
            </a:r>
            <a:b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TCP (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Transmission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Control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), UDP (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User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Datagram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).</a:t>
            </a:r>
            <a:endParaRPr lang="es-419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3DCB4-8EB3-68D2-CFCC-41207D370909}"/>
              </a:ext>
            </a:extLst>
          </p:cNvPr>
          <p:cNvSpPr txBox="1"/>
          <p:nvPr/>
        </p:nvSpPr>
        <p:spPr>
          <a:xfrm>
            <a:off x="817882" y="914400"/>
            <a:ext cx="6156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 err="1"/>
              <a:t>Capa</a:t>
            </a:r>
            <a:r>
              <a:rPr lang="en-US" sz="3600" dirty="0"/>
              <a:t> de </a:t>
            </a:r>
            <a:r>
              <a:rPr lang="en-US" sz="3600" dirty="0" err="1"/>
              <a:t>Transporte</a:t>
            </a:r>
            <a:endParaRPr lang="es-419" sz="3600" dirty="0"/>
          </a:p>
        </p:txBody>
      </p:sp>
    </p:spTree>
    <p:extLst>
      <p:ext uri="{BB962C8B-B14F-4D97-AF65-F5344CB8AC3E}">
        <p14:creationId xmlns:p14="http://schemas.microsoft.com/office/powerpoint/2010/main" val="375012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 err="1"/>
              <a:t>Capas</a:t>
            </a:r>
            <a:r>
              <a:rPr lang="en-US" dirty="0"/>
              <a:t> del </a:t>
            </a:r>
            <a:r>
              <a:rPr lang="en-US" dirty="0" err="1"/>
              <a:t>Protocolo</a:t>
            </a:r>
            <a:r>
              <a:rPr lang="en-US" dirty="0"/>
              <a:t> TCP/IP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43400" cy="427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Capa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de </a:t>
            </a:r>
            <a:r>
              <a:rPr lang="es-419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interfaz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de </a:t>
            </a:r>
            <a:r>
              <a:rPr lang="es-419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Red</a:t>
            </a:r>
          </a:p>
          <a:p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También conocida como capa de enlace de datos.</a:t>
            </a:r>
          </a:p>
          <a:p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Controla el flujo de datos hacia y desde la red física.</a:t>
            </a:r>
          </a:p>
          <a:p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Ejemplos de protocolos: Ethernet, 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Wi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-Fi, PPP (Point-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-Point 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Protocol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).</a:t>
            </a:r>
            <a:endParaRPr lang="es-419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22A126-EF46-50E7-CAB6-CFA495EA1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200" y="1825624"/>
            <a:ext cx="4343400" cy="427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Capa de internet</a:t>
            </a:r>
          </a:p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Encargada del direccionamiento y enrutamiento de los paquetes a través de la red.</a:t>
            </a:r>
          </a:p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Principalmente basada en el protocolo IP.</a:t>
            </a:r>
          </a:p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Ejemplos de protocolos: IPv4, IPv6.</a:t>
            </a:r>
            <a:endParaRPr lang="es-419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12D7FE-23E7-A4D1-EC90-402B17EB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Familia de protocolos de internet - Wikipedia, la enciclopedia libre">
            <a:extLst>
              <a:ext uri="{FF2B5EF4-FFF2-40B4-BE49-F238E27FC236}">
                <a16:creationId xmlns:a16="http://schemas.microsoft.com/office/drawing/2014/main" id="{0B1FE9C2-E17E-BDE1-7C92-9D87B95D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7" r="71934"/>
          <a:stretch/>
        </p:blipFill>
        <p:spPr bwMode="auto">
          <a:xfrm>
            <a:off x="5398294" y="1286668"/>
            <a:ext cx="1852612" cy="53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EC3DB3-0D01-9399-0BD2-F85ABEB62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12068"/>
            <a:ext cx="5840599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Origenes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505161" cy="1828800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Desarrollado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1980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Adoptado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Arpanet </a:t>
            </a:r>
            <a:r>
              <a:rPr lang="en-US" sz="2400" dirty="0" err="1"/>
              <a:t>en</a:t>
            </a:r>
            <a:r>
              <a:rPr lang="en-US" sz="2400" dirty="0"/>
              <a:t> 1983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C62EAB7-3B63-97ED-992E-A7377DC0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ARPANET">
            <a:extLst>
              <a:ext uri="{FF2B5EF4-FFF2-40B4-BE49-F238E27FC236}">
                <a16:creationId xmlns:a16="http://schemas.microsoft.com/office/drawing/2014/main" id="{6105E073-3FA8-E5BB-455A-87BBAF9A8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812" y="762000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OSI</a:t>
            </a:r>
            <a:endParaRPr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21CB49-D76C-856C-1209-D5CCBB65E9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 Systems Interconnection (OSI)</a:t>
            </a:r>
          </a:p>
          <a:p>
            <a:endParaRPr lang="en-US" dirty="0"/>
          </a:p>
          <a:p>
            <a:r>
              <a:rPr lang="es-419" dirty="0"/>
              <a:t>Proporciona</a:t>
            </a:r>
            <a:r>
              <a:rPr lang="en-US" dirty="0"/>
              <a:t> </a:t>
            </a:r>
            <a:r>
              <a:rPr lang="es-ES" dirty="0"/>
              <a:t>un estándar para que distintos sistemas de equipos puedan comunicarse entre sí.</a:t>
            </a:r>
          </a:p>
          <a:p>
            <a:endParaRPr lang="es-ES" dirty="0"/>
          </a:p>
          <a:p>
            <a:r>
              <a:rPr lang="es-ES" dirty="0"/>
              <a:t>Dividido en 7 capas, siendo más detallado.</a:t>
            </a:r>
          </a:p>
          <a:p>
            <a:r>
              <a:rPr lang="es-ES" dirty="0"/>
              <a:t>El protocolo TCP/IP tiene 4 capas, siendo mas simple.</a:t>
            </a:r>
            <a:endParaRPr lang="en-U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6B0F15B-586A-87F8-A42F-ECA6F0EB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F57FB7-8B16-09F4-23C2-BE79A21FD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0" t="6148" r="2667" b="4963"/>
          <a:stretch/>
        </p:blipFill>
        <p:spPr>
          <a:xfrm>
            <a:off x="7162800" y="800100"/>
            <a:ext cx="4343400" cy="525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s-419" dirty="0"/>
              <a:t>Seguridad del protocolo TCP/IP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B3BD77-CB38-B3E6-6A15-2B55B60674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Seguridad específica del sistema operativo</a:t>
            </a:r>
          </a:p>
          <a:p>
            <a:r>
              <a:rPr lang="es-ES" dirty="0"/>
              <a:t>Seguridad de mandatos TCP/IP</a:t>
            </a:r>
          </a:p>
          <a:p>
            <a:r>
              <a:rPr lang="es-ES" dirty="0"/>
              <a:t>Procesos de confianza</a:t>
            </a:r>
          </a:p>
          <a:p>
            <a:r>
              <a:rPr lang="es-ES" dirty="0"/>
              <a:t>Network </a:t>
            </a:r>
            <a:r>
              <a:rPr lang="es-ES" dirty="0" err="1"/>
              <a:t>Trusted</a:t>
            </a:r>
            <a:r>
              <a:rPr lang="es-ES" dirty="0"/>
              <a:t> Computing Base</a:t>
            </a:r>
          </a:p>
          <a:p>
            <a:r>
              <a:rPr lang="es-ES" dirty="0"/>
              <a:t>Seguridad de datos y protección de la información</a:t>
            </a:r>
          </a:p>
          <a:p>
            <a:r>
              <a:rPr lang="es-ES" dirty="0"/>
              <a:t>Control de acceso a puertos TCP basado en usuario con control de acceso discrecional para puertos de Internet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1F9A7BB-AEBB-41A6-3A0F-D34EEE41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Qué es TCP/IP? | Cómo funcionan el modelo y los protocolos | Avast">
            <a:extLst>
              <a:ext uri="{FF2B5EF4-FFF2-40B4-BE49-F238E27FC236}">
                <a16:creationId xmlns:a16="http://schemas.microsoft.com/office/drawing/2014/main" id="{5094407F-1E6D-6442-5BEF-566CA9A27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2972689"/>
            <a:ext cx="4343400" cy="197624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3D180-2ED5-2A13-FE30-FECF9D30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Aplicaciones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685C96-5088-D972-747D-40E6F4BBD3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419" dirty="0"/>
              <a:t>HTTP (</a:t>
            </a:r>
            <a:r>
              <a:rPr lang="es-419" dirty="0" err="1"/>
              <a:t>Hypertext</a:t>
            </a:r>
            <a:r>
              <a:rPr lang="es-419" dirty="0"/>
              <a:t> Transfer </a:t>
            </a:r>
            <a:r>
              <a:rPr lang="es-419" dirty="0" err="1"/>
              <a:t>Protocol</a:t>
            </a:r>
            <a:r>
              <a:rPr lang="es-419" dirty="0"/>
              <a:t>)</a:t>
            </a:r>
          </a:p>
          <a:p>
            <a:endParaRPr lang="es-419" dirty="0"/>
          </a:p>
          <a:p>
            <a:r>
              <a:rPr lang="es-419" dirty="0"/>
              <a:t>HTTPS (HTTPS </a:t>
            </a:r>
            <a:r>
              <a:rPr lang="es-419" dirty="0" err="1"/>
              <a:t>Secure</a:t>
            </a:r>
            <a:r>
              <a:rPr lang="es-419" dirty="0"/>
              <a:t>)</a:t>
            </a:r>
          </a:p>
          <a:p>
            <a:endParaRPr lang="es-419" dirty="0"/>
          </a:p>
          <a:p>
            <a:r>
              <a:rPr lang="es-419" dirty="0"/>
              <a:t>FTP (File Transfer </a:t>
            </a:r>
            <a:r>
              <a:rPr lang="es-419" dirty="0" err="1"/>
              <a:t>Protocol</a:t>
            </a:r>
            <a:r>
              <a:rPr lang="es-419" dirty="0"/>
              <a:t>)</a:t>
            </a:r>
          </a:p>
          <a:p>
            <a:endParaRPr lang="es-419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E56735-2CC6-2408-06F4-FCF7654D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7A371D-D9F7-8C8C-0299-5959B9EE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900941"/>
            <a:ext cx="4225474" cy="24717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6431F84-7ACD-8E55-ADEA-C2929B67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749" y="3342861"/>
            <a:ext cx="36099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Fuentes:</a:t>
            </a:r>
            <a:endParaRPr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C07A35-92E3-50A9-A005-8E9845DB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32D718-E69F-64DE-4417-58D939B373DA}"/>
              </a:ext>
            </a:extLst>
          </p:cNvPr>
          <p:cNvSpPr txBox="1"/>
          <p:nvPr/>
        </p:nvSpPr>
        <p:spPr>
          <a:xfrm>
            <a:off x="1219200" y="1828800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PROTOCOLOS TCP/IP DE INTERNET. (2004). </a:t>
            </a:r>
            <a:r>
              <a:rPr lang="en-US" dirty="0" err="1"/>
              <a:t>Revista</a:t>
            </a:r>
            <a:r>
              <a:rPr lang="en-US" dirty="0"/>
              <a:t> Digital </a:t>
            </a:r>
            <a:r>
              <a:rPr lang="en-US" dirty="0" err="1"/>
              <a:t>Universitaria</a:t>
            </a:r>
            <a:r>
              <a:rPr lang="en-US" dirty="0"/>
              <a:t>, 5(8). </a:t>
            </a:r>
            <a:r>
              <a:rPr lang="en-US" dirty="0">
                <a:hlinkClick r:id="rId2"/>
              </a:rPr>
              <a:t>https://www.revista.unam.mx/vol.5/num8/art51/sep_art51.pdf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¿Qué es el modelo OSI?| Ejemplos de modelos OSI | </a:t>
            </a:r>
            <a:r>
              <a:rPr lang="es-ES" dirty="0" err="1"/>
              <a:t>Cloudflare</a:t>
            </a:r>
            <a:r>
              <a:rPr lang="es-ES" dirty="0"/>
              <a:t>. (s. f.). </a:t>
            </a:r>
            <a:r>
              <a:rPr lang="es-ES" dirty="0" err="1"/>
              <a:t>Cloudfare</a:t>
            </a:r>
            <a:r>
              <a:rPr lang="es-ES" dirty="0"/>
              <a:t>. Recuperado 14 de mayo de 2024, de </a:t>
            </a:r>
            <a:r>
              <a:rPr lang="es-ES" dirty="0">
                <a:hlinkClick r:id="rId3"/>
              </a:rPr>
              <a:t>https://www.cloudflare.com/es-es/learning/ddos/glossary/open-systems-interconnection-model-osi/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Diego.Coder</a:t>
            </a:r>
            <a:r>
              <a:rPr lang="en-US" dirty="0"/>
              <a:t>. (2023, 27 </a:t>
            </a:r>
            <a:r>
              <a:rPr lang="en-US" dirty="0" err="1"/>
              <a:t>julio</a:t>
            </a:r>
            <a:r>
              <a:rPr lang="en-US" dirty="0"/>
              <a:t>). </a:t>
            </a:r>
            <a:r>
              <a:rPr lang="en-US" dirty="0" err="1"/>
              <a:t>Introducción</a:t>
            </a:r>
            <a:r>
              <a:rPr lang="en-US" dirty="0"/>
              <a:t> al </a:t>
            </a:r>
            <a:r>
              <a:rPr lang="en-US" dirty="0" err="1"/>
              <a:t>modelo</a:t>
            </a:r>
            <a:r>
              <a:rPr lang="en-US" dirty="0"/>
              <a:t> TCP/IP - </a:t>
            </a:r>
            <a:r>
              <a:rPr lang="en-US" dirty="0" err="1"/>
              <a:t>diego.coder</a:t>
            </a:r>
            <a:r>
              <a:rPr lang="en-US" dirty="0"/>
              <a:t> - Medium. Medium. </a:t>
            </a:r>
            <a:r>
              <a:rPr lang="en-US" dirty="0">
                <a:hlinkClick r:id="rId4"/>
              </a:rPr>
              <a:t>https://medium.com/@diego.coder/introducci%C3%B3n-al-modelo-tcp-ip-53d6ad590bd2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seguridad de TCP/IP. (2023, 24 marzo). IBM. Recuperado 14 de mayo de 2024, de </a:t>
            </a:r>
            <a:r>
              <a:rPr lang="es-ES" dirty="0">
                <a:hlinkClick r:id="rId5"/>
              </a:rPr>
              <a:t>https://www.ibm.com/docs/es/aix/7.3?topic=network-tcpip-security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Protocolo TCP/IP: qué es y cómo funciona. (2021, 21 junio). </a:t>
            </a:r>
            <a:r>
              <a:rPr lang="es-ES" dirty="0" err="1"/>
              <a:t>Hostgator</a:t>
            </a:r>
            <a:r>
              <a:rPr lang="es-ES" dirty="0"/>
              <a:t>. Recuperado 14 de mayo de 2024, de </a:t>
            </a:r>
            <a:r>
              <a:rPr lang="es-ES" dirty="0">
                <a:hlinkClick r:id="rId6"/>
              </a:rPr>
              <a:t>https://www.hostgator.mx/blog/protocolo-tcp/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592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Office Theme</vt:lpstr>
      <vt:lpstr>Protocolo TCP/IP</vt:lpstr>
      <vt:lpstr>Capas del Protocolo TCP/IP</vt:lpstr>
      <vt:lpstr>Capas del Protocolo TCP/IP</vt:lpstr>
      <vt:lpstr>Capas del Protocolo TCP/IP</vt:lpstr>
      <vt:lpstr>Origenes</vt:lpstr>
      <vt:lpstr>El Modelo OSI</vt:lpstr>
      <vt:lpstr>Seguridad del protocolo TCP/IP </vt:lpstr>
      <vt:lpstr>Aplicaciones</vt:lpstr>
      <vt:lpstr>Fuentes: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TCP/IP</dc:title>
  <dc:creator>Adrian Alejandro González Domínguez</dc:creator>
  <cp:lastModifiedBy>Adrian Gonzalez</cp:lastModifiedBy>
  <cp:revision>5</cp:revision>
  <dcterms:created xsi:type="dcterms:W3CDTF">2024-05-14T14:30:54Z</dcterms:created>
  <dcterms:modified xsi:type="dcterms:W3CDTF">2024-05-17T05:46:17Z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