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4"/>
  </p:notesMasterIdLst>
  <p:sldIdLst>
    <p:sldId id="285" r:id="rId2"/>
    <p:sldId id="259" r:id="rId3"/>
    <p:sldId id="293" r:id="rId4"/>
    <p:sldId id="262" r:id="rId5"/>
    <p:sldId id="294" r:id="rId6"/>
    <p:sldId id="295" r:id="rId7"/>
    <p:sldId id="296" r:id="rId8"/>
    <p:sldId id="290" r:id="rId9"/>
    <p:sldId id="292" r:id="rId10"/>
    <p:sldId id="297" r:id="rId11"/>
    <p:sldId id="284" r:id="rId12"/>
    <p:sldId id="291"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01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287" autoAdjust="0"/>
  </p:normalViewPr>
  <p:slideViewPr>
    <p:cSldViewPr>
      <p:cViewPr varScale="1">
        <p:scale>
          <a:sx n="58" d="100"/>
          <a:sy n="58" d="100"/>
        </p:scale>
        <p:origin x="166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DC5BDE-8BC0-4D63-BA4E-4FA5630283C4}" type="datetimeFigureOut">
              <a:rPr lang="en-US" smtClean="0"/>
              <a:pPr/>
              <a:t>11/6/2019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9FAE89-D38A-4353-A454-C3BB9921210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7D3F82-D861-49C6-9D7E-D9A31522FD60}" type="datetime1">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C4735-8DB1-428B-9CB6-8A31DC02F409}" type="slidenum">
              <a:rPr lang="en-US" smtClean="0"/>
              <a:pPr/>
              <a:t>‹#›</a:t>
            </a:fld>
            <a:endParaRPr lang="en-US"/>
          </a:p>
        </p:txBody>
      </p:sp>
    </p:spTree>
    <p:extLst>
      <p:ext uri="{BB962C8B-B14F-4D97-AF65-F5344CB8AC3E}">
        <p14:creationId xmlns:p14="http://schemas.microsoft.com/office/powerpoint/2010/main" val="218154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0B2193-E652-4970-8E27-A331CAADBAD6}" type="datetime1">
              <a:rPr lang="en-US" smtClean="0"/>
              <a:pPr/>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C4735-8DB1-428B-9CB6-8A31DC02F409}" type="slidenum">
              <a:rPr lang="en-US" smtClean="0"/>
              <a:pPr/>
              <a:t>‹#›</a:t>
            </a:fld>
            <a:endParaRPr lang="en-US"/>
          </a:p>
        </p:txBody>
      </p:sp>
    </p:spTree>
    <p:extLst>
      <p:ext uri="{BB962C8B-B14F-4D97-AF65-F5344CB8AC3E}">
        <p14:creationId xmlns:p14="http://schemas.microsoft.com/office/powerpoint/2010/main" val="2947049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0B2193-E652-4970-8E27-A331CAADBAD6}" type="datetime1">
              <a:rPr lang="en-US" smtClean="0"/>
              <a:pPr/>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C4735-8DB1-428B-9CB6-8A31DC02F409}" type="slidenum">
              <a:rPr lang="en-US" smtClean="0"/>
              <a:pPr/>
              <a:t>‹#›</a:t>
            </a:fld>
            <a:endParaRPr lang="en-US"/>
          </a:p>
        </p:txBody>
      </p:sp>
    </p:spTree>
    <p:extLst>
      <p:ext uri="{BB962C8B-B14F-4D97-AF65-F5344CB8AC3E}">
        <p14:creationId xmlns:p14="http://schemas.microsoft.com/office/powerpoint/2010/main" val="219759792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0B2193-E652-4970-8E27-A331CAADBAD6}" type="datetime1">
              <a:rPr lang="en-US" smtClean="0"/>
              <a:pPr/>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C4735-8DB1-428B-9CB6-8A31DC02F409}" type="slidenum">
              <a:rPr lang="en-US" smtClean="0"/>
              <a:pPr/>
              <a:t>‹#›</a:t>
            </a:fld>
            <a:endParaRPr 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0898309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0B2193-E652-4970-8E27-A331CAADBAD6}" type="datetime1">
              <a:rPr lang="en-US" smtClean="0"/>
              <a:pPr/>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C4735-8DB1-428B-9CB6-8A31DC02F409}" type="slidenum">
              <a:rPr lang="en-US" smtClean="0"/>
              <a:pPr/>
              <a:t>‹#›</a:t>
            </a:fld>
            <a:endParaRPr lang="en-US"/>
          </a:p>
        </p:txBody>
      </p:sp>
    </p:spTree>
    <p:extLst>
      <p:ext uri="{BB962C8B-B14F-4D97-AF65-F5344CB8AC3E}">
        <p14:creationId xmlns:p14="http://schemas.microsoft.com/office/powerpoint/2010/main" val="390641921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50B2193-E652-4970-8E27-A331CAADBAD6}" type="datetime1">
              <a:rPr lang="en-US" smtClean="0"/>
              <a:pPr/>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DC4735-8DB1-428B-9CB6-8A31DC02F409}" type="slidenum">
              <a:rPr lang="en-US" smtClean="0"/>
              <a:pPr/>
              <a:t>‹#›</a:t>
            </a:fld>
            <a:endParaRPr lang="en-US"/>
          </a:p>
        </p:txBody>
      </p:sp>
    </p:spTree>
    <p:extLst>
      <p:ext uri="{BB962C8B-B14F-4D97-AF65-F5344CB8AC3E}">
        <p14:creationId xmlns:p14="http://schemas.microsoft.com/office/powerpoint/2010/main" val="41235298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50B2193-E652-4970-8E27-A331CAADBAD6}" type="datetime1">
              <a:rPr lang="en-US" smtClean="0"/>
              <a:pPr/>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DC4735-8DB1-428B-9CB6-8A31DC02F409}" type="slidenum">
              <a:rPr lang="en-US" smtClean="0"/>
              <a:pPr/>
              <a:t>‹#›</a:t>
            </a:fld>
            <a:endParaRPr lang="en-US"/>
          </a:p>
        </p:txBody>
      </p:sp>
    </p:spTree>
    <p:extLst>
      <p:ext uri="{BB962C8B-B14F-4D97-AF65-F5344CB8AC3E}">
        <p14:creationId xmlns:p14="http://schemas.microsoft.com/office/powerpoint/2010/main" val="40408488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C47092-08AC-4553-9E50-E09C8ACF9855}" type="datetime1">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C4735-8DB1-428B-9CB6-8A31DC02F409}" type="slidenum">
              <a:rPr lang="en-US" smtClean="0"/>
              <a:pPr/>
              <a:t>‹#›</a:t>
            </a:fld>
            <a:endParaRPr lang="en-US"/>
          </a:p>
        </p:txBody>
      </p:sp>
    </p:spTree>
    <p:extLst>
      <p:ext uri="{BB962C8B-B14F-4D97-AF65-F5344CB8AC3E}">
        <p14:creationId xmlns:p14="http://schemas.microsoft.com/office/powerpoint/2010/main" val="3309043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BB23E-2746-476D-A0D8-51CDE7F67703}" type="datetime1">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C4735-8DB1-428B-9CB6-8A31DC02F409}" type="slidenum">
              <a:rPr lang="en-US" smtClean="0"/>
              <a:pPr/>
              <a:t>‹#›</a:t>
            </a:fld>
            <a:endParaRPr lang="en-US"/>
          </a:p>
        </p:txBody>
      </p:sp>
    </p:spTree>
    <p:extLst>
      <p:ext uri="{BB962C8B-B14F-4D97-AF65-F5344CB8AC3E}">
        <p14:creationId xmlns:p14="http://schemas.microsoft.com/office/powerpoint/2010/main" val="4022597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F9C57D-322C-420C-9DE6-DAEF13D7238E}" type="datetime1">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C4735-8DB1-428B-9CB6-8A31DC02F409}" type="slidenum">
              <a:rPr lang="en-US" smtClean="0"/>
              <a:pPr/>
              <a:t>‹#›</a:t>
            </a:fld>
            <a:endParaRPr lang="en-US"/>
          </a:p>
        </p:txBody>
      </p:sp>
    </p:spTree>
    <p:extLst>
      <p:ext uri="{BB962C8B-B14F-4D97-AF65-F5344CB8AC3E}">
        <p14:creationId xmlns:p14="http://schemas.microsoft.com/office/powerpoint/2010/main" val="92882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6C0D5F-8569-4969-A352-D98CAF1CE56A}" type="datetime1">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C4735-8DB1-428B-9CB6-8A31DC02F409}" type="slidenum">
              <a:rPr lang="en-US" smtClean="0"/>
              <a:pPr/>
              <a:t>‹#›</a:t>
            </a:fld>
            <a:endParaRPr lang="en-US"/>
          </a:p>
        </p:txBody>
      </p:sp>
    </p:spTree>
    <p:extLst>
      <p:ext uri="{BB962C8B-B14F-4D97-AF65-F5344CB8AC3E}">
        <p14:creationId xmlns:p14="http://schemas.microsoft.com/office/powerpoint/2010/main" val="271324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DF7994-4B07-4B7F-BF74-B039F1616BDD}" type="datetime1">
              <a:rPr lang="en-US" smtClean="0"/>
              <a:pPr/>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C4735-8DB1-428B-9CB6-8A31DC02F409}" type="slidenum">
              <a:rPr lang="en-US" smtClean="0"/>
              <a:pPr/>
              <a:t>‹#›</a:t>
            </a:fld>
            <a:endParaRPr lang="en-US"/>
          </a:p>
        </p:txBody>
      </p:sp>
    </p:spTree>
    <p:extLst>
      <p:ext uri="{BB962C8B-B14F-4D97-AF65-F5344CB8AC3E}">
        <p14:creationId xmlns:p14="http://schemas.microsoft.com/office/powerpoint/2010/main" val="27491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261FE0-1862-4183-8251-9C169FC07A1D}" type="datetime1">
              <a:rPr lang="en-US" smtClean="0"/>
              <a:pPr/>
              <a:t>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DC4735-8DB1-428B-9CB6-8A31DC02F409}" type="slidenum">
              <a:rPr lang="en-US" smtClean="0"/>
              <a:pPr/>
              <a:t>‹#›</a:t>
            </a:fld>
            <a:endParaRPr lang="en-US"/>
          </a:p>
        </p:txBody>
      </p:sp>
    </p:spTree>
    <p:extLst>
      <p:ext uri="{BB962C8B-B14F-4D97-AF65-F5344CB8AC3E}">
        <p14:creationId xmlns:p14="http://schemas.microsoft.com/office/powerpoint/2010/main" val="118016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D1DE08-414E-48CE-8629-371C0BBBEF26}" type="datetime1">
              <a:rPr lang="en-US" smtClean="0"/>
              <a:pPr/>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DC4735-8DB1-428B-9CB6-8A31DC02F409}" type="slidenum">
              <a:rPr lang="en-US" smtClean="0"/>
              <a:pPr/>
              <a:t>‹#›</a:t>
            </a:fld>
            <a:endParaRPr lang="en-US"/>
          </a:p>
        </p:txBody>
      </p:sp>
    </p:spTree>
    <p:extLst>
      <p:ext uri="{BB962C8B-B14F-4D97-AF65-F5344CB8AC3E}">
        <p14:creationId xmlns:p14="http://schemas.microsoft.com/office/powerpoint/2010/main" val="2679243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600A51-9897-4E5C-BF73-9D5EE828140B}" type="datetime1">
              <a:rPr lang="en-US" smtClean="0"/>
              <a:pPr/>
              <a:t>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DC4735-8DB1-428B-9CB6-8A31DC02F409}" type="slidenum">
              <a:rPr lang="en-US" smtClean="0"/>
              <a:pPr/>
              <a:t>‹#›</a:t>
            </a:fld>
            <a:endParaRPr lang="en-US"/>
          </a:p>
        </p:txBody>
      </p:sp>
    </p:spTree>
    <p:extLst>
      <p:ext uri="{BB962C8B-B14F-4D97-AF65-F5344CB8AC3E}">
        <p14:creationId xmlns:p14="http://schemas.microsoft.com/office/powerpoint/2010/main" val="2368965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7B2E732-9744-4649-BCEB-267FB52C5E11}" type="datetime1">
              <a:rPr lang="en-US" smtClean="0"/>
              <a:pPr/>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C4735-8DB1-428B-9CB6-8A31DC02F409}" type="slidenum">
              <a:rPr lang="en-US" smtClean="0"/>
              <a:pPr/>
              <a:t>‹#›</a:t>
            </a:fld>
            <a:endParaRPr lang="en-US"/>
          </a:p>
        </p:txBody>
      </p:sp>
    </p:spTree>
    <p:extLst>
      <p:ext uri="{BB962C8B-B14F-4D97-AF65-F5344CB8AC3E}">
        <p14:creationId xmlns:p14="http://schemas.microsoft.com/office/powerpoint/2010/main" val="3848071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8AA560B-2B35-4647-8921-D2F58246BA30}" type="datetime1">
              <a:rPr lang="en-US" smtClean="0"/>
              <a:pPr/>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C4735-8DB1-428B-9CB6-8A31DC02F409}" type="slidenum">
              <a:rPr lang="en-US" smtClean="0"/>
              <a:pPr/>
              <a:t>‹#›</a:t>
            </a:fld>
            <a:endParaRPr lang="en-US"/>
          </a:p>
        </p:txBody>
      </p:sp>
    </p:spTree>
    <p:extLst>
      <p:ext uri="{BB962C8B-B14F-4D97-AF65-F5344CB8AC3E}">
        <p14:creationId xmlns:p14="http://schemas.microsoft.com/office/powerpoint/2010/main" val="2964929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7012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50B2193-E652-4970-8E27-A331CAADBAD6}" type="datetime1">
              <a:rPr lang="en-US" smtClean="0"/>
              <a:pPr/>
              <a:t>11/6/2019</a:t>
            </a:fld>
            <a:endParaRPr 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7DC4735-8DB1-428B-9CB6-8A31DC02F409}" type="slidenum">
              <a:rPr lang="en-US" smtClean="0"/>
              <a:pPr/>
              <a:t>‹#›</a:t>
            </a:fld>
            <a:endParaRPr lang="en-US"/>
          </a:p>
        </p:txBody>
      </p:sp>
    </p:spTree>
    <p:extLst>
      <p:ext uri="{BB962C8B-B14F-4D97-AF65-F5344CB8AC3E}">
        <p14:creationId xmlns:p14="http://schemas.microsoft.com/office/powerpoint/2010/main" val="677605713"/>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54250"/>
            <a:ext cx="8153400" cy="1250950"/>
          </a:xfrm>
        </p:spPr>
        <p:txBody>
          <a:bodyPr>
            <a:normAutofit fontScale="90000"/>
          </a:bodyPr>
          <a:lstStyle/>
          <a:p>
            <a:pPr algn="ctr"/>
            <a:r>
              <a:rPr lang="en-US" sz="3600" spc="0" dirty="0">
                <a:ln w="0">
                  <a:solidFill>
                    <a:schemeClr val="tx1"/>
                  </a:solidFill>
                </a:ln>
                <a:solidFill>
                  <a:srgbClr val="FFC000"/>
                </a:solidFill>
                <a:effectLst>
                  <a:innerShdw blurRad="63500" dist="50800" dir="13500000">
                    <a:prstClr val="black">
                      <a:alpha val="50000"/>
                    </a:prstClr>
                  </a:innerShdw>
                </a:effectLst>
                <a:latin typeface="Arial Rounded MT Bold" panose="020F0704030504030204" pitchFamily="34" charset="0"/>
              </a:rPr>
              <a:t>DENSITY  BASED  TRAFFIC   CONTROL                                            USING MICROCONTROLLER</a:t>
            </a:r>
            <a:r>
              <a:rPr lang="en-US" sz="3600" dirty="0">
                <a:ln w="17780" cmpd="sng">
                  <a:solidFill>
                    <a:srgbClr val="FFFFFF"/>
                  </a:solidFill>
                  <a:prstDash val="solid"/>
                  <a:miter lim="800000"/>
                </a:ln>
                <a:solidFill>
                  <a:srgbClr val="FFC000"/>
                </a:solidFill>
                <a:effectLst>
                  <a:outerShdw blurRad="50800" algn="tl" rotWithShape="0">
                    <a:srgbClr val="000000"/>
                  </a:outerShdw>
                </a:effectLst>
                <a:latin typeface="Arial Rounded MT Bold" panose="020F0704030504030204" pitchFamily="34" charset="0"/>
              </a:rPr>
              <a:t>    </a:t>
            </a:r>
          </a:p>
        </p:txBody>
      </p:sp>
      <p:pic>
        <p:nvPicPr>
          <p:cNvPr id="5" name="Content Placeholder 4" descr="SRM.png"/>
          <p:cNvPicPr>
            <a:picLocks noGrp="1" noChangeAspect="1"/>
          </p:cNvPicPr>
          <p:nvPr>
            <p:ph idx="1"/>
          </p:nvPr>
        </p:nvPicPr>
        <p:blipFill>
          <a:blip r:embed="rId2"/>
          <a:stretch>
            <a:fillRect/>
          </a:stretch>
        </p:blipFill>
        <p:spPr>
          <a:xfrm>
            <a:off x="7516091" y="24245"/>
            <a:ext cx="1600200" cy="1295400"/>
          </a:xfrm>
        </p:spPr>
      </p:pic>
      <p:sp>
        <p:nvSpPr>
          <p:cNvPr id="4" name="Text Placeholder 3"/>
          <p:cNvSpPr>
            <a:spLocks noGrp="1"/>
          </p:cNvSpPr>
          <p:nvPr>
            <p:ph type="body" sz="half" idx="2"/>
          </p:nvPr>
        </p:nvSpPr>
        <p:spPr>
          <a:xfrm>
            <a:off x="20782" y="5410200"/>
            <a:ext cx="9119755" cy="1326573"/>
          </a:xfrm>
        </p:spPr>
        <p:txBody>
          <a:bodyPr>
            <a:normAutofit/>
          </a:bodyPr>
          <a:lstStyle/>
          <a:p>
            <a:pPr marL="0" algn="ctr">
              <a:spcBef>
                <a:spcPts val="0"/>
              </a:spcBef>
              <a:spcAft>
                <a:spcPts val="0"/>
              </a:spcAft>
            </a:pPr>
            <a:r>
              <a:rPr lang="en-US" sz="4000" b="1" dirty="0">
                <a:solidFill>
                  <a:srgbClr val="FFFF00"/>
                </a:solidFill>
                <a:latin typeface="Calibri" panose="020F0502020204030204" pitchFamily="34" charset="0"/>
                <a:cs typeface="Calibri" panose="020F0502020204030204" pitchFamily="34" charset="0"/>
              </a:rPr>
              <a:t>DHINESH.R </a:t>
            </a:r>
          </a:p>
          <a:p>
            <a:pPr marL="0" algn="ctr">
              <a:spcBef>
                <a:spcPts val="0"/>
              </a:spcBef>
              <a:spcAft>
                <a:spcPts val="0"/>
              </a:spcAft>
            </a:pPr>
            <a:r>
              <a:rPr lang="en-US" sz="4000" b="1" dirty="0">
                <a:solidFill>
                  <a:srgbClr val="FFFF00"/>
                </a:solidFill>
                <a:latin typeface="Calibri" panose="020F0502020204030204" pitchFamily="34" charset="0"/>
                <a:cs typeface="Calibri" panose="020F0502020204030204" pitchFamily="34" charset="0"/>
              </a:rPr>
              <a:t>RA1711004020198</a:t>
            </a:r>
            <a:endParaRPr lang="en-US" sz="3200" b="1" u="sng" dirty="0">
              <a:solidFill>
                <a:schemeClr val="tx1">
                  <a:lumMod val="95000"/>
                  <a:lumOff val="5000"/>
                </a:schemeClr>
              </a:solidFill>
              <a:latin typeface="Calibri" panose="020F0502020204030204" pitchFamily="34" charset="0"/>
              <a:cs typeface="Calibri" panose="020F0502020204030204" pitchFamily="34" charset="0"/>
            </a:endParaRPr>
          </a:p>
        </p:txBody>
      </p:sp>
      <p:cxnSp>
        <p:nvCxnSpPr>
          <p:cNvPr id="6" name="Straight Connector 5">
            <a:extLst>
              <a:ext uri="{FF2B5EF4-FFF2-40B4-BE49-F238E27FC236}">
                <a16:creationId xmlns:a16="http://schemas.microsoft.com/office/drawing/2014/main" id="{345E9A63-69BD-4B37-A4AC-890450B91A7F}"/>
              </a:ext>
            </a:extLst>
          </p:cNvPr>
          <p:cNvCxnSpPr>
            <a:cxnSpLocks/>
          </p:cNvCxnSpPr>
          <p:nvPr/>
        </p:nvCxnSpPr>
        <p:spPr>
          <a:xfrm>
            <a:off x="762000" y="3810000"/>
            <a:ext cx="77724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plit dir="in"/>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Autofit/>
          </a:bodyPr>
          <a:lstStyle/>
          <a:p>
            <a:pPr algn="l"/>
            <a:r>
              <a:rPr lang="en-US" sz="3600" dirty="0">
                <a:solidFill>
                  <a:srgbClr val="FFFF00"/>
                </a:solidFill>
                <a:latin typeface="Arial Rounded MT Bold" panose="020F0704030504030204" pitchFamily="34" charset="0"/>
              </a:rPr>
              <a:t>7.The Scope &amp; Conclusion</a:t>
            </a:r>
          </a:p>
        </p:txBody>
      </p:sp>
      <p:cxnSp>
        <p:nvCxnSpPr>
          <p:cNvPr id="5" name="Straight Connector 4">
            <a:extLst>
              <a:ext uri="{FF2B5EF4-FFF2-40B4-BE49-F238E27FC236}">
                <a16:creationId xmlns:a16="http://schemas.microsoft.com/office/drawing/2014/main" id="{1B5B708E-10AA-4B29-BF94-7BED738A012D}"/>
              </a:ext>
            </a:extLst>
          </p:cNvPr>
          <p:cNvCxnSpPr/>
          <p:nvPr/>
        </p:nvCxnSpPr>
        <p:spPr>
          <a:xfrm>
            <a:off x="-152400" y="914400"/>
            <a:ext cx="9372600"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600200" y="1238577"/>
            <a:ext cx="7239000" cy="2108269"/>
          </a:xfrm>
          <a:prstGeom prst="rect">
            <a:avLst/>
          </a:prstGeom>
          <a:solidFill>
            <a:schemeClr val="accent5">
              <a:lumMod val="20000"/>
              <a:lumOff val="80000"/>
            </a:schemeClr>
          </a:solidFill>
        </p:spPr>
        <p:txBody>
          <a:bodyPr wrap="square">
            <a:spAutoFit/>
          </a:bodyPr>
          <a:lstStyle/>
          <a:p>
            <a:endParaRPr lang="en-US" sz="1100" b="1" dirty="0">
              <a:solidFill>
                <a:srgbClr val="00206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2000" b="1" dirty="0">
                <a:solidFill>
                  <a:srgbClr val="002060"/>
                </a:solidFill>
                <a:latin typeface="Calibri" panose="020F0502020204030204" pitchFamily="34" charset="0"/>
                <a:cs typeface="Calibri" panose="020F0502020204030204" pitchFamily="34" charset="0"/>
              </a:rPr>
              <a:t>IR modules can be replaced with ultrasonic sensors for more accuracy in density estimation </a:t>
            </a:r>
          </a:p>
          <a:p>
            <a:endParaRPr lang="en-US" sz="2000" b="1" dirty="0">
              <a:solidFill>
                <a:srgbClr val="00206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2000" b="1" dirty="0">
                <a:solidFill>
                  <a:srgbClr val="002060"/>
                </a:solidFill>
                <a:latin typeface="Calibri" panose="020F0502020204030204" pitchFamily="34" charset="0"/>
                <a:cs typeface="Calibri" panose="020F0502020204030204" pitchFamily="34" charset="0"/>
              </a:rPr>
              <a:t>The system can be replaced by image processing techniques using machine learning algorithm implemented in traffic signal CCTV cameras.</a:t>
            </a:r>
          </a:p>
        </p:txBody>
      </p:sp>
      <p:sp>
        <p:nvSpPr>
          <p:cNvPr id="4" name="Pentagon 3"/>
          <p:cNvSpPr/>
          <p:nvPr/>
        </p:nvSpPr>
        <p:spPr>
          <a:xfrm>
            <a:off x="397788" y="1238577"/>
            <a:ext cx="1295400" cy="2108269"/>
          </a:xfrm>
          <a:prstGeom prst="homePlate">
            <a:avLst>
              <a:gd name="adj" fmla="val 188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latin typeface="Calibri" panose="020F0502020204030204" pitchFamily="34" charset="0"/>
                <a:cs typeface="Calibri" panose="020F0502020204030204" pitchFamily="34" charset="0"/>
              </a:rPr>
              <a:t>The Scope </a:t>
            </a:r>
          </a:p>
        </p:txBody>
      </p:sp>
      <p:sp>
        <p:nvSpPr>
          <p:cNvPr id="7" name="Rectangle 6"/>
          <p:cNvSpPr/>
          <p:nvPr/>
        </p:nvSpPr>
        <p:spPr>
          <a:xfrm>
            <a:off x="1659612" y="3733800"/>
            <a:ext cx="7239000" cy="2723823"/>
          </a:xfrm>
          <a:prstGeom prst="rect">
            <a:avLst/>
          </a:prstGeom>
          <a:solidFill>
            <a:schemeClr val="accent5">
              <a:lumMod val="20000"/>
              <a:lumOff val="80000"/>
            </a:schemeClr>
          </a:solidFill>
        </p:spPr>
        <p:txBody>
          <a:bodyPr wrap="square">
            <a:spAutoFit/>
          </a:bodyPr>
          <a:lstStyle/>
          <a:p>
            <a:endParaRPr lang="en-US" sz="1100" b="1" dirty="0">
              <a:solidFill>
                <a:srgbClr val="00206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ü"/>
            </a:pPr>
            <a:r>
              <a:rPr lang="en-US" sz="2000" b="1" dirty="0">
                <a:solidFill>
                  <a:srgbClr val="002060"/>
                </a:solidFill>
                <a:latin typeface="Calibri" panose="020F0502020204030204" pitchFamily="34" charset="0"/>
                <a:cs typeface="Calibri" panose="020F0502020204030204" pitchFamily="34" charset="0"/>
              </a:rPr>
              <a:t>The project can be implemented in places where the traffic congestion is heavy and in many other places where we need automation.</a:t>
            </a:r>
          </a:p>
          <a:p>
            <a:pPr marL="342900" indent="-342900">
              <a:buFont typeface="Wingdings" panose="05000000000000000000" pitchFamily="2" charset="2"/>
              <a:buChar char="ü"/>
            </a:pPr>
            <a:endParaRPr lang="en-US" sz="2000" b="1" dirty="0">
              <a:solidFill>
                <a:srgbClr val="00206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ü"/>
            </a:pPr>
            <a:r>
              <a:rPr lang="en-US" sz="2000" b="1" dirty="0">
                <a:solidFill>
                  <a:srgbClr val="002060"/>
                </a:solidFill>
                <a:latin typeface="Calibri" panose="020F0502020204030204" pitchFamily="34" charset="0"/>
                <a:cs typeface="Calibri" panose="020F0502020204030204" pitchFamily="34" charset="0"/>
              </a:rPr>
              <a:t>Signal related accidents can be avoided using this system</a:t>
            </a:r>
          </a:p>
          <a:p>
            <a:endParaRPr lang="en-US" sz="2000" b="1" dirty="0">
              <a:solidFill>
                <a:srgbClr val="00206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ü"/>
            </a:pPr>
            <a:r>
              <a:rPr lang="en-US" sz="2000" b="1" dirty="0">
                <a:solidFill>
                  <a:srgbClr val="002060"/>
                </a:solidFill>
                <a:latin typeface="Calibri" panose="020F0502020204030204" pitchFamily="34" charset="0"/>
                <a:cs typeface="Calibri" panose="020F0502020204030204" pitchFamily="34" charset="0"/>
              </a:rPr>
              <a:t>Traffic congestion account for 80% of the pollution worldwide which can be reduced by decreasing the wait time in signals.</a:t>
            </a:r>
          </a:p>
        </p:txBody>
      </p:sp>
      <p:sp>
        <p:nvSpPr>
          <p:cNvPr id="8" name="Pentagon 7"/>
          <p:cNvSpPr/>
          <p:nvPr/>
        </p:nvSpPr>
        <p:spPr>
          <a:xfrm>
            <a:off x="397788" y="3733799"/>
            <a:ext cx="1354812" cy="2723823"/>
          </a:xfrm>
          <a:prstGeom prst="homePlate">
            <a:avLst>
              <a:gd name="adj" fmla="val 188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err="1">
                <a:latin typeface="Calibri" panose="020F0502020204030204" pitchFamily="34" charset="0"/>
                <a:cs typeface="Calibri" panose="020F0502020204030204" pitchFamily="34" charset="0"/>
              </a:rPr>
              <a:t>Concl-usions</a:t>
            </a:r>
            <a:endParaRPr lang="en-IN"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28577791"/>
      </p:ext>
    </p:extLst>
  </p:cSld>
  <p:clrMapOvr>
    <a:masterClrMapping/>
  </p:clrMapOvr>
  <p:transition spd="slow">
    <p:split dir="in"/>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76200"/>
            <a:ext cx="7765322" cy="970450"/>
          </a:xfrm>
        </p:spPr>
        <p:txBody>
          <a:bodyPr/>
          <a:lstStyle/>
          <a:p>
            <a:pPr algn="ctr"/>
            <a:r>
              <a:rPr lang="en-US" sz="4800" dirty="0">
                <a:solidFill>
                  <a:srgbClr val="FFFF00"/>
                </a:solidFill>
                <a:latin typeface="Arial Rounded MT Bold" panose="020F0704030504030204" pitchFamily="34" charset="0"/>
              </a:rPr>
              <a:t>CONCLUSION</a:t>
            </a:r>
          </a:p>
        </p:txBody>
      </p:sp>
      <p:sp>
        <p:nvSpPr>
          <p:cNvPr id="3" name="Rectangle 2"/>
          <p:cNvSpPr/>
          <p:nvPr/>
        </p:nvSpPr>
        <p:spPr>
          <a:xfrm>
            <a:off x="457200" y="1676401"/>
            <a:ext cx="8229600" cy="4524315"/>
          </a:xfrm>
          <a:prstGeom prst="rect">
            <a:avLst/>
          </a:prstGeom>
        </p:spPr>
        <p:txBody>
          <a:bodyPr wrap="square">
            <a:spAutoFit/>
          </a:bodyPr>
          <a:lstStyle/>
          <a:p>
            <a:endParaRPr lang="en-US" sz="3200" dirty="0"/>
          </a:p>
          <a:p>
            <a:pPr>
              <a:buFont typeface="Wingdings" pitchFamily="2" charset="2"/>
              <a:buChar char="v"/>
            </a:pPr>
            <a:r>
              <a:rPr lang="en-US" sz="3200" dirty="0">
                <a:latin typeface="Agency FB" pitchFamily="34" charset="0"/>
              </a:rPr>
              <a:t>The project can be implemented in places where the traffic congestion is heavy and in many other places where we need automation.</a:t>
            </a:r>
          </a:p>
          <a:p>
            <a:endParaRPr lang="en-US" sz="3200" dirty="0">
              <a:latin typeface="Agency FB" pitchFamily="34" charset="0"/>
            </a:endParaRPr>
          </a:p>
          <a:p>
            <a:pPr>
              <a:buFont typeface="Wingdings" pitchFamily="2" charset="2"/>
              <a:buChar char="v"/>
            </a:pPr>
            <a:r>
              <a:rPr lang="en-US" sz="3200" dirty="0">
                <a:latin typeface="Agency FB" pitchFamily="34" charset="0"/>
              </a:rPr>
              <a:t>Signal related accidents can be avoided using this system</a:t>
            </a:r>
          </a:p>
          <a:p>
            <a:pPr>
              <a:buFont typeface="Wingdings" pitchFamily="2" charset="2"/>
              <a:buChar char="v"/>
            </a:pPr>
            <a:r>
              <a:rPr lang="en-US" sz="3200" dirty="0">
                <a:latin typeface="Agency FB" pitchFamily="34" charset="0"/>
              </a:rPr>
              <a:t>Traffic congestion account for 80% of the pollution worldwide which can be reduced by decreasing the wait time in signals.</a:t>
            </a:r>
          </a:p>
        </p:txBody>
      </p:sp>
      <p:cxnSp>
        <p:nvCxnSpPr>
          <p:cNvPr id="4" name="Straight Connector 3">
            <a:extLst>
              <a:ext uri="{FF2B5EF4-FFF2-40B4-BE49-F238E27FC236}">
                <a16:creationId xmlns:a16="http://schemas.microsoft.com/office/drawing/2014/main" id="{2464D36B-1210-4D25-ACFB-1F94CC33BF4E}"/>
              </a:ext>
            </a:extLst>
          </p:cNvPr>
          <p:cNvCxnSpPr/>
          <p:nvPr/>
        </p:nvCxnSpPr>
        <p:spPr>
          <a:xfrm>
            <a:off x="-76200" y="1143000"/>
            <a:ext cx="9372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plit dir="in"/>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descr="Thank-You.jpg"/>
          <p:cNvPicPr>
            <a:picLocks noGrp="1" noChangeAspect="1"/>
          </p:cNvPicPr>
          <p:nvPr>
            <p:ph idx="1"/>
          </p:nvPr>
        </p:nvPicPr>
        <p:blipFill>
          <a:blip r:embed="rId2"/>
          <a:stretch>
            <a:fillRect/>
          </a:stretch>
        </p:blipFill>
        <p:spPr>
          <a:xfrm>
            <a:off x="1447800" y="2209800"/>
            <a:ext cx="6172200" cy="2438400"/>
          </a:xfrm>
        </p:spPr>
      </p:pic>
    </p:spTree>
  </p:cSld>
  <p:clrMapOvr>
    <a:masterClrMapping/>
  </p:clrMapOvr>
  <p:transition spd="slow">
    <p:circl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38200"/>
          </a:xfrm>
        </p:spPr>
        <p:txBody>
          <a:bodyPr>
            <a:normAutofit/>
          </a:bodyPr>
          <a:lstStyle/>
          <a:p>
            <a:pPr marL="685800" indent="-685800" algn="l">
              <a:buFont typeface="Wingdings" panose="05000000000000000000" pitchFamily="2" charset="2"/>
              <a:buChar char="§"/>
            </a:pPr>
            <a:r>
              <a:rPr lang="en-US" dirty="0">
                <a:solidFill>
                  <a:srgbClr val="FFFF00"/>
                </a:solidFill>
                <a:latin typeface="Arial Rounded MT Bold" panose="020F0704030504030204" pitchFamily="34" charset="0"/>
              </a:rPr>
              <a:t>Contents</a:t>
            </a:r>
          </a:p>
        </p:txBody>
      </p:sp>
      <p:sp>
        <p:nvSpPr>
          <p:cNvPr id="4" name="Rectangle 3">
            <a:extLst>
              <a:ext uri="{FF2B5EF4-FFF2-40B4-BE49-F238E27FC236}">
                <a16:creationId xmlns:a16="http://schemas.microsoft.com/office/drawing/2014/main" id="{9F264E75-FD72-4433-B4F0-7C7C9C0E460A}"/>
              </a:ext>
            </a:extLst>
          </p:cNvPr>
          <p:cNvSpPr/>
          <p:nvPr/>
        </p:nvSpPr>
        <p:spPr>
          <a:xfrm>
            <a:off x="1295400" y="1600200"/>
            <a:ext cx="6553200" cy="3505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AutoNum type="arabicPeriod"/>
            </a:pPr>
            <a:r>
              <a:rPr lang="en-IN" sz="3200" b="1" dirty="0">
                <a:solidFill>
                  <a:srgbClr val="FFC000"/>
                </a:solidFill>
                <a:latin typeface="Calibri" panose="020F0502020204030204" pitchFamily="34" charset="0"/>
                <a:cs typeface="Calibri" panose="020F0502020204030204" pitchFamily="34" charset="0"/>
              </a:rPr>
              <a:t>The Project Highlights</a:t>
            </a:r>
          </a:p>
          <a:p>
            <a:pPr marL="457200" indent="-457200">
              <a:buAutoNum type="arabicPeriod"/>
            </a:pPr>
            <a:r>
              <a:rPr lang="en-IN" sz="3200" b="1" dirty="0">
                <a:solidFill>
                  <a:srgbClr val="FFC000"/>
                </a:solidFill>
                <a:latin typeface="Calibri" panose="020F0502020204030204" pitchFamily="34" charset="0"/>
                <a:cs typeface="Calibri" panose="020F0502020204030204" pitchFamily="34" charset="0"/>
              </a:rPr>
              <a:t>Working Principle</a:t>
            </a:r>
          </a:p>
          <a:p>
            <a:pPr marL="457200" indent="-457200">
              <a:buAutoNum type="arabicPeriod"/>
            </a:pPr>
            <a:r>
              <a:rPr lang="en-IN" sz="3200" b="1" dirty="0">
                <a:solidFill>
                  <a:srgbClr val="FFC000"/>
                </a:solidFill>
                <a:latin typeface="Calibri" panose="020F0502020204030204" pitchFamily="34" charset="0"/>
                <a:cs typeface="Calibri" panose="020F0502020204030204" pitchFamily="34" charset="0"/>
              </a:rPr>
              <a:t>Significance of Parts used</a:t>
            </a:r>
          </a:p>
          <a:p>
            <a:pPr marL="457200" indent="-457200">
              <a:buAutoNum type="arabicPeriod"/>
            </a:pPr>
            <a:r>
              <a:rPr lang="en-IN" sz="3200" b="1" dirty="0">
                <a:solidFill>
                  <a:srgbClr val="FFC000"/>
                </a:solidFill>
                <a:latin typeface="Calibri" panose="020F0502020204030204" pitchFamily="34" charset="0"/>
                <a:cs typeface="Calibri" panose="020F0502020204030204" pitchFamily="34" charset="0"/>
              </a:rPr>
              <a:t>Circuit Diagram &amp; IR Sensor</a:t>
            </a:r>
          </a:p>
          <a:p>
            <a:pPr marL="457200" indent="-457200">
              <a:buAutoNum type="arabicPeriod"/>
            </a:pPr>
            <a:r>
              <a:rPr lang="en-IN" sz="3200" b="1" dirty="0">
                <a:solidFill>
                  <a:srgbClr val="FFC000"/>
                </a:solidFill>
                <a:latin typeface="Calibri" panose="020F0502020204030204" pitchFamily="34" charset="0"/>
                <a:cs typeface="Calibri" panose="020F0502020204030204" pitchFamily="34" charset="0"/>
              </a:rPr>
              <a:t>Functions of Micro Controller</a:t>
            </a:r>
          </a:p>
          <a:p>
            <a:pPr marL="457200" indent="-457200">
              <a:buAutoNum type="arabicPeriod"/>
            </a:pPr>
            <a:r>
              <a:rPr lang="en-IN" sz="3200" b="1" dirty="0">
                <a:solidFill>
                  <a:srgbClr val="FFC000"/>
                </a:solidFill>
                <a:latin typeface="Calibri" panose="020F0502020204030204" pitchFamily="34" charset="0"/>
                <a:cs typeface="Calibri" panose="020F0502020204030204" pitchFamily="34" charset="0"/>
              </a:rPr>
              <a:t>The Features &amp; Advantages</a:t>
            </a:r>
          </a:p>
          <a:p>
            <a:pPr marL="457200" indent="-457200">
              <a:buAutoNum type="arabicPeriod"/>
            </a:pPr>
            <a:r>
              <a:rPr lang="en-IN" sz="3200" b="1" dirty="0">
                <a:solidFill>
                  <a:srgbClr val="FFC000"/>
                </a:solidFill>
                <a:latin typeface="Calibri" panose="020F0502020204030204" pitchFamily="34" charset="0"/>
                <a:cs typeface="Calibri" panose="020F0502020204030204" pitchFamily="34" charset="0"/>
              </a:rPr>
              <a:t>Scope &amp; Conclusion  </a:t>
            </a:r>
          </a:p>
        </p:txBody>
      </p:sp>
    </p:spTree>
  </p:cSld>
  <p:clrMapOvr>
    <a:masterClrMapping/>
  </p:clrMapOvr>
  <p:transition spd="slow">
    <p:split dir="in"/>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Autofit/>
          </a:bodyPr>
          <a:lstStyle/>
          <a:p>
            <a:pPr algn="l"/>
            <a:r>
              <a:rPr lang="en-US" sz="3600" dirty="0">
                <a:solidFill>
                  <a:srgbClr val="FFFF00"/>
                </a:solidFill>
                <a:latin typeface="Arial Rounded MT Bold" panose="020F0704030504030204" pitchFamily="34" charset="0"/>
              </a:rPr>
              <a:t>1.The Project Highlights</a:t>
            </a:r>
          </a:p>
        </p:txBody>
      </p:sp>
      <p:sp>
        <p:nvSpPr>
          <p:cNvPr id="3" name="Rectangle 2"/>
          <p:cNvSpPr/>
          <p:nvPr/>
        </p:nvSpPr>
        <p:spPr>
          <a:xfrm>
            <a:off x="304800" y="1219200"/>
            <a:ext cx="8534400" cy="5293757"/>
          </a:xfrm>
          <a:prstGeom prst="rect">
            <a:avLst/>
          </a:prstGeom>
        </p:spPr>
        <p:txBody>
          <a:bodyPr wrap="square">
            <a:spAutoFit/>
          </a:bodyPr>
          <a:lstStyle/>
          <a:p>
            <a:pPr marL="457200" indent="-457200">
              <a:buFont typeface="Arial" panose="020B0604020202020204" pitchFamily="34" charset="0"/>
              <a:buChar char="•"/>
            </a:pPr>
            <a:r>
              <a:rPr lang="en-US" sz="2600" dirty="0">
                <a:solidFill>
                  <a:schemeClr val="accent5">
                    <a:lumMod val="20000"/>
                    <a:lumOff val="80000"/>
                  </a:schemeClr>
                </a:solidFill>
                <a:latin typeface="Calibri" panose="020F0502020204030204" pitchFamily="34" charset="0"/>
                <a:cs typeface="Calibri" panose="020F0502020204030204" pitchFamily="34" charset="0"/>
              </a:rPr>
              <a:t>Use of Standard Electronic Components Like IR Receiver, Transmitter, Microprocessor, Arduino.</a:t>
            </a:r>
          </a:p>
          <a:p>
            <a:pPr marL="457200" indent="-457200">
              <a:buFont typeface="Arial" panose="020B0604020202020204" pitchFamily="34" charset="0"/>
              <a:buChar char="•"/>
            </a:pPr>
            <a:r>
              <a:rPr lang="en-US" sz="2600" dirty="0">
                <a:solidFill>
                  <a:schemeClr val="accent5">
                    <a:lumMod val="20000"/>
                    <a:lumOff val="80000"/>
                  </a:schemeClr>
                </a:solidFill>
                <a:latin typeface="Calibri" panose="020F0502020204030204" pitchFamily="34" charset="0"/>
                <a:cs typeface="Calibri" panose="020F0502020204030204" pitchFamily="34" charset="0"/>
              </a:rPr>
              <a:t>No Special Custom Built Items Used</a:t>
            </a:r>
          </a:p>
          <a:p>
            <a:pPr marL="457200" indent="-457200">
              <a:buFont typeface="Arial" panose="020B0604020202020204" pitchFamily="34" charset="0"/>
              <a:buChar char="•"/>
            </a:pPr>
            <a:r>
              <a:rPr lang="en-US" sz="2600" dirty="0">
                <a:solidFill>
                  <a:schemeClr val="accent5">
                    <a:lumMod val="20000"/>
                    <a:lumOff val="80000"/>
                  </a:schemeClr>
                </a:solidFill>
                <a:latin typeface="Calibri" panose="020F0502020204030204" pitchFamily="34" charset="0"/>
                <a:cs typeface="Calibri" panose="020F0502020204030204" pitchFamily="34" charset="0"/>
              </a:rPr>
              <a:t>Installation of IR Sensors in all Four sides  or as required with a standardized Road width approach</a:t>
            </a:r>
          </a:p>
          <a:p>
            <a:pPr marL="457200" indent="-457200">
              <a:buFont typeface="Arial" panose="020B0604020202020204" pitchFamily="34" charset="0"/>
              <a:buChar char="•"/>
            </a:pPr>
            <a:r>
              <a:rPr lang="en-US" sz="2600" dirty="0">
                <a:solidFill>
                  <a:schemeClr val="accent5">
                    <a:lumMod val="20000"/>
                    <a:lumOff val="80000"/>
                  </a:schemeClr>
                </a:solidFill>
                <a:latin typeface="Calibri" panose="020F0502020204030204" pitchFamily="34" charset="0"/>
                <a:cs typeface="Calibri" panose="020F0502020204030204" pitchFamily="34" charset="0"/>
              </a:rPr>
              <a:t>Only an additional input in existing Traffic Signal System </a:t>
            </a:r>
          </a:p>
          <a:p>
            <a:pPr marL="457200" indent="-457200">
              <a:buFont typeface="Arial" panose="020B0604020202020204" pitchFamily="34" charset="0"/>
              <a:buChar char="•"/>
            </a:pPr>
            <a:r>
              <a:rPr lang="en-US" sz="2600" dirty="0">
                <a:solidFill>
                  <a:schemeClr val="accent5">
                    <a:lumMod val="20000"/>
                    <a:lumOff val="80000"/>
                  </a:schemeClr>
                </a:solidFill>
                <a:latin typeface="Calibri" panose="020F0502020204030204" pitchFamily="34" charset="0"/>
                <a:cs typeface="Calibri" panose="020F0502020204030204" pitchFamily="34" charset="0"/>
              </a:rPr>
              <a:t>The Complexity in Positioning of sensors practically at road sides is not addressed in this project.</a:t>
            </a:r>
          </a:p>
          <a:p>
            <a:pPr marL="457200" indent="-457200">
              <a:buFont typeface="Arial" panose="020B0604020202020204" pitchFamily="34" charset="0"/>
              <a:buChar char="•"/>
            </a:pPr>
            <a:r>
              <a:rPr lang="en-US" sz="2600" dirty="0">
                <a:solidFill>
                  <a:schemeClr val="accent5">
                    <a:lumMod val="20000"/>
                    <a:lumOff val="80000"/>
                  </a:schemeClr>
                </a:solidFill>
                <a:latin typeface="Calibri" panose="020F0502020204030204" pitchFamily="34" charset="0"/>
                <a:cs typeface="Calibri" panose="020F0502020204030204" pitchFamily="34" charset="0"/>
              </a:rPr>
              <a:t>This project is aimed at “Density Based signaling” instead of “Standard preprogrammed Signaling” </a:t>
            </a:r>
          </a:p>
          <a:p>
            <a:pPr marL="457200" indent="-457200">
              <a:buFont typeface="Arial" panose="020B0604020202020204" pitchFamily="34" charset="0"/>
              <a:buChar char="•"/>
            </a:pPr>
            <a:r>
              <a:rPr lang="en-US" sz="2600" dirty="0">
                <a:solidFill>
                  <a:schemeClr val="accent5">
                    <a:lumMod val="20000"/>
                    <a:lumOff val="80000"/>
                  </a:schemeClr>
                </a:solidFill>
                <a:latin typeface="Calibri" panose="020F0502020204030204" pitchFamily="34" charset="0"/>
                <a:cs typeface="Calibri" panose="020F0502020204030204" pitchFamily="34" charset="0"/>
              </a:rPr>
              <a:t>To Start with this can be experimented in a well laid out, Disciplined road layout system present in Metro Cities </a:t>
            </a:r>
          </a:p>
          <a:p>
            <a:endParaRPr lang="en-US" sz="2600" dirty="0">
              <a:solidFill>
                <a:schemeClr val="accent5">
                  <a:lumMod val="20000"/>
                  <a:lumOff val="80000"/>
                </a:schemeClr>
              </a:solidFill>
              <a:latin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1B5B708E-10AA-4B29-BF94-7BED738A012D}"/>
              </a:ext>
            </a:extLst>
          </p:cNvPr>
          <p:cNvCxnSpPr/>
          <p:nvPr/>
        </p:nvCxnSpPr>
        <p:spPr>
          <a:xfrm>
            <a:off x="-152400" y="914400"/>
            <a:ext cx="9372600"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721734"/>
      </p:ext>
    </p:extLst>
  </p:cSld>
  <p:clrMapOvr>
    <a:masterClrMapping/>
  </p:clrMapOvr>
  <p:transition spd="slow">
    <p:split dir="in"/>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effectLst>
            <a:outerShdw blurRad="25400" dir="17880000">
              <a:srgbClr val="000000">
                <a:alpha val="46000"/>
              </a:srgbClr>
            </a:outerShdw>
          </a:effectLst>
        </p:spPr>
        <p:txBody>
          <a:bodyPr vert="horz" lIns="91440" tIns="45720" rIns="91440" bIns="45720" rtlCol="0" anchor="ctr">
            <a:noAutofit/>
          </a:bodyPr>
          <a:lstStyle/>
          <a:p>
            <a:pPr algn="l"/>
            <a:r>
              <a:rPr lang="en-US" sz="3600" dirty="0">
                <a:solidFill>
                  <a:srgbClr val="FFFF00"/>
                </a:solidFill>
                <a:latin typeface="Arial Rounded MT Bold" panose="020F0704030504030204" pitchFamily="34" charset="0"/>
              </a:rPr>
              <a:t> 2. Working Principle</a:t>
            </a:r>
          </a:p>
        </p:txBody>
      </p:sp>
      <p:sp>
        <p:nvSpPr>
          <p:cNvPr id="3" name="Rectangle 2"/>
          <p:cNvSpPr/>
          <p:nvPr/>
        </p:nvSpPr>
        <p:spPr>
          <a:xfrm>
            <a:off x="304800" y="990600"/>
            <a:ext cx="8686800" cy="3785652"/>
          </a:xfrm>
          <a:prstGeom prst="rect">
            <a:avLst/>
          </a:prstGeom>
        </p:spPr>
        <p:txBody>
          <a:bodyPr wrap="square">
            <a:spAutoFit/>
          </a:bodyPr>
          <a:lstStyle/>
          <a:p>
            <a:pPr marL="342900" indent="-342900">
              <a:buFont typeface="Courier New" panose="02070309020205020404" pitchFamily="49" charset="0"/>
              <a:buChar char="o"/>
            </a:pPr>
            <a:r>
              <a:rPr lang="en-US" sz="2000" dirty="0">
                <a:solidFill>
                  <a:schemeClr val="accent5">
                    <a:lumMod val="20000"/>
                    <a:lumOff val="80000"/>
                  </a:schemeClr>
                </a:solidFill>
                <a:latin typeface="Calibri" panose="020F0502020204030204" pitchFamily="34" charset="0"/>
                <a:cs typeface="Calibri" panose="020F0502020204030204" pitchFamily="34" charset="0"/>
              </a:rPr>
              <a:t>IR sensor is an electronic device which senses the objects in the surroundings</a:t>
            </a:r>
          </a:p>
          <a:p>
            <a:pPr marL="342900" indent="-342900">
              <a:buFont typeface="Courier New" panose="02070309020205020404" pitchFamily="49" charset="0"/>
              <a:buChar char="o"/>
            </a:pPr>
            <a:endParaRPr lang="en-US" sz="2000" dirty="0">
              <a:solidFill>
                <a:schemeClr val="accent5">
                  <a:lumMod val="20000"/>
                  <a:lumOff val="80000"/>
                </a:schemeClr>
              </a:solidFill>
              <a:latin typeface="Calibri" panose="020F0502020204030204" pitchFamily="34" charset="0"/>
              <a:cs typeface="Calibri" panose="020F0502020204030204" pitchFamily="34" charset="0"/>
            </a:endParaRPr>
          </a:p>
          <a:p>
            <a:pPr marL="342900" indent="-342900">
              <a:buFont typeface="Courier New" panose="02070309020205020404" pitchFamily="49" charset="0"/>
              <a:buChar char="o"/>
            </a:pPr>
            <a:r>
              <a:rPr lang="en-US" sz="2000" dirty="0">
                <a:solidFill>
                  <a:schemeClr val="accent5">
                    <a:lumMod val="20000"/>
                    <a:lumOff val="80000"/>
                  </a:schemeClr>
                </a:solidFill>
                <a:latin typeface="Calibri" panose="020F0502020204030204" pitchFamily="34" charset="0"/>
                <a:cs typeface="Calibri" panose="020F0502020204030204" pitchFamily="34" charset="0"/>
              </a:rPr>
              <a:t>The principle is it transmits an infrared signal , this signal strikes the body of an object and the signal is bounced which is received at the infrared receiver. All the sensors send the corresponding output signal to microcontroller.</a:t>
            </a:r>
          </a:p>
          <a:p>
            <a:pPr marL="342900" indent="-342900">
              <a:buFont typeface="Courier New" panose="02070309020205020404" pitchFamily="49" charset="0"/>
              <a:buChar char="o"/>
            </a:pPr>
            <a:endParaRPr lang="en-US" sz="2000" dirty="0">
              <a:solidFill>
                <a:schemeClr val="accent5">
                  <a:lumMod val="20000"/>
                  <a:lumOff val="80000"/>
                </a:schemeClr>
              </a:solidFill>
              <a:latin typeface="Calibri" panose="020F0502020204030204" pitchFamily="34" charset="0"/>
              <a:cs typeface="Calibri" panose="020F0502020204030204" pitchFamily="34" charset="0"/>
            </a:endParaRPr>
          </a:p>
          <a:p>
            <a:pPr marL="342900" indent="-342900">
              <a:buFont typeface="Courier New" panose="02070309020205020404" pitchFamily="49" charset="0"/>
              <a:buChar char="o"/>
            </a:pPr>
            <a:r>
              <a:rPr lang="en-US" sz="2000" dirty="0">
                <a:solidFill>
                  <a:schemeClr val="accent5">
                    <a:lumMod val="20000"/>
                    <a:lumOff val="80000"/>
                  </a:schemeClr>
                </a:solidFill>
                <a:latin typeface="Calibri" panose="020F0502020204030204" pitchFamily="34" charset="0"/>
                <a:cs typeface="Calibri" panose="020F0502020204030204" pitchFamily="34" charset="0"/>
              </a:rPr>
              <a:t>The microcontroller compares which road side is the highest density    (</a:t>
            </a:r>
            <a:r>
              <a:rPr lang="en-US" sz="2000" dirty="0" err="1">
                <a:solidFill>
                  <a:schemeClr val="accent5">
                    <a:lumMod val="20000"/>
                    <a:lumOff val="80000"/>
                  </a:schemeClr>
                </a:solidFill>
                <a:latin typeface="Calibri" panose="020F0502020204030204" pitchFamily="34" charset="0"/>
                <a:cs typeface="Calibri" panose="020F0502020204030204" pitchFamily="34" charset="0"/>
              </a:rPr>
              <a:t>i</a:t>
            </a:r>
            <a:r>
              <a:rPr lang="en-US" sz="2000" dirty="0">
                <a:solidFill>
                  <a:schemeClr val="accent5">
                    <a:lumMod val="20000"/>
                    <a:lumOff val="80000"/>
                  </a:schemeClr>
                </a:solidFill>
                <a:latin typeface="Calibri" panose="020F0502020204030204" pitchFamily="34" charset="0"/>
                <a:cs typeface="Calibri" panose="020F0502020204030204" pitchFamily="34" charset="0"/>
              </a:rPr>
              <a:t> e, more vehicles) and it delivers the corresponding signal to LED driver circuits. The LED driver circuit enables the LED to display for particular time depends on traffic density.</a:t>
            </a:r>
          </a:p>
          <a:p>
            <a:pPr marL="342900" indent="-342900">
              <a:buFont typeface="Courier New" panose="02070309020205020404" pitchFamily="49" charset="0"/>
              <a:buChar char="o"/>
            </a:pPr>
            <a:endParaRPr lang="en-US" sz="2000" dirty="0">
              <a:solidFill>
                <a:schemeClr val="accent5">
                  <a:lumMod val="20000"/>
                  <a:lumOff val="80000"/>
                </a:schemeClr>
              </a:solidFill>
              <a:latin typeface="Calibri" panose="020F0502020204030204" pitchFamily="34" charset="0"/>
              <a:cs typeface="Calibri" panose="020F0502020204030204" pitchFamily="34" charset="0"/>
            </a:endParaRPr>
          </a:p>
          <a:p>
            <a:pPr marL="342900" indent="-342900">
              <a:buFont typeface="Courier New" panose="02070309020205020404" pitchFamily="49" charset="0"/>
              <a:buChar char="o"/>
            </a:pPr>
            <a:r>
              <a:rPr lang="en-US" sz="2000" dirty="0">
                <a:solidFill>
                  <a:schemeClr val="accent5">
                    <a:lumMod val="20000"/>
                    <a:lumOff val="80000"/>
                  </a:schemeClr>
                </a:solidFill>
                <a:latin typeface="Calibri" panose="020F0502020204030204" pitchFamily="34" charset="0"/>
                <a:cs typeface="Calibri" panose="020F0502020204030204" pitchFamily="34" charset="0"/>
              </a:rPr>
              <a:t> The Block Diagram ( working Method)</a:t>
            </a:r>
          </a:p>
        </p:txBody>
      </p:sp>
      <p:cxnSp>
        <p:nvCxnSpPr>
          <p:cNvPr id="6" name="Straight Connector 5">
            <a:extLst>
              <a:ext uri="{FF2B5EF4-FFF2-40B4-BE49-F238E27FC236}">
                <a16:creationId xmlns:a16="http://schemas.microsoft.com/office/drawing/2014/main" id="{E0DE57EC-0DC4-4910-B066-5B6CED76194F}"/>
              </a:ext>
            </a:extLst>
          </p:cNvPr>
          <p:cNvCxnSpPr/>
          <p:nvPr/>
        </p:nvCxnSpPr>
        <p:spPr>
          <a:xfrm>
            <a:off x="-152400" y="762000"/>
            <a:ext cx="9372600"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076679D-464E-4834-9742-2EA5A459D998}"/>
              </a:ext>
            </a:extLst>
          </p:cNvPr>
          <p:cNvPicPr>
            <a:picLocks noChangeAspect="1"/>
          </p:cNvPicPr>
          <p:nvPr/>
        </p:nvPicPr>
        <p:blipFill rotWithShape="1">
          <a:blip r:embed="rId2">
            <a:extLst>
              <a:ext uri="{28A0092B-C50C-407E-A947-70E740481C1C}">
                <a14:useLocalDpi xmlns:a14="http://schemas.microsoft.com/office/drawing/2010/main" val="0"/>
              </a:ext>
            </a:extLst>
          </a:blip>
          <a:srcRect l="2414" t="4203" r="5554" b="8770"/>
          <a:stretch/>
        </p:blipFill>
        <p:spPr>
          <a:xfrm>
            <a:off x="838200" y="4800600"/>
            <a:ext cx="8001000" cy="1676400"/>
          </a:xfrm>
          <a:prstGeom prst="rect">
            <a:avLst/>
          </a:prstGeom>
          <a:ln w="76200">
            <a:solidFill>
              <a:srgbClr val="FFFF00"/>
            </a:solidFill>
          </a:ln>
        </p:spPr>
      </p:pic>
    </p:spTree>
  </p:cSld>
  <p:clrMapOvr>
    <a:masterClrMapping/>
  </p:clrMapOvr>
  <p:transition spd="slow">
    <p:split orient="vert" dir="in"/>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effectLst>
            <a:outerShdw blurRad="25400" dir="17880000">
              <a:srgbClr val="000000">
                <a:alpha val="46000"/>
              </a:srgbClr>
            </a:outerShdw>
          </a:effectLst>
        </p:spPr>
        <p:txBody>
          <a:bodyPr vert="horz" lIns="91440" tIns="45720" rIns="91440" bIns="45720" rtlCol="0" anchor="ctr">
            <a:noAutofit/>
          </a:bodyPr>
          <a:lstStyle/>
          <a:p>
            <a:pPr algn="l"/>
            <a:r>
              <a:rPr lang="en-US" sz="3600" dirty="0">
                <a:solidFill>
                  <a:srgbClr val="FFFF00"/>
                </a:solidFill>
                <a:latin typeface="Arial Rounded MT Bold" panose="020F0704030504030204" pitchFamily="34" charset="0"/>
              </a:rPr>
              <a:t> 3.1 Significance of Parts Used             </a:t>
            </a:r>
            <a:r>
              <a:rPr lang="en-US" sz="2400" dirty="0">
                <a:solidFill>
                  <a:srgbClr val="FFFF00"/>
                </a:solidFill>
                <a:latin typeface="Arial Rounded MT Bold" panose="020F0704030504030204" pitchFamily="34" charset="0"/>
              </a:rPr>
              <a:t>1/2</a:t>
            </a:r>
            <a:endParaRPr lang="en-US" dirty="0">
              <a:solidFill>
                <a:srgbClr val="FFFF00"/>
              </a:solidFill>
              <a:latin typeface="Arial Rounded MT Bold" panose="020F0704030504030204" pitchFamily="34" charset="0"/>
            </a:endParaRPr>
          </a:p>
        </p:txBody>
      </p:sp>
      <p:cxnSp>
        <p:nvCxnSpPr>
          <p:cNvPr id="6" name="Straight Connector 5">
            <a:extLst>
              <a:ext uri="{FF2B5EF4-FFF2-40B4-BE49-F238E27FC236}">
                <a16:creationId xmlns:a16="http://schemas.microsoft.com/office/drawing/2014/main" id="{E0DE57EC-0DC4-4910-B066-5B6CED76194F}"/>
              </a:ext>
            </a:extLst>
          </p:cNvPr>
          <p:cNvCxnSpPr/>
          <p:nvPr/>
        </p:nvCxnSpPr>
        <p:spPr>
          <a:xfrm>
            <a:off x="-152400" y="762000"/>
            <a:ext cx="9372600"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3E06B8B1-47E2-455A-B82A-416B64CAE948}"/>
              </a:ext>
            </a:extLst>
          </p:cNvPr>
          <p:cNvSpPr/>
          <p:nvPr/>
        </p:nvSpPr>
        <p:spPr>
          <a:xfrm>
            <a:off x="2667000" y="990600"/>
            <a:ext cx="6248400" cy="3170099"/>
          </a:xfrm>
          <a:prstGeom prst="rect">
            <a:avLst/>
          </a:prstGeom>
          <a:ln w="28575">
            <a:solidFill>
              <a:srgbClr val="FF0000"/>
            </a:solidFill>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Symbol and operation : similar to ordinary LED</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Generates infrared &amp; made of Gallium arsenide</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If we pass the current to gallium arsenide it produces IR rays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Current applied to the sensor is directly proportional to the rays emitted</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Though IR transmitter can withstand up to 35mA, used 5mA only due to shortest distance</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If the distance is more we have to increase the current flow to the transmitter.</a:t>
            </a:r>
          </a:p>
        </p:txBody>
      </p:sp>
      <p:sp>
        <p:nvSpPr>
          <p:cNvPr id="10" name="Rectangle 9">
            <a:extLst>
              <a:ext uri="{FF2B5EF4-FFF2-40B4-BE49-F238E27FC236}">
                <a16:creationId xmlns:a16="http://schemas.microsoft.com/office/drawing/2014/main" id="{5FD0561A-10D1-4D39-922B-13BE9D2BE42B}"/>
              </a:ext>
            </a:extLst>
          </p:cNvPr>
          <p:cNvSpPr/>
          <p:nvPr/>
        </p:nvSpPr>
        <p:spPr>
          <a:xfrm>
            <a:off x="2667000" y="4572000"/>
            <a:ext cx="6248400" cy="1938992"/>
          </a:xfrm>
          <a:prstGeom prst="rect">
            <a:avLst/>
          </a:prstGeom>
          <a:ln w="38100">
            <a:solidFill>
              <a:srgbClr val="FF0000"/>
            </a:solidFill>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This circuit is mainly used for counting application</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Since IR can be used only during proper alignment position</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IR receiver is having reverse characteristics of the IR transmitter</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IR Receiver will conduct as long as the rays falls on it.</a:t>
            </a:r>
          </a:p>
        </p:txBody>
      </p:sp>
      <p:sp>
        <p:nvSpPr>
          <p:cNvPr id="4" name="Arrow: Pentagon 3">
            <a:extLst>
              <a:ext uri="{FF2B5EF4-FFF2-40B4-BE49-F238E27FC236}">
                <a16:creationId xmlns:a16="http://schemas.microsoft.com/office/drawing/2014/main" id="{9B2CF1B9-D1BE-4C48-8103-A2829BD180D4}"/>
              </a:ext>
            </a:extLst>
          </p:cNvPr>
          <p:cNvSpPr/>
          <p:nvPr/>
        </p:nvSpPr>
        <p:spPr>
          <a:xfrm>
            <a:off x="304800" y="990600"/>
            <a:ext cx="2362200" cy="3124200"/>
          </a:xfrm>
          <a:prstGeom prst="homePlate">
            <a:avLst>
              <a:gd name="adj" fmla="val 139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E426B6E3-91DC-43E7-9E77-251F4A597900}"/>
              </a:ext>
            </a:extLst>
          </p:cNvPr>
          <p:cNvSpPr/>
          <p:nvPr/>
        </p:nvSpPr>
        <p:spPr>
          <a:xfrm>
            <a:off x="457200" y="2362200"/>
            <a:ext cx="1828800"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23D96CB-A1D7-4AC6-8C05-3BDEAEF06E21}"/>
              </a:ext>
            </a:extLst>
          </p:cNvPr>
          <p:cNvSpPr/>
          <p:nvPr/>
        </p:nvSpPr>
        <p:spPr>
          <a:xfrm>
            <a:off x="457200" y="1371600"/>
            <a:ext cx="18288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FF0000"/>
                </a:solidFill>
                <a:latin typeface="Calibri" panose="020F0502020204030204" pitchFamily="34" charset="0"/>
                <a:cs typeface="Calibri" panose="020F0502020204030204" pitchFamily="34" charset="0"/>
              </a:rPr>
              <a:t>IR </a:t>
            </a:r>
          </a:p>
          <a:p>
            <a:pPr algn="ctr"/>
            <a:r>
              <a:rPr lang="en-IN" sz="2400" b="1" dirty="0">
                <a:solidFill>
                  <a:srgbClr val="FF0000"/>
                </a:solidFill>
                <a:latin typeface="Calibri" panose="020F0502020204030204" pitchFamily="34" charset="0"/>
                <a:cs typeface="Calibri" panose="020F0502020204030204" pitchFamily="34" charset="0"/>
              </a:rPr>
              <a:t>Transmitter</a:t>
            </a:r>
          </a:p>
        </p:txBody>
      </p:sp>
      <p:pic>
        <p:nvPicPr>
          <p:cNvPr id="1026" name="Picture 2" descr="Image result for ir transmitter">
            <a:extLst>
              <a:ext uri="{FF2B5EF4-FFF2-40B4-BE49-F238E27FC236}">
                <a16:creationId xmlns:a16="http://schemas.microsoft.com/office/drawing/2014/main" id="{76E43B6E-296A-46F3-8FE1-2F21CB1E98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362200"/>
            <a:ext cx="1676400" cy="1447800"/>
          </a:xfrm>
          <a:prstGeom prst="rect">
            <a:avLst/>
          </a:prstGeom>
          <a:noFill/>
          <a:extLst>
            <a:ext uri="{909E8E84-426E-40DD-AFC4-6F175D3DCCD1}">
              <a14:hiddenFill xmlns:a14="http://schemas.microsoft.com/office/drawing/2010/main">
                <a:solidFill>
                  <a:srgbClr val="FFFFFF"/>
                </a:solidFill>
              </a14:hiddenFill>
            </a:ext>
          </a:extLst>
        </p:spPr>
      </p:pic>
      <p:sp>
        <p:nvSpPr>
          <p:cNvPr id="13" name="Arrow: Pentagon 12">
            <a:extLst>
              <a:ext uri="{FF2B5EF4-FFF2-40B4-BE49-F238E27FC236}">
                <a16:creationId xmlns:a16="http://schemas.microsoft.com/office/drawing/2014/main" id="{4575F151-5860-4716-AF09-CC5DD3509763}"/>
              </a:ext>
            </a:extLst>
          </p:cNvPr>
          <p:cNvSpPr/>
          <p:nvPr/>
        </p:nvSpPr>
        <p:spPr>
          <a:xfrm>
            <a:off x="304800" y="4576402"/>
            <a:ext cx="2356950" cy="1976798"/>
          </a:xfrm>
          <a:prstGeom prst="homePlate">
            <a:avLst>
              <a:gd name="adj" fmla="val 139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173F7B20-4363-48BE-AE02-4935F2E9A97F}"/>
              </a:ext>
            </a:extLst>
          </p:cNvPr>
          <p:cNvSpPr/>
          <p:nvPr/>
        </p:nvSpPr>
        <p:spPr>
          <a:xfrm>
            <a:off x="457200" y="5562600"/>
            <a:ext cx="1828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82C77B93-79D7-4154-8706-F6485112A5C4}"/>
              </a:ext>
            </a:extLst>
          </p:cNvPr>
          <p:cNvSpPr/>
          <p:nvPr/>
        </p:nvSpPr>
        <p:spPr>
          <a:xfrm>
            <a:off x="457200" y="4648200"/>
            <a:ext cx="18288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FF0000"/>
                </a:solidFill>
                <a:latin typeface="Calibri" panose="020F0502020204030204" pitchFamily="34" charset="0"/>
                <a:cs typeface="Calibri" panose="020F0502020204030204" pitchFamily="34" charset="0"/>
              </a:rPr>
              <a:t>IR </a:t>
            </a:r>
          </a:p>
          <a:p>
            <a:pPr algn="ctr"/>
            <a:r>
              <a:rPr lang="en-IN" sz="2400" b="1" dirty="0">
                <a:solidFill>
                  <a:srgbClr val="FF0000"/>
                </a:solidFill>
                <a:latin typeface="Calibri" panose="020F0502020204030204" pitchFamily="34" charset="0"/>
                <a:cs typeface="Calibri" panose="020F0502020204030204" pitchFamily="34" charset="0"/>
              </a:rPr>
              <a:t>Receiver</a:t>
            </a:r>
          </a:p>
        </p:txBody>
      </p:sp>
      <p:pic>
        <p:nvPicPr>
          <p:cNvPr id="1028" name="Picture 4" descr="Image result for ir receiver">
            <a:extLst>
              <a:ext uri="{FF2B5EF4-FFF2-40B4-BE49-F238E27FC236}">
                <a16:creationId xmlns:a16="http://schemas.microsoft.com/office/drawing/2014/main" id="{FB47AE4B-4A35-446A-B5E4-A16F61EDCC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562600"/>
            <a:ext cx="1676399" cy="838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11017"/>
      </p:ext>
    </p:extLst>
  </p:cSld>
  <p:clrMapOvr>
    <a:masterClrMapping/>
  </p:clrMapOvr>
  <p:transition spd="slow">
    <p:split orient="vert" dir="in"/>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effectLst>
            <a:outerShdw blurRad="25400" dir="17880000">
              <a:srgbClr val="000000">
                <a:alpha val="46000"/>
              </a:srgbClr>
            </a:outerShdw>
          </a:effectLst>
        </p:spPr>
        <p:txBody>
          <a:bodyPr vert="horz" lIns="91440" tIns="45720" rIns="91440" bIns="45720" rtlCol="0" anchor="ctr">
            <a:noAutofit/>
          </a:bodyPr>
          <a:lstStyle/>
          <a:p>
            <a:pPr algn="l"/>
            <a:r>
              <a:rPr lang="en-US" sz="3600" dirty="0">
                <a:solidFill>
                  <a:srgbClr val="FFFF00"/>
                </a:solidFill>
                <a:latin typeface="Arial Rounded MT Bold" panose="020F0704030504030204" pitchFamily="34" charset="0"/>
              </a:rPr>
              <a:t> 3.1 Significance of Parts Used          </a:t>
            </a:r>
            <a:r>
              <a:rPr lang="en-US" sz="2400" dirty="0">
                <a:solidFill>
                  <a:srgbClr val="FFFF00"/>
                </a:solidFill>
                <a:latin typeface="Arial Rounded MT Bold" panose="020F0704030504030204" pitchFamily="34" charset="0"/>
              </a:rPr>
              <a:t>2/2</a:t>
            </a:r>
            <a:endParaRPr lang="en-US" sz="3600" dirty="0">
              <a:solidFill>
                <a:srgbClr val="FFFF00"/>
              </a:solidFill>
              <a:latin typeface="Arial Rounded MT Bold" panose="020F0704030504030204" pitchFamily="34" charset="0"/>
            </a:endParaRPr>
          </a:p>
        </p:txBody>
      </p:sp>
      <p:cxnSp>
        <p:nvCxnSpPr>
          <p:cNvPr id="6" name="Straight Connector 5">
            <a:extLst>
              <a:ext uri="{FF2B5EF4-FFF2-40B4-BE49-F238E27FC236}">
                <a16:creationId xmlns:a16="http://schemas.microsoft.com/office/drawing/2014/main" id="{E0DE57EC-0DC4-4910-B066-5B6CED76194F}"/>
              </a:ext>
            </a:extLst>
          </p:cNvPr>
          <p:cNvCxnSpPr/>
          <p:nvPr/>
        </p:nvCxnSpPr>
        <p:spPr>
          <a:xfrm>
            <a:off x="-152400" y="762000"/>
            <a:ext cx="9372600"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4" name="Arrow: Pentagon 3">
            <a:extLst>
              <a:ext uri="{FF2B5EF4-FFF2-40B4-BE49-F238E27FC236}">
                <a16:creationId xmlns:a16="http://schemas.microsoft.com/office/drawing/2014/main" id="{9B2CF1B9-D1BE-4C48-8103-A2829BD180D4}"/>
              </a:ext>
            </a:extLst>
          </p:cNvPr>
          <p:cNvSpPr/>
          <p:nvPr/>
        </p:nvSpPr>
        <p:spPr>
          <a:xfrm>
            <a:off x="304800" y="990600"/>
            <a:ext cx="2362200" cy="2819400"/>
          </a:xfrm>
          <a:prstGeom prst="homePlate">
            <a:avLst>
              <a:gd name="adj" fmla="val 139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E426B6E3-91DC-43E7-9E77-251F4A597900}"/>
              </a:ext>
            </a:extLst>
          </p:cNvPr>
          <p:cNvSpPr/>
          <p:nvPr/>
        </p:nvSpPr>
        <p:spPr>
          <a:xfrm>
            <a:off x="457200" y="2057400"/>
            <a:ext cx="19050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23D96CB-A1D7-4AC6-8C05-3BDEAEF06E21}"/>
              </a:ext>
            </a:extLst>
          </p:cNvPr>
          <p:cNvSpPr/>
          <p:nvPr/>
        </p:nvSpPr>
        <p:spPr>
          <a:xfrm>
            <a:off x="457200" y="1143000"/>
            <a:ext cx="18288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FF0000"/>
                </a:solidFill>
                <a:latin typeface="Calibri" panose="020F0502020204030204" pitchFamily="34" charset="0"/>
                <a:cs typeface="Calibri" panose="020F0502020204030204" pitchFamily="34" charset="0"/>
              </a:rPr>
              <a:t>ARDUINO UNO</a:t>
            </a:r>
          </a:p>
        </p:txBody>
      </p:sp>
      <p:sp>
        <p:nvSpPr>
          <p:cNvPr id="13" name="Arrow: Pentagon 12">
            <a:extLst>
              <a:ext uri="{FF2B5EF4-FFF2-40B4-BE49-F238E27FC236}">
                <a16:creationId xmlns:a16="http://schemas.microsoft.com/office/drawing/2014/main" id="{4575F151-5860-4716-AF09-CC5DD3509763}"/>
              </a:ext>
            </a:extLst>
          </p:cNvPr>
          <p:cNvSpPr/>
          <p:nvPr/>
        </p:nvSpPr>
        <p:spPr>
          <a:xfrm>
            <a:off x="304800" y="4343400"/>
            <a:ext cx="2356950" cy="1976798"/>
          </a:xfrm>
          <a:prstGeom prst="homePlate">
            <a:avLst>
              <a:gd name="adj" fmla="val 139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173F7B20-4363-48BE-AE02-4935F2E9A97F}"/>
              </a:ext>
            </a:extLst>
          </p:cNvPr>
          <p:cNvSpPr/>
          <p:nvPr/>
        </p:nvSpPr>
        <p:spPr>
          <a:xfrm>
            <a:off x="457200" y="5329598"/>
            <a:ext cx="1828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82C77B93-79D7-4154-8706-F6485112A5C4}"/>
              </a:ext>
            </a:extLst>
          </p:cNvPr>
          <p:cNvSpPr/>
          <p:nvPr/>
        </p:nvSpPr>
        <p:spPr>
          <a:xfrm>
            <a:off x="457200" y="4415198"/>
            <a:ext cx="18288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FF0000"/>
                </a:solidFill>
                <a:latin typeface="Calibri" panose="020F0502020204030204" pitchFamily="34" charset="0"/>
                <a:cs typeface="Calibri" panose="020F0502020204030204" pitchFamily="34" charset="0"/>
              </a:rPr>
              <a:t>LED Light</a:t>
            </a:r>
          </a:p>
        </p:txBody>
      </p:sp>
      <p:pic>
        <p:nvPicPr>
          <p:cNvPr id="16" name="Content Placeholder 7">
            <a:extLst>
              <a:ext uri="{FF2B5EF4-FFF2-40B4-BE49-F238E27FC236}">
                <a16:creationId xmlns:a16="http://schemas.microsoft.com/office/drawing/2014/main" id="{9B452C62-CC0A-452B-A1DC-F5E751DA38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133600"/>
            <a:ext cx="1752600" cy="1447800"/>
          </a:xfrm>
          <a:prstGeom prst="rect">
            <a:avLst/>
          </a:prstGeom>
        </p:spPr>
      </p:pic>
      <p:sp>
        <p:nvSpPr>
          <p:cNvPr id="3" name="Rectangle 2">
            <a:extLst>
              <a:ext uri="{FF2B5EF4-FFF2-40B4-BE49-F238E27FC236}">
                <a16:creationId xmlns:a16="http://schemas.microsoft.com/office/drawing/2014/main" id="{F16D5061-4647-4ED5-9C8C-CCDC36578341}"/>
              </a:ext>
            </a:extLst>
          </p:cNvPr>
          <p:cNvSpPr/>
          <p:nvPr/>
        </p:nvSpPr>
        <p:spPr>
          <a:xfrm>
            <a:off x="2667000" y="990600"/>
            <a:ext cx="6248400" cy="2862322"/>
          </a:xfrm>
          <a:prstGeom prst="rect">
            <a:avLst/>
          </a:prstGeom>
          <a:ln w="38100">
            <a:solidFill>
              <a:srgbClr val="FF0000"/>
            </a:solidFill>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The Arduino UNO is a microcontroller board based on the ATmega328. It is made of 14 digital input output pins in which 6 can be used as PWM outputs. And also it has 6 analog inputs ,a 16 MHz ceramic resonator, a USB connection, a power pack ,and a reset button. It has everything needed to support the microcontroller. It is so simple that it is to be connected to computer with a USB cable or power it with a AC- to DC adaptor or battery to get started</a:t>
            </a:r>
            <a:endParaRPr lang="en-IN" sz="2000" dirty="0">
              <a:latin typeface="Calibri" panose="020F0502020204030204" pitchFamily="34" charset="0"/>
              <a:cs typeface="Calibri" panose="020F0502020204030204" pitchFamily="34" charset="0"/>
            </a:endParaRPr>
          </a:p>
        </p:txBody>
      </p:sp>
      <p:pic>
        <p:nvPicPr>
          <p:cNvPr id="17" name="Content Placeholder 4">
            <a:extLst>
              <a:ext uri="{FF2B5EF4-FFF2-40B4-BE49-F238E27FC236}">
                <a16:creationId xmlns:a16="http://schemas.microsoft.com/office/drawing/2014/main" id="{8EA3882E-C6E1-44B8-ADC1-ED04F5C19E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5405798"/>
            <a:ext cx="1752600" cy="685800"/>
          </a:xfrm>
          <a:prstGeom prst="rect">
            <a:avLst/>
          </a:prstGeom>
        </p:spPr>
      </p:pic>
      <p:sp>
        <p:nvSpPr>
          <p:cNvPr id="18" name="Content Placeholder 2">
            <a:extLst>
              <a:ext uri="{FF2B5EF4-FFF2-40B4-BE49-F238E27FC236}">
                <a16:creationId xmlns:a16="http://schemas.microsoft.com/office/drawing/2014/main" id="{42086B61-B112-4D48-A225-437FEF18D942}"/>
              </a:ext>
            </a:extLst>
          </p:cNvPr>
          <p:cNvSpPr txBox="1">
            <a:spLocks/>
          </p:cNvSpPr>
          <p:nvPr/>
        </p:nvSpPr>
        <p:spPr>
          <a:xfrm>
            <a:off x="2667000" y="4343400"/>
            <a:ext cx="6248400" cy="1976798"/>
          </a:xfrm>
          <a:prstGeom prst="rect">
            <a:avLst/>
          </a:prstGeom>
          <a:ln w="38100">
            <a:solidFill>
              <a:srgbClr val="FF0000"/>
            </a:solidFill>
          </a:ln>
        </p:spPr>
        <p:txBody>
          <a:bodyPr>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n-US" sz="1100" b="1"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A light-emitting diode (LED) is a semiconductor light source. The color of the light is determined by the energy gap of the semiconductor. </a:t>
            </a:r>
          </a:p>
          <a:p>
            <a:endParaRPr lang="en-US" sz="11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0684086"/>
      </p:ext>
    </p:extLst>
  </p:cSld>
  <p:clrMapOvr>
    <a:masterClrMapping/>
  </p:clrMapOvr>
  <p:transition spd="slow">
    <p:split orient="vert" dir="in"/>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effectLst>
            <a:outerShdw blurRad="25400" dir="17880000">
              <a:srgbClr val="000000">
                <a:alpha val="46000"/>
              </a:srgbClr>
            </a:outerShdw>
          </a:effectLst>
        </p:spPr>
        <p:txBody>
          <a:bodyPr vert="horz" lIns="91440" tIns="45720" rIns="91440" bIns="45720" rtlCol="0" anchor="ctr">
            <a:noAutofit/>
          </a:bodyPr>
          <a:lstStyle/>
          <a:p>
            <a:pPr algn="l"/>
            <a:r>
              <a:rPr lang="en-US" sz="3600" dirty="0">
                <a:solidFill>
                  <a:srgbClr val="FFFF00"/>
                </a:solidFill>
                <a:latin typeface="Arial Rounded MT Bold" panose="020F0704030504030204" pitchFamily="34" charset="0"/>
              </a:rPr>
              <a:t> 4. Circuit Diagram &amp; IR Sensor</a:t>
            </a:r>
          </a:p>
        </p:txBody>
      </p:sp>
      <p:cxnSp>
        <p:nvCxnSpPr>
          <p:cNvPr id="6" name="Straight Connector 5">
            <a:extLst>
              <a:ext uri="{FF2B5EF4-FFF2-40B4-BE49-F238E27FC236}">
                <a16:creationId xmlns:a16="http://schemas.microsoft.com/office/drawing/2014/main" id="{E0DE57EC-0DC4-4910-B066-5B6CED76194F}"/>
              </a:ext>
            </a:extLst>
          </p:cNvPr>
          <p:cNvCxnSpPr/>
          <p:nvPr/>
        </p:nvCxnSpPr>
        <p:spPr>
          <a:xfrm>
            <a:off x="-152400" y="762000"/>
            <a:ext cx="9372600"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pic>
        <p:nvPicPr>
          <p:cNvPr id="19" name="Picture 2"/>
          <p:cNvPicPr>
            <a:picLocks noChangeAspect="1" noChangeArrowheads="1"/>
          </p:cNvPicPr>
          <p:nvPr/>
        </p:nvPicPr>
        <p:blipFill>
          <a:blip r:embed="rId2"/>
          <a:srcRect/>
          <a:stretch>
            <a:fillRect/>
          </a:stretch>
        </p:blipFill>
        <p:spPr bwMode="auto">
          <a:xfrm>
            <a:off x="533400" y="2057400"/>
            <a:ext cx="4038600" cy="4191000"/>
          </a:xfrm>
          <a:prstGeom prst="rect">
            <a:avLst/>
          </a:prstGeom>
          <a:ln w="190500" cap="sq">
            <a:solidFill>
              <a:srgbClr val="FFFF00"/>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20" name="Picture 19"/>
          <p:cNvPicPr>
            <a:picLocks noChangeAspect="1" noChangeArrowheads="1"/>
          </p:cNvPicPr>
          <p:nvPr/>
        </p:nvPicPr>
        <p:blipFill>
          <a:blip r:embed="rId3"/>
          <a:srcRect/>
          <a:stretch>
            <a:fillRect/>
          </a:stretch>
        </p:blipFill>
        <p:spPr bwMode="auto">
          <a:xfrm>
            <a:off x="4953000" y="2057400"/>
            <a:ext cx="3810000" cy="4191000"/>
          </a:xfrm>
          <a:prstGeom prst="rect">
            <a:avLst/>
          </a:prstGeom>
          <a:ln w="190500" cap="sq">
            <a:solidFill>
              <a:schemeClr val="accent2">
                <a:lumMod val="50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7" name="Rectangle 6"/>
          <p:cNvSpPr/>
          <p:nvPr/>
        </p:nvSpPr>
        <p:spPr>
          <a:xfrm>
            <a:off x="898902" y="1143000"/>
            <a:ext cx="32766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rgbClr val="002060"/>
                </a:solidFill>
                <a:latin typeface="Calibri" panose="020F0502020204030204" pitchFamily="34" charset="0"/>
                <a:cs typeface="Calibri" panose="020F0502020204030204" pitchFamily="34" charset="0"/>
              </a:rPr>
              <a:t>Circuit Diagram</a:t>
            </a:r>
          </a:p>
        </p:txBody>
      </p:sp>
      <p:cxnSp>
        <p:nvCxnSpPr>
          <p:cNvPr id="9" name="Straight Connector 8"/>
          <p:cNvCxnSpPr/>
          <p:nvPr/>
        </p:nvCxnSpPr>
        <p:spPr>
          <a:xfrm>
            <a:off x="685800" y="1600200"/>
            <a:ext cx="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419600" y="1577598"/>
            <a:ext cx="0" cy="4036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79342" y="1463298"/>
            <a:ext cx="219560" cy="114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7" idx="3"/>
          </p:cNvCxnSpPr>
          <p:nvPr/>
        </p:nvCxnSpPr>
        <p:spPr>
          <a:xfrm>
            <a:off x="4175502" y="1447800"/>
            <a:ext cx="244098" cy="1297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228094" y="1143000"/>
            <a:ext cx="32766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rgbClr val="002060"/>
                </a:solidFill>
                <a:latin typeface="Calibri" panose="020F0502020204030204" pitchFamily="34" charset="0"/>
                <a:cs typeface="Calibri" panose="020F0502020204030204" pitchFamily="34" charset="0"/>
              </a:rPr>
              <a:t>IR Sensor (Working)</a:t>
            </a:r>
          </a:p>
        </p:txBody>
      </p:sp>
      <p:cxnSp>
        <p:nvCxnSpPr>
          <p:cNvPr id="29" name="Straight Connector 28"/>
          <p:cNvCxnSpPr/>
          <p:nvPr/>
        </p:nvCxnSpPr>
        <p:spPr>
          <a:xfrm>
            <a:off x="8702298" y="1577598"/>
            <a:ext cx="0" cy="4036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5024032" y="1463298"/>
            <a:ext cx="219560" cy="114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8" idx="3"/>
          </p:cNvCxnSpPr>
          <p:nvPr/>
        </p:nvCxnSpPr>
        <p:spPr>
          <a:xfrm>
            <a:off x="8504694" y="1447800"/>
            <a:ext cx="204062" cy="1297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029200" y="1524000"/>
            <a:ext cx="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761946"/>
      </p:ext>
    </p:extLst>
  </p:cSld>
  <p:clrMapOvr>
    <a:masterClrMapping/>
  </p:clrMapOvr>
  <p:transition spd="slow">
    <p:split orient="vert" dir="in"/>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143000"/>
            <a:ext cx="4495800" cy="5181600"/>
          </a:xfrm>
          <a:ln w="38100">
            <a:solidFill>
              <a:srgbClr val="FFFF00"/>
            </a:solidFill>
          </a:ln>
        </p:spPr>
        <p:txBody>
          <a:bodyPr>
            <a:noAutofit/>
          </a:bodyPr>
          <a:lstStyle/>
          <a:p>
            <a:pPr>
              <a:buFont typeface="Wingdings" pitchFamily="2" charset="2"/>
              <a:buChar char="v"/>
            </a:pPr>
            <a:r>
              <a:rPr lang="en-US" sz="1600" dirty="0">
                <a:solidFill>
                  <a:srgbClr val="FFC000"/>
                </a:solidFill>
                <a:latin typeface="Calibri" panose="020F0502020204030204" pitchFamily="34" charset="0"/>
                <a:cs typeface="Calibri" panose="020F0502020204030204" pitchFamily="34" charset="0"/>
              </a:rPr>
              <a:t>The Atmega328 is a very popular microcontroller chip produced by Atmel. It is an 8-bit microcontroller that has 32K of flash memory, 1K of EEPROM, and 2K of internal SRAM.</a:t>
            </a:r>
          </a:p>
          <a:p>
            <a:pPr>
              <a:buFont typeface="Wingdings" pitchFamily="2" charset="2"/>
              <a:buChar char="v"/>
            </a:pPr>
            <a:r>
              <a:rPr lang="en-US" sz="1600" dirty="0">
                <a:solidFill>
                  <a:srgbClr val="FFC000"/>
                </a:solidFill>
                <a:latin typeface="Calibri" panose="020F0502020204030204" pitchFamily="34" charset="0"/>
                <a:cs typeface="Calibri" panose="020F0502020204030204" pitchFamily="34" charset="0"/>
              </a:rPr>
              <a:t>The Atmega328 is one of the microcontroller chips that are used with the popular Arduino Duemilanove boards. The Arduino Duemilanove board comes with either 1 of 2 microcontroller chips, the Atmega168 or the Atmega328. Of these 2, the Atmega328 is the upgraded, more advanced chip. Unlike the Atmega168 which has 16K of flash program memory and 512 bytes of internal SRAM, the Atmega328 has 32K of flash program memory and 2K of Internal SRAM.</a:t>
            </a:r>
          </a:p>
          <a:p>
            <a:pPr>
              <a:buFont typeface="Wingdings" pitchFamily="2" charset="2"/>
              <a:buChar char="v"/>
            </a:pPr>
            <a:r>
              <a:rPr lang="en-US" sz="1600" dirty="0">
                <a:solidFill>
                  <a:srgbClr val="FFC000"/>
                </a:solidFill>
                <a:latin typeface="Calibri" panose="020F0502020204030204" pitchFamily="34" charset="0"/>
                <a:cs typeface="Calibri" panose="020F0502020204030204" pitchFamily="34" charset="0"/>
              </a:rPr>
              <a:t>The Atmega328 has 28 pins.</a:t>
            </a:r>
          </a:p>
          <a:p>
            <a:pPr>
              <a:buFont typeface="Wingdings" pitchFamily="2" charset="2"/>
              <a:buChar char="v"/>
            </a:pPr>
            <a:r>
              <a:rPr lang="en-US" sz="1600" dirty="0">
                <a:solidFill>
                  <a:srgbClr val="FFC000"/>
                </a:solidFill>
                <a:latin typeface="Calibri" panose="020F0502020204030204" pitchFamily="34" charset="0"/>
                <a:cs typeface="Calibri" panose="020F0502020204030204" pitchFamily="34" charset="0"/>
              </a:rPr>
              <a:t>It has 14 digital I/O pins, of which 6 can be used as PWM outputs and 6 analog input pins. These I/O pins account for 20 of the pins.</a:t>
            </a:r>
          </a:p>
        </p:txBody>
      </p:sp>
      <p:pic>
        <p:nvPicPr>
          <p:cNvPr id="5" name="Content Placeholder 4" descr="Atmega328-pinout.png"/>
          <p:cNvPicPr>
            <a:picLocks noGrp="1" noChangeAspect="1"/>
          </p:cNvPicPr>
          <p:nvPr>
            <p:ph sz="half" idx="2"/>
          </p:nvPr>
        </p:nvPicPr>
        <p:blipFill>
          <a:blip r:embed="rId2"/>
          <a:stretch>
            <a:fillRect/>
          </a:stretch>
        </p:blipFill>
        <p:spPr>
          <a:xfrm>
            <a:off x="5486400" y="1143001"/>
            <a:ext cx="3505200" cy="5181600"/>
          </a:xfrm>
          <a:ln>
            <a:solidFill>
              <a:srgbClr val="FFFF00"/>
            </a:solidFill>
          </a:ln>
        </p:spPr>
      </p:pic>
      <p:sp>
        <p:nvSpPr>
          <p:cNvPr id="8" name="Title 1"/>
          <p:cNvSpPr>
            <a:spLocks noGrp="1"/>
          </p:cNvSpPr>
          <p:nvPr>
            <p:ph type="title"/>
          </p:nvPr>
        </p:nvSpPr>
        <p:spPr>
          <a:xfrm>
            <a:off x="0" y="0"/>
            <a:ext cx="9144000" cy="685800"/>
          </a:xfrm>
          <a:effectLst>
            <a:outerShdw blurRad="25400" dir="17880000">
              <a:srgbClr val="000000">
                <a:alpha val="46000"/>
              </a:srgbClr>
            </a:outerShdw>
          </a:effectLst>
        </p:spPr>
        <p:txBody>
          <a:bodyPr vert="horz" lIns="91440" tIns="45720" rIns="91440" bIns="45720" rtlCol="0" anchor="ctr">
            <a:noAutofit/>
          </a:bodyPr>
          <a:lstStyle/>
          <a:p>
            <a:pPr algn="l"/>
            <a:r>
              <a:rPr lang="en-US" sz="3600" dirty="0">
                <a:solidFill>
                  <a:srgbClr val="FFFF00"/>
                </a:solidFill>
                <a:latin typeface="Arial Rounded MT Bold" panose="020F0704030504030204" pitchFamily="34" charset="0"/>
              </a:rPr>
              <a:t> 5. Micro Controller : ATMEGA 328</a:t>
            </a:r>
          </a:p>
        </p:txBody>
      </p:sp>
      <p:cxnSp>
        <p:nvCxnSpPr>
          <p:cNvPr id="9" name="Straight Connector 8">
            <a:extLst>
              <a:ext uri="{FF2B5EF4-FFF2-40B4-BE49-F238E27FC236}">
                <a16:creationId xmlns:a16="http://schemas.microsoft.com/office/drawing/2014/main" id="{E0DE57EC-0DC4-4910-B066-5B6CED76194F}"/>
              </a:ext>
            </a:extLst>
          </p:cNvPr>
          <p:cNvCxnSpPr/>
          <p:nvPr/>
        </p:nvCxnSpPr>
        <p:spPr>
          <a:xfrm>
            <a:off x="-152400" y="762000"/>
            <a:ext cx="9372600"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0" name="Arc 9"/>
          <p:cNvSpPr/>
          <p:nvPr/>
        </p:nvSpPr>
        <p:spPr>
          <a:xfrm>
            <a:off x="4495800" y="1143000"/>
            <a:ext cx="990600" cy="838200"/>
          </a:xfrm>
          <a:prstGeom prst="arc">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Arc 10"/>
          <p:cNvSpPr/>
          <p:nvPr/>
        </p:nvSpPr>
        <p:spPr>
          <a:xfrm rot="6234625">
            <a:off x="4602582" y="5420228"/>
            <a:ext cx="990600" cy="838200"/>
          </a:xfrm>
          <a:prstGeom prst="arc">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 name="Rectangle 11"/>
          <p:cNvSpPr/>
          <p:nvPr/>
        </p:nvSpPr>
        <p:spPr>
          <a:xfrm>
            <a:off x="5486400" y="1143000"/>
            <a:ext cx="3505200" cy="51816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split dir="in"/>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Autofit/>
          </a:bodyPr>
          <a:lstStyle/>
          <a:p>
            <a:pPr algn="l"/>
            <a:r>
              <a:rPr lang="en-US" sz="3600" dirty="0">
                <a:solidFill>
                  <a:srgbClr val="FFFF00"/>
                </a:solidFill>
                <a:latin typeface="Arial Rounded MT Bold" panose="020F0704030504030204" pitchFamily="34" charset="0"/>
              </a:rPr>
              <a:t>6.The Features &amp; advantages</a:t>
            </a:r>
          </a:p>
        </p:txBody>
      </p:sp>
      <p:sp>
        <p:nvSpPr>
          <p:cNvPr id="3" name="Rectangle 2"/>
          <p:cNvSpPr/>
          <p:nvPr/>
        </p:nvSpPr>
        <p:spPr>
          <a:xfrm>
            <a:off x="304800" y="1219200"/>
            <a:ext cx="8534400" cy="5262979"/>
          </a:xfrm>
          <a:prstGeom prst="rect">
            <a:avLst/>
          </a:prstGeom>
        </p:spPr>
        <p:txBody>
          <a:bodyPr wrap="square">
            <a:spAutoFit/>
          </a:bodyPr>
          <a:lstStyle/>
          <a:p>
            <a:pPr marL="457200" indent="-457200">
              <a:buFont typeface="Arial" panose="020B0604020202020204" pitchFamily="34" charset="0"/>
              <a:buChar char="•"/>
            </a:pPr>
            <a:r>
              <a:rPr lang="en-US" sz="2800" dirty="0">
                <a:solidFill>
                  <a:schemeClr val="accent5">
                    <a:lumMod val="20000"/>
                    <a:lumOff val="80000"/>
                  </a:schemeClr>
                </a:solidFill>
                <a:latin typeface="Calibri" panose="020F0502020204030204" pitchFamily="34" charset="0"/>
                <a:cs typeface="Calibri" panose="020F0502020204030204" pitchFamily="34" charset="0"/>
              </a:rPr>
              <a:t>Smooth flow of Vehicular Traffic at Signals</a:t>
            </a:r>
          </a:p>
          <a:p>
            <a:pPr marL="457200" indent="-457200">
              <a:buFont typeface="Arial" panose="020B0604020202020204" pitchFamily="34" charset="0"/>
              <a:buChar char="•"/>
            </a:pPr>
            <a:r>
              <a:rPr lang="en-US" sz="2800" dirty="0">
                <a:solidFill>
                  <a:schemeClr val="accent5">
                    <a:lumMod val="20000"/>
                    <a:lumOff val="80000"/>
                  </a:schemeClr>
                </a:solidFill>
                <a:latin typeface="Calibri" panose="020F0502020204030204" pitchFamily="34" charset="0"/>
                <a:cs typeface="Calibri" panose="020F0502020204030204" pitchFamily="34" charset="0"/>
              </a:rPr>
              <a:t>Reduction of waiting time at Traffic signals</a:t>
            </a:r>
          </a:p>
          <a:p>
            <a:pPr marL="457200" indent="-457200">
              <a:buFont typeface="Arial" panose="020B0604020202020204" pitchFamily="34" charset="0"/>
              <a:buChar char="•"/>
            </a:pPr>
            <a:r>
              <a:rPr lang="en-US" sz="2800" dirty="0">
                <a:solidFill>
                  <a:schemeClr val="accent5">
                    <a:lumMod val="20000"/>
                    <a:lumOff val="80000"/>
                  </a:schemeClr>
                </a:solidFill>
                <a:latin typeface="Calibri" panose="020F0502020204030204" pitchFamily="34" charset="0"/>
                <a:cs typeface="Calibri" panose="020F0502020204030204" pitchFamily="34" charset="0"/>
              </a:rPr>
              <a:t>Fuel saving to the extent of 5 ~ 10% ( Estimation)</a:t>
            </a:r>
          </a:p>
          <a:p>
            <a:pPr marL="457200" indent="-457200">
              <a:buFont typeface="Arial" panose="020B0604020202020204" pitchFamily="34" charset="0"/>
              <a:buChar char="•"/>
            </a:pPr>
            <a:r>
              <a:rPr lang="en-US" sz="2800" dirty="0">
                <a:solidFill>
                  <a:schemeClr val="accent5">
                    <a:lumMod val="20000"/>
                    <a:lumOff val="80000"/>
                  </a:schemeClr>
                </a:solidFill>
                <a:latin typeface="Calibri" panose="020F0502020204030204" pitchFamily="34" charset="0"/>
                <a:cs typeface="Calibri" panose="020F0502020204030204" pitchFamily="34" charset="0"/>
              </a:rPr>
              <a:t>Reduction of People’s Commuting time ( Time Saving)</a:t>
            </a:r>
          </a:p>
          <a:p>
            <a:pPr marL="457200" indent="-457200">
              <a:buFont typeface="Arial" panose="020B0604020202020204" pitchFamily="34" charset="0"/>
              <a:buChar char="•"/>
            </a:pPr>
            <a:r>
              <a:rPr lang="en-US" sz="2800" dirty="0">
                <a:solidFill>
                  <a:schemeClr val="accent5">
                    <a:lumMod val="20000"/>
                    <a:lumOff val="80000"/>
                  </a:schemeClr>
                </a:solidFill>
                <a:latin typeface="Calibri" panose="020F0502020204030204" pitchFamily="34" charset="0"/>
                <a:cs typeface="Calibri" panose="020F0502020204030204" pitchFamily="34" charset="0"/>
              </a:rPr>
              <a:t>Improves efficiency of Volume of Traffic  </a:t>
            </a:r>
          </a:p>
          <a:p>
            <a:pPr marL="457200" indent="-457200">
              <a:buFont typeface="Arial" panose="020B0604020202020204" pitchFamily="34" charset="0"/>
              <a:buChar char="•"/>
            </a:pPr>
            <a:r>
              <a:rPr lang="en-US" sz="2800" dirty="0">
                <a:solidFill>
                  <a:schemeClr val="accent5">
                    <a:lumMod val="20000"/>
                    <a:lumOff val="80000"/>
                  </a:schemeClr>
                </a:solidFill>
                <a:latin typeface="Calibri" panose="020F0502020204030204" pitchFamily="34" charset="0"/>
                <a:cs typeface="Calibri" panose="020F0502020204030204" pitchFamily="34" charset="0"/>
              </a:rPr>
              <a:t>Equal Importance to all sides of Traffic ( Justified Approach)</a:t>
            </a:r>
          </a:p>
          <a:p>
            <a:pPr marL="457200" indent="-457200">
              <a:buFont typeface="Arial" panose="020B0604020202020204" pitchFamily="34" charset="0"/>
              <a:buChar char="•"/>
            </a:pPr>
            <a:r>
              <a:rPr lang="en-US" sz="2800" dirty="0">
                <a:solidFill>
                  <a:schemeClr val="accent5">
                    <a:lumMod val="20000"/>
                    <a:lumOff val="80000"/>
                  </a:schemeClr>
                </a:solidFill>
                <a:latin typeface="Calibri" panose="020F0502020204030204" pitchFamily="34" charset="0"/>
                <a:cs typeface="Calibri" panose="020F0502020204030204" pitchFamily="34" charset="0"/>
              </a:rPr>
              <a:t>100% risk free signaling discipline &amp; Reduces accidents</a:t>
            </a:r>
          </a:p>
          <a:p>
            <a:pPr marL="457200" indent="-457200">
              <a:buFont typeface="Arial" panose="020B0604020202020204" pitchFamily="34" charset="0"/>
              <a:buChar char="•"/>
            </a:pPr>
            <a:r>
              <a:rPr lang="en-US" sz="2800" dirty="0">
                <a:solidFill>
                  <a:schemeClr val="accent5">
                    <a:lumMod val="20000"/>
                    <a:lumOff val="80000"/>
                  </a:schemeClr>
                </a:solidFill>
                <a:latin typeface="Calibri" panose="020F0502020204030204" pitchFamily="34" charset="0"/>
                <a:cs typeface="Calibri" panose="020F0502020204030204" pitchFamily="34" charset="0"/>
              </a:rPr>
              <a:t>Reduces Pollution at Traffic Junctions </a:t>
            </a:r>
          </a:p>
          <a:p>
            <a:pPr marL="457200" indent="-457200">
              <a:buFont typeface="Arial" panose="020B0604020202020204" pitchFamily="34" charset="0"/>
              <a:buChar char="•"/>
            </a:pPr>
            <a:r>
              <a:rPr lang="en-US" sz="2800" dirty="0">
                <a:solidFill>
                  <a:schemeClr val="accent5">
                    <a:lumMod val="20000"/>
                    <a:lumOff val="80000"/>
                  </a:schemeClr>
                </a:solidFill>
                <a:latin typeface="Calibri" panose="020F0502020204030204" pitchFamily="34" charset="0"/>
                <a:cs typeface="Calibri" panose="020F0502020204030204" pitchFamily="34" charset="0"/>
              </a:rPr>
              <a:t>Applicable to all countries irrespective their economic status</a:t>
            </a:r>
          </a:p>
          <a:p>
            <a:endParaRPr lang="en-US" sz="2800" dirty="0">
              <a:solidFill>
                <a:schemeClr val="accent5">
                  <a:lumMod val="20000"/>
                  <a:lumOff val="80000"/>
                </a:schemeClr>
              </a:solidFill>
              <a:latin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1B5B708E-10AA-4B29-BF94-7BED738A012D}"/>
              </a:ext>
            </a:extLst>
          </p:cNvPr>
          <p:cNvCxnSpPr/>
          <p:nvPr/>
        </p:nvCxnSpPr>
        <p:spPr>
          <a:xfrm>
            <a:off x="-152400" y="914400"/>
            <a:ext cx="9372600"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401383"/>
      </p:ext>
    </p:extLst>
  </p:cSld>
  <p:clrMapOvr>
    <a:masterClrMapping/>
  </p:clrMapOvr>
  <p:transition spd="slow">
    <p:split dir="in"/>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TM04033929[[fn=Slate]]</Template>
  <TotalTime>1369</TotalTime>
  <Words>927</Words>
  <Application>Microsoft Office PowerPoint</Application>
  <PresentationFormat>On-screen Show (4:3)</PresentationFormat>
  <Paragraphs>85</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Agency FB</vt:lpstr>
      <vt:lpstr>Arial</vt:lpstr>
      <vt:lpstr>Arial Rounded MT Bold</vt:lpstr>
      <vt:lpstr>Calibri</vt:lpstr>
      <vt:lpstr>Calisto MT</vt:lpstr>
      <vt:lpstr>Courier New</vt:lpstr>
      <vt:lpstr>Wingdings</vt:lpstr>
      <vt:lpstr>Wingdings 2</vt:lpstr>
      <vt:lpstr>Slate</vt:lpstr>
      <vt:lpstr>DENSITY  BASED  TRAFFIC   CONTROL                                            USING MICROCONTROLLER    </vt:lpstr>
      <vt:lpstr>Contents</vt:lpstr>
      <vt:lpstr>1.The Project Highlights</vt:lpstr>
      <vt:lpstr> 2. Working Principle</vt:lpstr>
      <vt:lpstr> 3.1 Significance of Parts Used             1/2</vt:lpstr>
      <vt:lpstr> 3.1 Significance of Parts Used          2/2</vt:lpstr>
      <vt:lpstr> 4. Circuit Diagram &amp; IR Sensor</vt:lpstr>
      <vt:lpstr> 5. Micro Controller : ATMEGA 328</vt:lpstr>
      <vt:lpstr>6.The Features &amp; advantages</vt:lpstr>
      <vt:lpstr>7.The Scope &amp; 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Vallavan</dc:creator>
  <cp:lastModifiedBy>Dhinesh Rajasekaran</cp:lastModifiedBy>
  <cp:revision>73</cp:revision>
  <dcterms:created xsi:type="dcterms:W3CDTF">2017-09-18T00:44:48Z</dcterms:created>
  <dcterms:modified xsi:type="dcterms:W3CDTF">2019-11-06T17:56:57Z</dcterms:modified>
</cp:coreProperties>
</file>