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934200" cy="9220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FB6D8F0-3D6C-4EA1-8493-89259C6B544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ldImg"/>
          </p:nvPr>
        </p:nvSpPr>
        <p:spPr>
          <a:xfrm>
            <a:off x="1162080" y="692280"/>
            <a:ext cx="4609440" cy="3456720"/>
          </a:xfrm>
          <a:prstGeom prst="rect">
            <a:avLst/>
          </a:prstGeom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93720" y="4379760"/>
            <a:ext cx="5546160" cy="4147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3927600" y="8758080"/>
            <a:ext cx="300456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048AD9D-120E-4E1B-8691-FD434F9FB49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104840" y="200160"/>
            <a:ext cx="670500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Acme’s Swarm Robotic Module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2286000" y="573120"/>
            <a:ext cx="43426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Dhinesh R, Arshad S, Acme Robotics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4572000" y="6128280"/>
            <a:ext cx="45712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Partners: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Dhinesh Rajasekaran, Arshad Shaik, Acme Robotics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229320" y="1280880"/>
            <a:ext cx="4266360" cy="2445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480" indent="-113760">
              <a:lnSpc>
                <a:spcPct val="8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It is proposed to develop an autonomous robot in the given category of ‘Multi-Robot/Swarm Actions’.</a:t>
            </a:r>
            <a:endParaRPr b="0" lang="en-US" sz="1200" spc="-1" strike="noStrike">
              <a:latin typeface="Arial"/>
            </a:endParaRPr>
          </a:p>
          <a:p>
            <a:pPr marL="114480" indent="-113760">
              <a:lnSpc>
                <a:spcPct val="8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114480" indent="-113760">
              <a:lnSpc>
                <a:spcPct val="8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As part of this project, multi-agent, or swarm algorithms on 20 or more robots are implemented simultaneously, to achieve a desired action from the swarm of robots.</a:t>
            </a:r>
            <a:endParaRPr b="0" lang="en-US" sz="1200" spc="-1" strike="noStrike">
              <a:latin typeface="Arial"/>
            </a:endParaRPr>
          </a:p>
          <a:p>
            <a:pPr marL="114480" indent="-113760">
              <a:lnSpc>
                <a:spcPct val="8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114480" indent="-113760">
              <a:lnSpc>
                <a:spcPct val="8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Swarm algorithms that is currently proposed is the pattern formation in an environment. The patterns are geometric patterns such as circle, square, line, star, lattice, etc. to accomplish a desired action with the group of robots.</a:t>
            </a:r>
            <a:endParaRPr b="0" lang="en-US" sz="1200" spc="-1" strike="noStrike">
              <a:latin typeface="Arial"/>
            </a:endParaRPr>
          </a:p>
          <a:p>
            <a:pPr marL="114480" indent="-113760">
              <a:lnSpc>
                <a:spcPct val="8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226080" y="4062240"/>
            <a:ext cx="4380840" cy="24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  <a:spcBef>
                <a:spcPts val="300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The product will be developed as per below outlined process, to ensure high quality.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High quality software engineering practices 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Test Driven Development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Google C++ Style guide, Doxygen for code documentation, CI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Test Driven Development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Programming language: C++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IDE: VS Code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ROS Version: ROS2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OS: Ubuntu 20.04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License: MIT License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4606920" y="4021200"/>
            <a:ext cx="4494960" cy="11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19160" indent="-1184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Requirements, architecture, design by AIP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11/30</a:t>
            </a:r>
            <a:endParaRPr b="0" lang="en-US" sz="1200" spc="-1" strike="noStrike">
              <a:latin typeface="Arial"/>
            </a:endParaRPr>
          </a:p>
          <a:p>
            <a:pPr marL="119160" indent="-1184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Preliminary Design Review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12/01</a:t>
            </a:r>
            <a:endParaRPr b="0" lang="en-US" sz="1200" spc="-1" strike="noStrike">
              <a:latin typeface="Arial"/>
            </a:endParaRPr>
          </a:p>
          <a:p>
            <a:pPr marL="119160" indent="-1184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Implement software using Test-Driven Development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(TDD)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12/05</a:t>
            </a:r>
            <a:endParaRPr b="0" lang="en-US" sz="1200" spc="-1" strike="noStrike">
              <a:latin typeface="Arial"/>
            </a:endParaRPr>
          </a:p>
          <a:p>
            <a:pPr marL="119160" indent="-11844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Critical Design Review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12/08</a:t>
            </a:r>
            <a:endParaRPr b="0" lang="en-US" sz="1200" spc="-1" strike="noStrike">
              <a:latin typeface="Arial"/>
            </a:endParaRPr>
          </a:p>
          <a:p>
            <a:pPr marL="119160" indent="-11844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Validation and Approval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12/10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304920" y="6578640"/>
            <a:ext cx="66600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12/02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1" name="Line 8"/>
          <p:cNvSpPr/>
          <p:nvPr/>
        </p:nvSpPr>
        <p:spPr>
          <a:xfrm>
            <a:off x="380880" y="901440"/>
            <a:ext cx="8300880" cy="0"/>
          </a:xfrm>
          <a:prstGeom prst="line">
            <a:avLst/>
          </a:prstGeom>
          <a:ln w="2232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9"/>
          <p:cNvSpPr/>
          <p:nvPr/>
        </p:nvSpPr>
        <p:spPr>
          <a:xfrm>
            <a:off x="523800" y="949320"/>
            <a:ext cx="8300880" cy="0"/>
          </a:xfrm>
          <a:prstGeom prst="line">
            <a:avLst/>
          </a:prstGeom>
          <a:ln w="22320">
            <a:solidFill>
              <a:srgbClr val="ff5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10"/>
          <p:cNvSpPr/>
          <p:nvPr/>
        </p:nvSpPr>
        <p:spPr>
          <a:xfrm>
            <a:off x="323640" y="6561000"/>
            <a:ext cx="6686640" cy="1440"/>
          </a:xfrm>
          <a:prstGeom prst="line">
            <a:avLst/>
          </a:prstGeom>
          <a:ln w="22320">
            <a:solidFill>
              <a:srgbClr val="00279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11"/>
          <p:cNvSpPr/>
          <p:nvPr/>
        </p:nvSpPr>
        <p:spPr>
          <a:xfrm>
            <a:off x="320400" y="6521400"/>
            <a:ext cx="8504280" cy="20520"/>
          </a:xfrm>
          <a:prstGeom prst="line">
            <a:avLst/>
          </a:prstGeom>
          <a:ln w="22320">
            <a:solidFill>
              <a:srgbClr val="00279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12"/>
          <p:cNvSpPr/>
          <p:nvPr/>
        </p:nvSpPr>
        <p:spPr>
          <a:xfrm>
            <a:off x="4495680" y="1143000"/>
            <a:ext cx="0" cy="5195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13"/>
          <p:cNvSpPr/>
          <p:nvPr/>
        </p:nvSpPr>
        <p:spPr>
          <a:xfrm>
            <a:off x="0" y="3746160"/>
            <a:ext cx="914400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4"/>
          <p:cNvSpPr/>
          <p:nvPr/>
        </p:nvSpPr>
        <p:spPr>
          <a:xfrm>
            <a:off x="114480" y="977760"/>
            <a:ext cx="34678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Objective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" name="CustomShape 15"/>
          <p:cNvSpPr/>
          <p:nvPr/>
        </p:nvSpPr>
        <p:spPr>
          <a:xfrm>
            <a:off x="4611600" y="3759120"/>
            <a:ext cx="33948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Key Milestones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" name="CustomShape 16"/>
          <p:cNvSpPr/>
          <p:nvPr/>
        </p:nvSpPr>
        <p:spPr>
          <a:xfrm>
            <a:off x="114480" y="3759120"/>
            <a:ext cx="18457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Approach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60" name="Picture 25" descr="UMD logo - SPARC"/>
          <p:cNvPicPr/>
          <p:nvPr/>
        </p:nvPicPr>
        <p:blipFill>
          <a:blip r:embed="rId1"/>
          <a:stretch/>
        </p:blipFill>
        <p:spPr>
          <a:xfrm>
            <a:off x="108000" y="18360"/>
            <a:ext cx="812160" cy="812160"/>
          </a:xfrm>
          <a:prstGeom prst="rect">
            <a:avLst/>
          </a:prstGeom>
          <a:ln>
            <a:noFill/>
          </a:ln>
        </p:spPr>
      </p:pic>
      <p:sp>
        <p:nvSpPr>
          <p:cNvPr id="61" name="CustomShape 17"/>
          <p:cNvSpPr/>
          <p:nvPr/>
        </p:nvSpPr>
        <p:spPr>
          <a:xfrm>
            <a:off x="4572000" y="1097280"/>
            <a:ext cx="21027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 u="sng">
                <a:solidFill>
                  <a:srgbClr val="000000"/>
                </a:solidFill>
                <a:uFillTx/>
                <a:latin typeface="Arial"/>
              </a:rPr>
              <a:t>Risk/Mitigation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" name="TextShape 18"/>
          <p:cNvSpPr txBox="1"/>
          <p:nvPr/>
        </p:nvSpPr>
        <p:spPr>
          <a:xfrm>
            <a:off x="4656600" y="1463040"/>
            <a:ext cx="4213080" cy="196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Risks: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1. Using ROS2 for the implementation of the project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2. Level of autonomy</a:t>
            </a:r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Mitigation: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we may use ROS1 instead of ROS2 as a fall-back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option.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situations, where the desired level of autonomy is challenging, within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the bounds of the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project, a suitable level of autonomy will be selected, for the timely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delivery of the project.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2714</TotalTime>
  <Application>LibreOffice/6.4.7.2$Linux_X86_64 LibreOffice_project/40$Build-2</Application>
  <Words>217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2003-12-10T15:04:02Z</dcterms:created>
  <dc:creator>Pasciuto</dc:creator>
  <dc:description/>
  <dc:language>en-US</dc:language>
  <cp:lastModifiedBy/>
  <dcterms:modified xsi:type="dcterms:W3CDTF">2022-12-03T01:05:19Z</dcterms:modified>
  <cp:revision>126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