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56" r:id="rId2"/>
  </p:sldMasterIdLst>
  <p:notesMasterIdLst>
    <p:notesMasterId r:id="rId11"/>
  </p:notesMasterIdLst>
  <p:sldIdLst>
    <p:sldId id="256" r:id="rId3"/>
    <p:sldId id="259" r:id="rId4"/>
    <p:sldId id="272" r:id="rId5"/>
    <p:sldId id="270" r:id="rId6"/>
    <p:sldId id="267" r:id="rId7"/>
    <p:sldId id="275" r:id="rId8"/>
    <p:sldId id="273" r:id="rId9"/>
    <p:sldId id="26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663300"/>
    <a:srgbClr val="2A1A00"/>
    <a:srgbClr val="002060"/>
    <a:srgbClr val="FFFFFF"/>
    <a:srgbClr val="DEEBF7"/>
    <a:srgbClr val="FFC000"/>
    <a:srgbClr val="CCECFF"/>
    <a:srgbClr val="FFB28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p:cViewPr varScale="1">
        <p:scale>
          <a:sx n="72" d="100"/>
          <a:sy n="72" d="100"/>
        </p:scale>
        <p:origin x="12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B1B39-ADE9-4466-956B-4F05A9ADDF22}"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66565789-53FC-4145-9502-76994818CF49}">
      <dgm:prSet phldrT="[Text]" custT="1"/>
      <dgm:spPr/>
      <dgm:t>
        <a:bodyPr/>
        <a:lstStyle/>
        <a:p>
          <a:pPr algn="l"/>
          <a:r>
            <a:rPr lang="en-US" sz="1800" dirty="0">
              <a:solidFill>
                <a:srgbClr val="002060"/>
              </a:solidFill>
            </a:rPr>
            <a:t>Designing the MATLAB algorithm for analyzing the signal in real time through a built in mic and generate the same signal with pressure levels within the limit </a:t>
          </a:r>
        </a:p>
      </dgm:t>
    </dgm:pt>
    <dgm:pt modelId="{F7C293FB-C6B2-460A-BA99-E973777438FF}" type="parTrans" cxnId="{0F15EAF7-D259-4942-802A-8F167E2E0E1E}">
      <dgm:prSet/>
      <dgm:spPr/>
      <dgm:t>
        <a:bodyPr/>
        <a:lstStyle/>
        <a:p>
          <a:endParaRPr lang="en-US" sz="1600"/>
        </a:p>
      </dgm:t>
    </dgm:pt>
    <dgm:pt modelId="{FC447797-7E37-4DA0-B079-F9C4EA7299E5}" type="sibTrans" cxnId="{0F15EAF7-D259-4942-802A-8F167E2E0E1E}">
      <dgm:prSet/>
      <dgm:spPr/>
      <dgm:t>
        <a:bodyPr/>
        <a:lstStyle/>
        <a:p>
          <a:endParaRPr lang="en-US" sz="1600"/>
        </a:p>
      </dgm:t>
    </dgm:pt>
    <dgm:pt modelId="{8A527494-B04D-49B6-A56B-A33F63281C85}">
      <dgm:prSet phldrT="[Text]" custT="1"/>
      <dgm:spPr>
        <a:solidFill>
          <a:schemeClr val="accent2">
            <a:lumMod val="20000"/>
            <a:lumOff val="80000"/>
          </a:schemeClr>
        </a:solidFill>
      </dgm:spPr>
      <dgm:t>
        <a:bodyPr/>
        <a:lstStyle/>
        <a:p>
          <a:r>
            <a:rPr lang="en-US" sz="3200" dirty="0">
              <a:solidFill>
                <a:srgbClr val="002060"/>
              </a:solidFill>
            </a:rPr>
            <a:t>*</a:t>
          </a:r>
        </a:p>
      </dgm:t>
    </dgm:pt>
    <dgm:pt modelId="{A059DD71-DE55-4EDD-B4F8-495BA7698AED}" type="parTrans" cxnId="{0B9AC692-8E5C-4100-8335-87D33BE0A6E5}">
      <dgm:prSet/>
      <dgm:spPr/>
      <dgm:t>
        <a:bodyPr/>
        <a:lstStyle/>
        <a:p>
          <a:endParaRPr lang="en-US" sz="1600"/>
        </a:p>
      </dgm:t>
    </dgm:pt>
    <dgm:pt modelId="{35DE7A35-1CC6-4D2F-BC0C-36FDF4E74748}" type="sibTrans" cxnId="{0B9AC692-8E5C-4100-8335-87D33BE0A6E5}">
      <dgm:prSet/>
      <dgm:spPr/>
      <dgm:t>
        <a:bodyPr/>
        <a:lstStyle/>
        <a:p>
          <a:endParaRPr lang="en-US" sz="1600"/>
        </a:p>
      </dgm:t>
    </dgm:pt>
    <dgm:pt modelId="{539258B8-867C-4176-9B02-37040D06ED09}">
      <dgm:prSet phldrT="[Text]" custT="1"/>
      <dgm:spPr/>
      <dgm:t>
        <a:bodyPr/>
        <a:lstStyle/>
        <a:p>
          <a:r>
            <a:rPr lang="en-US" sz="1800" dirty="0">
              <a:solidFill>
                <a:srgbClr val="002060"/>
              </a:solidFill>
            </a:rPr>
            <a:t>Designing a ear muffler (high NRR) with comfortable fit and variable size ear cups for versatility and retro fit the muffler with mic and built in speakers.  </a:t>
          </a:r>
        </a:p>
      </dgm:t>
    </dgm:pt>
    <dgm:pt modelId="{5807E694-AA1D-4962-AD1B-0174FA9B2AB5}" type="parTrans" cxnId="{B74F01CF-D211-486E-AB74-C195A79EC91A}">
      <dgm:prSet/>
      <dgm:spPr/>
      <dgm:t>
        <a:bodyPr/>
        <a:lstStyle/>
        <a:p>
          <a:endParaRPr lang="en-US" sz="1600"/>
        </a:p>
      </dgm:t>
    </dgm:pt>
    <dgm:pt modelId="{43828CC6-46F0-4B94-A2CC-695AB59B9FAE}" type="sibTrans" cxnId="{B74F01CF-D211-486E-AB74-C195A79EC91A}">
      <dgm:prSet/>
      <dgm:spPr/>
      <dgm:t>
        <a:bodyPr/>
        <a:lstStyle/>
        <a:p>
          <a:endParaRPr lang="en-US" sz="1600"/>
        </a:p>
      </dgm:t>
    </dgm:pt>
    <dgm:pt modelId="{6741DD1E-EF2F-4341-948A-D2B675E5B715}">
      <dgm:prSet phldrT="[Text]" custT="1"/>
      <dgm:spPr>
        <a:solidFill>
          <a:schemeClr val="accent2">
            <a:lumMod val="20000"/>
            <a:lumOff val="80000"/>
          </a:schemeClr>
        </a:solidFill>
      </dgm:spPr>
      <dgm:t>
        <a:bodyPr/>
        <a:lstStyle/>
        <a:p>
          <a:r>
            <a:rPr lang="en-US" sz="3200" dirty="0">
              <a:solidFill>
                <a:srgbClr val="002060"/>
              </a:solidFill>
            </a:rPr>
            <a:t>*</a:t>
          </a:r>
        </a:p>
      </dgm:t>
    </dgm:pt>
    <dgm:pt modelId="{8AB40BD3-D067-46D3-A9F6-9150B3B11C2C}" type="parTrans" cxnId="{DAD60CCD-84C7-48F8-9C8C-A4B94BA3F2B2}">
      <dgm:prSet/>
      <dgm:spPr/>
      <dgm:t>
        <a:bodyPr/>
        <a:lstStyle/>
        <a:p>
          <a:endParaRPr lang="en-US" sz="1600"/>
        </a:p>
      </dgm:t>
    </dgm:pt>
    <dgm:pt modelId="{948E5460-CB97-49BC-B234-9B638153FBE4}" type="sibTrans" cxnId="{DAD60CCD-84C7-48F8-9C8C-A4B94BA3F2B2}">
      <dgm:prSet/>
      <dgm:spPr/>
      <dgm:t>
        <a:bodyPr/>
        <a:lstStyle/>
        <a:p>
          <a:endParaRPr lang="en-US" sz="1600"/>
        </a:p>
      </dgm:t>
    </dgm:pt>
    <dgm:pt modelId="{E9FDCC81-3592-4EDC-A4A3-EC90F92ED06E}">
      <dgm:prSet phldrT="[Text]" custT="1"/>
      <dgm:spPr/>
      <dgm:t>
        <a:bodyPr/>
        <a:lstStyle/>
        <a:p>
          <a:r>
            <a:rPr lang="en-US" sz="2000" dirty="0">
              <a:solidFill>
                <a:srgbClr val="002060"/>
              </a:solidFill>
            </a:rPr>
            <a:t>Uploading the algorithm to the hardware design and fine tuning the calibration values for best results.</a:t>
          </a:r>
        </a:p>
      </dgm:t>
    </dgm:pt>
    <dgm:pt modelId="{9FDADB2D-7FC5-4FA0-AE23-A44DF3D8FF72}" type="parTrans" cxnId="{42293388-8CCD-4821-B3CB-698D3DDFB1C8}">
      <dgm:prSet/>
      <dgm:spPr/>
      <dgm:t>
        <a:bodyPr/>
        <a:lstStyle/>
        <a:p>
          <a:endParaRPr lang="en-US" sz="1600"/>
        </a:p>
      </dgm:t>
    </dgm:pt>
    <dgm:pt modelId="{2B12FCDD-34E5-4245-873B-E9DC6BE2C97F}" type="sibTrans" cxnId="{42293388-8CCD-4821-B3CB-698D3DDFB1C8}">
      <dgm:prSet/>
      <dgm:spPr/>
      <dgm:t>
        <a:bodyPr/>
        <a:lstStyle/>
        <a:p>
          <a:endParaRPr lang="en-US" sz="1600"/>
        </a:p>
      </dgm:t>
    </dgm:pt>
    <dgm:pt modelId="{7CA3FDCA-3DD2-4439-8D4A-738F0FD20BB4}">
      <dgm:prSet phldrT="[Text]" custT="1"/>
      <dgm:spPr>
        <a:solidFill>
          <a:schemeClr val="accent2">
            <a:lumMod val="20000"/>
            <a:lumOff val="80000"/>
          </a:schemeClr>
        </a:solidFill>
      </dgm:spPr>
      <dgm:t>
        <a:bodyPr/>
        <a:lstStyle/>
        <a:p>
          <a:r>
            <a:rPr lang="en-US" sz="2800" dirty="0">
              <a:solidFill>
                <a:srgbClr val="002060"/>
              </a:solidFill>
            </a:rPr>
            <a:t>*</a:t>
          </a:r>
        </a:p>
      </dgm:t>
    </dgm:pt>
    <dgm:pt modelId="{BFD7491A-41F5-4953-BA10-40DBCA3BC2BC}" type="sibTrans" cxnId="{54576226-39F0-4F76-8C34-89D3E0C1CE4D}">
      <dgm:prSet/>
      <dgm:spPr/>
      <dgm:t>
        <a:bodyPr/>
        <a:lstStyle/>
        <a:p>
          <a:endParaRPr lang="en-US" sz="1600"/>
        </a:p>
      </dgm:t>
    </dgm:pt>
    <dgm:pt modelId="{D2FF8279-D331-462F-9CF6-F8057666FC5D}" type="parTrans" cxnId="{54576226-39F0-4F76-8C34-89D3E0C1CE4D}">
      <dgm:prSet/>
      <dgm:spPr/>
      <dgm:t>
        <a:bodyPr/>
        <a:lstStyle/>
        <a:p>
          <a:endParaRPr lang="en-US" sz="1600"/>
        </a:p>
      </dgm:t>
    </dgm:pt>
    <dgm:pt modelId="{4712F147-E89B-4223-9DCB-F207E48EEB39}" type="pres">
      <dgm:prSet presAssocID="{7F5B1B39-ADE9-4466-956B-4F05A9ADDF22}" presName="Name0" presStyleCnt="0">
        <dgm:presLayoutVars>
          <dgm:dir/>
          <dgm:animLvl val="lvl"/>
          <dgm:resizeHandles val="exact"/>
        </dgm:presLayoutVars>
      </dgm:prSet>
      <dgm:spPr/>
    </dgm:pt>
    <dgm:pt modelId="{5401A805-E8E5-4C25-A692-9647FC3FED18}" type="pres">
      <dgm:prSet presAssocID="{7CA3FDCA-3DD2-4439-8D4A-738F0FD20BB4}" presName="compositeNode" presStyleCnt="0">
        <dgm:presLayoutVars>
          <dgm:bulletEnabled val="1"/>
        </dgm:presLayoutVars>
      </dgm:prSet>
      <dgm:spPr/>
    </dgm:pt>
    <dgm:pt modelId="{FC15C1A3-9C98-4C1F-B894-395CD41789CF}" type="pres">
      <dgm:prSet presAssocID="{7CA3FDCA-3DD2-4439-8D4A-738F0FD20BB4}" presName="bgRect" presStyleLbl="node1" presStyleIdx="0" presStyleCnt="3" custScaleY="100000"/>
      <dgm:spPr/>
    </dgm:pt>
    <dgm:pt modelId="{CDA6343C-FA72-403C-9ADB-A0468B8472D2}" type="pres">
      <dgm:prSet presAssocID="{7CA3FDCA-3DD2-4439-8D4A-738F0FD20BB4}" presName="parentNode" presStyleLbl="node1" presStyleIdx="0" presStyleCnt="3">
        <dgm:presLayoutVars>
          <dgm:chMax val="0"/>
          <dgm:bulletEnabled val="1"/>
        </dgm:presLayoutVars>
      </dgm:prSet>
      <dgm:spPr/>
    </dgm:pt>
    <dgm:pt modelId="{9F3E1793-F4D1-4B8F-8EA7-C961AD11D863}" type="pres">
      <dgm:prSet presAssocID="{7CA3FDCA-3DD2-4439-8D4A-738F0FD20BB4}" presName="childNode" presStyleLbl="node1" presStyleIdx="0" presStyleCnt="3">
        <dgm:presLayoutVars>
          <dgm:bulletEnabled val="1"/>
        </dgm:presLayoutVars>
      </dgm:prSet>
      <dgm:spPr/>
    </dgm:pt>
    <dgm:pt modelId="{C0A3C544-9780-420F-B64F-160434CEDDDD}" type="pres">
      <dgm:prSet presAssocID="{BFD7491A-41F5-4953-BA10-40DBCA3BC2BC}" presName="hSp" presStyleCnt="0"/>
      <dgm:spPr/>
    </dgm:pt>
    <dgm:pt modelId="{22CD04C1-82B1-4091-918F-EBF88CD83E1A}" type="pres">
      <dgm:prSet presAssocID="{BFD7491A-41F5-4953-BA10-40DBCA3BC2BC}" presName="vProcSp" presStyleCnt="0"/>
      <dgm:spPr/>
    </dgm:pt>
    <dgm:pt modelId="{C4CCCD2C-3120-42B5-99ED-40701EBA6879}" type="pres">
      <dgm:prSet presAssocID="{BFD7491A-41F5-4953-BA10-40DBCA3BC2BC}" presName="vSp1" presStyleCnt="0"/>
      <dgm:spPr/>
    </dgm:pt>
    <dgm:pt modelId="{F3959ED5-F4EF-4A53-932E-6F1E11DAA6B0}" type="pres">
      <dgm:prSet presAssocID="{BFD7491A-41F5-4953-BA10-40DBCA3BC2BC}" presName="simulatedConn" presStyleLbl="solidFgAcc1" presStyleIdx="0" presStyleCnt="2"/>
      <dgm:spPr>
        <a:solidFill>
          <a:srgbClr val="00B0F0"/>
        </a:solidFill>
      </dgm:spPr>
    </dgm:pt>
    <dgm:pt modelId="{93DEBB80-692C-4A54-A668-E4F38E0FD905}" type="pres">
      <dgm:prSet presAssocID="{BFD7491A-41F5-4953-BA10-40DBCA3BC2BC}" presName="vSp2" presStyleCnt="0"/>
      <dgm:spPr/>
    </dgm:pt>
    <dgm:pt modelId="{6ED59CC1-2092-44A0-A1F6-74570BA9DF83}" type="pres">
      <dgm:prSet presAssocID="{BFD7491A-41F5-4953-BA10-40DBCA3BC2BC}" presName="sibTrans" presStyleCnt="0"/>
      <dgm:spPr/>
    </dgm:pt>
    <dgm:pt modelId="{0C3B6751-E224-4D38-9CAB-B1E6608C134B}" type="pres">
      <dgm:prSet presAssocID="{8A527494-B04D-49B6-A56B-A33F63281C85}" presName="compositeNode" presStyleCnt="0">
        <dgm:presLayoutVars>
          <dgm:bulletEnabled val="1"/>
        </dgm:presLayoutVars>
      </dgm:prSet>
      <dgm:spPr/>
    </dgm:pt>
    <dgm:pt modelId="{57B83FBD-7B35-4454-889B-1A1AED7755E3}" type="pres">
      <dgm:prSet presAssocID="{8A527494-B04D-49B6-A56B-A33F63281C85}" presName="bgRect" presStyleLbl="node1" presStyleIdx="1" presStyleCnt="3"/>
      <dgm:spPr/>
    </dgm:pt>
    <dgm:pt modelId="{50BCE77D-BFE1-4E63-A2A1-288F193E5BC5}" type="pres">
      <dgm:prSet presAssocID="{8A527494-B04D-49B6-A56B-A33F63281C85}" presName="parentNode" presStyleLbl="node1" presStyleIdx="1" presStyleCnt="3">
        <dgm:presLayoutVars>
          <dgm:chMax val="0"/>
          <dgm:bulletEnabled val="1"/>
        </dgm:presLayoutVars>
      </dgm:prSet>
      <dgm:spPr/>
    </dgm:pt>
    <dgm:pt modelId="{B24E0E90-652B-41DB-BD3B-E5109627D7E5}" type="pres">
      <dgm:prSet presAssocID="{8A527494-B04D-49B6-A56B-A33F63281C85}" presName="childNode" presStyleLbl="node1" presStyleIdx="1" presStyleCnt="3">
        <dgm:presLayoutVars>
          <dgm:bulletEnabled val="1"/>
        </dgm:presLayoutVars>
      </dgm:prSet>
      <dgm:spPr/>
    </dgm:pt>
    <dgm:pt modelId="{D95E0378-692F-4083-8225-4467000DAEEE}" type="pres">
      <dgm:prSet presAssocID="{35DE7A35-1CC6-4D2F-BC0C-36FDF4E74748}" presName="hSp" presStyleCnt="0"/>
      <dgm:spPr/>
    </dgm:pt>
    <dgm:pt modelId="{30C022E3-FE9F-4044-BC1E-CF6C38505F09}" type="pres">
      <dgm:prSet presAssocID="{35DE7A35-1CC6-4D2F-BC0C-36FDF4E74748}" presName="vProcSp" presStyleCnt="0"/>
      <dgm:spPr/>
    </dgm:pt>
    <dgm:pt modelId="{7F5DD4E5-F2F7-4BDD-88C4-3ACF2357D2DA}" type="pres">
      <dgm:prSet presAssocID="{35DE7A35-1CC6-4D2F-BC0C-36FDF4E74748}" presName="vSp1" presStyleCnt="0"/>
      <dgm:spPr/>
    </dgm:pt>
    <dgm:pt modelId="{B924BB79-A570-45FA-AB78-F8C32B6A21F9}" type="pres">
      <dgm:prSet presAssocID="{35DE7A35-1CC6-4D2F-BC0C-36FDF4E74748}" presName="simulatedConn" presStyleLbl="solidFgAcc1" presStyleIdx="1" presStyleCnt="2"/>
      <dgm:spPr>
        <a:solidFill>
          <a:srgbClr val="00B050"/>
        </a:solidFill>
      </dgm:spPr>
    </dgm:pt>
    <dgm:pt modelId="{B9744595-F1E4-47E1-A52B-755A88CA649F}" type="pres">
      <dgm:prSet presAssocID="{35DE7A35-1CC6-4D2F-BC0C-36FDF4E74748}" presName="vSp2" presStyleCnt="0"/>
      <dgm:spPr/>
    </dgm:pt>
    <dgm:pt modelId="{0E367D29-7829-44F5-BD1B-BD9B4D63E9D2}" type="pres">
      <dgm:prSet presAssocID="{35DE7A35-1CC6-4D2F-BC0C-36FDF4E74748}" presName="sibTrans" presStyleCnt="0"/>
      <dgm:spPr/>
    </dgm:pt>
    <dgm:pt modelId="{C34933A1-67A8-4758-8380-9DB2C4E049BB}" type="pres">
      <dgm:prSet presAssocID="{6741DD1E-EF2F-4341-948A-D2B675E5B715}" presName="compositeNode" presStyleCnt="0">
        <dgm:presLayoutVars>
          <dgm:bulletEnabled val="1"/>
        </dgm:presLayoutVars>
      </dgm:prSet>
      <dgm:spPr/>
    </dgm:pt>
    <dgm:pt modelId="{DD84780C-6C44-434E-A9C9-51623CEAF6E4}" type="pres">
      <dgm:prSet presAssocID="{6741DD1E-EF2F-4341-948A-D2B675E5B715}" presName="bgRect" presStyleLbl="node1" presStyleIdx="2" presStyleCnt="3"/>
      <dgm:spPr/>
    </dgm:pt>
    <dgm:pt modelId="{AFBA9B07-E3DE-4049-A7A7-0F78A3B8ECCD}" type="pres">
      <dgm:prSet presAssocID="{6741DD1E-EF2F-4341-948A-D2B675E5B715}" presName="parentNode" presStyleLbl="node1" presStyleIdx="2" presStyleCnt="3">
        <dgm:presLayoutVars>
          <dgm:chMax val="0"/>
          <dgm:bulletEnabled val="1"/>
        </dgm:presLayoutVars>
      </dgm:prSet>
      <dgm:spPr/>
    </dgm:pt>
    <dgm:pt modelId="{D50593F8-C6A6-429C-846D-CB6E8D42A590}" type="pres">
      <dgm:prSet presAssocID="{6741DD1E-EF2F-4341-948A-D2B675E5B715}" presName="childNode" presStyleLbl="node1" presStyleIdx="2" presStyleCnt="3">
        <dgm:presLayoutVars>
          <dgm:bulletEnabled val="1"/>
        </dgm:presLayoutVars>
      </dgm:prSet>
      <dgm:spPr/>
    </dgm:pt>
  </dgm:ptLst>
  <dgm:cxnLst>
    <dgm:cxn modelId="{1FF5510B-E4DC-49BA-851D-66F5DC7EFE5A}" type="presOf" srcId="{7CA3FDCA-3DD2-4439-8D4A-738F0FD20BB4}" destId="{FC15C1A3-9C98-4C1F-B894-395CD41789CF}" srcOrd="0" destOrd="0" presId="urn:microsoft.com/office/officeart/2005/8/layout/hProcess7"/>
    <dgm:cxn modelId="{1556AC22-3D9F-4E40-B9DE-F2141C3C0025}" type="presOf" srcId="{8A527494-B04D-49B6-A56B-A33F63281C85}" destId="{57B83FBD-7B35-4454-889B-1A1AED7755E3}" srcOrd="0" destOrd="0" presId="urn:microsoft.com/office/officeart/2005/8/layout/hProcess7"/>
    <dgm:cxn modelId="{54576226-39F0-4F76-8C34-89D3E0C1CE4D}" srcId="{7F5B1B39-ADE9-4466-956B-4F05A9ADDF22}" destId="{7CA3FDCA-3DD2-4439-8D4A-738F0FD20BB4}" srcOrd="0" destOrd="0" parTransId="{D2FF8279-D331-462F-9CF6-F8057666FC5D}" sibTransId="{BFD7491A-41F5-4953-BA10-40DBCA3BC2BC}"/>
    <dgm:cxn modelId="{D0989433-A9D6-4C88-9DDA-DFE5E3C45AA8}" type="presOf" srcId="{539258B8-867C-4176-9B02-37040D06ED09}" destId="{B24E0E90-652B-41DB-BD3B-E5109627D7E5}" srcOrd="0" destOrd="0" presId="urn:microsoft.com/office/officeart/2005/8/layout/hProcess7"/>
    <dgm:cxn modelId="{FC139B74-950A-442F-ACED-966677C6BD39}" type="presOf" srcId="{E9FDCC81-3592-4EDC-A4A3-EC90F92ED06E}" destId="{D50593F8-C6A6-429C-846D-CB6E8D42A590}" srcOrd="0" destOrd="0" presId="urn:microsoft.com/office/officeart/2005/8/layout/hProcess7"/>
    <dgm:cxn modelId="{AF7A4055-C98A-4191-855A-B46BAE71ABEC}" type="presOf" srcId="{6741DD1E-EF2F-4341-948A-D2B675E5B715}" destId="{DD84780C-6C44-434E-A9C9-51623CEAF6E4}" srcOrd="0" destOrd="0" presId="urn:microsoft.com/office/officeart/2005/8/layout/hProcess7"/>
    <dgm:cxn modelId="{5FC1B379-7897-43BD-85AA-A2D159ECB3EE}" type="presOf" srcId="{8A527494-B04D-49B6-A56B-A33F63281C85}" destId="{50BCE77D-BFE1-4E63-A2A1-288F193E5BC5}" srcOrd="1" destOrd="0" presId="urn:microsoft.com/office/officeart/2005/8/layout/hProcess7"/>
    <dgm:cxn modelId="{42293388-8CCD-4821-B3CB-698D3DDFB1C8}" srcId="{6741DD1E-EF2F-4341-948A-D2B675E5B715}" destId="{E9FDCC81-3592-4EDC-A4A3-EC90F92ED06E}" srcOrd="0" destOrd="0" parTransId="{9FDADB2D-7FC5-4FA0-AE23-A44DF3D8FF72}" sibTransId="{2B12FCDD-34E5-4245-873B-E9DC6BE2C97F}"/>
    <dgm:cxn modelId="{0B9AC692-8E5C-4100-8335-87D33BE0A6E5}" srcId="{7F5B1B39-ADE9-4466-956B-4F05A9ADDF22}" destId="{8A527494-B04D-49B6-A56B-A33F63281C85}" srcOrd="1" destOrd="0" parTransId="{A059DD71-DE55-4EDD-B4F8-495BA7698AED}" sibTransId="{35DE7A35-1CC6-4D2F-BC0C-36FDF4E74748}"/>
    <dgm:cxn modelId="{52C2FCC5-7C6F-4057-A280-A8513176C611}" type="presOf" srcId="{7CA3FDCA-3DD2-4439-8D4A-738F0FD20BB4}" destId="{CDA6343C-FA72-403C-9ADB-A0468B8472D2}" srcOrd="1" destOrd="0" presId="urn:microsoft.com/office/officeart/2005/8/layout/hProcess7"/>
    <dgm:cxn modelId="{DAD60CCD-84C7-48F8-9C8C-A4B94BA3F2B2}" srcId="{7F5B1B39-ADE9-4466-956B-4F05A9ADDF22}" destId="{6741DD1E-EF2F-4341-948A-D2B675E5B715}" srcOrd="2" destOrd="0" parTransId="{8AB40BD3-D067-46D3-A9F6-9150B3B11C2C}" sibTransId="{948E5460-CB97-49BC-B234-9B638153FBE4}"/>
    <dgm:cxn modelId="{B74F01CF-D211-486E-AB74-C195A79EC91A}" srcId="{8A527494-B04D-49B6-A56B-A33F63281C85}" destId="{539258B8-867C-4176-9B02-37040D06ED09}" srcOrd="0" destOrd="0" parTransId="{5807E694-AA1D-4962-AD1B-0174FA9B2AB5}" sibTransId="{43828CC6-46F0-4B94-A2CC-695AB59B9FAE}"/>
    <dgm:cxn modelId="{00E876E6-1D65-4229-B20A-144C19AEBF8C}" type="presOf" srcId="{6741DD1E-EF2F-4341-948A-D2B675E5B715}" destId="{AFBA9B07-E3DE-4049-A7A7-0F78A3B8ECCD}" srcOrd="1" destOrd="0" presId="urn:microsoft.com/office/officeart/2005/8/layout/hProcess7"/>
    <dgm:cxn modelId="{9F8B41ED-0DB1-48D1-A6B6-1DC4A06ECC53}" type="presOf" srcId="{7F5B1B39-ADE9-4466-956B-4F05A9ADDF22}" destId="{4712F147-E89B-4223-9DCB-F207E48EEB39}" srcOrd="0" destOrd="0" presId="urn:microsoft.com/office/officeart/2005/8/layout/hProcess7"/>
    <dgm:cxn modelId="{99E2DBED-0F0F-400A-B47C-EF95E9D9CE98}" type="presOf" srcId="{66565789-53FC-4145-9502-76994818CF49}" destId="{9F3E1793-F4D1-4B8F-8EA7-C961AD11D863}" srcOrd="0" destOrd="0" presId="urn:microsoft.com/office/officeart/2005/8/layout/hProcess7"/>
    <dgm:cxn modelId="{0F15EAF7-D259-4942-802A-8F167E2E0E1E}" srcId="{7CA3FDCA-3DD2-4439-8D4A-738F0FD20BB4}" destId="{66565789-53FC-4145-9502-76994818CF49}" srcOrd="0" destOrd="0" parTransId="{F7C293FB-C6B2-460A-BA99-E973777438FF}" sibTransId="{FC447797-7E37-4DA0-B079-F9C4EA7299E5}"/>
    <dgm:cxn modelId="{239AEC5C-EAC8-4503-AB44-BB01F48743E3}" type="presParOf" srcId="{4712F147-E89B-4223-9DCB-F207E48EEB39}" destId="{5401A805-E8E5-4C25-A692-9647FC3FED18}" srcOrd="0" destOrd="0" presId="urn:microsoft.com/office/officeart/2005/8/layout/hProcess7"/>
    <dgm:cxn modelId="{8AA78BCE-26F7-45B3-AE81-CDF3187CE2E8}" type="presParOf" srcId="{5401A805-E8E5-4C25-A692-9647FC3FED18}" destId="{FC15C1A3-9C98-4C1F-B894-395CD41789CF}" srcOrd="0" destOrd="0" presId="urn:microsoft.com/office/officeart/2005/8/layout/hProcess7"/>
    <dgm:cxn modelId="{544A3966-0D7F-41C8-BE16-C0C9874FB370}" type="presParOf" srcId="{5401A805-E8E5-4C25-A692-9647FC3FED18}" destId="{CDA6343C-FA72-403C-9ADB-A0468B8472D2}" srcOrd="1" destOrd="0" presId="urn:microsoft.com/office/officeart/2005/8/layout/hProcess7"/>
    <dgm:cxn modelId="{18ACD1C7-57BC-49F5-BF63-CB4240C15018}" type="presParOf" srcId="{5401A805-E8E5-4C25-A692-9647FC3FED18}" destId="{9F3E1793-F4D1-4B8F-8EA7-C961AD11D863}" srcOrd="2" destOrd="0" presId="urn:microsoft.com/office/officeart/2005/8/layout/hProcess7"/>
    <dgm:cxn modelId="{79BCE427-E1BC-4C0E-8EEF-C6E9FC842990}" type="presParOf" srcId="{4712F147-E89B-4223-9DCB-F207E48EEB39}" destId="{C0A3C544-9780-420F-B64F-160434CEDDDD}" srcOrd="1" destOrd="0" presId="urn:microsoft.com/office/officeart/2005/8/layout/hProcess7"/>
    <dgm:cxn modelId="{BB4AD839-E237-4651-88D8-91A2A084584C}" type="presParOf" srcId="{4712F147-E89B-4223-9DCB-F207E48EEB39}" destId="{22CD04C1-82B1-4091-918F-EBF88CD83E1A}" srcOrd="2" destOrd="0" presId="urn:microsoft.com/office/officeart/2005/8/layout/hProcess7"/>
    <dgm:cxn modelId="{A4D03EB3-E97C-4333-B414-9A37444A58E5}" type="presParOf" srcId="{22CD04C1-82B1-4091-918F-EBF88CD83E1A}" destId="{C4CCCD2C-3120-42B5-99ED-40701EBA6879}" srcOrd="0" destOrd="0" presId="urn:microsoft.com/office/officeart/2005/8/layout/hProcess7"/>
    <dgm:cxn modelId="{F1A65BDD-E6C9-4DAF-99E3-51FB8E47B106}" type="presParOf" srcId="{22CD04C1-82B1-4091-918F-EBF88CD83E1A}" destId="{F3959ED5-F4EF-4A53-932E-6F1E11DAA6B0}" srcOrd="1" destOrd="0" presId="urn:microsoft.com/office/officeart/2005/8/layout/hProcess7"/>
    <dgm:cxn modelId="{24A39009-6482-4538-B4C2-DA603F887167}" type="presParOf" srcId="{22CD04C1-82B1-4091-918F-EBF88CD83E1A}" destId="{93DEBB80-692C-4A54-A668-E4F38E0FD905}" srcOrd="2" destOrd="0" presId="urn:microsoft.com/office/officeart/2005/8/layout/hProcess7"/>
    <dgm:cxn modelId="{B67B4FA5-5409-4910-96CC-B58CC8B97442}" type="presParOf" srcId="{4712F147-E89B-4223-9DCB-F207E48EEB39}" destId="{6ED59CC1-2092-44A0-A1F6-74570BA9DF83}" srcOrd="3" destOrd="0" presId="urn:microsoft.com/office/officeart/2005/8/layout/hProcess7"/>
    <dgm:cxn modelId="{2679050F-F203-4B8F-9643-7B2780C32979}" type="presParOf" srcId="{4712F147-E89B-4223-9DCB-F207E48EEB39}" destId="{0C3B6751-E224-4D38-9CAB-B1E6608C134B}" srcOrd="4" destOrd="0" presId="urn:microsoft.com/office/officeart/2005/8/layout/hProcess7"/>
    <dgm:cxn modelId="{94F93077-610C-45A5-96B7-C37C2BE42266}" type="presParOf" srcId="{0C3B6751-E224-4D38-9CAB-B1E6608C134B}" destId="{57B83FBD-7B35-4454-889B-1A1AED7755E3}" srcOrd="0" destOrd="0" presId="urn:microsoft.com/office/officeart/2005/8/layout/hProcess7"/>
    <dgm:cxn modelId="{E8FC6E09-358A-40F0-9C9D-0A7437E0A197}" type="presParOf" srcId="{0C3B6751-E224-4D38-9CAB-B1E6608C134B}" destId="{50BCE77D-BFE1-4E63-A2A1-288F193E5BC5}" srcOrd="1" destOrd="0" presId="urn:microsoft.com/office/officeart/2005/8/layout/hProcess7"/>
    <dgm:cxn modelId="{80D4AE28-5268-4E2A-8E89-C3B70C30ED8B}" type="presParOf" srcId="{0C3B6751-E224-4D38-9CAB-B1E6608C134B}" destId="{B24E0E90-652B-41DB-BD3B-E5109627D7E5}" srcOrd="2" destOrd="0" presId="urn:microsoft.com/office/officeart/2005/8/layout/hProcess7"/>
    <dgm:cxn modelId="{50588743-C4EC-42C9-BD5C-2B2E9D863287}" type="presParOf" srcId="{4712F147-E89B-4223-9DCB-F207E48EEB39}" destId="{D95E0378-692F-4083-8225-4467000DAEEE}" srcOrd="5" destOrd="0" presId="urn:microsoft.com/office/officeart/2005/8/layout/hProcess7"/>
    <dgm:cxn modelId="{9C79AE08-67FE-43DB-B998-4C5EAA0517B3}" type="presParOf" srcId="{4712F147-E89B-4223-9DCB-F207E48EEB39}" destId="{30C022E3-FE9F-4044-BC1E-CF6C38505F09}" srcOrd="6" destOrd="0" presId="urn:microsoft.com/office/officeart/2005/8/layout/hProcess7"/>
    <dgm:cxn modelId="{B4A8B8A8-4FB7-417F-AE03-48F76176ED0F}" type="presParOf" srcId="{30C022E3-FE9F-4044-BC1E-CF6C38505F09}" destId="{7F5DD4E5-F2F7-4BDD-88C4-3ACF2357D2DA}" srcOrd="0" destOrd="0" presId="urn:microsoft.com/office/officeart/2005/8/layout/hProcess7"/>
    <dgm:cxn modelId="{9EE69435-4787-4BC6-A4BD-BBBD6736A362}" type="presParOf" srcId="{30C022E3-FE9F-4044-BC1E-CF6C38505F09}" destId="{B924BB79-A570-45FA-AB78-F8C32B6A21F9}" srcOrd="1" destOrd="0" presId="urn:microsoft.com/office/officeart/2005/8/layout/hProcess7"/>
    <dgm:cxn modelId="{8D1BD0C0-17FE-49CB-B098-9AB95D9F5A19}" type="presParOf" srcId="{30C022E3-FE9F-4044-BC1E-CF6C38505F09}" destId="{B9744595-F1E4-47E1-A52B-755A88CA649F}" srcOrd="2" destOrd="0" presId="urn:microsoft.com/office/officeart/2005/8/layout/hProcess7"/>
    <dgm:cxn modelId="{085D3EE8-6AAF-4005-8FC4-660A8F3BD2F9}" type="presParOf" srcId="{4712F147-E89B-4223-9DCB-F207E48EEB39}" destId="{0E367D29-7829-44F5-BD1B-BD9B4D63E9D2}" srcOrd="7" destOrd="0" presId="urn:microsoft.com/office/officeart/2005/8/layout/hProcess7"/>
    <dgm:cxn modelId="{95572799-8B4B-4ACE-99C7-ED01E666763B}" type="presParOf" srcId="{4712F147-E89B-4223-9DCB-F207E48EEB39}" destId="{C34933A1-67A8-4758-8380-9DB2C4E049BB}" srcOrd="8" destOrd="0" presId="urn:microsoft.com/office/officeart/2005/8/layout/hProcess7"/>
    <dgm:cxn modelId="{24DE5FCB-0124-45A8-B4E8-39AA6C9A0090}" type="presParOf" srcId="{C34933A1-67A8-4758-8380-9DB2C4E049BB}" destId="{DD84780C-6C44-434E-A9C9-51623CEAF6E4}" srcOrd="0" destOrd="0" presId="urn:microsoft.com/office/officeart/2005/8/layout/hProcess7"/>
    <dgm:cxn modelId="{E1DE591A-30FD-4393-8D22-78E3E6302B63}" type="presParOf" srcId="{C34933A1-67A8-4758-8380-9DB2C4E049BB}" destId="{AFBA9B07-E3DE-4049-A7A7-0F78A3B8ECCD}" srcOrd="1" destOrd="0" presId="urn:microsoft.com/office/officeart/2005/8/layout/hProcess7"/>
    <dgm:cxn modelId="{CA3DE1AA-DC60-4478-873F-6F01B8BA6F93}" type="presParOf" srcId="{C34933A1-67A8-4758-8380-9DB2C4E049BB}" destId="{D50593F8-C6A6-429C-846D-CB6E8D42A59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5C1A3-9C98-4C1F-B894-395CD41789CF}">
      <dsp:nvSpPr>
        <dsp:cNvPr id="0" name=""/>
        <dsp:cNvSpPr/>
      </dsp:nvSpPr>
      <dsp:spPr>
        <a:xfrm>
          <a:off x="626" y="0"/>
          <a:ext cx="2695533" cy="2417112"/>
        </a:xfrm>
        <a:prstGeom prst="roundRect">
          <a:avLst>
            <a:gd name="adj" fmla="val 5000"/>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solidFill>
                <a:srgbClr val="002060"/>
              </a:solidFill>
            </a:rPr>
            <a:t>*</a:t>
          </a:r>
        </a:p>
      </dsp:txBody>
      <dsp:txXfrm rot="16200000">
        <a:off x="-720836" y="721462"/>
        <a:ext cx="1982031" cy="539106"/>
      </dsp:txXfrm>
    </dsp:sp>
    <dsp:sp modelId="{9F3E1793-F4D1-4B8F-8EA7-C961AD11D863}">
      <dsp:nvSpPr>
        <dsp:cNvPr id="0" name=""/>
        <dsp:cNvSpPr/>
      </dsp:nvSpPr>
      <dsp:spPr>
        <a:xfrm>
          <a:off x="539733" y="0"/>
          <a:ext cx="2008172" cy="24171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2060"/>
              </a:solidFill>
            </a:rPr>
            <a:t>Designing the MATLAB algorithm for analyzing the signal in real time through a built in mic and generate the same signal with pressure levels within the limit </a:t>
          </a:r>
        </a:p>
      </dsp:txBody>
      <dsp:txXfrm>
        <a:off x="539733" y="0"/>
        <a:ext cx="2008172" cy="2417112"/>
      </dsp:txXfrm>
    </dsp:sp>
    <dsp:sp modelId="{57B83FBD-7B35-4454-889B-1A1AED7755E3}">
      <dsp:nvSpPr>
        <dsp:cNvPr id="0" name=""/>
        <dsp:cNvSpPr/>
      </dsp:nvSpPr>
      <dsp:spPr>
        <a:xfrm>
          <a:off x="2790503" y="0"/>
          <a:ext cx="2695533" cy="2417112"/>
        </a:xfrm>
        <a:prstGeom prst="roundRect">
          <a:avLst>
            <a:gd name="adj" fmla="val 5000"/>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kern="1200" dirty="0">
              <a:solidFill>
                <a:srgbClr val="002060"/>
              </a:solidFill>
            </a:rPr>
            <a:t>*</a:t>
          </a:r>
        </a:p>
      </dsp:txBody>
      <dsp:txXfrm rot="16200000">
        <a:off x="2069040" y="721462"/>
        <a:ext cx="1982031" cy="539106"/>
      </dsp:txXfrm>
    </dsp:sp>
    <dsp:sp modelId="{F3959ED5-F4EF-4A53-932E-6F1E11DAA6B0}">
      <dsp:nvSpPr>
        <dsp:cNvPr id="0" name=""/>
        <dsp:cNvSpPr/>
      </dsp:nvSpPr>
      <dsp:spPr>
        <a:xfrm rot="5400000">
          <a:off x="2626366" y="1870000"/>
          <a:ext cx="355228" cy="404329"/>
        </a:xfrm>
        <a:prstGeom prst="flowChartExtract">
          <a:avLst/>
        </a:prstGeom>
        <a:solidFill>
          <a:srgbClr val="00B0F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4E0E90-652B-41DB-BD3B-E5109627D7E5}">
      <dsp:nvSpPr>
        <dsp:cNvPr id="0" name=""/>
        <dsp:cNvSpPr/>
      </dsp:nvSpPr>
      <dsp:spPr>
        <a:xfrm>
          <a:off x="3329610" y="0"/>
          <a:ext cx="2008172" cy="24171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2060"/>
              </a:solidFill>
            </a:rPr>
            <a:t>Designing a ear muffler (high NRR) with comfortable fit and variable size ear cups for versatility and retro fit the muffler with mic and built in speakers.  </a:t>
          </a:r>
        </a:p>
      </dsp:txBody>
      <dsp:txXfrm>
        <a:off x="3329610" y="0"/>
        <a:ext cx="2008172" cy="2417112"/>
      </dsp:txXfrm>
    </dsp:sp>
    <dsp:sp modelId="{DD84780C-6C44-434E-A9C9-51623CEAF6E4}">
      <dsp:nvSpPr>
        <dsp:cNvPr id="0" name=""/>
        <dsp:cNvSpPr/>
      </dsp:nvSpPr>
      <dsp:spPr>
        <a:xfrm>
          <a:off x="5580380" y="0"/>
          <a:ext cx="2695533" cy="2417112"/>
        </a:xfrm>
        <a:prstGeom prst="roundRect">
          <a:avLst>
            <a:gd name="adj" fmla="val 5000"/>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kern="1200" dirty="0">
              <a:solidFill>
                <a:srgbClr val="002060"/>
              </a:solidFill>
            </a:rPr>
            <a:t>*</a:t>
          </a:r>
        </a:p>
      </dsp:txBody>
      <dsp:txXfrm rot="16200000">
        <a:off x="4858917" y="721462"/>
        <a:ext cx="1982031" cy="539106"/>
      </dsp:txXfrm>
    </dsp:sp>
    <dsp:sp modelId="{B924BB79-A570-45FA-AB78-F8C32B6A21F9}">
      <dsp:nvSpPr>
        <dsp:cNvPr id="0" name=""/>
        <dsp:cNvSpPr/>
      </dsp:nvSpPr>
      <dsp:spPr>
        <a:xfrm rot="5400000">
          <a:off x="5416243" y="1870000"/>
          <a:ext cx="355228" cy="404329"/>
        </a:xfrm>
        <a:prstGeom prst="flowChartExtra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0593F8-C6A6-429C-846D-CB6E8D42A590}">
      <dsp:nvSpPr>
        <dsp:cNvPr id="0" name=""/>
        <dsp:cNvSpPr/>
      </dsp:nvSpPr>
      <dsp:spPr>
        <a:xfrm>
          <a:off x="6119486" y="0"/>
          <a:ext cx="2008172" cy="24171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2060"/>
              </a:solidFill>
            </a:rPr>
            <a:t>Uploading the algorithm to the hardware design and fine tuning the calibration values for best results.</a:t>
          </a:r>
        </a:p>
      </dsp:txBody>
      <dsp:txXfrm>
        <a:off x="6119486" y="0"/>
        <a:ext cx="2008172" cy="24171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20E50-EF91-48CC-8AAA-BC4B0C7FC971}" type="datetimeFigureOut">
              <a:rPr lang="en-IN" smtClean="0"/>
              <a:t>04-11-2019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55DF6-FF8A-46F7-A122-380DC4343EAF}" type="slidenum">
              <a:rPr lang="en-IN" smtClean="0"/>
              <a:t>‹#›</a:t>
            </a:fld>
            <a:endParaRPr lang="en-IN" dirty="0"/>
          </a:p>
        </p:txBody>
      </p:sp>
    </p:spTree>
    <p:extLst>
      <p:ext uri="{BB962C8B-B14F-4D97-AF65-F5344CB8AC3E}">
        <p14:creationId xmlns:p14="http://schemas.microsoft.com/office/powerpoint/2010/main" val="956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DCA2E701-BDC0-413F-BA9C-07A7AD392DA3}" type="slidenum">
              <a:rPr lang="en-IN" smtClean="0"/>
              <a:t>‹#›</a:t>
            </a:fld>
            <a:endParaRPr lang="en-IN" dirty="0"/>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57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29710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332340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16295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1296941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3803610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823850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4040713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440840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17614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18118363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1350814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4163422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2770580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145374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A9884C54-B5FA-4D97-94C6-13392A801D51}" type="datetimeFigureOut">
              <a:rPr lang="en-IN" smtClean="0"/>
              <a:t>04-11-2019</a:t>
            </a:fld>
            <a:endParaRPr lang="en-IN" dirty="0"/>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DCA2E701-BDC0-413F-BA9C-07A7AD392DA3}" type="slidenum">
              <a:rPr lang="en-IN" smtClean="0"/>
              <a:t>‹#›</a:t>
            </a:fld>
            <a:endParaRPr lang="en-IN" dirty="0"/>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089717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30979640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4304265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321971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84C54-B5FA-4D97-94C6-13392A801D51}" type="datetimeFigureOut">
              <a:rPr lang="en-IN" smtClean="0"/>
              <a:t>04-11-2019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A2E701-BDC0-413F-BA9C-07A7AD392DA3}" type="slidenum">
              <a:rPr lang="en-IN" smtClean="0"/>
              <a:t>‹#›</a:t>
            </a:fld>
            <a:endParaRPr lang="en-IN" dirty="0"/>
          </a:p>
        </p:txBody>
      </p:sp>
    </p:spTree>
    <p:extLst>
      <p:ext uri="{BB962C8B-B14F-4D97-AF65-F5344CB8AC3E}">
        <p14:creationId xmlns:p14="http://schemas.microsoft.com/office/powerpoint/2010/main" val="71851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a:xfrm>
            <a:off x="1577716" y="6375679"/>
            <a:ext cx="2611634" cy="345796"/>
          </a:xfrm>
        </p:spPr>
        <p:txBody>
          <a:bodyPr/>
          <a:lstStyle/>
          <a:p>
            <a:endParaRPr lang="en-IN" dirty="0"/>
          </a:p>
        </p:txBody>
      </p:sp>
      <p:sp>
        <p:nvSpPr>
          <p:cNvPr id="7" name="Slide Number Placeholder 6"/>
          <p:cNvSpPr>
            <a:spLocks noGrp="1"/>
          </p:cNvSpPr>
          <p:nvPr>
            <p:ph type="sldNum" sz="quarter" idx="12"/>
          </p:nvPr>
        </p:nvSpPr>
        <p:spPr>
          <a:xfrm>
            <a:off x="4268261" y="6375679"/>
            <a:ext cx="924342" cy="345796"/>
          </a:xfrm>
        </p:spPr>
        <p:txBody>
          <a:bodyPr/>
          <a:lstStyle/>
          <a:p>
            <a:fld id="{DCA2E701-BDC0-413F-BA9C-07A7AD392DA3}" type="slidenum">
              <a:rPr lang="en-IN" smtClean="0"/>
              <a:t>‹#›</a:t>
            </a:fld>
            <a:endParaRPr lang="en-IN" dirty="0"/>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72375"/>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A9884C54-B5FA-4D97-94C6-13392A801D51}" type="datetimeFigureOut">
              <a:rPr lang="en-IN" smtClean="0"/>
              <a:t>04-11-2019</a:t>
            </a:fld>
            <a:endParaRPr lang="en-IN" dirty="0"/>
          </a:p>
        </p:txBody>
      </p:sp>
      <p:sp>
        <p:nvSpPr>
          <p:cNvPr id="6" name="Footer Placeholder 5"/>
          <p:cNvSpPr>
            <a:spLocks noGrp="1"/>
          </p:cNvSpPr>
          <p:nvPr>
            <p:ph type="ftr" sz="quarter" idx="11"/>
          </p:nvPr>
        </p:nvSpPr>
        <p:spPr>
          <a:xfrm>
            <a:off x="1577716" y="6375679"/>
            <a:ext cx="2611634" cy="345796"/>
          </a:xfrm>
        </p:spPr>
        <p:txBody>
          <a:bodyPr/>
          <a:lstStyle/>
          <a:p>
            <a:endParaRPr lang="en-IN" dirty="0"/>
          </a:p>
        </p:txBody>
      </p:sp>
      <p:sp>
        <p:nvSpPr>
          <p:cNvPr id="7" name="Slide Number Placeholder 6"/>
          <p:cNvSpPr>
            <a:spLocks noGrp="1"/>
          </p:cNvSpPr>
          <p:nvPr>
            <p:ph type="sldNum" sz="quarter" idx="12"/>
          </p:nvPr>
        </p:nvSpPr>
        <p:spPr>
          <a:xfrm>
            <a:off x="4256153" y="6375679"/>
            <a:ext cx="947460" cy="345796"/>
          </a:xfrm>
        </p:spPr>
        <p:txBody>
          <a:bodyPr/>
          <a:lstStyle/>
          <a:p>
            <a:fld id="{DCA2E701-BDC0-413F-BA9C-07A7AD392DA3}" type="slidenum">
              <a:rPr lang="en-IN" smtClean="0"/>
              <a:t>‹#›</a:t>
            </a:fld>
            <a:endParaRPr lang="en-IN" dirty="0"/>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623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A9884C54-B5FA-4D97-94C6-13392A801D51}" type="datetimeFigureOut">
              <a:rPr lang="en-IN" smtClean="0"/>
              <a:t>04-11-2019</a:t>
            </a:fld>
            <a:endParaRPr lang="en-IN" dirty="0"/>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DCA2E701-BDC0-413F-BA9C-07A7AD392DA3}" type="slidenum">
              <a:rPr lang="en-IN" smtClean="0"/>
              <a:t>‹#›</a:t>
            </a:fld>
            <a:endParaRPr lang="en-IN" dirty="0"/>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918114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8" pos="594" userDrawn="1">
          <p15:clr>
            <a:srgbClr val="F26B43"/>
          </p15:clr>
        </p15:guide>
        <p15:guide id="9" pos="5400" userDrawn="1">
          <p15:clr>
            <a:srgbClr val="F26B43"/>
          </p15:clr>
        </p15:guide>
        <p15:guide id="10" orient="horz" pos="4008" userDrawn="1">
          <p15:clr>
            <a:srgbClr val="F26B43"/>
          </p15:clr>
        </p15:guide>
        <p15:guide id="11" orient="horz" pos="1440" userDrawn="1">
          <p15:clr>
            <a:srgbClr val="F26B43"/>
          </p15:clr>
        </p15:guide>
        <p15:guide id="12" orient="horz" pos="3720" userDrawn="1">
          <p15:clr>
            <a:srgbClr val="F26B43"/>
          </p15:clr>
        </p15:guide>
        <p15:guide id="13" orient="horz" pos="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84C54-B5FA-4D97-94C6-13392A801D51}" type="datetimeFigureOut">
              <a:rPr lang="en-IN" smtClean="0"/>
              <a:t>04-11-2019</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2E701-BDC0-413F-BA9C-07A7AD392DA3}" type="slidenum">
              <a:rPr lang="en-IN" smtClean="0"/>
              <a:t>‹#›</a:t>
            </a:fld>
            <a:endParaRPr lang="en-IN" dirty="0"/>
          </a:p>
        </p:txBody>
      </p:sp>
    </p:spTree>
    <p:extLst>
      <p:ext uri="{BB962C8B-B14F-4D97-AF65-F5344CB8AC3E}">
        <p14:creationId xmlns:p14="http://schemas.microsoft.com/office/powerpoint/2010/main" val="217484856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4844" y="2659573"/>
            <a:ext cx="6886421" cy="2933177"/>
          </a:xfrm>
        </p:spPr>
        <p:txBody>
          <a:bodyPr/>
          <a:lstStyle/>
          <a:p>
            <a:r>
              <a:rPr lang="en-IN" dirty="0"/>
              <a:t>Smart muffler</a:t>
            </a:r>
          </a:p>
        </p:txBody>
      </p:sp>
      <p:sp>
        <p:nvSpPr>
          <p:cNvPr id="8" name="object 2">
            <a:extLst>
              <a:ext uri="{FF2B5EF4-FFF2-40B4-BE49-F238E27FC236}">
                <a16:creationId xmlns:a16="http://schemas.microsoft.com/office/drawing/2014/main" id="{29CC0D4F-8949-44B1-84CF-03851C436F64}"/>
              </a:ext>
            </a:extLst>
          </p:cNvPr>
          <p:cNvSpPr txBox="1"/>
          <p:nvPr/>
        </p:nvSpPr>
        <p:spPr>
          <a:xfrm>
            <a:off x="340502" y="5703148"/>
            <a:ext cx="1482090" cy="1002647"/>
          </a:xfrm>
          <a:prstGeom prst="rect">
            <a:avLst/>
          </a:prstGeom>
        </p:spPr>
        <p:txBody>
          <a:bodyPr vert="horz" wrap="square" lIns="0" tIns="12065" rIns="0" bIns="0" rtlCol="0">
            <a:spAutoFit/>
          </a:bodyPr>
          <a:lstStyle/>
          <a:p>
            <a:pPr marL="12700" marR="5080" algn="ctr">
              <a:lnSpc>
                <a:spcPct val="101899"/>
              </a:lnSpc>
              <a:spcBef>
                <a:spcPts val="95"/>
              </a:spcBef>
            </a:pPr>
            <a:r>
              <a:rPr sz="1550" b="1" spc="-20" dirty="0">
                <a:solidFill>
                  <a:srgbClr val="002060"/>
                </a:solidFill>
                <a:latin typeface="Calibri"/>
                <a:cs typeface="Calibri"/>
              </a:rPr>
              <a:t>Team </a:t>
            </a:r>
            <a:r>
              <a:rPr sz="1550" b="1" spc="15" dirty="0">
                <a:solidFill>
                  <a:srgbClr val="002060"/>
                </a:solidFill>
                <a:latin typeface="Calibri"/>
                <a:cs typeface="Calibri"/>
              </a:rPr>
              <a:t>Member 1  </a:t>
            </a:r>
            <a:r>
              <a:rPr lang="en-IN" sz="1550" b="1" spc="10" dirty="0">
                <a:solidFill>
                  <a:srgbClr val="002060"/>
                </a:solidFill>
                <a:latin typeface="Calibri"/>
                <a:cs typeface="Calibri"/>
              </a:rPr>
              <a:t>Dhinesh.R  </a:t>
            </a:r>
            <a:endParaRPr lang="en-IN" sz="1550" b="1" spc="15" dirty="0">
              <a:solidFill>
                <a:srgbClr val="002060"/>
              </a:solidFill>
              <a:latin typeface="Calibri"/>
              <a:cs typeface="Calibri"/>
            </a:endParaRPr>
          </a:p>
          <a:p>
            <a:pPr marL="12700" marR="5080" algn="ctr">
              <a:lnSpc>
                <a:spcPct val="101899"/>
              </a:lnSpc>
              <a:spcBef>
                <a:spcPts val="95"/>
              </a:spcBef>
            </a:pPr>
            <a:r>
              <a:rPr lang="en-IN" sz="1550" b="1" spc="15" dirty="0">
                <a:solidFill>
                  <a:srgbClr val="002060"/>
                </a:solidFill>
                <a:latin typeface="Calibri"/>
                <a:cs typeface="Calibri"/>
              </a:rPr>
              <a:t>198</a:t>
            </a:r>
          </a:p>
          <a:p>
            <a:pPr marL="12700" marR="5080" algn="ctr">
              <a:lnSpc>
                <a:spcPct val="101899"/>
              </a:lnSpc>
              <a:spcBef>
                <a:spcPts val="95"/>
              </a:spcBef>
            </a:pPr>
            <a:endParaRPr sz="1550" b="1" dirty="0">
              <a:solidFill>
                <a:srgbClr val="002060"/>
              </a:solidFill>
              <a:latin typeface="Calibri"/>
              <a:cs typeface="Calibri"/>
            </a:endParaRPr>
          </a:p>
        </p:txBody>
      </p:sp>
      <p:sp>
        <p:nvSpPr>
          <p:cNvPr id="9" name="object 3">
            <a:extLst>
              <a:ext uri="{FF2B5EF4-FFF2-40B4-BE49-F238E27FC236}">
                <a16:creationId xmlns:a16="http://schemas.microsoft.com/office/drawing/2014/main" id="{CF16D79C-9BFC-4798-B45C-A182DBFBF5EF}"/>
              </a:ext>
            </a:extLst>
          </p:cNvPr>
          <p:cNvSpPr txBox="1"/>
          <p:nvPr/>
        </p:nvSpPr>
        <p:spPr>
          <a:xfrm>
            <a:off x="2113849" y="5703149"/>
            <a:ext cx="1363980" cy="1295611"/>
          </a:xfrm>
          <a:prstGeom prst="rect">
            <a:avLst/>
          </a:prstGeom>
        </p:spPr>
        <p:txBody>
          <a:bodyPr vert="horz" wrap="square" lIns="0" tIns="12065" rIns="0" bIns="0" rtlCol="0">
            <a:spAutoFit/>
          </a:bodyPr>
          <a:lstStyle/>
          <a:p>
            <a:pPr marL="13335" marR="5080" algn="ctr">
              <a:lnSpc>
                <a:spcPct val="101899"/>
              </a:lnSpc>
              <a:spcBef>
                <a:spcPts val="95"/>
              </a:spcBef>
            </a:pPr>
            <a:r>
              <a:rPr sz="1550" b="1" spc="-20" dirty="0">
                <a:solidFill>
                  <a:srgbClr val="002060"/>
                </a:solidFill>
                <a:latin typeface="Calibri"/>
                <a:cs typeface="Calibri"/>
              </a:rPr>
              <a:t>Team </a:t>
            </a:r>
            <a:r>
              <a:rPr sz="1550" b="1" spc="15" dirty="0">
                <a:solidFill>
                  <a:srgbClr val="002060"/>
                </a:solidFill>
                <a:latin typeface="Calibri"/>
                <a:cs typeface="Calibri"/>
              </a:rPr>
              <a:t>Member</a:t>
            </a:r>
            <a:r>
              <a:rPr sz="1550" b="1" spc="-50" dirty="0">
                <a:solidFill>
                  <a:srgbClr val="002060"/>
                </a:solidFill>
                <a:latin typeface="Calibri"/>
                <a:cs typeface="Calibri"/>
              </a:rPr>
              <a:t> </a:t>
            </a:r>
            <a:r>
              <a:rPr sz="1550" b="1" spc="15" dirty="0">
                <a:solidFill>
                  <a:srgbClr val="002060"/>
                </a:solidFill>
                <a:latin typeface="Calibri"/>
                <a:cs typeface="Calibri"/>
              </a:rPr>
              <a:t>2  </a:t>
            </a:r>
            <a:r>
              <a:rPr lang="en-IN" sz="1550" b="1" spc="5" dirty="0">
                <a:solidFill>
                  <a:srgbClr val="002060"/>
                </a:solidFill>
                <a:latin typeface="Calibri"/>
                <a:cs typeface="Calibri"/>
              </a:rPr>
              <a:t>Jinu.S</a:t>
            </a:r>
            <a:r>
              <a:rPr sz="1550" b="1" spc="5" dirty="0">
                <a:solidFill>
                  <a:srgbClr val="002060"/>
                </a:solidFill>
                <a:latin typeface="Calibri"/>
                <a:cs typeface="Calibri"/>
              </a:rPr>
              <a:t> </a:t>
            </a:r>
            <a:endParaRPr lang="en-IN" sz="1550" b="1" spc="5" dirty="0">
              <a:solidFill>
                <a:srgbClr val="002060"/>
              </a:solidFill>
              <a:latin typeface="Calibri"/>
              <a:cs typeface="Calibri"/>
            </a:endParaRPr>
          </a:p>
          <a:p>
            <a:pPr marL="13335" marR="5080" algn="ctr">
              <a:lnSpc>
                <a:spcPct val="101899"/>
              </a:lnSpc>
              <a:spcBef>
                <a:spcPts val="95"/>
              </a:spcBef>
            </a:pPr>
            <a:r>
              <a:rPr lang="en-IN" sz="1550" b="1" spc="5" dirty="0">
                <a:solidFill>
                  <a:srgbClr val="002060"/>
                </a:solidFill>
                <a:latin typeface="Calibri"/>
                <a:cs typeface="Calibri"/>
              </a:rPr>
              <a:t>193</a:t>
            </a:r>
            <a:endParaRPr lang="en-IN" sz="1550" b="1" spc="15" dirty="0">
              <a:solidFill>
                <a:srgbClr val="002060"/>
              </a:solidFill>
              <a:latin typeface="Calibri"/>
              <a:cs typeface="Calibri"/>
            </a:endParaRPr>
          </a:p>
          <a:p>
            <a:pPr marL="13335" marR="5080" algn="ctr">
              <a:lnSpc>
                <a:spcPct val="101899"/>
              </a:lnSpc>
              <a:spcBef>
                <a:spcPts val="95"/>
              </a:spcBef>
            </a:pPr>
            <a:endParaRPr sz="1550" b="1" dirty="0">
              <a:solidFill>
                <a:srgbClr val="002060"/>
              </a:solidFill>
              <a:latin typeface="Calibri"/>
              <a:cs typeface="Calibri"/>
            </a:endParaRPr>
          </a:p>
          <a:p>
            <a:pPr algn="ctr">
              <a:lnSpc>
                <a:spcPct val="100000"/>
              </a:lnSpc>
              <a:spcBef>
                <a:spcPts val="15"/>
              </a:spcBef>
            </a:pPr>
            <a:endParaRPr sz="1850" b="1" dirty="0">
              <a:solidFill>
                <a:srgbClr val="002060"/>
              </a:solidFill>
              <a:latin typeface="Times New Roman"/>
              <a:cs typeface="Times New Roman"/>
            </a:endParaRPr>
          </a:p>
        </p:txBody>
      </p:sp>
      <p:sp>
        <p:nvSpPr>
          <p:cNvPr id="10" name="object 2">
            <a:extLst>
              <a:ext uri="{FF2B5EF4-FFF2-40B4-BE49-F238E27FC236}">
                <a16:creationId xmlns:a16="http://schemas.microsoft.com/office/drawing/2014/main" id="{B6F60E2C-2E14-415F-8C5D-A9ACF0690290}"/>
              </a:ext>
            </a:extLst>
          </p:cNvPr>
          <p:cNvSpPr txBox="1"/>
          <p:nvPr/>
        </p:nvSpPr>
        <p:spPr>
          <a:xfrm>
            <a:off x="5666172" y="5703149"/>
            <a:ext cx="1482090" cy="746551"/>
          </a:xfrm>
          <a:prstGeom prst="rect">
            <a:avLst/>
          </a:prstGeom>
        </p:spPr>
        <p:txBody>
          <a:bodyPr vert="horz" wrap="square" lIns="0" tIns="12065" rIns="0" bIns="0" rtlCol="0">
            <a:spAutoFit/>
          </a:bodyPr>
          <a:lstStyle/>
          <a:p>
            <a:pPr marL="12700" marR="5080" algn="ctr">
              <a:lnSpc>
                <a:spcPct val="101899"/>
              </a:lnSpc>
              <a:spcBef>
                <a:spcPts val="95"/>
              </a:spcBef>
            </a:pPr>
            <a:r>
              <a:rPr lang="en-IN" sz="1550" b="1" spc="-20" dirty="0">
                <a:solidFill>
                  <a:srgbClr val="002060"/>
                </a:solidFill>
                <a:latin typeface="Calibri"/>
                <a:cs typeface="Calibri"/>
              </a:rPr>
              <a:t>Team </a:t>
            </a:r>
            <a:r>
              <a:rPr lang="en-IN" sz="1550" b="1" spc="15" dirty="0">
                <a:solidFill>
                  <a:srgbClr val="002060"/>
                </a:solidFill>
                <a:latin typeface="Calibri"/>
                <a:cs typeface="Calibri"/>
              </a:rPr>
              <a:t>Member</a:t>
            </a:r>
            <a:r>
              <a:rPr lang="en-IN" sz="1550" b="1" spc="-50" dirty="0">
                <a:solidFill>
                  <a:srgbClr val="002060"/>
                </a:solidFill>
                <a:latin typeface="Calibri"/>
                <a:cs typeface="Calibri"/>
              </a:rPr>
              <a:t> </a:t>
            </a:r>
            <a:r>
              <a:rPr lang="en-IN" sz="1550" b="1" spc="15" dirty="0">
                <a:solidFill>
                  <a:srgbClr val="002060"/>
                </a:solidFill>
                <a:latin typeface="Calibri"/>
                <a:cs typeface="Calibri"/>
              </a:rPr>
              <a:t>3  Mohamed </a:t>
            </a:r>
            <a:r>
              <a:rPr lang="en-IN" sz="1550" b="1" spc="10" dirty="0">
                <a:solidFill>
                  <a:srgbClr val="002060"/>
                </a:solidFill>
                <a:latin typeface="Calibri"/>
                <a:cs typeface="Calibri"/>
              </a:rPr>
              <a:t>Nihal</a:t>
            </a:r>
            <a:r>
              <a:rPr lang="en-IN" sz="1550" b="1" spc="5" dirty="0">
                <a:solidFill>
                  <a:srgbClr val="002060"/>
                </a:solidFill>
                <a:latin typeface="Calibri"/>
                <a:cs typeface="Calibri"/>
              </a:rPr>
              <a:t>  </a:t>
            </a:r>
            <a:endParaRPr lang="en-IN" sz="1550" b="1" spc="15" dirty="0">
              <a:solidFill>
                <a:srgbClr val="002060"/>
              </a:solidFill>
              <a:latin typeface="Calibri"/>
              <a:cs typeface="Calibri"/>
            </a:endParaRPr>
          </a:p>
          <a:p>
            <a:pPr marL="12700" marR="5080" algn="ctr">
              <a:lnSpc>
                <a:spcPct val="101899"/>
              </a:lnSpc>
              <a:spcBef>
                <a:spcPts val="95"/>
              </a:spcBef>
            </a:pPr>
            <a:r>
              <a:rPr lang="en-IN" sz="1550" b="1" spc="15" dirty="0">
                <a:solidFill>
                  <a:srgbClr val="002060"/>
                </a:solidFill>
                <a:latin typeface="Calibri"/>
                <a:cs typeface="Calibri"/>
              </a:rPr>
              <a:t>203</a:t>
            </a:r>
            <a:endParaRPr sz="1550" b="1" dirty="0">
              <a:solidFill>
                <a:srgbClr val="002060"/>
              </a:solidFill>
              <a:latin typeface="Calibri"/>
              <a:cs typeface="Calibri"/>
            </a:endParaRPr>
          </a:p>
        </p:txBody>
      </p:sp>
      <p:sp>
        <p:nvSpPr>
          <p:cNvPr id="12" name="object 10">
            <a:extLst>
              <a:ext uri="{FF2B5EF4-FFF2-40B4-BE49-F238E27FC236}">
                <a16:creationId xmlns:a16="http://schemas.microsoft.com/office/drawing/2014/main" id="{E9D239AF-9911-4710-B82E-6E6227AF27B2}"/>
              </a:ext>
            </a:extLst>
          </p:cNvPr>
          <p:cNvSpPr txBox="1"/>
          <p:nvPr/>
        </p:nvSpPr>
        <p:spPr>
          <a:xfrm>
            <a:off x="7439519" y="5703149"/>
            <a:ext cx="1363980" cy="1003288"/>
          </a:xfrm>
          <a:prstGeom prst="rect">
            <a:avLst/>
          </a:prstGeom>
        </p:spPr>
        <p:txBody>
          <a:bodyPr vert="horz" wrap="square" lIns="0" tIns="12700" rIns="0" bIns="0" rtlCol="0">
            <a:spAutoFit/>
          </a:bodyPr>
          <a:lstStyle/>
          <a:p>
            <a:pPr marL="12700" marR="5080" algn="ctr">
              <a:lnSpc>
                <a:spcPct val="102000"/>
              </a:lnSpc>
              <a:spcBef>
                <a:spcPts val="100"/>
              </a:spcBef>
            </a:pPr>
            <a:r>
              <a:rPr sz="1550" b="1" spc="-20" dirty="0">
                <a:solidFill>
                  <a:srgbClr val="002060"/>
                </a:solidFill>
                <a:latin typeface="Calibri"/>
                <a:cs typeface="Calibri"/>
              </a:rPr>
              <a:t>Team </a:t>
            </a:r>
            <a:r>
              <a:rPr sz="1550" b="1" spc="15" dirty="0">
                <a:solidFill>
                  <a:srgbClr val="002060"/>
                </a:solidFill>
                <a:latin typeface="Calibri"/>
                <a:cs typeface="Calibri"/>
              </a:rPr>
              <a:t>Member</a:t>
            </a:r>
            <a:r>
              <a:rPr sz="1550" b="1" spc="-35" dirty="0">
                <a:solidFill>
                  <a:srgbClr val="002060"/>
                </a:solidFill>
                <a:latin typeface="Calibri"/>
                <a:cs typeface="Calibri"/>
              </a:rPr>
              <a:t> </a:t>
            </a:r>
            <a:r>
              <a:rPr sz="1550" b="1" spc="15" dirty="0">
                <a:solidFill>
                  <a:srgbClr val="002060"/>
                </a:solidFill>
                <a:latin typeface="Calibri"/>
                <a:cs typeface="Calibri"/>
              </a:rPr>
              <a:t>4  </a:t>
            </a:r>
            <a:r>
              <a:rPr lang="en-IN" sz="1550" b="1" spc="15" dirty="0">
                <a:solidFill>
                  <a:srgbClr val="002060"/>
                </a:solidFill>
                <a:latin typeface="Calibri"/>
                <a:cs typeface="Calibri"/>
              </a:rPr>
              <a:t>K.C.Vishal</a:t>
            </a:r>
            <a:r>
              <a:rPr lang="en-IN" sz="1550" b="1" spc="-15" dirty="0">
                <a:solidFill>
                  <a:srgbClr val="002060"/>
                </a:solidFill>
                <a:latin typeface="Calibri"/>
                <a:cs typeface="Calibri"/>
              </a:rPr>
              <a:t>  </a:t>
            </a:r>
            <a:endParaRPr lang="en-IN" sz="1550" b="1" spc="15" dirty="0">
              <a:solidFill>
                <a:srgbClr val="002060"/>
              </a:solidFill>
              <a:latin typeface="Calibri"/>
              <a:cs typeface="Calibri"/>
            </a:endParaRPr>
          </a:p>
          <a:p>
            <a:pPr marL="12700" marR="5080" algn="ctr">
              <a:lnSpc>
                <a:spcPct val="102000"/>
              </a:lnSpc>
              <a:spcBef>
                <a:spcPts val="100"/>
              </a:spcBef>
            </a:pPr>
            <a:r>
              <a:rPr lang="en-IN" sz="1550" b="1" spc="15" dirty="0">
                <a:solidFill>
                  <a:srgbClr val="002060"/>
                </a:solidFill>
                <a:latin typeface="Calibri"/>
                <a:cs typeface="Calibri"/>
              </a:rPr>
              <a:t>200</a:t>
            </a:r>
          </a:p>
          <a:p>
            <a:pPr marL="12700" marR="5080" algn="ctr">
              <a:lnSpc>
                <a:spcPct val="102000"/>
              </a:lnSpc>
              <a:spcBef>
                <a:spcPts val="100"/>
              </a:spcBef>
            </a:pPr>
            <a:endParaRPr sz="1550" b="1" dirty="0">
              <a:solidFill>
                <a:srgbClr val="002060"/>
              </a:solidFill>
              <a:latin typeface="Calibri"/>
              <a:cs typeface="Calibri"/>
            </a:endParaRPr>
          </a:p>
        </p:txBody>
      </p:sp>
      <p:pic>
        <p:nvPicPr>
          <p:cNvPr id="4" name="Picture 3" descr="A picture containing arch, tunnel, building, bridge&#10;&#10;Description automatically generated">
            <a:extLst>
              <a:ext uri="{FF2B5EF4-FFF2-40B4-BE49-F238E27FC236}">
                <a16:creationId xmlns:a16="http://schemas.microsoft.com/office/drawing/2014/main" id="{3C9FFA8E-50B0-4349-BDE0-A217923AA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617" y="928644"/>
            <a:ext cx="2086873" cy="2086873"/>
          </a:xfrm>
          <a:prstGeom prst="rect">
            <a:avLst/>
          </a:prstGeom>
        </p:spPr>
      </p:pic>
      <p:sp>
        <p:nvSpPr>
          <p:cNvPr id="11" name="object 3">
            <a:extLst>
              <a:ext uri="{FF2B5EF4-FFF2-40B4-BE49-F238E27FC236}">
                <a16:creationId xmlns:a16="http://schemas.microsoft.com/office/drawing/2014/main" id="{D2B9135D-9093-4613-9CBE-6DCFB1E26585}"/>
              </a:ext>
            </a:extLst>
          </p:cNvPr>
          <p:cNvSpPr txBox="1"/>
          <p:nvPr/>
        </p:nvSpPr>
        <p:spPr>
          <a:xfrm>
            <a:off x="4028577" y="5848921"/>
            <a:ext cx="1363980" cy="1308435"/>
          </a:xfrm>
          <a:prstGeom prst="rect">
            <a:avLst/>
          </a:prstGeom>
        </p:spPr>
        <p:txBody>
          <a:bodyPr vert="horz" wrap="square" lIns="0" tIns="12065" rIns="0" bIns="0" rtlCol="0">
            <a:spAutoFit/>
          </a:bodyPr>
          <a:lstStyle/>
          <a:p>
            <a:pPr marL="13335" marR="5080" algn="ctr">
              <a:lnSpc>
                <a:spcPct val="101899"/>
              </a:lnSpc>
              <a:spcBef>
                <a:spcPts val="95"/>
              </a:spcBef>
            </a:pPr>
            <a:r>
              <a:rPr lang="en-IN" sz="1550" b="1" spc="-20" dirty="0">
                <a:solidFill>
                  <a:srgbClr val="002060"/>
                </a:solidFill>
                <a:latin typeface="Calibri"/>
                <a:cs typeface="Calibri"/>
              </a:rPr>
              <a:t>Mentor</a:t>
            </a:r>
          </a:p>
          <a:p>
            <a:pPr marL="13335" marR="5080" algn="ctr">
              <a:lnSpc>
                <a:spcPct val="101899"/>
              </a:lnSpc>
              <a:spcBef>
                <a:spcPts val="95"/>
              </a:spcBef>
            </a:pPr>
            <a:r>
              <a:rPr lang="en-IN" sz="1550" b="1" spc="-20" dirty="0">
                <a:solidFill>
                  <a:srgbClr val="002060"/>
                </a:solidFill>
                <a:latin typeface="Calibri"/>
                <a:cs typeface="Calibri"/>
              </a:rPr>
              <a:t>Vinoth Kumar G</a:t>
            </a:r>
            <a:r>
              <a:rPr sz="1550" b="1" spc="5" dirty="0">
                <a:solidFill>
                  <a:srgbClr val="002060"/>
                </a:solidFill>
                <a:latin typeface="Calibri"/>
                <a:cs typeface="Calibri"/>
              </a:rPr>
              <a:t> </a:t>
            </a:r>
            <a:endParaRPr lang="en-IN" sz="1550" b="1" spc="5" dirty="0">
              <a:solidFill>
                <a:srgbClr val="002060"/>
              </a:solidFill>
              <a:latin typeface="Calibri"/>
              <a:cs typeface="Calibri"/>
            </a:endParaRPr>
          </a:p>
          <a:p>
            <a:pPr marL="13335" marR="5080" algn="ctr">
              <a:lnSpc>
                <a:spcPct val="101899"/>
              </a:lnSpc>
              <a:spcBef>
                <a:spcPts val="95"/>
              </a:spcBef>
            </a:pPr>
            <a:endParaRPr lang="en-IN" sz="1550" b="1" spc="15" dirty="0">
              <a:solidFill>
                <a:srgbClr val="002060"/>
              </a:solidFill>
              <a:latin typeface="Calibri"/>
              <a:cs typeface="Calibri"/>
            </a:endParaRPr>
          </a:p>
          <a:p>
            <a:pPr marL="13335" marR="5080" algn="ctr">
              <a:lnSpc>
                <a:spcPct val="101899"/>
              </a:lnSpc>
              <a:spcBef>
                <a:spcPts val="95"/>
              </a:spcBef>
            </a:pPr>
            <a:endParaRPr sz="1550" b="1" dirty="0">
              <a:solidFill>
                <a:srgbClr val="002060"/>
              </a:solidFill>
              <a:latin typeface="Calibri"/>
              <a:cs typeface="Calibri"/>
            </a:endParaRPr>
          </a:p>
          <a:p>
            <a:pPr algn="ctr">
              <a:lnSpc>
                <a:spcPct val="100000"/>
              </a:lnSpc>
              <a:spcBef>
                <a:spcPts val="15"/>
              </a:spcBef>
            </a:pPr>
            <a:endParaRPr sz="1850" b="1" dirty="0">
              <a:solidFill>
                <a:srgbClr val="002060"/>
              </a:solidFill>
              <a:latin typeface="Times New Roman"/>
              <a:cs typeface="Times New Roman"/>
            </a:endParaRPr>
          </a:p>
        </p:txBody>
      </p:sp>
    </p:spTree>
    <p:extLst>
      <p:ext uri="{BB962C8B-B14F-4D97-AF65-F5344CB8AC3E}">
        <p14:creationId xmlns:p14="http://schemas.microsoft.com/office/powerpoint/2010/main" val="4213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E1308C4-EFA4-4DCF-8154-CD25F1883785}"/>
              </a:ext>
            </a:extLst>
          </p:cNvPr>
          <p:cNvSpPr/>
          <p:nvPr/>
        </p:nvSpPr>
        <p:spPr>
          <a:xfrm>
            <a:off x="103909" y="568036"/>
            <a:ext cx="8936182" cy="6096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idx="1"/>
          </p:nvPr>
        </p:nvSpPr>
        <p:spPr>
          <a:xfrm>
            <a:off x="3615065" y="1546079"/>
            <a:ext cx="5188911" cy="4406847"/>
          </a:xfrm>
          <a:prstGeom prst="roundRect">
            <a:avLst/>
          </a:prstGeom>
          <a:ln w="28575">
            <a:solidFill>
              <a:srgbClr val="FFFF00"/>
            </a:solidFill>
          </a:ln>
        </p:spPr>
        <p:txBody>
          <a:bodyPr vert="horz" lIns="135000" tIns="45720" rIns="91440" bIns="45720" rtlCol="0">
            <a:noAutofit/>
          </a:bodyPr>
          <a:lstStyle/>
          <a:p>
            <a:pPr algn="just"/>
            <a:r>
              <a:rPr lang="en-IN" sz="1800" dirty="0">
                <a:solidFill>
                  <a:schemeClr val="bg1"/>
                </a:solidFill>
              </a:rPr>
              <a:t>Every day, we experience sound in our environment, such as the sounds from construction &amp; industries, mining and traffic. Normally, these sounds are at safe levels that don’t damage our hearing. But sounds can be harmful when they are too loud, even for a brief time, or when they are both loud and long-lasting. </a:t>
            </a:r>
          </a:p>
          <a:p>
            <a:pPr algn="just"/>
            <a:r>
              <a:rPr lang="en-IN" sz="1800" dirty="0">
                <a:solidFill>
                  <a:schemeClr val="bg1"/>
                </a:solidFill>
              </a:rPr>
              <a:t>These sounds can damage sensitive structures in the inner ear and cause noise-induced hearing loss (NIHL) which can be temporary as well as permanent.</a:t>
            </a:r>
          </a:p>
          <a:p>
            <a:pPr algn="just"/>
            <a:r>
              <a:rPr lang="en-IN" sz="1800" dirty="0">
                <a:solidFill>
                  <a:schemeClr val="bg1"/>
                </a:solidFill>
              </a:rPr>
              <a:t>NIHL is categorised based on the sound pressure level (SPL) in the dB scale.</a:t>
            </a:r>
          </a:p>
          <a:p>
            <a:pPr marL="0" indent="0">
              <a:buNone/>
            </a:pPr>
            <a:r>
              <a:rPr lang="en-IN" sz="1800" dirty="0">
                <a:solidFill>
                  <a:schemeClr val="bg1"/>
                </a:solidFill>
              </a:rPr>
              <a:t> </a:t>
            </a:r>
            <a:endParaRPr lang="en-IN" sz="1600" dirty="0">
              <a:solidFill>
                <a:schemeClr val="bg1"/>
              </a:solidFill>
            </a:endParaRPr>
          </a:p>
        </p:txBody>
      </p:sp>
      <p:sp>
        <p:nvSpPr>
          <p:cNvPr id="9" name="Right Arrow 8"/>
          <p:cNvSpPr/>
          <p:nvPr/>
        </p:nvSpPr>
        <p:spPr>
          <a:xfrm>
            <a:off x="2977867" y="1546080"/>
            <a:ext cx="637198" cy="4355950"/>
          </a:xfrm>
          <a:prstGeom prst="rightArrow">
            <a:avLst>
              <a:gd name="adj1" fmla="val 50000"/>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0" name="Rounded Rectangle 9"/>
          <p:cNvSpPr/>
          <p:nvPr/>
        </p:nvSpPr>
        <p:spPr>
          <a:xfrm>
            <a:off x="290727" y="983672"/>
            <a:ext cx="2690447" cy="5458691"/>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1" name="Rectangle 10">
            <a:extLst>
              <a:ext uri="{FF2B5EF4-FFF2-40B4-BE49-F238E27FC236}">
                <a16:creationId xmlns:a16="http://schemas.microsoft.com/office/drawing/2014/main" id="{FE1D0BE1-12E3-4D0D-8E4D-69C7338A5457}"/>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1. Background</a:t>
            </a:r>
          </a:p>
        </p:txBody>
      </p:sp>
      <p:pic>
        <p:nvPicPr>
          <p:cNvPr id="12" name="Picture 11"/>
          <p:cNvPicPr/>
          <p:nvPr/>
        </p:nvPicPr>
        <p:blipFill rotWithShape="1">
          <a:blip r:embed="rId2" cstate="print">
            <a:extLst>
              <a:ext uri="{28A0092B-C50C-407E-A947-70E740481C1C}">
                <a14:useLocalDpi xmlns:a14="http://schemas.microsoft.com/office/drawing/2010/main" val="0"/>
              </a:ext>
            </a:extLst>
          </a:blip>
          <a:srcRect l="11209" t="1329" r="11033" b="1994"/>
          <a:stretch/>
        </p:blipFill>
        <p:spPr bwMode="auto">
          <a:xfrm>
            <a:off x="414759" y="4153025"/>
            <a:ext cx="2365769" cy="1799901"/>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E718CA58-FCB7-4979-95B4-26D0225159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303" y="1546079"/>
            <a:ext cx="2435225" cy="1524000"/>
          </a:xfrm>
          <a:prstGeom prst="rect">
            <a:avLst/>
          </a:prstGeom>
          <a:noFill/>
          <a:ln>
            <a:noFill/>
          </a:ln>
        </p:spPr>
      </p:pic>
    </p:spTree>
    <p:extLst>
      <p:ext uri="{BB962C8B-B14F-4D97-AF65-F5344CB8AC3E}">
        <p14:creationId xmlns:p14="http://schemas.microsoft.com/office/powerpoint/2010/main" val="190782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E1308C4-EFA4-4DCF-8154-CD25F1883785}"/>
              </a:ext>
            </a:extLst>
          </p:cNvPr>
          <p:cNvSpPr/>
          <p:nvPr/>
        </p:nvSpPr>
        <p:spPr>
          <a:xfrm>
            <a:off x="103909" y="669518"/>
            <a:ext cx="8936182" cy="6096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FE1D0BE1-12E3-4D0D-8E4D-69C7338A5457}"/>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2. Sound Pressure Level Table</a:t>
            </a:r>
          </a:p>
        </p:txBody>
      </p:sp>
      <p:graphicFrame>
        <p:nvGraphicFramePr>
          <p:cNvPr id="15" name="Table 14"/>
          <p:cNvGraphicFramePr>
            <a:graphicFrameLocks noGrp="1"/>
          </p:cNvGraphicFramePr>
          <p:nvPr>
            <p:extLst>
              <p:ext uri="{D42A27DB-BD31-4B8C-83A1-F6EECF244321}">
                <p14:modId xmlns:p14="http://schemas.microsoft.com/office/powerpoint/2010/main" val="22103531"/>
              </p:ext>
            </p:extLst>
          </p:nvPr>
        </p:nvGraphicFramePr>
        <p:xfrm>
          <a:off x="1567543" y="1071155"/>
          <a:ext cx="6087291" cy="5094515"/>
        </p:xfrm>
        <a:graphic>
          <a:graphicData uri="http://schemas.openxmlformats.org/drawingml/2006/table">
            <a:tbl>
              <a:tblPr firstRow="1" firstCol="1" bandRow="1">
                <a:tableStyleId>{C4B1156A-380E-4F78-BDF5-A606A8083BF9}</a:tableStyleId>
              </a:tblPr>
              <a:tblGrid>
                <a:gridCol w="2983966">
                  <a:extLst>
                    <a:ext uri="{9D8B030D-6E8A-4147-A177-3AD203B41FA5}">
                      <a16:colId xmlns:a16="http://schemas.microsoft.com/office/drawing/2014/main" val="2335814344"/>
                    </a:ext>
                  </a:extLst>
                </a:gridCol>
                <a:gridCol w="3103325">
                  <a:extLst>
                    <a:ext uri="{9D8B030D-6E8A-4147-A177-3AD203B41FA5}">
                      <a16:colId xmlns:a16="http://schemas.microsoft.com/office/drawing/2014/main" val="3982162360"/>
                    </a:ext>
                  </a:extLst>
                </a:gridCol>
              </a:tblGrid>
              <a:tr h="597258">
                <a:tc>
                  <a:txBody>
                    <a:bodyPr/>
                    <a:lstStyle/>
                    <a:p>
                      <a:pPr algn="ctr">
                        <a:lnSpc>
                          <a:spcPct val="150000"/>
                        </a:lnSpc>
                        <a:spcAft>
                          <a:spcPts val="0"/>
                        </a:spcAft>
                      </a:pPr>
                      <a:r>
                        <a:rPr lang="en-IN" sz="2000" dirty="0">
                          <a:effectLst/>
                        </a:rPr>
                        <a:t>TYPES OF NOISE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2000" dirty="0">
                          <a:effectLst/>
                        </a:rPr>
                        <a:t> DECIBLES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2137872"/>
                  </a:ext>
                </a:extLst>
              </a:tr>
              <a:tr h="599253">
                <a:tc>
                  <a:txBody>
                    <a:bodyPr/>
                    <a:lstStyle/>
                    <a:p>
                      <a:pPr>
                        <a:lnSpc>
                          <a:spcPct val="107000"/>
                        </a:lnSpc>
                        <a:spcAft>
                          <a:spcPts val="0"/>
                        </a:spcAft>
                      </a:pPr>
                      <a:r>
                        <a:rPr lang="en-IN" sz="1400" dirty="0">
                          <a:effectLst/>
                        </a:rPr>
                        <a:t>Normal Conversation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a:t>
                      </a:r>
                      <a:r>
                        <a:rPr lang="en-IN" sz="1400" dirty="0">
                          <a:effectLst/>
                        </a:rPr>
                        <a:t>60 – 70  dB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028571"/>
                  </a:ext>
                </a:extLst>
              </a:tr>
              <a:tr h="599253">
                <a:tc>
                  <a:txBody>
                    <a:bodyPr/>
                    <a:lstStyle/>
                    <a:p>
                      <a:pPr>
                        <a:lnSpc>
                          <a:spcPct val="107000"/>
                        </a:lnSpc>
                        <a:spcAft>
                          <a:spcPts val="0"/>
                        </a:spcAft>
                      </a:pPr>
                      <a:r>
                        <a:rPr lang="en-IN" sz="1400" dirty="0">
                          <a:effectLst/>
                        </a:rPr>
                        <a:t>Movie Theatre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74 – 104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6554234"/>
                  </a:ext>
                </a:extLst>
              </a:tr>
              <a:tr h="599253">
                <a:tc>
                  <a:txBody>
                    <a:bodyPr/>
                    <a:lstStyle/>
                    <a:p>
                      <a:pPr>
                        <a:lnSpc>
                          <a:spcPct val="107000"/>
                        </a:lnSpc>
                        <a:spcAft>
                          <a:spcPts val="0"/>
                        </a:spcAft>
                      </a:pPr>
                      <a:r>
                        <a:rPr lang="en-IN" sz="1400" dirty="0">
                          <a:effectLst/>
                        </a:rPr>
                        <a:t>Motorcycles and dirt bikes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80 – 110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491820"/>
                  </a:ext>
                </a:extLst>
              </a:tr>
              <a:tr h="932184">
                <a:tc>
                  <a:txBody>
                    <a:bodyPr/>
                    <a:lstStyle/>
                    <a:p>
                      <a:pPr>
                        <a:lnSpc>
                          <a:spcPct val="107000"/>
                        </a:lnSpc>
                        <a:spcAft>
                          <a:spcPts val="0"/>
                        </a:spcAft>
                      </a:pPr>
                      <a:r>
                        <a:rPr lang="en-IN" sz="1400" dirty="0">
                          <a:effectLst/>
                        </a:rPr>
                        <a:t>Music through headphones at maximum volume, sporting events, and concerts</a:t>
                      </a:r>
                      <a:br>
                        <a:rPr lang="en-IN" sz="1100" dirty="0">
                          <a:effectLst/>
                        </a:rPr>
                      </a:b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a:t>
                      </a:r>
                    </a:p>
                    <a:p>
                      <a:pPr>
                        <a:lnSpc>
                          <a:spcPct val="107000"/>
                        </a:lnSpc>
                        <a:spcAft>
                          <a:spcPts val="0"/>
                        </a:spcAft>
                      </a:pPr>
                      <a:r>
                        <a:rPr lang="en-IN" sz="1400" dirty="0">
                          <a:effectLst/>
                        </a:rPr>
                        <a:t>94 – 110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633450"/>
                  </a:ext>
                </a:extLst>
              </a:tr>
              <a:tr h="599253">
                <a:tc>
                  <a:txBody>
                    <a:bodyPr/>
                    <a:lstStyle/>
                    <a:p>
                      <a:pPr>
                        <a:lnSpc>
                          <a:spcPct val="107000"/>
                        </a:lnSpc>
                        <a:spcAft>
                          <a:spcPts val="0"/>
                        </a:spcAft>
                      </a:pPr>
                      <a:r>
                        <a:rPr lang="en-IN" sz="1400" dirty="0">
                          <a:effectLst/>
                        </a:rPr>
                        <a:t>City Traffic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90– 129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4428140"/>
                  </a:ext>
                </a:extLst>
              </a:tr>
              <a:tr h="599253">
                <a:tc>
                  <a:txBody>
                    <a:bodyPr/>
                    <a:lstStyle/>
                    <a:p>
                      <a:pPr>
                        <a:lnSpc>
                          <a:spcPct val="107000"/>
                        </a:lnSpc>
                        <a:spcAft>
                          <a:spcPts val="0"/>
                        </a:spcAft>
                      </a:pPr>
                      <a:r>
                        <a:rPr lang="en-IN" sz="1400" dirty="0">
                          <a:effectLst/>
                        </a:rPr>
                        <a:t>Ambulance Siren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110 – 140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8973505"/>
                  </a:ext>
                </a:extLst>
              </a:tr>
              <a:tr h="568808">
                <a:tc>
                  <a:txBody>
                    <a:bodyPr/>
                    <a:lstStyle/>
                    <a:p>
                      <a:pPr>
                        <a:lnSpc>
                          <a:spcPct val="107000"/>
                        </a:lnSpc>
                        <a:spcAft>
                          <a:spcPts val="0"/>
                        </a:spcAft>
                      </a:pPr>
                      <a:r>
                        <a:rPr lang="en-IN" sz="1400" dirty="0">
                          <a:effectLst/>
                        </a:rPr>
                        <a:t>Fireworks show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140 – 160  dB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224334"/>
                  </a:ext>
                </a:extLst>
              </a:tr>
            </a:tbl>
          </a:graphicData>
        </a:graphic>
      </p:graphicFrame>
    </p:spTree>
    <p:extLst>
      <p:ext uri="{BB962C8B-B14F-4D97-AF65-F5344CB8AC3E}">
        <p14:creationId xmlns:p14="http://schemas.microsoft.com/office/powerpoint/2010/main" val="266811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E1308C4-EFA4-4DCF-8154-CD25F1883785}"/>
              </a:ext>
            </a:extLst>
          </p:cNvPr>
          <p:cNvSpPr/>
          <p:nvPr/>
        </p:nvSpPr>
        <p:spPr>
          <a:xfrm>
            <a:off x="96982" y="665017"/>
            <a:ext cx="8936182" cy="6096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FE1D0BE1-12E3-4D0D-8E4D-69C7338A5457}"/>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3. Idea Proposed</a:t>
            </a:r>
          </a:p>
        </p:txBody>
      </p:sp>
      <p:sp>
        <p:nvSpPr>
          <p:cNvPr id="14" name="Rounded Rectangle 12">
            <a:extLst>
              <a:ext uri="{FF2B5EF4-FFF2-40B4-BE49-F238E27FC236}">
                <a16:creationId xmlns:a16="http://schemas.microsoft.com/office/drawing/2014/main" id="{C5927FE8-517E-48EB-AFCB-A92A299006F3}"/>
              </a:ext>
            </a:extLst>
          </p:cNvPr>
          <p:cNvSpPr/>
          <p:nvPr/>
        </p:nvSpPr>
        <p:spPr>
          <a:xfrm>
            <a:off x="1586920" y="1246057"/>
            <a:ext cx="5970160" cy="1399404"/>
          </a:xfrm>
          <a:prstGeom prst="roundRect">
            <a:avLst/>
          </a:prstGeom>
          <a:noFill/>
          <a:ln w="38100">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pc="-5" dirty="0">
                <a:solidFill>
                  <a:srgbClr val="FFFF99"/>
                </a:solidFill>
                <a:cs typeface="Calibri"/>
              </a:rPr>
              <a:t>Using MATLAB we designed an algorithm which recognises background noise and calculate its pressure level in dB. Based on a threshold limit of dB level , the signal’s pressure level will be reduced to a safer limit for human ear</a:t>
            </a:r>
            <a:endParaRPr lang="en-IN" dirty="0">
              <a:solidFill>
                <a:srgbClr val="FFFF99"/>
              </a:solidFill>
              <a:cs typeface="Calibri"/>
            </a:endParaRPr>
          </a:p>
        </p:txBody>
      </p:sp>
      <p:sp>
        <p:nvSpPr>
          <p:cNvPr id="16" name="Arc 15">
            <a:extLst>
              <a:ext uri="{FF2B5EF4-FFF2-40B4-BE49-F238E27FC236}">
                <a16:creationId xmlns:a16="http://schemas.microsoft.com/office/drawing/2014/main" id="{724A1F68-7E3C-47F9-B98F-B206BFFCBB69}"/>
              </a:ext>
            </a:extLst>
          </p:cNvPr>
          <p:cNvSpPr/>
          <p:nvPr/>
        </p:nvSpPr>
        <p:spPr>
          <a:xfrm rot="15901485">
            <a:off x="710497" y="1577372"/>
            <a:ext cx="1439861" cy="1840127"/>
          </a:xfrm>
          <a:prstGeom prst="arc">
            <a:avLst>
              <a:gd name="adj1" fmla="val 16200000"/>
              <a:gd name="adj2" fmla="val 2"/>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p>
        </p:txBody>
      </p:sp>
      <p:sp>
        <p:nvSpPr>
          <p:cNvPr id="17" name="Arc 16">
            <a:extLst>
              <a:ext uri="{FF2B5EF4-FFF2-40B4-BE49-F238E27FC236}">
                <a16:creationId xmlns:a16="http://schemas.microsoft.com/office/drawing/2014/main" id="{9465FA56-9EB7-4438-89C4-D07BCC6E1462}"/>
              </a:ext>
            </a:extLst>
          </p:cNvPr>
          <p:cNvSpPr/>
          <p:nvPr/>
        </p:nvSpPr>
        <p:spPr>
          <a:xfrm>
            <a:off x="6987373" y="1873457"/>
            <a:ext cx="1705233" cy="1399404"/>
          </a:xfrm>
          <a:prstGeom prst="arc">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p>
        </p:txBody>
      </p:sp>
      <p:graphicFrame>
        <p:nvGraphicFramePr>
          <p:cNvPr id="18" name="Diagram 17">
            <a:extLst>
              <a:ext uri="{FF2B5EF4-FFF2-40B4-BE49-F238E27FC236}">
                <a16:creationId xmlns:a16="http://schemas.microsoft.com/office/drawing/2014/main" id="{8E159E57-BDC3-44E9-85D4-952AB8861E11}"/>
              </a:ext>
            </a:extLst>
          </p:cNvPr>
          <p:cNvGraphicFramePr/>
          <p:nvPr>
            <p:extLst>
              <p:ext uri="{D42A27DB-BD31-4B8C-83A1-F6EECF244321}">
                <p14:modId xmlns:p14="http://schemas.microsoft.com/office/powerpoint/2010/main" val="2711379701"/>
              </p:ext>
            </p:extLst>
          </p:nvPr>
        </p:nvGraphicFramePr>
        <p:xfrm>
          <a:off x="416066" y="3332949"/>
          <a:ext cx="8276540" cy="2417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6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8D169E4-FCF0-41B2-95F4-E619E1B29C24}"/>
              </a:ext>
            </a:extLst>
          </p:cNvPr>
          <p:cNvSpPr/>
          <p:nvPr/>
        </p:nvSpPr>
        <p:spPr>
          <a:xfrm>
            <a:off x="96982" y="665017"/>
            <a:ext cx="8936182" cy="609600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D9BDFBA-E05C-41BD-9B5F-4B0917B27B78}"/>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4. Block Diagram – Smart Muffler   </a:t>
            </a:r>
          </a:p>
        </p:txBody>
      </p:sp>
      <p:grpSp>
        <p:nvGrpSpPr>
          <p:cNvPr id="24" name="Group 23"/>
          <p:cNvGrpSpPr/>
          <p:nvPr/>
        </p:nvGrpSpPr>
        <p:grpSpPr>
          <a:xfrm>
            <a:off x="365761" y="1837503"/>
            <a:ext cx="8226878" cy="3270074"/>
            <a:chOff x="627017" y="1393366"/>
            <a:chExt cx="8055131" cy="3184167"/>
          </a:xfrm>
        </p:grpSpPr>
        <p:sp>
          <p:nvSpPr>
            <p:cNvPr id="2" name="Rectangle 1"/>
            <p:cNvSpPr/>
            <p:nvPr/>
          </p:nvSpPr>
          <p:spPr>
            <a:xfrm>
              <a:off x="2037808" y="1397724"/>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EXTERNAL MIC</a:t>
              </a:r>
            </a:p>
          </p:txBody>
        </p:sp>
        <p:cxnSp>
          <p:nvCxnSpPr>
            <p:cNvPr id="4" name="Straight Arrow Connector 3"/>
            <p:cNvCxnSpPr/>
            <p:nvPr/>
          </p:nvCxnSpPr>
          <p:spPr>
            <a:xfrm>
              <a:off x="627017" y="2011679"/>
              <a:ext cx="1410791"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4484" y="1708254"/>
              <a:ext cx="1310615" cy="307777"/>
            </a:xfrm>
            <a:prstGeom prst="rect">
              <a:avLst/>
            </a:prstGeom>
            <a:noFill/>
          </p:spPr>
          <p:txBody>
            <a:bodyPr wrap="none" rtlCol="0">
              <a:spAutoFit/>
            </a:bodyPr>
            <a:lstStyle/>
            <a:p>
              <a:r>
                <a:rPr lang="en-IN" sz="1400" dirty="0"/>
                <a:t>AUDIO SAMPLE</a:t>
              </a:r>
            </a:p>
          </p:txBody>
        </p:sp>
        <p:sp>
          <p:nvSpPr>
            <p:cNvPr id="18" name="Rectangle 17"/>
            <p:cNvSpPr/>
            <p:nvPr/>
          </p:nvSpPr>
          <p:spPr>
            <a:xfrm>
              <a:off x="4705994" y="1397724"/>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PROCESSOR / CONTROLLER</a:t>
              </a:r>
            </a:p>
          </p:txBody>
        </p:sp>
        <p:cxnSp>
          <p:nvCxnSpPr>
            <p:cNvPr id="19" name="Straight Arrow Connector 18"/>
            <p:cNvCxnSpPr/>
            <p:nvPr/>
          </p:nvCxnSpPr>
          <p:spPr>
            <a:xfrm flipV="1">
              <a:off x="3731628" y="2011678"/>
              <a:ext cx="974366" cy="870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832569" y="2517952"/>
              <a:ext cx="7024" cy="81860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97039" y="1393366"/>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DIGITAL FILTER</a:t>
              </a:r>
            </a:p>
          </p:txBody>
        </p:sp>
        <p:sp>
          <p:nvSpPr>
            <p:cNvPr id="26" name="Rectangle 25"/>
            <p:cNvSpPr/>
            <p:nvPr/>
          </p:nvSpPr>
          <p:spPr>
            <a:xfrm>
              <a:off x="6997039" y="3349624"/>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SPL REDUCTION FOR &gt;80 dB</a:t>
              </a:r>
            </a:p>
          </p:txBody>
        </p:sp>
        <p:sp>
          <p:nvSpPr>
            <p:cNvPr id="27" name="Rectangle 26"/>
            <p:cNvSpPr/>
            <p:nvPr/>
          </p:nvSpPr>
          <p:spPr>
            <a:xfrm>
              <a:off x="4683379" y="3349623"/>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PROCESSED SIGNAL (&lt;80dB)</a:t>
              </a:r>
            </a:p>
          </p:txBody>
        </p:sp>
        <p:sp>
          <p:nvSpPr>
            <p:cNvPr id="28" name="Rectangle 27"/>
            <p:cNvSpPr/>
            <p:nvPr/>
          </p:nvSpPr>
          <p:spPr>
            <a:xfrm>
              <a:off x="2041492" y="3336560"/>
              <a:ext cx="1685109" cy="1227909"/>
            </a:xfrm>
            <a:prstGeom prst="rect">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O/P SPEAKER</a:t>
              </a:r>
            </a:p>
          </p:txBody>
        </p:sp>
        <p:cxnSp>
          <p:nvCxnSpPr>
            <p:cNvPr id="29" name="Straight Arrow Connector 28"/>
            <p:cNvCxnSpPr>
              <a:endCxn id="25" idx="1"/>
            </p:cNvCxnSpPr>
            <p:nvPr/>
          </p:nvCxnSpPr>
          <p:spPr>
            <a:xfrm flipV="1">
              <a:off x="6378735" y="2007321"/>
              <a:ext cx="618304" cy="217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406983" y="3948337"/>
              <a:ext cx="590056" cy="217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1"/>
            </p:cNvCxnSpPr>
            <p:nvPr/>
          </p:nvCxnSpPr>
          <p:spPr>
            <a:xfrm flipH="1" flipV="1">
              <a:off x="3730671" y="3946164"/>
              <a:ext cx="952708" cy="1741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27017" y="3963577"/>
              <a:ext cx="1387180" cy="2613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5152" y="3480750"/>
              <a:ext cx="1080745" cy="523220"/>
            </a:xfrm>
            <a:prstGeom prst="rect">
              <a:avLst/>
            </a:prstGeom>
            <a:noFill/>
          </p:spPr>
          <p:txBody>
            <a:bodyPr wrap="none" rtlCol="0">
              <a:spAutoFit/>
            </a:bodyPr>
            <a:lstStyle/>
            <a:p>
              <a:pPr algn="ctr"/>
              <a:r>
                <a:rPr lang="en-IN" sz="1400" dirty="0"/>
                <a:t>O/P SIGNAL </a:t>
              </a:r>
            </a:p>
            <a:p>
              <a:pPr algn="ctr"/>
              <a:r>
                <a:rPr lang="en-IN" sz="1400" dirty="0"/>
                <a:t>&lt;80 dB</a:t>
              </a:r>
            </a:p>
          </p:txBody>
        </p:sp>
      </p:grpSp>
    </p:spTree>
    <p:extLst>
      <p:ext uri="{BB962C8B-B14F-4D97-AF65-F5344CB8AC3E}">
        <p14:creationId xmlns:p14="http://schemas.microsoft.com/office/powerpoint/2010/main" val="73258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F5DF82C-12E6-482C-B7E9-EF7A872A2A4E}"/>
              </a:ext>
            </a:extLst>
          </p:cNvPr>
          <p:cNvSpPr/>
          <p:nvPr/>
        </p:nvSpPr>
        <p:spPr>
          <a:xfrm>
            <a:off x="110836" y="665017"/>
            <a:ext cx="8936182" cy="6096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68D169E4-FCF0-41B2-95F4-E619E1B29C24}"/>
              </a:ext>
            </a:extLst>
          </p:cNvPr>
          <p:cNvSpPr/>
          <p:nvPr/>
        </p:nvSpPr>
        <p:spPr>
          <a:xfrm>
            <a:off x="96982" y="665017"/>
            <a:ext cx="8936182" cy="609600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D9BDFBA-E05C-41BD-9B5F-4B0917B27B78}"/>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5. Conclusion &amp; Future Work</a:t>
            </a:r>
          </a:p>
        </p:txBody>
      </p:sp>
      <p:sp>
        <p:nvSpPr>
          <p:cNvPr id="31" name="Rectangle: Rounded Corners 30">
            <a:extLst>
              <a:ext uri="{FF2B5EF4-FFF2-40B4-BE49-F238E27FC236}">
                <a16:creationId xmlns:a16="http://schemas.microsoft.com/office/drawing/2014/main" id="{BE3C9DA0-3C31-4475-AFF0-ED431B4B90A9}"/>
              </a:ext>
            </a:extLst>
          </p:cNvPr>
          <p:cNvSpPr/>
          <p:nvPr/>
        </p:nvSpPr>
        <p:spPr>
          <a:xfrm>
            <a:off x="543059" y="3043238"/>
            <a:ext cx="8030522" cy="3091466"/>
          </a:xfrm>
          <a:prstGeom prst="roundRect">
            <a:avLst>
              <a:gd name="adj" fmla="val 5000"/>
            </a:avLst>
          </a:prstGeom>
          <a:noFill/>
          <a:ln w="38100">
            <a:solidFill>
              <a:srgbClr val="FF9966"/>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8" name="Rectangle 7">
            <a:extLst>
              <a:ext uri="{FF2B5EF4-FFF2-40B4-BE49-F238E27FC236}">
                <a16:creationId xmlns:a16="http://schemas.microsoft.com/office/drawing/2014/main" id="{C93C7080-C678-406A-BA4A-93C1C6A8348B}"/>
              </a:ext>
            </a:extLst>
          </p:cNvPr>
          <p:cNvSpPr/>
          <p:nvPr/>
        </p:nvSpPr>
        <p:spPr>
          <a:xfrm>
            <a:off x="732642" y="3269195"/>
            <a:ext cx="7468240" cy="2923788"/>
          </a:xfrm>
          <a:prstGeom prst="rect">
            <a:avLst/>
          </a:prstGeom>
        </p:spPr>
        <p:txBody>
          <a:bodyPr wrap="square">
            <a:spAutoFit/>
          </a:bodyPr>
          <a:lstStyle/>
          <a:p>
            <a:pPr marL="342900" lvl="0" indent="-342900" algn="just">
              <a:buFont typeface="Wingdings" panose="05000000000000000000" pitchFamily="2" charset="2"/>
              <a:buChar char="Ø"/>
            </a:pPr>
            <a:r>
              <a:rPr lang="en-IN" spc="-5" dirty="0">
                <a:solidFill>
                  <a:srgbClr val="FFFF99"/>
                </a:solidFill>
                <a:cs typeface="Calibri"/>
              </a:rPr>
              <a:t>As we were gathering the information from different sources, we had an idea to create a project for those who are working in industry, factory &amp; military fields. Hence, we came with the conclusion of making the software part of the research idea during the current semester and expanding it to practical and real time simulations and scenarios.</a:t>
            </a:r>
          </a:p>
          <a:p>
            <a:pPr lvl="0" algn="just"/>
            <a:endParaRPr lang="en-IN" spc="-5" dirty="0">
              <a:solidFill>
                <a:srgbClr val="FFFF99"/>
              </a:solidFill>
              <a:cs typeface="Calibri"/>
            </a:endParaRPr>
          </a:p>
          <a:p>
            <a:pPr marL="342900" indent="-342900" algn="just">
              <a:buFont typeface="Wingdings" panose="05000000000000000000" pitchFamily="2" charset="2"/>
              <a:buChar char="Ø"/>
            </a:pPr>
            <a:r>
              <a:rPr lang="en-IN" spc="-5" dirty="0">
                <a:solidFill>
                  <a:srgbClr val="FFFF99"/>
                </a:solidFill>
                <a:cs typeface="Calibri"/>
              </a:rPr>
              <a:t>In future we planned to create a working prototype model that is cost effective and has high accuracy useful in preventing NIHL across different domains.</a:t>
            </a:r>
          </a:p>
          <a:p>
            <a:pPr marL="342900" lvl="0" indent="-342900" algn="just">
              <a:buFont typeface="Wingdings" panose="05000000000000000000" pitchFamily="2" charset="2"/>
              <a:buChar char="Ø"/>
            </a:pPr>
            <a:endParaRPr lang="en-IN" sz="1600" dirty="0"/>
          </a:p>
        </p:txBody>
      </p:sp>
      <p:pic>
        <p:nvPicPr>
          <p:cNvPr id="14" name="Picture 13">
            <a:extLst>
              <a:ext uri="{FF2B5EF4-FFF2-40B4-BE49-F238E27FC236}">
                <a16:creationId xmlns:a16="http://schemas.microsoft.com/office/drawing/2014/main" id="{1EDF07BC-BC25-4B70-A398-AC12680578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696" t="44485" b="24528"/>
          <a:stretch/>
        </p:blipFill>
        <p:spPr>
          <a:xfrm>
            <a:off x="3265869" y="1246955"/>
            <a:ext cx="2978727" cy="1228248"/>
          </a:xfrm>
          <a:prstGeom prst="rect">
            <a:avLst/>
          </a:prstGeom>
        </p:spPr>
      </p:pic>
      <p:sp>
        <p:nvSpPr>
          <p:cNvPr id="39" name="Arc 38">
            <a:extLst>
              <a:ext uri="{FF2B5EF4-FFF2-40B4-BE49-F238E27FC236}">
                <a16:creationId xmlns:a16="http://schemas.microsoft.com/office/drawing/2014/main" id="{800E8E00-0042-4735-B86D-0CADB4490BCF}"/>
              </a:ext>
            </a:extLst>
          </p:cNvPr>
          <p:cNvSpPr/>
          <p:nvPr/>
        </p:nvSpPr>
        <p:spPr>
          <a:xfrm rot="15901485">
            <a:off x="724912" y="1781096"/>
            <a:ext cx="1439861" cy="1840127"/>
          </a:xfrm>
          <a:prstGeom prst="arc">
            <a:avLst>
              <a:gd name="adj1" fmla="val 16200000"/>
              <a:gd name="adj2" fmla="val 2"/>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p>
        </p:txBody>
      </p:sp>
      <p:sp>
        <p:nvSpPr>
          <p:cNvPr id="41" name="Arc 40">
            <a:extLst>
              <a:ext uri="{FF2B5EF4-FFF2-40B4-BE49-F238E27FC236}">
                <a16:creationId xmlns:a16="http://schemas.microsoft.com/office/drawing/2014/main" id="{0B2B75BE-67CA-4924-913C-ADA94A26339C}"/>
              </a:ext>
            </a:extLst>
          </p:cNvPr>
          <p:cNvSpPr/>
          <p:nvPr/>
        </p:nvSpPr>
        <p:spPr>
          <a:xfrm>
            <a:off x="6891456" y="2098442"/>
            <a:ext cx="1705233" cy="1399404"/>
          </a:xfrm>
          <a:prstGeom prst="arc">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p>
        </p:txBody>
      </p:sp>
      <p:sp>
        <p:nvSpPr>
          <p:cNvPr id="16" name="Oval 15">
            <a:extLst>
              <a:ext uri="{FF2B5EF4-FFF2-40B4-BE49-F238E27FC236}">
                <a16:creationId xmlns:a16="http://schemas.microsoft.com/office/drawing/2014/main" id="{B0D9074A-32AB-49B9-9354-C777CF5788CE}"/>
              </a:ext>
            </a:extLst>
          </p:cNvPr>
          <p:cNvSpPr/>
          <p:nvPr/>
        </p:nvSpPr>
        <p:spPr>
          <a:xfrm>
            <a:off x="1648689" y="1274617"/>
            <a:ext cx="5915891" cy="1239288"/>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0591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8D169E4-FCF0-41B2-95F4-E619E1B29C24}"/>
              </a:ext>
            </a:extLst>
          </p:cNvPr>
          <p:cNvSpPr/>
          <p:nvPr/>
        </p:nvSpPr>
        <p:spPr>
          <a:xfrm>
            <a:off x="96982" y="665017"/>
            <a:ext cx="8936182" cy="609600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D9BDFBA-E05C-41BD-9B5F-4B0917B27B78}"/>
              </a:ext>
            </a:extLst>
          </p:cNvPr>
          <p:cNvSpPr/>
          <p:nvPr/>
        </p:nvSpPr>
        <p:spPr>
          <a:xfrm>
            <a:off x="0" y="0"/>
            <a:ext cx="9144000" cy="568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2060"/>
                </a:solidFill>
              </a:rPr>
              <a:t>5. References</a:t>
            </a:r>
          </a:p>
        </p:txBody>
      </p:sp>
      <p:sp>
        <p:nvSpPr>
          <p:cNvPr id="7" name="Content Placeholder 6">
            <a:extLst>
              <a:ext uri="{FF2B5EF4-FFF2-40B4-BE49-F238E27FC236}">
                <a16:creationId xmlns:a16="http://schemas.microsoft.com/office/drawing/2014/main" id="{CD870D47-5B84-4807-97FD-88C11D4F31FB}"/>
              </a:ext>
            </a:extLst>
          </p:cNvPr>
          <p:cNvSpPr>
            <a:spLocks noGrp="1"/>
          </p:cNvSpPr>
          <p:nvPr>
            <p:ph idx="1"/>
          </p:nvPr>
        </p:nvSpPr>
        <p:spPr>
          <a:xfrm>
            <a:off x="124690" y="886697"/>
            <a:ext cx="8908473" cy="5999016"/>
          </a:xfrm>
        </p:spPr>
        <p:txBody>
          <a:bodyPr>
            <a:normAutofit fontScale="85000" lnSpcReduction="10000"/>
          </a:bodyPr>
          <a:lstStyle/>
          <a:p>
            <a:pPr marL="514350" indent="-514350">
              <a:buFont typeface="+mj-lt"/>
              <a:buAutoNum type="arabicPeriod"/>
            </a:pPr>
            <a:r>
              <a:rPr lang="en-IN" sz="2000" b="1" dirty="0">
                <a:solidFill>
                  <a:schemeClr val="tx1">
                    <a:lumMod val="95000"/>
                    <a:lumOff val="5000"/>
                  </a:schemeClr>
                </a:solidFill>
              </a:rPr>
              <a:t>Assessment of occupational noise-induced hearing loss for ACC: A practical guide for otolaryngologists</a:t>
            </a:r>
          </a:p>
          <a:p>
            <a:pPr marL="514350" indent="-514350">
              <a:buFont typeface="+mj-lt"/>
              <a:buAutoNum type="arabicPeriod"/>
            </a:pPr>
            <a:r>
              <a:rPr lang="en-IN" sz="2000" b="1" dirty="0">
                <a:solidFill>
                  <a:schemeClr val="tx1">
                    <a:lumMod val="95000"/>
                    <a:lumOff val="5000"/>
                  </a:schemeClr>
                </a:solidFill>
              </a:rPr>
              <a:t>Targeting dysregulation of redox homeostasis in noise-induced hearing loss: Oxidative stress and ROS signalling</a:t>
            </a:r>
          </a:p>
          <a:p>
            <a:pPr marL="514350" indent="-514350">
              <a:buFont typeface="+mj-lt"/>
              <a:buAutoNum type="arabicPeriod"/>
            </a:pPr>
            <a:r>
              <a:rPr lang="en-IN" sz="2000" b="1" dirty="0">
                <a:solidFill>
                  <a:schemeClr val="tx1">
                    <a:lumMod val="95000"/>
                    <a:lumOff val="5000"/>
                  </a:schemeClr>
                </a:solidFill>
              </a:rPr>
              <a:t>Risk Assessment of Recreational Noise–Induced Hearing Loss from Exposure through a Personal Audio System</a:t>
            </a:r>
          </a:p>
          <a:p>
            <a:pPr marL="514350" indent="-514350">
              <a:buFont typeface="+mj-lt"/>
              <a:buAutoNum type="arabicPeriod"/>
            </a:pPr>
            <a:r>
              <a:rPr lang="en-IN" sz="2000" b="1" dirty="0">
                <a:solidFill>
                  <a:schemeClr val="tx1">
                    <a:lumMod val="95000"/>
                    <a:lumOff val="5000"/>
                  </a:schemeClr>
                </a:solidFill>
              </a:rPr>
              <a:t>Use of Hearing Protection to Discriminate Between Different and Identify Individual Noise Sources to Control and Reduce Risk of Noise Induced Hearing Loss</a:t>
            </a:r>
          </a:p>
          <a:p>
            <a:pPr marL="514350" indent="-514350">
              <a:buFont typeface="+mj-lt"/>
              <a:buAutoNum type="arabicPeriod"/>
            </a:pPr>
            <a:r>
              <a:rPr lang="en-IN" sz="2000" b="1" dirty="0">
                <a:solidFill>
                  <a:schemeClr val="tx1">
                    <a:lumMod val="95000"/>
                    <a:lumOff val="5000"/>
                  </a:schemeClr>
                </a:solidFill>
              </a:rPr>
              <a:t>Screening of noise-induced hearing loss (NIHL)-associated SNPs and the assessment of its genetic susceptibility</a:t>
            </a:r>
          </a:p>
          <a:p>
            <a:pPr marL="514350" indent="-514350">
              <a:buFont typeface="+mj-lt"/>
              <a:buAutoNum type="arabicPeriod"/>
            </a:pPr>
            <a:r>
              <a:rPr lang="en-IN" sz="2000" b="1" dirty="0">
                <a:solidFill>
                  <a:schemeClr val="tx1">
                    <a:lumMod val="95000"/>
                    <a:lumOff val="5000"/>
                  </a:schemeClr>
                </a:solidFill>
              </a:rPr>
              <a:t>Noise induced hearing loss (NIHL) in wasit corporation textile industries</a:t>
            </a:r>
          </a:p>
          <a:p>
            <a:pPr marL="514350" indent="-514350">
              <a:buFont typeface="+mj-lt"/>
              <a:buAutoNum type="arabicPeriod"/>
            </a:pPr>
            <a:r>
              <a:rPr lang="en-IN" sz="2000" b="1" dirty="0">
                <a:solidFill>
                  <a:schemeClr val="tx1">
                    <a:lumMod val="95000"/>
                    <a:lumOff val="5000"/>
                  </a:schemeClr>
                </a:solidFill>
              </a:rPr>
              <a:t>Conventional audiometry, extended high-frequency audiometry, and DPOAE for early diagnosis of NIHL</a:t>
            </a:r>
          </a:p>
          <a:p>
            <a:pPr marL="514350" indent="-514350">
              <a:buFont typeface="+mj-lt"/>
              <a:buAutoNum type="arabicPeriod"/>
            </a:pPr>
            <a:r>
              <a:rPr lang="en-IN" sz="2000" b="1" dirty="0">
                <a:solidFill>
                  <a:schemeClr val="tx1">
                    <a:lumMod val="95000"/>
                    <a:lumOff val="5000"/>
                  </a:schemeClr>
                </a:solidFill>
              </a:rPr>
              <a:t>Noise-Induced Hearing Loss (NIHL): literature review with a focus on occupational medicine</a:t>
            </a:r>
          </a:p>
          <a:p>
            <a:pPr marL="514350" indent="-514350">
              <a:buFont typeface="+mj-lt"/>
              <a:buAutoNum type="arabicPeriod"/>
            </a:pPr>
            <a:r>
              <a:rPr lang="en-IN" sz="2000" b="1" dirty="0">
                <a:solidFill>
                  <a:schemeClr val="tx1">
                    <a:lumMod val="95000"/>
                    <a:lumOff val="5000"/>
                  </a:schemeClr>
                </a:solidFill>
              </a:rPr>
              <a:t>Reducing noise-induced hearing loss (NIHL) to achieve US Healthy People 2010 goals</a:t>
            </a:r>
          </a:p>
          <a:p>
            <a:pPr marL="514350" indent="-514350">
              <a:buFont typeface="+mj-lt"/>
              <a:buAutoNum type="arabicPeriod"/>
            </a:pPr>
            <a:r>
              <a:rPr lang="en-IN" sz="2000" b="1" dirty="0">
                <a:solidFill>
                  <a:schemeClr val="tx1">
                    <a:lumMod val="95000"/>
                    <a:lumOff val="5000"/>
                  </a:schemeClr>
                </a:solidFill>
              </a:rPr>
              <a:t>Vital signs: noise-induced hearing loss among adults—United States 2011–2012</a:t>
            </a:r>
          </a:p>
          <a:p>
            <a:pPr marL="514350" indent="-514350">
              <a:buFont typeface="+mj-lt"/>
              <a:buAutoNum type="arabicPeriod"/>
            </a:pPr>
            <a:r>
              <a:rPr lang="en-IN" sz="2000" b="1" dirty="0">
                <a:solidFill>
                  <a:schemeClr val="tx1">
                    <a:lumMod val="95000"/>
                    <a:lumOff val="5000"/>
                  </a:schemeClr>
                </a:solidFill>
              </a:rPr>
              <a:t>Occupational noise-induced hearing loss: ACOEM task force on occupational hearing loss</a:t>
            </a:r>
          </a:p>
          <a:p>
            <a:pPr marL="514350" indent="-514350">
              <a:buFont typeface="+mj-lt"/>
              <a:buAutoNum type="arabicPeriod"/>
            </a:pPr>
            <a:r>
              <a:rPr lang="en-IN" sz="2000" b="1" dirty="0">
                <a:solidFill>
                  <a:schemeClr val="tx1">
                    <a:lumMod val="95000"/>
                    <a:lumOff val="5000"/>
                  </a:schemeClr>
                </a:solidFill>
              </a:rPr>
              <a:t>Combined effect of smoking and occupational exposure to noise on hearing loss in steel factory workers</a:t>
            </a:r>
          </a:p>
        </p:txBody>
      </p:sp>
    </p:spTree>
    <p:extLst>
      <p:ext uri="{BB962C8B-B14F-4D97-AF65-F5344CB8AC3E}">
        <p14:creationId xmlns:p14="http://schemas.microsoft.com/office/powerpoint/2010/main" val="90559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uble Wave 4">
            <a:extLst>
              <a:ext uri="{FF2B5EF4-FFF2-40B4-BE49-F238E27FC236}">
                <a16:creationId xmlns:a16="http://schemas.microsoft.com/office/drawing/2014/main" id="{9D246877-16E9-40A3-8F1D-9FEC6535EC77}"/>
              </a:ext>
            </a:extLst>
          </p:cNvPr>
          <p:cNvSpPr/>
          <p:nvPr/>
        </p:nvSpPr>
        <p:spPr>
          <a:xfrm>
            <a:off x="2299854" y="2410690"/>
            <a:ext cx="4544291" cy="1676400"/>
          </a:xfrm>
          <a:prstGeom prst="doubleWav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Thank you</a:t>
            </a:r>
          </a:p>
        </p:txBody>
      </p:sp>
    </p:spTree>
    <p:extLst>
      <p:ext uri="{BB962C8B-B14F-4D97-AF65-F5344CB8AC3E}">
        <p14:creationId xmlns:p14="http://schemas.microsoft.com/office/powerpoint/2010/main" val="148173684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2300</TotalTime>
  <Words>647</Words>
  <Application>Microsoft Office PowerPoint</Application>
  <PresentationFormat>On-screen Show (4:3)</PresentationFormat>
  <Paragraphs>71</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Gill Sans MT</vt:lpstr>
      <vt:lpstr>Impact</vt:lpstr>
      <vt:lpstr>Times New Roman</vt:lpstr>
      <vt:lpstr>Wingdings</vt:lpstr>
      <vt:lpstr>Badge</vt:lpstr>
      <vt:lpstr>Office Theme</vt:lpstr>
      <vt:lpstr>Smart muffler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Exhaust</dc:title>
  <dc:creator>Dhinesh Rajasekaran</dc:creator>
  <cp:lastModifiedBy>RAJASEKARAN N</cp:lastModifiedBy>
  <cp:revision>89</cp:revision>
  <dcterms:created xsi:type="dcterms:W3CDTF">2019-06-05T07:53:04Z</dcterms:created>
  <dcterms:modified xsi:type="dcterms:W3CDTF">2019-11-04T05:37:53Z</dcterms:modified>
</cp:coreProperties>
</file>