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F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7FEF-B239-4B14-B522-84A6B65196F4}" type="datetimeFigureOut">
              <a:rPr lang="en-US" smtClean="0"/>
              <a:t>8/17/2018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DEFC0-2F1F-4F93-AC00-11F76DDF1314}" type="slidenum">
              <a:rPr lang="en-US" smtClean="0"/>
              <a:t>‹#›</a:t>
            </a:fld>
            <a:endParaRPr lang="en-US"/>
          </a:p>
        </p:txBody>
      </p:sp>
    </p:spTree>
    <p:extLst>
      <p:ext uri="{BB962C8B-B14F-4D97-AF65-F5344CB8AC3E}">
        <p14:creationId xmlns:p14="http://schemas.microsoft.com/office/powerpoint/2010/main" val="284227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5C0FC2-AD75-489F-8CB4-E7A1E7D31799}"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33976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5C0FC2-AD75-489F-8CB4-E7A1E7D31799}"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141618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5C0FC2-AD75-489F-8CB4-E7A1E7D31799}"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80989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5C0FC2-AD75-489F-8CB4-E7A1E7D31799}"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353412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5C0FC2-AD75-489F-8CB4-E7A1E7D31799}"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192080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5C0FC2-AD75-489F-8CB4-E7A1E7D31799}"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361601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5C0FC2-AD75-489F-8CB4-E7A1E7D31799}" type="datetimeFigureOut">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267503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5C0FC2-AD75-489F-8CB4-E7A1E7D31799}" type="datetimeFigureOut">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362575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C0FC2-AD75-489F-8CB4-E7A1E7D31799}" type="datetimeFigureOut">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82011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C0FC2-AD75-489F-8CB4-E7A1E7D31799}"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394513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C0FC2-AD75-489F-8CB4-E7A1E7D31799}"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544B1-B87D-451C-A0EF-4BA5387EF198}" type="slidenum">
              <a:rPr lang="en-US" smtClean="0"/>
              <a:t>‹#›</a:t>
            </a:fld>
            <a:endParaRPr lang="en-US"/>
          </a:p>
        </p:txBody>
      </p:sp>
    </p:spTree>
    <p:extLst>
      <p:ext uri="{BB962C8B-B14F-4D97-AF65-F5344CB8AC3E}">
        <p14:creationId xmlns:p14="http://schemas.microsoft.com/office/powerpoint/2010/main" val="18185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C0FC2-AD75-489F-8CB4-E7A1E7D31799}" type="datetimeFigureOut">
              <a:rPr lang="en-US" smtClean="0"/>
              <a:t>8/17/2018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544B1-B87D-451C-A0EF-4BA5387EF198}" type="slidenum">
              <a:rPr lang="en-US" smtClean="0"/>
              <a:t>‹#›</a:t>
            </a:fld>
            <a:endParaRPr lang="en-US"/>
          </a:p>
        </p:txBody>
      </p:sp>
    </p:spTree>
    <p:extLst>
      <p:ext uri="{BB962C8B-B14F-4D97-AF65-F5344CB8AC3E}">
        <p14:creationId xmlns:p14="http://schemas.microsoft.com/office/powerpoint/2010/main" val="48448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8000" b="1" dirty="0" smtClean="0">
                <a:solidFill>
                  <a:schemeClr val="accent5">
                    <a:lumMod val="75000"/>
                  </a:schemeClr>
                </a:solidFill>
                <a:latin typeface="Arial Black" panose="020B0A04020102020204" pitchFamily="34" charset="0"/>
              </a:rPr>
              <a:t>Logistic Regression</a:t>
            </a:r>
            <a:endParaRPr lang="en-US" sz="8000" b="1" dirty="0">
              <a:solidFill>
                <a:schemeClr val="accent5">
                  <a:lumMod val="75000"/>
                </a:schemeClr>
              </a:solidFill>
              <a:latin typeface="Arial Black" panose="020B0A04020102020204" pitchFamily="34" charset="0"/>
            </a:endParaRPr>
          </a:p>
        </p:txBody>
      </p:sp>
      <p:sp>
        <p:nvSpPr>
          <p:cNvPr id="3" name="TextBox 2"/>
          <p:cNvSpPr txBox="1"/>
          <p:nvPr/>
        </p:nvSpPr>
        <p:spPr>
          <a:xfrm>
            <a:off x="2686594" y="1690688"/>
            <a:ext cx="6818812" cy="1015663"/>
          </a:xfrm>
          <a:prstGeom prst="rect">
            <a:avLst/>
          </a:prstGeom>
          <a:noFill/>
        </p:spPr>
        <p:txBody>
          <a:bodyPr wrap="square" rtlCol="0">
            <a:spAutoFit/>
          </a:bodyPr>
          <a:lstStyle/>
          <a:p>
            <a:pPr algn="ctr"/>
            <a:r>
              <a:rPr lang="en-US" sz="6000" b="1" u="sng" dirty="0" smtClean="0">
                <a:solidFill>
                  <a:srgbClr val="0070C0"/>
                </a:solidFill>
              </a:rPr>
              <a:t>Case Study </a:t>
            </a:r>
            <a:endParaRPr lang="en-US" sz="6000" b="1" u="sng" dirty="0">
              <a:solidFill>
                <a:srgbClr val="0070C0"/>
              </a:solidFill>
            </a:endParaRPr>
          </a:p>
        </p:txBody>
      </p:sp>
      <p:sp>
        <p:nvSpPr>
          <p:cNvPr id="4" name="TextBox 3"/>
          <p:cNvSpPr txBox="1"/>
          <p:nvPr/>
        </p:nvSpPr>
        <p:spPr>
          <a:xfrm>
            <a:off x="126609" y="3280592"/>
            <a:ext cx="11938782" cy="584775"/>
          </a:xfrm>
          <a:prstGeom prst="rect">
            <a:avLst/>
          </a:prstGeom>
          <a:solidFill>
            <a:schemeClr val="accent6">
              <a:lumMod val="20000"/>
              <a:lumOff val="80000"/>
            </a:schemeClr>
          </a:solidFill>
        </p:spPr>
        <p:txBody>
          <a:bodyPr wrap="square" rtlCol="0">
            <a:spAutoFit/>
          </a:bodyPr>
          <a:lstStyle/>
          <a:p>
            <a:r>
              <a:rPr lang="en-US" sz="3200" i="1" dirty="0" smtClean="0">
                <a:solidFill>
                  <a:srgbClr val="00B050"/>
                </a:solidFill>
              </a:rPr>
              <a:t>Predicting Default On Payment by customers using Logistic Regression</a:t>
            </a:r>
            <a:endParaRPr lang="en-US" sz="3200" i="1" dirty="0">
              <a:solidFill>
                <a:srgbClr val="00B050"/>
              </a:solidFill>
            </a:endParaRPr>
          </a:p>
        </p:txBody>
      </p:sp>
      <p:sp>
        <p:nvSpPr>
          <p:cNvPr id="5" name="TextBox 4"/>
          <p:cNvSpPr txBox="1"/>
          <p:nvPr/>
        </p:nvSpPr>
        <p:spPr>
          <a:xfrm>
            <a:off x="6260123" y="5216511"/>
            <a:ext cx="5805268" cy="830997"/>
          </a:xfrm>
          <a:prstGeom prst="rect">
            <a:avLst/>
          </a:prstGeom>
          <a:noFill/>
        </p:spPr>
        <p:txBody>
          <a:bodyPr wrap="square" rtlCol="0">
            <a:spAutoFit/>
          </a:bodyPr>
          <a:lstStyle/>
          <a:p>
            <a:r>
              <a:rPr lang="en-US" sz="4800" b="1" dirty="0" smtClean="0">
                <a:solidFill>
                  <a:srgbClr val="002060"/>
                </a:solidFill>
                <a:effectLst>
                  <a:outerShdw blurRad="38100" dist="38100" dir="2700000" algn="tl">
                    <a:srgbClr val="000000">
                      <a:alpha val="43137"/>
                    </a:srgbClr>
                  </a:outerShdw>
                </a:effectLst>
              </a:rPr>
              <a:t>By - </a:t>
            </a:r>
            <a:r>
              <a:rPr lang="en-US" sz="4800" b="1" dirty="0" err="1" smtClean="0">
                <a:solidFill>
                  <a:srgbClr val="002060"/>
                </a:solidFill>
                <a:effectLst>
                  <a:outerShdw blurRad="38100" dist="38100" dir="2700000" algn="tl">
                    <a:srgbClr val="000000">
                      <a:alpha val="43137"/>
                    </a:srgbClr>
                  </a:outerShdw>
                </a:effectLst>
              </a:rPr>
              <a:t>Shashank</a:t>
            </a:r>
            <a:r>
              <a:rPr lang="en-US" sz="4800" b="1" dirty="0" smtClean="0">
                <a:solidFill>
                  <a:srgbClr val="002060"/>
                </a:solidFill>
                <a:effectLst>
                  <a:outerShdw blurRad="38100" dist="38100" dir="2700000" algn="tl">
                    <a:srgbClr val="000000">
                      <a:alpha val="43137"/>
                    </a:srgbClr>
                  </a:outerShdw>
                </a:effectLst>
              </a:rPr>
              <a:t> </a:t>
            </a:r>
            <a:r>
              <a:rPr lang="en-US" sz="4800" b="1" dirty="0" err="1" smtClean="0">
                <a:solidFill>
                  <a:srgbClr val="002060"/>
                </a:solidFill>
                <a:effectLst>
                  <a:outerShdw blurRad="38100" dist="38100" dir="2700000" algn="tl">
                    <a:srgbClr val="000000">
                      <a:alpha val="43137"/>
                    </a:srgbClr>
                  </a:outerShdw>
                </a:effectLst>
              </a:rPr>
              <a:t>Tanwar</a:t>
            </a:r>
            <a:endParaRPr lang="en-US" sz="48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4381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51531619"/>
              </p:ext>
            </p:extLst>
          </p:nvPr>
        </p:nvGraphicFramePr>
        <p:xfrm>
          <a:off x="0" y="242434"/>
          <a:ext cx="11689505" cy="6309360"/>
        </p:xfrm>
        <a:graphic>
          <a:graphicData uri="http://schemas.openxmlformats.org/drawingml/2006/table">
            <a:tbl>
              <a:tblPr firstRow="1" bandRow="1">
                <a:tableStyleId>{21E4AEA4-8DFA-4A89-87EB-49C32662AFE0}</a:tableStyleId>
              </a:tblPr>
              <a:tblGrid>
                <a:gridCol w="1763486">
                  <a:extLst>
                    <a:ext uri="{9D8B030D-6E8A-4147-A177-3AD203B41FA5}">
                      <a16:colId xmlns:a16="http://schemas.microsoft.com/office/drawing/2014/main" val="470568999"/>
                    </a:ext>
                  </a:extLst>
                </a:gridCol>
                <a:gridCol w="809718">
                  <a:extLst>
                    <a:ext uri="{9D8B030D-6E8A-4147-A177-3AD203B41FA5}">
                      <a16:colId xmlns:a16="http://schemas.microsoft.com/office/drawing/2014/main" val="2262774675"/>
                    </a:ext>
                  </a:extLst>
                </a:gridCol>
                <a:gridCol w="921403">
                  <a:extLst>
                    <a:ext uri="{9D8B030D-6E8A-4147-A177-3AD203B41FA5}">
                      <a16:colId xmlns:a16="http://schemas.microsoft.com/office/drawing/2014/main" val="532094613"/>
                    </a:ext>
                  </a:extLst>
                </a:gridCol>
                <a:gridCol w="977244">
                  <a:extLst>
                    <a:ext uri="{9D8B030D-6E8A-4147-A177-3AD203B41FA5}">
                      <a16:colId xmlns:a16="http://schemas.microsoft.com/office/drawing/2014/main" val="1641018247"/>
                    </a:ext>
                  </a:extLst>
                </a:gridCol>
                <a:gridCol w="1200616">
                  <a:extLst>
                    <a:ext uri="{9D8B030D-6E8A-4147-A177-3AD203B41FA5}">
                      <a16:colId xmlns:a16="http://schemas.microsoft.com/office/drawing/2014/main" val="449688068"/>
                    </a:ext>
                  </a:extLst>
                </a:gridCol>
                <a:gridCol w="6017038">
                  <a:extLst>
                    <a:ext uri="{9D8B030D-6E8A-4147-A177-3AD203B41FA5}">
                      <a16:colId xmlns:a16="http://schemas.microsoft.com/office/drawing/2014/main" val="3789661988"/>
                    </a:ext>
                  </a:extLst>
                </a:gridCol>
              </a:tblGrid>
              <a:tr h="569023">
                <a:tc>
                  <a:txBody>
                    <a:bodyPr/>
                    <a:lstStyle/>
                    <a:p>
                      <a:r>
                        <a:rPr lang="en-US" dirty="0" smtClean="0"/>
                        <a:t>Variable 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Coeff</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a:t>
                      </a:r>
                    </a:p>
                  </a:txBody>
                  <a:tcPr/>
                </a:tc>
                <a:tc>
                  <a:txBody>
                    <a:bodyPr/>
                    <a:lstStyle/>
                    <a:p>
                      <a:r>
                        <a:rPr lang="en-US" dirty="0" err="1" smtClean="0"/>
                        <a:t>Exp</a:t>
                      </a:r>
                      <a:r>
                        <a:rPr lang="en-US" dirty="0" smtClean="0"/>
                        <a:t>(Bi)</a:t>
                      </a:r>
                      <a:endParaRPr lang="en-US" dirty="0"/>
                    </a:p>
                  </a:txBody>
                  <a:tcPr/>
                </a:tc>
                <a:tc>
                  <a:txBody>
                    <a:bodyPr/>
                    <a:lstStyle/>
                    <a:p>
                      <a:r>
                        <a:rPr lang="en-US" dirty="0" smtClean="0"/>
                        <a:t>Degree of Impact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Sign of Impact</a:t>
                      </a:r>
                    </a:p>
                  </a:txBody>
                  <a:tcPr/>
                </a:tc>
                <a:tc>
                  <a:txBody>
                    <a:bodyPr/>
                    <a:lstStyle/>
                    <a:p>
                      <a:r>
                        <a:rPr lang="en-US" dirty="0" smtClean="0"/>
                        <a:t>Interpretation</a:t>
                      </a:r>
                      <a:endParaRPr lang="en-US" dirty="0"/>
                    </a:p>
                  </a:txBody>
                  <a:tcPr/>
                </a:tc>
                <a:extLst>
                  <a:ext uri="{0D108BD9-81ED-4DB2-BD59-A6C34878D82A}">
                    <a16:rowId xmlns:a16="http://schemas.microsoft.com/office/drawing/2014/main" val="3927201560"/>
                  </a:ext>
                </a:extLst>
              </a:tr>
              <a:tr h="460638">
                <a:tc>
                  <a:txBody>
                    <a:bodyPr/>
                    <a:lstStyle/>
                    <a:p>
                      <a:pPr algn="ctr"/>
                      <a:r>
                        <a:rPr lang="en-IN" sz="1800" b="1" dirty="0" smtClean="0"/>
                        <a:t>Other_Debtors_Guarantors = A103</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-0.81</a:t>
                      </a:r>
                      <a:endParaRPr lang="en-US" dirty="0"/>
                    </a:p>
                  </a:txBody>
                  <a:tcPr/>
                </a:tc>
                <a:tc>
                  <a:txBody>
                    <a:bodyPr/>
                    <a:lstStyle/>
                    <a:p>
                      <a:r>
                        <a:rPr lang="en-US" dirty="0" smtClean="0"/>
                        <a:t>0.44</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b="0" baseline="0" dirty="0" smtClean="0">
                          <a:latin typeface="+mn-lt"/>
                          <a:cs typeface="+mn-cs"/>
                        </a:rPr>
                        <a:t>If Other Debtors Guarantors is A103</a:t>
                      </a:r>
                      <a:r>
                        <a:rPr lang="en-IN" sz="1800" b="0" baseline="0" dirty="0" smtClean="0">
                          <a:latin typeface="Arial" panose="020B0604020202020204" pitchFamily="34" charset="0"/>
                          <a:cs typeface="Arial" panose="020B0604020202020204" pitchFamily="34" charset="0"/>
                        </a:rPr>
                        <a:t>, then the customer is 0.44 times less likely to default on payment</a:t>
                      </a:r>
                      <a:endParaRPr lang="en-US" dirty="0"/>
                    </a:p>
                  </a:txBody>
                  <a:tcPr/>
                </a:tc>
                <a:extLst>
                  <a:ext uri="{0D108BD9-81ED-4DB2-BD59-A6C34878D82A}">
                    <a16:rowId xmlns:a16="http://schemas.microsoft.com/office/drawing/2014/main" val="3971389169"/>
                  </a:ext>
                </a:extLst>
              </a:tr>
              <a:tr h="4606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Property = A124</a:t>
                      </a:r>
                      <a:endParaRPr lang="en-IN" sz="1800" b="1" dirty="0" smtClean="0">
                        <a:latin typeface="Arial" panose="020B0604020202020204" pitchFamily="34" charset="0"/>
                        <a:cs typeface="Arial" panose="020B0604020202020204" pitchFamily="34" charset="0"/>
                      </a:endParaRPr>
                    </a:p>
                  </a:txBody>
                  <a:tcPr anchor="ctr"/>
                </a:tc>
                <a:tc>
                  <a:txBody>
                    <a:bodyPr/>
                    <a:lstStyle/>
                    <a:p>
                      <a:r>
                        <a:rPr lang="en-US" dirty="0" smtClean="0"/>
                        <a:t>0.68</a:t>
                      </a:r>
                      <a:endParaRPr lang="en-US" dirty="0"/>
                    </a:p>
                  </a:txBody>
                  <a:tcPr/>
                </a:tc>
                <a:tc>
                  <a:txBody>
                    <a:bodyPr/>
                    <a:lstStyle/>
                    <a:p>
                      <a:r>
                        <a:rPr lang="en-US" dirty="0" smtClean="0"/>
                        <a:t>1.97</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00B050"/>
                          </a:solidFill>
                        </a:rPr>
                        <a:t>+</a:t>
                      </a:r>
                      <a:endParaRPr lang="en-US" sz="2800" b="1" dirty="0">
                        <a:solidFill>
                          <a:srgbClr val="00B050"/>
                        </a:solidFill>
                      </a:endParaRPr>
                    </a:p>
                  </a:txBody>
                  <a:tcPr/>
                </a:tc>
                <a:tc>
                  <a:txBody>
                    <a:bodyPr/>
                    <a:lstStyle/>
                    <a:p>
                      <a:r>
                        <a:rPr lang="en-US" sz="1800" b="0" baseline="0" dirty="0" smtClean="0">
                          <a:latin typeface="+mn-lt"/>
                          <a:cs typeface="+mn-cs"/>
                        </a:rPr>
                        <a:t>If Property is A124</a:t>
                      </a:r>
                      <a:r>
                        <a:rPr lang="en-IN" sz="1800" b="0" baseline="0" dirty="0" smtClean="0">
                          <a:latin typeface="Arial" panose="020B0604020202020204" pitchFamily="34" charset="0"/>
                          <a:cs typeface="Arial" panose="020B0604020202020204" pitchFamily="34" charset="0"/>
                        </a:rPr>
                        <a:t>, then the customer is 1.97 times More likely to default on payment</a:t>
                      </a:r>
                      <a:endParaRPr lang="en-US" dirty="0"/>
                    </a:p>
                  </a:txBody>
                  <a:tcPr/>
                </a:tc>
                <a:extLst>
                  <a:ext uri="{0D108BD9-81ED-4DB2-BD59-A6C34878D82A}">
                    <a16:rowId xmlns:a16="http://schemas.microsoft.com/office/drawing/2014/main" val="3903257721"/>
                  </a:ext>
                </a:extLst>
              </a:tr>
              <a:tr h="460638">
                <a:tc>
                  <a:txBody>
                    <a:bodyPr/>
                    <a:lstStyle/>
                    <a:p>
                      <a:pPr algn="ctr"/>
                      <a:r>
                        <a:rPr lang="en-IN" sz="1800" b="1" dirty="0" smtClean="0"/>
                        <a:t>Age</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-0.02</a:t>
                      </a:r>
                      <a:endParaRPr lang="en-US" dirty="0"/>
                    </a:p>
                  </a:txBody>
                  <a:tcPr/>
                </a:tc>
                <a:tc>
                  <a:txBody>
                    <a:bodyPr/>
                    <a:lstStyle/>
                    <a:p>
                      <a:r>
                        <a:rPr lang="en-US" dirty="0" smtClean="0"/>
                        <a:t>0.97</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dirty="0" smtClean="0"/>
                        <a:t>Higher is the Age of Customer less likely he is to Default on Payment</a:t>
                      </a:r>
                      <a:endParaRPr lang="en-US" dirty="0"/>
                    </a:p>
                  </a:txBody>
                  <a:tcPr/>
                </a:tc>
                <a:extLst>
                  <a:ext uri="{0D108BD9-81ED-4DB2-BD59-A6C34878D82A}">
                    <a16:rowId xmlns:a16="http://schemas.microsoft.com/office/drawing/2014/main" val="2316515615"/>
                  </a:ext>
                </a:extLst>
              </a:tr>
              <a:tr h="475533">
                <a:tc>
                  <a:txBody>
                    <a:bodyPr/>
                    <a:lstStyle/>
                    <a:p>
                      <a:pPr algn="ctr"/>
                      <a:r>
                        <a:rPr lang="en-IN" sz="1800" b="1" dirty="0" smtClean="0"/>
                        <a:t>Other_Inst_Plans = A143</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-0.71</a:t>
                      </a:r>
                      <a:endParaRPr lang="en-US" dirty="0"/>
                    </a:p>
                  </a:txBody>
                  <a:tcPr/>
                </a:tc>
                <a:tc>
                  <a:txBody>
                    <a:bodyPr/>
                    <a:lstStyle/>
                    <a:p>
                      <a:r>
                        <a:rPr lang="en-US" dirty="0" smtClean="0"/>
                        <a:t>0.49</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b="0" baseline="0" dirty="0" smtClean="0">
                          <a:latin typeface="+mn-lt"/>
                          <a:cs typeface="+mn-cs"/>
                        </a:rPr>
                        <a:t>If Other </a:t>
                      </a:r>
                      <a:r>
                        <a:rPr lang="en-US" sz="1800" b="0" baseline="0" dirty="0" err="1" smtClean="0">
                          <a:latin typeface="+mn-lt"/>
                          <a:cs typeface="+mn-cs"/>
                        </a:rPr>
                        <a:t>Inst</a:t>
                      </a:r>
                      <a:r>
                        <a:rPr lang="en-US" sz="1800" b="0" baseline="0" dirty="0" smtClean="0">
                          <a:latin typeface="+mn-lt"/>
                          <a:cs typeface="+mn-cs"/>
                        </a:rPr>
                        <a:t> Plans is A143</a:t>
                      </a:r>
                      <a:r>
                        <a:rPr lang="en-IN" sz="1800" b="0" baseline="0" dirty="0" smtClean="0">
                          <a:latin typeface="Arial" panose="020B0604020202020204" pitchFamily="34" charset="0"/>
                          <a:cs typeface="Arial" panose="020B0604020202020204" pitchFamily="34" charset="0"/>
                        </a:rPr>
                        <a:t>, then the customer is 0.49 times less likely to default on payment</a:t>
                      </a:r>
                      <a:endParaRPr lang="en-US" dirty="0"/>
                    </a:p>
                  </a:txBody>
                  <a:tcPr/>
                </a:tc>
                <a:extLst>
                  <a:ext uri="{0D108BD9-81ED-4DB2-BD59-A6C34878D82A}">
                    <a16:rowId xmlns:a16="http://schemas.microsoft.com/office/drawing/2014/main" val="2183062570"/>
                  </a:ext>
                </a:extLst>
              </a:tr>
              <a:tr h="475533">
                <a:tc>
                  <a:txBody>
                    <a:bodyPr/>
                    <a:lstStyle/>
                    <a:p>
                      <a:pPr algn="ctr"/>
                      <a:r>
                        <a:rPr lang="en-IN" sz="1800" b="1" dirty="0" smtClean="0"/>
                        <a:t>Housing = A152</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-0.39</a:t>
                      </a:r>
                      <a:endParaRPr lang="en-US" dirty="0"/>
                    </a:p>
                  </a:txBody>
                  <a:tcPr/>
                </a:tc>
                <a:tc>
                  <a:txBody>
                    <a:bodyPr/>
                    <a:lstStyle/>
                    <a:p>
                      <a:r>
                        <a:rPr lang="en-US" dirty="0" smtClean="0"/>
                        <a:t>0.67</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b="0" baseline="0" dirty="0" smtClean="0">
                          <a:latin typeface="+mn-lt"/>
                          <a:cs typeface="+mn-cs"/>
                        </a:rPr>
                        <a:t>If Housing is A152</a:t>
                      </a:r>
                      <a:r>
                        <a:rPr lang="en-IN" sz="1800" b="0" baseline="0" dirty="0" smtClean="0">
                          <a:latin typeface="Arial" panose="020B0604020202020204" pitchFamily="34" charset="0"/>
                          <a:cs typeface="Arial" panose="020B0604020202020204" pitchFamily="34" charset="0"/>
                        </a:rPr>
                        <a:t>, then the customer is 0.67 times less likely to default on payment</a:t>
                      </a:r>
                      <a:endParaRPr lang="en-US" dirty="0"/>
                    </a:p>
                  </a:txBody>
                  <a:tcPr/>
                </a:tc>
                <a:extLst>
                  <a:ext uri="{0D108BD9-81ED-4DB2-BD59-A6C34878D82A}">
                    <a16:rowId xmlns:a16="http://schemas.microsoft.com/office/drawing/2014/main" val="2636827320"/>
                  </a:ext>
                </a:extLst>
              </a:tr>
              <a:tr h="460638">
                <a:tc>
                  <a:txBody>
                    <a:bodyPr/>
                    <a:lstStyle/>
                    <a:p>
                      <a:pPr algn="ctr"/>
                      <a:r>
                        <a:rPr lang="en-IN" sz="1800" b="1" dirty="0" smtClean="0"/>
                        <a:t>Housing = A153</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-0.74</a:t>
                      </a:r>
                      <a:endParaRPr lang="en-US" dirty="0"/>
                    </a:p>
                  </a:txBody>
                  <a:tcPr/>
                </a:tc>
                <a:tc>
                  <a:txBody>
                    <a:bodyPr/>
                    <a:lstStyle/>
                    <a:p>
                      <a:r>
                        <a:rPr lang="en-US" dirty="0" smtClean="0"/>
                        <a:t>0.47</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b="0" baseline="0" dirty="0" smtClean="0">
                          <a:latin typeface="+mn-lt"/>
                          <a:cs typeface="+mn-cs"/>
                        </a:rPr>
                        <a:t>If Housing is A153</a:t>
                      </a:r>
                      <a:r>
                        <a:rPr lang="en-IN" sz="1800" b="0" baseline="0" dirty="0" smtClean="0">
                          <a:latin typeface="Arial" panose="020B0604020202020204" pitchFamily="34" charset="0"/>
                          <a:cs typeface="Arial" panose="020B0604020202020204" pitchFamily="34" charset="0"/>
                        </a:rPr>
                        <a:t>, then the customer is 0.47 times less likely to default on payment</a:t>
                      </a:r>
                      <a:endParaRPr lang="en-US" dirty="0"/>
                    </a:p>
                  </a:txBody>
                  <a:tcPr/>
                </a:tc>
                <a:extLst>
                  <a:ext uri="{0D108BD9-81ED-4DB2-BD59-A6C34878D82A}">
                    <a16:rowId xmlns:a16="http://schemas.microsoft.com/office/drawing/2014/main" val="961430600"/>
                  </a:ext>
                </a:extLst>
              </a:tr>
              <a:tr h="460638">
                <a:tc>
                  <a:txBody>
                    <a:bodyPr/>
                    <a:lstStyle/>
                    <a:p>
                      <a:pPr algn="ctr"/>
                      <a:r>
                        <a:rPr lang="en-IN" sz="1800" b="1" dirty="0" smtClean="0"/>
                        <a:t>Telephone =</a:t>
                      </a:r>
                      <a:r>
                        <a:rPr lang="en-IN" sz="1800" b="1" baseline="0" dirty="0" smtClean="0"/>
                        <a:t> A192</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-0.26</a:t>
                      </a:r>
                      <a:endParaRPr lang="en-US" dirty="0"/>
                    </a:p>
                  </a:txBody>
                  <a:tcPr/>
                </a:tc>
                <a:tc>
                  <a:txBody>
                    <a:bodyPr/>
                    <a:lstStyle/>
                    <a:p>
                      <a:r>
                        <a:rPr lang="en-US" dirty="0" smtClean="0"/>
                        <a:t>0.76</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b="0" baseline="0" dirty="0" smtClean="0">
                          <a:latin typeface="+mn-lt"/>
                          <a:cs typeface="+mn-cs"/>
                        </a:rPr>
                        <a:t>If Telephone is A192</a:t>
                      </a:r>
                      <a:r>
                        <a:rPr lang="en-IN" sz="1800" b="0" baseline="0" dirty="0" smtClean="0">
                          <a:latin typeface="Arial" panose="020B0604020202020204" pitchFamily="34" charset="0"/>
                          <a:cs typeface="Arial" panose="020B0604020202020204" pitchFamily="34" charset="0"/>
                        </a:rPr>
                        <a:t>, then the customer is 0.76 times less likely to default on payment</a:t>
                      </a:r>
                      <a:endParaRPr lang="en-US" dirty="0"/>
                    </a:p>
                  </a:txBody>
                  <a:tcPr/>
                </a:tc>
                <a:extLst>
                  <a:ext uri="{0D108BD9-81ED-4DB2-BD59-A6C34878D82A}">
                    <a16:rowId xmlns:a16="http://schemas.microsoft.com/office/drawing/2014/main" val="2363753843"/>
                  </a:ext>
                </a:extLst>
              </a:tr>
              <a:tr h="460638">
                <a:tc>
                  <a:txBody>
                    <a:bodyPr/>
                    <a:lstStyle/>
                    <a:p>
                      <a:pPr algn="ctr"/>
                      <a:r>
                        <a:rPr lang="en-IN" sz="1800" b="1" dirty="0" smtClean="0"/>
                        <a:t>Foreign_worker</a:t>
                      </a:r>
                      <a:r>
                        <a:rPr lang="en-IN" sz="1800" b="1" baseline="0" dirty="0" smtClean="0"/>
                        <a:t> = A202</a:t>
                      </a:r>
                      <a:endParaRPr lang="en-IN" sz="1800" b="1" dirty="0">
                        <a:latin typeface="Arial" panose="020B0604020202020204" pitchFamily="34" charset="0"/>
                        <a:cs typeface="Arial" panose="020B0604020202020204" pitchFamily="34" charset="0"/>
                      </a:endParaRPr>
                    </a:p>
                  </a:txBody>
                  <a:tcPr anchor="ctr"/>
                </a:tc>
                <a:tc>
                  <a:txBody>
                    <a:bodyPr/>
                    <a:lstStyle/>
                    <a:p>
                      <a:r>
                        <a:rPr lang="en-US" dirty="0" smtClean="0"/>
                        <a:t>1.21</a:t>
                      </a:r>
                      <a:endParaRPr lang="en-US" dirty="0"/>
                    </a:p>
                  </a:txBody>
                  <a:tcPr/>
                </a:tc>
                <a:tc>
                  <a:txBody>
                    <a:bodyPr/>
                    <a:lstStyle/>
                    <a:p>
                      <a:r>
                        <a:rPr lang="en-US" dirty="0" smtClean="0"/>
                        <a:t>0.3</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00B050"/>
                          </a:solidFill>
                        </a:rPr>
                        <a:t>+</a:t>
                      </a:r>
                      <a:endParaRPr lang="en-US" sz="2800" b="1" dirty="0">
                        <a:solidFill>
                          <a:srgbClr val="00B050"/>
                        </a:solidFill>
                      </a:endParaRPr>
                    </a:p>
                  </a:txBody>
                  <a:tcPr/>
                </a:tc>
                <a:tc>
                  <a:txBody>
                    <a:bodyPr/>
                    <a:lstStyle/>
                    <a:p>
                      <a:r>
                        <a:rPr lang="en-US" sz="1800" b="0" baseline="0" dirty="0" smtClean="0">
                          <a:latin typeface="+mn-lt"/>
                          <a:cs typeface="+mn-cs"/>
                        </a:rPr>
                        <a:t>If Foreign Worker is A202</a:t>
                      </a:r>
                      <a:r>
                        <a:rPr lang="en-IN" sz="1800" b="0" baseline="0" dirty="0" smtClean="0">
                          <a:latin typeface="Arial" panose="020B0604020202020204" pitchFamily="34" charset="0"/>
                          <a:cs typeface="Arial" panose="020B0604020202020204" pitchFamily="34" charset="0"/>
                        </a:rPr>
                        <a:t>, then the customer is 0.3 times More likely to default on payment</a:t>
                      </a:r>
                      <a:endParaRPr lang="en-US" dirty="0"/>
                    </a:p>
                  </a:txBody>
                  <a:tcPr/>
                </a:tc>
                <a:extLst>
                  <a:ext uri="{0D108BD9-81ED-4DB2-BD59-A6C34878D82A}">
                    <a16:rowId xmlns:a16="http://schemas.microsoft.com/office/drawing/2014/main" val="1144456496"/>
                  </a:ext>
                </a:extLst>
              </a:tr>
            </a:tbl>
          </a:graphicData>
        </a:graphic>
      </p:graphicFrame>
    </p:spTree>
    <p:extLst>
      <p:ext uri="{BB962C8B-B14F-4D97-AF65-F5344CB8AC3E}">
        <p14:creationId xmlns:p14="http://schemas.microsoft.com/office/powerpoint/2010/main" val="857392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7337" y="300447"/>
            <a:ext cx="7158445" cy="830997"/>
          </a:xfrm>
          <a:prstGeom prst="rect">
            <a:avLst/>
          </a:prstGeom>
          <a:noFill/>
        </p:spPr>
        <p:txBody>
          <a:bodyPr wrap="square" rtlCol="0">
            <a:spAutoFit/>
          </a:bodyPr>
          <a:lstStyle/>
          <a:p>
            <a:r>
              <a:rPr lang="en-US" sz="4800" b="1" u="sng" dirty="0" smtClean="0">
                <a:solidFill>
                  <a:srgbClr val="C00000"/>
                </a:solidFill>
              </a:rPr>
              <a:t>Modeling Diagnostics </a:t>
            </a:r>
            <a:endParaRPr lang="en-US" sz="4800" b="1" u="sng" dirty="0">
              <a:solidFill>
                <a:srgbClr val="C00000"/>
              </a:solidFill>
            </a:endParaRPr>
          </a:p>
        </p:txBody>
      </p:sp>
      <p:sp>
        <p:nvSpPr>
          <p:cNvPr id="5" name="TextBox 4"/>
          <p:cNvSpPr txBox="1"/>
          <p:nvPr/>
        </p:nvSpPr>
        <p:spPr>
          <a:xfrm>
            <a:off x="91440" y="1789610"/>
            <a:ext cx="11953623" cy="581697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rgbClr val="002060"/>
                </a:solidFill>
              </a:rPr>
              <a:t>Wald Test </a:t>
            </a:r>
            <a:r>
              <a:rPr lang="en-US" dirty="0" smtClean="0"/>
              <a:t>: P-Value is less than 0.001, hence we reject the null hypothesis that all Bi=0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b="1" dirty="0" smtClean="0">
                <a:solidFill>
                  <a:srgbClr val="002060"/>
                </a:solidFill>
              </a:rPr>
              <a:t>Variance inflationary factor (VIF): </a:t>
            </a:r>
            <a:r>
              <a:rPr lang="en-US" dirty="0" err="1" smtClean="0"/>
              <a:t>Vif</a:t>
            </a:r>
            <a:r>
              <a:rPr lang="en-US" dirty="0" smtClean="0"/>
              <a:t> is less than 1.7 for all independent variables, hence No </a:t>
            </a:r>
            <a:r>
              <a:rPr lang="en-US" dirty="0" err="1" smtClean="0"/>
              <a:t>multicolinearity</a:t>
            </a:r>
            <a:r>
              <a:rPr lang="en-US" dirty="0" smtClean="0"/>
              <a:t> found.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b="1" dirty="0" smtClean="0">
                <a:solidFill>
                  <a:srgbClr val="002060"/>
                </a:solidFill>
              </a:rPr>
              <a:t>Lagrange Multiplier: </a:t>
            </a:r>
            <a:r>
              <a:rPr lang="en-US" dirty="0" smtClean="0"/>
              <a:t>P-Value is less than 0.05 , hence the independent variables improves the model as there is a significant difference between Deviance and  null deviance.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b="1" dirty="0" err="1" smtClean="0">
                <a:solidFill>
                  <a:srgbClr val="002060"/>
                </a:solidFill>
              </a:rPr>
              <a:t>Lackfit</a:t>
            </a:r>
            <a:r>
              <a:rPr lang="en-US" sz="2400" b="1" dirty="0" smtClean="0">
                <a:solidFill>
                  <a:srgbClr val="002060"/>
                </a:solidFill>
              </a:rPr>
              <a:t> deviance</a:t>
            </a:r>
            <a:r>
              <a:rPr lang="en-US" dirty="0" smtClean="0"/>
              <a:t>: P-Value is 0.97, hence we accept the null hypothesis that the Observed Frequencies = Expected </a:t>
            </a:r>
            <a:r>
              <a:rPr lang="en-US" dirty="0" err="1" smtClean="0"/>
              <a:t>Frequecies</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b="1" dirty="0" smtClean="0">
                <a:solidFill>
                  <a:srgbClr val="002060"/>
                </a:solidFill>
              </a:rPr>
              <a:t>Pseudo R-Squares:    </a:t>
            </a:r>
            <a:r>
              <a:rPr lang="en-US" altLang="en-US" dirty="0" smtClean="0">
                <a:solidFill>
                  <a:srgbClr val="000000"/>
                </a:solidFill>
                <a:latin typeface="Lucida Console" panose="020B0609040504020204" pitchFamily="49" charset="0"/>
              </a:rPr>
              <a:t>McFadden =0.25</a:t>
            </a:r>
            <a:endParaRPr lang="en-US" altLang="en-US" dirty="0"/>
          </a:p>
          <a:p>
            <a:pPr lvl="4"/>
            <a:r>
              <a:rPr lang="en-US" dirty="0" smtClean="0"/>
              <a:t>       	   </a:t>
            </a:r>
            <a:r>
              <a:rPr lang="en-US" altLang="en-US" dirty="0" err="1" smtClean="0">
                <a:solidFill>
                  <a:srgbClr val="000000"/>
                </a:solidFill>
                <a:latin typeface="Lucida Console" panose="020B0609040504020204" pitchFamily="49" charset="0"/>
              </a:rPr>
              <a:t>Adj.McFadden</a:t>
            </a:r>
            <a:r>
              <a:rPr lang="en-US" altLang="en-US" dirty="0" smtClean="0">
                <a:solidFill>
                  <a:srgbClr val="000000"/>
                </a:solidFill>
                <a:latin typeface="Lucida Console" panose="020B0609040504020204" pitchFamily="49" charset="0"/>
              </a:rPr>
              <a:t> = 0.21</a:t>
            </a:r>
            <a:endParaRPr lang="en-US" dirty="0"/>
          </a:p>
          <a:p>
            <a:pPr lvl="4"/>
            <a:r>
              <a:rPr lang="en-US" altLang="en-US" dirty="0" smtClean="0">
                <a:solidFill>
                  <a:srgbClr val="000000"/>
                </a:solidFill>
                <a:latin typeface="Lucida Console" panose="020B0609040504020204" pitchFamily="49" charset="0"/>
              </a:rPr>
              <a:t> 	 </a:t>
            </a:r>
            <a:r>
              <a:rPr lang="en-US" altLang="en-US" dirty="0" err="1" smtClean="0">
                <a:solidFill>
                  <a:srgbClr val="000000"/>
                </a:solidFill>
                <a:latin typeface="Lucida Console" panose="020B0609040504020204" pitchFamily="49" charset="0"/>
              </a:rPr>
              <a:t>Cox.Snell</a:t>
            </a:r>
            <a:r>
              <a:rPr lang="en-US" altLang="en-US" dirty="0" smtClean="0">
                <a:solidFill>
                  <a:srgbClr val="000000"/>
                </a:solidFill>
                <a:latin typeface="Lucida Console" panose="020B0609040504020204" pitchFamily="49" charset="0"/>
              </a:rPr>
              <a:t> = 0.26</a:t>
            </a:r>
            <a:endParaRPr lang="en-US" dirty="0" smtClean="0"/>
          </a:p>
          <a:p>
            <a:r>
              <a:rPr lang="en-US" dirty="0" smtClean="0"/>
              <a:t>		     	   </a:t>
            </a:r>
            <a:r>
              <a:rPr lang="en-US" altLang="en-US" dirty="0" err="1" smtClean="0">
                <a:solidFill>
                  <a:srgbClr val="000000"/>
                </a:solidFill>
                <a:latin typeface="Lucida Console" panose="020B0609040504020204" pitchFamily="49" charset="0"/>
              </a:rPr>
              <a:t>Nagelkerke</a:t>
            </a:r>
            <a:r>
              <a:rPr lang="en-US" altLang="en-US" dirty="0" smtClean="0">
                <a:solidFill>
                  <a:srgbClr val="000000"/>
                </a:solidFill>
                <a:latin typeface="Lucida Console" panose="020B0609040504020204" pitchFamily="49" charset="0"/>
              </a:rPr>
              <a:t> = 0.37</a:t>
            </a:r>
          </a:p>
          <a:p>
            <a:endParaRPr lang="en-US" dirty="0">
              <a:solidFill>
                <a:srgbClr val="000000"/>
              </a:solidFill>
              <a:latin typeface="Lucida Console" panose="020B0609040504020204" pitchFamily="49" charset="0"/>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3167188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35" y="982276"/>
            <a:ext cx="3495895" cy="3171714"/>
          </a:xfrm>
          <a:prstGeom prst="rect">
            <a:avLst/>
          </a:prstGeom>
        </p:spPr>
      </p:pic>
      <p:sp>
        <p:nvSpPr>
          <p:cNvPr id="7" name="TextBox 6"/>
          <p:cNvSpPr txBox="1"/>
          <p:nvPr/>
        </p:nvSpPr>
        <p:spPr>
          <a:xfrm>
            <a:off x="1084217" y="209006"/>
            <a:ext cx="8412480" cy="646331"/>
          </a:xfrm>
          <a:prstGeom prst="rect">
            <a:avLst/>
          </a:prstGeom>
          <a:noFill/>
        </p:spPr>
        <p:txBody>
          <a:bodyPr wrap="square" rtlCol="0">
            <a:spAutoFit/>
          </a:bodyPr>
          <a:lstStyle/>
          <a:p>
            <a:pPr algn="ctr"/>
            <a:r>
              <a:rPr lang="en-US" sz="3600" b="1" u="sng" dirty="0" smtClean="0">
                <a:solidFill>
                  <a:srgbClr val="C00000"/>
                </a:solidFill>
              </a:rPr>
              <a:t>Metrics and ROC Curve</a:t>
            </a:r>
            <a:endParaRPr lang="en-US" sz="3600" b="1" u="sng" dirty="0">
              <a:solidFill>
                <a:srgbClr val="C00000"/>
              </a:solidFill>
            </a:endParaRPr>
          </a:p>
        </p:txBody>
      </p:sp>
      <p:sp>
        <p:nvSpPr>
          <p:cNvPr id="8" name="TextBox 7"/>
          <p:cNvSpPr txBox="1"/>
          <p:nvPr/>
        </p:nvSpPr>
        <p:spPr>
          <a:xfrm>
            <a:off x="5686698" y="1290860"/>
            <a:ext cx="5225142" cy="3046988"/>
          </a:xfrm>
          <a:prstGeom prst="rect">
            <a:avLst/>
          </a:prstGeom>
          <a:noFill/>
        </p:spPr>
        <p:txBody>
          <a:bodyPr wrap="square" rtlCol="0">
            <a:spAutoFit/>
          </a:bodyPr>
          <a:lstStyle/>
          <a:p>
            <a:r>
              <a:rPr lang="en-US" sz="3200" b="1" dirty="0" smtClean="0">
                <a:solidFill>
                  <a:srgbClr val="002060"/>
                </a:solidFill>
              </a:rPr>
              <a:t>Threshold</a:t>
            </a:r>
            <a:r>
              <a:rPr lang="en-US" sz="3200" b="1" dirty="0" smtClean="0"/>
              <a:t> : 0.28</a:t>
            </a:r>
          </a:p>
          <a:p>
            <a:r>
              <a:rPr lang="en-US" sz="3200" b="1" dirty="0" smtClean="0">
                <a:solidFill>
                  <a:srgbClr val="002060"/>
                </a:solidFill>
              </a:rPr>
              <a:t>Specificity</a:t>
            </a:r>
            <a:r>
              <a:rPr lang="en-US" sz="3200" b="1" dirty="0" smtClean="0"/>
              <a:t> : 0.80</a:t>
            </a:r>
          </a:p>
          <a:p>
            <a:r>
              <a:rPr lang="en-US" sz="3200" b="1" dirty="0" smtClean="0">
                <a:solidFill>
                  <a:srgbClr val="002060"/>
                </a:solidFill>
              </a:rPr>
              <a:t>Sensitivity</a:t>
            </a:r>
            <a:r>
              <a:rPr lang="en-US" sz="3200" b="1" dirty="0" smtClean="0"/>
              <a:t> : 0.71</a:t>
            </a:r>
          </a:p>
          <a:p>
            <a:r>
              <a:rPr lang="en-US" sz="3200" b="1" dirty="0" smtClean="0">
                <a:solidFill>
                  <a:srgbClr val="002060"/>
                </a:solidFill>
              </a:rPr>
              <a:t>Area Under the Curve</a:t>
            </a:r>
            <a:r>
              <a:rPr lang="en-US" sz="3200" b="1" dirty="0" smtClean="0"/>
              <a:t>: 0.82</a:t>
            </a:r>
          </a:p>
          <a:p>
            <a:r>
              <a:rPr lang="en-US" sz="3200" b="1" dirty="0" smtClean="0">
                <a:solidFill>
                  <a:srgbClr val="002060"/>
                </a:solidFill>
              </a:rPr>
              <a:t>Accuracy Rate </a:t>
            </a:r>
            <a:r>
              <a:rPr lang="en-US" sz="3200" b="1" dirty="0" smtClean="0"/>
              <a:t>: 0.738</a:t>
            </a:r>
          </a:p>
          <a:p>
            <a:r>
              <a:rPr lang="en-US" sz="3200" b="1" dirty="0" smtClean="0">
                <a:solidFill>
                  <a:srgbClr val="002060"/>
                </a:solidFill>
              </a:rPr>
              <a:t>Gini</a:t>
            </a:r>
            <a:r>
              <a:rPr lang="en-US" sz="3200" b="1" dirty="0" smtClean="0"/>
              <a:t>: 0.65</a:t>
            </a:r>
            <a:endParaRPr lang="en-US" sz="3200" b="1" dirty="0"/>
          </a:p>
        </p:txBody>
      </p:sp>
      <p:sp>
        <p:nvSpPr>
          <p:cNvPr id="9" name="TextBox 8"/>
          <p:cNvSpPr txBox="1"/>
          <p:nvPr/>
        </p:nvSpPr>
        <p:spPr>
          <a:xfrm>
            <a:off x="182880" y="4942212"/>
            <a:ext cx="12009120" cy="954107"/>
          </a:xfrm>
          <a:prstGeom prst="rect">
            <a:avLst/>
          </a:prstGeom>
          <a:noFill/>
        </p:spPr>
        <p:txBody>
          <a:bodyPr wrap="square" rtlCol="0">
            <a:spAutoFit/>
          </a:bodyPr>
          <a:lstStyle/>
          <a:p>
            <a:r>
              <a:rPr lang="en-US" sz="2800" i="1" dirty="0" smtClean="0">
                <a:solidFill>
                  <a:srgbClr val="0070C0"/>
                </a:solidFill>
              </a:rPr>
              <a:t>The Area under the ROC curve is about 82% and the Accuracy Rate is about 74% on test data which is quite good.</a:t>
            </a:r>
            <a:endParaRPr lang="en-US" sz="2800" i="1" dirty="0">
              <a:solidFill>
                <a:srgbClr val="0070C0"/>
              </a:solidFill>
            </a:endParaRPr>
          </a:p>
        </p:txBody>
      </p:sp>
    </p:spTree>
    <p:extLst>
      <p:ext uri="{BB962C8B-B14F-4D97-AF65-F5344CB8AC3E}">
        <p14:creationId xmlns:p14="http://schemas.microsoft.com/office/powerpoint/2010/main" val="28758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3589031"/>
              </p:ext>
            </p:extLst>
          </p:nvPr>
        </p:nvGraphicFramePr>
        <p:xfrm>
          <a:off x="3396342" y="1227908"/>
          <a:ext cx="4698273" cy="2168435"/>
        </p:xfrm>
        <a:graphic>
          <a:graphicData uri="http://schemas.openxmlformats.org/drawingml/2006/table">
            <a:tbl>
              <a:tblPr firstRow="1" bandRow="1">
                <a:tableStyleId>{21E4AEA4-8DFA-4A89-87EB-49C32662AFE0}</a:tableStyleId>
              </a:tblPr>
              <a:tblGrid>
                <a:gridCol w="2157742">
                  <a:extLst>
                    <a:ext uri="{9D8B030D-6E8A-4147-A177-3AD203B41FA5}">
                      <a16:colId xmlns:a16="http://schemas.microsoft.com/office/drawing/2014/main" val="20000"/>
                    </a:ext>
                  </a:extLst>
                </a:gridCol>
                <a:gridCol w="1266500">
                  <a:extLst>
                    <a:ext uri="{9D8B030D-6E8A-4147-A177-3AD203B41FA5}">
                      <a16:colId xmlns:a16="http://schemas.microsoft.com/office/drawing/2014/main" val="20001"/>
                    </a:ext>
                  </a:extLst>
                </a:gridCol>
                <a:gridCol w="1274031">
                  <a:extLst>
                    <a:ext uri="{9D8B030D-6E8A-4147-A177-3AD203B41FA5}">
                      <a16:colId xmlns:a16="http://schemas.microsoft.com/office/drawing/2014/main" val="20002"/>
                    </a:ext>
                  </a:extLst>
                </a:gridCol>
              </a:tblGrid>
              <a:tr h="962003">
                <a:tc>
                  <a:txBody>
                    <a:bodyPr/>
                    <a:lstStyle/>
                    <a:p>
                      <a:r>
                        <a:rPr lang="en-IN" dirty="0" smtClean="0"/>
                        <a:t>                 Actual                 </a:t>
                      </a:r>
                    </a:p>
                    <a:p>
                      <a:endParaRPr lang="en-IN" dirty="0" smtClean="0"/>
                    </a:p>
                    <a:p>
                      <a:r>
                        <a:rPr lang="en-IN" dirty="0" smtClean="0"/>
                        <a:t>Predicted</a:t>
                      </a:r>
                      <a:endParaRPr lang="en-IN" dirty="0"/>
                    </a:p>
                  </a:txBody>
                  <a:tcPr/>
                </a:tc>
                <a:tc>
                  <a:txBody>
                    <a:bodyPr/>
                    <a:lstStyle/>
                    <a:p>
                      <a:pPr algn="ctr"/>
                      <a:r>
                        <a:rPr lang="en-IN" dirty="0" smtClean="0"/>
                        <a:t>0</a:t>
                      </a:r>
                      <a:endParaRPr lang="en-IN" dirty="0">
                        <a:solidFill>
                          <a:schemeClr val="tx1"/>
                        </a:solidFill>
                        <a:latin typeface="Arial Black" panose="020B0A04020102020204" pitchFamily="34" charset="0"/>
                      </a:endParaRPr>
                    </a:p>
                  </a:txBody>
                  <a:tcPr anchor="ctr"/>
                </a:tc>
                <a:tc>
                  <a:txBody>
                    <a:bodyPr/>
                    <a:lstStyle/>
                    <a:p>
                      <a:pPr algn="ctr"/>
                      <a:r>
                        <a:rPr lang="en-IN" dirty="0" smtClean="0"/>
                        <a:t>1</a:t>
                      </a:r>
                      <a:endParaRPr lang="en-IN" dirty="0">
                        <a:solidFill>
                          <a:schemeClr val="tx1"/>
                        </a:solidFill>
                        <a:latin typeface="Arial Black" panose="020B0A04020102020204" pitchFamily="34" charset="0"/>
                      </a:endParaRPr>
                    </a:p>
                  </a:txBody>
                  <a:tcPr anchor="ctr"/>
                </a:tc>
                <a:extLst>
                  <a:ext uri="{0D108BD9-81ED-4DB2-BD59-A6C34878D82A}">
                    <a16:rowId xmlns:a16="http://schemas.microsoft.com/office/drawing/2014/main" val="10000"/>
                  </a:ext>
                </a:extLst>
              </a:tr>
              <a:tr h="603216">
                <a:tc>
                  <a:txBody>
                    <a:bodyPr/>
                    <a:lstStyle/>
                    <a:p>
                      <a:pPr algn="ctr"/>
                      <a:r>
                        <a:rPr lang="en-IN" dirty="0" smtClean="0"/>
                        <a:t>0</a:t>
                      </a:r>
                      <a:endParaRPr lang="en-IN" b="1" dirty="0">
                        <a:latin typeface="Arial Black" panose="020B0A04020102020204" pitchFamily="34" charset="0"/>
                      </a:endParaRPr>
                    </a:p>
                  </a:txBody>
                  <a:tcPr anchor="ctr"/>
                </a:tc>
                <a:tc>
                  <a:txBody>
                    <a:bodyPr/>
                    <a:lstStyle/>
                    <a:p>
                      <a:pPr algn="ctr"/>
                      <a:r>
                        <a:rPr lang="en-IN" dirty="0" smtClean="0"/>
                        <a:t>747</a:t>
                      </a:r>
                      <a:endParaRPr lang="en-IN" dirty="0"/>
                    </a:p>
                  </a:txBody>
                  <a:tcPr anchor="ctr"/>
                </a:tc>
                <a:tc>
                  <a:txBody>
                    <a:bodyPr/>
                    <a:lstStyle/>
                    <a:p>
                      <a:pPr algn="ctr"/>
                      <a:r>
                        <a:rPr lang="en-IN" dirty="0" smtClean="0"/>
                        <a:t>89</a:t>
                      </a:r>
                      <a:endParaRPr lang="en-IN" dirty="0"/>
                    </a:p>
                  </a:txBody>
                  <a:tcPr anchor="ctr"/>
                </a:tc>
                <a:extLst>
                  <a:ext uri="{0D108BD9-81ED-4DB2-BD59-A6C34878D82A}">
                    <a16:rowId xmlns:a16="http://schemas.microsoft.com/office/drawing/2014/main" val="10001"/>
                  </a:ext>
                </a:extLst>
              </a:tr>
              <a:tr h="603216">
                <a:tc>
                  <a:txBody>
                    <a:bodyPr/>
                    <a:lstStyle/>
                    <a:p>
                      <a:pPr algn="ctr"/>
                      <a:r>
                        <a:rPr lang="en-IN" dirty="0" smtClean="0"/>
                        <a:t>1</a:t>
                      </a:r>
                      <a:endParaRPr lang="en-IN" dirty="0">
                        <a:latin typeface="Arial Black" panose="020B0A04020102020204" pitchFamily="34" charset="0"/>
                        <a:cs typeface="Arial" panose="020B0604020202020204" pitchFamily="34" charset="0"/>
                      </a:endParaRPr>
                    </a:p>
                  </a:txBody>
                  <a:tcPr anchor="ctr"/>
                </a:tc>
                <a:tc>
                  <a:txBody>
                    <a:bodyPr/>
                    <a:lstStyle/>
                    <a:p>
                      <a:pPr algn="ctr"/>
                      <a:r>
                        <a:rPr lang="en-IN" dirty="0" smtClean="0"/>
                        <a:t>304</a:t>
                      </a:r>
                      <a:endParaRPr lang="en-IN" dirty="0"/>
                    </a:p>
                  </a:txBody>
                  <a:tcPr anchor="ctr"/>
                </a:tc>
                <a:tc>
                  <a:txBody>
                    <a:bodyPr/>
                    <a:lstStyle/>
                    <a:p>
                      <a:pPr algn="ctr"/>
                      <a:r>
                        <a:rPr lang="en-IN" dirty="0" smtClean="0"/>
                        <a:t>360</a:t>
                      </a:r>
                      <a:endParaRPr lang="en-IN" dirty="0"/>
                    </a:p>
                  </a:txBody>
                  <a:tcPr anchor="ctr"/>
                </a:tc>
                <a:extLst>
                  <a:ext uri="{0D108BD9-81ED-4DB2-BD59-A6C34878D82A}">
                    <a16:rowId xmlns:a16="http://schemas.microsoft.com/office/drawing/2014/main" val="10002"/>
                  </a:ext>
                </a:extLst>
              </a:tr>
            </a:tbl>
          </a:graphicData>
        </a:graphic>
      </p:graphicFrame>
      <p:cxnSp>
        <p:nvCxnSpPr>
          <p:cNvPr id="6" name="Straight Connector 5"/>
          <p:cNvCxnSpPr/>
          <p:nvPr/>
        </p:nvCxnSpPr>
        <p:spPr>
          <a:xfrm>
            <a:off x="3396342" y="1227908"/>
            <a:ext cx="2129247" cy="914401"/>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194559" y="0"/>
            <a:ext cx="7315200" cy="707886"/>
          </a:xfrm>
          <a:prstGeom prst="rect">
            <a:avLst/>
          </a:prstGeom>
          <a:noFill/>
        </p:spPr>
        <p:txBody>
          <a:bodyPr wrap="square" rtlCol="0">
            <a:spAutoFit/>
          </a:bodyPr>
          <a:lstStyle/>
          <a:p>
            <a:pPr algn="ctr"/>
            <a:r>
              <a:rPr lang="en-US" sz="4000" b="1" u="sng" dirty="0" smtClean="0">
                <a:solidFill>
                  <a:srgbClr val="C00000"/>
                </a:solidFill>
              </a:rPr>
              <a:t>Confusion Matrix</a:t>
            </a:r>
            <a:endParaRPr lang="en-US" sz="4000" b="1" u="sng" dirty="0">
              <a:solidFill>
                <a:srgbClr val="C00000"/>
              </a:solidFill>
            </a:endParaRPr>
          </a:p>
        </p:txBody>
      </p:sp>
      <p:sp>
        <p:nvSpPr>
          <p:cNvPr id="10" name="TextBox 9"/>
          <p:cNvSpPr txBox="1"/>
          <p:nvPr/>
        </p:nvSpPr>
        <p:spPr>
          <a:xfrm>
            <a:off x="1188720" y="3788229"/>
            <a:ext cx="10763794" cy="2308324"/>
          </a:xfrm>
          <a:prstGeom prst="rect">
            <a:avLst/>
          </a:prstGeom>
          <a:noFill/>
        </p:spPr>
        <p:txBody>
          <a:bodyPr wrap="square" rtlCol="0">
            <a:spAutoFit/>
          </a:bodyPr>
          <a:lstStyle/>
          <a:p>
            <a:pPr marL="342900" indent="-342900">
              <a:buFont typeface="Arial" panose="020B0604020202020204" pitchFamily="34" charset="0"/>
              <a:buChar char="•"/>
            </a:pPr>
            <a:r>
              <a:rPr lang="en-US" sz="2400" i="1" dirty="0" smtClean="0">
                <a:solidFill>
                  <a:srgbClr val="0070C0"/>
                </a:solidFill>
              </a:rPr>
              <a:t>Here, out of total 499 ( 89+360) customers who defaulted on payment, 360 are predicted correctly and only 89 are predicted incorrectly giving a True Positive rate of  0.80 or 80% which is good </a:t>
            </a:r>
            <a:r>
              <a:rPr lang="en-US" sz="2400" i="1" dirty="0" smtClean="0">
                <a:solidFill>
                  <a:srgbClr val="00B050"/>
                </a:solidFill>
              </a:rPr>
              <a:t>as the objective of the analysis is to target the customers who are more likely to default</a:t>
            </a:r>
            <a:r>
              <a:rPr lang="en-US" sz="2400" i="1" dirty="0" smtClean="0">
                <a:solidFill>
                  <a:srgbClr val="0070C0"/>
                </a:solidFill>
              </a:rPr>
              <a:t>. </a:t>
            </a:r>
          </a:p>
          <a:p>
            <a:endParaRPr lang="en-US" sz="2400" i="1" dirty="0">
              <a:solidFill>
                <a:srgbClr val="0070C0"/>
              </a:solidFill>
            </a:endParaRPr>
          </a:p>
          <a:p>
            <a:pPr marL="342900" indent="-342900">
              <a:buFont typeface="Arial" panose="020B0604020202020204" pitchFamily="34" charset="0"/>
              <a:buChar char="•"/>
            </a:pPr>
            <a:r>
              <a:rPr lang="en-US" sz="2400" i="1" dirty="0" smtClean="0">
                <a:solidFill>
                  <a:srgbClr val="0070C0"/>
                </a:solidFill>
              </a:rPr>
              <a:t>While the True Negative rate is around 0.71 or 71%. </a:t>
            </a:r>
            <a:endParaRPr lang="en-US" sz="2400" i="1" dirty="0">
              <a:solidFill>
                <a:srgbClr val="0070C0"/>
              </a:solidFill>
            </a:endParaRPr>
          </a:p>
        </p:txBody>
      </p:sp>
    </p:spTree>
    <p:extLst>
      <p:ext uri="{BB962C8B-B14F-4D97-AF65-F5344CB8AC3E}">
        <p14:creationId xmlns:p14="http://schemas.microsoft.com/office/powerpoint/2010/main" val="195066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3566" y="-41679"/>
            <a:ext cx="7537268" cy="707886"/>
          </a:xfrm>
          <a:prstGeom prst="rect">
            <a:avLst/>
          </a:prstGeom>
          <a:noFill/>
        </p:spPr>
        <p:txBody>
          <a:bodyPr wrap="square" rtlCol="0">
            <a:spAutoFit/>
          </a:bodyPr>
          <a:lstStyle/>
          <a:p>
            <a:pPr algn="ctr"/>
            <a:r>
              <a:rPr lang="en-US" sz="4000" b="1" u="sng" dirty="0" smtClean="0">
                <a:solidFill>
                  <a:srgbClr val="C00000"/>
                </a:solidFill>
              </a:rPr>
              <a:t>Business Insights from the Model</a:t>
            </a:r>
            <a:endParaRPr lang="en-US" sz="4000" b="1" u="sng" dirty="0">
              <a:solidFill>
                <a:srgbClr val="C00000"/>
              </a:solidFill>
            </a:endParaRPr>
          </a:p>
        </p:txBody>
      </p:sp>
      <p:sp>
        <p:nvSpPr>
          <p:cNvPr id="6" name="TextBox 5"/>
          <p:cNvSpPr txBox="1"/>
          <p:nvPr/>
        </p:nvSpPr>
        <p:spPr>
          <a:xfrm>
            <a:off x="228600" y="666207"/>
            <a:ext cx="11887200" cy="6247864"/>
          </a:xfrm>
          <a:prstGeom prst="rect">
            <a:avLst/>
          </a:prstGeom>
          <a:noFill/>
        </p:spPr>
        <p:txBody>
          <a:bodyPr wrap="square" rtlCol="0">
            <a:spAutoFit/>
          </a:bodyPr>
          <a:lstStyle/>
          <a:p>
            <a:pPr marL="285750" indent="-285750">
              <a:buFont typeface="Arial" panose="020B0604020202020204" pitchFamily="34" charset="0"/>
              <a:buChar char="•"/>
            </a:pPr>
            <a:r>
              <a:rPr lang="en-US" sz="2000" i="1" dirty="0" smtClean="0">
                <a:solidFill>
                  <a:srgbClr val="002060"/>
                </a:solidFill>
              </a:rPr>
              <a:t>Higher the duration of months for loan, more likely the customer is to default on payment, so the company should give credit for a shorter duration.</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 Customers with a credit history as A32 and A34 are less likely to default, the company can give more loans to such customers.</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Customers who have taken loan for purpose as A41, A42, A43,A410 are less likely to default while those who have taken the loan for purpose as A49 are more likely to default. So the company should avoid giving loan for ‘A49’ purpose.</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Higher Credit amount is loosely related to lower probability of Repayment of loan. The company should not give to much amount as Credit.</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The customers who are stable at there current employment are less likely to default. More credit can be given to such customers.</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Higher </a:t>
            </a:r>
            <a:r>
              <a:rPr lang="en-US" sz="2000" i="1" dirty="0" err="1" smtClean="0">
                <a:solidFill>
                  <a:srgbClr val="002060"/>
                </a:solidFill>
              </a:rPr>
              <a:t>Inst_Rt_Income</a:t>
            </a:r>
            <a:r>
              <a:rPr lang="en-US" sz="2000" i="1" dirty="0" smtClean="0">
                <a:solidFill>
                  <a:srgbClr val="002060"/>
                </a:solidFill>
              </a:rPr>
              <a:t> of the customer, more likely to default on payment. Credit should be avoided to such customers.</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More credit can be given to customers with Marital status gender as A93 and A94 as they are less likely to default .</a:t>
            </a:r>
          </a:p>
          <a:p>
            <a:pPr marL="285750" indent="-285750">
              <a:buFont typeface="Arial" panose="020B0604020202020204" pitchFamily="34" charset="0"/>
              <a:buChar char="•"/>
            </a:pPr>
            <a:r>
              <a:rPr lang="en-US" sz="2000" i="1" dirty="0" smtClean="0">
                <a:solidFill>
                  <a:srgbClr val="002060"/>
                </a:solidFill>
              </a:rPr>
              <a:t>Customers with Property as A124 are 1.97 times more likely to default on payment hence credit should be strictly avoided to such customers.</a:t>
            </a:r>
            <a:endParaRPr lang="en-US" sz="2000" i="1" dirty="0">
              <a:solidFill>
                <a:srgbClr val="002060"/>
              </a:solidFill>
            </a:endParaRPr>
          </a:p>
          <a:p>
            <a:pPr marL="285750" indent="-285750">
              <a:buFont typeface="Arial" panose="020B0604020202020204" pitchFamily="34" charset="0"/>
              <a:buChar char="•"/>
            </a:pPr>
            <a:r>
              <a:rPr lang="en-US" sz="2000" i="1" dirty="0" smtClean="0">
                <a:solidFill>
                  <a:srgbClr val="002060"/>
                </a:solidFill>
              </a:rPr>
              <a:t>Older people are less likely to default.</a:t>
            </a:r>
          </a:p>
          <a:p>
            <a:pPr marL="285750" indent="-285750">
              <a:buFont typeface="Arial" panose="020B0604020202020204" pitchFamily="34" charset="0"/>
              <a:buChar char="•"/>
            </a:pPr>
            <a:r>
              <a:rPr lang="en-US" sz="2000" i="1" dirty="0" smtClean="0">
                <a:solidFill>
                  <a:srgbClr val="002060"/>
                </a:solidFill>
              </a:rPr>
              <a:t> If the customer is Foreign worker as A102 , he is more likely to default on payment. Hence credit should be restricted for such customers. </a:t>
            </a:r>
          </a:p>
        </p:txBody>
      </p:sp>
    </p:spTree>
    <p:extLst>
      <p:ext uri="{BB962C8B-B14F-4D97-AF65-F5344CB8AC3E}">
        <p14:creationId xmlns:p14="http://schemas.microsoft.com/office/powerpoint/2010/main" val="409894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702" y="1659353"/>
            <a:ext cx="10515600" cy="1325563"/>
          </a:xfrm>
        </p:spPr>
        <p:txBody>
          <a:bodyPr>
            <a:noAutofit/>
          </a:bodyPr>
          <a:lstStyle/>
          <a:p>
            <a:pPr algn="ctr"/>
            <a:r>
              <a:rPr lang="en-US" sz="9600" b="1" dirty="0" smtClean="0">
                <a:solidFill>
                  <a:srgbClr val="C00000"/>
                </a:solidFill>
                <a:latin typeface="Algerian" panose="04020705040A02060702" pitchFamily="82" charset="0"/>
              </a:rPr>
              <a:t>THANK YOU</a:t>
            </a:r>
            <a:endParaRPr lang="en-US" sz="9600" b="1" dirty="0">
              <a:solidFill>
                <a:srgbClr val="C00000"/>
              </a:solidFill>
              <a:latin typeface="Algerian" panose="04020705040A02060702" pitchFamily="82" charset="0"/>
            </a:endParaRPr>
          </a:p>
        </p:txBody>
      </p:sp>
      <p:sp>
        <p:nvSpPr>
          <p:cNvPr id="3" name="Rectangle 2"/>
          <p:cNvSpPr/>
          <p:nvPr/>
        </p:nvSpPr>
        <p:spPr>
          <a:xfrm>
            <a:off x="5290609" y="4391186"/>
            <a:ext cx="6901391" cy="1754326"/>
          </a:xfrm>
          <a:prstGeom prst="rect">
            <a:avLst/>
          </a:prstGeom>
          <a:noFill/>
        </p:spPr>
        <p:txBody>
          <a:bodyPr wrap="square" lIns="91440" tIns="45720" rIns="91440" bIns="45720">
            <a:spAutoFit/>
          </a:bodyPr>
          <a:lstStyle/>
          <a:p>
            <a:pPr algn="ctr"/>
            <a:r>
              <a:rPr lang="en-US" sz="4400" b="1" cap="none" spc="0" dirty="0"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Presentation by </a:t>
            </a:r>
            <a:r>
              <a:rPr lang="en-US" sz="5400" b="1" cap="none" spc="0" dirty="0"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a:t>
            </a:r>
          </a:p>
          <a:p>
            <a:pPr algn="ctr"/>
            <a:r>
              <a:rPr lang="en-US" sz="5400" b="1" cap="none" spc="0" dirty="0" err="1"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Shashank</a:t>
            </a:r>
            <a:r>
              <a:rPr lang="en-US" sz="5400" b="1" cap="none" spc="0" dirty="0"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 </a:t>
            </a:r>
            <a:r>
              <a:rPr lang="en-US" sz="5400" b="1" cap="none" spc="0" dirty="0" err="1"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Tanwar</a:t>
            </a:r>
            <a:endParaRPr lang="en-US" sz="54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101363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smtClean="0">
                <a:solidFill>
                  <a:schemeClr val="accent5">
                    <a:lumMod val="75000"/>
                  </a:schemeClr>
                </a:solidFill>
                <a:latin typeface="Arial Black" panose="020B0A04020102020204" pitchFamily="34" charset="0"/>
              </a:rPr>
              <a:t>Business Objective</a:t>
            </a:r>
            <a:endParaRPr lang="en-US" sz="6000" b="1" u="sng" dirty="0">
              <a:solidFill>
                <a:schemeClr val="accent5">
                  <a:lumMod val="75000"/>
                </a:schemeClr>
              </a:solidFill>
              <a:latin typeface="Arial Black" panose="020B0A04020102020204" pitchFamily="34" charset="0"/>
            </a:endParaRPr>
          </a:p>
        </p:txBody>
      </p:sp>
      <p:sp>
        <p:nvSpPr>
          <p:cNvPr id="4" name="Rectangle 3"/>
          <p:cNvSpPr/>
          <p:nvPr/>
        </p:nvSpPr>
        <p:spPr>
          <a:xfrm>
            <a:off x="362411" y="2879408"/>
            <a:ext cx="11676184" cy="1569660"/>
          </a:xfrm>
          <a:prstGeom prst="rect">
            <a:avLst/>
          </a:prstGeom>
          <a:solidFill>
            <a:schemeClr val="accent5">
              <a:lumMod val="40000"/>
              <a:lumOff val="60000"/>
            </a:schemeClr>
          </a:solidFill>
        </p:spPr>
        <p:txBody>
          <a:bodyPr wrap="square">
            <a:spAutoFit/>
          </a:bodyPr>
          <a:lstStyle/>
          <a:p>
            <a:r>
              <a:rPr lang="en-US" sz="3200" b="1" dirty="0">
                <a:latin typeface="Arial" panose="020B0604020202020204" pitchFamily="34" charset="0"/>
                <a:ea typeface="Adobe Gothic Std B" panose="020B0800000000000000" pitchFamily="34" charset="-128"/>
                <a:cs typeface="Arial" panose="020B0604020202020204" pitchFamily="34" charset="0"/>
              </a:rPr>
              <a:t>To increase revenue streams and target a segment of customers who are most likely </a:t>
            </a:r>
            <a:r>
              <a:rPr lang="en-US" sz="3200" b="1" dirty="0" smtClean="0">
                <a:latin typeface="Arial" panose="020B0604020202020204" pitchFamily="34" charset="0"/>
                <a:ea typeface="Adobe Gothic Std B" panose="020B0800000000000000" pitchFamily="34" charset="-128"/>
                <a:cs typeface="Arial" panose="020B0604020202020204" pitchFamily="34" charset="0"/>
              </a:rPr>
              <a:t>to default </a:t>
            </a:r>
            <a:r>
              <a:rPr lang="en-US" sz="3200" b="1" dirty="0">
                <a:latin typeface="Arial" panose="020B0604020202020204" pitchFamily="34" charset="0"/>
                <a:ea typeface="Adobe Gothic Std B" panose="020B0800000000000000" pitchFamily="34" charset="-128"/>
                <a:cs typeface="Arial" panose="020B0604020202020204" pitchFamily="34" charset="0"/>
              </a:rPr>
              <a:t>on </a:t>
            </a:r>
            <a:r>
              <a:rPr lang="en-US" sz="3200" b="1" dirty="0" smtClean="0">
                <a:latin typeface="Arial" panose="020B0604020202020204" pitchFamily="34" charset="0"/>
                <a:ea typeface="Adobe Gothic Std B" panose="020B0800000000000000" pitchFamily="34" charset="-128"/>
                <a:cs typeface="Arial" panose="020B0604020202020204" pitchFamily="34" charset="0"/>
              </a:rPr>
              <a:t>the loans/credit taken.</a:t>
            </a:r>
            <a:endParaRPr lang="en-IN" sz="3200" b="1"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74398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733" y="336676"/>
            <a:ext cx="4914313" cy="6617196"/>
          </a:xfrm>
          <a:prstGeom prst="rect">
            <a:avLst/>
          </a:prstGeom>
          <a:solidFill>
            <a:schemeClr val="accent6">
              <a:lumMod val="20000"/>
              <a:lumOff val="80000"/>
            </a:schemeClr>
          </a:solidFill>
        </p:spPr>
        <p:txBody>
          <a:bodyPr wrap="square">
            <a:spAutoFit/>
          </a:bodyPr>
          <a:lstStyle/>
          <a:p>
            <a:r>
              <a:rPr lang="en-IN" sz="4400" b="1" u="sng" dirty="0">
                <a:solidFill>
                  <a:srgbClr val="C00000"/>
                </a:solidFill>
              </a:rPr>
              <a:t>Dependent Variable</a:t>
            </a:r>
            <a:r>
              <a:rPr lang="en-IN" sz="4400" b="1" dirty="0">
                <a:solidFill>
                  <a:srgbClr val="C00000"/>
                </a:solidFill>
              </a:rPr>
              <a:t> </a:t>
            </a:r>
          </a:p>
          <a:p>
            <a:endParaRPr lang="en-IN" sz="3600" dirty="0" smtClean="0">
              <a:solidFill>
                <a:schemeClr val="tx1">
                  <a:lumMod val="95000"/>
                  <a:lumOff val="5000"/>
                </a:schemeClr>
              </a:solidFill>
              <a:latin typeface="Arial" panose="020B0604020202020204" pitchFamily="34" charset="0"/>
              <a:cs typeface="Arial" panose="020B0604020202020204" pitchFamily="34" charset="0"/>
            </a:endParaRPr>
          </a:p>
          <a:p>
            <a:endParaRPr lang="en-IN" sz="3600" dirty="0">
              <a:solidFill>
                <a:schemeClr val="accent5">
                  <a:lumMod val="50000"/>
                </a:schemeClr>
              </a:solidFill>
              <a:latin typeface="Arial" panose="020B0604020202020204" pitchFamily="34" charset="0"/>
              <a:cs typeface="Arial" panose="020B0604020202020204" pitchFamily="34" charset="0"/>
            </a:endParaRPr>
          </a:p>
          <a:p>
            <a:r>
              <a:rPr lang="en-IN" sz="2400" b="1" dirty="0" smtClean="0">
                <a:solidFill>
                  <a:schemeClr val="accent5">
                    <a:lumMod val="50000"/>
                  </a:schemeClr>
                </a:solidFill>
                <a:latin typeface="Arial" panose="020B0604020202020204" pitchFamily="34" charset="0"/>
                <a:cs typeface="Arial" panose="020B0604020202020204" pitchFamily="34" charset="0"/>
              </a:rPr>
              <a:t>  </a:t>
            </a:r>
            <a:r>
              <a:rPr lang="en-IN" sz="2400" b="1" dirty="0" err="1" smtClean="0">
                <a:solidFill>
                  <a:schemeClr val="accent5">
                    <a:lumMod val="50000"/>
                  </a:schemeClr>
                </a:solidFill>
                <a:latin typeface="Arial" panose="020B0604020202020204" pitchFamily="34" charset="0"/>
                <a:cs typeface="Arial" panose="020B0604020202020204" pitchFamily="34" charset="0"/>
              </a:rPr>
              <a:t>Default_On_Payment</a:t>
            </a:r>
            <a:endParaRPr lang="en-IN" sz="2400" b="1" dirty="0" smtClean="0">
              <a:solidFill>
                <a:schemeClr val="accent5">
                  <a:lumMod val="50000"/>
                </a:schemeClr>
              </a:solidFill>
              <a:latin typeface="Arial" panose="020B0604020202020204" pitchFamily="34" charset="0"/>
              <a:cs typeface="Arial" panose="020B0604020202020204" pitchFamily="34" charset="0"/>
            </a:endParaRPr>
          </a:p>
          <a:p>
            <a:endParaRPr lang="en-IN" sz="2800" dirty="0">
              <a:solidFill>
                <a:schemeClr val="tx1">
                  <a:lumMod val="95000"/>
                  <a:lumOff val="5000"/>
                </a:schemeClr>
              </a:solidFill>
              <a:latin typeface="Arial" panose="020B0604020202020204" pitchFamily="34" charset="0"/>
              <a:cs typeface="Arial" panose="020B0604020202020204" pitchFamily="34" charset="0"/>
            </a:endParaRPr>
          </a:p>
          <a:p>
            <a:endParaRPr lang="en-IN" sz="2800" dirty="0" smtClean="0">
              <a:solidFill>
                <a:schemeClr val="tx1">
                  <a:lumMod val="95000"/>
                  <a:lumOff val="5000"/>
                </a:schemeClr>
              </a:solidFill>
              <a:latin typeface="Arial" panose="020B0604020202020204" pitchFamily="34" charset="0"/>
              <a:cs typeface="Arial" panose="020B0604020202020204" pitchFamily="34" charset="0"/>
            </a:endParaRPr>
          </a:p>
          <a:p>
            <a:endParaRPr lang="en-IN" sz="2800" dirty="0">
              <a:solidFill>
                <a:schemeClr val="tx1">
                  <a:lumMod val="95000"/>
                  <a:lumOff val="5000"/>
                </a:schemeClr>
              </a:solidFill>
              <a:latin typeface="Arial" panose="020B0604020202020204" pitchFamily="34" charset="0"/>
              <a:cs typeface="Arial" panose="020B0604020202020204" pitchFamily="34" charset="0"/>
            </a:endParaRPr>
          </a:p>
          <a:p>
            <a:endParaRPr lang="en-IN" sz="2800" dirty="0" smtClean="0">
              <a:solidFill>
                <a:schemeClr val="tx1">
                  <a:lumMod val="95000"/>
                  <a:lumOff val="5000"/>
                </a:schemeClr>
              </a:solidFill>
              <a:latin typeface="Arial" panose="020B0604020202020204" pitchFamily="34" charset="0"/>
              <a:cs typeface="Arial" panose="020B0604020202020204" pitchFamily="34" charset="0"/>
            </a:endParaRPr>
          </a:p>
          <a:p>
            <a:endParaRPr lang="en-IN" sz="2800" dirty="0">
              <a:solidFill>
                <a:schemeClr val="tx1">
                  <a:lumMod val="95000"/>
                  <a:lumOff val="5000"/>
                </a:schemeClr>
              </a:solidFill>
              <a:latin typeface="Arial" panose="020B0604020202020204" pitchFamily="34" charset="0"/>
              <a:cs typeface="Arial" panose="020B0604020202020204" pitchFamily="34" charset="0"/>
            </a:endParaRPr>
          </a:p>
          <a:p>
            <a:endParaRPr lang="en-IN" sz="2800" dirty="0" smtClean="0">
              <a:solidFill>
                <a:schemeClr val="tx1">
                  <a:lumMod val="95000"/>
                  <a:lumOff val="5000"/>
                </a:schemeClr>
              </a:solidFill>
              <a:latin typeface="Arial" panose="020B0604020202020204" pitchFamily="34" charset="0"/>
              <a:cs typeface="Arial" panose="020B0604020202020204" pitchFamily="34" charset="0"/>
            </a:endParaRPr>
          </a:p>
          <a:p>
            <a:endParaRPr lang="en-IN" sz="2800" dirty="0" smtClean="0">
              <a:solidFill>
                <a:schemeClr val="tx1">
                  <a:lumMod val="95000"/>
                  <a:lumOff val="5000"/>
                </a:schemeClr>
              </a:solidFill>
              <a:latin typeface="Arial" panose="020B0604020202020204" pitchFamily="34" charset="0"/>
              <a:cs typeface="Arial" panose="020B0604020202020204" pitchFamily="34" charset="0"/>
            </a:endParaRPr>
          </a:p>
          <a:p>
            <a:endParaRPr lang="en-IN" sz="2800" dirty="0">
              <a:solidFill>
                <a:schemeClr val="tx1">
                  <a:lumMod val="95000"/>
                  <a:lumOff val="5000"/>
                </a:schemeClr>
              </a:solidFill>
              <a:latin typeface="Arial" panose="020B0604020202020204" pitchFamily="34" charset="0"/>
              <a:cs typeface="Arial" panose="020B0604020202020204" pitchFamily="34" charset="0"/>
            </a:endParaRPr>
          </a:p>
          <a:p>
            <a:endParaRPr lang="en-IN" sz="2800" dirty="0" smtClean="0">
              <a:solidFill>
                <a:schemeClr val="tx1">
                  <a:lumMod val="95000"/>
                  <a:lumOff val="5000"/>
                </a:schemeClr>
              </a:solidFill>
              <a:latin typeface="Arial" panose="020B0604020202020204" pitchFamily="34" charset="0"/>
              <a:cs typeface="Arial" panose="020B0604020202020204" pitchFamily="34" charset="0"/>
            </a:endParaRPr>
          </a:p>
          <a:p>
            <a:endParaRPr lang="en-IN" sz="28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5" name="TextBox 4"/>
          <p:cNvSpPr txBox="1"/>
          <p:nvPr/>
        </p:nvSpPr>
        <p:spPr>
          <a:xfrm>
            <a:off x="6161649" y="336676"/>
            <a:ext cx="5664591" cy="6617196"/>
          </a:xfrm>
          <a:prstGeom prst="rect">
            <a:avLst/>
          </a:prstGeom>
          <a:solidFill>
            <a:schemeClr val="accent6">
              <a:lumMod val="20000"/>
              <a:lumOff val="80000"/>
            </a:schemeClr>
          </a:solidFill>
        </p:spPr>
        <p:txBody>
          <a:bodyPr wrap="square" rtlCol="0">
            <a:spAutoFit/>
          </a:bodyPr>
          <a:lstStyle/>
          <a:p>
            <a:r>
              <a:rPr lang="en-US" sz="4400" b="1" u="sng" dirty="0" smtClean="0">
                <a:solidFill>
                  <a:srgbClr val="C00000"/>
                </a:solidFill>
              </a:rPr>
              <a:t>Independent Variables</a:t>
            </a:r>
          </a:p>
          <a:p>
            <a:pPr marL="342900" lvl="0" indent="-342900" eaLnBrk="0" fontAlgn="base" hangingPunct="0">
              <a:spcBef>
                <a:spcPct val="0"/>
              </a:spcBef>
              <a:spcAft>
                <a:spcPct val="0"/>
              </a:spcAft>
              <a:buFont typeface="Arial" panose="020B0604020202020204" pitchFamily="34" charset="0"/>
              <a:buChar char="•"/>
            </a:pPr>
            <a:endParaRPr kumimoji="0" lang="en-US" altLang="en-US" sz="2000" b="0" i="0" u="none" strike="noStrike" cap="none" normalizeH="0" baseline="0" dirty="0" smtClean="0">
              <a:ln>
                <a:noFill/>
              </a:ln>
              <a:solidFill>
                <a:schemeClr val="accent5">
                  <a:lumMod val="50000"/>
                </a:schemeClr>
              </a:solidFill>
              <a:effectLst/>
              <a:latin typeface="Lucida Console" panose="020B0609040504020204" pitchFamily="49"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Status_Checking_Acc</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Duration_in_Months</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Credit_History</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Purposre_Credit_Taken</a:t>
            </a:r>
            <a:endParaRPr lang="en-US" altLang="en-US" sz="2000" b="1" dirty="0" smtClean="0">
              <a:solidFill>
                <a:schemeClr val="accent5">
                  <a:lumMod val="50000"/>
                </a:schemeClr>
              </a:solidFill>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Credit_Amount</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Savings_Acc</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Years_At_Present_Employment</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Inst_Rt_Income</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Marital_Status_Gender</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Other_Debtors_Guarantors</a:t>
            </a:r>
            <a:endParaRPr lang="en-US" altLang="en-US" sz="2000" b="1" dirty="0" smtClean="0">
              <a:solidFill>
                <a:schemeClr val="accent5">
                  <a:lumMod val="50000"/>
                </a:schemeClr>
              </a:solidFill>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Current_Address_Yrs</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rPr>
              <a:t>Property</a:t>
            </a: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rPr>
              <a:t>Age</a:t>
            </a: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Other_Inst_Plans</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rPr>
              <a:t>Housing </a:t>
            </a: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Num_CC</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rPr>
              <a:t>Job Dependents</a:t>
            </a: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rPr>
              <a:t>Telephone</a:t>
            </a:r>
          </a:p>
          <a:p>
            <a:pPr marL="342900" lvl="0"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smtClean="0">
                <a:ln>
                  <a:noFill/>
                </a:ln>
                <a:solidFill>
                  <a:schemeClr val="accent5">
                    <a:lumMod val="50000"/>
                  </a:schemeClr>
                </a:solidFill>
                <a:effectLst/>
                <a:latin typeface="Arial" panose="020B0604020202020204" pitchFamily="34" charset="0"/>
                <a:cs typeface="Arial" panose="020B0604020202020204" pitchFamily="34" charset="0"/>
              </a:rPr>
              <a:t>Foreign_Worker</a:t>
            </a:r>
            <a:endParaRPr kumimoji="0" lang="en-US" altLang="en-US" sz="2000" b="1" i="0" u="none" strike="noStrike" cap="none" normalizeH="0" baseline="0" dirty="0" smtClean="0">
              <a:ln>
                <a:noFill/>
              </a:ln>
              <a:solidFill>
                <a:schemeClr val="accent5">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895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590842"/>
          </a:xfrm>
        </p:spPr>
        <p:txBody>
          <a:bodyPr>
            <a:normAutofit fontScale="90000"/>
          </a:bodyPr>
          <a:lstStyle/>
          <a:p>
            <a:pPr algn="ctr"/>
            <a:r>
              <a:rPr lang="en-US" b="1" u="sng" dirty="0" smtClean="0">
                <a:solidFill>
                  <a:srgbClr val="C00000"/>
                </a:solidFill>
                <a:latin typeface="Arial Black" panose="020B0A04020102020204" pitchFamily="34" charset="0"/>
              </a:rPr>
              <a:t>Business Hypothesis</a:t>
            </a:r>
            <a:endParaRPr lang="en-US" b="1" u="sng" dirty="0">
              <a:solidFill>
                <a:srgbClr val="C00000"/>
              </a:solidFill>
              <a:latin typeface="Arial Black" panose="020B0A040201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88134508"/>
              </p:ext>
            </p:extLst>
          </p:nvPr>
        </p:nvGraphicFramePr>
        <p:xfrm>
          <a:off x="1" y="590844"/>
          <a:ext cx="12192001" cy="6267157"/>
        </p:xfrm>
        <a:graphic>
          <a:graphicData uri="http://schemas.openxmlformats.org/drawingml/2006/table">
            <a:tbl>
              <a:tblPr firstRow="1" bandRow="1">
                <a:tableStyleId>{21E4AEA4-8DFA-4A89-87EB-49C32662AFE0}</a:tableStyleId>
              </a:tblPr>
              <a:tblGrid>
                <a:gridCol w="694819">
                  <a:extLst>
                    <a:ext uri="{9D8B030D-6E8A-4147-A177-3AD203B41FA5}">
                      <a16:colId xmlns:a16="http://schemas.microsoft.com/office/drawing/2014/main" val="20000"/>
                    </a:ext>
                  </a:extLst>
                </a:gridCol>
                <a:gridCol w="2492674">
                  <a:extLst>
                    <a:ext uri="{9D8B030D-6E8A-4147-A177-3AD203B41FA5}">
                      <a16:colId xmlns:a16="http://schemas.microsoft.com/office/drawing/2014/main" val="20001"/>
                    </a:ext>
                  </a:extLst>
                </a:gridCol>
                <a:gridCol w="1020365">
                  <a:extLst>
                    <a:ext uri="{9D8B030D-6E8A-4147-A177-3AD203B41FA5}">
                      <a16:colId xmlns:a16="http://schemas.microsoft.com/office/drawing/2014/main" val="20002"/>
                    </a:ext>
                  </a:extLst>
                </a:gridCol>
                <a:gridCol w="997606">
                  <a:extLst>
                    <a:ext uri="{9D8B030D-6E8A-4147-A177-3AD203B41FA5}">
                      <a16:colId xmlns:a16="http://schemas.microsoft.com/office/drawing/2014/main" val="20003"/>
                    </a:ext>
                  </a:extLst>
                </a:gridCol>
                <a:gridCol w="1165177">
                  <a:extLst>
                    <a:ext uri="{9D8B030D-6E8A-4147-A177-3AD203B41FA5}">
                      <a16:colId xmlns:a16="http://schemas.microsoft.com/office/drawing/2014/main" val="20004"/>
                    </a:ext>
                  </a:extLst>
                </a:gridCol>
                <a:gridCol w="5821360">
                  <a:extLst>
                    <a:ext uri="{9D8B030D-6E8A-4147-A177-3AD203B41FA5}">
                      <a16:colId xmlns:a16="http://schemas.microsoft.com/office/drawing/2014/main" val="20005"/>
                    </a:ext>
                  </a:extLst>
                </a:gridCol>
              </a:tblGrid>
              <a:tr h="885933">
                <a:tc>
                  <a:txBody>
                    <a:bodyPr/>
                    <a:lstStyle/>
                    <a:p>
                      <a:pPr algn="ctr"/>
                      <a:r>
                        <a:rPr lang="en-IN" sz="1600" b="1" dirty="0" err="1" smtClean="0"/>
                        <a:t>S.No</a:t>
                      </a:r>
                      <a:endParaRPr lang="en-IN" sz="1600" b="1" dirty="0">
                        <a:latin typeface="Arial" panose="020B0604020202020204" pitchFamily="34" charset="0"/>
                        <a:cs typeface="Arial" panose="020B0604020202020204" pitchFamily="34" charset="0"/>
                      </a:endParaRPr>
                    </a:p>
                  </a:txBody>
                  <a:tcPr anchor="ctr"/>
                </a:tc>
                <a:tc>
                  <a:txBody>
                    <a:bodyPr/>
                    <a:lstStyle/>
                    <a:p>
                      <a:pPr algn="ctr"/>
                      <a:r>
                        <a:rPr lang="en-IN" sz="1600" b="1" dirty="0" smtClean="0"/>
                        <a:t>Variable Name</a:t>
                      </a:r>
                      <a:endParaRPr lang="en-IN" sz="1600" b="1" dirty="0">
                        <a:latin typeface="Arial" panose="020B0604020202020204" pitchFamily="34" charset="0"/>
                        <a:cs typeface="Arial" panose="020B0604020202020204" pitchFamily="34" charset="0"/>
                      </a:endParaRPr>
                    </a:p>
                  </a:txBody>
                  <a:tcPr anchor="ctr"/>
                </a:tc>
                <a:tc>
                  <a:txBody>
                    <a:bodyPr/>
                    <a:lstStyle/>
                    <a:p>
                      <a:pPr algn="ctr"/>
                      <a:r>
                        <a:rPr lang="en-IN" sz="1600" b="1" dirty="0" smtClean="0"/>
                        <a:t>Variable</a:t>
                      </a:r>
                    </a:p>
                    <a:p>
                      <a:pPr algn="ctr"/>
                      <a:r>
                        <a:rPr lang="en-IN" sz="1600" b="1" dirty="0" smtClean="0"/>
                        <a:t>Type</a:t>
                      </a:r>
                      <a:endParaRPr lang="en-IN" sz="1600" b="1" dirty="0">
                        <a:latin typeface="Arial" panose="020B0604020202020204" pitchFamily="34" charset="0"/>
                        <a:cs typeface="Arial" panose="020B0604020202020204" pitchFamily="34" charset="0"/>
                      </a:endParaRPr>
                    </a:p>
                  </a:txBody>
                  <a:tcPr anchor="ctr"/>
                </a:tc>
                <a:tc>
                  <a:txBody>
                    <a:bodyPr/>
                    <a:lstStyle/>
                    <a:p>
                      <a:pPr algn="ctr"/>
                      <a:r>
                        <a:rPr lang="en-IN" sz="1600" b="1" dirty="0" smtClean="0"/>
                        <a:t>Degree Of</a:t>
                      </a:r>
                    </a:p>
                    <a:p>
                      <a:pPr algn="ctr"/>
                      <a:r>
                        <a:rPr lang="en-IN" sz="1600" b="1" dirty="0" smtClean="0"/>
                        <a:t>Impact</a:t>
                      </a:r>
                      <a:endParaRPr lang="en-IN" sz="1600" b="1" dirty="0">
                        <a:latin typeface="Arial" panose="020B0604020202020204" pitchFamily="34" charset="0"/>
                        <a:cs typeface="Arial" panose="020B0604020202020204" pitchFamily="34" charset="0"/>
                      </a:endParaRPr>
                    </a:p>
                  </a:txBody>
                  <a:tcPr anchor="ctr"/>
                </a:tc>
                <a:tc>
                  <a:txBody>
                    <a:bodyPr/>
                    <a:lstStyle/>
                    <a:p>
                      <a:pPr algn="ctr"/>
                      <a:r>
                        <a:rPr lang="en-IN" sz="1600" b="1" dirty="0" smtClean="0"/>
                        <a:t>Sign Of</a:t>
                      </a:r>
                    </a:p>
                    <a:p>
                      <a:pPr algn="ctr"/>
                      <a:r>
                        <a:rPr lang="en-IN" sz="1600" b="1" dirty="0" smtClean="0"/>
                        <a:t>Impact</a:t>
                      </a:r>
                      <a:endParaRPr lang="en-IN" sz="1600" b="1" dirty="0">
                        <a:latin typeface="Arial" panose="020B0604020202020204" pitchFamily="34" charset="0"/>
                        <a:cs typeface="Arial" panose="020B0604020202020204" pitchFamily="34" charset="0"/>
                      </a:endParaRPr>
                    </a:p>
                  </a:txBody>
                  <a:tcPr anchor="ctr"/>
                </a:tc>
                <a:tc>
                  <a:txBody>
                    <a:bodyPr/>
                    <a:lstStyle/>
                    <a:p>
                      <a:pPr algn="ctr"/>
                      <a:r>
                        <a:rPr lang="en-IN" sz="1600" b="1" dirty="0" smtClean="0"/>
                        <a:t>Hypothesis</a:t>
                      </a:r>
                      <a:endParaRPr lang="en-IN" sz="16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557810">
                <a:tc>
                  <a:txBody>
                    <a:bodyPr/>
                    <a:lstStyle/>
                    <a:p>
                      <a:pPr algn="ctr"/>
                      <a:r>
                        <a:rPr lang="en-IN" sz="1400" b="1" dirty="0" smtClean="0"/>
                        <a:t>1</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Status_Checking_Acc = A12</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800" b="1" dirty="0" smtClean="0">
                          <a:solidFill>
                            <a:schemeClr val="accent6">
                              <a:lumMod val="75000"/>
                            </a:schemeClr>
                          </a:solidFill>
                          <a:latin typeface="Arial" panose="020B0604020202020204" pitchFamily="34" charset="0"/>
                          <a:cs typeface="Arial" panose="020B0604020202020204" pitchFamily="34" charset="0"/>
                        </a:rPr>
                        <a:t>High</a:t>
                      </a:r>
                      <a:endParaRPr lang="en-IN" sz="1800" b="1" dirty="0">
                        <a:solidFill>
                          <a:schemeClr val="accent6">
                            <a:lumMod val="75000"/>
                          </a:schemeClr>
                        </a:solidFill>
                        <a:latin typeface="Arial" panose="020B0604020202020204" pitchFamily="34" charset="0"/>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Status_Checking</a:t>
                      </a:r>
                      <a:r>
                        <a:rPr lang="en-IN" sz="1400" b="1" baseline="0" dirty="0" smtClean="0"/>
                        <a:t>_Acc is A12 customer is less likely to be default on payment</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557810">
                <a:tc>
                  <a:txBody>
                    <a:bodyPr/>
                    <a:lstStyle/>
                    <a:p>
                      <a:pPr algn="ctr"/>
                      <a:r>
                        <a:rPr lang="en-IN" sz="1400" b="1" dirty="0" smtClean="0"/>
                        <a:t>2</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Status_Checking_Acc = A13</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If Status_Checking</a:t>
                      </a:r>
                      <a:r>
                        <a:rPr lang="en-IN" sz="1400" b="1" baseline="0" dirty="0" smtClean="0"/>
                        <a:t>_Acc is A13 customer is less likely to be default on payment</a:t>
                      </a:r>
                      <a:endParaRPr lang="en-IN" sz="14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557810">
                <a:tc>
                  <a:txBody>
                    <a:bodyPr/>
                    <a:lstStyle/>
                    <a:p>
                      <a:pPr algn="ctr"/>
                      <a:r>
                        <a:rPr lang="en-IN" sz="1400" b="1" dirty="0" smtClean="0"/>
                        <a:t>3</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Status_Checking_Acc = A14</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If Status_Checking</a:t>
                      </a:r>
                      <a:r>
                        <a:rPr lang="en-IN" sz="1400" b="1" baseline="0" dirty="0" smtClean="0"/>
                        <a:t>_Acc is A14 customer is less likely to be default on payment</a:t>
                      </a:r>
                      <a:endParaRPr lang="en-IN" sz="14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557810">
                <a:tc>
                  <a:txBody>
                    <a:bodyPr/>
                    <a:lstStyle/>
                    <a:p>
                      <a:pPr algn="ctr"/>
                      <a:r>
                        <a:rPr lang="en-IN" sz="1400" b="1" dirty="0" smtClean="0"/>
                        <a:t>4</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Duration_in_Months</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Integer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latin typeface="+mn-lt"/>
                          <a:cs typeface="+mn-cs"/>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More duration in</a:t>
                      </a:r>
                      <a:r>
                        <a:rPr lang="en-IN" sz="1400" b="1" baseline="0" dirty="0" smtClean="0"/>
                        <a:t> months means customer Less likely to be default on payment</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393748">
                <a:tc>
                  <a:txBody>
                    <a:bodyPr/>
                    <a:lstStyle/>
                    <a:p>
                      <a:pPr algn="ctr"/>
                      <a:r>
                        <a:rPr lang="en-IN" sz="1400" b="1" dirty="0" smtClean="0"/>
                        <a:t>5</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Credit_History = A32</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credit</a:t>
                      </a:r>
                      <a:r>
                        <a:rPr lang="en-IN" sz="1400" b="1" baseline="0" dirty="0" smtClean="0"/>
                        <a:t> history is A32 customer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5"/>
                  </a:ext>
                </a:extLst>
              </a:tr>
              <a:tr h="393748">
                <a:tc>
                  <a:txBody>
                    <a:bodyPr/>
                    <a:lstStyle/>
                    <a:p>
                      <a:pPr algn="ctr"/>
                      <a:r>
                        <a:rPr lang="en-IN" sz="1400" b="1" dirty="0" smtClean="0"/>
                        <a:t>6</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Credit_History = A33</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If credit</a:t>
                      </a:r>
                      <a:r>
                        <a:rPr lang="en-IN" sz="1400" b="1" baseline="0" dirty="0" smtClean="0"/>
                        <a:t> history is A33 customer is less likely to be default on the loan</a:t>
                      </a:r>
                      <a:endParaRPr lang="en-IN" sz="14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6"/>
                  </a:ext>
                </a:extLst>
              </a:tr>
              <a:tr h="393748">
                <a:tc>
                  <a:txBody>
                    <a:bodyPr/>
                    <a:lstStyle/>
                    <a:p>
                      <a:pPr algn="ctr"/>
                      <a:r>
                        <a:rPr lang="en-IN" sz="1400" b="1" dirty="0" smtClean="0"/>
                        <a:t>7</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Credit_History = A34</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If credit</a:t>
                      </a:r>
                      <a:r>
                        <a:rPr lang="en-IN" sz="1400" b="1" baseline="0" dirty="0" smtClean="0"/>
                        <a:t> history is A34 customer is less likely to be default on the loan</a:t>
                      </a:r>
                      <a:endParaRPr lang="en-IN" sz="14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7"/>
                  </a:ext>
                </a:extLst>
              </a:tr>
              <a:tr h="393748">
                <a:tc>
                  <a:txBody>
                    <a:bodyPr/>
                    <a:lstStyle/>
                    <a:p>
                      <a:pPr algn="ctr"/>
                      <a:r>
                        <a:rPr lang="en-IN" sz="1400" b="1" dirty="0" smtClean="0"/>
                        <a:t>8</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Purposre_Credit_Taken = A41</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purposre</a:t>
                      </a:r>
                      <a:r>
                        <a:rPr lang="en-IN" sz="1400" b="1" baseline="0" dirty="0" smtClean="0"/>
                        <a:t> credit taken is A41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8"/>
                  </a:ext>
                </a:extLst>
              </a:tr>
              <a:tr h="393748">
                <a:tc>
                  <a:txBody>
                    <a:bodyPr/>
                    <a:lstStyle/>
                    <a:p>
                      <a:pPr algn="ctr"/>
                      <a:r>
                        <a:rPr lang="en-IN" sz="1400" b="1" dirty="0" smtClean="0"/>
                        <a:t>9</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Purposre_Credit_Taken = A42</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purposre</a:t>
                      </a:r>
                      <a:r>
                        <a:rPr lang="en-IN" sz="1400" b="1" baseline="0" dirty="0" smtClean="0"/>
                        <a:t> credit taken is A42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9"/>
                  </a:ext>
                </a:extLst>
              </a:tr>
              <a:tr h="393748">
                <a:tc>
                  <a:txBody>
                    <a:bodyPr/>
                    <a:lstStyle/>
                    <a:p>
                      <a:pPr algn="ctr"/>
                      <a:r>
                        <a:rPr lang="en-IN" sz="1400" b="1" dirty="0" smtClean="0"/>
                        <a:t>10</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Purposre_Credit_Taken = A43</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purposre</a:t>
                      </a:r>
                      <a:r>
                        <a:rPr lang="en-IN" sz="1400" b="1" baseline="0" dirty="0" smtClean="0"/>
                        <a:t> credit taken is A43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0"/>
                  </a:ext>
                </a:extLst>
              </a:tr>
              <a:tr h="393748">
                <a:tc>
                  <a:txBody>
                    <a:bodyPr/>
                    <a:lstStyle/>
                    <a:p>
                      <a:pPr algn="ctr"/>
                      <a:r>
                        <a:rPr lang="en-IN" sz="1400" b="1" dirty="0" smtClean="0"/>
                        <a:t>11</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Purposre_Credit_Taken = A48</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purposre</a:t>
                      </a:r>
                      <a:r>
                        <a:rPr lang="en-IN" sz="1400" b="1" baseline="0" dirty="0" smtClean="0"/>
                        <a:t> credit taken is A48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1"/>
                  </a:ext>
                </a:extLst>
              </a:tr>
              <a:tr h="393748">
                <a:tc>
                  <a:txBody>
                    <a:bodyPr/>
                    <a:lstStyle/>
                    <a:p>
                      <a:pPr algn="ctr"/>
                      <a:r>
                        <a:rPr lang="en-IN" sz="1400" b="1" dirty="0" smtClean="0"/>
                        <a:t>12</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Purposre_Credit_Taken = A49</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800" b="1" dirty="0" smtClean="0">
                          <a:solidFill>
                            <a:srgbClr val="FF0000"/>
                          </a:solidFill>
                        </a:rPr>
                        <a:t>-</a:t>
                      </a:r>
                      <a:endParaRPr lang="en-IN" sz="1800" b="1" dirty="0">
                        <a:solidFill>
                          <a:srgbClr val="FF0000"/>
                        </a:solidFill>
                        <a:latin typeface="Arial" panose="020B0604020202020204" pitchFamily="34" charset="0"/>
                        <a:cs typeface="Arial" panose="020B0604020202020204" pitchFamily="34" charset="0"/>
                      </a:endParaRPr>
                    </a:p>
                  </a:txBody>
                  <a:tcPr anchor="ctr"/>
                </a:tc>
                <a:tc>
                  <a:txBody>
                    <a:bodyPr/>
                    <a:lstStyle/>
                    <a:p>
                      <a:pPr algn="l"/>
                      <a:r>
                        <a:rPr lang="en-IN" sz="1400" b="1" dirty="0" smtClean="0"/>
                        <a:t>If purposre</a:t>
                      </a:r>
                      <a:r>
                        <a:rPr lang="en-IN" sz="1400" b="1" baseline="0" dirty="0" smtClean="0"/>
                        <a:t> credit taken is A49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6646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42832939"/>
              </p:ext>
            </p:extLst>
          </p:nvPr>
        </p:nvGraphicFramePr>
        <p:xfrm>
          <a:off x="0" y="-61351"/>
          <a:ext cx="12113703" cy="7772400"/>
        </p:xfrm>
        <a:graphic>
          <a:graphicData uri="http://schemas.openxmlformats.org/drawingml/2006/table">
            <a:tbl>
              <a:tblPr firstRow="1" bandRow="1">
                <a:tableStyleId>{21E4AEA4-8DFA-4A89-87EB-49C32662AFE0}</a:tableStyleId>
              </a:tblPr>
              <a:tblGrid>
                <a:gridCol w="704304">
                  <a:extLst>
                    <a:ext uri="{9D8B030D-6E8A-4147-A177-3AD203B41FA5}">
                      <a16:colId xmlns:a16="http://schemas.microsoft.com/office/drawing/2014/main" val="20000"/>
                    </a:ext>
                  </a:extLst>
                </a:gridCol>
                <a:gridCol w="3039752">
                  <a:extLst>
                    <a:ext uri="{9D8B030D-6E8A-4147-A177-3AD203B41FA5}">
                      <a16:colId xmlns:a16="http://schemas.microsoft.com/office/drawing/2014/main" val="20001"/>
                    </a:ext>
                  </a:extLst>
                </a:gridCol>
                <a:gridCol w="937073">
                  <a:extLst>
                    <a:ext uri="{9D8B030D-6E8A-4147-A177-3AD203B41FA5}">
                      <a16:colId xmlns:a16="http://schemas.microsoft.com/office/drawing/2014/main" val="20002"/>
                    </a:ext>
                  </a:extLst>
                </a:gridCol>
                <a:gridCol w="1108439">
                  <a:extLst>
                    <a:ext uri="{9D8B030D-6E8A-4147-A177-3AD203B41FA5}">
                      <a16:colId xmlns:a16="http://schemas.microsoft.com/office/drawing/2014/main" val="20003"/>
                    </a:ext>
                  </a:extLst>
                </a:gridCol>
                <a:gridCol w="885187">
                  <a:extLst>
                    <a:ext uri="{9D8B030D-6E8A-4147-A177-3AD203B41FA5}">
                      <a16:colId xmlns:a16="http://schemas.microsoft.com/office/drawing/2014/main" val="20004"/>
                    </a:ext>
                  </a:extLst>
                </a:gridCol>
                <a:gridCol w="5438948">
                  <a:extLst>
                    <a:ext uri="{9D8B030D-6E8A-4147-A177-3AD203B41FA5}">
                      <a16:colId xmlns:a16="http://schemas.microsoft.com/office/drawing/2014/main" val="20005"/>
                    </a:ext>
                  </a:extLst>
                </a:gridCol>
              </a:tblGrid>
              <a:tr h="500907">
                <a:tc>
                  <a:txBody>
                    <a:bodyPr/>
                    <a:lstStyle/>
                    <a:p>
                      <a:pPr algn="ctr"/>
                      <a:r>
                        <a:rPr lang="en-IN" sz="1400" b="1" dirty="0" smtClean="0"/>
                        <a:t>S.No.</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Variable</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Variable</a:t>
                      </a:r>
                    </a:p>
                    <a:p>
                      <a:pPr algn="ctr"/>
                      <a:r>
                        <a:rPr lang="en-IN" sz="1400" b="1" dirty="0" smtClean="0"/>
                        <a:t>Type</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Degree Of</a:t>
                      </a:r>
                    </a:p>
                    <a:p>
                      <a:pPr algn="ctr"/>
                      <a:r>
                        <a:rPr lang="en-IN" sz="1400" b="1" dirty="0" smtClean="0"/>
                        <a:t>Impact</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Sign Of</a:t>
                      </a:r>
                    </a:p>
                    <a:p>
                      <a:pPr algn="ctr"/>
                      <a:r>
                        <a:rPr lang="en-IN" sz="1400" b="1" dirty="0" smtClean="0"/>
                        <a:t>Impact</a:t>
                      </a:r>
                      <a:endParaRPr lang="en-IN" sz="1400" b="1" dirty="0">
                        <a:latin typeface="Arial" panose="020B0604020202020204" pitchFamily="34" charset="0"/>
                        <a:cs typeface="Arial" panose="020B0604020202020204" pitchFamily="34" charset="0"/>
                      </a:endParaRPr>
                    </a:p>
                  </a:txBody>
                  <a:tcPr anchor="ctr"/>
                </a:tc>
                <a:tc>
                  <a:txBody>
                    <a:bodyPr/>
                    <a:lstStyle/>
                    <a:p>
                      <a:pPr algn="ctr"/>
                      <a:r>
                        <a:rPr lang="en-IN" sz="1400" b="1" dirty="0" smtClean="0"/>
                        <a:t>Hypothesis</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294651">
                <a:tc>
                  <a:txBody>
                    <a:bodyPr/>
                    <a:lstStyle/>
                    <a:p>
                      <a:pPr algn="ctr"/>
                      <a:r>
                        <a:rPr lang="en-IN" sz="1400" b="1" dirty="0" smtClean="0"/>
                        <a:t>13</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Purposre_Credit_Taken = A410</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Factor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2000" b="1" dirty="0" smtClean="0">
                          <a:solidFill>
                            <a:srgbClr val="FF0000"/>
                          </a:solidFill>
                        </a:rPr>
                        <a:t>-</a:t>
                      </a:r>
                      <a:endParaRPr lang="en-IN"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IN" sz="1400" b="1" dirty="0" smtClean="0"/>
                        <a:t>If purposre</a:t>
                      </a:r>
                      <a:r>
                        <a:rPr lang="en-IN" sz="1400" b="1" baseline="0" dirty="0" smtClean="0"/>
                        <a:t> credit taken is A410 is less likely to be default on the loan</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78483032"/>
                  </a:ext>
                </a:extLst>
              </a:tr>
              <a:tr h="500907">
                <a:tc>
                  <a:txBody>
                    <a:bodyPr/>
                    <a:lstStyle/>
                    <a:p>
                      <a:pPr algn="ctr"/>
                      <a:r>
                        <a:rPr lang="en-IN" sz="1400" b="1" dirty="0" smtClean="0"/>
                        <a:t>14</a:t>
                      </a:r>
                      <a:endParaRPr lang="en-IN" sz="14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t>Credit_Amount</a:t>
                      </a:r>
                      <a:endParaRPr lang="en-IN" sz="1400" b="1" dirty="0" smtClean="0">
                        <a:latin typeface="Arial" panose="020B0604020202020204" pitchFamily="34" charset="0"/>
                        <a:cs typeface="Arial" panose="020B0604020202020204" pitchFamily="34" charset="0"/>
                      </a:endParaRPr>
                    </a:p>
                  </a:txBody>
                  <a:tcPr anchor="ctr"/>
                </a:tc>
                <a:tc>
                  <a:txBody>
                    <a:bodyPr/>
                    <a:lstStyle/>
                    <a:p>
                      <a:pPr algn="ctr"/>
                      <a:r>
                        <a:rPr lang="en-IN" sz="1400" b="1" dirty="0" smtClean="0"/>
                        <a:t>Integer</a:t>
                      </a:r>
                      <a:endParaRPr lang="en-IN" sz="14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chemeClr val="accent6">
                              <a:lumMod val="75000"/>
                            </a:schemeClr>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400" b="1" dirty="0" smtClean="0"/>
                        <a:t>Greater the credit amount,</a:t>
                      </a:r>
                      <a:r>
                        <a:rPr lang="en-IN" sz="1400" b="1" baseline="0" dirty="0" smtClean="0"/>
                        <a:t> customer more like to be default on payment</a:t>
                      </a:r>
                      <a:endParaRPr lang="en-IN" sz="1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3821245"/>
                  </a:ext>
                </a:extLst>
              </a:tr>
              <a:tr h="265186">
                <a:tc>
                  <a:txBody>
                    <a:bodyPr/>
                    <a:lstStyle/>
                    <a:p>
                      <a:pPr algn="ctr"/>
                      <a:r>
                        <a:rPr lang="en-IN" sz="1200" b="1" dirty="0" smtClean="0"/>
                        <a:t>15</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Savings_Acc = A64</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dirty="0" smtClean="0"/>
                        <a:t>If Savings account is A64,</a:t>
                      </a:r>
                      <a:r>
                        <a:rPr lang="en-IN" sz="1200" b="1" baseline="0" dirty="0" smtClean="0"/>
                        <a:t> customer is less likely to be default on loan</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286507">
                <a:tc>
                  <a:txBody>
                    <a:bodyPr/>
                    <a:lstStyle/>
                    <a:p>
                      <a:pPr algn="ctr"/>
                      <a:r>
                        <a:rPr lang="en-IN" sz="1200" b="1" dirty="0" smtClean="0"/>
                        <a:t>16</a:t>
                      </a:r>
                      <a:endParaRPr lang="en-IN" sz="12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Savings_Acc = A65</a:t>
                      </a:r>
                      <a:endParaRPr lang="en-IN" sz="1200" b="1" dirty="0" smtClean="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Savings account is A64,</a:t>
                      </a:r>
                      <a:r>
                        <a:rPr lang="en-IN" sz="1200" b="1" baseline="0" dirty="0" smtClean="0"/>
                        <a:t> customer is less likely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337871">
                <a:tc>
                  <a:txBody>
                    <a:bodyPr/>
                    <a:lstStyle/>
                    <a:p>
                      <a:pPr algn="ctr"/>
                      <a:r>
                        <a:rPr lang="en-IN" sz="1200" b="1" dirty="0" smtClean="0"/>
                        <a:t>17</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Years_At_Present_Employment = A74</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dirty="0" smtClean="0"/>
                        <a:t>If years at present emp. A74, customer</a:t>
                      </a:r>
                      <a:r>
                        <a:rPr lang="en-IN" sz="1200" b="1" baseline="0" dirty="0" smtClean="0"/>
                        <a:t> is less likely</a:t>
                      </a:r>
                      <a:r>
                        <a:rPr lang="en-IN" sz="1200" b="1" dirty="0" smtClean="0"/>
                        <a:t> to default</a:t>
                      </a:r>
                      <a:r>
                        <a:rPr lang="en-IN" sz="1200" b="1" baseline="0" dirty="0" smtClean="0"/>
                        <a:t> on loan</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337871">
                <a:tc>
                  <a:txBody>
                    <a:bodyPr/>
                    <a:lstStyle/>
                    <a:p>
                      <a:pPr algn="ctr"/>
                      <a:r>
                        <a:rPr lang="en-IN" sz="1200" b="1" dirty="0" smtClean="0"/>
                        <a:t>18</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Inst_Rt_Income</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Integer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More the years at present emp.</a:t>
                      </a:r>
                      <a:r>
                        <a:rPr lang="en-IN" sz="1200" b="1" baseline="0" dirty="0" smtClean="0"/>
                        <a:t> Lower the prob.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337871">
                <a:tc>
                  <a:txBody>
                    <a:bodyPr/>
                    <a:lstStyle/>
                    <a:p>
                      <a:pPr algn="ctr"/>
                      <a:r>
                        <a:rPr lang="en-IN" sz="1200" b="1" dirty="0" smtClean="0"/>
                        <a:t>19</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Marital_Status_Gender =</a:t>
                      </a:r>
                      <a:r>
                        <a:rPr lang="en-IN" sz="1200" b="1" baseline="0" dirty="0" smtClean="0"/>
                        <a:t> </a:t>
                      </a:r>
                      <a:r>
                        <a:rPr lang="en-IN" sz="1200" b="1" dirty="0" smtClean="0"/>
                        <a:t>A93</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dirty="0" smtClean="0"/>
                        <a:t>If marital status is A93,</a:t>
                      </a:r>
                      <a:r>
                        <a:rPr lang="en-IN" sz="1200" b="1" baseline="0" dirty="0" smtClean="0"/>
                        <a:t> </a:t>
                      </a:r>
                      <a:r>
                        <a:rPr lang="en-IN" sz="1200" b="1" dirty="0" smtClean="0"/>
                        <a:t>customer</a:t>
                      </a:r>
                      <a:r>
                        <a:rPr lang="en-IN" sz="1200" b="1" baseline="0" dirty="0" smtClean="0"/>
                        <a:t> is less likely</a:t>
                      </a:r>
                      <a:r>
                        <a:rPr lang="en-IN" sz="1200" b="1" dirty="0" smtClean="0"/>
                        <a:t> to default</a:t>
                      </a:r>
                      <a:r>
                        <a:rPr lang="en-IN" sz="1200" b="1" baseline="0" dirty="0" smtClean="0"/>
                        <a:t> on payment</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5"/>
                  </a:ext>
                </a:extLst>
              </a:tr>
              <a:tr h="337871">
                <a:tc>
                  <a:txBody>
                    <a:bodyPr/>
                    <a:lstStyle/>
                    <a:p>
                      <a:pPr algn="ctr"/>
                      <a:r>
                        <a:rPr lang="en-IN" sz="1200" b="1" dirty="0" smtClean="0"/>
                        <a:t>20</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Other_Debtors_Guarantors = A102</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other debtors is A102,</a:t>
                      </a:r>
                      <a:r>
                        <a:rPr lang="en-IN" sz="1200" b="1" baseline="0" dirty="0" smtClean="0"/>
                        <a:t> Less  likelihood</a:t>
                      </a:r>
                      <a:r>
                        <a:rPr lang="en-IN" sz="1200" b="1" dirty="0" smtClean="0"/>
                        <a:t> to default</a:t>
                      </a:r>
                      <a:r>
                        <a:rPr lang="en-IN" sz="1200" b="1" baseline="0" dirty="0" smtClean="0"/>
                        <a:t> on payment</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6"/>
                  </a:ext>
                </a:extLst>
              </a:tr>
              <a:tr h="337871">
                <a:tc>
                  <a:txBody>
                    <a:bodyPr/>
                    <a:lstStyle/>
                    <a:p>
                      <a:pPr algn="ctr"/>
                      <a:r>
                        <a:rPr lang="en-IN" sz="1200" b="1" dirty="0" smtClean="0"/>
                        <a:t>21</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Other_Debtors_Guarantors = A103</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other debtors is A103,</a:t>
                      </a:r>
                      <a:r>
                        <a:rPr lang="en-IN" sz="1200" b="1" baseline="0" dirty="0" smtClean="0"/>
                        <a:t> less likelihood</a:t>
                      </a:r>
                      <a:r>
                        <a:rPr lang="en-IN" sz="1200" b="1" dirty="0" smtClean="0"/>
                        <a:t> to default</a:t>
                      </a:r>
                      <a:r>
                        <a:rPr lang="en-IN" sz="1200" b="1" baseline="0" dirty="0" smtClean="0"/>
                        <a:t> on payment</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7"/>
                  </a:ext>
                </a:extLst>
              </a:tr>
              <a:tr h="337871">
                <a:tc>
                  <a:txBody>
                    <a:bodyPr/>
                    <a:lstStyle/>
                    <a:p>
                      <a:pPr algn="ctr"/>
                      <a:r>
                        <a:rPr lang="en-IN" sz="1200" b="1" dirty="0" smtClean="0"/>
                        <a:t>22</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Property = A122</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dirty="0" smtClean="0"/>
                        <a:t>If property</a:t>
                      </a:r>
                      <a:r>
                        <a:rPr lang="en-IN" sz="1200" b="1" baseline="0" dirty="0" smtClean="0"/>
                        <a:t> is A122, Less  likelihood to be default on loan</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8"/>
                  </a:ext>
                </a:extLst>
              </a:tr>
              <a:tr h="337871">
                <a:tc>
                  <a:txBody>
                    <a:bodyPr/>
                    <a:lstStyle/>
                    <a:p>
                      <a:pPr algn="ctr"/>
                      <a:r>
                        <a:rPr lang="en-IN" sz="1200" b="1" dirty="0" smtClean="0"/>
                        <a:t>23</a:t>
                      </a:r>
                      <a:endParaRPr lang="en-IN" sz="12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Property = A124</a:t>
                      </a:r>
                      <a:endParaRPr lang="en-IN" sz="1200" b="1" dirty="0" smtClean="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property</a:t>
                      </a:r>
                      <a:r>
                        <a:rPr lang="en-IN" sz="1200" b="1" baseline="0" dirty="0" smtClean="0"/>
                        <a:t> is A124, Less likelihood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9"/>
                  </a:ext>
                </a:extLst>
              </a:tr>
              <a:tr h="337871">
                <a:tc>
                  <a:txBody>
                    <a:bodyPr/>
                    <a:lstStyle/>
                    <a:p>
                      <a:pPr algn="ctr"/>
                      <a:r>
                        <a:rPr lang="en-IN" sz="1200" b="1" dirty="0" smtClean="0"/>
                        <a:t>24</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Age</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Integer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chemeClr val="accent6">
                              <a:lumMod val="75000"/>
                            </a:schemeClr>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baseline="0" dirty="0" smtClean="0"/>
                        <a:t>Older the customer</a:t>
                      </a:r>
                      <a:r>
                        <a:rPr lang="en-IN" sz="1200" b="1" dirty="0" smtClean="0"/>
                        <a:t>,</a:t>
                      </a:r>
                      <a:r>
                        <a:rPr lang="en-IN" sz="1200" b="1" baseline="0" dirty="0" smtClean="0"/>
                        <a:t> More likelihood to be default on the credit</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0"/>
                  </a:ext>
                </a:extLst>
              </a:tr>
              <a:tr h="337871">
                <a:tc>
                  <a:txBody>
                    <a:bodyPr/>
                    <a:lstStyle/>
                    <a:p>
                      <a:pPr algn="ctr"/>
                      <a:r>
                        <a:rPr lang="en-IN" sz="1200" b="1" dirty="0" smtClean="0"/>
                        <a:t>25</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Other_Inst_Plans = A143</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dirty="0" smtClean="0"/>
                        <a:t>If other interest</a:t>
                      </a:r>
                      <a:r>
                        <a:rPr lang="en-IN" sz="1200" b="1" baseline="0" dirty="0" smtClean="0"/>
                        <a:t> plan is A143, less likelihood to be default on loan</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1"/>
                  </a:ext>
                </a:extLst>
              </a:tr>
              <a:tr h="337871">
                <a:tc>
                  <a:txBody>
                    <a:bodyPr/>
                    <a:lstStyle/>
                    <a:p>
                      <a:pPr algn="ctr"/>
                      <a:r>
                        <a:rPr lang="en-IN" sz="1200" b="1" dirty="0" smtClean="0"/>
                        <a:t>26</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Housing = A152</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algn="ctr"/>
                      <a:r>
                        <a:rPr lang="en-IN" sz="1200" b="1" dirty="0" smtClean="0"/>
                        <a:t>If housing is A152,</a:t>
                      </a:r>
                      <a:r>
                        <a:rPr lang="en-IN" sz="1200" b="1" baseline="0" dirty="0" smtClean="0"/>
                        <a:t> less likelihood to be default on loan</a:t>
                      </a:r>
                      <a:endParaRPr lang="en-IN"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2"/>
                  </a:ext>
                </a:extLst>
              </a:tr>
              <a:tr h="337871">
                <a:tc>
                  <a:txBody>
                    <a:bodyPr/>
                    <a:lstStyle/>
                    <a:p>
                      <a:pPr algn="ctr"/>
                      <a:r>
                        <a:rPr lang="en-IN" sz="1200" b="1" dirty="0" smtClean="0"/>
                        <a:t>27</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Housing = A153</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housing is A153,</a:t>
                      </a:r>
                      <a:r>
                        <a:rPr lang="en-IN" sz="1200" b="1" baseline="0" dirty="0" smtClean="0"/>
                        <a:t> less likelihood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3"/>
                  </a:ext>
                </a:extLst>
              </a:tr>
              <a:tr h="337871">
                <a:tc>
                  <a:txBody>
                    <a:bodyPr/>
                    <a:lstStyle/>
                    <a:p>
                      <a:pPr algn="ctr"/>
                      <a:r>
                        <a:rPr lang="en-IN" sz="1200" b="1" dirty="0" smtClean="0"/>
                        <a:t>28</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Num_CC</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Integer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smtClean="0"/>
                        <a:t>Greater the Num_CC , Less likelihood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4"/>
                  </a:ext>
                </a:extLst>
              </a:tr>
              <a:tr h="337871">
                <a:tc>
                  <a:txBody>
                    <a:bodyPr/>
                    <a:lstStyle/>
                    <a:p>
                      <a:pPr algn="ctr"/>
                      <a:r>
                        <a:rPr lang="en-IN" sz="1200" b="1" dirty="0" smtClean="0"/>
                        <a:t>29</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Telephone =</a:t>
                      </a:r>
                      <a:r>
                        <a:rPr lang="en-IN" sz="1200" b="1" baseline="0" dirty="0" smtClean="0"/>
                        <a:t> A192</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telephone</a:t>
                      </a:r>
                      <a:r>
                        <a:rPr lang="en-IN" sz="1200" b="1" baseline="0" dirty="0" smtClean="0"/>
                        <a:t> is A192, less likelihood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5"/>
                  </a:ext>
                </a:extLst>
              </a:tr>
              <a:tr h="0">
                <a:tc>
                  <a:txBody>
                    <a:bodyPr/>
                    <a:lstStyle/>
                    <a:p>
                      <a:pPr algn="ctr"/>
                      <a:r>
                        <a:rPr lang="en-IN" sz="1200" b="1" dirty="0" smtClean="0"/>
                        <a:t>30</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Foreign_worker</a:t>
                      </a:r>
                      <a:r>
                        <a:rPr lang="en-IN" sz="1200" b="1" baseline="0" dirty="0" smtClean="0"/>
                        <a:t> = A202</a:t>
                      </a:r>
                      <a:endParaRPr lang="en-IN" sz="1200" b="1" dirty="0">
                        <a:latin typeface="Arial" panose="020B0604020202020204" pitchFamily="34" charset="0"/>
                        <a:cs typeface="Arial" panose="020B0604020202020204" pitchFamily="34" charset="0"/>
                      </a:endParaRPr>
                    </a:p>
                  </a:txBody>
                  <a:tcPr anchor="ctr"/>
                </a:tc>
                <a:tc>
                  <a:txBody>
                    <a:bodyPr/>
                    <a:lstStyle/>
                    <a:p>
                      <a:pPr algn="ctr"/>
                      <a:r>
                        <a:rPr lang="en-IN" sz="1200" b="1" dirty="0" smtClean="0"/>
                        <a:t>Factor</a:t>
                      </a:r>
                      <a:endParaRPr lang="en-IN" sz="12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srgbClr val="70AD47">
                              <a:lumMod val="75000"/>
                            </a:srgbClr>
                          </a:solidFill>
                          <a:effectLst/>
                          <a:uLnTx/>
                          <a:uFillTx/>
                          <a:latin typeface="Arial" panose="020B0604020202020204" pitchFamily="34" charset="0"/>
                          <a:ea typeface="+mn-ea"/>
                          <a:cs typeface="Arial" panose="020B0604020202020204" pitchFamily="34" charset="0"/>
                        </a:rPr>
                        <a:t>High</a:t>
                      </a:r>
                      <a:endParaRPr kumimoji="0" lang="en-IN" sz="1800" b="1" i="0" u="none" strike="noStrike" kern="1200" cap="none" spc="0" normalizeH="0" baseline="0" noProof="0" dirty="0">
                        <a:ln>
                          <a:noFill/>
                        </a:ln>
                        <a:solidFill>
                          <a:srgbClr val="70AD47">
                            <a:lumMod val="75000"/>
                          </a:srgbClr>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smtClean="0">
                          <a:ln>
                            <a:noFill/>
                          </a:ln>
                          <a:solidFill>
                            <a:srgbClr val="FF0000"/>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If foreign</a:t>
                      </a:r>
                      <a:r>
                        <a:rPr lang="en-IN" sz="1200" b="1" baseline="0" dirty="0" smtClean="0"/>
                        <a:t> worker is A202, less likelihood to be default on loan</a:t>
                      </a:r>
                      <a:endParaRPr lang="en-IN" sz="12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261651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3069" y="182245"/>
            <a:ext cx="10515600" cy="1325563"/>
          </a:xfrm>
        </p:spPr>
        <p:txBody>
          <a:bodyPr/>
          <a:lstStyle/>
          <a:p>
            <a:pPr algn="ctr"/>
            <a:r>
              <a:rPr lang="en-US" sz="5400" b="1" u="sng" dirty="0" smtClean="0">
                <a:solidFill>
                  <a:srgbClr val="C00000"/>
                </a:solidFill>
                <a:latin typeface="+mn-lt"/>
              </a:rPr>
              <a:t>Approach</a:t>
            </a:r>
            <a:endParaRPr lang="en-US" b="1" u="sng" dirty="0">
              <a:solidFill>
                <a:srgbClr val="C00000"/>
              </a:solidFill>
              <a:latin typeface="+mn-lt"/>
            </a:endParaRPr>
          </a:p>
        </p:txBody>
      </p:sp>
      <p:sp>
        <p:nvSpPr>
          <p:cNvPr id="5" name="TextBox 4"/>
          <p:cNvSpPr txBox="1"/>
          <p:nvPr/>
        </p:nvSpPr>
        <p:spPr>
          <a:xfrm>
            <a:off x="169817" y="1920240"/>
            <a:ext cx="12022183" cy="954107"/>
          </a:xfrm>
          <a:prstGeom prst="rect">
            <a:avLst/>
          </a:prstGeom>
          <a:noFill/>
        </p:spPr>
        <p:txBody>
          <a:bodyPr wrap="square" rtlCol="0">
            <a:spAutoFit/>
          </a:bodyPr>
          <a:lstStyle/>
          <a:p>
            <a:r>
              <a:rPr lang="en-US" sz="2800" b="1" dirty="0" smtClean="0">
                <a:solidFill>
                  <a:srgbClr val="00B050"/>
                </a:solidFill>
              </a:rPr>
              <a:t>Technique used </a:t>
            </a:r>
            <a:r>
              <a:rPr lang="en-US" sz="2800" i="1" dirty="0" smtClean="0">
                <a:solidFill>
                  <a:srgbClr val="002060"/>
                </a:solidFill>
              </a:rPr>
              <a:t>= Since the dependent variable is binary , </a:t>
            </a:r>
            <a:r>
              <a:rPr lang="en-US" sz="2800" i="1" dirty="0" smtClean="0">
                <a:solidFill>
                  <a:srgbClr val="FF0000"/>
                </a:solidFill>
              </a:rPr>
              <a:t>Logistic Regression </a:t>
            </a:r>
            <a:r>
              <a:rPr lang="en-US" sz="2800" i="1" dirty="0" smtClean="0">
                <a:solidFill>
                  <a:srgbClr val="002060"/>
                </a:solidFill>
              </a:rPr>
              <a:t>technique is used to build the model .</a:t>
            </a:r>
          </a:p>
        </p:txBody>
      </p:sp>
      <p:sp>
        <p:nvSpPr>
          <p:cNvPr id="7" name="TextBox 6"/>
          <p:cNvSpPr txBox="1"/>
          <p:nvPr/>
        </p:nvSpPr>
        <p:spPr>
          <a:xfrm>
            <a:off x="169817" y="5017105"/>
            <a:ext cx="11377748" cy="954107"/>
          </a:xfrm>
          <a:prstGeom prst="rect">
            <a:avLst/>
          </a:prstGeom>
          <a:noFill/>
        </p:spPr>
        <p:txBody>
          <a:bodyPr wrap="square" rtlCol="0">
            <a:spAutoFit/>
          </a:bodyPr>
          <a:lstStyle/>
          <a:p>
            <a:r>
              <a:rPr lang="en-US" sz="2800" b="1" dirty="0" smtClean="0">
                <a:solidFill>
                  <a:srgbClr val="00B050"/>
                </a:solidFill>
              </a:rPr>
              <a:t>Train and Test data sets = </a:t>
            </a:r>
            <a:r>
              <a:rPr lang="en-US" sz="2800" i="1" dirty="0" smtClean="0">
                <a:solidFill>
                  <a:srgbClr val="002060"/>
                </a:solidFill>
              </a:rPr>
              <a:t>70% of the data is taken into train dataset and 30%  into test dataset.</a:t>
            </a:r>
            <a:endParaRPr lang="en-US" sz="2800" i="1" dirty="0">
              <a:solidFill>
                <a:srgbClr val="002060"/>
              </a:solidFill>
            </a:endParaRPr>
          </a:p>
        </p:txBody>
      </p:sp>
      <p:sp>
        <p:nvSpPr>
          <p:cNvPr id="8" name="TextBox 7"/>
          <p:cNvSpPr txBox="1"/>
          <p:nvPr/>
        </p:nvSpPr>
        <p:spPr>
          <a:xfrm>
            <a:off x="169817" y="3193366"/>
            <a:ext cx="11604841" cy="1384995"/>
          </a:xfrm>
          <a:prstGeom prst="rect">
            <a:avLst/>
          </a:prstGeom>
          <a:noFill/>
        </p:spPr>
        <p:txBody>
          <a:bodyPr wrap="square" rtlCol="0">
            <a:spAutoFit/>
          </a:bodyPr>
          <a:lstStyle/>
          <a:p>
            <a:r>
              <a:rPr lang="en-US" sz="2800" b="1" dirty="0" smtClean="0">
                <a:solidFill>
                  <a:srgbClr val="00B050"/>
                </a:solidFill>
              </a:rPr>
              <a:t>Variable Reductionality Technique: </a:t>
            </a:r>
            <a:r>
              <a:rPr lang="en-US" sz="2800" i="1" dirty="0" smtClean="0">
                <a:solidFill>
                  <a:srgbClr val="002060"/>
                </a:solidFill>
              </a:rPr>
              <a:t>Information Value is calculated for different categorical and continuous variable to remove the least important variables</a:t>
            </a:r>
            <a:endParaRPr lang="en-US" sz="2000" i="1" dirty="0">
              <a:solidFill>
                <a:srgbClr val="002060"/>
              </a:solidFill>
            </a:endParaRPr>
          </a:p>
        </p:txBody>
      </p:sp>
    </p:spTree>
    <p:extLst>
      <p:ext uri="{BB962C8B-B14F-4D97-AF65-F5344CB8AC3E}">
        <p14:creationId xmlns:p14="http://schemas.microsoft.com/office/powerpoint/2010/main" val="761971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u="sng" dirty="0" smtClean="0">
                <a:solidFill>
                  <a:srgbClr val="C00000"/>
                </a:solidFill>
                <a:latin typeface="Arial Black" panose="020B0A04020102020204" pitchFamily="34" charset="0"/>
              </a:rPr>
              <a:t>Final Model</a:t>
            </a:r>
            <a:endParaRPr lang="en-US" sz="6600" b="1" u="sng" dirty="0">
              <a:solidFill>
                <a:srgbClr val="C00000"/>
              </a:solidFill>
              <a:latin typeface="Arial Black" panose="020B0A04020102020204" pitchFamily="34" charset="0"/>
            </a:endParaRPr>
          </a:p>
        </p:txBody>
      </p:sp>
      <p:sp>
        <p:nvSpPr>
          <p:cNvPr id="4" name="Rectangle 3"/>
          <p:cNvSpPr/>
          <p:nvPr/>
        </p:nvSpPr>
        <p:spPr>
          <a:xfrm>
            <a:off x="1917895" y="2125842"/>
            <a:ext cx="8356209" cy="584775"/>
          </a:xfrm>
          <a:prstGeom prst="rect">
            <a:avLst/>
          </a:prstGeom>
        </p:spPr>
        <p:txBody>
          <a:bodyPr wrap="square">
            <a:spAutoFit/>
          </a:bodyPr>
          <a:lstStyle/>
          <a:p>
            <a:r>
              <a:rPr lang="en-IN" sz="3200" b="1" dirty="0" smtClean="0">
                <a:solidFill>
                  <a:schemeClr val="accent5">
                    <a:lumMod val="50000"/>
                  </a:schemeClr>
                </a:solidFill>
              </a:rPr>
              <a:t>P(</a:t>
            </a:r>
            <a:r>
              <a:rPr lang="en-IN" sz="3200" b="1" dirty="0" err="1" smtClean="0">
                <a:solidFill>
                  <a:schemeClr val="accent5">
                    <a:lumMod val="50000"/>
                  </a:schemeClr>
                </a:solidFill>
              </a:rPr>
              <a:t>Default_On_Loan</a:t>
            </a:r>
            <a:r>
              <a:rPr lang="en-IN" sz="3200" b="1" dirty="0" smtClean="0">
                <a:solidFill>
                  <a:schemeClr val="accent5">
                    <a:lumMod val="50000"/>
                  </a:schemeClr>
                </a:solidFill>
              </a:rPr>
              <a:t> =1) = </a:t>
            </a:r>
            <a:r>
              <a:rPr lang="en-IN" sz="3200" b="1" dirty="0" err="1" smtClean="0">
                <a:solidFill>
                  <a:schemeClr val="accent5">
                    <a:lumMod val="50000"/>
                  </a:schemeClr>
                </a:solidFill>
              </a:rPr>
              <a:t>exp</a:t>
            </a:r>
            <a:r>
              <a:rPr lang="en-IN" sz="3200" b="1" dirty="0" smtClean="0">
                <a:solidFill>
                  <a:schemeClr val="accent5">
                    <a:lumMod val="50000"/>
                  </a:schemeClr>
                </a:solidFill>
              </a:rPr>
              <a:t>(z)/1+exp(z)</a:t>
            </a:r>
            <a:endParaRPr lang="en-IN" b="1" dirty="0" smtClean="0">
              <a:solidFill>
                <a:schemeClr val="accent5">
                  <a:lumMod val="50000"/>
                </a:schemeClr>
              </a:solidFill>
            </a:endParaRPr>
          </a:p>
        </p:txBody>
      </p:sp>
      <p:sp>
        <p:nvSpPr>
          <p:cNvPr id="11" name="TextBox 10"/>
          <p:cNvSpPr txBox="1"/>
          <p:nvPr/>
        </p:nvSpPr>
        <p:spPr>
          <a:xfrm>
            <a:off x="58782" y="3145771"/>
            <a:ext cx="12074434" cy="2952205"/>
          </a:xfrm>
          <a:prstGeom prst="rect">
            <a:avLst/>
          </a:prstGeom>
          <a:solidFill>
            <a:schemeClr val="accent5">
              <a:lumMod val="20000"/>
              <a:lumOff val="80000"/>
            </a:schemeClr>
          </a:solidFill>
        </p:spPr>
        <p:txBody>
          <a:bodyPr wrap="square" rtlCol="0">
            <a:spAutoFit/>
          </a:bodyPr>
          <a:lstStyle/>
          <a:p>
            <a:r>
              <a:rPr lang="en-US" sz="2400" b="1" dirty="0"/>
              <a:t>l</a:t>
            </a:r>
            <a:r>
              <a:rPr lang="en-US" sz="2400" b="1" dirty="0" smtClean="0"/>
              <a:t>n(p/1-p) </a:t>
            </a:r>
            <a:r>
              <a:rPr lang="en-US" b="1" dirty="0" smtClean="0"/>
              <a:t>= Z = </a:t>
            </a:r>
            <a:r>
              <a:rPr lang="en-US" b="1" dirty="0" smtClean="0">
                <a:solidFill>
                  <a:srgbClr val="00B050"/>
                </a:solidFill>
              </a:rPr>
              <a:t>1.73</a:t>
            </a:r>
            <a:r>
              <a:rPr lang="en-US" b="1" dirty="0">
                <a:solidFill>
                  <a:srgbClr val="00B050"/>
                </a:solidFill>
              </a:rPr>
              <a:t> </a:t>
            </a:r>
            <a:r>
              <a:rPr lang="en-US" b="1" dirty="0" smtClean="0">
                <a:solidFill>
                  <a:srgbClr val="00B050"/>
                </a:solidFill>
              </a:rPr>
              <a:t>– 0.72</a:t>
            </a:r>
            <a:r>
              <a:rPr lang="en-US" b="1" dirty="0" smtClean="0"/>
              <a:t>(</a:t>
            </a:r>
            <a:r>
              <a:rPr lang="en-US" b="1" dirty="0" err="1" smtClean="0"/>
              <a:t>Status_Checking_Acc</a:t>
            </a:r>
            <a:r>
              <a:rPr lang="en-US" b="1" dirty="0" smtClean="0"/>
              <a:t> A12) - </a:t>
            </a:r>
            <a:r>
              <a:rPr lang="en-US" b="1" dirty="0" smtClean="0">
                <a:solidFill>
                  <a:srgbClr val="00B050"/>
                </a:solidFill>
              </a:rPr>
              <a:t>1.14</a:t>
            </a:r>
            <a:r>
              <a:rPr lang="en-US" b="1" dirty="0" smtClean="0"/>
              <a:t>(</a:t>
            </a:r>
            <a:r>
              <a:rPr lang="en-US" b="1" dirty="0" err="1" smtClean="0"/>
              <a:t>Status_Checking_Acc</a:t>
            </a:r>
            <a:r>
              <a:rPr lang="en-US" b="1" dirty="0" smtClean="0"/>
              <a:t> A13) - </a:t>
            </a:r>
            <a:r>
              <a:rPr lang="en-US" b="1" dirty="0" smtClean="0">
                <a:solidFill>
                  <a:srgbClr val="00B050"/>
                </a:solidFill>
              </a:rPr>
              <a:t>1.7</a:t>
            </a:r>
            <a:r>
              <a:rPr lang="en-US" b="1" dirty="0" smtClean="0"/>
              <a:t>(</a:t>
            </a:r>
            <a:r>
              <a:rPr lang="en-US" b="1" dirty="0" err="1" smtClean="0"/>
              <a:t>Status_Checking_Acc</a:t>
            </a:r>
            <a:r>
              <a:rPr lang="en-US" b="1" dirty="0" smtClean="0"/>
              <a:t> A14)+ </a:t>
            </a:r>
            <a:r>
              <a:rPr lang="en-US" b="1" dirty="0"/>
              <a:t>	</a:t>
            </a:r>
            <a:r>
              <a:rPr lang="en-US" b="1" dirty="0" smtClean="0"/>
              <a:t>	</a:t>
            </a:r>
            <a:r>
              <a:rPr lang="en-US" b="1" dirty="0" smtClean="0">
                <a:solidFill>
                  <a:srgbClr val="00B050"/>
                </a:solidFill>
              </a:rPr>
              <a:t>0.032</a:t>
            </a:r>
            <a:r>
              <a:rPr lang="en-US" b="1" dirty="0" smtClean="0"/>
              <a:t>(</a:t>
            </a:r>
            <a:r>
              <a:rPr lang="en-US" b="1" dirty="0" err="1" smtClean="0"/>
              <a:t>Duration_in_Months</a:t>
            </a:r>
            <a:r>
              <a:rPr lang="en-US" b="1" dirty="0" smtClean="0"/>
              <a:t>) </a:t>
            </a:r>
            <a:r>
              <a:rPr lang="en-US" b="1" dirty="0" smtClean="0">
                <a:solidFill>
                  <a:srgbClr val="00B050"/>
                </a:solidFill>
              </a:rPr>
              <a:t>– 0.36</a:t>
            </a:r>
            <a:r>
              <a:rPr lang="en-US" b="1" dirty="0" smtClean="0"/>
              <a:t>(</a:t>
            </a:r>
            <a:r>
              <a:rPr lang="en-US" b="1" dirty="0" err="1" smtClean="0"/>
              <a:t>Credit_History</a:t>
            </a:r>
            <a:r>
              <a:rPr lang="en-US" b="1" dirty="0" smtClean="0"/>
              <a:t> A32) – </a:t>
            </a:r>
            <a:r>
              <a:rPr lang="en-US" b="1" dirty="0" smtClean="0">
                <a:solidFill>
                  <a:srgbClr val="00B050"/>
                </a:solidFill>
              </a:rPr>
              <a:t>1.09</a:t>
            </a:r>
            <a:r>
              <a:rPr lang="en-US" b="1" dirty="0" smtClean="0"/>
              <a:t>(</a:t>
            </a:r>
            <a:r>
              <a:rPr lang="en-US" b="1" dirty="0" err="1" smtClean="0"/>
              <a:t>Credit_History</a:t>
            </a:r>
            <a:r>
              <a:rPr lang="en-US" b="1" dirty="0" smtClean="0"/>
              <a:t>=='A34‘) -	  	  		</a:t>
            </a:r>
            <a:r>
              <a:rPr lang="en-US" b="1" dirty="0" smtClean="0">
                <a:solidFill>
                  <a:srgbClr val="00B050"/>
                </a:solidFill>
              </a:rPr>
              <a:t>1.74</a:t>
            </a:r>
            <a:r>
              <a:rPr lang="en-US" b="1" dirty="0" smtClean="0"/>
              <a:t>(</a:t>
            </a:r>
            <a:r>
              <a:rPr lang="en-US" b="1" dirty="0" err="1" smtClean="0"/>
              <a:t>Purposre_Credit_Taken</a:t>
            </a:r>
            <a:r>
              <a:rPr lang="en-US" b="1" dirty="0" smtClean="0"/>
              <a:t>=='A41') </a:t>
            </a:r>
            <a:r>
              <a:rPr lang="en-US" b="1" dirty="0" smtClean="0">
                <a:solidFill>
                  <a:srgbClr val="00B050"/>
                </a:solidFill>
              </a:rPr>
              <a:t>– 1.15</a:t>
            </a:r>
            <a:r>
              <a:rPr lang="en-US" b="1" dirty="0" smtClean="0"/>
              <a:t>(</a:t>
            </a:r>
            <a:r>
              <a:rPr lang="en-US" b="1" dirty="0" err="1" smtClean="0"/>
              <a:t>Purposre_Credit_Taken</a:t>
            </a:r>
            <a:r>
              <a:rPr lang="en-US" b="1" dirty="0" smtClean="0"/>
              <a:t>=='A410') – 	   	</a:t>
            </a:r>
            <a:r>
              <a:rPr lang="en-US" b="1" dirty="0"/>
              <a:t>	</a:t>
            </a:r>
            <a:r>
              <a:rPr lang="en-US" b="1" dirty="0" smtClean="0"/>
              <a:t>	</a:t>
            </a:r>
            <a:r>
              <a:rPr lang="en-US" b="1" dirty="0" smtClean="0">
                <a:solidFill>
                  <a:srgbClr val="00B050"/>
                </a:solidFill>
              </a:rPr>
              <a:t>0.77</a:t>
            </a:r>
            <a:r>
              <a:rPr lang="en-US" b="1" dirty="0" smtClean="0"/>
              <a:t>(</a:t>
            </a:r>
            <a:r>
              <a:rPr lang="en-US" b="1" dirty="0" err="1" smtClean="0"/>
              <a:t>Purposre_Credit_Taken</a:t>
            </a:r>
            <a:r>
              <a:rPr lang="en-US" b="1" dirty="0" smtClean="0"/>
              <a:t>=='A42') </a:t>
            </a:r>
            <a:r>
              <a:rPr lang="en-US" b="1" dirty="0" smtClean="0">
                <a:solidFill>
                  <a:srgbClr val="00B050"/>
                </a:solidFill>
              </a:rPr>
              <a:t>– 0.99</a:t>
            </a:r>
            <a:r>
              <a:rPr lang="en-US" b="1" dirty="0" smtClean="0"/>
              <a:t>(</a:t>
            </a:r>
            <a:r>
              <a:rPr lang="en-US" b="1" dirty="0" err="1" smtClean="0"/>
              <a:t>Purposre_Credit_Taken</a:t>
            </a:r>
            <a:r>
              <a:rPr lang="en-US" b="1" dirty="0" smtClean="0"/>
              <a:t>=='A43') – 					</a:t>
            </a:r>
            <a:r>
              <a:rPr lang="en-US" b="1" dirty="0" smtClean="0">
                <a:solidFill>
                  <a:srgbClr val="00B050"/>
                </a:solidFill>
              </a:rPr>
              <a:t>0.47</a:t>
            </a:r>
            <a:r>
              <a:rPr lang="en-US" b="1" dirty="0" smtClean="0"/>
              <a:t>(</a:t>
            </a:r>
            <a:r>
              <a:rPr lang="en-US" b="1" dirty="0" err="1" smtClean="0"/>
              <a:t>Purposre_Credit_Taken</a:t>
            </a:r>
            <a:r>
              <a:rPr lang="en-US" b="1" dirty="0" smtClean="0"/>
              <a:t>=='A49') + </a:t>
            </a:r>
            <a:r>
              <a:rPr lang="en-US" b="1" dirty="0" smtClean="0">
                <a:solidFill>
                  <a:srgbClr val="00B050"/>
                </a:solidFill>
              </a:rPr>
              <a:t>0.0001</a:t>
            </a:r>
            <a:r>
              <a:rPr lang="en-US" b="1" dirty="0" smtClean="0"/>
              <a:t>(</a:t>
            </a:r>
            <a:r>
              <a:rPr lang="en-US" b="1" dirty="0" err="1" smtClean="0"/>
              <a:t>Credit_Amount</a:t>
            </a:r>
            <a:r>
              <a:rPr lang="en-US" b="1" dirty="0" smtClean="0"/>
              <a:t>) </a:t>
            </a:r>
            <a:r>
              <a:rPr lang="en-US" b="1" dirty="0" smtClean="0">
                <a:solidFill>
                  <a:srgbClr val="00B050"/>
                </a:solidFill>
              </a:rPr>
              <a:t>– 0.39</a:t>
            </a:r>
            <a:r>
              <a:rPr lang="en-US" b="1" dirty="0" smtClean="0"/>
              <a:t>(</a:t>
            </a:r>
            <a:r>
              <a:rPr lang="en-US" b="1" dirty="0" err="1" smtClean="0"/>
              <a:t>Savings_Acc</a:t>
            </a:r>
            <a:r>
              <a:rPr lang="en-US" b="1" dirty="0" smtClean="0"/>
              <a:t> = A62) - 			</a:t>
            </a:r>
            <a:r>
              <a:rPr lang="en-US" b="1" dirty="0" smtClean="0">
                <a:solidFill>
                  <a:srgbClr val="00B050"/>
                </a:solidFill>
              </a:rPr>
              <a:t>0.57</a:t>
            </a:r>
            <a:r>
              <a:rPr lang="en-US" b="1" dirty="0" smtClean="0"/>
              <a:t>(</a:t>
            </a:r>
            <a:r>
              <a:rPr lang="en-US" b="1" dirty="0" err="1" smtClean="0"/>
              <a:t>Savings_Acc</a:t>
            </a:r>
            <a:r>
              <a:rPr lang="en-US" b="1" dirty="0" smtClean="0"/>
              <a:t> </a:t>
            </a:r>
            <a:r>
              <a:rPr lang="en-US" b="1" dirty="0"/>
              <a:t>= </a:t>
            </a:r>
            <a:r>
              <a:rPr lang="en-US" b="1" dirty="0" smtClean="0"/>
              <a:t>A63) </a:t>
            </a:r>
            <a:r>
              <a:rPr lang="en-US" b="1" dirty="0" smtClean="0">
                <a:solidFill>
                  <a:srgbClr val="00B050"/>
                </a:solidFill>
              </a:rPr>
              <a:t>– 0.89</a:t>
            </a:r>
            <a:r>
              <a:rPr lang="en-US" b="1" dirty="0" smtClean="0"/>
              <a:t>(</a:t>
            </a:r>
            <a:r>
              <a:rPr lang="en-US" b="1" dirty="0" err="1" smtClean="0"/>
              <a:t>Savings_Acc</a:t>
            </a:r>
            <a:r>
              <a:rPr lang="en-US" b="1" dirty="0" smtClean="0"/>
              <a:t> </a:t>
            </a:r>
            <a:r>
              <a:rPr lang="en-US" b="1" dirty="0"/>
              <a:t>= </a:t>
            </a:r>
            <a:r>
              <a:rPr lang="en-US" b="1" dirty="0" smtClean="0"/>
              <a:t>A64)</a:t>
            </a:r>
            <a:r>
              <a:rPr lang="en-US" b="1" dirty="0">
                <a:solidFill>
                  <a:srgbClr val="00B050"/>
                </a:solidFill>
              </a:rPr>
              <a:t> – </a:t>
            </a:r>
            <a:r>
              <a:rPr lang="en-US" b="1" dirty="0" smtClean="0">
                <a:solidFill>
                  <a:srgbClr val="00B050"/>
                </a:solidFill>
              </a:rPr>
              <a:t>1.12</a:t>
            </a:r>
            <a:r>
              <a:rPr lang="en-US" b="1" dirty="0" smtClean="0"/>
              <a:t>(</a:t>
            </a:r>
            <a:r>
              <a:rPr lang="en-US" b="1" dirty="0" err="1" smtClean="0"/>
              <a:t>Savings_Acc</a:t>
            </a:r>
            <a:r>
              <a:rPr lang="en-US" b="1" dirty="0" smtClean="0"/>
              <a:t> </a:t>
            </a:r>
            <a:r>
              <a:rPr lang="en-US" b="1" dirty="0"/>
              <a:t>= </a:t>
            </a:r>
            <a:r>
              <a:rPr lang="en-US" b="1" dirty="0" smtClean="0"/>
              <a:t>A65) – 	</a:t>
            </a:r>
            <a:r>
              <a:rPr lang="en-US" b="1" dirty="0" smtClean="0">
                <a:solidFill>
                  <a:srgbClr val="00B050"/>
                </a:solidFill>
              </a:rPr>
              <a:t>0.6</a:t>
            </a:r>
            <a:r>
              <a:rPr lang="en-US" b="1" dirty="0" smtClean="0"/>
              <a:t>(</a:t>
            </a:r>
            <a:r>
              <a:rPr lang="en-US" b="1" dirty="0" err="1" smtClean="0"/>
              <a:t>Years_At_Present_Employment</a:t>
            </a:r>
            <a:r>
              <a:rPr lang="en-US" b="1" dirty="0" smtClean="0"/>
              <a:t>=='A74') + </a:t>
            </a:r>
            <a:r>
              <a:rPr lang="en-US" b="1" dirty="0" smtClean="0">
                <a:solidFill>
                  <a:srgbClr val="00B050"/>
                </a:solidFill>
              </a:rPr>
              <a:t>0.22</a:t>
            </a:r>
            <a:r>
              <a:rPr lang="en-US" b="1" dirty="0" smtClean="0"/>
              <a:t>(</a:t>
            </a:r>
            <a:r>
              <a:rPr lang="en-US" b="1" dirty="0" err="1" smtClean="0"/>
              <a:t>Inst_Rt_Income</a:t>
            </a:r>
            <a:r>
              <a:rPr lang="en-US" b="1" dirty="0" smtClean="0"/>
              <a:t>) </a:t>
            </a:r>
            <a:r>
              <a:rPr lang="en-US" b="1" dirty="0" smtClean="0">
                <a:solidFill>
                  <a:srgbClr val="00B050"/>
                </a:solidFill>
              </a:rPr>
              <a:t>- 0.65</a:t>
            </a:r>
            <a:r>
              <a:rPr lang="en-US" b="1" dirty="0" smtClean="0"/>
              <a:t>(</a:t>
            </a:r>
            <a:r>
              <a:rPr lang="en-US" b="1" dirty="0" err="1" smtClean="0"/>
              <a:t>Marital_Status_Gender</a:t>
            </a:r>
            <a:r>
              <a:rPr lang="en-US" b="1" dirty="0" smtClean="0"/>
              <a:t>=='A93') – 	</a:t>
            </a:r>
            <a:r>
              <a:rPr lang="en-US" b="1" dirty="0" smtClean="0">
                <a:solidFill>
                  <a:srgbClr val="00B050"/>
                </a:solidFill>
              </a:rPr>
              <a:t>0.41</a:t>
            </a:r>
            <a:r>
              <a:rPr lang="en-US" b="1" dirty="0" smtClean="0"/>
              <a:t>(</a:t>
            </a:r>
            <a:r>
              <a:rPr lang="en-US" b="1" dirty="0" err="1" smtClean="0"/>
              <a:t>Marital_Status_Gender</a:t>
            </a:r>
            <a:r>
              <a:rPr lang="en-US" b="1" dirty="0" smtClean="0"/>
              <a:t>=='A94') –	</a:t>
            </a:r>
            <a:r>
              <a:rPr lang="en-US" b="1" dirty="0" smtClean="0">
                <a:solidFill>
                  <a:srgbClr val="00B050"/>
                </a:solidFill>
              </a:rPr>
              <a:t>0.81</a:t>
            </a:r>
            <a:r>
              <a:rPr lang="en-US" b="1" dirty="0" smtClean="0"/>
              <a:t>(</a:t>
            </a:r>
            <a:r>
              <a:rPr lang="en-US" b="1" dirty="0" err="1" smtClean="0"/>
              <a:t>Other_Debtors_Guarantors</a:t>
            </a:r>
            <a:r>
              <a:rPr lang="en-US" b="1" dirty="0" smtClean="0"/>
              <a:t>=='A103')  </a:t>
            </a:r>
            <a:r>
              <a:rPr lang="en-US" b="1" dirty="0" smtClean="0">
                <a:solidFill>
                  <a:srgbClr val="00B050"/>
                </a:solidFill>
              </a:rPr>
              <a:t>+ 0.68</a:t>
            </a:r>
            <a:r>
              <a:rPr lang="en-US" b="1" dirty="0" smtClean="0"/>
              <a:t>(Property=='A124') </a:t>
            </a:r>
            <a:r>
              <a:rPr lang="en-US" b="1" dirty="0" smtClean="0">
                <a:solidFill>
                  <a:srgbClr val="00B050"/>
                </a:solidFill>
              </a:rPr>
              <a:t>– 	0.02</a:t>
            </a:r>
            <a:r>
              <a:rPr lang="en-US" b="1" dirty="0" smtClean="0"/>
              <a:t>(Age) –</a:t>
            </a:r>
            <a:r>
              <a:rPr lang="en-US" b="1" dirty="0" smtClean="0">
                <a:solidFill>
                  <a:srgbClr val="00B050"/>
                </a:solidFill>
              </a:rPr>
              <a:t>0.71</a:t>
            </a:r>
            <a:r>
              <a:rPr lang="en-US" b="1" dirty="0" smtClean="0"/>
              <a:t>(</a:t>
            </a:r>
            <a:r>
              <a:rPr lang="en-US" b="1" dirty="0" err="1" smtClean="0"/>
              <a:t>Other_Inst_Plans</a:t>
            </a:r>
            <a:r>
              <a:rPr lang="en-US" b="1" dirty="0" smtClean="0"/>
              <a:t>=='A143') </a:t>
            </a:r>
            <a:r>
              <a:rPr lang="en-US" b="1" dirty="0" smtClean="0">
                <a:solidFill>
                  <a:srgbClr val="00B050"/>
                </a:solidFill>
              </a:rPr>
              <a:t>– 0.39</a:t>
            </a:r>
            <a:r>
              <a:rPr lang="en-US" b="1" dirty="0" smtClean="0"/>
              <a:t>(Housing= A152</a:t>
            </a:r>
            <a:r>
              <a:rPr lang="en-US" b="1" dirty="0"/>
              <a:t>) </a:t>
            </a:r>
            <a:r>
              <a:rPr lang="en-US" b="1" dirty="0" smtClean="0">
                <a:solidFill>
                  <a:srgbClr val="00B050"/>
                </a:solidFill>
              </a:rPr>
              <a:t>– 0.74</a:t>
            </a:r>
            <a:r>
              <a:rPr lang="en-US" b="1" dirty="0" smtClean="0"/>
              <a:t>(Housing</a:t>
            </a:r>
            <a:r>
              <a:rPr lang="en-US" b="1" dirty="0"/>
              <a:t>= </a:t>
            </a:r>
            <a:r>
              <a:rPr lang="en-US" b="1" dirty="0" smtClean="0"/>
              <a:t>A153) – </a:t>
            </a:r>
            <a:r>
              <a:rPr lang="en-US" b="1" dirty="0" smtClean="0">
                <a:solidFill>
                  <a:srgbClr val="00B050"/>
                </a:solidFill>
              </a:rPr>
              <a:t>0.26</a:t>
            </a:r>
            <a:r>
              <a:rPr lang="en-US" b="1" dirty="0" smtClean="0"/>
              <a:t>(TelephoneA192) -		</a:t>
            </a:r>
            <a:r>
              <a:rPr lang="en-US" b="1" dirty="0" smtClean="0">
                <a:solidFill>
                  <a:srgbClr val="00B050"/>
                </a:solidFill>
              </a:rPr>
              <a:t>1.21</a:t>
            </a:r>
            <a:r>
              <a:rPr lang="en-US" b="1" dirty="0" smtClean="0"/>
              <a:t>(Foreign_WorkerA202)</a:t>
            </a:r>
            <a:endParaRPr lang="en-US" b="1" dirty="0"/>
          </a:p>
        </p:txBody>
      </p:sp>
    </p:spTree>
    <p:extLst>
      <p:ext uri="{BB962C8B-B14F-4D97-AF65-F5344CB8AC3E}">
        <p14:creationId xmlns:p14="http://schemas.microsoft.com/office/powerpoint/2010/main" val="167277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5395" y="0"/>
            <a:ext cx="10646229" cy="646331"/>
          </a:xfrm>
          <a:prstGeom prst="rect">
            <a:avLst/>
          </a:prstGeom>
          <a:noFill/>
        </p:spPr>
        <p:txBody>
          <a:bodyPr wrap="square" rtlCol="0">
            <a:spAutoFit/>
          </a:bodyPr>
          <a:lstStyle/>
          <a:p>
            <a:pPr algn="ctr"/>
            <a:r>
              <a:rPr lang="en-US" sz="3600" b="1" u="sng" dirty="0" smtClean="0">
                <a:solidFill>
                  <a:srgbClr val="C00000"/>
                </a:solidFill>
              </a:rPr>
              <a:t>Statistical Interpretation of the Model</a:t>
            </a:r>
            <a:endParaRPr lang="en-US" sz="3600" b="1" u="sng"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56880365"/>
              </p:ext>
            </p:extLst>
          </p:nvPr>
        </p:nvGraphicFramePr>
        <p:xfrm>
          <a:off x="117565" y="646331"/>
          <a:ext cx="11965578" cy="6554209"/>
        </p:xfrm>
        <a:graphic>
          <a:graphicData uri="http://schemas.openxmlformats.org/drawingml/2006/table">
            <a:tbl>
              <a:tblPr firstRow="1" bandRow="1">
                <a:tableStyleId>{21E4AEA4-8DFA-4A89-87EB-49C32662AFE0}</a:tableStyleId>
              </a:tblPr>
              <a:tblGrid>
                <a:gridCol w="1801271">
                  <a:extLst>
                    <a:ext uri="{9D8B030D-6E8A-4147-A177-3AD203B41FA5}">
                      <a16:colId xmlns:a16="http://schemas.microsoft.com/office/drawing/2014/main" val="470568999"/>
                    </a:ext>
                  </a:extLst>
                </a:gridCol>
                <a:gridCol w="829156">
                  <a:extLst>
                    <a:ext uri="{9D8B030D-6E8A-4147-A177-3AD203B41FA5}">
                      <a16:colId xmlns:a16="http://schemas.microsoft.com/office/drawing/2014/main" val="2262774675"/>
                    </a:ext>
                  </a:extLst>
                </a:gridCol>
                <a:gridCol w="943522">
                  <a:extLst>
                    <a:ext uri="{9D8B030D-6E8A-4147-A177-3AD203B41FA5}">
                      <a16:colId xmlns:a16="http://schemas.microsoft.com/office/drawing/2014/main" val="532094613"/>
                    </a:ext>
                  </a:extLst>
                </a:gridCol>
                <a:gridCol w="1000704">
                  <a:extLst>
                    <a:ext uri="{9D8B030D-6E8A-4147-A177-3AD203B41FA5}">
                      <a16:colId xmlns:a16="http://schemas.microsoft.com/office/drawing/2014/main" val="1641018247"/>
                    </a:ext>
                  </a:extLst>
                </a:gridCol>
                <a:gridCol w="1229439">
                  <a:extLst>
                    <a:ext uri="{9D8B030D-6E8A-4147-A177-3AD203B41FA5}">
                      <a16:colId xmlns:a16="http://schemas.microsoft.com/office/drawing/2014/main" val="449688068"/>
                    </a:ext>
                  </a:extLst>
                </a:gridCol>
                <a:gridCol w="6161486">
                  <a:extLst>
                    <a:ext uri="{9D8B030D-6E8A-4147-A177-3AD203B41FA5}">
                      <a16:colId xmlns:a16="http://schemas.microsoft.com/office/drawing/2014/main" val="3789661988"/>
                    </a:ext>
                  </a:extLst>
                </a:gridCol>
              </a:tblGrid>
              <a:tr h="884929">
                <a:tc>
                  <a:txBody>
                    <a:bodyPr/>
                    <a:lstStyle/>
                    <a:p>
                      <a:r>
                        <a:rPr lang="en-US" dirty="0" smtClean="0"/>
                        <a:t>Variable 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Coeff</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a:t>
                      </a:r>
                    </a:p>
                  </a:txBody>
                  <a:tcPr/>
                </a:tc>
                <a:tc>
                  <a:txBody>
                    <a:bodyPr/>
                    <a:lstStyle/>
                    <a:p>
                      <a:r>
                        <a:rPr lang="en-US" dirty="0" err="1" smtClean="0"/>
                        <a:t>Exp</a:t>
                      </a:r>
                      <a:r>
                        <a:rPr lang="en-US" dirty="0" smtClean="0"/>
                        <a:t>(Bi)</a:t>
                      </a:r>
                      <a:endParaRPr lang="en-US" dirty="0"/>
                    </a:p>
                  </a:txBody>
                  <a:tcPr/>
                </a:tc>
                <a:tc>
                  <a:txBody>
                    <a:bodyPr/>
                    <a:lstStyle/>
                    <a:p>
                      <a:r>
                        <a:rPr lang="en-US" dirty="0" err="1" smtClean="0"/>
                        <a:t>Degreeof</a:t>
                      </a:r>
                      <a:r>
                        <a:rPr lang="en-US" dirty="0" smtClean="0"/>
                        <a:t> Impact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Sign of Impact</a:t>
                      </a:r>
                    </a:p>
                  </a:txBody>
                  <a:tcPr/>
                </a:tc>
                <a:tc>
                  <a:txBody>
                    <a:bodyPr/>
                    <a:lstStyle/>
                    <a:p>
                      <a:r>
                        <a:rPr lang="en-US" dirty="0" smtClean="0"/>
                        <a:t>Interpretation</a:t>
                      </a:r>
                      <a:endParaRPr lang="en-US" dirty="0"/>
                    </a:p>
                  </a:txBody>
                  <a:tcPr/>
                </a:tc>
                <a:extLst>
                  <a:ext uri="{0D108BD9-81ED-4DB2-BD59-A6C34878D82A}">
                    <a16:rowId xmlns:a16="http://schemas.microsoft.com/office/drawing/2014/main" val="3927201560"/>
                  </a:ext>
                </a:extLst>
              </a:tr>
              <a:tr h="773814">
                <a:tc>
                  <a:txBody>
                    <a:bodyPr/>
                    <a:lstStyle/>
                    <a:p>
                      <a:pPr algn="ctr"/>
                      <a:r>
                        <a:rPr lang="en-IN" sz="1400" b="1" dirty="0" smtClean="0">
                          <a:latin typeface="Arial" panose="020B0604020202020204" pitchFamily="34" charset="0"/>
                          <a:cs typeface="Arial" panose="020B0604020202020204" pitchFamily="34" charset="0"/>
                        </a:rPr>
                        <a:t>Status_Checking_Acc = A12</a:t>
                      </a:r>
                      <a:endParaRPr lang="en-IN" sz="1400" b="1" dirty="0">
                        <a:latin typeface="Arial" panose="020B0604020202020204" pitchFamily="34" charset="0"/>
                        <a:cs typeface="Arial" panose="020B0604020202020204" pitchFamily="34" charset="0"/>
                      </a:endParaRPr>
                    </a:p>
                  </a:txBody>
                  <a:tcPr anchor="ctr"/>
                </a:tc>
                <a:tc>
                  <a:txBody>
                    <a:bodyPr/>
                    <a:lstStyle/>
                    <a:p>
                      <a:r>
                        <a:rPr lang="en-US" dirty="0" smtClean="0"/>
                        <a:t>-0.72</a:t>
                      </a:r>
                      <a:endParaRPr lang="en-US" dirty="0"/>
                    </a:p>
                  </a:txBody>
                  <a:tcPr/>
                </a:tc>
                <a:tc>
                  <a:txBody>
                    <a:bodyPr/>
                    <a:lstStyle/>
                    <a:p>
                      <a:r>
                        <a:rPr lang="en-US" dirty="0" smtClean="0"/>
                        <a:t>0.48</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If</a:t>
                      </a:r>
                      <a:r>
                        <a:rPr lang="en-US" sz="1600" baseline="0" dirty="0" smtClean="0"/>
                        <a:t> </a:t>
                      </a:r>
                      <a:r>
                        <a:rPr lang="en-IN" sz="1400" b="0" dirty="0" err="1" smtClean="0">
                          <a:latin typeface="Arial" panose="020B0604020202020204" pitchFamily="34" charset="0"/>
                          <a:cs typeface="Arial" panose="020B0604020202020204" pitchFamily="34" charset="0"/>
                        </a:rPr>
                        <a:t>Status_Checking_Acc</a:t>
                      </a:r>
                      <a:r>
                        <a:rPr lang="en-IN" sz="1400" b="0" baseline="0" dirty="0" smtClean="0">
                          <a:latin typeface="Arial" panose="020B0604020202020204" pitchFamily="34" charset="0"/>
                          <a:cs typeface="Arial" panose="020B0604020202020204" pitchFamily="34" charset="0"/>
                        </a:rPr>
                        <a:t> is A12, then the customer is 0.48 times less likely to default on payment</a:t>
                      </a:r>
                      <a:endParaRPr lang="en-IN" sz="1600" b="0" dirty="0" smtClean="0">
                        <a:latin typeface="Arial" panose="020B0604020202020204" pitchFamily="34" charset="0"/>
                        <a:cs typeface="Arial" panose="020B0604020202020204" pitchFamily="34" charset="0"/>
                      </a:endParaRPr>
                    </a:p>
                    <a:p>
                      <a:endParaRPr lang="en-US" sz="1600" dirty="0"/>
                    </a:p>
                  </a:txBody>
                  <a:tcPr/>
                </a:tc>
                <a:extLst>
                  <a:ext uri="{0D108BD9-81ED-4DB2-BD59-A6C34878D82A}">
                    <a16:rowId xmlns:a16="http://schemas.microsoft.com/office/drawing/2014/main" val="3971389169"/>
                  </a:ext>
                </a:extLst>
              </a:tr>
              <a:tr h="505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latin typeface="Arial" panose="020B0604020202020204" pitchFamily="34" charset="0"/>
                          <a:cs typeface="Arial" panose="020B0604020202020204" pitchFamily="34" charset="0"/>
                        </a:rPr>
                        <a:t>Status_Checking_Acc = A13</a:t>
                      </a:r>
                    </a:p>
                  </a:txBody>
                  <a:tcPr anchor="ctr"/>
                </a:tc>
                <a:tc>
                  <a:txBody>
                    <a:bodyPr/>
                    <a:lstStyle/>
                    <a:p>
                      <a:r>
                        <a:rPr lang="en-US" dirty="0" smtClean="0"/>
                        <a:t>-1.14</a:t>
                      </a:r>
                      <a:endParaRPr lang="en-US" dirty="0"/>
                    </a:p>
                  </a:txBody>
                  <a:tcPr/>
                </a:tc>
                <a:tc>
                  <a:txBody>
                    <a:bodyPr/>
                    <a:lstStyle/>
                    <a:p>
                      <a:r>
                        <a:rPr lang="en-US" dirty="0" smtClean="0"/>
                        <a:t>0.31</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If</a:t>
                      </a:r>
                      <a:r>
                        <a:rPr lang="en-US" sz="1400" baseline="0" dirty="0" smtClean="0"/>
                        <a:t> </a:t>
                      </a:r>
                      <a:r>
                        <a:rPr lang="en-IN" sz="1400" b="0" dirty="0" err="1" smtClean="0">
                          <a:latin typeface="Arial" panose="020B0604020202020204" pitchFamily="34" charset="0"/>
                          <a:cs typeface="Arial" panose="020B0604020202020204" pitchFamily="34" charset="0"/>
                        </a:rPr>
                        <a:t>Status_Checking_Acc</a:t>
                      </a:r>
                      <a:r>
                        <a:rPr lang="en-IN" sz="1400" b="0" baseline="0" dirty="0" smtClean="0">
                          <a:latin typeface="Arial" panose="020B0604020202020204" pitchFamily="34" charset="0"/>
                          <a:cs typeface="Arial" panose="020B0604020202020204" pitchFamily="34" charset="0"/>
                        </a:rPr>
                        <a:t> is A13, then the customer is 0.31 times less likely to default on payment</a:t>
                      </a:r>
                      <a:endParaRPr lang="en-IN" sz="1600" b="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3257721"/>
                  </a:ext>
                </a:extLst>
              </a:tr>
              <a:tr h="505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latin typeface="Arial" panose="020B0604020202020204" pitchFamily="34" charset="0"/>
                          <a:cs typeface="Arial" panose="020B0604020202020204" pitchFamily="34" charset="0"/>
                        </a:rPr>
                        <a:t>Status_Checking_Acc = A14</a:t>
                      </a:r>
                    </a:p>
                  </a:txBody>
                  <a:tcPr anchor="ctr"/>
                </a:tc>
                <a:tc>
                  <a:txBody>
                    <a:bodyPr/>
                    <a:lstStyle/>
                    <a:p>
                      <a:r>
                        <a:rPr lang="en-US" dirty="0" smtClean="0"/>
                        <a:t>-1.7</a:t>
                      </a:r>
                      <a:endParaRPr lang="en-US" dirty="0"/>
                    </a:p>
                  </a:txBody>
                  <a:tcPr/>
                </a:tc>
                <a:tc>
                  <a:txBody>
                    <a:bodyPr/>
                    <a:lstStyle/>
                    <a:p>
                      <a:r>
                        <a:rPr lang="en-US" dirty="0" smtClean="0"/>
                        <a:t>0.18</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If</a:t>
                      </a:r>
                      <a:r>
                        <a:rPr lang="en-US" sz="1400" baseline="0" dirty="0" smtClean="0"/>
                        <a:t> </a:t>
                      </a:r>
                      <a:r>
                        <a:rPr lang="en-IN" sz="1400" b="0" dirty="0" err="1" smtClean="0">
                          <a:latin typeface="Arial" panose="020B0604020202020204" pitchFamily="34" charset="0"/>
                          <a:cs typeface="Arial" panose="020B0604020202020204" pitchFamily="34" charset="0"/>
                        </a:rPr>
                        <a:t>Status_Checking_Acc</a:t>
                      </a:r>
                      <a:r>
                        <a:rPr lang="en-IN" sz="1400" b="0" baseline="0" dirty="0" smtClean="0">
                          <a:latin typeface="Arial" panose="020B0604020202020204" pitchFamily="34" charset="0"/>
                          <a:cs typeface="Arial" panose="020B0604020202020204" pitchFamily="34" charset="0"/>
                        </a:rPr>
                        <a:t> is A14, then the customer is 1.7 times less likely to default on payment</a:t>
                      </a:r>
                      <a:endParaRPr lang="en-IN" sz="1600" b="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6515615"/>
                  </a:ext>
                </a:extLst>
              </a:tr>
              <a:tr h="505955">
                <a:tc>
                  <a:txBody>
                    <a:bodyPr/>
                    <a:lstStyle/>
                    <a:p>
                      <a:pPr algn="ctr"/>
                      <a:r>
                        <a:rPr lang="en-IN" sz="1400" b="1" dirty="0" smtClean="0">
                          <a:latin typeface="Arial" panose="020B0604020202020204" pitchFamily="34" charset="0"/>
                          <a:cs typeface="Arial" panose="020B0604020202020204" pitchFamily="34" charset="0"/>
                        </a:rPr>
                        <a:t>Duration_in_Months</a:t>
                      </a:r>
                      <a:endParaRPr lang="en-IN" sz="1400" b="1" dirty="0">
                        <a:latin typeface="Arial" panose="020B0604020202020204" pitchFamily="34" charset="0"/>
                        <a:cs typeface="Arial" panose="020B0604020202020204" pitchFamily="34" charset="0"/>
                      </a:endParaRPr>
                    </a:p>
                  </a:txBody>
                  <a:tcPr anchor="ctr"/>
                </a:tc>
                <a:tc>
                  <a:txBody>
                    <a:bodyPr/>
                    <a:lstStyle/>
                    <a:p>
                      <a:r>
                        <a:rPr lang="en-US" dirty="0" smtClean="0"/>
                        <a:t>0.032</a:t>
                      </a:r>
                      <a:endParaRPr lang="en-US" dirty="0"/>
                    </a:p>
                  </a:txBody>
                  <a:tcPr/>
                </a:tc>
                <a:tc>
                  <a:txBody>
                    <a:bodyPr/>
                    <a:lstStyle/>
                    <a:p>
                      <a:r>
                        <a:rPr lang="en-US" dirty="0" smtClean="0"/>
                        <a:t>1.03</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00B050"/>
                          </a:solidFill>
                        </a:rPr>
                        <a:t>+</a:t>
                      </a:r>
                      <a:endParaRPr lang="en-US" sz="2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Duration in months increases by 1 unit, then the customer becomes 1.03  times more likely to default on payment</a:t>
                      </a:r>
                      <a:endParaRPr lang="en-IN" sz="1600" b="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83062570"/>
                  </a:ext>
                </a:extLst>
              </a:tr>
              <a:tr h="714290">
                <a:tc>
                  <a:txBody>
                    <a:bodyPr/>
                    <a:lstStyle/>
                    <a:p>
                      <a:pPr algn="ctr"/>
                      <a:r>
                        <a:rPr lang="en-IN" sz="1400" b="1" dirty="0" smtClean="0">
                          <a:latin typeface="Arial" panose="020B0604020202020204" pitchFamily="34" charset="0"/>
                          <a:cs typeface="Arial" panose="020B0604020202020204" pitchFamily="34" charset="0"/>
                        </a:rPr>
                        <a:t>Credit_History = A32</a:t>
                      </a:r>
                      <a:endParaRPr lang="en-IN" sz="1400" b="1" dirty="0">
                        <a:latin typeface="Arial" panose="020B0604020202020204" pitchFamily="34" charset="0"/>
                        <a:cs typeface="Arial" panose="020B0604020202020204" pitchFamily="34" charset="0"/>
                      </a:endParaRPr>
                    </a:p>
                  </a:txBody>
                  <a:tcPr anchor="ctr"/>
                </a:tc>
                <a:tc>
                  <a:txBody>
                    <a:bodyPr/>
                    <a:lstStyle/>
                    <a:p>
                      <a:r>
                        <a:rPr lang="en-US" dirty="0" smtClean="0"/>
                        <a:t>-0.36</a:t>
                      </a:r>
                      <a:endParaRPr lang="en-US" dirty="0"/>
                    </a:p>
                  </a:txBody>
                  <a:tcPr/>
                </a:tc>
                <a:tc>
                  <a:txBody>
                    <a:bodyPr/>
                    <a:lstStyle/>
                    <a:p>
                      <a:r>
                        <a:rPr lang="en-US" dirty="0" smtClean="0"/>
                        <a:t>0.69</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Credit History is A32, then the customer is 0.69 times less likely to default on payment</a:t>
                      </a:r>
                      <a:endParaRPr lang="en-IN" sz="1600" b="0" dirty="0" smtClean="0">
                        <a:latin typeface="Arial" panose="020B0604020202020204" pitchFamily="34" charset="0"/>
                        <a:cs typeface="Arial" panose="020B0604020202020204" pitchFamily="34" charset="0"/>
                      </a:endParaRPr>
                    </a:p>
                    <a:p>
                      <a:endParaRPr lang="en-US" sz="1400" dirty="0"/>
                    </a:p>
                  </a:txBody>
                  <a:tcPr/>
                </a:tc>
                <a:extLst>
                  <a:ext uri="{0D108BD9-81ED-4DB2-BD59-A6C34878D82A}">
                    <a16:rowId xmlns:a16="http://schemas.microsoft.com/office/drawing/2014/main" val="3646900485"/>
                  </a:ext>
                </a:extLst>
              </a:tr>
              <a:tr h="505955">
                <a:tc>
                  <a:txBody>
                    <a:bodyPr/>
                    <a:lstStyle/>
                    <a:p>
                      <a:pPr algn="ctr"/>
                      <a:r>
                        <a:rPr lang="en-IN" sz="1400" b="1" dirty="0" smtClean="0">
                          <a:latin typeface="Arial" panose="020B0604020202020204" pitchFamily="34" charset="0"/>
                          <a:cs typeface="Arial" panose="020B0604020202020204" pitchFamily="34" charset="0"/>
                        </a:rPr>
                        <a:t>Credit_History = A34</a:t>
                      </a:r>
                      <a:endParaRPr lang="en-IN" sz="1400" b="1" dirty="0">
                        <a:latin typeface="Arial" panose="020B0604020202020204" pitchFamily="34" charset="0"/>
                        <a:cs typeface="Arial" panose="020B0604020202020204" pitchFamily="34" charset="0"/>
                      </a:endParaRPr>
                    </a:p>
                  </a:txBody>
                  <a:tcPr anchor="ctr"/>
                </a:tc>
                <a:tc>
                  <a:txBody>
                    <a:bodyPr/>
                    <a:lstStyle/>
                    <a:p>
                      <a:r>
                        <a:rPr lang="en-US" dirty="0" smtClean="0"/>
                        <a:t>-1.09</a:t>
                      </a:r>
                      <a:endParaRPr lang="en-US" dirty="0"/>
                    </a:p>
                  </a:txBody>
                  <a:tcPr/>
                </a:tc>
                <a:tc>
                  <a:txBody>
                    <a:bodyPr/>
                    <a:lstStyle/>
                    <a:p>
                      <a:r>
                        <a:rPr lang="en-US" dirty="0" smtClean="0"/>
                        <a:t>0.33</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Credit History is A34, then the customer is 0.33 times less likely to default on payment</a:t>
                      </a:r>
                      <a:endParaRPr lang="en-US" sz="1400" dirty="0"/>
                    </a:p>
                  </a:txBody>
                  <a:tcPr/>
                </a:tc>
                <a:extLst>
                  <a:ext uri="{0D108BD9-81ED-4DB2-BD59-A6C34878D82A}">
                    <a16:rowId xmlns:a16="http://schemas.microsoft.com/office/drawing/2014/main" val="2303199507"/>
                  </a:ext>
                </a:extLst>
              </a:tr>
              <a:tr h="505955">
                <a:tc>
                  <a:txBody>
                    <a:bodyPr/>
                    <a:lstStyle/>
                    <a:p>
                      <a:pPr algn="ctr"/>
                      <a:r>
                        <a:rPr lang="en-IN" sz="1400" b="1" dirty="0" smtClean="0">
                          <a:latin typeface="Arial" panose="020B0604020202020204" pitchFamily="34" charset="0"/>
                          <a:cs typeface="Arial" panose="020B0604020202020204" pitchFamily="34" charset="0"/>
                        </a:rPr>
                        <a:t>Purposre_Credit_Taken = A41</a:t>
                      </a:r>
                      <a:endParaRPr lang="en-IN" sz="1400" b="1" dirty="0">
                        <a:latin typeface="Arial" panose="020B0604020202020204" pitchFamily="34" charset="0"/>
                        <a:cs typeface="Arial" panose="020B0604020202020204" pitchFamily="34" charset="0"/>
                      </a:endParaRPr>
                    </a:p>
                  </a:txBody>
                  <a:tcPr anchor="ctr"/>
                </a:tc>
                <a:tc>
                  <a:txBody>
                    <a:bodyPr/>
                    <a:lstStyle/>
                    <a:p>
                      <a:r>
                        <a:rPr lang="en-US" dirty="0" smtClean="0"/>
                        <a:t>-1.74</a:t>
                      </a:r>
                      <a:endParaRPr lang="en-US" dirty="0"/>
                    </a:p>
                  </a:txBody>
                  <a:tcPr/>
                </a:tc>
                <a:tc>
                  <a:txBody>
                    <a:bodyPr/>
                    <a:lstStyle/>
                    <a:p>
                      <a:r>
                        <a:rPr lang="en-US" dirty="0" smtClean="0"/>
                        <a:t>0.17</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Purpose Credit taken is A41, then the customer is 0.17 times less likely to default on payment</a:t>
                      </a:r>
                      <a:endParaRPr lang="en-US" sz="1400" dirty="0"/>
                    </a:p>
                  </a:txBody>
                  <a:tcPr/>
                </a:tc>
                <a:extLst>
                  <a:ext uri="{0D108BD9-81ED-4DB2-BD59-A6C34878D82A}">
                    <a16:rowId xmlns:a16="http://schemas.microsoft.com/office/drawing/2014/main" val="2163019589"/>
                  </a:ext>
                </a:extLst>
              </a:tr>
              <a:tr h="505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latin typeface="Arial" panose="020B0604020202020204" pitchFamily="34" charset="0"/>
                          <a:cs typeface="Arial" panose="020B0604020202020204" pitchFamily="34" charset="0"/>
                        </a:rPr>
                        <a:t>Purposre_Credit_Taken = A42</a:t>
                      </a:r>
                    </a:p>
                  </a:txBody>
                  <a:tcPr anchor="ctr"/>
                </a:tc>
                <a:tc>
                  <a:txBody>
                    <a:bodyPr/>
                    <a:lstStyle/>
                    <a:p>
                      <a:r>
                        <a:rPr lang="en-US" dirty="0" smtClean="0"/>
                        <a:t>-0.77</a:t>
                      </a:r>
                      <a:endParaRPr lang="en-US" dirty="0"/>
                    </a:p>
                  </a:txBody>
                  <a:tcPr/>
                </a:tc>
                <a:tc>
                  <a:txBody>
                    <a:bodyPr/>
                    <a:lstStyle/>
                    <a:p>
                      <a:r>
                        <a:rPr lang="en-US" dirty="0" smtClean="0"/>
                        <a:t>0.46</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Purpose Credit taken is A42, then the customer is 0.46 times less likely to default on payment</a:t>
                      </a:r>
                      <a:endParaRPr lang="en-US" sz="1400" dirty="0"/>
                    </a:p>
                  </a:txBody>
                  <a:tcPr/>
                </a:tc>
                <a:extLst>
                  <a:ext uri="{0D108BD9-81ED-4DB2-BD59-A6C34878D82A}">
                    <a16:rowId xmlns:a16="http://schemas.microsoft.com/office/drawing/2014/main" val="1016012379"/>
                  </a:ext>
                </a:extLst>
              </a:tr>
              <a:tr h="505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latin typeface="Arial" panose="020B0604020202020204" pitchFamily="34" charset="0"/>
                          <a:cs typeface="Arial" panose="020B0604020202020204" pitchFamily="34" charset="0"/>
                        </a:rPr>
                        <a:t>Purposre_Credit_Taken = A43</a:t>
                      </a:r>
                    </a:p>
                  </a:txBody>
                  <a:tcPr anchor="ctr"/>
                </a:tc>
                <a:tc>
                  <a:txBody>
                    <a:bodyPr/>
                    <a:lstStyle/>
                    <a:p>
                      <a:r>
                        <a:rPr lang="en-US" dirty="0" smtClean="0"/>
                        <a:t>-0.99</a:t>
                      </a:r>
                      <a:endParaRPr lang="en-US" dirty="0"/>
                    </a:p>
                  </a:txBody>
                  <a:tcPr/>
                </a:tc>
                <a:tc>
                  <a:txBody>
                    <a:bodyPr/>
                    <a:lstStyle/>
                    <a:p>
                      <a:r>
                        <a:rPr lang="en-US" dirty="0" smtClean="0"/>
                        <a:t>0.36</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Purpose Credit taken is A43, then the customer is 0.36 times less likely to default on payment</a:t>
                      </a:r>
                      <a:endParaRPr lang="en-US" sz="1400" dirty="0"/>
                    </a:p>
                  </a:txBody>
                  <a:tcPr/>
                </a:tc>
                <a:extLst>
                  <a:ext uri="{0D108BD9-81ED-4DB2-BD59-A6C34878D82A}">
                    <a16:rowId xmlns:a16="http://schemas.microsoft.com/office/drawing/2014/main" val="1704069124"/>
                  </a:ext>
                </a:extLst>
              </a:tr>
              <a:tr h="505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latin typeface="Arial" panose="020B0604020202020204" pitchFamily="34" charset="0"/>
                          <a:cs typeface="Arial" panose="020B0604020202020204" pitchFamily="34" charset="0"/>
                        </a:rPr>
                        <a:t>Purposre_Credit_Taken = A49</a:t>
                      </a:r>
                    </a:p>
                  </a:txBody>
                  <a:tcPr anchor="ctr"/>
                </a:tc>
                <a:tc>
                  <a:txBody>
                    <a:bodyPr/>
                    <a:lstStyle/>
                    <a:p>
                      <a:r>
                        <a:rPr lang="en-US" dirty="0" smtClean="0"/>
                        <a:t>0.47</a:t>
                      </a:r>
                      <a:endParaRPr lang="en-US" dirty="0"/>
                    </a:p>
                  </a:txBody>
                  <a:tcPr/>
                </a:tc>
                <a:tc>
                  <a:txBody>
                    <a:bodyPr/>
                    <a:lstStyle/>
                    <a:p>
                      <a:r>
                        <a:rPr lang="en-US" dirty="0" smtClean="0"/>
                        <a:t>0.62</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00B050"/>
                          </a:solidFill>
                        </a:rPr>
                        <a:t>+</a:t>
                      </a:r>
                      <a:endParaRPr lang="en-US" sz="2800" b="1" dirty="0">
                        <a:solidFill>
                          <a:srgbClr val="00B050"/>
                        </a:solidFill>
                      </a:endParaRPr>
                    </a:p>
                  </a:txBody>
                  <a:tcPr/>
                </a:tc>
                <a:tc>
                  <a:txBody>
                    <a:bodyPr/>
                    <a:lstStyle/>
                    <a:p>
                      <a:r>
                        <a:rPr lang="en-US" sz="1400" dirty="0" smtClean="0"/>
                        <a:t>If</a:t>
                      </a:r>
                      <a:r>
                        <a:rPr lang="en-US" sz="1400" baseline="0" dirty="0" smtClean="0"/>
                        <a:t> </a:t>
                      </a:r>
                      <a:r>
                        <a:rPr lang="en-IN" sz="1400" b="0" baseline="0" dirty="0" smtClean="0">
                          <a:latin typeface="Arial" panose="020B0604020202020204" pitchFamily="34" charset="0"/>
                          <a:cs typeface="Arial" panose="020B0604020202020204" pitchFamily="34" charset="0"/>
                        </a:rPr>
                        <a:t>Purpose Credit taken is A49, then the customer is 0.47 times More likely to default on payment</a:t>
                      </a:r>
                      <a:endParaRPr lang="en-US" sz="1400" dirty="0"/>
                    </a:p>
                  </a:txBody>
                  <a:tcPr/>
                </a:tc>
                <a:extLst>
                  <a:ext uri="{0D108BD9-81ED-4DB2-BD59-A6C34878D82A}">
                    <a16:rowId xmlns:a16="http://schemas.microsoft.com/office/drawing/2014/main" val="1435449831"/>
                  </a:ext>
                </a:extLst>
              </a:tr>
            </a:tbl>
          </a:graphicData>
        </a:graphic>
      </p:graphicFrame>
    </p:spTree>
    <p:extLst>
      <p:ext uri="{BB962C8B-B14F-4D97-AF65-F5344CB8AC3E}">
        <p14:creationId xmlns:p14="http://schemas.microsoft.com/office/powerpoint/2010/main" val="286378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51532164"/>
              </p:ext>
            </p:extLst>
          </p:nvPr>
        </p:nvGraphicFramePr>
        <p:xfrm>
          <a:off x="104504" y="235132"/>
          <a:ext cx="11685062" cy="6675120"/>
        </p:xfrm>
        <a:graphic>
          <a:graphicData uri="http://schemas.openxmlformats.org/drawingml/2006/table">
            <a:tbl>
              <a:tblPr firstRow="1" bandRow="1">
                <a:tableStyleId>{21E4AEA4-8DFA-4A89-87EB-49C32662AFE0}</a:tableStyleId>
              </a:tblPr>
              <a:tblGrid>
                <a:gridCol w="1759043">
                  <a:extLst>
                    <a:ext uri="{9D8B030D-6E8A-4147-A177-3AD203B41FA5}">
                      <a16:colId xmlns:a16="http://schemas.microsoft.com/office/drawing/2014/main" val="470568999"/>
                    </a:ext>
                  </a:extLst>
                </a:gridCol>
                <a:gridCol w="847332">
                  <a:extLst>
                    <a:ext uri="{9D8B030D-6E8A-4147-A177-3AD203B41FA5}">
                      <a16:colId xmlns:a16="http://schemas.microsoft.com/office/drawing/2014/main" val="2262774675"/>
                    </a:ext>
                  </a:extLst>
                </a:gridCol>
                <a:gridCol w="883789">
                  <a:extLst>
                    <a:ext uri="{9D8B030D-6E8A-4147-A177-3AD203B41FA5}">
                      <a16:colId xmlns:a16="http://schemas.microsoft.com/office/drawing/2014/main" val="532094613"/>
                    </a:ext>
                  </a:extLst>
                </a:gridCol>
                <a:gridCol w="977244">
                  <a:extLst>
                    <a:ext uri="{9D8B030D-6E8A-4147-A177-3AD203B41FA5}">
                      <a16:colId xmlns:a16="http://schemas.microsoft.com/office/drawing/2014/main" val="1641018247"/>
                    </a:ext>
                  </a:extLst>
                </a:gridCol>
                <a:gridCol w="1200616">
                  <a:extLst>
                    <a:ext uri="{9D8B030D-6E8A-4147-A177-3AD203B41FA5}">
                      <a16:colId xmlns:a16="http://schemas.microsoft.com/office/drawing/2014/main" val="449688068"/>
                    </a:ext>
                  </a:extLst>
                </a:gridCol>
                <a:gridCol w="6017038">
                  <a:extLst>
                    <a:ext uri="{9D8B030D-6E8A-4147-A177-3AD203B41FA5}">
                      <a16:colId xmlns:a16="http://schemas.microsoft.com/office/drawing/2014/main" val="3789661988"/>
                    </a:ext>
                  </a:extLst>
                </a:gridCol>
              </a:tblGrid>
              <a:tr h="569023">
                <a:tc>
                  <a:txBody>
                    <a:bodyPr/>
                    <a:lstStyle/>
                    <a:p>
                      <a:r>
                        <a:rPr lang="en-US" dirty="0" smtClean="0"/>
                        <a:t>Variable 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Coeff</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a:t>
                      </a:r>
                    </a:p>
                  </a:txBody>
                  <a:tcPr/>
                </a:tc>
                <a:tc>
                  <a:txBody>
                    <a:bodyPr/>
                    <a:lstStyle/>
                    <a:p>
                      <a:r>
                        <a:rPr lang="en-US" dirty="0" err="1" smtClean="0"/>
                        <a:t>Exp</a:t>
                      </a:r>
                      <a:r>
                        <a:rPr lang="en-US" dirty="0" smtClean="0"/>
                        <a:t>(Bi)</a:t>
                      </a:r>
                      <a:endParaRPr lang="en-US" dirty="0"/>
                    </a:p>
                  </a:txBody>
                  <a:tcPr/>
                </a:tc>
                <a:tc>
                  <a:txBody>
                    <a:bodyPr/>
                    <a:lstStyle/>
                    <a:p>
                      <a:r>
                        <a:rPr lang="en-US" dirty="0" err="1" smtClean="0"/>
                        <a:t>Degreeof</a:t>
                      </a:r>
                      <a:r>
                        <a:rPr lang="en-US" dirty="0" smtClean="0"/>
                        <a:t> Impact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Sign of Impact</a:t>
                      </a:r>
                    </a:p>
                  </a:txBody>
                  <a:tcPr/>
                </a:tc>
                <a:tc>
                  <a:txBody>
                    <a:bodyPr/>
                    <a:lstStyle/>
                    <a:p>
                      <a:r>
                        <a:rPr lang="en-US" dirty="0" smtClean="0"/>
                        <a:t>Interpretation</a:t>
                      </a:r>
                      <a:endParaRPr lang="en-US" dirty="0"/>
                    </a:p>
                  </a:txBody>
                  <a:tcPr/>
                </a:tc>
                <a:extLst>
                  <a:ext uri="{0D108BD9-81ED-4DB2-BD59-A6C34878D82A}">
                    <a16:rowId xmlns:a16="http://schemas.microsoft.com/office/drawing/2014/main" val="3927201560"/>
                  </a:ext>
                </a:extLst>
              </a:tr>
              <a:tr h="46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err="1" smtClean="0">
                          <a:latin typeface="Arial" panose="020B0604020202020204" pitchFamily="34" charset="0"/>
                          <a:cs typeface="Arial" panose="020B0604020202020204" pitchFamily="34" charset="0"/>
                        </a:rPr>
                        <a:t>Purposre_Credit_Taken</a:t>
                      </a:r>
                      <a:r>
                        <a:rPr lang="en-IN" sz="1600" b="1" dirty="0" smtClean="0">
                          <a:latin typeface="Arial" panose="020B0604020202020204" pitchFamily="34" charset="0"/>
                          <a:cs typeface="Arial" panose="020B0604020202020204" pitchFamily="34" charset="0"/>
                        </a:rPr>
                        <a:t> = A410</a:t>
                      </a:r>
                    </a:p>
                  </a:txBody>
                  <a:tcPr anchor="ctr"/>
                </a:tc>
                <a:tc>
                  <a:txBody>
                    <a:bodyPr/>
                    <a:lstStyle/>
                    <a:p>
                      <a:r>
                        <a:rPr lang="en-US" dirty="0" smtClean="0"/>
                        <a:t>-1.15</a:t>
                      </a:r>
                      <a:endParaRPr lang="en-US" dirty="0"/>
                    </a:p>
                  </a:txBody>
                  <a:tcPr/>
                </a:tc>
                <a:tc>
                  <a:txBody>
                    <a:bodyPr/>
                    <a:lstStyle/>
                    <a:p>
                      <a:r>
                        <a:rPr lang="en-US" dirty="0" smtClean="0"/>
                        <a:t>0.31</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If</a:t>
                      </a:r>
                      <a:r>
                        <a:rPr lang="en-US" sz="1800" baseline="0" dirty="0" smtClean="0"/>
                        <a:t> </a:t>
                      </a:r>
                      <a:r>
                        <a:rPr lang="en-IN" sz="1800" b="0" baseline="0" dirty="0" smtClean="0">
                          <a:latin typeface="Arial" panose="020B0604020202020204" pitchFamily="34" charset="0"/>
                          <a:cs typeface="Arial" panose="020B0604020202020204" pitchFamily="34" charset="0"/>
                        </a:rPr>
                        <a:t>Purpose Credit taken is A410, then the customer is 0.31 times less likely to default on payment</a:t>
                      </a:r>
                      <a:endParaRPr lang="en-US" sz="1800" dirty="0"/>
                    </a:p>
                  </a:txBody>
                  <a:tcPr/>
                </a:tc>
                <a:extLst>
                  <a:ext uri="{0D108BD9-81ED-4DB2-BD59-A6C34878D82A}">
                    <a16:rowId xmlns:a16="http://schemas.microsoft.com/office/drawing/2014/main" val="3971389169"/>
                  </a:ext>
                </a:extLst>
              </a:tr>
              <a:tr h="46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latin typeface="Arial" panose="020B0604020202020204" pitchFamily="34" charset="0"/>
                          <a:cs typeface="Arial" panose="020B0604020202020204" pitchFamily="34" charset="0"/>
                        </a:rPr>
                        <a:t>Credit_Amount</a:t>
                      </a:r>
                    </a:p>
                  </a:txBody>
                  <a:tcPr anchor="ctr"/>
                </a:tc>
                <a:tc>
                  <a:txBody>
                    <a:bodyPr/>
                    <a:lstStyle/>
                    <a:p>
                      <a:r>
                        <a:rPr lang="en-US" dirty="0" smtClean="0"/>
                        <a:t>0.0001</a:t>
                      </a:r>
                      <a:endParaRPr lang="en-US" dirty="0"/>
                    </a:p>
                  </a:txBody>
                  <a:tcPr/>
                </a:tc>
                <a:tc>
                  <a:txBody>
                    <a:bodyPr/>
                    <a:lstStyle/>
                    <a:p>
                      <a:r>
                        <a:rPr lang="en-US" dirty="0" smtClean="0"/>
                        <a:t>1</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00B050"/>
                          </a:solidFill>
                        </a:rPr>
                        <a:t>+</a:t>
                      </a:r>
                      <a:endParaRPr lang="en-US" sz="2800" b="1" dirty="0">
                        <a:solidFill>
                          <a:srgbClr val="00B050"/>
                        </a:solidFill>
                      </a:endParaRPr>
                    </a:p>
                  </a:txBody>
                  <a:tcPr/>
                </a:tc>
                <a:tc>
                  <a:txBody>
                    <a:bodyPr/>
                    <a:lstStyle/>
                    <a:p>
                      <a:r>
                        <a:rPr lang="en-US" sz="1800" dirty="0" smtClean="0"/>
                        <a:t>Higher the Credit Amount, the customer is more Likely</a:t>
                      </a:r>
                      <a:r>
                        <a:rPr lang="en-US" sz="1800" baseline="0" dirty="0" smtClean="0"/>
                        <a:t> to Default on Payment</a:t>
                      </a:r>
                      <a:endParaRPr lang="en-US" sz="1800" dirty="0"/>
                    </a:p>
                  </a:txBody>
                  <a:tcPr/>
                </a:tc>
                <a:extLst>
                  <a:ext uri="{0D108BD9-81ED-4DB2-BD59-A6C34878D82A}">
                    <a16:rowId xmlns:a16="http://schemas.microsoft.com/office/drawing/2014/main" val="3903257721"/>
                  </a:ext>
                </a:extLst>
              </a:tr>
              <a:tr h="46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latin typeface="Arial" panose="020B0604020202020204" pitchFamily="34" charset="0"/>
                          <a:cs typeface="Arial" panose="020B0604020202020204" pitchFamily="34" charset="0"/>
                        </a:rPr>
                        <a:t>Savings_Acc = A62</a:t>
                      </a:r>
                    </a:p>
                  </a:txBody>
                  <a:tcPr anchor="ctr"/>
                </a:tc>
                <a:tc>
                  <a:txBody>
                    <a:bodyPr/>
                    <a:lstStyle/>
                    <a:p>
                      <a:r>
                        <a:rPr lang="en-US" dirty="0" smtClean="0"/>
                        <a:t>-0.39</a:t>
                      </a:r>
                      <a:endParaRPr lang="en-US" dirty="0"/>
                    </a:p>
                  </a:txBody>
                  <a:tcPr/>
                </a:tc>
                <a:tc>
                  <a:txBody>
                    <a:bodyPr/>
                    <a:lstStyle/>
                    <a:p>
                      <a:r>
                        <a:rPr lang="en-US" dirty="0" smtClean="0"/>
                        <a:t>0.67</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If</a:t>
                      </a:r>
                      <a:r>
                        <a:rPr lang="en-US" sz="1800" baseline="0" dirty="0" smtClean="0"/>
                        <a:t> Saving </a:t>
                      </a:r>
                      <a:r>
                        <a:rPr lang="en-US" sz="1800" baseline="0" dirty="0" err="1" smtClean="0"/>
                        <a:t>Acc</a:t>
                      </a:r>
                      <a:r>
                        <a:rPr lang="en-US" sz="1800" baseline="0" dirty="0" smtClean="0"/>
                        <a:t> is A62</a:t>
                      </a:r>
                      <a:r>
                        <a:rPr lang="en-IN" sz="1800" b="0" baseline="0" dirty="0" smtClean="0">
                          <a:latin typeface="Arial" panose="020B0604020202020204" pitchFamily="34" charset="0"/>
                          <a:cs typeface="Arial" panose="020B0604020202020204" pitchFamily="34" charset="0"/>
                        </a:rPr>
                        <a:t>, then the customer is 0.69 times less likely to default on payment</a:t>
                      </a:r>
                      <a:endParaRPr lang="en-US" sz="1800" dirty="0"/>
                    </a:p>
                  </a:txBody>
                  <a:tcPr/>
                </a:tc>
                <a:extLst>
                  <a:ext uri="{0D108BD9-81ED-4DB2-BD59-A6C34878D82A}">
                    <a16:rowId xmlns:a16="http://schemas.microsoft.com/office/drawing/2014/main" val="2316515615"/>
                  </a:ext>
                </a:extLst>
              </a:tr>
              <a:tr h="4755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latin typeface="Arial" panose="020B0604020202020204" pitchFamily="34" charset="0"/>
                          <a:cs typeface="Arial" panose="020B0604020202020204" pitchFamily="34" charset="0"/>
                        </a:rPr>
                        <a:t>Savings_Acc = A63</a:t>
                      </a:r>
                    </a:p>
                  </a:txBody>
                  <a:tcPr anchor="ctr"/>
                </a:tc>
                <a:tc>
                  <a:txBody>
                    <a:bodyPr/>
                    <a:lstStyle/>
                    <a:p>
                      <a:r>
                        <a:rPr lang="en-US" dirty="0" smtClean="0"/>
                        <a:t>-0.57</a:t>
                      </a:r>
                      <a:endParaRPr lang="en-US" dirty="0"/>
                    </a:p>
                  </a:txBody>
                  <a:tcPr/>
                </a:tc>
                <a:tc>
                  <a:txBody>
                    <a:bodyPr/>
                    <a:lstStyle/>
                    <a:p>
                      <a:r>
                        <a:rPr lang="en-US" dirty="0" smtClean="0"/>
                        <a:t>0.56</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If</a:t>
                      </a:r>
                      <a:r>
                        <a:rPr lang="en-US" sz="1800" baseline="0" dirty="0" smtClean="0"/>
                        <a:t> Saving </a:t>
                      </a:r>
                      <a:r>
                        <a:rPr lang="en-US" sz="1800" baseline="0" dirty="0" err="1" smtClean="0"/>
                        <a:t>Acc</a:t>
                      </a:r>
                      <a:r>
                        <a:rPr lang="en-US" sz="1800" baseline="0" dirty="0" smtClean="0"/>
                        <a:t> is A63</a:t>
                      </a:r>
                      <a:r>
                        <a:rPr lang="en-IN" sz="1800" b="0" baseline="0" dirty="0" smtClean="0">
                          <a:latin typeface="Arial" panose="020B0604020202020204" pitchFamily="34" charset="0"/>
                          <a:cs typeface="Arial" panose="020B0604020202020204" pitchFamily="34" charset="0"/>
                        </a:rPr>
                        <a:t>, then the customer is 0.56 times less likely to default on payment</a:t>
                      </a:r>
                      <a:endParaRPr lang="en-US" sz="1800" dirty="0"/>
                    </a:p>
                  </a:txBody>
                  <a:tcPr/>
                </a:tc>
                <a:extLst>
                  <a:ext uri="{0D108BD9-81ED-4DB2-BD59-A6C34878D82A}">
                    <a16:rowId xmlns:a16="http://schemas.microsoft.com/office/drawing/2014/main" val="2183062570"/>
                  </a:ext>
                </a:extLst>
              </a:tr>
              <a:tr h="47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dirty="0" err="1" smtClean="0">
                          <a:latin typeface="Arial" panose="020B0604020202020204" pitchFamily="34" charset="0"/>
                          <a:cs typeface="Arial" panose="020B0604020202020204" pitchFamily="34" charset="0"/>
                        </a:rPr>
                        <a:t>Savings_Acc</a:t>
                      </a:r>
                      <a:r>
                        <a:rPr lang="en-IN" sz="1600" b="1" dirty="0" smtClean="0">
                          <a:latin typeface="Arial" panose="020B0604020202020204" pitchFamily="34" charset="0"/>
                          <a:cs typeface="Arial" panose="020B0604020202020204" pitchFamily="34" charset="0"/>
                        </a:rPr>
                        <a:t> = A64</a:t>
                      </a:r>
                    </a:p>
                  </a:txBody>
                  <a:tcPr anchor="ctr"/>
                </a:tc>
                <a:tc>
                  <a:txBody>
                    <a:bodyPr/>
                    <a:lstStyle/>
                    <a:p>
                      <a:r>
                        <a:rPr lang="en-US" dirty="0" smtClean="0"/>
                        <a:t>-0.89</a:t>
                      </a:r>
                      <a:endParaRPr lang="en-US" dirty="0"/>
                    </a:p>
                  </a:txBody>
                  <a:tcPr/>
                </a:tc>
                <a:tc>
                  <a:txBody>
                    <a:bodyPr/>
                    <a:lstStyle/>
                    <a:p>
                      <a:r>
                        <a:rPr lang="en-US" dirty="0" smtClean="0"/>
                        <a:t>0.40</a:t>
                      </a:r>
                      <a:endParaRPr lang="en-US" dirty="0"/>
                    </a:p>
                  </a:txBody>
                  <a:tcPr/>
                </a:tc>
                <a:tc>
                  <a:txBody>
                    <a:bodyPr/>
                    <a:lstStyle/>
                    <a:p>
                      <a:r>
                        <a:rPr lang="en-US" dirty="0" smtClean="0"/>
                        <a:t>LOW</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If</a:t>
                      </a:r>
                      <a:r>
                        <a:rPr lang="en-US" sz="1800" baseline="0" dirty="0" smtClean="0"/>
                        <a:t> Saving </a:t>
                      </a:r>
                      <a:r>
                        <a:rPr lang="en-US" sz="1800" baseline="0" dirty="0" err="1" smtClean="0"/>
                        <a:t>Acc</a:t>
                      </a:r>
                      <a:r>
                        <a:rPr lang="en-US" sz="1800" baseline="0" dirty="0" smtClean="0"/>
                        <a:t> is A64</a:t>
                      </a:r>
                      <a:r>
                        <a:rPr lang="en-IN" sz="1800" b="0" baseline="0" dirty="0" smtClean="0">
                          <a:latin typeface="Arial" panose="020B0604020202020204" pitchFamily="34" charset="0"/>
                          <a:cs typeface="Arial" panose="020B0604020202020204" pitchFamily="34" charset="0"/>
                        </a:rPr>
                        <a:t>, then the customer is 0.40 times less likely to default on payment</a:t>
                      </a:r>
                      <a:endParaRPr lang="en-US" sz="1800" dirty="0"/>
                    </a:p>
                  </a:txBody>
                  <a:tcPr/>
                </a:tc>
                <a:extLst>
                  <a:ext uri="{0D108BD9-81ED-4DB2-BD59-A6C34878D82A}">
                    <a16:rowId xmlns:a16="http://schemas.microsoft.com/office/drawing/2014/main" val="2636827320"/>
                  </a:ext>
                </a:extLst>
              </a:tr>
              <a:tr h="809897">
                <a:tc>
                  <a:txBody>
                    <a:bodyPr/>
                    <a:lstStyle/>
                    <a:p>
                      <a:pPr algn="ctr"/>
                      <a:r>
                        <a:rPr lang="en-IN" sz="1600" b="1" dirty="0" smtClean="0">
                          <a:latin typeface="Arial" panose="020B0604020202020204" pitchFamily="34" charset="0"/>
                          <a:cs typeface="Arial" panose="020B0604020202020204" pitchFamily="34" charset="0"/>
                        </a:rPr>
                        <a:t>Years_At_Present_Employment = A74</a:t>
                      </a:r>
                      <a:endParaRPr lang="en-IN" sz="1600" b="1" dirty="0">
                        <a:latin typeface="Arial" panose="020B0604020202020204" pitchFamily="34" charset="0"/>
                        <a:cs typeface="Arial" panose="020B0604020202020204" pitchFamily="34" charset="0"/>
                      </a:endParaRPr>
                    </a:p>
                  </a:txBody>
                  <a:tcPr anchor="ctr"/>
                </a:tc>
                <a:tc>
                  <a:txBody>
                    <a:bodyPr/>
                    <a:lstStyle/>
                    <a:p>
                      <a:r>
                        <a:rPr lang="en-US" dirty="0" smtClean="0"/>
                        <a:t>-0.6</a:t>
                      </a:r>
                      <a:endParaRPr lang="en-US" dirty="0"/>
                    </a:p>
                  </a:txBody>
                  <a:tcPr/>
                </a:tc>
                <a:tc>
                  <a:txBody>
                    <a:bodyPr/>
                    <a:lstStyle/>
                    <a:p>
                      <a:r>
                        <a:rPr lang="en-US" dirty="0" smtClean="0"/>
                        <a:t>0.54</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Higher</a:t>
                      </a:r>
                      <a:r>
                        <a:rPr lang="en-US" sz="1800" baseline="0" dirty="0" smtClean="0"/>
                        <a:t> the years at Present Employment , the customer is less likely to default on payment</a:t>
                      </a:r>
                      <a:r>
                        <a:rPr lang="en-US" baseline="0" dirty="0" smtClean="0"/>
                        <a:t>.</a:t>
                      </a:r>
                    </a:p>
                  </a:txBody>
                  <a:tcPr/>
                </a:tc>
                <a:extLst>
                  <a:ext uri="{0D108BD9-81ED-4DB2-BD59-A6C34878D82A}">
                    <a16:rowId xmlns:a16="http://schemas.microsoft.com/office/drawing/2014/main" val="961430600"/>
                  </a:ext>
                </a:extLst>
              </a:tr>
              <a:tr h="460638">
                <a:tc>
                  <a:txBody>
                    <a:bodyPr/>
                    <a:lstStyle/>
                    <a:p>
                      <a:pPr algn="ctr"/>
                      <a:r>
                        <a:rPr lang="en-IN" sz="1600" b="1" dirty="0" smtClean="0">
                          <a:latin typeface="Arial" panose="020B0604020202020204" pitchFamily="34" charset="0"/>
                          <a:cs typeface="Arial" panose="020B0604020202020204" pitchFamily="34" charset="0"/>
                        </a:rPr>
                        <a:t>Inst_Rt_Income</a:t>
                      </a:r>
                      <a:endParaRPr lang="en-IN" sz="1600" b="1" dirty="0">
                        <a:latin typeface="Arial" panose="020B0604020202020204" pitchFamily="34" charset="0"/>
                        <a:cs typeface="Arial" panose="020B0604020202020204" pitchFamily="34" charset="0"/>
                      </a:endParaRPr>
                    </a:p>
                  </a:txBody>
                  <a:tcPr anchor="ctr"/>
                </a:tc>
                <a:tc>
                  <a:txBody>
                    <a:bodyPr/>
                    <a:lstStyle/>
                    <a:p>
                      <a:r>
                        <a:rPr lang="en-US" dirty="0" smtClean="0"/>
                        <a:t>0.22</a:t>
                      </a:r>
                      <a:endParaRPr lang="en-US" dirty="0"/>
                    </a:p>
                  </a:txBody>
                  <a:tcPr/>
                </a:tc>
                <a:tc>
                  <a:txBody>
                    <a:bodyPr/>
                    <a:lstStyle/>
                    <a:p>
                      <a:r>
                        <a:rPr lang="en-US" dirty="0" smtClean="0"/>
                        <a:t>1.24</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00B050"/>
                          </a:solidFill>
                        </a:rPr>
                        <a:t>+</a:t>
                      </a:r>
                      <a:endParaRPr lang="en-US" sz="2800" b="1" dirty="0">
                        <a:solidFill>
                          <a:srgbClr val="00B050"/>
                        </a:solidFill>
                      </a:endParaRPr>
                    </a:p>
                  </a:txBody>
                  <a:tcPr/>
                </a:tc>
                <a:tc>
                  <a:txBody>
                    <a:bodyPr/>
                    <a:lstStyle/>
                    <a:p>
                      <a:r>
                        <a:rPr lang="en-US" dirty="0" smtClean="0"/>
                        <a:t>More is the </a:t>
                      </a:r>
                      <a:r>
                        <a:rPr lang="en-US" dirty="0" err="1" smtClean="0"/>
                        <a:t>Inst_Rt_Income</a:t>
                      </a:r>
                      <a:r>
                        <a:rPr lang="en-US" dirty="0" smtClean="0"/>
                        <a:t>, more likely to default on payment</a:t>
                      </a:r>
                      <a:endParaRPr lang="en-US" dirty="0"/>
                    </a:p>
                  </a:txBody>
                  <a:tcPr/>
                </a:tc>
                <a:extLst>
                  <a:ext uri="{0D108BD9-81ED-4DB2-BD59-A6C34878D82A}">
                    <a16:rowId xmlns:a16="http://schemas.microsoft.com/office/drawing/2014/main" val="2363753843"/>
                  </a:ext>
                </a:extLst>
              </a:tr>
              <a:tr h="460638">
                <a:tc>
                  <a:txBody>
                    <a:bodyPr/>
                    <a:lstStyle/>
                    <a:p>
                      <a:pPr algn="ctr"/>
                      <a:r>
                        <a:rPr lang="en-IN" sz="1600" b="1" dirty="0" smtClean="0">
                          <a:latin typeface="Arial" panose="020B0604020202020204" pitchFamily="34" charset="0"/>
                          <a:cs typeface="Arial" panose="020B0604020202020204" pitchFamily="34" charset="0"/>
                        </a:rPr>
                        <a:t>Marital_Status_Gender =</a:t>
                      </a:r>
                      <a:r>
                        <a:rPr lang="en-IN" sz="1600" b="1" baseline="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A93</a:t>
                      </a:r>
                      <a:endParaRPr lang="en-IN" sz="1600" b="1" dirty="0">
                        <a:latin typeface="Arial" panose="020B0604020202020204" pitchFamily="34" charset="0"/>
                        <a:cs typeface="Arial" panose="020B0604020202020204" pitchFamily="34" charset="0"/>
                      </a:endParaRPr>
                    </a:p>
                  </a:txBody>
                  <a:tcPr anchor="ctr"/>
                </a:tc>
                <a:tc>
                  <a:txBody>
                    <a:bodyPr/>
                    <a:lstStyle/>
                    <a:p>
                      <a:r>
                        <a:rPr lang="en-US" dirty="0" smtClean="0"/>
                        <a:t>-0.65</a:t>
                      </a:r>
                      <a:endParaRPr lang="en-US" dirty="0"/>
                    </a:p>
                  </a:txBody>
                  <a:tcPr/>
                </a:tc>
                <a:tc>
                  <a:txBody>
                    <a:bodyPr/>
                    <a:lstStyle/>
                    <a:p>
                      <a:r>
                        <a:rPr lang="en-US" dirty="0" smtClean="0"/>
                        <a:t>0.51</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If</a:t>
                      </a:r>
                      <a:r>
                        <a:rPr lang="en-US" sz="1800" baseline="0" dirty="0" smtClean="0"/>
                        <a:t> Marital Status Gender is A93</a:t>
                      </a:r>
                      <a:r>
                        <a:rPr lang="en-IN" sz="1600" b="0" baseline="0" dirty="0" smtClean="0">
                          <a:latin typeface="Arial" panose="020B0604020202020204" pitchFamily="34" charset="0"/>
                          <a:cs typeface="Arial" panose="020B0604020202020204" pitchFamily="34" charset="0"/>
                        </a:rPr>
                        <a:t>, then the customer is 0.51 times less likely to default on payment</a:t>
                      </a:r>
                      <a:endParaRPr lang="en-US" sz="1600" dirty="0"/>
                    </a:p>
                  </a:txBody>
                  <a:tcPr/>
                </a:tc>
                <a:extLst>
                  <a:ext uri="{0D108BD9-81ED-4DB2-BD59-A6C34878D82A}">
                    <a16:rowId xmlns:a16="http://schemas.microsoft.com/office/drawing/2014/main" val="1144456496"/>
                  </a:ext>
                </a:extLst>
              </a:tr>
              <a:tr h="4606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dirty="0" err="1" smtClean="0">
                          <a:latin typeface="Arial" panose="020B0604020202020204" pitchFamily="34" charset="0"/>
                          <a:cs typeface="Arial" panose="020B0604020202020204" pitchFamily="34" charset="0"/>
                        </a:rPr>
                        <a:t>Marital_Status_Gender</a:t>
                      </a:r>
                      <a:r>
                        <a:rPr lang="en-IN" sz="1600" b="1" dirty="0" smtClean="0">
                          <a:latin typeface="Arial" panose="020B0604020202020204" pitchFamily="34" charset="0"/>
                          <a:cs typeface="Arial" panose="020B0604020202020204" pitchFamily="34" charset="0"/>
                        </a:rPr>
                        <a:t> =</a:t>
                      </a:r>
                      <a:r>
                        <a:rPr lang="en-IN" sz="1600" b="1" baseline="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A94</a:t>
                      </a:r>
                    </a:p>
                  </a:txBody>
                  <a:tcPr anchor="ctr"/>
                </a:tc>
                <a:tc>
                  <a:txBody>
                    <a:bodyPr/>
                    <a:lstStyle/>
                    <a:p>
                      <a:r>
                        <a:rPr lang="en-US" dirty="0" smtClean="0"/>
                        <a:t>-0.41</a:t>
                      </a:r>
                      <a:endParaRPr lang="en-US" dirty="0"/>
                    </a:p>
                  </a:txBody>
                  <a:tcPr/>
                </a:tc>
                <a:tc>
                  <a:txBody>
                    <a:bodyPr/>
                    <a:lstStyle/>
                    <a:p>
                      <a:r>
                        <a:rPr lang="en-US" dirty="0" smtClean="0"/>
                        <a:t>0.65</a:t>
                      </a:r>
                      <a:endParaRPr lang="en-US" dirty="0"/>
                    </a:p>
                  </a:txBody>
                  <a:tcPr/>
                </a:tc>
                <a:tc>
                  <a:txBody>
                    <a:bodyPr/>
                    <a:lstStyle/>
                    <a:p>
                      <a:r>
                        <a:rPr lang="en-US" dirty="0" smtClean="0"/>
                        <a:t>HIGH</a:t>
                      </a:r>
                      <a:endParaRPr lang="en-US" dirty="0"/>
                    </a:p>
                  </a:txBody>
                  <a:tcPr/>
                </a:tc>
                <a:tc>
                  <a:txBody>
                    <a:bodyPr/>
                    <a:lstStyle/>
                    <a:p>
                      <a:pPr algn="ctr"/>
                      <a:r>
                        <a:rPr lang="en-US" sz="2800" b="1" dirty="0" smtClean="0">
                          <a:solidFill>
                            <a:srgbClr val="FF0000"/>
                          </a:solidFill>
                        </a:rPr>
                        <a:t>-</a:t>
                      </a:r>
                      <a:endParaRPr lang="en-US" sz="2800" b="1" dirty="0">
                        <a:solidFill>
                          <a:srgbClr val="FF0000"/>
                        </a:solidFill>
                      </a:endParaRPr>
                    </a:p>
                  </a:txBody>
                  <a:tcPr/>
                </a:tc>
                <a:tc>
                  <a:txBody>
                    <a:bodyPr/>
                    <a:lstStyle/>
                    <a:p>
                      <a:r>
                        <a:rPr lang="en-US" sz="1800" dirty="0" smtClean="0"/>
                        <a:t>If</a:t>
                      </a:r>
                      <a:r>
                        <a:rPr lang="en-US" sz="1800" baseline="0" dirty="0" smtClean="0"/>
                        <a:t> Marital Status Gender is A94</a:t>
                      </a:r>
                      <a:r>
                        <a:rPr lang="en-IN" sz="1600" b="0" baseline="0" dirty="0" smtClean="0">
                          <a:latin typeface="Arial" panose="020B0604020202020204" pitchFamily="34" charset="0"/>
                          <a:cs typeface="Arial" panose="020B0604020202020204" pitchFamily="34" charset="0"/>
                        </a:rPr>
                        <a:t>, then the customer is 0.65 times less likely to default on payment</a:t>
                      </a:r>
                      <a:endParaRPr lang="en-US" sz="1600" dirty="0"/>
                    </a:p>
                  </a:txBody>
                  <a:tcPr/>
                </a:tc>
                <a:extLst>
                  <a:ext uri="{0D108BD9-81ED-4DB2-BD59-A6C34878D82A}">
                    <a16:rowId xmlns:a16="http://schemas.microsoft.com/office/drawing/2014/main" val="655754186"/>
                  </a:ext>
                </a:extLst>
              </a:tr>
            </a:tbl>
          </a:graphicData>
        </a:graphic>
      </p:graphicFrame>
    </p:spTree>
    <p:extLst>
      <p:ext uri="{BB962C8B-B14F-4D97-AF65-F5344CB8AC3E}">
        <p14:creationId xmlns:p14="http://schemas.microsoft.com/office/powerpoint/2010/main" val="550184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2019</Words>
  <Application>Microsoft Office PowerPoint</Application>
  <PresentationFormat>Widescreen</PresentationFormat>
  <Paragraphs>480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Gothic Std B</vt:lpstr>
      <vt:lpstr>Algerian</vt:lpstr>
      <vt:lpstr>Arial</vt:lpstr>
      <vt:lpstr>Arial Black</vt:lpstr>
      <vt:lpstr>Calibri</vt:lpstr>
      <vt:lpstr>Calibri Light</vt:lpstr>
      <vt:lpstr>Lucida Console</vt:lpstr>
      <vt:lpstr>Office Theme</vt:lpstr>
      <vt:lpstr>Logistic Regression</vt:lpstr>
      <vt:lpstr>Business Objective</vt:lpstr>
      <vt:lpstr>PowerPoint Presentation</vt:lpstr>
      <vt:lpstr>Business Hypothesis</vt:lpstr>
      <vt:lpstr>PowerPoint Presentation</vt:lpstr>
      <vt:lpstr>Approach</vt:lpstr>
      <vt:lpstr>Final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Stark</dc:creator>
  <cp:lastModifiedBy>Stark</cp:lastModifiedBy>
  <cp:revision>87</cp:revision>
  <dcterms:created xsi:type="dcterms:W3CDTF">2018-08-15T17:17:25Z</dcterms:created>
  <dcterms:modified xsi:type="dcterms:W3CDTF">2018-08-16T20:56:44Z</dcterms:modified>
</cp:coreProperties>
</file>