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7" r:id="rId2"/>
    <p:sldId id="258" r:id="rId3"/>
    <p:sldId id="259" r:id="rId4"/>
    <p:sldId id="260" r:id="rId5"/>
    <p:sldId id="271" r:id="rId6"/>
    <p:sldId id="272" r:id="rId7"/>
    <p:sldId id="273" r:id="rId8"/>
    <p:sldId id="274" r:id="rId9"/>
    <p:sldId id="275" r:id="rId10"/>
    <p:sldId id="261" r:id="rId11"/>
    <p:sldId id="262" r:id="rId12"/>
    <p:sldId id="263" r:id="rId13"/>
    <p:sldId id="264" r:id="rId14"/>
    <p:sldId id="266" r:id="rId15"/>
    <p:sldId id="267" r:id="rId16"/>
    <p:sldId id="276" r:id="rId17"/>
    <p:sldId id="277" r:id="rId18"/>
    <p:sldId id="278" r:id="rId19"/>
    <p:sldId id="279" r:id="rId20"/>
    <p:sldId id="270" r:id="rId2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95EE74-CBAF-4DCA-9379-19348D45E50C}">
          <p14:sldIdLst>
            <p14:sldId id="257"/>
            <p14:sldId id="258"/>
            <p14:sldId id="259"/>
            <p14:sldId id="260"/>
            <p14:sldId id="271"/>
            <p14:sldId id="272"/>
            <p14:sldId id="273"/>
            <p14:sldId id="274"/>
            <p14:sldId id="275"/>
            <p14:sldId id="261"/>
            <p14:sldId id="262"/>
            <p14:sldId id="263"/>
            <p14:sldId id="264"/>
            <p14:sldId id="266"/>
            <p14:sldId id="267"/>
            <p14:sldId id="276"/>
            <p14:sldId id="277"/>
            <p14:sldId id="278"/>
            <p14:sldId id="279"/>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021237B-D2EE-4E17-AA52-7E64A90DAD8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29C8C-E886-4E64-A7F3-B27E78815D37}" type="datetimeFigureOut">
              <a:rPr lang="en-IN" smtClean="0"/>
              <a:t>26-05-2023</a:t>
            </a:fld>
            <a:endParaRPr lang="en-IN"/>
          </a:p>
        </p:txBody>
      </p:sp>
      <p:sp>
        <p:nvSpPr>
          <p:cNvPr id="104871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6DA36-2E40-47C4-9991-895AEE3081D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D37D278E-2B83-48D1-A4C1-66D95DA18032}" type="datetime1">
              <a:rPr lang="en-IN" smtClean="0"/>
              <a:t>26-05-2023</a:t>
            </a:fld>
            <a:endParaRPr lang="en-IN"/>
          </a:p>
        </p:txBody>
      </p:sp>
      <p:sp>
        <p:nvSpPr>
          <p:cNvPr id="1048584" name="Footer Placeholder 4"/>
          <p:cNvSpPr>
            <a:spLocks noGrp="1"/>
          </p:cNvSpPr>
          <p:nvPr>
            <p:ph type="ftr" sz="quarter" idx="11"/>
          </p:nvPr>
        </p:nvSpPr>
        <p:spPr/>
        <p:txBody>
          <a:bodyPr/>
          <a:lstStyle/>
          <a:p>
            <a:r>
              <a:rPr lang="en-IN"/>
              <a:t>EE6811 - Project Work</a:t>
            </a:r>
          </a:p>
        </p:txBody>
      </p:sp>
      <p:sp>
        <p:nvSpPr>
          <p:cNvPr id="1048585"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a:t>Click to edit Master title style</a:t>
            </a:r>
            <a:endParaRPr lang="en-IN"/>
          </a:p>
        </p:txBody>
      </p:sp>
      <p:sp>
        <p:nvSpPr>
          <p:cNvPr id="1048686"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Date Placeholder 3"/>
          <p:cNvSpPr>
            <a:spLocks noGrp="1"/>
          </p:cNvSpPr>
          <p:nvPr>
            <p:ph type="dt" sz="half" idx="10"/>
          </p:nvPr>
        </p:nvSpPr>
        <p:spPr/>
        <p:txBody>
          <a:bodyPr/>
          <a:lstStyle/>
          <a:p>
            <a:fld id="{A9692E15-7767-4BEA-80AF-0CBD4347DF0A}" type="datetime1">
              <a:rPr lang="en-IN" smtClean="0"/>
              <a:t>26-05-2023</a:t>
            </a:fld>
            <a:endParaRPr lang="en-IN"/>
          </a:p>
        </p:txBody>
      </p:sp>
      <p:sp>
        <p:nvSpPr>
          <p:cNvPr id="1048688" name="Footer Placeholder 4"/>
          <p:cNvSpPr>
            <a:spLocks noGrp="1"/>
          </p:cNvSpPr>
          <p:nvPr>
            <p:ph type="ftr" sz="quarter" idx="11"/>
          </p:nvPr>
        </p:nvSpPr>
        <p:spPr/>
        <p:txBody>
          <a:bodyPr/>
          <a:lstStyle/>
          <a:p>
            <a:r>
              <a:rPr lang="en-IN"/>
              <a:t>EE6811 - Project Work</a:t>
            </a:r>
          </a:p>
        </p:txBody>
      </p:sp>
      <p:sp>
        <p:nvSpPr>
          <p:cNvPr id="1048689"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4"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75"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Date Placeholder 3"/>
          <p:cNvSpPr>
            <a:spLocks noGrp="1"/>
          </p:cNvSpPr>
          <p:nvPr>
            <p:ph type="dt" sz="half" idx="10"/>
          </p:nvPr>
        </p:nvSpPr>
        <p:spPr/>
        <p:txBody>
          <a:bodyPr/>
          <a:lstStyle/>
          <a:p>
            <a:fld id="{879C93BC-F3EB-4DEA-ADAD-E4F242CC7D46}" type="datetime1">
              <a:rPr lang="en-IN" smtClean="0"/>
              <a:t>26-05-2023</a:t>
            </a:fld>
            <a:endParaRPr lang="en-IN"/>
          </a:p>
        </p:txBody>
      </p:sp>
      <p:sp>
        <p:nvSpPr>
          <p:cNvPr id="1048677" name="Footer Placeholder 4"/>
          <p:cNvSpPr>
            <a:spLocks noGrp="1"/>
          </p:cNvSpPr>
          <p:nvPr>
            <p:ph type="ftr" sz="quarter" idx="11"/>
          </p:nvPr>
        </p:nvSpPr>
        <p:spPr/>
        <p:txBody>
          <a:bodyPr/>
          <a:lstStyle/>
          <a:p>
            <a:r>
              <a:rPr lang="en-IN"/>
              <a:t>EE6811 - Project Work</a:t>
            </a:r>
          </a:p>
        </p:txBody>
      </p:sp>
      <p:sp>
        <p:nvSpPr>
          <p:cNvPr id="1048678"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endParaRPr lang="en-IN"/>
          </a:p>
        </p:txBody>
      </p:sp>
      <p:sp>
        <p:nvSpPr>
          <p:cNvPr id="104861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4" name="Date Placeholder 3"/>
          <p:cNvSpPr>
            <a:spLocks noGrp="1"/>
          </p:cNvSpPr>
          <p:nvPr>
            <p:ph type="dt" sz="half" idx="10"/>
          </p:nvPr>
        </p:nvSpPr>
        <p:spPr/>
        <p:txBody>
          <a:bodyPr/>
          <a:lstStyle/>
          <a:p>
            <a:fld id="{751C81EA-1280-4067-8858-BD5C1B7244A7}" type="datetime1">
              <a:rPr lang="en-IN" smtClean="0"/>
              <a:t>26-05-2023</a:t>
            </a:fld>
            <a:endParaRPr lang="en-IN"/>
          </a:p>
        </p:txBody>
      </p:sp>
      <p:sp>
        <p:nvSpPr>
          <p:cNvPr id="1048615" name="Footer Placeholder 4"/>
          <p:cNvSpPr>
            <a:spLocks noGrp="1"/>
          </p:cNvSpPr>
          <p:nvPr>
            <p:ph type="ftr" sz="quarter" idx="11"/>
          </p:nvPr>
        </p:nvSpPr>
        <p:spPr/>
        <p:txBody>
          <a:bodyPr/>
          <a:lstStyle/>
          <a:p>
            <a:r>
              <a:rPr lang="en-IN"/>
              <a:t>EE6811 - Project Work</a:t>
            </a:r>
          </a:p>
        </p:txBody>
      </p:sp>
      <p:sp>
        <p:nvSpPr>
          <p:cNvPr id="1048616"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34" name="Date Placeholder 3"/>
          <p:cNvSpPr>
            <a:spLocks noGrp="1"/>
          </p:cNvSpPr>
          <p:nvPr>
            <p:ph type="dt" sz="half" idx="10"/>
          </p:nvPr>
        </p:nvSpPr>
        <p:spPr/>
        <p:txBody>
          <a:bodyPr/>
          <a:lstStyle/>
          <a:p>
            <a:fld id="{5033BDEE-CD19-44D1-857F-309840C33598}" type="datetime1">
              <a:rPr lang="en-IN" smtClean="0"/>
              <a:t>26-05-2023</a:t>
            </a:fld>
            <a:endParaRPr lang="en-IN"/>
          </a:p>
        </p:txBody>
      </p:sp>
      <p:sp>
        <p:nvSpPr>
          <p:cNvPr id="1048635" name="Footer Placeholder 4"/>
          <p:cNvSpPr>
            <a:spLocks noGrp="1"/>
          </p:cNvSpPr>
          <p:nvPr>
            <p:ph type="ftr" sz="quarter" idx="11"/>
          </p:nvPr>
        </p:nvSpPr>
        <p:spPr/>
        <p:txBody>
          <a:bodyPr/>
          <a:lstStyle/>
          <a:p>
            <a:r>
              <a:rPr lang="en-IN"/>
              <a:t>EE6811 - Project Work</a:t>
            </a:r>
          </a:p>
        </p:txBody>
      </p:sp>
      <p:sp>
        <p:nvSpPr>
          <p:cNvPr id="1048636"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a:t>Click to edit Master title style</a:t>
            </a:r>
            <a:endParaRPr lang="en-IN"/>
          </a:p>
        </p:txBody>
      </p:sp>
      <p:sp>
        <p:nvSpPr>
          <p:cNvPr id="1048691"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2"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Date Placeholder 4"/>
          <p:cNvSpPr>
            <a:spLocks noGrp="1"/>
          </p:cNvSpPr>
          <p:nvPr>
            <p:ph type="dt" sz="half" idx="10"/>
          </p:nvPr>
        </p:nvSpPr>
        <p:spPr/>
        <p:txBody>
          <a:bodyPr/>
          <a:lstStyle/>
          <a:p>
            <a:fld id="{A57AE624-2BCB-4FC0-AFAA-17865A58413B}" type="datetime1">
              <a:rPr lang="en-IN" smtClean="0"/>
              <a:t>26-05-2023</a:t>
            </a:fld>
            <a:endParaRPr lang="en-IN"/>
          </a:p>
        </p:txBody>
      </p:sp>
      <p:sp>
        <p:nvSpPr>
          <p:cNvPr id="1048694" name="Footer Placeholder 5"/>
          <p:cNvSpPr>
            <a:spLocks noGrp="1"/>
          </p:cNvSpPr>
          <p:nvPr>
            <p:ph type="ftr" sz="quarter" idx="11"/>
          </p:nvPr>
        </p:nvSpPr>
        <p:spPr/>
        <p:txBody>
          <a:bodyPr/>
          <a:lstStyle/>
          <a:p>
            <a:r>
              <a:rPr lang="en-IN"/>
              <a:t>EE6811 - Project Work</a:t>
            </a:r>
          </a:p>
        </p:txBody>
      </p:sp>
      <p:sp>
        <p:nvSpPr>
          <p:cNvPr id="1048695" name="Slide Number Placeholder 6"/>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6"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98"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00"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Date Placeholder 6"/>
          <p:cNvSpPr>
            <a:spLocks noGrp="1"/>
          </p:cNvSpPr>
          <p:nvPr>
            <p:ph type="dt" sz="half" idx="10"/>
          </p:nvPr>
        </p:nvSpPr>
        <p:spPr/>
        <p:txBody>
          <a:bodyPr/>
          <a:lstStyle/>
          <a:p>
            <a:fld id="{015B4E5C-87C5-4073-87AC-BEAE101929DA}" type="datetime1">
              <a:rPr lang="en-IN" smtClean="0"/>
              <a:t>26-05-2023</a:t>
            </a:fld>
            <a:endParaRPr lang="en-IN"/>
          </a:p>
        </p:txBody>
      </p:sp>
      <p:sp>
        <p:nvSpPr>
          <p:cNvPr id="1048702" name="Footer Placeholder 7"/>
          <p:cNvSpPr>
            <a:spLocks noGrp="1"/>
          </p:cNvSpPr>
          <p:nvPr>
            <p:ph type="ftr" sz="quarter" idx="11"/>
          </p:nvPr>
        </p:nvSpPr>
        <p:spPr/>
        <p:txBody>
          <a:bodyPr/>
          <a:lstStyle/>
          <a:p>
            <a:r>
              <a:rPr lang="en-IN"/>
              <a:t>EE6811 - Project Work</a:t>
            </a:r>
          </a:p>
        </p:txBody>
      </p:sp>
      <p:sp>
        <p:nvSpPr>
          <p:cNvPr id="1048703" name="Slide Number Placeholder 8"/>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IN"/>
          </a:p>
        </p:txBody>
      </p:sp>
      <p:sp>
        <p:nvSpPr>
          <p:cNvPr id="1048671" name="Date Placeholder 2"/>
          <p:cNvSpPr>
            <a:spLocks noGrp="1"/>
          </p:cNvSpPr>
          <p:nvPr>
            <p:ph type="dt" sz="half" idx="10"/>
          </p:nvPr>
        </p:nvSpPr>
        <p:spPr/>
        <p:txBody>
          <a:bodyPr/>
          <a:lstStyle/>
          <a:p>
            <a:fld id="{F1354080-FEC6-4FB9-9803-302B1701834E}" type="datetime1">
              <a:rPr lang="en-IN" smtClean="0"/>
              <a:t>26-05-2023</a:t>
            </a:fld>
            <a:endParaRPr lang="en-IN"/>
          </a:p>
        </p:txBody>
      </p:sp>
      <p:sp>
        <p:nvSpPr>
          <p:cNvPr id="1048672" name="Footer Placeholder 3"/>
          <p:cNvSpPr>
            <a:spLocks noGrp="1"/>
          </p:cNvSpPr>
          <p:nvPr>
            <p:ph type="ftr" sz="quarter" idx="11"/>
          </p:nvPr>
        </p:nvSpPr>
        <p:spPr/>
        <p:txBody>
          <a:bodyPr/>
          <a:lstStyle/>
          <a:p>
            <a:r>
              <a:rPr lang="en-IN"/>
              <a:t>EE6811 - Project Work</a:t>
            </a:r>
          </a:p>
        </p:txBody>
      </p:sp>
      <p:sp>
        <p:nvSpPr>
          <p:cNvPr id="1048673" name="Slide Number Placeholder 4"/>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4" name="Date Placeholder 1"/>
          <p:cNvSpPr>
            <a:spLocks noGrp="1"/>
          </p:cNvSpPr>
          <p:nvPr>
            <p:ph type="dt" sz="half" idx="10"/>
          </p:nvPr>
        </p:nvSpPr>
        <p:spPr/>
        <p:txBody>
          <a:bodyPr/>
          <a:lstStyle/>
          <a:p>
            <a:fld id="{7ADE9A91-F95F-4909-8400-3AF21E3CD1E7}" type="datetime1">
              <a:rPr lang="en-IN" smtClean="0"/>
              <a:t>26-05-2023</a:t>
            </a:fld>
            <a:endParaRPr lang="en-IN"/>
          </a:p>
        </p:txBody>
      </p:sp>
      <p:sp>
        <p:nvSpPr>
          <p:cNvPr id="1048705" name="Footer Placeholder 2"/>
          <p:cNvSpPr>
            <a:spLocks noGrp="1"/>
          </p:cNvSpPr>
          <p:nvPr>
            <p:ph type="ftr" sz="quarter" idx="11"/>
          </p:nvPr>
        </p:nvSpPr>
        <p:spPr/>
        <p:txBody>
          <a:bodyPr/>
          <a:lstStyle/>
          <a:p>
            <a:r>
              <a:rPr lang="en-IN"/>
              <a:t>EE6811 - Project Work</a:t>
            </a:r>
          </a:p>
        </p:txBody>
      </p:sp>
      <p:sp>
        <p:nvSpPr>
          <p:cNvPr id="1048706" name="Slide Number Placeholder 3"/>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710" name="Date Placeholder 4"/>
          <p:cNvSpPr>
            <a:spLocks noGrp="1"/>
          </p:cNvSpPr>
          <p:nvPr>
            <p:ph type="dt" sz="half" idx="10"/>
          </p:nvPr>
        </p:nvSpPr>
        <p:spPr/>
        <p:txBody>
          <a:bodyPr/>
          <a:lstStyle/>
          <a:p>
            <a:fld id="{DA807D51-9668-4373-BA10-0017E73E25A3}" type="datetime1">
              <a:rPr lang="en-IN" smtClean="0"/>
              <a:t>26-05-2023</a:t>
            </a:fld>
            <a:endParaRPr lang="en-IN"/>
          </a:p>
        </p:txBody>
      </p:sp>
      <p:sp>
        <p:nvSpPr>
          <p:cNvPr id="1048711" name="Footer Placeholder 5"/>
          <p:cNvSpPr>
            <a:spLocks noGrp="1"/>
          </p:cNvSpPr>
          <p:nvPr>
            <p:ph type="ftr" sz="quarter" idx="11"/>
          </p:nvPr>
        </p:nvSpPr>
        <p:spPr/>
        <p:txBody>
          <a:bodyPr/>
          <a:lstStyle/>
          <a:p>
            <a:r>
              <a:rPr lang="en-IN"/>
              <a:t>EE6811 - Project Work</a:t>
            </a:r>
          </a:p>
        </p:txBody>
      </p:sp>
      <p:sp>
        <p:nvSpPr>
          <p:cNvPr id="1048712" name="Slide Number Placeholder 6"/>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82" name="Date Placeholder 4"/>
          <p:cNvSpPr>
            <a:spLocks noGrp="1"/>
          </p:cNvSpPr>
          <p:nvPr>
            <p:ph type="dt" sz="half" idx="10"/>
          </p:nvPr>
        </p:nvSpPr>
        <p:spPr/>
        <p:txBody>
          <a:bodyPr/>
          <a:lstStyle/>
          <a:p>
            <a:fld id="{334DE7F3-A63D-4409-B0C4-0F5831BEE2BB}" type="datetime1">
              <a:rPr lang="en-IN" smtClean="0"/>
              <a:t>26-05-2023</a:t>
            </a:fld>
            <a:endParaRPr lang="en-IN"/>
          </a:p>
        </p:txBody>
      </p:sp>
      <p:sp>
        <p:nvSpPr>
          <p:cNvPr id="1048683" name="Footer Placeholder 5"/>
          <p:cNvSpPr>
            <a:spLocks noGrp="1"/>
          </p:cNvSpPr>
          <p:nvPr>
            <p:ph type="ftr" sz="quarter" idx="11"/>
          </p:nvPr>
        </p:nvSpPr>
        <p:spPr/>
        <p:txBody>
          <a:bodyPr/>
          <a:lstStyle/>
          <a:p>
            <a:r>
              <a:rPr lang="en-IN"/>
              <a:t>EE6811 - Project Work</a:t>
            </a:r>
          </a:p>
        </p:txBody>
      </p:sp>
      <p:sp>
        <p:nvSpPr>
          <p:cNvPr id="1048684" name="Slide Number Placeholder 6"/>
          <p:cNvSpPr>
            <a:spLocks noGrp="1"/>
          </p:cNvSpPr>
          <p:nvPr>
            <p:ph type="sldNum" sz="quarter" idx="12"/>
          </p:nvPr>
        </p:nvSpPr>
        <p:spPr/>
        <p:txBody>
          <a:bodyPr/>
          <a:lstStyle/>
          <a:p>
            <a:fld id="{9442FFE1-94B0-4287-A752-920DDDD3DDF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0FBD9-BD80-4EDE-9800-1A0DB72767DC}" type="datetime1">
              <a:rPr lang="en-IN" smtClean="0"/>
              <a:t>26-05-2023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EE6811 - Project Work</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2FFE1-94B0-4287-A752-920DDDD3DDF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graphicFrame>
        <p:nvGraphicFramePr>
          <p:cNvPr id="4194304" name="Google Shape;22;p1"/>
          <p:cNvGraphicFramePr>
            <a:graphicFrameLocks/>
          </p:cNvGraphicFramePr>
          <p:nvPr/>
        </p:nvGraphicFramePr>
        <p:xfrm>
          <a:off x="2190364" y="156079"/>
          <a:ext cx="7920875" cy="1066800"/>
        </p:xfrm>
        <a:graphic>
          <a:graphicData uri="http://schemas.openxmlformats.org/drawingml/2006/table">
            <a:tbl>
              <a:tblPr>
                <a:noFill/>
                <a:tableStyleId>{5021237B-D2EE-4E17-AA52-7E64A90DAD8A}</a:tableStyleId>
              </a:tblPr>
              <a:tblGrid>
                <a:gridCol w="7920875">
                  <a:extLst>
                    <a:ext uri="{9D8B030D-6E8A-4147-A177-3AD203B41FA5}">
                      <a16:colId xmlns:a16="http://schemas.microsoft.com/office/drawing/2014/main" val="20000"/>
                    </a:ext>
                  </a:extLst>
                </a:gridCol>
              </a:tblGrid>
              <a:tr h="1066800">
                <a:tc>
                  <a:txBody>
                    <a:bodyPr/>
                    <a:lstStyle/>
                    <a:p>
                      <a:pPr marL="0" marR="0" lvl="0" indent="0" algn="ctr" rtl="0">
                        <a:lnSpc>
                          <a:spcPct val="120000"/>
                        </a:lnSpc>
                        <a:spcBef>
                          <a:spcPts val="0"/>
                        </a:spcBef>
                        <a:spcAft>
                          <a:spcPts val="0"/>
                        </a:spcAft>
                        <a:buNone/>
                        <a:defRPr sz="1400" u="none" strike="noStrike" cap="none"/>
                      </a:pPr>
                      <a:r>
                        <a:rPr lang="en-US" sz="3200" b="1" u="none" strike="noStrike" cap="none">
                          <a:solidFill>
                            <a:srgbClr val="960E25"/>
                          </a:solidFill>
                          <a:latin typeface="Arial"/>
                          <a:ea typeface="Arial"/>
                          <a:cs typeface="Arial"/>
                          <a:sym typeface="Arial"/>
                        </a:rPr>
                        <a:t>K</a:t>
                      </a:r>
                      <a:r>
                        <a:rPr lang="en-US" sz="2800" b="1" u="none" strike="noStrike" cap="none">
                          <a:solidFill>
                            <a:srgbClr val="7F6000"/>
                          </a:solidFill>
                          <a:latin typeface="Arial"/>
                          <a:ea typeface="Arial"/>
                          <a:cs typeface="Arial"/>
                          <a:sym typeface="Arial"/>
                        </a:rPr>
                        <a:t>NOWLEDGE </a:t>
                      </a:r>
                      <a:r>
                        <a:rPr lang="en-US" sz="3200" b="1" u="none" strike="noStrike" cap="none">
                          <a:solidFill>
                            <a:srgbClr val="960E25"/>
                          </a:solidFill>
                          <a:latin typeface="Arial"/>
                          <a:ea typeface="Arial"/>
                          <a:cs typeface="Arial"/>
                          <a:sym typeface="Arial"/>
                        </a:rPr>
                        <a:t>I</a:t>
                      </a:r>
                      <a:r>
                        <a:rPr lang="en-US" sz="2800" b="1" u="none" strike="noStrike" cap="none">
                          <a:solidFill>
                            <a:srgbClr val="7F6000"/>
                          </a:solidFill>
                          <a:latin typeface="Arial"/>
                          <a:ea typeface="Arial"/>
                          <a:cs typeface="Arial"/>
                          <a:sym typeface="Arial"/>
                        </a:rPr>
                        <a:t>NSTITUTE </a:t>
                      </a:r>
                      <a:r>
                        <a:rPr lang="en-US" sz="3200" b="1" u="none" strike="noStrike" cap="none">
                          <a:solidFill>
                            <a:srgbClr val="960E25"/>
                          </a:solidFill>
                          <a:latin typeface="Arial"/>
                          <a:ea typeface="Arial"/>
                          <a:cs typeface="Arial"/>
                          <a:sym typeface="Arial"/>
                        </a:rPr>
                        <a:t>O</a:t>
                      </a:r>
                      <a:r>
                        <a:rPr lang="en-US" sz="2800" b="1" u="none" strike="noStrike" cap="none">
                          <a:solidFill>
                            <a:srgbClr val="7F6000"/>
                          </a:solidFill>
                          <a:latin typeface="Arial"/>
                          <a:ea typeface="Arial"/>
                          <a:cs typeface="Arial"/>
                          <a:sym typeface="Arial"/>
                        </a:rPr>
                        <a:t>F </a:t>
                      </a:r>
                      <a:r>
                        <a:rPr lang="en-US" sz="3200" b="1" u="none" strike="noStrike" cap="none">
                          <a:solidFill>
                            <a:srgbClr val="960E25"/>
                          </a:solidFill>
                          <a:latin typeface="Arial"/>
                          <a:ea typeface="Arial"/>
                          <a:cs typeface="Arial"/>
                          <a:sym typeface="Arial"/>
                        </a:rPr>
                        <a:t>T</a:t>
                      </a:r>
                      <a:r>
                        <a:rPr lang="en-US" sz="2800" b="1" u="none" strike="noStrike" cap="none">
                          <a:solidFill>
                            <a:srgbClr val="7F6000"/>
                          </a:solidFill>
                          <a:latin typeface="Arial"/>
                          <a:ea typeface="Arial"/>
                          <a:cs typeface="Arial"/>
                          <a:sym typeface="Arial"/>
                        </a:rPr>
                        <a:t>ECHNOLOGY</a:t>
                      </a:r>
                      <a:endParaRPr sz="1400" b="1" u="none" strike="noStrike" cap="none">
                        <a:solidFill>
                          <a:srgbClr val="7F6000"/>
                        </a:solidFill>
                        <a:latin typeface="Arial"/>
                        <a:ea typeface="Arial"/>
                        <a:cs typeface="Arial"/>
                        <a:sym typeface="Arial"/>
                      </a:endParaRPr>
                    </a:p>
                    <a:p>
                      <a:pPr marL="0" marR="0" lvl="0" indent="0" algn="ctr" rtl="0">
                        <a:lnSpc>
                          <a:spcPct val="100000"/>
                        </a:lnSpc>
                        <a:spcBef>
                          <a:spcPts val="0"/>
                        </a:spcBef>
                        <a:spcAft>
                          <a:spcPts val="0"/>
                        </a:spcAft>
                        <a:buNone/>
                        <a:defRPr sz="1400" u="none" strike="noStrike" cap="none"/>
                      </a:pPr>
                      <a:r>
                        <a:rPr lang="en-US" sz="2000" b="1" u="none" strike="noStrike" cap="none">
                          <a:solidFill>
                            <a:srgbClr val="002060"/>
                          </a:solidFill>
                          <a:effectLst>
                            <a:outerShdw blurRad="38100" dist="38100" dir="2700000" algn="tl">
                              <a:srgbClr val="000000">
                                <a:alpha val="43137"/>
                              </a:srgbClr>
                            </a:outerShdw>
                          </a:effectLst>
                          <a:latin typeface="Arial"/>
                          <a:ea typeface="Arial"/>
                          <a:cs typeface="Arial"/>
                          <a:sym typeface="Arial"/>
                        </a:rPr>
                        <a:t>Department of Electrical and Electronics Engineering </a:t>
                      </a:r>
                      <a:endParaRPr sz="2000" b="1" u="none" strike="noStrike" cap="none">
                        <a:solidFill>
                          <a:srgbClr val="002060"/>
                        </a:solidFill>
                        <a:effectLst>
                          <a:outerShdw blurRad="38100" dist="38100" dir="2700000" algn="tl">
                            <a:srgbClr val="000000">
                              <a:alpha val="43137"/>
                            </a:srgbClr>
                          </a:outerShdw>
                        </a:effectLst>
                        <a:latin typeface="Arial"/>
                        <a:ea typeface="Arial"/>
                        <a:cs typeface="Arial"/>
                        <a:sym typeface="Arial"/>
                      </a:endParaRPr>
                    </a:p>
                  </a:txBody>
                  <a:tcPr marL="114300" marR="1143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2097152" name="Google Shape;23;p1" descr="D:\Education\carrier\KIOT\Logo\KIOT Collage Logos 1.5 X 1.5.jpg"/>
          <p:cNvPicPr preferRelativeResize="0">
            <a:picLocks/>
          </p:cNvPicPr>
          <p:nvPr/>
        </p:nvPicPr>
        <p:blipFill rotWithShape="1">
          <a:blip r:embed="rId2">
            <a:alphaModFix/>
          </a:blip>
          <a:srcRect/>
          <a:stretch>
            <a:fillRect/>
          </a:stretch>
        </p:blipFill>
        <p:spPr>
          <a:xfrm>
            <a:off x="10269844" y="163344"/>
            <a:ext cx="1091952" cy="1091952"/>
          </a:xfrm>
          <a:prstGeom prst="rect">
            <a:avLst/>
          </a:prstGeom>
          <a:noFill/>
          <a:ln>
            <a:noFill/>
          </a:ln>
        </p:spPr>
      </p:pic>
      <p:pic>
        <p:nvPicPr>
          <p:cNvPr id="2097153" name="Google Shape;24;p1"/>
          <p:cNvPicPr preferRelativeResize="0">
            <a:picLocks/>
          </p:cNvPicPr>
          <p:nvPr/>
        </p:nvPicPr>
        <p:blipFill rotWithShape="1">
          <a:blip r:embed="rId3">
            <a:alphaModFix/>
          </a:blip>
          <a:srcRect/>
          <a:stretch>
            <a:fillRect/>
          </a:stretch>
        </p:blipFill>
        <p:spPr>
          <a:xfrm>
            <a:off x="660440" y="137221"/>
            <a:ext cx="1241707" cy="1144199"/>
          </a:xfrm>
          <a:prstGeom prst="rect">
            <a:avLst/>
          </a:prstGeom>
          <a:noFill/>
          <a:ln>
            <a:noFill/>
          </a:ln>
        </p:spPr>
      </p:pic>
      <p:sp>
        <p:nvSpPr>
          <p:cNvPr id="1048586" name="Google Shape;25;p1"/>
          <p:cNvSpPr txBox="1"/>
          <p:nvPr/>
        </p:nvSpPr>
        <p:spPr>
          <a:xfrm>
            <a:off x="3264408" y="1362456"/>
            <a:ext cx="5724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sng" strike="noStrike" cap="none" dirty="0">
                <a:solidFill>
                  <a:schemeClr val="dk1"/>
                </a:solidFill>
                <a:latin typeface="Cambria"/>
                <a:ea typeface="Cambria"/>
                <a:cs typeface="Cambria"/>
                <a:sym typeface="Cambria"/>
              </a:rPr>
              <a:t>Final Project Review</a:t>
            </a:r>
            <a:endParaRPr sz="2400" b="1" i="0" u="sng" strike="noStrike" cap="none" dirty="0">
              <a:solidFill>
                <a:schemeClr val="dk1"/>
              </a:solidFill>
              <a:latin typeface="Cambria"/>
              <a:ea typeface="Cambria"/>
              <a:cs typeface="Cambria"/>
              <a:sym typeface="Cambria"/>
            </a:endParaRPr>
          </a:p>
        </p:txBody>
      </p:sp>
      <p:sp>
        <p:nvSpPr>
          <p:cNvPr id="1048587" name="Google Shape;26;p1"/>
          <p:cNvSpPr txBox="1"/>
          <p:nvPr/>
        </p:nvSpPr>
        <p:spPr>
          <a:xfrm>
            <a:off x="667512" y="1796689"/>
            <a:ext cx="10899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Cambria"/>
                <a:ea typeface="Cambria"/>
                <a:cs typeface="Cambria"/>
                <a:sym typeface="Cambria"/>
              </a:rPr>
              <a:t>Course Code : </a:t>
            </a:r>
            <a:r>
              <a:rPr lang="en-US" sz="2400" b="0" i="0" u="none" strike="noStrike" cap="none" dirty="0">
                <a:solidFill>
                  <a:schemeClr val="dk1"/>
                </a:solidFill>
                <a:latin typeface="Cambria"/>
                <a:ea typeface="Cambria"/>
                <a:cs typeface="Cambria"/>
                <a:sym typeface="Cambria"/>
              </a:rPr>
              <a:t>EE8611 			</a:t>
            </a:r>
            <a:r>
              <a:rPr lang="en-US" sz="2400" b="1" i="0" u="none" strike="noStrike" cap="none" dirty="0">
                <a:solidFill>
                  <a:schemeClr val="dk1"/>
                </a:solidFill>
                <a:latin typeface="Cambria"/>
                <a:ea typeface="Cambria"/>
                <a:cs typeface="Cambria"/>
                <a:sym typeface="Cambria"/>
              </a:rPr>
              <a:t>Course Name : </a:t>
            </a:r>
            <a:r>
              <a:rPr lang="en-US" sz="2400" b="0" i="0" u="none" strike="noStrike" cap="none" dirty="0">
                <a:solidFill>
                  <a:schemeClr val="dk1"/>
                </a:solidFill>
                <a:latin typeface="Cambria"/>
                <a:ea typeface="Cambria"/>
                <a:cs typeface="Cambria"/>
                <a:sym typeface="Cambria"/>
              </a:rPr>
              <a:t>Mini</a:t>
            </a:r>
            <a:r>
              <a:rPr lang="en-US" sz="2400" b="1" i="0" u="none" strike="noStrike" cap="none" dirty="0">
                <a:solidFill>
                  <a:schemeClr val="dk1"/>
                </a:solidFill>
                <a:latin typeface="Cambria"/>
                <a:ea typeface="Cambria"/>
                <a:cs typeface="Cambria"/>
                <a:sym typeface="Cambria"/>
              </a:rPr>
              <a:t> </a:t>
            </a:r>
            <a:r>
              <a:rPr lang="en-US" sz="2400" b="0" i="0" u="none" strike="noStrike" cap="none" dirty="0">
                <a:solidFill>
                  <a:schemeClr val="dk1"/>
                </a:solidFill>
                <a:latin typeface="Cambria"/>
                <a:ea typeface="Cambria"/>
                <a:cs typeface="Cambria"/>
                <a:sym typeface="Cambria"/>
              </a:rPr>
              <a:t>Project </a:t>
            </a:r>
            <a:endParaRPr sz="2400" dirty="0">
              <a:solidFill>
                <a:schemeClr val="dk1"/>
              </a:solidFill>
              <a:latin typeface="Cambria"/>
              <a:ea typeface="Cambria"/>
              <a:cs typeface="Cambria"/>
              <a:sym typeface="Cambria"/>
            </a:endParaRPr>
          </a:p>
        </p:txBody>
      </p:sp>
      <p:sp>
        <p:nvSpPr>
          <p:cNvPr id="1048588" name="Google Shape;27;p1"/>
          <p:cNvSpPr txBox="1"/>
          <p:nvPr/>
        </p:nvSpPr>
        <p:spPr>
          <a:xfrm>
            <a:off x="2886456" y="2504859"/>
            <a:ext cx="5724000" cy="9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mbria"/>
                <a:ea typeface="Cambria"/>
                <a:cs typeface="Cambria"/>
                <a:sym typeface="Cambria"/>
              </a:rPr>
              <a:t>Prepaid Energy Meter with Smart Monitoring System</a:t>
            </a:r>
            <a:endParaRPr sz="2800">
              <a:solidFill>
                <a:schemeClr val="dk1"/>
              </a:solidFill>
              <a:latin typeface="Cambria"/>
              <a:ea typeface="Cambria"/>
              <a:cs typeface="Cambria"/>
              <a:sym typeface="Cambria"/>
            </a:endParaRPr>
          </a:p>
        </p:txBody>
      </p:sp>
      <p:sp>
        <p:nvSpPr>
          <p:cNvPr id="1048589" name="Google Shape;28;p1"/>
          <p:cNvSpPr txBox="1"/>
          <p:nvPr/>
        </p:nvSpPr>
        <p:spPr>
          <a:xfrm>
            <a:off x="31474" y="3728659"/>
            <a:ext cx="2922000" cy="378000"/>
          </a:xfrm>
          <a:prstGeom prst="rect">
            <a:avLst/>
          </a:prstGeom>
          <a:noFill/>
          <a:ln>
            <a:noFill/>
          </a:ln>
        </p:spPr>
        <p:txBody>
          <a:bodyPr spcFirstLastPara="1" wrap="square" lIns="91425" tIns="45700" rIns="91425" bIns="45700" anchor="t" anchorCtr="0">
            <a:normAutofit fontScale="95833" lnSpcReduction="10000"/>
          </a:bodyPr>
          <a:lstStyle/>
          <a:p>
            <a:pPr marL="0" marR="0" lvl="0" indent="0" algn="ctr" rtl="0">
              <a:lnSpc>
                <a:spcPct val="90000"/>
              </a:lnSpc>
              <a:spcBef>
                <a:spcPts val="0"/>
              </a:spcBef>
              <a:spcAft>
                <a:spcPts val="0"/>
              </a:spcAft>
              <a:buClr>
                <a:schemeClr val="dk1"/>
              </a:buClr>
              <a:buSzPct val="100000"/>
              <a:buFont typeface="Arial"/>
              <a:buNone/>
            </a:pPr>
            <a:r>
              <a:rPr lang="en-US" sz="2400" b="0" u="none">
                <a:solidFill>
                  <a:schemeClr val="dk1"/>
                </a:solidFill>
                <a:latin typeface="Times New Roman"/>
                <a:ea typeface="Times New Roman"/>
                <a:cs typeface="Times New Roman"/>
                <a:sym typeface="Times New Roman"/>
              </a:rPr>
              <a:t> </a:t>
            </a:r>
            <a:r>
              <a:rPr lang="en-US" sz="2400" b="0" u="sng">
                <a:solidFill>
                  <a:schemeClr val="dk1"/>
                </a:solidFill>
                <a:latin typeface="Times New Roman"/>
                <a:ea typeface="Times New Roman"/>
                <a:cs typeface="Times New Roman"/>
                <a:sym typeface="Times New Roman"/>
              </a:rPr>
              <a:t>TEAM MEMBERS</a:t>
            </a:r>
            <a:endParaRPr sz="2400" b="0" u="sng">
              <a:solidFill>
                <a:schemeClr val="dk1"/>
              </a:solidFill>
              <a:latin typeface="Times New Roman"/>
              <a:ea typeface="Times New Roman"/>
              <a:cs typeface="Times New Roman"/>
              <a:sym typeface="Times New Roman"/>
            </a:endParaRPr>
          </a:p>
        </p:txBody>
      </p:sp>
      <p:sp>
        <p:nvSpPr>
          <p:cNvPr id="1048590" name="Google Shape;29;p1"/>
          <p:cNvSpPr txBox="1"/>
          <p:nvPr/>
        </p:nvSpPr>
        <p:spPr>
          <a:xfrm>
            <a:off x="305825" y="3657014"/>
            <a:ext cx="4404300" cy="2890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None/>
            </a:pPr>
            <a:endParaRPr sz="1800" b="0" u="none" dirty="0">
              <a:solidFill>
                <a:schemeClr val="dk1"/>
              </a:solidFill>
              <a:latin typeface="Cambria"/>
              <a:ea typeface="Cambria"/>
              <a:cs typeface="Cambria"/>
              <a:sym typeface="Cambria"/>
            </a:endParaRPr>
          </a:p>
          <a:p>
            <a:pPr marL="228600" marR="0" lvl="0" indent="-228600" algn="l" rtl="0">
              <a:lnSpc>
                <a:spcPct val="90000"/>
              </a:lnSpc>
              <a:spcBef>
                <a:spcPts val="1000"/>
              </a:spcBef>
              <a:spcAft>
                <a:spcPts val="0"/>
              </a:spcAft>
              <a:buClr>
                <a:schemeClr val="dk1"/>
              </a:buClr>
              <a:buSzPts val="1800"/>
              <a:buFont typeface="Arial"/>
              <a:buNone/>
            </a:pPr>
            <a:r>
              <a:rPr lang="en-US" sz="1800" b="1" u="none" dirty="0">
                <a:solidFill>
                  <a:schemeClr val="dk1"/>
                </a:solidFill>
                <a:latin typeface="Cambria"/>
                <a:ea typeface="Cambria"/>
                <a:cs typeface="Cambria"/>
                <a:sym typeface="Cambria"/>
              </a:rPr>
              <a:t>Batch Number :</a:t>
            </a:r>
            <a:r>
              <a:rPr lang="en-US" sz="1800" b="0" u="none" dirty="0">
                <a:solidFill>
                  <a:schemeClr val="dk1"/>
                </a:solidFill>
                <a:latin typeface="Cambria"/>
                <a:ea typeface="Cambria"/>
                <a:cs typeface="Cambria"/>
                <a:sym typeface="Cambria"/>
              </a:rPr>
              <a:t> II</a:t>
            </a:r>
            <a:endParaRPr dirty="0"/>
          </a:p>
          <a:p>
            <a:pPr marL="228600" marR="0" lvl="0" indent="-228600" algn="l" rtl="0">
              <a:lnSpc>
                <a:spcPct val="90000"/>
              </a:lnSpc>
              <a:spcBef>
                <a:spcPts val="1000"/>
              </a:spcBef>
              <a:spcAft>
                <a:spcPts val="0"/>
              </a:spcAft>
              <a:buClr>
                <a:schemeClr val="dk1"/>
              </a:buClr>
              <a:buSzPts val="1800"/>
              <a:buFont typeface="Arial"/>
              <a:buNone/>
            </a:pPr>
            <a:r>
              <a:rPr lang="en-US" sz="1800" b="0" u="none" dirty="0">
                <a:solidFill>
                  <a:schemeClr val="dk1"/>
                </a:solidFill>
                <a:latin typeface="Cambria"/>
                <a:ea typeface="Cambria"/>
                <a:cs typeface="Cambria"/>
                <a:sym typeface="Cambria"/>
              </a:rPr>
              <a:t>Sivasankar C 	 611220105033</a:t>
            </a:r>
            <a:endParaRPr dirty="0"/>
          </a:p>
          <a:p>
            <a:pPr marL="228600" marR="0" lvl="0" indent="-228600" algn="l" rtl="0">
              <a:lnSpc>
                <a:spcPct val="90000"/>
              </a:lnSpc>
              <a:spcBef>
                <a:spcPts val="1000"/>
              </a:spcBef>
              <a:spcAft>
                <a:spcPts val="0"/>
              </a:spcAft>
              <a:buClr>
                <a:schemeClr val="dk1"/>
              </a:buClr>
              <a:buSzPts val="1800"/>
              <a:buFont typeface="Arial"/>
              <a:buNone/>
            </a:pPr>
            <a:r>
              <a:rPr lang="en-US" sz="1800" b="0" u="none" dirty="0">
                <a:solidFill>
                  <a:schemeClr val="dk1"/>
                </a:solidFill>
                <a:latin typeface="Cambria"/>
                <a:ea typeface="Cambria"/>
                <a:cs typeface="Cambria"/>
                <a:sym typeface="Cambria"/>
              </a:rPr>
              <a:t>Dinesh Kumar P 	 611220105008</a:t>
            </a:r>
            <a:endParaRPr dirty="0"/>
          </a:p>
          <a:p>
            <a:pPr marL="228600" marR="0" lvl="0" indent="-228600" algn="l" rtl="0">
              <a:lnSpc>
                <a:spcPct val="90000"/>
              </a:lnSpc>
              <a:spcBef>
                <a:spcPts val="1000"/>
              </a:spcBef>
              <a:spcAft>
                <a:spcPts val="0"/>
              </a:spcAft>
              <a:buClr>
                <a:schemeClr val="dk1"/>
              </a:buClr>
              <a:buSzPts val="1800"/>
              <a:buFont typeface="Arial"/>
              <a:buNone/>
            </a:pPr>
            <a:r>
              <a:rPr lang="en-US" sz="1800" b="0" u="none" dirty="0">
                <a:solidFill>
                  <a:schemeClr val="dk1"/>
                </a:solidFill>
                <a:latin typeface="Cambria"/>
                <a:ea typeface="Cambria"/>
                <a:cs typeface="Cambria"/>
                <a:sym typeface="Cambria"/>
              </a:rPr>
              <a:t>Jayaganth T 	 611220105015</a:t>
            </a:r>
            <a:endParaRPr dirty="0"/>
          </a:p>
          <a:p>
            <a:pPr marL="228600" marR="0" lvl="0" indent="-228600" algn="l" rtl="0">
              <a:lnSpc>
                <a:spcPct val="90000"/>
              </a:lnSpc>
              <a:spcBef>
                <a:spcPts val="1000"/>
              </a:spcBef>
              <a:spcAft>
                <a:spcPts val="0"/>
              </a:spcAft>
              <a:buClr>
                <a:schemeClr val="dk1"/>
              </a:buClr>
              <a:buSzPts val="1800"/>
              <a:buFont typeface="Arial"/>
              <a:buNone/>
            </a:pPr>
            <a:r>
              <a:rPr lang="en-US" sz="1800" b="0" u="none" dirty="0" err="1">
                <a:solidFill>
                  <a:schemeClr val="dk1"/>
                </a:solidFill>
                <a:latin typeface="Cambria"/>
                <a:ea typeface="Cambria"/>
                <a:cs typeface="Cambria"/>
                <a:sym typeface="Cambria"/>
              </a:rPr>
              <a:t>Ravinthar</a:t>
            </a:r>
            <a:r>
              <a:rPr lang="en-US" sz="1800" b="0" u="none" dirty="0">
                <a:solidFill>
                  <a:schemeClr val="dk1"/>
                </a:solidFill>
                <a:latin typeface="Cambria"/>
                <a:ea typeface="Cambria"/>
                <a:cs typeface="Cambria"/>
                <a:sym typeface="Cambria"/>
              </a:rPr>
              <a:t> P 	 611220105027</a:t>
            </a:r>
            <a:endParaRPr dirty="0"/>
          </a:p>
          <a:p>
            <a:pPr marL="228600" marR="0" lvl="0" indent="-228600" algn="l" rtl="0">
              <a:lnSpc>
                <a:spcPct val="90000"/>
              </a:lnSpc>
              <a:spcBef>
                <a:spcPts val="1000"/>
              </a:spcBef>
              <a:spcAft>
                <a:spcPts val="0"/>
              </a:spcAft>
              <a:buClr>
                <a:schemeClr val="dk1"/>
              </a:buClr>
              <a:buSzPts val="1800"/>
              <a:buFont typeface="Arial"/>
              <a:buNone/>
            </a:pPr>
            <a:r>
              <a:rPr lang="en-US" sz="1800" b="0" u="none" dirty="0">
                <a:solidFill>
                  <a:schemeClr val="dk1"/>
                </a:solidFill>
                <a:latin typeface="Cambria"/>
                <a:ea typeface="Cambria"/>
                <a:cs typeface="Cambria"/>
                <a:sym typeface="Cambria"/>
              </a:rPr>
              <a:t>Thirumalai V            611220105041</a:t>
            </a:r>
            <a:endParaRPr dirty="0"/>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mbria"/>
                <a:ea typeface="Cambria"/>
                <a:cs typeface="Cambria"/>
                <a:sym typeface="Cambria"/>
              </a:rPr>
              <a:t>Sanjay M K                611220105314</a:t>
            </a:r>
            <a:endParaRPr dirty="0"/>
          </a:p>
          <a:p>
            <a:pPr marL="228600" marR="0" lvl="0" indent="-228600" algn="l" rtl="0">
              <a:lnSpc>
                <a:spcPct val="90000"/>
              </a:lnSpc>
              <a:spcBef>
                <a:spcPts val="1000"/>
              </a:spcBef>
              <a:spcAft>
                <a:spcPts val="0"/>
              </a:spcAft>
              <a:buClr>
                <a:schemeClr val="dk1"/>
              </a:buClr>
              <a:buSzPts val="1800"/>
              <a:buFont typeface="Arial"/>
              <a:buNone/>
            </a:pPr>
            <a:endParaRPr sz="1800" b="0" u="none" dirty="0">
              <a:solidFill>
                <a:schemeClr val="dk1"/>
              </a:solidFill>
              <a:latin typeface="Cambria"/>
              <a:ea typeface="Cambria"/>
              <a:cs typeface="Cambria"/>
              <a:sym typeface="Cambria"/>
            </a:endParaRPr>
          </a:p>
          <a:p>
            <a:pPr marL="228600" marR="0" lvl="0" indent="-228600" algn="l" rtl="0">
              <a:lnSpc>
                <a:spcPct val="90000"/>
              </a:lnSpc>
              <a:spcBef>
                <a:spcPts val="1000"/>
              </a:spcBef>
              <a:spcAft>
                <a:spcPts val="0"/>
              </a:spcAft>
              <a:buClr>
                <a:schemeClr val="dk1"/>
              </a:buClr>
              <a:buSzPts val="1800"/>
              <a:buFont typeface="Arial"/>
              <a:buNone/>
            </a:pPr>
            <a:endParaRPr sz="1800" b="0" u="none" dirty="0">
              <a:solidFill>
                <a:schemeClr val="dk1"/>
              </a:solidFill>
              <a:latin typeface="Cambria"/>
              <a:ea typeface="Cambria"/>
              <a:cs typeface="Cambria"/>
              <a:sym typeface="Cambria"/>
            </a:endParaRPr>
          </a:p>
          <a:p>
            <a:pPr marL="228600" marR="0" lvl="0" indent="-228600" algn="l" rtl="0">
              <a:lnSpc>
                <a:spcPct val="90000"/>
              </a:lnSpc>
              <a:spcBef>
                <a:spcPts val="1000"/>
              </a:spcBef>
              <a:spcAft>
                <a:spcPts val="0"/>
              </a:spcAft>
              <a:buClr>
                <a:schemeClr val="dk1"/>
              </a:buClr>
              <a:buSzPts val="1800"/>
              <a:buFont typeface="Arial"/>
              <a:buNone/>
            </a:pPr>
            <a:endParaRPr sz="1800" b="0" u="none" dirty="0">
              <a:solidFill>
                <a:schemeClr val="dk1"/>
              </a:solidFill>
              <a:latin typeface="Cambria"/>
              <a:ea typeface="Cambria"/>
              <a:cs typeface="Cambria"/>
              <a:sym typeface="Cambria"/>
            </a:endParaRPr>
          </a:p>
        </p:txBody>
      </p:sp>
      <p:sp>
        <p:nvSpPr>
          <p:cNvPr id="1048591" name="Google Shape;30;p1"/>
          <p:cNvSpPr txBox="1"/>
          <p:nvPr/>
        </p:nvSpPr>
        <p:spPr>
          <a:xfrm>
            <a:off x="6851397" y="3840308"/>
            <a:ext cx="3032100" cy="432000"/>
          </a:xfrm>
          <a:prstGeom prst="rect">
            <a:avLst/>
          </a:prstGeom>
          <a:noFill/>
          <a:ln>
            <a:noFill/>
          </a:ln>
        </p:spPr>
        <p:txBody>
          <a:bodyPr spcFirstLastPara="1" wrap="square" lIns="91425" tIns="45700" rIns="91425" bIns="45700" anchor="t" anchorCtr="0">
            <a:normAutofit fontScale="82500" lnSpcReduction="10000"/>
          </a:bodyPr>
          <a:lstStyle/>
          <a:p>
            <a:pPr marL="0" marR="0" lvl="0" indent="0" algn="ctr" rtl="0">
              <a:lnSpc>
                <a:spcPct val="90000"/>
              </a:lnSpc>
              <a:spcBef>
                <a:spcPts val="0"/>
              </a:spcBef>
              <a:spcAft>
                <a:spcPts val="0"/>
              </a:spcAft>
              <a:buClr>
                <a:schemeClr val="dk1"/>
              </a:buClr>
              <a:buSzPct val="100000"/>
              <a:buFont typeface="Arial"/>
              <a:buNone/>
            </a:pPr>
            <a:r>
              <a:rPr lang="en-US" sz="2800" b="0" u="sng">
                <a:solidFill>
                  <a:schemeClr val="dk1"/>
                </a:solidFill>
                <a:latin typeface="Cambria"/>
                <a:ea typeface="Cambria"/>
                <a:cs typeface="Cambria"/>
                <a:sym typeface="Cambria"/>
              </a:rPr>
              <a:t>PROJECT SUPERVISOR </a:t>
            </a:r>
            <a:endParaRPr sz="2800" b="0" u="sng">
              <a:solidFill>
                <a:schemeClr val="dk1"/>
              </a:solidFill>
              <a:latin typeface="Cambria"/>
              <a:ea typeface="Cambria"/>
              <a:cs typeface="Cambria"/>
              <a:sym typeface="Cambria"/>
            </a:endParaRPr>
          </a:p>
        </p:txBody>
      </p:sp>
      <p:sp>
        <p:nvSpPr>
          <p:cNvPr id="1048592" name="Google Shape;31;p1"/>
          <p:cNvSpPr txBox="1"/>
          <p:nvPr/>
        </p:nvSpPr>
        <p:spPr>
          <a:xfrm>
            <a:off x="6950100" y="4290550"/>
            <a:ext cx="4617012" cy="2430900"/>
          </a:xfrm>
          <a:prstGeom prst="rect">
            <a:avLst/>
          </a:prstGeom>
          <a:noFill/>
          <a:ln>
            <a:noFill/>
          </a:ln>
        </p:spPr>
        <p:txBody>
          <a:bodyPr spcFirstLastPara="1" wrap="square" lIns="91425" tIns="45700" rIns="91425" bIns="45700" anchor="t" anchorCtr="0">
            <a:noAutofit/>
          </a:bodyPr>
          <a:lstStyle/>
          <a:p>
            <a:pPr marL="257175" marR="0" lvl="0" indent="-257175"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Dr.P.A.Gowrisankar, </a:t>
            </a:r>
            <a:endParaRPr dirty="0"/>
          </a:p>
          <a:p>
            <a:pPr marL="257175" marR="0" lvl="0" indent="-257175" algn="just" rtl="0">
              <a:lnSpc>
                <a:spcPct val="100000"/>
              </a:lnSpc>
              <a:spcBef>
                <a:spcPts val="36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Associate Professor</a:t>
            </a:r>
            <a:endParaRPr dirty="0"/>
          </a:p>
          <a:p>
            <a:pPr marL="257175" marR="0" lvl="0" indent="-257175" algn="just" rtl="0">
              <a:lnSpc>
                <a:spcPct val="100000"/>
              </a:lnSpc>
              <a:spcBef>
                <a:spcPts val="360"/>
              </a:spcBef>
              <a:spcAft>
                <a:spcPts val="0"/>
              </a:spcAft>
              <a:buClr>
                <a:srgbClr val="000000"/>
              </a:buClr>
              <a:buSzPts val="1800"/>
              <a:buFont typeface="Arial"/>
              <a:buNone/>
            </a:pPr>
            <a:r>
              <a:rPr lang="en-US" sz="1800" b="0" u="none" dirty="0">
                <a:solidFill>
                  <a:srgbClr val="000000"/>
                </a:solidFill>
                <a:latin typeface="Times New Roman"/>
                <a:ea typeface="Times New Roman"/>
                <a:cs typeface="Times New Roman"/>
                <a:sym typeface="Times New Roman"/>
              </a:rPr>
              <a:t>Department Of Electrical &amp; Electronics Engineering</a:t>
            </a:r>
            <a:endParaRPr sz="1800" b="0" i="0" u="none" strike="noStrike" cap="none" dirty="0">
              <a:solidFill>
                <a:srgbClr val="000000"/>
              </a:solidFill>
              <a:latin typeface="Times New Roman"/>
              <a:ea typeface="Times New Roman"/>
              <a:cs typeface="Times New Roman"/>
              <a:sym typeface="Times New Roman"/>
            </a:endParaRPr>
          </a:p>
          <a:p>
            <a:pPr marL="257175" marR="0" lvl="0" indent="-257175" algn="just" rtl="0">
              <a:lnSpc>
                <a:spcPct val="100000"/>
              </a:lnSpc>
              <a:spcBef>
                <a:spcPts val="36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KIOT, Salem</a:t>
            </a:r>
            <a:endParaRPr sz="1800" b="0" i="0" u="none" strike="noStrike" cap="none" dirty="0">
              <a:solidFill>
                <a:srgbClr val="000000"/>
              </a:solidFill>
              <a:latin typeface="Times New Roman"/>
              <a:ea typeface="Times New Roman"/>
              <a:cs typeface="Times New Roman"/>
              <a:sym typeface="Times New Roman"/>
            </a:endParaRPr>
          </a:p>
          <a:p>
            <a:pPr marL="228600" marR="0" lvl="0" indent="-228600" algn="just" rtl="0">
              <a:lnSpc>
                <a:spcPct val="90000"/>
              </a:lnSpc>
              <a:spcBef>
                <a:spcPts val="1000"/>
              </a:spcBef>
              <a:spcAft>
                <a:spcPts val="0"/>
              </a:spcAft>
              <a:buClr>
                <a:schemeClr val="dk1"/>
              </a:buClr>
              <a:buSzPts val="2000"/>
              <a:buFont typeface="Arial"/>
              <a:buNone/>
            </a:pPr>
            <a:endParaRPr sz="2000" b="1" u="none" dirty="0">
              <a:solidFill>
                <a:schemeClr val="dk1"/>
              </a:solidFill>
              <a:latin typeface="Cambria"/>
              <a:ea typeface="Cambria"/>
              <a:cs typeface="Cambria"/>
              <a:sym typeface="Cambria"/>
            </a:endParaRPr>
          </a:p>
        </p:txBody>
      </p:sp>
      <p:sp>
        <p:nvSpPr>
          <p:cNvPr id="1048593" name="Google Shape;32;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lang="en-US"/>
          </a:p>
        </p:txBody>
      </p:sp>
      <p:sp>
        <p:nvSpPr>
          <p:cNvPr id="1048594" name="Google Shape;33;p1"/>
          <p:cNvSpPr txBox="1">
            <a:spLocks noGrp="1"/>
          </p:cNvSpPr>
          <p:nvPr>
            <p:ph type="dt" idx="10"/>
          </p:nvPr>
        </p:nvSpPr>
        <p:spPr>
          <a:xfrm>
            <a:off x="31474" y="6547718"/>
            <a:ext cx="927900" cy="267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28-02-2023</a:t>
            </a:r>
          </a:p>
        </p:txBody>
      </p:sp>
      <p:sp>
        <p:nvSpPr>
          <p:cNvPr id="1048595" name="Google Shape;34;p1"/>
          <p:cNvSpPr txBox="1">
            <a:spLocks noGrp="1"/>
          </p:cNvSpPr>
          <p:nvPr>
            <p:ph type="ftr" idx="11"/>
          </p:nvPr>
        </p:nvSpPr>
        <p:spPr>
          <a:xfrm>
            <a:off x="4316506" y="6556682"/>
            <a:ext cx="2057400" cy="26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EE6811 - Project 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7"/>
          <p:cNvSpPr/>
          <p:nvPr/>
        </p:nvSpPr>
        <p:spPr>
          <a:xfrm>
            <a:off x="239350" y="107922"/>
            <a:ext cx="8861941" cy="574040"/>
          </a:xfrm>
          <a:prstGeom prst="rect">
            <a:avLst/>
          </a:prstGeom>
        </p:spPr>
        <p:txBody>
          <a:bodyPr wrap="none">
            <a:spAutoFit/>
          </a:bodyPr>
          <a:lstStyle/>
          <a:p>
            <a:r>
              <a:rPr lang="en-IN" sz="3200" b="1" u="sng" dirty="0">
                <a:latin typeface="Times New Roman" pitchFamily="18" charset="0"/>
                <a:cs typeface="Times New Roman" pitchFamily="18" charset="0"/>
              </a:rPr>
              <a:t>Existing Method (Problem Area &amp; Identification) </a:t>
            </a:r>
            <a:endParaRPr lang="en-US" sz="3200" dirty="0"/>
          </a:p>
        </p:txBody>
      </p:sp>
      <p:sp>
        <p:nvSpPr>
          <p:cNvPr id="1048618" name="Rectangle 2"/>
          <p:cNvSpPr/>
          <p:nvPr/>
        </p:nvSpPr>
        <p:spPr>
          <a:xfrm>
            <a:off x="239349" y="828001"/>
            <a:ext cx="11617291" cy="5996941"/>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The customer faces several issues as a result of post- paid  connections.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rPr>
              <a:t>Traditionally, the electricity meters are installed on consumer’s premises and the consumption information is collected by meter-readers on their  monthly visits to the premises.</a:t>
            </a:r>
          </a:p>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rPr>
              <a:t> There is no system to monitor the load usage in the existing system. So, the consumer faces economic problems during post billing period.</a:t>
            </a:r>
            <a:endParaRPr lang="en-IN" sz="2400" b="1" u="sng" dirty="0">
              <a:latin typeface="Times New Roman" pitchFamily="18" charset="0"/>
              <a:cs typeface="Times New Roman" pitchFamily="18" charset="0"/>
            </a:endParaRPr>
          </a:p>
          <a:p>
            <a:pPr marL="285750" indent="-285750">
              <a:buFont typeface="Arial" panose="020B0604020202020204" pitchFamily="34" charset="0"/>
              <a:buChar char="•"/>
            </a:pPr>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p:txBody>
      </p:sp>
      <p:sp>
        <p:nvSpPr>
          <p:cNvPr id="1048619" name="Date Placeholder 1"/>
          <p:cNvSpPr>
            <a:spLocks noGrp="1"/>
          </p:cNvSpPr>
          <p:nvPr>
            <p:ph type="dt" sz="half" idx="10"/>
          </p:nvPr>
        </p:nvSpPr>
        <p:spPr/>
        <p:txBody>
          <a:bodyPr/>
          <a:lstStyle/>
          <a:p>
            <a:fld id="{A9B64C2F-99C9-411F-8837-E29C11344FDB}" type="datetime1">
              <a:rPr lang="en-IN" smtClean="0"/>
              <a:t>26-05-2023</a:t>
            </a:fld>
            <a:endParaRPr lang="en-IN"/>
          </a:p>
        </p:txBody>
      </p:sp>
      <p:sp>
        <p:nvSpPr>
          <p:cNvPr id="1048620" name="Footer Placeholder 3"/>
          <p:cNvSpPr>
            <a:spLocks noGrp="1"/>
          </p:cNvSpPr>
          <p:nvPr>
            <p:ph type="ftr" sz="quarter" idx="11"/>
          </p:nvPr>
        </p:nvSpPr>
        <p:spPr/>
        <p:txBody>
          <a:bodyPr/>
          <a:lstStyle/>
          <a:p>
            <a:r>
              <a:rPr lang="en-IN"/>
              <a:t>Depatment of EEE</a:t>
            </a:r>
          </a:p>
        </p:txBody>
      </p:sp>
      <p:sp>
        <p:nvSpPr>
          <p:cNvPr id="1048621" name="Slide Number Placeholder 4"/>
          <p:cNvSpPr>
            <a:spLocks noGrp="1"/>
          </p:cNvSpPr>
          <p:nvPr>
            <p:ph type="sldNum" sz="quarter" idx="12"/>
          </p:nvPr>
        </p:nvSpPr>
        <p:spPr/>
        <p:txBody>
          <a:bodyPr/>
          <a:lstStyle/>
          <a:p>
            <a:fld id="{1989EA6F-2531-4D9E-A19D-F55DC521DCE8}"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7"/>
          <p:cNvSpPr/>
          <p:nvPr/>
        </p:nvSpPr>
        <p:spPr>
          <a:xfrm>
            <a:off x="239349" y="107922"/>
            <a:ext cx="5726232" cy="574040"/>
          </a:xfrm>
          <a:prstGeom prst="rect">
            <a:avLst/>
          </a:prstGeom>
        </p:spPr>
        <p:txBody>
          <a:bodyPr wrap="none">
            <a:spAutoFit/>
          </a:bodyPr>
          <a:lstStyle/>
          <a:p>
            <a:r>
              <a:rPr lang="en-IN" sz="3200" b="1" u="sng" dirty="0">
                <a:latin typeface="Times New Roman" pitchFamily="18" charset="0"/>
                <a:cs typeface="Times New Roman" pitchFamily="18" charset="0"/>
              </a:rPr>
              <a:t>Proposed Method (Objective’s)</a:t>
            </a:r>
            <a:endParaRPr lang="en-US" sz="3200" dirty="0"/>
          </a:p>
        </p:txBody>
      </p:sp>
      <p:sp>
        <p:nvSpPr>
          <p:cNvPr id="1048623" name="Rectangle 8"/>
          <p:cNvSpPr/>
          <p:nvPr/>
        </p:nvSpPr>
        <p:spPr>
          <a:xfrm>
            <a:off x="239349" y="828001"/>
            <a:ext cx="11617291" cy="8422640"/>
          </a:xfrm>
          <a:prstGeom prst="rect">
            <a:avLst/>
          </a:prstGeom>
        </p:spPr>
        <p:txBody>
          <a:bodyPr wrap="square">
            <a:spAutoFit/>
          </a:bodyPr>
          <a:lstStyle/>
          <a:p>
            <a:endParaRPr lang="en-IN" sz="2000"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a:latin typeface="Times New Roman" pitchFamily="18" charset="0"/>
                <a:cs typeface="Times New Roman" pitchFamily="18" charset="0"/>
              </a:rPr>
              <a:t>To obtain the pre-paid recharge system for the existing energy meters.</a:t>
            </a:r>
          </a:p>
          <a:p>
            <a:pPr marL="342900" indent="-342900">
              <a:buFont typeface="Arial" panose="020B0604020202020204" pitchFamily="34" charset="0"/>
              <a:buChar char="•"/>
            </a:pPr>
            <a:endParaRPr lang="en-IN" sz="2400"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a:latin typeface="Times New Roman" pitchFamily="18" charset="0"/>
                <a:cs typeface="Times New Roman" pitchFamily="18" charset="0"/>
              </a:rPr>
              <a:t>To develop a module to monitor the load consumption.</a:t>
            </a:r>
          </a:p>
          <a:p>
            <a:pPr marL="342900" indent="-342900">
              <a:buFont typeface="Arial" panose="020B0604020202020204" pitchFamily="34" charset="0"/>
              <a:buChar char="•"/>
            </a:pPr>
            <a:endParaRPr lang="en-IN" sz="2400"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a:latin typeface="Times New Roman" pitchFamily="18" charset="0"/>
                <a:cs typeface="Times New Roman" pitchFamily="18" charset="0"/>
              </a:rPr>
              <a:t>To enable two-way communication between consumer and the provider.</a:t>
            </a:r>
          </a:p>
          <a:p>
            <a:pPr marL="342900" indent="-342900">
              <a:buFont typeface="Arial" panose="020B0604020202020204" pitchFamily="34" charset="0"/>
              <a:buChar char="•"/>
            </a:pPr>
            <a:endParaRPr lang="en-IN" sz="2400"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a:latin typeface="Times New Roman" pitchFamily="18" charset="0"/>
                <a:cs typeface="Times New Roman" pitchFamily="18" charset="0"/>
              </a:rPr>
              <a:t>To create  user friendly platform to monitor the real time status of the Energy meter.</a:t>
            </a:r>
          </a:p>
          <a:p>
            <a:r>
              <a:rPr lang="en-IN" sz="2400" dirty="0">
                <a:latin typeface="Times New Roman" pitchFamily="18" charset="0"/>
                <a:cs typeface="Times New Roman" pitchFamily="18" charset="0"/>
              </a:rPr>
              <a:t>  </a:t>
            </a: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p:txBody>
      </p:sp>
      <p:sp>
        <p:nvSpPr>
          <p:cNvPr id="1048624" name="Date Placeholder 9"/>
          <p:cNvSpPr>
            <a:spLocks noGrp="1"/>
          </p:cNvSpPr>
          <p:nvPr>
            <p:ph type="dt" sz="half" idx="10"/>
          </p:nvPr>
        </p:nvSpPr>
        <p:spPr/>
        <p:txBody>
          <a:bodyPr/>
          <a:lstStyle/>
          <a:p>
            <a:fld id="{855A1178-92E0-41AA-8D30-7060E38BFE18}" type="datetime1">
              <a:rPr lang="en-IN" smtClean="0"/>
              <a:t>26-05-2023</a:t>
            </a:fld>
            <a:endParaRPr lang="en-IN"/>
          </a:p>
        </p:txBody>
      </p:sp>
      <p:sp>
        <p:nvSpPr>
          <p:cNvPr id="1048625" name="Footer Placeholder 10"/>
          <p:cNvSpPr>
            <a:spLocks noGrp="1"/>
          </p:cNvSpPr>
          <p:nvPr>
            <p:ph type="ftr" sz="quarter" idx="11"/>
          </p:nvPr>
        </p:nvSpPr>
        <p:spPr/>
        <p:txBody>
          <a:bodyPr/>
          <a:lstStyle/>
          <a:p>
            <a:r>
              <a:rPr lang="en-IN"/>
              <a:t>Depatment of EEE</a:t>
            </a:r>
          </a:p>
        </p:txBody>
      </p:sp>
      <p:sp>
        <p:nvSpPr>
          <p:cNvPr id="1048626" name="Slide Number Placeholder 11"/>
          <p:cNvSpPr>
            <a:spLocks noGrp="1"/>
          </p:cNvSpPr>
          <p:nvPr>
            <p:ph type="sldNum" sz="quarter" idx="12"/>
          </p:nvPr>
        </p:nvSpPr>
        <p:spPr/>
        <p:txBody>
          <a:bodyPr/>
          <a:lstStyle/>
          <a:p>
            <a:fld id="{1989EA6F-2531-4D9E-A19D-F55DC521DCE8}"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8"/>
          <p:cNvPicPr>
            <a:picLocks noChangeAspect="1"/>
          </p:cNvPicPr>
          <p:nvPr/>
        </p:nvPicPr>
        <p:blipFill>
          <a:blip r:embed="rId2"/>
          <a:stretch>
            <a:fillRect/>
          </a:stretch>
        </p:blipFill>
        <p:spPr>
          <a:xfrm>
            <a:off x="2265601" y="1598033"/>
            <a:ext cx="7410861" cy="3064510"/>
          </a:xfrm>
          <a:prstGeom prst="rect">
            <a:avLst/>
          </a:prstGeom>
          <a:ln>
            <a:noFill/>
          </a:ln>
          <a:effectLst>
            <a:outerShdw blurRad="292100" dist="139700" dir="2700000" algn="tl" rotWithShape="0">
              <a:srgbClr val="333333">
                <a:alpha val="65000"/>
              </a:srgbClr>
            </a:outerShdw>
          </a:effectLst>
        </p:spPr>
      </p:pic>
      <p:sp>
        <p:nvSpPr>
          <p:cNvPr id="1048627" name="TextBox 15"/>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Proposed System Block Diagram </a:t>
            </a:r>
            <a:endParaRPr lang="en-IN" sz="2800" b="1" dirty="0">
              <a:latin typeface="Cambria" panose="02040503050406030204" pitchFamily="18" charset="0"/>
              <a:ea typeface="Cambria" panose="02040503050406030204" pitchFamily="18" charset="0"/>
            </a:endParaRPr>
          </a:p>
        </p:txBody>
      </p:sp>
      <p:sp>
        <p:nvSpPr>
          <p:cNvPr id="1048628" name="Content Placeholder 3"/>
          <p:cNvSpPr txBox="1"/>
          <p:nvPr/>
        </p:nvSpPr>
        <p:spPr>
          <a:xfrm>
            <a:off x="134471" y="886967"/>
            <a:ext cx="11878235" cy="51462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2000" dirty="0">
              <a:latin typeface="Cambria" panose="02040503050406030204" pitchFamily="18" charset="0"/>
              <a:ea typeface="Cambria" panose="02040503050406030204" pitchFamily="18" charset="0"/>
              <a:cs typeface="Times New Roman" pitchFamily="18" charset="0"/>
            </a:endParaRPr>
          </a:p>
        </p:txBody>
      </p:sp>
      <p:sp>
        <p:nvSpPr>
          <p:cNvPr id="1048629" name="Date Placeholder 2"/>
          <p:cNvSpPr>
            <a:spLocks noGrp="1"/>
          </p:cNvSpPr>
          <p:nvPr>
            <p:ph type="dt" sz="half" idx="10"/>
          </p:nvPr>
        </p:nvSpPr>
        <p:spPr/>
        <p:txBody>
          <a:bodyPr/>
          <a:lstStyle/>
          <a:p>
            <a:fld id="{F841C2AA-BE9C-459D-BACD-50EA1FB9E0F6}" type="datetime1">
              <a:rPr lang="en-IN" smtClean="0"/>
              <a:t>26-05-2023</a:t>
            </a:fld>
            <a:endParaRPr lang="en-IN"/>
          </a:p>
        </p:txBody>
      </p:sp>
      <p:sp>
        <p:nvSpPr>
          <p:cNvPr id="1048630" name="Footer Placeholder 3"/>
          <p:cNvSpPr>
            <a:spLocks noGrp="1"/>
          </p:cNvSpPr>
          <p:nvPr>
            <p:ph type="ftr" sz="quarter" idx="11"/>
          </p:nvPr>
        </p:nvSpPr>
        <p:spPr/>
        <p:txBody>
          <a:bodyPr/>
          <a:lstStyle/>
          <a:p>
            <a:r>
              <a:rPr lang="en-IN"/>
              <a:t>EE6811 - Project Work</a:t>
            </a:r>
          </a:p>
        </p:txBody>
      </p:sp>
      <p:sp>
        <p:nvSpPr>
          <p:cNvPr id="1048631" name="Slide Number Placeholder 1"/>
          <p:cNvSpPr>
            <a:spLocks noGrp="1"/>
          </p:cNvSpPr>
          <p:nvPr>
            <p:ph type="sldNum" sz="quarter" idx="12"/>
          </p:nvPr>
        </p:nvSpPr>
        <p:spPr/>
        <p:txBody>
          <a:bodyPr/>
          <a:lstStyle/>
          <a:p>
            <a:fld id="{9442FFE1-94B0-4287-A752-920DDDD3DDFF}"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extBox 15"/>
          <p:cNvSpPr txBox="1"/>
          <p:nvPr/>
        </p:nvSpPr>
        <p:spPr>
          <a:xfrm>
            <a:off x="2368296" y="119410"/>
            <a:ext cx="750722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Proposed Hardware &amp; Software description </a:t>
            </a:r>
            <a:endParaRPr lang="en-IN" sz="2800" b="1" dirty="0">
              <a:latin typeface="Cambria" panose="02040503050406030204" pitchFamily="18" charset="0"/>
              <a:ea typeface="Cambria" panose="02040503050406030204" pitchFamily="18" charset="0"/>
            </a:endParaRPr>
          </a:p>
        </p:txBody>
      </p:sp>
      <p:sp>
        <p:nvSpPr>
          <p:cNvPr id="1048638" name="Content Placeholder 3"/>
          <p:cNvSpPr txBox="1"/>
          <p:nvPr/>
        </p:nvSpPr>
        <p:spPr>
          <a:xfrm>
            <a:off x="394447" y="886968"/>
            <a:ext cx="11223812" cy="53076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2000" dirty="0">
              <a:latin typeface="Cambria" panose="02040503050406030204" pitchFamily="18" charset="0"/>
              <a:ea typeface="Cambria" panose="02040503050406030204" pitchFamily="18" charset="0"/>
              <a:cs typeface="Times New Roman" pitchFamily="18" charset="0"/>
            </a:endParaRPr>
          </a:p>
        </p:txBody>
      </p:sp>
      <p:sp>
        <p:nvSpPr>
          <p:cNvPr id="1048639" name="Text Placeholder 6"/>
          <p:cNvSpPr>
            <a:spLocks noGrp="1"/>
          </p:cNvSpPr>
          <p:nvPr>
            <p:ph type="body" idx="1"/>
          </p:nvPr>
        </p:nvSpPr>
        <p:spPr>
          <a:xfrm>
            <a:off x="286871" y="782007"/>
            <a:ext cx="11060579" cy="5307644"/>
          </a:xfrm>
        </p:spPr>
        <p:txBody>
          <a:bodyPr>
            <a:normAutofit/>
          </a:bodyPr>
          <a:lstStyle/>
          <a:p>
            <a:r>
              <a:rPr lang="en-US" b="1" dirty="0">
                <a:solidFill>
                  <a:schemeClr val="tx1"/>
                </a:solidFill>
              </a:rPr>
              <a:t>HARDWARE PURCHASED</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Node MCU Module</a:t>
            </a:r>
            <a:r>
              <a:rPr lang="en-US" dirty="0">
                <a:solidFill>
                  <a:schemeClr val="tx1"/>
                </a:solidFill>
              </a:rPr>
              <a:t> </a:t>
            </a:r>
          </a:p>
          <a:p>
            <a:pPr marL="342900" indent="-342900">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PZEM-004T Module</a:t>
            </a:r>
          </a:p>
          <a:p>
            <a:pPr marL="342900" indent="-342900">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10 A 250V AC Relay</a:t>
            </a:r>
          </a:p>
          <a:p>
            <a:pPr marL="342900" indent="-342900">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 Lamp </a:t>
            </a:r>
          </a:p>
          <a:p>
            <a:endParaRPr lang="en-US" dirty="0">
              <a:solidFill>
                <a:schemeClr val="tx1"/>
              </a:solidFill>
            </a:endParaRPr>
          </a:p>
          <a:p>
            <a:r>
              <a:rPr lang="en-US" b="1" dirty="0">
                <a:solidFill>
                  <a:schemeClr val="tx1"/>
                </a:solidFill>
              </a:rPr>
              <a:t>SOFTWARE USED</a:t>
            </a:r>
          </a:p>
          <a:p>
            <a:pPr marL="342900" indent="-342900">
              <a:buFont typeface="Arial" panose="020B0604020202020204" pitchFamily="34" charset="0"/>
              <a:buChar char="•"/>
            </a:pPr>
            <a:r>
              <a:rPr lang="en-US" dirty="0">
                <a:solidFill>
                  <a:schemeClr val="tx1"/>
                </a:solidFill>
              </a:rPr>
              <a:t>Arduino IDE</a:t>
            </a:r>
          </a:p>
          <a:p>
            <a:pPr marL="342900" indent="-342900">
              <a:buFont typeface="Arial" panose="020B0604020202020204" pitchFamily="34" charset="0"/>
              <a:buChar char="•"/>
            </a:pPr>
            <a:r>
              <a:rPr lang="en-US" dirty="0">
                <a:solidFill>
                  <a:schemeClr val="tx1"/>
                </a:solidFill>
              </a:rPr>
              <a:t>Firebase server </a:t>
            </a:r>
          </a:p>
        </p:txBody>
      </p:sp>
      <p:sp>
        <p:nvSpPr>
          <p:cNvPr id="1048640" name="Date Placeholder 2"/>
          <p:cNvSpPr>
            <a:spLocks noGrp="1"/>
          </p:cNvSpPr>
          <p:nvPr>
            <p:ph type="dt" sz="half" idx="10"/>
          </p:nvPr>
        </p:nvSpPr>
        <p:spPr/>
        <p:txBody>
          <a:bodyPr/>
          <a:lstStyle/>
          <a:p>
            <a:fld id="{C30D7FD8-0838-4892-9849-9255CBEF1D56}" type="datetime1">
              <a:rPr lang="en-IN" smtClean="0"/>
              <a:t>26-05-2023</a:t>
            </a:fld>
            <a:endParaRPr lang="en-IN"/>
          </a:p>
        </p:txBody>
      </p:sp>
      <p:sp>
        <p:nvSpPr>
          <p:cNvPr id="1048641" name="Footer Placeholder 3"/>
          <p:cNvSpPr>
            <a:spLocks noGrp="1"/>
          </p:cNvSpPr>
          <p:nvPr>
            <p:ph type="ftr" sz="quarter" idx="11"/>
          </p:nvPr>
        </p:nvSpPr>
        <p:spPr/>
        <p:txBody>
          <a:bodyPr/>
          <a:lstStyle/>
          <a:p>
            <a:r>
              <a:rPr lang="en-IN"/>
              <a:t>EE6811 - Project Work</a:t>
            </a:r>
          </a:p>
        </p:txBody>
      </p:sp>
      <p:sp>
        <p:nvSpPr>
          <p:cNvPr id="1048642" name="Slide Number Placeholder 1"/>
          <p:cNvSpPr>
            <a:spLocks noGrp="1"/>
          </p:cNvSpPr>
          <p:nvPr>
            <p:ph type="sldNum" sz="quarter" idx="12"/>
          </p:nvPr>
        </p:nvSpPr>
        <p:spPr/>
        <p:txBody>
          <a:bodyPr/>
          <a:lstStyle/>
          <a:p>
            <a:fld id="{9442FFE1-94B0-4287-A752-920DDDD3DDFF}"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extBox 15"/>
          <p:cNvSpPr txBox="1"/>
          <p:nvPr/>
        </p:nvSpPr>
        <p:spPr>
          <a:xfrm>
            <a:off x="308864" y="387240"/>
            <a:ext cx="11480800" cy="564134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Methodology / Working principle</a:t>
            </a:r>
          </a:p>
          <a:p>
            <a:pPr algn="ctr"/>
            <a:endParaRPr lang="en-US" sz="2800" b="1" dirty="0">
              <a:latin typeface="Cambria" panose="02040503050406030204" pitchFamily="18" charset="0"/>
              <a:ea typeface="Cambria" panose="02040503050406030204" pitchFamily="18" charset="0"/>
            </a:endParaRPr>
          </a:p>
          <a:p>
            <a:r>
              <a:rPr lang="en-US" sz="2800" b="1" dirty="0">
                <a:latin typeface="Cambria" panose="02040503050406030204" pitchFamily="18" charset="0"/>
                <a:ea typeface="Cambria" panose="02040503050406030204" pitchFamily="18" charset="0"/>
              </a:rPr>
              <a:t>Hardware setup: </a:t>
            </a:r>
          </a:p>
          <a:p>
            <a:r>
              <a:rPr lang="en-US" sz="28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Connect the PZEM004T module and Node MCU using appropriate jumper wires as per the pinouts. Connect the Power supply to the PZEM004T module.</a:t>
            </a:r>
          </a:p>
          <a:p>
            <a:endParaRPr lang="en-US" sz="2800" dirty="0">
              <a:latin typeface="Cambria" panose="02040503050406030204" pitchFamily="18" charset="0"/>
              <a:ea typeface="Cambria" panose="02040503050406030204" pitchFamily="18" charset="0"/>
            </a:endParaRPr>
          </a:p>
          <a:p>
            <a:r>
              <a:rPr lang="en-US" sz="2800" b="1" dirty="0">
                <a:latin typeface="Cambria" panose="02040503050406030204" pitchFamily="18" charset="0"/>
                <a:ea typeface="Cambria" panose="02040503050406030204" pitchFamily="18" charset="0"/>
              </a:rPr>
              <a:t>Software setup: </a:t>
            </a:r>
          </a:p>
          <a:p>
            <a:r>
              <a:rPr lang="en-US" sz="28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Install the required software components, such as the Arduino IDE and libraries for the PZEM004T module and Node MCU.</a:t>
            </a:r>
          </a:p>
          <a:p>
            <a:endParaRPr lang="en-US" sz="2400" dirty="0">
              <a:latin typeface="Cambria" panose="02040503050406030204" pitchFamily="18" charset="0"/>
              <a:ea typeface="Cambria" panose="02040503050406030204" pitchFamily="18" charset="0"/>
            </a:endParaRPr>
          </a:p>
          <a:p>
            <a:r>
              <a:rPr lang="en-US" sz="2800" b="1" dirty="0">
                <a:latin typeface="Cambria" panose="02040503050406030204" pitchFamily="18" charset="0"/>
                <a:ea typeface="Cambria" panose="02040503050406030204" pitchFamily="18" charset="0"/>
              </a:rPr>
              <a:t>Calibration:</a:t>
            </a:r>
            <a:r>
              <a:rPr lang="en-US" sz="2800" dirty="0">
                <a:latin typeface="Cambria" panose="02040503050406030204" pitchFamily="18" charset="0"/>
                <a:ea typeface="Cambria" panose="02040503050406030204" pitchFamily="18" charset="0"/>
              </a:rPr>
              <a:t> </a:t>
            </a:r>
          </a:p>
          <a:p>
            <a:r>
              <a:rPr lang="en-US" sz="28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Calibrate the PZEM004T module by following the calibration procedure. This step is necessary to ensure accurate measurement of the energy consumed.</a:t>
            </a:r>
          </a:p>
        </p:txBody>
      </p:sp>
      <p:sp>
        <p:nvSpPr>
          <p:cNvPr id="1048649" name="Content Placeholder 3"/>
          <p:cNvSpPr txBox="1"/>
          <p:nvPr/>
        </p:nvSpPr>
        <p:spPr>
          <a:xfrm>
            <a:off x="308864" y="968024"/>
            <a:ext cx="11882060" cy="538832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sz="2400" dirty="0">
              <a:latin typeface="Cambria" panose="02040503050406030204" pitchFamily="18" charset="0"/>
              <a:ea typeface="Cambria" panose="02040503050406030204" pitchFamily="18" charset="0"/>
              <a:cs typeface="Times New Roman" pitchFamily="18" charset="0"/>
            </a:endParaRPr>
          </a:p>
        </p:txBody>
      </p:sp>
      <p:sp>
        <p:nvSpPr>
          <p:cNvPr id="1048650" name="Slide Number Placeholder 1"/>
          <p:cNvSpPr>
            <a:spLocks noGrp="1"/>
          </p:cNvSpPr>
          <p:nvPr>
            <p:ph type="sldNum" sz="quarter" idx="12"/>
          </p:nvPr>
        </p:nvSpPr>
        <p:spPr/>
        <p:txBody>
          <a:bodyPr/>
          <a:lstStyle/>
          <a:p>
            <a:fld id="{9442FFE1-94B0-4287-A752-920DDDD3DDFF}" type="slidenum">
              <a:rPr lang="en-IN" smtClean="0"/>
              <a:t>14</a:t>
            </a:fld>
            <a:endParaRPr lang="en-IN"/>
          </a:p>
        </p:txBody>
      </p:sp>
      <p:sp>
        <p:nvSpPr>
          <p:cNvPr id="1048651" name="Date Placeholder 2"/>
          <p:cNvSpPr>
            <a:spLocks noGrp="1"/>
          </p:cNvSpPr>
          <p:nvPr>
            <p:ph type="dt" sz="half" idx="10"/>
          </p:nvPr>
        </p:nvSpPr>
        <p:spPr/>
        <p:txBody>
          <a:bodyPr/>
          <a:lstStyle/>
          <a:p>
            <a:fld id="{C2350168-8DC3-4951-8396-BBA66E50CFF8}" type="datetime1">
              <a:rPr lang="en-IN" smtClean="0"/>
              <a:t>26-05-2023</a:t>
            </a:fld>
            <a:endParaRPr lang="en-IN"/>
          </a:p>
        </p:txBody>
      </p:sp>
      <p:sp>
        <p:nvSpPr>
          <p:cNvPr id="1048652" name="Footer Placeholder 5"/>
          <p:cNvSpPr>
            <a:spLocks noGrp="1"/>
          </p:cNvSpPr>
          <p:nvPr>
            <p:ph type="ftr" sz="quarter" idx="11"/>
          </p:nvPr>
        </p:nvSpPr>
        <p:spPr/>
        <p:txBody>
          <a:bodyPr/>
          <a:lstStyle/>
          <a:p>
            <a:r>
              <a:rPr lang="en-IN"/>
              <a:t>EE6811 - Project 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Content Placeholder 2"/>
          <p:cNvSpPr>
            <a:spLocks noGrp="1"/>
          </p:cNvSpPr>
          <p:nvPr>
            <p:ph idx="1"/>
          </p:nvPr>
        </p:nvSpPr>
        <p:spPr>
          <a:xfrm>
            <a:off x="838200" y="268941"/>
            <a:ext cx="10515600" cy="5908022"/>
          </a:xfrm>
        </p:spPr>
        <p:txBody>
          <a:bodyPr>
            <a:normAutofit fontScale="92500" lnSpcReduction="10000"/>
          </a:bodyPr>
          <a:lstStyle/>
          <a:p>
            <a:pPr marL="0" indent="0">
              <a:buNone/>
            </a:pPr>
            <a:r>
              <a:rPr lang="en-US" sz="2800" b="1" dirty="0">
                <a:latin typeface="Cambria" panose="02040503050406030204" pitchFamily="18" charset="0"/>
                <a:ea typeface="Cambria" panose="02040503050406030204" pitchFamily="18" charset="0"/>
              </a:rPr>
              <a:t>Code implementation</a:t>
            </a:r>
            <a:r>
              <a:rPr lang="en-US" sz="2800"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Write the code to read the energy consumption data from the PZEM004T module and store it in a database or a cloud platform. Implement the logic for prepaid energy meter functionality, such as deduction of energy credits for each unit consumed, alerting the user when the credit is running low, and disabling power supply when the credits are exhausted.</a:t>
            </a:r>
          </a:p>
          <a:p>
            <a:endParaRPr lang="en-US" sz="2400" dirty="0">
              <a:latin typeface="Cambria" panose="02040503050406030204" pitchFamily="18" charset="0"/>
              <a:ea typeface="Cambria" panose="02040503050406030204" pitchFamily="18" charset="0"/>
            </a:endParaRPr>
          </a:p>
          <a:p>
            <a:pPr marL="0" indent="0">
              <a:buNone/>
            </a:pPr>
            <a:r>
              <a:rPr lang="en-US" sz="2800" b="1" dirty="0">
                <a:latin typeface="Cambria" panose="02040503050406030204" pitchFamily="18" charset="0"/>
                <a:ea typeface="Cambria" panose="02040503050406030204" pitchFamily="18" charset="0"/>
              </a:rPr>
              <a:t>User interface: </a:t>
            </a:r>
          </a:p>
          <a:p>
            <a:pPr marL="0" indent="0">
              <a:buNone/>
            </a:pPr>
            <a:r>
              <a:rPr lang="en-US" sz="2400" dirty="0">
                <a:latin typeface="Cambria" panose="02040503050406030204" pitchFamily="18" charset="0"/>
                <a:ea typeface="Cambria" panose="02040503050406030204" pitchFamily="18" charset="0"/>
              </a:rPr>
              <a:t>                       Develop a user interface, such as a mobile app or a web application, to enable the user to view the energy consumption data, recharge the credits, and monitor the usage.</a:t>
            </a:r>
          </a:p>
          <a:p>
            <a:endParaRPr lang="en-US" sz="2400" dirty="0">
              <a:latin typeface="Cambria" panose="02040503050406030204" pitchFamily="18" charset="0"/>
              <a:ea typeface="Cambria" panose="02040503050406030204" pitchFamily="18" charset="0"/>
            </a:endParaRPr>
          </a:p>
          <a:p>
            <a:pPr marL="0" indent="0">
              <a:buNone/>
            </a:pPr>
            <a:r>
              <a:rPr lang="en-US" sz="2800" b="1" dirty="0">
                <a:latin typeface="Cambria" panose="02040503050406030204" pitchFamily="18" charset="0"/>
                <a:ea typeface="Cambria" panose="02040503050406030204" pitchFamily="18" charset="0"/>
              </a:rPr>
              <a:t>Testing:</a:t>
            </a:r>
          </a:p>
          <a:p>
            <a:pPr marL="0" indent="0">
              <a:buNone/>
            </a:pPr>
            <a:r>
              <a:rPr lang="en-US" dirty="0">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Test the system thoroughly to ensure that it meets the requirements and functions as expected. Make necessary modifications and improvements based on the testing results</a:t>
            </a:r>
            <a:r>
              <a:rPr lang="en-US" sz="2800" dirty="0">
                <a:latin typeface="Cambria" panose="02040503050406030204" pitchFamily="18" charset="0"/>
                <a:ea typeface="Cambria" panose="02040503050406030204" pitchFamily="18" charset="0"/>
              </a:rPr>
              <a:t>.</a:t>
            </a:r>
          </a:p>
          <a:p>
            <a:endParaRPr lang="en-IN" dirty="0"/>
          </a:p>
        </p:txBody>
      </p:sp>
      <p:sp>
        <p:nvSpPr>
          <p:cNvPr id="1048654" name="Date Placeholder 3"/>
          <p:cNvSpPr>
            <a:spLocks noGrp="1"/>
          </p:cNvSpPr>
          <p:nvPr>
            <p:ph type="dt" sz="half" idx="10"/>
          </p:nvPr>
        </p:nvSpPr>
        <p:spPr/>
        <p:txBody>
          <a:bodyPr/>
          <a:lstStyle/>
          <a:p>
            <a:fld id="{751C81EA-1280-4067-8858-BD5C1B7244A7}" type="datetime1">
              <a:rPr lang="en-IN" smtClean="0"/>
              <a:t>26-05-2023</a:t>
            </a:fld>
            <a:endParaRPr lang="en-IN"/>
          </a:p>
        </p:txBody>
      </p:sp>
      <p:sp>
        <p:nvSpPr>
          <p:cNvPr id="1048655" name="Footer Placeholder 4"/>
          <p:cNvSpPr>
            <a:spLocks noGrp="1"/>
          </p:cNvSpPr>
          <p:nvPr>
            <p:ph type="ftr" sz="quarter" idx="11"/>
          </p:nvPr>
        </p:nvSpPr>
        <p:spPr/>
        <p:txBody>
          <a:bodyPr/>
          <a:lstStyle/>
          <a:p>
            <a:r>
              <a:rPr lang="en-IN"/>
              <a:t>EE6811 - Project Work</a:t>
            </a:r>
          </a:p>
        </p:txBody>
      </p:sp>
      <p:sp>
        <p:nvSpPr>
          <p:cNvPr id="1048656" name="Slide Number Placeholder 5"/>
          <p:cNvSpPr>
            <a:spLocks noGrp="1"/>
          </p:cNvSpPr>
          <p:nvPr>
            <p:ph type="sldNum" sz="quarter" idx="12"/>
          </p:nvPr>
        </p:nvSpPr>
        <p:spPr/>
        <p:txBody>
          <a:bodyPr/>
          <a:lstStyle/>
          <a:p>
            <a:fld id="{9442FFE1-94B0-4287-A752-920DDDD3DDFF}"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394" y="1319254"/>
            <a:ext cx="4791456" cy="45079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p:cNvSpPr/>
          <p:nvPr/>
        </p:nvSpPr>
        <p:spPr>
          <a:xfrm>
            <a:off x="5992968" y="1353312"/>
            <a:ext cx="5655174" cy="45079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TextBox 6"/>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Results &amp; Discussion (Hardware)</a:t>
            </a:r>
            <a:endParaRPr lang="en-IN" sz="2800" b="1"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9442FFE1-94B0-4287-A752-920DDDD3DDFF}" type="slidenum">
              <a:rPr lang="en-IN" smtClean="0"/>
              <a:t>16</a:t>
            </a:fld>
            <a:endParaRPr lang="en-IN"/>
          </a:p>
        </p:txBody>
      </p:sp>
      <p:sp>
        <p:nvSpPr>
          <p:cNvPr id="4" name="Date Placeholder 3"/>
          <p:cNvSpPr>
            <a:spLocks noGrp="1"/>
          </p:cNvSpPr>
          <p:nvPr>
            <p:ph type="dt" sz="half" idx="10"/>
          </p:nvPr>
        </p:nvSpPr>
        <p:spPr/>
        <p:txBody>
          <a:bodyPr/>
          <a:lstStyle/>
          <a:p>
            <a:fld id="{7BBDCC15-0C26-4C53-B0E9-D3E70E5D1436}" type="datetime1">
              <a:rPr lang="en-IN" smtClean="0"/>
              <a:t>26-05-2023</a:t>
            </a:fld>
            <a:endParaRPr lang="en-IN"/>
          </a:p>
        </p:txBody>
      </p:sp>
      <p:sp>
        <p:nvSpPr>
          <p:cNvPr id="8" name="Footer Placeholder 7"/>
          <p:cNvSpPr>
            <a:spLocks noGrp="1"/>
          </p:cNvSpPr>
          <p:nvPr>
            <p:ph type="ftr" sz="quarter" idx="11"/>
          </p:nvPr>
        </p:nvSpPr>
        <p:spPr/>
        <p:txBody>
          <a:bodyPr/>
          <a:lstStyle/>
          <a:p>
            <a:r>
              <a:rPr lang="en-IN"/>
              <a:t>EE8611 - Project Work</a:t>
            </a:r>
          </a:p>
        </p:txBody>
      </p:sp>
      <p:pic>
        <p:nvPicPr>
          <p:cNvPr id="6" name="Picture 5">
            <a:extLst>
              <a:ext uri="{FF2B5EF4-FFF2-40B4-BE49-F238E27FC236}">
                <a16:creationId xmlns:a16="http://schemas.microsoft.com/office/drawing/2014/main" id="{18F3A2E0-F9F9-C9B9-BA01-EFA3B6D521A4}"/>
              </a:ext>
            </a:extLst>
          </p:cNvPr>
          <p:cNvPicPr>
            <a:picLocks noChangeAspect="1"/>
          </p:cNvPicPr>
          <p:nvPr/>
        </p:nvPicPr>
        <p:blipFill>
          <a:blip r:embed="rId2" cstate="print"/>
          <a:stretch>
            <a:fillRect/>
          </a:stretch>
        </p:blipFill>
        <p:spPr>
          <a:xfrm rot="5400000">
            <a:off x="1646157" y="1553602"/>
            <a:ext cx="3065929" cy="4314771"/>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9" name="TextBox 15">
            <a:extLst>
              <a:ext uri="{FF2B5EF4-FFF2-40B4-BE49-F238E27FC236}">
                <a16:creationId xmlns:a16="http://schemas.microsoft.com/office/drawing/2014/main" id="{938EAE00-656B-85F9-DBCC-3688EAE79C54}"/>
              </a:ext>
            </a:extLst>
          </p:cNvPr>
          <p:cNvSpPr txBox="1"/>
          <p:nvPr/>
        </p:nvSpPr>
        <p:spPr>
          <a:xfrm>
            <a:off x="210255" y="1595718"/>
            <a:ext cx="5544370"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Hardware Setup </a:t>
            </a:r>
            <a:endParaRPr lang="en-IN" sz="2800" b="1" dirty="0">
              <a:latin typeface="Cambria" panose="02040503050406030204" pitchFamily="18" charset="0"/>
              <a:ea typeface="Cambria" panose="02040503050406030204" pitchFamily="18" charset="0"/>
            </a:endParaRPr>
          </a:p>
        </p:txBody>
      </p:sp>
      <p:sp>
        <p:nvSpPr>
          <p:cNvPr id="11" name="TextBox 15">
            <a:extLst>
              <a:ext uri="{FF2B5EF4-FFF2-40B4-BE49-F238E27FC236}">
                <a16:creationId xmlns:a16="http://schemas.microsoft.com/office/drawing/2014/main" id="{6B704B14-7FEF-94AE-2041-BC2E128E0600}"/>
              </a:ext>
            </a:extLst>
          </p:cNvPr>
          <p:cNvSpPr txBox="1"/>
          <p:nvPr/>
        </p:nvSpPr>
        <p:spPr>
          <a:xfrm>
            <a:off x="5754625" y="1582236"/>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Firebase Output </a:t>
            </a:r>
            <a:endParaRPr lang="en-IN" sz="2800" b="1"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B8710B57-1FB1-3E4C-5315-2C12CBEDB666}"/>
              </a:ext>
            </a:extLst>
          </p:cNvPr>
          <p:cNvPicPr>
            <a:picLocks noChangeAspect="1"/>
          </p:cNvPicPr>
          <p:nvPr/>
        </p:nvPicPr>
        <p:blipFill>
          <a:blip r:embed="rId3"/>
          <a:stretch>
            <a:fillRect/>
          </a:stretch>
        </p:blipFill>
        <p:spPr>
          <a:xfrm>
            <a:off x="6102752" y="2189357"/>
            <a:ext cx="5460703" cy="3086407"/>
          </a:xfrm>
          <a:prstGeom prst="rect">
            <a:avLst/>
          </a:prstGeom>
          <a:solidFill>
            <a:schemeClr val="tx2">
              <a:lumMod val="60000"/>
              <a:lumOff val="40000"/>
            </a:schemeClr>
          </a:solidFill>
          <a:ln>
            <a:solidFill>
              <a:schemeClr val="bg2">
                <a:lumMod val="25000"/>
              </a:schemeClr>
            </a:solidFill>
          </a:ln>
          <a:effectLst>
            <a:glow rad="101600">
              <a:schemeClr val="accent5">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81100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089" y="869239"/>
            <a:ext cx="4800982" cy="3971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a:p>
            <a:pPr algn="ctr"/>
            <a:endParaRPr lang="en-IN"/>
          </a:p>
          <a:p>
            <a:pPr algn="ctr"/>
            <a:endParaRPr lang="en-IN"/>
          </a:p>
          <a:p>
            <a:pPr algn="ctr"/>
            <a:endParaRPr lang="en-IN"/>
          </a:p>
          <a:p>
            <a:pPr algn="ctr"/>
            <a:endParaRPr lang="en-IN"/>
          </a:p>
          <a:p>
            <a:pPr algn="ctr"/>
            <a:r>
              <a:rPr lang="en-IN"/>
              <a:t>Table 1</a:t>
            </a:r>
            <a:endParaRPr lang="en-IN" dirty="0"/>
          </a:p>
        </p:txBody>
      </p:sp>
      <p:sp>
        <p:nvSpPr>
          <p:cNvPr id="5" name="Rectangle 4"/>
          <p:cNvSpPr/>
          <p:nvPr/>
        </p:nvSpPr>
        <p:spPr>
          <a:xfrm>
            <a:off x="6437376" y="869239"/>
            <a:ext cx="4791456" cy="3971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Table  2</a:t>
            </a:r>
          </a:p>
        </p:txBody>
      </p:sp>
      <p:sp>
        <p:nvSpPr>
          <p:cNvPr id="6" name="Rectangle 5"/>
          <p:cNvSpPr/>
          <p:nvPr/>
        </p:nvSpPr>
        <p:spPr>
          <a:xfrm>
            <a:off x="712088" y="4600075"/>
            <a:ext cx="10516743" cy="193883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b="1" u="sng" dirty="0"/>
              <a:t>Discussion </a:t>
            </a:r>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below </a:t>
            </a: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able1 shows the output of system with remaining balance. The factors</a:t>
            </a:r>
            <a:r>
              <a:rPr lang="en-IN" sz="1800" spc="-8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such</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as</a:t>
            </a:r>
            <a:r>
              <a:rPr lang="en-IN" sz="1800" spc="-9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voltage,</a:t>
            </a:r>
            <a:r>
              <a:rPr lang="en-IN" sz="1800" spc="-7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current,</a:t>
            </a:r>
            <a:r>
              <a:rPr lang="en-IN" sz="1800" spc="-9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power,</a:t>
            </a:r>
            <a:r>
              <a:rPr lang="en-IN" sz="1800" spc="-8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frequency,</a:t>
            </a:r>
            <a:r>
              <a:rPr lang="en-IN" sz="1800" spc="-9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balance</a:t>
            </a:r>
            <a:r>
              <a:rPr lang="en-IN" sz="1800" spc="-5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can</a:t>
            </a:r>
            <a:r>
              <a:rPr lang="en-IN" sz="1800" spc="-8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be</a:t>
            </a:r>
            <a:r>
              <a:rPr lang="en-IN" sz="1800" spc="-9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viewed</a:t>
            </a:r>
            <a:r>
              <a:rPr lang="en-IN" sz="1800" spc="-7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a:t>
            </a:r>
            <a:r>
              <a:rPr lang="en-IN" sz="1800" spc="-7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 dynamic website and the real-time data will be transferred to the firebase</a:t>
            </a:r>
            <a:endParaRPr lang="en-US" dirty="0"/>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Table 2 shows the</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output of</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system without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remaining balance.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factors</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such</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as</a:t>
            </a:r>
            <a:r>
              <a:rPr lang="en-IN"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voltage,</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current,</a:t>
            </a:r>
            <a:r>
              <a:rPr lang="en-IN"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power,</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frequency</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of</a:t>
            </a:r>
            <a:r>
              <a:rPr lang="en-IN"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previous state</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can</a:t>
            </a:r>
            <a:r>
              <a:rPr lang="en-IN"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be viewed in a dynamic website and the real-time data will be transferred to the </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firebase</a:t>
            </a:r>
            <a:endParaRPr lang="en-US" dirty="0"/>
          </a:p>
          <a:p>
            <a:pPr marL="285750" indent="-285750">
              <a:buFont typeface="Wingdings" panose="05000000000000000000" pitchFamily="2" charset="2"/>
              <a:buChar char="§"/>
            </a:pPr>
            <a:endParaRPr lang="en-IN" dirty="0"/>
          </a:p>
        </p:txBody>
      </p:sp>
      <p:sp>
        <p:nvSpPr>
          <p:cNvPr id="7" name="TextBox 6"/>
          <p:cNvSpPr txBox="1"/>
          <p:nvPr/>
        </p:nvSpPr>
        <p:spPr>
          <a:xfrm>
            <a:off x="3108960" y="117625"/>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Results &amp; Discussion (Hardware)</a:t>
            </a:r>
            <a:endParaRPr lang="en-IN" sz="2800" b="1"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endParaRPr lang="en-IN" dirty="0"/>
          </a:p>
          <a:p>
            <a:fld id="{9442FFE1-94B0-4287-A752-920DDDD3DDFF}" type="slidenum">
              <a:rPr lang="en-IN" smtClean="0"/>
              <a:t>17</a:t>
            </a:fld>
            <a:endParaRPr lang="en-IN" dirty="0"/>
          </a:p>
        </p:txBody>
      </p:sp>
      <p:sp>
        <p:nvSpPr>
          <p:cNvPr id="8" name="Footer Placeholder 7"/>
          <p:cNvSpPr>
            <a:spLocks noGrp="1"/>
          </p:cNvSpPr>
          <p:nvPr>
            <p:ph type="ftr" sz="quarter" idx="11"/>
          </p:nvPr>
        </p:nvSpPr>
        <p:spPr>
          <a:xfrm>
            <a:off x="3913059" y="6447631"/>
            <a:ext cx="4056565" cy="365125"/>
          </a:xfrm>
        </p:spPr>
        <p:txBody>
          <a:bodyPr/>
          <a:lstStyle/>
          <a:p>
            <a:r>
              <a:rPr lang="en-IN" dirty="0"/>
              <a:t>EE8611 - Project Work</a:t>
            </a:r>
          </a:p>
        </p:txBody>
      </p:sp>
      <p:graphicFrame>
        <p:nvGraphicFramePr>
          <p:cNvPr id="9" name="Table 7">
            <a:extLst>
              <a:ext uri="{FF2B5EF4-FFF2-40B4-BE49-F238E27FC236}">
                <a16:creationId xmlns:a16="http://schemas.microsoft.com/office/drawing/2014/main" id="{8958769A-4A35-1514-0E8D-068FD0DFCAEA}"/>
              </a:ext>
            </a:extLst>
          </p:cNvPr>
          <p:cNvGraphicFramePr>
            <a:graphicFrameLocks noGrp="1"/>
          </p:cNvGraphicFramePr>
          <p:nvPr>
            <p:extLst>
              <p:ext uri="{D42A27DB-BD31-4B8C-83A1-F6EECF244321}">
                <p14:modId xmlns:p14="http://schemas.microsoft.com/office/powerpoint/2010/main" val="3068611951"/>
              </p:ext>
            </p:extLst>
          </p:nvPr>
        </p:nvGraphicFramePr>
        <p:xfrm>
          <a:off x="712089" y="2194309"/>
          <a:ext cx="4537710" cy="1163320"/>
        </p:xfrm>
        <a:graphic>
          <a:graphicData uri="http://schemas.openxmlformats.org/drawingml/2006/table">
            <a:tbl>
              <a:tblPr firstRow="1" firstCol="1" bandRow="1"/>
              <a:tblGrid>
                <a:gridCol w="586740">
                  <a:extLst>
                    <a:ext uri="{9D8B030D-6E8A-4147-A177-3AD203B41FA5}">
                      <a16:colId xmlns:a16="http://schemas.microsoft.com/office/drawing/2014/main" val="20000"/>
                    </a:ext>
                  </a:extLst>
                </a:gridCol>
                <a:gridCol w="1772285">
                  <a:extLst>
                    <a:ext uri="{9D8B030D-6E8A-4147-A177-3AD203B41FA5}">
                      <a16:colId xmlns:a16="http://schemas.microsoft.com/office/drawing/2014/main" val="20001"/>
                    </a:ext>
                  </a:extLst>
                </a:gridCol>
                <a:gridCol w="109283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193040">
                <a:tc>
                  <a:txBody>
                    <a:bodyPr/>
                    <a:lstStyle/>
                    <a:p>
                      <a:pPr marL="0" marR="0" algn="l">
                        <a:lnSpc>
                          <a:spcPct val="107000"/>
                        </a:lnSpc>
                        <a:spcBef>
                          <a:spcPts val="0"/>
                        </a:spcBef>
                        <a:spcAft>
                          <a:spcPts val="0"/>
                        </a:spcAft>
                      </a:pPr>
                      <a:r>
                        <a:rPr lang="en-US" sz="900" b="1" kern="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S.No</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lnSpc>
                          <a:spcPct val="107000"/>
                        </a:lnSpc>
                        <a:spcBef>
                          <a:spcPts val="0"/>
                        </a:spcBef>
                        <a:spcAft>
                          <a:spcPts val="0"/>
                        </a:spcAft>
                      </a:pPr>
                      <a:r>
                        <a:rPr lang="en-US" sz="9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Parameters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lnSpc>
                          <a:spcPct val="107000"/>
                        </a:lnSpc>
                        <a:spcBef>
                          <a:spcPts val="0"/>
                        </a:spcBef>
                        <a:spcAft>
                          <a:spcPts val="0"/>
                        </a:spcAft>
                      </a:pPr>
                      <a:r>
                        <a:rPr lang="en-US" sz="9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lnSpc>
                          <a:spcPct val="107000"/>
                        </a:lnSpc>
                        <a:spcBef>
                          <a:spcPts val="0"/>
                        </a:spcBef>
                        <a:spcAft>
                          <a:spcPts val="0"/>
                        </a:spcAft>
                      </a:pPr>
                      <a:r>
                        <a:rPr lang="en-US" sz="9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Units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10000"/>
                  </a:ext>
                </a:extLst>
              </a:tr>
              <a:tr h="172085">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Voltage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247.00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Volts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3040">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Current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0.07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Amps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2085">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dirty="0">
                          <a:effectLst/>
                          <a:latin typeface="Cambria" panose="02040503050406030204" pitchFamily="18" charset="0"/>
                          <a:ea typeface="Calibri" panose="020F0502020204030204" pitchFamily="34" charset="0"/>
                          <a:cs typeface="Times New Roman" panose="02020603050405020304" pitchFamily="18" charset="0"/>
                        </a:rPr>
                        <a:t>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dirty="0">
                          <a:effectLst/>
                          <a:latin typeface="Cambria" panose="02040503050406030204" pitchFamily="18" charset="0"/>
                          <a:ea typeface="Calibri" panose="020F0502020204030204" pitchFamily="34" charset="0"/>
                          <a:cs typeface="Times New Roman" panose="02020603050405020304" pitchFamily="18" charset="0"/>
                        </a:rPr>
                        <a:t>17.40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Watts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2085">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Frequency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Hz</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0985">
                <a:tc>
                  <a:txBody>
                    <a:bodyPr/>
                    <a:lstStyle/>
                    <a:p>
                      <a:pPr marL="0" marR="0" algn="ctr">
                        <a:lnSpc>
                          <a:spcPct val="107000"/>
                        </a:lnSpc>
                        <a:spcBef>
                          <a:spcPts val="0"/>
                        </a:spcBef>
                        <a:spcAft>
                          <a:spcPts val="0"/>
                        </a:spcAft>
                      </a:pPr>
                      <a:r>
                        <a:rPr lang="en-US" sz="800" b="1" kern="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800" b="1" kern="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Balance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8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800" b="1" kern="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graphicFrame>
        <p:nvGraphicFramePr>
          <p:cNvPr id="11" name="Table 8">
            <a:extLst>
              <a:ext uri="{FF2B5EF4-FFF2-40B4-BE49-F238E27FC236}">
                <a16:creationId xmlns:a16="http://schemas.microsoft.com/office/drawing/2014/main" id="{80A0C098-EDD8-0035-026E-F0D804C6F0E0}"/>
              </a:ext>
            </a:extLst>
          </p:cNvPr>
          <p:cNvGraphicFramePr>
            <a:graphicFrameLocks noGrp="1"/>
          </p:cNvGraphicFramePr>
          <p:nvPr>
            <p:extLst>
              <p:ext uri="{D42A27DB-BD31-4B8C-83A1-F6EECF244321}">
                <p14:modId xmlns:p14="http://schemas.microsoft.com/office/powerpoint/2010/main" val="3407058935"/>
              </p:ext>
            </p:extLst>
          </p:nvPr>
        </p:nvGraphicFramePr>
        <p:xfrm>
          <a:off x="6590284" y="2194309"/>
          <a:ext cx="4485640" cy="1100455"/>
        </p:xfrm>
        <a:graphic>
          <a:graphicData uri="http://schemas.openxmlformats.org/drawingml/2006/table">
            <a:tbl>
              <a:tblPr firstRow="1" firstCol="1" bandRow="1"/>
              <a:tblGrid>
                <a:gridCol w="560705">
                  <a:extLst>
                    <a:ext uri="{9D8B030D-6E8A-4147-A177-3AD203B41FA5}">
                      <a16:colId xmlns:a16="http://schemas.microsoft.com/office/drawing/2014/main" val="20000"/>
                    </a:ext>
                  </a:extLst>
                </a:gridCol>
                <a:gridCol w="1757045">
                  <a:extLst>
                    <a:ext uri="{9D8B030D-6E8A-4147-A177-3AD203B41FA5}">
                      <a16:colId xmlns:a16="http://schemas.microsoft.com/office/drawing/2014/main" val="20001"/>
                    </a:ext>
                  </a:extLst>
                </a:gridCol>
                <a:gridCol w="1083945">
                  <a:extLst>
                    <a:ext uri="{9D8B030D-6E8A-4147-A177-3AD203B41FA5}">
                      <a16:colId xmlns:a16="http://schemas.microsoft.com/office/drawing/2014/main" val="20002"/>
                    </a:ext>
                  </a:extLst>
                </a:gridCol>
                <a:gridCol w="1083945">
                  <a:extLst>
                    <a:ext uri="{9D8B030D-6E8A-4147-A177-3AD203B41FA5}">
                      <a16:colId xmlns:a16="http://schemas.microsoft.com/office/drawing/2014/main" val="20003"/>
                    </a:ext>
                  </a:extLst>
                </a:gridCol>
              </a:tblGrid>
              <a:tr h="182880">
                <a:tc>
                  <a:txBody>
                    <a:bodyPr/>
                    <a:lstStyle/>
                    <a:p>
                      <a:pPr marL="0" marR="0">
                        <a:lnSpc>
                          <a:spcPct val="107000"/>
                        </a:lnSpc>
                        <a:spcBef>
                          <a:spcPts val="0"/>
                        </a:spcBef>
                        <a:spcAft>
                          <a:spcPts val="0"/>
                        </a:spcAft>
                      </a:pPr>
                      <a:r>
                        <a:rPr lang="en-US" sz="9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lnSpc>
                          <a:spcPct val="107000"/>
                        </a:lnSpc>
                        <a:spcBef>
                          <a:spcPts val="0"/>
                        </a:spcBef>
                        <a:spcAft>
                          <a:spcPts val="0"/>
                        </a:spcAft>
                      </a:pPr>
                      <a:r>
                        <a:rPr lang="en-US" sz="9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Parameters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lnSpc>
                          <a:spcPct val="107000"/>
                        </a:lnSpc>
                        <a:spcBef>
                          <a:spcPts val="0"/>
                        </a:spcBef>
                        <a:spcAft>
                          <a:spcPts val="0"/>
                        </a:spcAft>
                      </a:pPr>
                      <a:r>
                        <a:rPr lang="en-US" sz="9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lnSpc>
                          <a:spcPct val="107000"/>
                        </a:lnSpc>
                        <a:spcBef>
                          <a:spcPts val="0"/>
                        </a:spcBef>
                        <a:spcAft>
                          <a:spcPts val="0"/>
                        </a:spcAft>
                      </a:pPr>
                      <a:r>
                        <a:rPr lang="en-US" sz="9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Units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10000"/>
                  </a:ext>
                </a:extLst>
              </a:tr>
              <a:tr h="162560">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Voltage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247.10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Volts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Current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0.08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Amps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2560">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Power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18.40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Watts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2560">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Frequency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0">
                          <a:effectLst/>
                          <a:latin typeface="Cambria" panose="02040503050406030204" pitchFamily="18" charset="0"/>
                          <a:ea typeface="Calibri" panose="020F0502020204030204" pitchFamily="34" charset="0"/>
                          <a:cs typeface="Times New Roman" panose="02020603050405020304" pitchFamily="18" charset="0"/>
                        </a:rPr>
                        <a:t>Hz</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7015">
                <a:tc>
                  <a:txBody>
                    <a:bodyPr/>
                    <a:lstStyle/>
                    <a:p>
                      <a:pPr marL="0" marR="0" algn="ctr">
                        <a:lnSpc>
                          <a:spcPct val="107000"/>
                        </a:lnSpc>
                        <a:spcBef>
                          <a:spcPts val="0"/>
                        </a:spcBef>
                        <a:spcAft>
                          <a:spcPts val="0"/>
                        </a:spcAft>
                      </a:pPr>
                      <a:r>
                        <a:rPr lang="en-US" sz="8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8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Balance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800" b="1" ker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800" b="1" kern="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sp>
        <p:nvSpPr>
          <p:cNvPr id="12" name="TextBox 15">
            <a:extLst>
              <a:ext uri="{FF2B5EF4-FFF2-40B4-BE49-F238E27FC236}">
                <a16:creationId xmlns:a16="http://schemas.microsoft.com/office/drawing/2014/main" id="{DC8B4096-7E1B-91CE-0558-3BE2BC95817A}"/>
              </a:ext>
            </a:extLst>
          </p:cNvPr>
          <p:cNvSpPr txBox="1"/>
          <p:nvPr/>
        </p:nvSpPr>
        <p:spPr>
          <a:xfrm>
            <a:off x="5971032" y="126455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Without Balance </a:t>
            </a:r>
            <a:endParaRPr lang="en-IN" sz="2800" b="1" dirty="0">
              <a:latin typeface="Cambria" panose="02040503050406030204" pitchFamily="18" charset="0"/>
              <a:ea typeface="Cambria" panose="02040503050406030204" pitchFamily="18" charset="0"/>
            </a:endParaRPr>
          </a:p>
        </p:txBody>
      </p:sp>
      <p:sp>
        <p:nvSpPr>
          <p:cNvPr id="13" name="TextBox 15">
            <a:extLst>
              <a:ext uri="{FF2B5EF4-FFF2-40B4-BE49-F238E27FC236}">
                <a16:creationId xmlns:a16="http://schemas.microsoft.com/office/drawing/2014/main" id="{A986823B-85EC-142A-5955-0281F28A6C3F}"/>
              </a:ext>
            </a:extLst>
          </p:cNvPr>
          <p:cNvSpPr txBox="1"/>
          <p:nvPr/>
        </p:nvSpPr>
        <p:spPr>
          <a:xfrm>
            <a:off x="246315" y="1280044"/>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With Balance </a:t>
            </a:r>
            <a:endParaRPr lang="en-IN"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6856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Conclusion and Future Scope</a:t>
            </a:r>
            <a:endParaRPr lang="en-IN" sz="2800" b="1" dirty="0">
              <a:latin typeface="Cambria" panose="02040503050406030204" pitchFamily="18" charset="0"/>
              <a:ea typeface="Cambria" panose="02040503050406030204" pitchFamily="18" charset="0"/>
            </a:endParaRPr>
          </a:p>
        </p:txBody>
      </p:sp>
      <p:sp>
        <p:nvSpPr>
          <p:cNvPr id="8" name="Content Placeholder 3"/>
          <p:cNvSpPr txBox="1">
            <a:spLocks/>
          </p:cNvSpPr>
          <p:nvPr/>
        </p:nvSpPr>
        <p:spPr>
          <a:xfrm>
            <a:off x="402336" y="886968"/>
            <a:ext cx="11603736" cy="49560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rPr>
              <a:t>Conclusion</a:t>
            </a:r>
            <a:endParaRPr lang="en-US" sz="1800" dirty="0">
              <a:effectLst/>
              <a:latin typeface="Times New Roman" panose="02020603050405020304" pitchFamily="18" charset="0"/>
              <a:ea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As the world transitions towards cleaner and more sustainable energy sources, prepaid</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energy</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meters</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using</a:t>
            </a:r>
            <a:r>
              <a:rPr lang="en-IN"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NodeMCU</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PZEM004T</a:t>
            </a:r>
            <a:r>
              <a:rPr lang="en-IN"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can</a:t>
            </a:r>
            <a:r>
              <a:rPr lang="en-IN"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play</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key</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role</a:t>
            </a:r>
            <a:r>
              <a:rPr lang="en-IN" sz="1800" spc="-4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promoting energy efficiency and conservation. By providing real-time information on energy usage and encouraging users to monitor and manage their energy consumption, these systems can help reduce overall energy demand and minimize the environmental impact of energy use.</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Future Enhancements</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As a future scope, the system can be further enhanced by incorporating features such as automatic load shedding during peak hours, integration with renewable energy sources, and remote monitoring and control of energy consumption. As such, the development and deployment of prepaid energy meters using Node MCU and PZEM004T offer a promising path towards a more sustainable energy.</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442FFE1-94B0-4287-A752-920DDDD3DDFF}" type="slidenum">
              <a:rPr lang="en-IN" smtClean="0"/>
              <a:t>18</a:t>
            </a:fld>
            <a:endParaRPr lang="en-IN"/>
          </a:p>
        </p:txBody>
      </p:sp>
      <p:sp>
        <p:nvSpPr>
          <p:cNvPr id="4" name="Date Placeholder 3"/>
          <p:cNvSpPr>
            <a:spLocks noGrp="1"/>
          </p:cNvSpPr>
          <p:nvPr>
            <p:ph type="dt" sz="half" idx="10"/>
          </p:nvPr>
        </p:nvSpPr>
        <p:spPr/>
        <p:txBody>
          <a:bodyPr/>
          <a:lstStyle/>
          <a:p>
            <a:fld id="{F5DC6EEC-5F6E-48A3-A61D-6885E2B976E9}" type="datetime1">
              <a:rPr lang="en-IN" smtClean="0"/>
              <a:t>26-05-2023</a:t>
            </a:fld>
            <a:endParaRPr lang="en-IN"/>
          </a:p>
        </p:txBody>
      </p:sp>
      <p:sp>
        <p:nvSpPr>
          <p:cNvPr id="9" name="Footer Placeholder 8"/>
          <p:cNvSpPr>
            <a:spLocks noGrp="1"/>
          </p:cNvSpPr>
          <p:nvPr>
            <p:ph type="ftr" sz="quarter" idx="11"/>
          </p:nvPr>
        </p:nvSpPr>
        <p:spPr/>
        <p:txBody>
          <a:bodyPr/>
          <a:lstStyle/>
          <a:p>
            <a:r>
              <a:rPr lang="en-IN"/>
              <a:t>EE8611 - Project Work</a:t>
            </a:r>
          </a:p>
        </p:txBody>
      </p:sp>
    </p:spTree>
    <p:extLst>
      <p:ext uri="{BB962C8B-B14F-4D97-AF65-F5344CB8AC3E}">
        <p14:creationId xmlns:p14="http://schemas.microsoft.com/office/powerpoint/2010/main" val="3387245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Publication Details</a:t>
            </a:r>
            <a:endParaRPr lang="en-IN" sz="2800" b="1" dirty="0">
              <a:latin typeface="Cambria" panose="02040503050406030204" pitchFamily="18" charset="0"/>
              <a:ea typeface="Cambria" panose="02040503050406030204" pitchFamily="18" charset="0"/>
            </a:endParaRPr>
          </a:p>
        </p:txBody>
      </p:sp>
      <p:sp>
        <p:nvSpPr>
          <p:cNvPr id="8" name="Content Placeholder 3"/>
          <p:cNvSpPr txBox="1">
            <a:spLocks/>
          </p:cNvSpPr>
          <p:nvPr/>
        </p:nvSpPr>
        <p:spPr>
          <a:xfrm>
            <a:off x="402336" y="886968"/>
            <a:ext cx="11603736" cy="49560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sz="2400" dirty="0">
              <a:latin typeface="Cambria" panose="02040503050406030204" pitchFamily="18" charset="0"/>
              <a:ea typeface="Cambria" panose="02040503050406030204" pitchFamily="18" charset="0"/>
              <a:cs typeface="Times New Roman" pitchFamily="18" charset="0"/>
            </a:endParaRPr>
          </a:p>
          <a:p>
            <a:pPr marL="0" indent="0" algn="just">
              <a:buNone/>
            </a:pPr>
            <a:r>
              <a:rPr lang="en-US" sz="2400" b="1" u="sng" dirty="0">
                <a:latin typeface="Cambria" panose="02040503050406030204" pitchFamily="18" charset="0"/>
                <a:ea typeface="Cambria" panose="02040503050406030204" pitchFamily="18" charset="0"/>
                <a:cs typeface="Times New Roman" pitchFamily="18" charset="0"/>
              </a:rPr>
              <a:t>International Journal</a:t>
            </a:r>
          </a:p>
          <a:p>
            <a:pPr algn="just"/>
            <a:endParaRPr lang="en-IN" sz="2400" dirty="0">
              <a:effectLst/>
              <a:latin typeface="Times New Roman" panose="02020603050405020304" pitchFamily="18" charset="0"/>
              <a:ea typeface="Calibri" panose="020F0502020204030204" pitchFamily="34" charset="0"/>
            </a:endParaRPr>
          </a:p>
          <a:p>
            <a:pPr algn="just"/>
            <a:r>
              <a:rPr lang="en-IN" sz="2400" dirty="0">
                <a:effectLst/>
                <a:latin typeface="Times New Roman" panose="02020603050405020304" pitchFamily="18" charset="0"/>
                <a:ea typeface="Calibri" panose="020F0502020204030204" pitchFamily="34" charset="0"/>
              </a:rPr>
              <a:t>Dr.P.A.Gowrisankar,M.E.,Ph.D.,</a:t>
            </a:r>
            <a:r>
              <a:rPr lang="en-IN" sz="2400" dirty="0" err="1">
                <a:effectLst/>
                <a:latin typeface="Times New Roman" panose="02020603050405020304" pitchFamily="18" charset="0"/>
                <a:ea typeface="Calibri" panose="020F0502020204030204" pitchFamily="34" charset="0"/>
              </a:rPr>
              <a:t>P.Dinesh</a:t>
            </a:r>
            <a:r>
              <a:rPr lang="en-IN" sz="2400" dirty="0">
                <a:effectLst/>
                <a:latin typeface="Times New Roman" panose="02020603050405020304" pitchFamily="18" charset="0"/>
                <a:ea typeface="Calibri" panose="020F0502020204030204" pitchFamily="34" charset="0"/>
              </a:rPr>
              <a:t> Kumar, </a:t>
            </a:r>
            <a:r>
              <a:rPr lang="en-IN" sz="2400" dirty="0" err="1">
                <a:effectLst/>
                <a:latin typeface="Times New Roman" panose="02020603050405020304" pitchFamily="18" charset="0"/>
                <a:ea typeface="Calibri" panose="020F0502020204030204" pitchFamily="34" charset="0"/>
              </a:rPr>
              <a:t>T.Jayaganth</a:t>
            </a:r>
            <a:r>
              <a:rPr lang="en-IN" sz="2400" dirty="0">
                <a:effectLst/>
                <a:latin typeface="Times New Roman" panose="02020603050405020304" pitchFamily="18" charset="0"/>
                <a:ea typeface="Calibri" panose="020F0502020204030204" pitchFamily="34" charset="0"/>
              </a:rPr>
              <a:t>, </a:t>
            </a:r>
            <a:r>
              <a:rPr lang="en-IN" sz="2400" dirty="0" err="1">
                <a:effectLst/>
                <a:latin typeface="Times New Roman" panose="02020603050405020304" pitchFamily="18" charset="0"/>
                <a:ea typeface="Calibri" panose="020F0502020204030204" pitchFamily="34" charset="0"/>
              </a:rPr>
              <a:t>P.Ravinthar</a:t>
            </a:r>
            <a:r>
              <a:rPr lang="en-IN" sz="2400" dirty="0">
                <a:effectLst/>
                <a:latin typeface="Times New Roman" panose="02020603050405020304" pitchFamily="18" charset="0"/>
                <a:ea typeface="Calibri" panose="020F0502020204030204" pitchFamily="34" charset="0"/>
              </a:rPr>
              <a:t>, </a:t>
            </a:r>
            <a:r>
              <a:rPr lang="en-IN" sz="2400" dirty="0" err="1">
                <a:effectLst/>
                <a:latin typeface="Times New Roman" panose="02020603050405020304" pitchFamily="18" charset="0"/>
                <a:ea typeface="Calibri" panose="020F0502020204030204" pitchFamily="34" charset="0"/>
              </a:rPr>
              <a:t>C.Sivasankar</a:t>
            </a:r>
            <a:r>
              <a:rPr lang="en-IN" sz="2400" dirty="0">
                <a:effectLst/>
                <a:latin typeface="Times New Roman" panose="02020603050405020304" pitchFamily="18" charset="0"/>
                <a:ea typeface="Calibri" panose="020F0502020204030204" pitchFamily="34" charset="0"/>
              </a:rPr>
              <a:t>, </a:t>
            </a:r>
            <a:r>
              <a:rPr lang="en-IN" sz="2400" dirty="0" err="1">
                <a:effectLst/>
                <a:latin typeface="Times New Roman" panose="02020603050405020304" pitchFamily="18" charset="0"/>
                <a:ea typeface="Calibri" panose="020F0502020204030204" pitchFamily="34" charset="0"/>
              </a:rPr>
              <a:t>V.Thirumalai</a:t>
            </a:r>
            <a:r>
              <a:rPr lang="en-IN" sz="2400" dirty="0">
                <a:effectLst/>
                <a:latin typeface="Times New Roman" panose="02020603050405020304" pitchFamily="18" charset="0"/>
                <a:ea typeface="Calibri" panose="020F0502020204030204" pitchFamily="34" charset="0"/>
              </a:rPr>
              <a:t>, M </a:t>
            </a:r>
            <a:r>
              <a:rPr lang="en-IN" sz="2400" dirty="0" err="1">
                <a:effectLst/>
                <a:latin typeface="Times New Roman" panose="02020603050405020304" pitchFamily="18" charset="0"/>
                <a:ea typeface="Calibri" panose="020F0502020204030204" pitchFamily="34" charset="0"/>
              </a:rPr>
              <a:t>K.Sanjay</a:t>
            </a:r>
            <a:r>
              <a:rPr lang="en-IN" sz="2400" dirty="0">
                <a:effectLst/>
                <a:latin typeface="Times New Roman" panose="02020603050405020304" pitchFamily="18" charset="0"/>
                <a:ea typeface="Calibri" panose="020F0502020204030204" pitchFamily="34" charset="0"/>
              </a:rPr>
              <a:t>, published a paper on the title of “</a:t>
            </a:r>
            <a:r>
              <a:rPr lang="en-IN" sz="2400" b="1" dirty="0">
                <a:effectLst/>
                <a:latin typeface="Times New Roman" panose="02020603050405020304" pitchFamily="18" charset="0"/>
                <a:ea typeface="Calibri" panose="020F0502020204030204" pitchFamily="34" charset="0"/>
              </a:rPr>
              <a:t>SMART PREPAID ELECTRIC ENERGY METER MONITORING SYSTEM USING MACHINE LEARNING AND INTERNER OF THINGS(IoT)” </a:t>
            </a:r>
            <a:r>
              <a:rPr lang="en-IN" sz="2400" dirty="0">
                <a:effectLst/>
                <a:latin typeface="Times New Roman" panose="02020603050405020304" pitchFamily="18" charset="0"/>
                <a:ea typeface="Calibri" panose="020F0502020204030204" pitchFamily="34" charset="0"/>
              </a:rPr>
              <a:t>in </a:t>
            </a:r>
            <a:r>
              <a:rPr lang="en-IN" sz="2400" b="1" dirty="0">
                <a:effectLst/>
                <a:latin typeface="Times New Roman" panose="02020603050405020304" pitchFamily="18" charset="0"/>
                <a:ea typeface="Calibri" panose="020F0502020204030204" pitchFamily="34" charset="0"/>
              </a:rPr>
              <a:t>International Journal of Recent Trends in Multidisciplinary Research(IJRTMR)</a:t>
            </a:r>
            <a:r>
              <a:rPr lang="en-IN" sz="2400" dirty="0">
                <a:effectLst/>
                <a:latin typeface="Times New Roman" panose="02020603050405020304" pitchFamily="18" charset="0"/>
                <a:ea typeface="Calibri" panose="020F0502020204030204" pitchFamily="34" charset="0"/>
              </a:rPr>
              <a:t> May-June 2023, Vol3(3), 01-05, ISSN No: 2583 0368.</a:t>
            </a:r>
            <a:endParaRPr lang="en-US" sz="2400" b="1" u="sng" dirty="0">
              <a:latin typeface="Cambria" panose="02040503050406030204" pitchFamily="18" charset="0"/>
              <a:ea typeface="Cambria" panose="02040503050406030204"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9442FFE1-94B0-4287-A752-920DDDD3DDFF}" type="slidenum">
              <a:rPr lang="en-IN" smtClean="0"/>
              <a:t>19</a:t>
            </a:fld>
            <a:endParaRPr lang="en-IN"/>
          </a:p>
        </p:txBody>
      </p:sp>
      <p:sp>
        <p:nvSpPr>
          <p:cNvPr id="3" name="Date Placeholder 2"/>
          <p:cNvSpPr>
            <a:spLocks noGrp="1"/>
          </p:cNvSpPr>
          <p:nvPr>
            <p:ph type="dt" sz="half" idx="10"/>
          </p:nvPr>
        </p:nvSpPr>
        <p:spPr/>
        <p:txBody>
          <a:bodyPr/>
          <a:lstStyle/>
          <a:p>
            <a:fld id="{34335CB1-3DAC-4EA3-8272-3DB785A1BAF6}" type="datetime1">
              <a:rPr lang="en-IN" smtClean="0"/>
              <a:t>26-05-2023</a:t>
            </a:fld>
            <a:endParaRPr lang="en-IN"/>
          </a:p>
        </p:txBody>
      </p:sp>
      <p:sp>
        <p:nvSpPr>
          <p:cNvPr id="4" name="Footer Placeholder 3"/>
          <p:cNvSpPr>
            <a:spLocks noGrp="1"/>
          </p:cNvSpPr>
          <p:nvPr>
            <p:ph type="ftr" sz="quarter" idx="11"/>
          </p:nvPr>
        </p:nvSpPr>
        <p:spPr/>
        <p:txBody>
          <a:bodyPr/>
          <a:lstStyle/>
          <a:p>
            <a:r>
              <a:rPr lang="en-IN"/>
              <a:t>EE8611 - Project Work</a:t>
            </a:r>
          </a:p>
        </p:txBody>
      </p:sp>
    </p:spTree>
    <p:extLst>
      <p:ext uri="{BB962C8B-B14F-4D97-AF65-F5344CB8AC3E}">
        <p14:creationId xmlns:p14="http://schemas.microsoft.com/office/powerpoint/2010/main" val="296158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3"/>
          <p:cNvSpPr txBox="1"/>
          <p:nvPr/>
        </p:nvSpPr>
        <p:spPr>
          <a:xfrm>
            <a:off x="3944725" y="1280535"/>
            <a:ext cx="3890428" cy="13281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2000" dirty="0">
              <a:latin typeface="Cambria" panose="02040503050406030204" pitchFamily="18" charset="0"/>
              <a:ea typeface="Cambria" panose="02040503050406030204" pitchFamily="18" charset="0"/>
              <a:cs typeface="Times New Roman" pitchFamily="18" charset="0"/>
            </a:endParaRPr>
          </a:p>
          <a:p>
            <a:pPr algn="ctr">
              <a:buFont typeface="Arial" panose="020B0604020202020204" pitchFamily="34" charset="0"/>
              <a:buNone/>
            </a:pPr>
            <a:r>
              <a:rPr lang="en-US" dirty="0">
                <a:latin typeface="Cambria" panose="02040503050406030204" pitchFamily="18" charset="0"/>
                <a:ea typeface="Cambria" panose="02040503050406030204" pitchFamily="18" charset="0"/>
                <a:cs typeface="Times New Roman" pitchFamily="18" charset="0"/>
              </a:rPr>
              <a:t>In-house</a:t>
            </a:r>
          </a:p>
        </p:txBody>
      </p:sp>
      <p:sp>
        <p:nvSpPr>
          <p:cNvPr id="1048597" name="TextBox 15"/>
          <p:cNvSpPr txBox="1"/>
          <p:nvPr/>
        </p:nvSpPr>
        <p:spPr>
          <a:xfrm>
            <a:off x="3108960" y="183418"/>
            <a:ext cx="5724144" cy="523220"/>
          </a:xfrm>
          <a:prstGeom prst="rect">
            <a:avLst/>
          </a:prstGeom>
          <a:noFill/>
        </p:spPr>
        <p:txBody>
          <a:bodyPr wrap="square" rtlCol="0">
            <a:spAutoFit/>
          </a:bodyPr>
          <a:lstStyle/>
          <a:p>
            <a:pPr algn="ctr"/>
            <a:r>
              <a:rPr lang="en-US" sz="2800" b="1" u="sng" dirty="0">
                <a:latin typeface="Cambria" panose="02040503050406030204" pitchFamily="18" charset="0"/>
                <a:ea typeface="Cambria" panose="02040503050406030204" pitchFamily="18" charset="0"/>
              </a:rPr>
              <a:t>Project Category  </a:t>
            </a:r>
            <a:endParaRPr lang="en-IN" sz="2800" b="1" u="sng" dirty="0">
              <a:latin typeface="Cambria" panose="02040503050406030204" pitchFamily="18" charset="0"/>
              <a:ea typeface="Cambria" panose="02040503050406030204" pitchFamily="18" charset="0"/>
            </a:endParaRPr>
          </a:p>
        </p:txBody>
      </p:sp>
      <p:sp>
        <p:nvSpPr>
          <p:cNvPr id="1048598" name="Content Placeholder 3"/>
          <p:cNvSpPr txBox="1"/>
          <p:nvPr/>
        </p:nvSpPr>
        <p:spPr>
          <a:xfrm>
            <a:off x="3734592" y="2785871"/>
            <a:ext cx="4320480" cy="31928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2000" dirty="0">
              <a:latin typeface="Cambria" panose="02040503050406030204" pitchFamily="18" charset="0"/>
              <a:ea typeface="Cambria" panose="02040503050406030204" pitchFamily="18" charset="0"/>
              <a:cs typeface="Times New Roman" pitchFamily="18" charset="0"/>
            </a:endParaRPr>
          </a:p>
          <a:p>
            <a:pPr algn="ctr">
              <a:buFont typeface="Arial" panose="020B0604020202020204" pitchFamily="34" charset="0"/>
              <a:buNone/>
            </a:pPr>
            <a:r>
              <a:rPr lang="en-US" b="1" u="sng" dirty="0">
                <a:latin typeface="Cambria" panose="02040503050406030204" pitchFamily="18" charset="0"/>
                <a:ea typeface="Cambria" panose="02040503050406030204" pitchFamily="18" charset="0"/>
                <a:cs typeface="Times New Roman" pitchFamily="18" charset="0"/>
              </a:rPr>
              <a:t>Field of the Project:</a:t>
            </a:r>
          </a:p>
          <a:p>
            <a:pPr algn="ctr">
              <a:buFont typeface="Arial" panose="020B0604020202020204" pitchFamily="34" charset="0"/>
              <a:buNone/>
            </a:pPr>
            <a:endParaRPr lang="en-US" b="1" u="sng" dirty="0">
              <a:latin typeface="Cambria" panose="02040503050406030204" pitchFamily="18" charset="0"/>
              <a:ea typeface="Cambria" panose="02040503050406030204" pitchFamily="18" charset="0"/>
              <a:cs typeface="Times New Roman" pitchFamily="18" charset="0"/>
            </a:endParaRPr>
          </a:p>
          <a:p>
            <a:pPr algn="ctr">
              <a:buNone/>
            </a:pPr>
            <a:r>
              <a:rPr lang="en-US" dirty="0">
                <a:latin typeface="Cambria" panose="02040503050406030204" pitchFamily="18" charset="0"/>
                <a:ea typeface="Cambria" panose="02040503050406030204" pitchFamily="18" charset="0"/>
                <a:cs typeface="Times New Roman" pitchFamily="18" charset="0"/>
              </a:rPr>
              <a:t>Embedded System</a:t>
            </a:r>
          </a:p>
          <a:p>
            <a:pPr algn="ctr">
              <a:buNone/>
            </a:pPr>
            <a:r>
              <a:rPr lang="en-US" dirty="0">
                <a:latin typeface="Cambria" panose="02040503050406030204" pitchFamily="18" charset="0"/>
                <a:ea typeface="Cambria" panose="02040503050406030204" pitchFamily="18" charset="0"/>
                <a:cs typeface="Times New Roman" pitchFamily="18" charset="0"/>
              </a:rPr>
              <a:t>&amp;</a:t>
            </a:r>
          </a:p>
          <a:p>
            <a:pPr algn="ctr">
              <a:buNone/>
            </a:pPr>
            <a:r>
              <a:rPr lang="en-US" dirty="0">
                <a:latin typeface="Cambria" panose="02040503050406030204" pitchFamily="18" charset="0"/>
                <a:ea typeface="Cambria" panose="02040503050406030204" pitchFamily="18" charset="0"/>
                <a:cs typeface="Times New Roman" pitchFamily="18" charset="0"/>
              </a:rPr>
              <a:t>IOT</a:t>
            </a:r>
          </a:p>
          <a:p>
            <a:pPr algn="ctr">
              <a:buFont typeface="Arial" panose="020B0604020202020204" pitchFamily="34" charset="0"/>
              <a:buNone/>
            </a:pPr>
            <a:endParaRPr lang="en-US" b="1" u="sng" dirty="0">
              <a:latin typeface="Cambria" panose="02040503050406030204" pitchFamily="18" charset="0"/>
              <a:ea typeface="Cambria" panose="02040503050406030204" pitchFamily="18" charset="0"/>
              <a:cs typeface="Times New Roman" pitchFamily="18" charset="0"/>
            </a:endParaRPr>
          </a:p>
          <a:p>
            <a:pPr algn="ctr">
              <a:buFont typeface="Arial" panose="020B0604020202020204" pitchFamily="34" charset="0"/>
              <a:buNone/>
            </a:pPr>
            <a:endParaRPr lang="en-US" sz="2000" b="1" u="sng" dirty="0">
              <a:latin typeface="Cambria" panose="02040503050406030204" pitchFamily="18" charset="0"/>
              <a:ea typeface="Cambria" panose="02040503050406030204" pitchFamily="18" charset="0"/>
              <a:cs typeface="Times New Roman" pitchFamily="18" charset="0"/>
            </a:endParaRPr>
          </a:p>
          <a:p>
            <a:pPr algn="ctr">
              <a:buFont typeface="Arial" panose="020B0604020202020204" pitchFamily="34" charset="0"/>
              <a:buNone/>
            </a:pPr>
            <a:r>
              <a:rPr lang="en-US" sz="2000" b="1" u="sng" dirty="0">
                <a:latin typeface="Cambria" panose="02040503050406030204" pitchFamily="18" charset="0"/>
                <a:ea typeface="Cambria" panose="02040503050406030204" pitchFamily="18" charset="0"/>
                <a:cs typeface="Times New Roman" pitchFamily="18" charset="0"/>
              </a:rPr>
              <a:t> </a:t>
            </a:r>
            <a:endParaRPr lang="en-US" sz="2000" b="1" u="sng" dirty="0">
              <a:solidFill>
                <a:srgbClr val="FF0000"/>
              </a:solidFill>
              <a:latin typeface="Cambria" panose="02040503050406030204" pitchFamily="18" charset="0"/>
              <a:ea typeface="Cambria" panose="02040503050406030204" pitchFamily="18" charset="0"/>
              <a:cs typeface="Times New Roman" pitchFamily="18" charset="0"/>
            </a:endParaRPr>
          </a:p>
        </p:txBody>
      </p:sp>
      <p:sp>
        <p:nvSpPr>
          <p:cNvPr id="1048599" name="Slide Number Placeholder 1"/>
          <p:cNvSpPr>
            <a:spLocks noGrp="1"/>
          </p:cNvSpPr>
          <p:nvPr>
            <p:ph type="sldNum" sz="quarter" idx="12"/>
          </p:nvPr>
        </p:nvSpPr>
        <p:spPr/>
        <p:txBody>
          <a:bodyPr/>
          <a:lstStyle/>
          <a:p>
            <a:fld id="{9442FFE1-94B0-4287-A752-920DDDD3DDFF}" type="slidenum">
              <a:rPr lang="en-IN" smtClean="0"/>
              <a:t>2</a:t>
            </a:fld>
            <a:endParaRPr lang="en-IN"/>
          </a:p>
        </p:txBody>
      </p:sp>
      <p:sp>
        <p:nvSpPr>
          <p:cNvPr id="1048600" name="Date Placeholder 2"/>
          <p:cNvSpPr>
            <a:spLocks noGrp="1"/>
          </p:cNvSpPr>
          <p:nvPr>
            <p:ph type="dt" sz="half" idx="10"/>
          </p:nvPr>
        </p:nvSpPr>
        <p:spPr/>
        <p:txBody>
          <a:bodyPr/>
          <a:lstStyle/>
          <a:p>
            <a:fld id="{EDEBB2B3-B90F-4847-8218-E2A4A831ED5F}" type="datetime1">
              <a:rPr lang="en-IN" smtClean="0"/>
              <a:t>26-05-2023</a:t>
            </a:fld>
            <a:endParaRPr lang="en-IN"/>
          </a:p>
        </p:txBody>
      </p:sp>
      <p:sp>
        <p:nvSpPr>
          <p:cNvPr id="1048601" name="Footer Placeholder 4"/>
          <p:cNvSpPr>
            <a:spLocks noGrp="1"/>
          </p:cNvSpPr>
          <p:nvPr>
            <p:ph type="ftr" sz="quarter" idx="11"/>
          </p:nvPr>
        </p:nvSpPr>
        <p:spPr/>
        <p:txBody>
          <a:bodyPr/>
          <a:lstStyle/>
          <a:p>
            <a:r>
              <a:rPr lang="en-IN"/>
              <a:t>EE6811 - Project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Content Placeholder 2"/>
          <p:cNvSpPr>
            <a:spLocks noGrp="1"/>
          </p:cNvSpPr>
          <p:nvPr>
            <p:ph idx="1"/>
          </p:nvPr>
        </p:nvSpPr>
        <p:spPr/>
        <p:txBody>
          <a:bodyPr>
            <a:normAutofit/>
          </a:bodyPr>
          <a:lstStyle/>
          <a:p>
            <a:pPr marL="0" indent="0" algn="ctr">
              <a:buNone/>
            </a:pPr>
            <a:endParaRPr lang="en-US" sz="6000" b="1" dirty="0"/>
          </a:p>
          <a:p>
            <a:pPr marL="0" indent="0" algn="ctr">
              <a:buNone/>
            </a:pPr>
            <a:r>
              <a:rPr lang="en-US" sz="6000" b="1" dirty="0"/>
              <a:t>Thank You</a:t>
            </a:r>
            <a:endParaRPr lang="en-IN" sz="6000" b="1" dirty="0"/>
          </a:p>
        </p:txBody>
      </p:sp>
      <p:sp>
        <p:nvSpPr>
          <p:cNvPr id="1048667" name="Date Placeholder 3"/>
          <p:cNvSpPr>
            <a:spLocks noGrp="1"/>
          </p:cNvSpPr>
          <p:nvPr>
            <p:ph type="dt" sz="half" idx="10"/>
          </p:nvPr>
        </p:nvSpPr>
        <p:spPr/>
        <p:txBody>
          <a:bodyPr/>
          <a:lstStyle/>
          <a:p>
            <a:fld id="{751C81EA-1280-4067-8858-BD5C1B7244A7}" type="datetime1">
              <a:rPr lang="en-IN" smtClean="0"/>
              <a:t>26-05-2023</a:t>
            </a:fld>
            <a:endParaRPr lang="en-IN"/>
          </a:p>
        </p:txBody>
      </p:sp>
      <p:sp>
        <p:nvSpPr>
          <p:cNvPr id="1048668" name="Footer Placeholder 4"/>
          <p:cNvSpPr>
            <a:spLocks noGrp="1"/>
          </p:cNvSpPr>
          <p:nvPr>
            <p:ph type="ftr" sz="quarter" idx="11"/>
          </p:nvPr>
        </p:nvSpPr>
        <p:spPr/>
        <p:txBody>
          <a:bodyPr/>
          <a:lstStyle/>
          <a:p>
            <a:r>
              <a:rPr lang="en-IN"/>
              <a:t>EE6811 - Project Work</a:t>
            </a:r>
          </a:p>
        </p:txBody>
      </p:sp>
      <p:sp>
        <p:nvSpPr>
          <p:cNvPr id="1048669" name="Slide Number Placeholder 5"/>
          <p:cNvSpPr>
            <a:spLocks noGrp="1"/>
          </p:cNvSpPr>
          <p:nvPr>
            <p:ph type="sldNum" sz="quarter" idx="12"/>
          </p:nvPr>
        </p:nvSpPr>
        <p:spPr/>
        <p:txBody>
          <a:bodyPr/>
          <a:lstStyle/>
          <a:p>
            <a:fld id="{9442FFE1-94B0-4287-A752-920DDDD3DDFF}" type="slidenum">
              <a:rPr lang="en-IN" smtClean="0"/>
              <a:t>20</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3"/>
          <p:cNvSpPr txBox="1"/>
          <p:nvPr/>
        </p:nvSpPr>
        <p:spPr>
          <a:xfrm>
            <a:off x="402336" y="886968"/>
            <a:ext cx="11603736" cy="49560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lnSpc>
                <a:spcPct val="150000"/>
              </a:lnSpc>
              <a:spcBef>
                <a:spcPts val="0"/>
              </a:spcBef>
              <a:spcAft>
                <a:spcPts val="800"/>
              </a:spcAft>
            </a:pPr>
            <a:r>
              <a:rPr lang="en-US" sz="2400" dirty="0">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Energy is very precious for the living beings in recent times. The Energy consumption is consistently as increases as the population increases so the need power is also increases, the revenue in electricity system are increasing and also gets hard to monitoring the each system. It is quite impossible to check out the consumer’s residence at regular intervals.  In this project, a new procedure of using NODE MCU to monitor and control the energy meter power supply by remotely disconnect and reconnecting the service of a particular consumer. A notification is sent to the utility central server and consumer through Wi-Fi module whenever the load consumption is exceeding the consumer desired value. The NODE MCU and WEB page handle the Billing difficulties, Real-time Monitoring the load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Times New Roman" panose="02020603050405020304" pitchFamily="18" charset="0"/>
                <a:ea typeface="Calibri" panose="020F0502020204030204" pitchFamily="34" charset="0"/>
              </a:rPr>
              <a:t>Keywords—IOT, Smart Monitoring, Prepaid System</a:t>
            </a:r>
            <a:endParaRPr lang="en-US" dirty="0">
              <a:latin typeface="Cambria" panose="02040503050406030204" pitchFamily="18" charset="0"/>
              <a:ea typeface="Cambria" panose="02040503050406030204" pitchFamily="18" charset="0"/>
              <a:cs typeface="Times New Roman"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sp>
        <p:nvSpPr>
          <p:cNvPr id="1048603" name="TextBox 15"/>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Abstract </a:t>
            </a:r>
            <a:endParaRPr lang="en-IN" sz="2800" b="1" dirty="0">
              <a:latin typeface="Cambria" panose="02040503050406030204" pitchFamily="18" charset="0"/>
              <a:ea typeface="Cambria" panose="02040503050406030204" pitchFamily="18" charset="0"/>
            </a:endParaRPr>
          </a:p>
        </p:txBody>
      </p:sp>
      <p:sp>
        <p:nvSpPr>
          <p:cNvPr id="1048604" name="Slide Number Placeholder 1"/>
          <p:cNvSpPr>
            <a:spLocks noGrp="1"/>
          </p:cNvSpPr>
          <p:nvPr>
            <p:ph type="sldNum" sz="quarter" idx="12"/>
          </p:nvPr>
        </p:nvSpPr>
        <p:spPr/>
        <p:txBody>
          <a:bodyPr/>
          <a:lstStyle/>
          <a:p>
            <a:fld id="{9442FFE1-94B0-4287-A752-920DDDD3DDFF}" type="slidenum">
              <a:rPr lang="en-IN" smtClean="0"/>
              <a:t>3</a:t>
            </a:fld>
            <a:endParaRPr lang="en-IN"/>
          </a:p>
        </p:txBody>
      </p:sp>
      <p:sp>
        <p:nvSpPr>
          <p:cNvPr id="1048605" name="Date Placeholder 2"/>
          <p:cNvSpPr>
            <a:spLocks noGrp="1"/>
          </p:cNvSpPr>
          <p:nvPr>
            <p:ph type="dt" sz="half" idx="10"/>
          </p:nvPr>
        </p:nvSpPr>
        <p:spPr/>
        <p:txBody>
          <a:bodyPr/>
          <a:lstStyle/>
          <a:p>
            <a:fld id="{944BABBE-FE11-4B76-A477-5F1138E2C1ED}" type="datetime1">
              <a:rPr lang="en-IN" smtClean="0"/>
              <a:t>26-05-2023</a:t>
            </a:fld>
            <a:endParaRPr lang="en-IN"/>
          </a:p>
        </p:txBody>
      </p:sp>
      <p:sp>
        <p:nvSpPr>
          <p:cNvPr id="1048606" name="Footer Placeholder 3"/>
          <p:cNvSpPr>
            <a:spLocks noGrp="1"/>
          </p:cNvSpPr>
          <p:nvPr>
            <p:ph type="ftr" sz="quarter" idx="11"/>
          </p:nvPr>
        </p:nvSpPr>
        <p:spPr/>
        <p:txBody>
          <a:bodyPr/>
          <a:lstStyle/>
          <a:p>
            <a:r>
              <a:rPr lang="en-IN"/>
              <a:t>EE6811 - Project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Literature Survey 1 (Base Paper)</a:t>
            </a:r>
            <a:endParaRPr lang="en-IN" sz="2800" b="1"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nvGraphicFramePr>
        <p:xfrm>
          <a:off x="262952" y="822960"/>
          <a:ext cx="11816272" cy="5510560"/>
        </p:xfrm>
        <a:graphic>
          <a:graphicData uri="http://schemas.openxmlformats.org/drawingml/2006/table">
            <a:tbl>
              <a:tblPr firstRow="1" bandRow="1">
                <a:tableStyleId>{5940675A-B579-460E-94D1-54222C63F5DA}</a:tableStyleId>
              </a:tblPr>
              <a:tblGrid>
                <a:gridCol w="3458656">
                  <a:extLst>
                    <a:ext uri="{9D8B030D-6E8A-4147-A177-3AD203B41FA5}">
                      <a16:colId xmlns:a16="http://schemas.microsoft.com/office/drawing/2014/main" val="20000"/>
                    </a:ext>
                  </a:extLst>
                </a:gridCol>
                <a:gridCol w="8357616">
                  <a:extLst>
                    <a:ext uri="{9D8B030D-6E8A-4147-A177-3AD203B41FA5}">
                      <a16:colId xmlns:a16="http://schemas.microsoft.com/office/drawing/2014/main" val="20001"/>
                    </a:ext>
                  </a:extLst>
                </a:gridCol>
              </a:tblGrid>
              <a:tr h="929296">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Name of the Journal &amp; Year of Publication</a:t>
                      </a: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International Conference for Convergence in Technology</a:t>
                      </a:r>
                    </a:p>
                    <a:p>
                      <a:pPr algn="l"/>
                      <a:r>
                        <a:rPr lang="en-US" sz="2000" dirty="0">
                          <a:latin typeface="Cambria" panose="02040503050406030204" pitchFamily="18" charset="0"/>
                          <a:ea typeface="Cambria" panose="02040503050406030204" pitchFamily="18" charset="0"/>
                          <a:cs typeface="Times New Roman" panose="02020603050405020304" pitchFamily="18" charset="0"/>
                        </a:rPr>
                        <a:t>(I2CT)</a:t>
                      </a:r>
                    </a:p>
                    <a:p>
                      <a:pPr algn="l"/>
                      <a:r>
                        <a:rPr lang="en-US" sz="2000" dirty="0">
                          <a:latin typeface="Cambria" panose="02040503050406030204" pitchFamily="18" charset="0"/>
                          <a:ea typeface="Cambria" panose="02040503050406030204" pitchFamily="18" charset="0"/>
                          <a:cs typeface="Times New Roman" panose="02020603050405020304" pitchFamily="18" charset="0"/>
                        </a:rPr>
                        <a:t>2017</a:t>
                      </a:r>
                    </a:p>
                  </a:txBody>
                  <a:tcPr anchor="ctr"/>
                </a:tc>
                <a:extLst>
                  <a:ext uri="{0D108BD9-81ED-4DB2-BD59-A6C34878D82A}">
                    <a16:rowId xmlns:a16="http://schemas.microsoft.com/office/drawing/2014/main" val="10000"/>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Title of the</a:t>
                      </a:r>
                      <a:r>
                        <a:rPr lang="en-US" sz="2000" b="1" baseline="0" dirty="0">
                          <a:latin typeface="Cambria" panose="02040503050406030204" pitchFamily="18" charset="0"/>
                          <a:ea typeface="Cambria" panose="02040503050406030204" pitchFamily="18" charset="0"/>
                          <a:cs typeface="Times New Roman" panose="02020603050405020304" pitchFamily="18" charset="0"/>
                        </a:rPr>
                        <a:t> paper</a:t>
                      </a:r>
                      <a:endParaRPr lang="en-US" sz="2000"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Smart Energy Metering and Power Theft Control using Arduino &amp; GSM</a:t>
                      </a:r>
                    </a:p>
                  </a:txBody>
                  <a:tcPr anchor="ctr"/>
                </a:tc>
                <a:extLst>
                  <a:ext uri="{0D108BD9-81ED-4DB2-BD59-A6C34878D82A}">
                    <a16:rowId xmlns:a16="http://schemas.microsoft.com/office/drawing/2014/main" val="10001"/>
                  </a:ext>
                </a:extLst>
              </a:tr>
              <a:tr h="711079">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Abstract</a:t>
                      </a:r>
                    </a:p>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(Keywords)</a:t>
                      </a: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GSM,  power theft, Smart meter, Nontechnical losses, power monitoring, tampering, automatic billing.</a:t>
                      </a:r>
                    </a:p>
                  </a:txBody>
                  <a:tcPr anchor="ctr"/>
                </a:tc>
                <a:extLst>
                  <a:ext uri="{0D108BD9-81ED-4DB2-BD59-A6C34878D82A}">
                    <a16:rowId xmlns:a16="http://schemas.microsoft.com/office/drawing/2014/main" val="10002"/>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Hardware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 digital energy meter, an Arduino (microcontroller), GSM modem and SSR</a:t>
                      </a:r>
                    </a:p>
                  </a:txBody>
                  <a:tcPr anchor="ctr"/>
                </a:tc>
                <a:extLst>
                  <a:ext uri="{0D108BD9-81ED-4DB2-BD59-A6C34878D82A}">
                    <a16:rowId xmlns:a16="http://schemas.microsoft.com/office/drawing/2014/main" val="10003"/>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Software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Arduino IDE</a:t>
                      </a:r>
                    </a:p>
                  </a:txBody>
                  <a:tcPr anchor="ctr"/>
                </a:tc>
                <a:extLst>
                  <a:ext uri="{0D108BD9-81ED-4DB2-BD59-A6C34878D82A}">
                    <a16:rowId xmlns:a16="http://schemas.microsoft.com/office/drawing/2014/main" val="10004"/>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Applications</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Single phase Energy meters</a:t>
                      </a:r>
                    </a:p>
                  </a:txBody>
                  <a:tcPr anchor="ctr"/>
                </a:tc>
                <a:extLst>
                  <a:ext uri="{0D108BD9-81ED-4DB2-BD59-A6C34878D82A}">
                    <a16:rowId xmlns:a16="http://schemas.microsoft.com/office/drawing/2014/main" val="10005"/>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Future scope of</a:t>
                      </a:r>
                      <a:r>
                        <a:rPr lang="en-US" sz="2000" b="1" baseline="0" dirty="0">
                          <a:latin typeface="Cambria" panose="02040503050406030204" pitchFamily="18" charset="0"/>
                          <a:ea typeface="Cambria" panose="02040503050406030204" pitchFamily="18" charset="0"/>
                          <a:cs typeface="Times New Roman" panose="02020603050405020304" pitchFamily="18" charset="0"/>
                        </a:rPr>
                        <a:t> work</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Three Phase Energy meters</a:t>
                      </a:r>
                    </a:p>
                  </a:txBody>
                  <a:tcPr anchor="ct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9442FFE1-94B0-4287-A752-920DDDD3DDFF}" type="slidenum">
              <a:rPr lang="en-IN" smtClean="0"/>
              <a:t>4</a:t>
            </a:fld>
            <a:endParaRPr lang="en-IN"/>
          </a:p>
        </p:txBody>
      </p:sp>
      <p:sp>
        <p:nvSpPr>
          <p:cNvPr id="3" name="Date Placeholder 2"/>
          <p:cNvSpPr>
            <a:spLocks noGrp="1"/>
          </p:cNvSpPr>
          <p:nvPr>
            <p:ph type="dt" sz="half" idx="10"/>
          </p:nvPr>
        </p:nvSpPr>
        <p:spPr/>
        <p:txBody>
          <a:bodyPr/>
          <a:lstStyle/>
          <a:p>
            <a:fld id="{FF318E67-BC7F-4EF6-A3C5-42EFB0B28C8F}" type="datetime1">
              <a:rPr lang="en-IN" smtClean="0"/>
              <a:t>26-05-2023</a:t>
            </a:fld>
            <a:endParaRPr lang="en-IN"/>
          </a:p>
        </p:txBody>
      </p:sp>
      <p:sp>
        <p:nvSpPr>
          <p:cNvPr id="6" name="Footer Placeholder 5"/>
          <p:cNvSpPr>
            <a:spLocks noGrp="1"/>
          </p:cNvSpPr>
          <p:nvPr>
            <p:ph type="ftr" sz="quarter" idx="11"/>
          </p:nvPr>
        </p:nvSpPr>
        <p:spPr/>
        <p:txBody>
          <a:bodyPr/>
          <a:lstStyle/>
          <a:p>
            <a:r>
              <a:rPr lang="en-IN"/>
              <a:t>EE6811 - Project Work</a:t>
            </a:r>
          </a:p>
        </p:txBody>
      </p:sp>
    </p:spTree>
    <p:extLst>
      <p:ext uri="{BB962C8B-B14F-4D97-AF65-F5344CB8AC3E}">
        <p14:creationId xmlns:p14="http://schemas.microsoft.com/office/powerpoint/2010/main" val="49318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Literature Survey 2</a:t>
            </a:r>
            <a:endParaRPr lang="en-IN" sz="2800" b="1"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nvGraphicFramePr>
        <p:xfrm>
          <a:off x="262952" y="822960"/>
          <a:ext cx="11816272" cy="5748806"/>
        </p:xfrm>
        <a:graphic>
          <a:graphicData uri="http://schemas.openxmlformats.org/drawingml/2006/table">
            <a:tbl>
              <a:tblPr firstRow="1" bandRow="1">
                <a:tableStyleId>{5940675A-B579-460E-94D1-54222C63F5DA}</a:tableStyleId>
              </a:tblPr>
              <a:tblGrid>
                <a:gridCol w="3458656">
                  <a:extLst>
                    <a:ext uri="{9D8B030D-6E8A-4147-A177-3AD203B41FA5}">
                      <a16:colId xmlns:a16="http://schemas.microsoft.com/office/drawing/2014/main" val="20000"/>
                    </a:ext>
                  </a:extLst>
                </a:gridCol>
                <a:gridCol w="8357616">
                  <a:extLst>
                    <a:ext uri="{9D8B030D-6E8A-4147-A177-3AD203B41FA5}">
                      <a16:colId xmlns:a16="http://schemas.microsoft.com/office/drawing/2014/main" val="20001"/>
                    </a:ext>
                  </a:extLst>
                </a:gridCol>
              </a:tblGrid>
              <a:tr h="929296">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Name of the Journal &amp; Year of Publication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cs typeface="Times New Roman" panose="02020603050405020304" pitchFamily="18" charset="0"/>
                        </a:rPr>
                        <a:t>International Conference on Power, Energy and Control (ICPEC)</a:t>
                      </a:r>
                    </a:p>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cs typeface="Times New Roman" panose="02020603050405020304" pitchFamily="18" charset="0"/>
                        </a:rPr>
                        <a:t>2013</a:t>
                      </a:r>
                    </a:p>
                  </a:txBody>
                  <a:tcPr anchor="ctr"/>
                </a:tc>
                <a:extLst>
                  <a:ext uri="{0D108BD9-81ED-4DB2-BD59-A6C34878D82A}">
                    <a16:rowId xmlns:a16="http://schemas.microsoft.com/office/drawing/2014/main" val="10000"/>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Title of the</a:t>
                      </a:r>
                      <a:r>
                        <a:rPr lang="en-US" sz="2000" b="1" baseline="0" dirty="0">
                          <a:latin typeface="Cambria" panose="02040503050406030204" pitchFamily="18" charset="0"/>
                          <a:ea typeface="Cambria" panose="02040503050406030204" pitchFamily="18" charset="0"/>
                          <a:cs typeface="Times New Roman" panose="02020603050405020304" pitchFamily="18" charset="0"/>
                        </a:rPr>
                        <a:t> paper</a:t>
                      </a:r>
                      <a:endParaRPr lang="en-US" sz="2000"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A Smart Prepaid Energy Metering System to Control Electricity Theft </a:t>
                      </a:r>
                    </a:p>
                  </a:txBody>
                  <a:tcPr anchor="ctr"/>
                </a:tc>
                <a:extLst>
                  <a:ext uri="{0D108BD9-81ED-4DB2-BD59-A6C34878D82A}">
                    <a16:rowId xmlns:a16="http://schemas.microsoft.com/office/drawing/2014/main" val="10001"/>
                  </a:ext>
                </a:extLst>
              </a:tr>
              <a:tr h="711079">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Abstract</a:t>
                      </a:r>
                    </a:p>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(Keywords)</a:t>
                      </a: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Keywords-electricity theft; prepaid meter; GSM networks; SMS; </a:t>
                      </a:r>
                    </a:p>
                    <a:p>
                      <a:pPr algn="l"/>
                      <a:r>
                        <a:rPr lang="en-US" sz="2000" dirty="0">
                          <a:latin typeface="Cambria" panose="02040503050406030204" pitchFamily="18" charset="0"/>
                          <a:ea typeface="Cambria" panose="02040503050406030204" pitchFamily="18" charset="0"/>
                          <a:cs typeface="Times New Roman" panose="02020603050405020304" pitchFamily="18" charset="0"/>
                        </a:rPr>
                        <a:t>smart energy mete</a:t>
                      </a:r>
                    </a:p>
                  </a:txBody>
                  <a:tcPr anchor="ctr"/>
                </a:tc>
                <a:extLst>
                  <a:ext uri="{0D108BD9-81ED-4DB2-BD59-A6C34878D82A}">
                    <a16:rowId xmlns:a16="http://schemas.microsoft.com/office/drawing/2014/main" val="10002"/>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Hardware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microcontroller (AT mega 32), energy measuring chip (ADE7751), </a:t>
                      </a:r>
                    </a:p>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GSM module , MAX232, current transformers, potential transformers, </a:t>
                      </a:r>
                    </a:p>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LCD display and a relay</a:t>
                      </a:r>
                    </a:p>
                  </a:txBody>
                  <a:tcPr anchor="ctr"/>
                </a:tc>
                <a:extLst>
                  <a:ext uri="{0D108BD9-81ED-4DB2-BD59-A6C34878D82A}">
                    <a16:rowId xmlns:a16="http://schemas.microsoft.com/office/drawing/2014/main" val="10003"/>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Software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Arduino IDE</a:t>
                      </a:r>
                    </a:p>
                  </a:txBody>
                  <a:tcPr anchor="ctr"/>
                </a:tc>
                <a:extLst>
                  <a:ext uri="{0D108BD9-81ED-4DB2-BD59-A6C34878D82A}">
                    <a16:rowId xmlns:a16="http://schemas.microsoft.com/office/drawing/2014/main" val="10004"/>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Applications</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Prepaid method of electricity usage</a:t>
                      </a:r>
                    </a:p>
                  </a:txBody>
                  <a:tcPr anchor="ctr"/>
                </a:tc>
                <a:extLst>
                  <a:ext uri="{0D108BD9-81ED-4DB2-BD59-A6C34878D82A}">
                    <a16:rowId xmlns:a16="http://schemas.microsoft.com/office/drawing/2014/main" val="10005"/>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Future scope of</a:t>
                      </a:r>
                      <a:r>
                        <a:rPr lang="en-US" sz="2000" b="1" baseline="0" dirty="0">
                          <a:latin typeface="Cambria" panose="02040503050406030204" pitchFamily="18" charset="0"/>
                          <a:ea typeface="Cambria" panose="02040503050406030204" pitchFamily="18" charset="0"/>
                          <a:cs typeface="Times New Roman" panose="02020603050405020304" pitchFamily="18" charset="0"/>
                        </a:rPr>
                        <a:t> work</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Control of Electricity Theft using Observer Meter</a:t>
                      </a:r>
                    </a:p>
                  </a:txBody>
                  <a:tcPr anchor="ct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9442FFE1-94B0-4287-A752-920DDDD3DDFF}" type="slidenum">
              <a:rPr lang="en-IN" smtClean="0"/>
              <a:t>5</a:t>
            </a:fld>
            <a:endParaRPr lang="en-IN"/>
          </a:p>
        </p:txBody>
      </p:sp>
      <p:sp>
        <p:nvSpPr>
          <p:cNvPr id="3" name="Date Placeholder 2"/>
          <p:cNvSpPr>
            <a:spLocks noGrp="1"/>
          </p:cNvSpPr>
          <p:nvPr>
            <p:ph type="dt" sz="half" idx="10"/>
          </p:nvPr>
        </p:nvSpPr>
        <p:spPr/>
        <p:txBody>
          <a:bodyPr/>
          <a:lstStyle/>
          <a:p>
            <a:fld id="{4DF91428-D9A5-460E-A605-9D83CA7D1BE5}" type="datetime1">
              <a:rPr lang="en-IN" smtClean="0"/>
              <a:t>26-05-2023</a:t>
            </a:fld>
            <a:endParaRPr lang="en-IN"/>
          </a:p>
        </p:txBody>
      </p:sp>
      <p:sp>
        <p:nvSpPr>
          <p:cNvPr id="5" name="Footer Placeholder 4"/>
          <p:cNvSpPr>
            <a:spLocks noGrp="1"/>
          </p:cNvSpPr>
          <p:nvPr>
            <p:ph type="ftr" sz="quarter" idx="11"/>
          </p:nvPr>
        </p:nvSpPr>
        <p:spPr/>
        <p:txBody>
          <a:bodyPr/>
          <a:lstStyle/>
          <a:p>
            <a:r>
              <a:rPr lang="en-IN" dirty="0"/>
              <a:t>EE6811 - Project Work</a:t>
            </a:r>
          </a:p>
        </p:txBody>
      </p:sp>
    </p:spTree>
    <p:extLst>
      <p:ext uri="{BB962C8B-B14F-4D97-AF65-F5344CB8AC3E}">
        <p14:creationId xmlns:p14="http://schemas.microsoft.com/office/powerpoint/2010/main" val="14075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Literature Survey 3</a:t>
            </a:r>
            <a:endParaRPr lang="en-IN" sz="2800" b="1"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nvGraphicFramePr>
        <p:xfrm>
          <a:off x="262952" y="822960"/>
          <a:ext cx="11816272" cy="5454045"/>
        </p:xfrm>
        <a:graphic>
          <a:graphicData uri="http://schemas.openxmlformats.org/drawingml/2006/table">
            <a:tbl>
              <a:tblPr firstRow="1" bandRow="1">
                <a:tableStyleId>{5940675A-B579-460E-94D1-54222C63F5DA}</a:tableStyleId>
              </a:tblPr>
              <a:tblGrid>
                <a:gridCol w="3458656">
                  <a:extLst>
                    <a:ext uri="{9D8B030D-6E8A-4147-A177-3AD203B41FA5}">
                      <a16:colId xmlns:a16="http://schemas.microsoft.com/office/drawing/2014/main" val="20000"/>
                    </a:ext>
                  </a:extLst>
                </a:gridCol>
                <a:gridCol w="8357616">
                  <a:extLst>
                    <a:ext uri="{9D8B030D-6E8A-4147-A177-3AD203B41FA5}">
                      <a16:colId xmlns:a16="http://schemas.microsoft.com/office/drawing/2014/main" val="20001"/>
                    </a:ext>
                  </a:extLst>
                </a:gridCol>
              </a:tblGrid>
              <a:tr h="929296">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Name of the Journal &amp; Year of Publication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cs typeface="Times New Roman" panose="02020603050405020304" pitchFamily="18" charset="0"/>
                        </a:rPr>
                        <a:t>Institute of Electrical and Electronics Engineers(IEEE)</a:t>
                      </a:r>
                    </a:p>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cs typeface="Times New Roman" panose="02020603050405020304" pitchFamily="18" charset="0"/>
                        </a:rPr>
                        <a:t>2019</a:t>
                      </a:r>
                    </a:p>
                  </a:txBody>
                  <a:tcPr anchor="ctr"/>
                </a:tc>
                <a:extLst>
                  <a:ext uri="{0D108BD9-81ED-4DB2-BD59-A6C34878D82A}">
                    <a16:rowId xmlns:a16="http://schemas.microsoft.com/office/drawing/2014/main" val="10000"/>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Title of the</a:t>
                      </a:r>
                      <a:r>
                        <a:rPr lang="en-US" sz="2000" b="1" baseline="0" dirty="0">
                          <a:latin typeface="Cambria" panose="02040503050406030204" pitchFamily="18" charset="0"/>
                          <a:ea typeface="Cambria" panose="02040503050406030204" pitchFamily="18" charset="0"/>
                          <a:cs typeface="Times New Roman" panose="02020603050405020304" pitchFamily="18" charset="0"/>
                        </a:rPr>
                        <a:t> paper</a:t>
                      </a:r>
                      <a:endParaRPr lang="en-US" sz="2000"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Arduino Based Smart Energy Meter using GSM</a:t>
                      </a:r>
                    </a:p>
                  </a:txBody>
                  <a:tcPr anchor="ctr"/>
                </a:tc>
                <a:extLst>
                  <a:ext uri="{0D108BD9-81ED-4DB2-BD59-A6C34878D82A}">
                    <a16:rowId xmlns:a16="http://schemas.microsoft.com/office/drawing/2014/main" val="10001"/>
                  </a:ext>
                </a:extLst>
              </a:tr>
              <a:tr h="711079">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Abstract</a:t>
                      </a:r>
                    </a:p>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(Keywords)</a:t>
                      </a: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Smart Energy Meter (SEM), Arduino, GSM, SMS</a:t>
                      </a:r>
                    </a:p>
                  </a:txBody>
                  <a:tcPr anchor="ctr"/>
                </a:tc>
                <a:extLst>
                  <a:ext uri="{0D108BD9-81ED-4DB2-BD59-A6C34878D82A}">
                    <a16:rowId xmlns:a16="http://schemas.microsoft.com/office/drawing/2014/main" val="10002"/>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Hardware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Energy Meter, Microcontroller (Arduino), Light Dependent Resistor (LDR), GSM Shield, LCD, Relay, Real Time Clock(RTC)</a:t>
                      </a:r>
                    </a:p>
                  </a:txBody>
                  <a:tcPr anchor="ctr"/>
                </a:tc>
                <a:extLst>
                  <a:ext uri="{0D108BD9-81ED-4DB2-BD59-A6C34878D82A}">
                    <a16:rowId xmlns:a16="http://schemas.microsoft.com/office/drawing/2014/main" val="10003"/>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Software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Proteus 8.0, Arduino IDE</a:t>
                      </a:r>
                    </a:p>
                  </a:txBody>
                  <a:tcPr anchor="ctr"/>
                </a:tc>
                <a:extLst>
                  <a:ext uri="{0D108BD9-81ED-4DB2-BD59-A6C34878D82A}">
                    <a16:rowId xmlns:a16="http://schemas.microsoft.com/office/drawing/2014/main" val="10004"/>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Applications</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Energy monitoring</a:t>
                      </a:r>
                    </a:p>
                  </a:txBody>
                  <a:tcPr anchor="ctr"/>
                </a:tc>
                <a:extLst>
                  <a:ext uri="{0D108BD9-81ED-4DB2-BD59-A6C34878D82A}">
                    <a16:rowId xmlns:a16="http://schemas.microsoft.com/office/drawing/2014/main" val="10005"/>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Future scope of</a:t>
                      </a:r>
                      <a:r>
                        <a:rPr lang="en-US" sz="2000" b="1" baseline="0" dirty="0">
                          <a:latin typeface="Cambria" panose="02040503050406030204" pitchFamily="18" charset="0"/>
                          <a:ea typeface="Cambria" panose="02040503050406030204" pitchFamily="18" charset="0"/>
                          <a:cs typeface="Times New Roman" panose="02020603050405020304" pitchFamily="18" charset="0"/>
                        </a:rPr>
                        <a:t> work</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Energy theft detection</a:t>
                      </a:r>
                    </a:p>
                  </a:txBody>
                  <a:tcPr anchor="ct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9442FFE1-94B0-4287-A752-920DDDD3DDFF}" type="slidenum">
              <a:rPr lang="en-IN" smtClean="0"/>
              <a:t>6</a:t>
            </a:fld>
            <a:endParaRPr lang="en-IN"/>
          </a:p>
        </p:txBody>
      </p:sp>
      <p:sp>
        <p:nvSpPr>
          <p:cNvPr id="3" name="Date Placeholder 2"/>
          <p:cNvSpPr>
            <a:spLocks noGrp="1"/>
          </p:cNvSpPr>
          <p:nvPr>
            <p:ph type="dt" sz="half" idx="10"/>
          </p:nvPr>
        </p:nvSpPr>
        <p:spPr/>
        <p:txBody>
          <a:bodyPr/>
          <a:lstStyle/>
          <a:p>
            <a:fld id="{7DFD6E74-84AA-4090-AFBC-F515D8A40F3A}" type="datetime1">
              <a:rPr lang="en-IN" smtClean="0"/>
              <a:t>26-05-2023</a:t>
            </a:fld>
            <a:endParaRPr lang="en-IN"/>
          </a:p>
        </p:txBody>
      </p:sp>
      <p:sp>
        <p:nvSpPr>
          <p:cNvPr id="6" name="Footer Placeholder 5"/>
          <p:cNvSpPr>
            <a:spLocks noGrp="1"/>
          </p:cNvSpPr>
          <p:nvPr>
            <p:ph type="ftr" sz="quarter" idx="11"/>
          </p:nvPr>
        </p:nvSpPr>
        <p:spPr/>
        <p:txBody>
          <a:bodyPr/>
          <a:lstStyle/>
          <a:p>
            <a:r>
              <a:rPr lang="en-IN"/>
              <a:t>EE6811 - Project Work</a:t>
            </a:r>
          </a:p>
        </p:txBody>
      </p:sp>
    </p:spTree>
    <p:extLst>
      <p:ext uri="{BB962C8B-B14F-4D97-AF65-F5344CB8AC3E}">
        <p14:creationId xmlns:p14="http://schemas.microsoft.com/office/powerpoint/2010/main" val="70415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Literature Survey 4</a:t>
            </a:r>
            <a:endParaRPr lang="en-IN" sz="2800" b="1"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nvGraphicFramePr>
        <p:xfrm>
          <a:off x="271917" y="804394"/>
          <a:ext cx="11816272" cy="6053606"/>
        </p:xfrm>
        <a:graphic>
          <a:graphicData uri="http://schemas.openxmlformats.org/drawingml/2006/table">
            <a:tbl>
              <a:tblPr firstRow="1" bandRow="1">
                <a:tableStyleId>{5940675A-B579-460E-94D1-54222C63F5DA}</a:tableStyleId>
              </a:tblPr>
              <a:tblGrid>
                <a:gridCol w="3458656">
                  <a:extLst>
                    <a:ext uri="{9D8B030D-6E8A-4147-A177-3AD203B41FA5}">
                      <a16:colId xmlns:a16="http://schemas.microsoft.com/office/drawing/2014/main" val="20000"/>
                    </a:ext>
                  </a:extLst>
                </a:gridCol>
                <a:gridCol w="8357616">
                  <a:extLst>
                    <a:ext uri="{9D8B030D-6E8A-4147-A177-3AD203B41FA5}">
                      <a16:colId xmlns:a16="http://schemas.microsoft.com/office/drawing/2014/main" val="20001"/>
                    </a:ext>
                  </a:extLst>
                </a:gridCol>
              </a:tblGrid>
              <a:tr h="837856">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Name of the Journal &amp; Year of Publication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Institute of Electrical and Electronics Engineers(IEEE)</a:t>
                      </a:r>
                    </a:p>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cs typeface="Times New Roman" panose="02020603050405020304" pitchFamily="18" charset="0"/>
                        </a:rPr>
                        <a:t>2017</a:t>
                      </a:r>
                    </a:p>
                  </a:txBody>
                  <a:tcPr anchor="ctr"/>
                </a:tc>
                <a:extLst>
                  <a:ext uri="{0D108BD9-81ED-4DB2-BD59-A6C34878D82A}">
                    <a16:rowId xmlns:a16="http://schemas.microsoft.com/office/drawing/2014/main" val="10000"/>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Title of the</a:t>
                      </a:r>
                      <a:r>
                        <a:rPr lang="en-US" sz="2000" b="1" baseline="0" dirty="0">
                          <a:latin typeface="Cambria" panose="02040503050406030204" pitchFamily="18" charset="0"/>
                          <a:ea typeface="Cambria" panose="02040503050406030204" pitchFamily="18" charset="0"/>
                          <a:cs typeface="Times New Roman" panose="02020603050405020304" pitchFamily="18" charset="0"/>
                        </a:rPr>
                        <a:t> paper</a:t>
                      </a:r>
                      <a:endParaRPr lang="en-US" sz="2000"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Development of an Internet Based Prepaid Energy Meter</a:t>
                      </a:r>
                    </a:p>
                  </a:txBody>
                  <a:tcPr anchor="ctr"/>
                </a:tc>
                <a:extLst>
                  <a:ext uri="{0D108BD9-81ED-4DB2-BD59-A6C34878D82A}">
                    <a16:rowId xmlns:a16="http://schemas.microsoft.com/office/drawing/2014/main" val="10001"/>
                  </a:ext>
                </a:extLst>
              </a:tr>
              <a:tr h="711079">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Abstract</a:t>
                      </a:r>
                    </a:p>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(Keywords)</a:t>
                      </a: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 Internet of Things, Energy Meters, HTML5, ESP8266, Microcontroller </a:t>
                      </a:r>
                    </a:p>
                  </a:txBody>
                  <a:tcPr anchor="ctr"/>
                </a:tc>
                <a:extLst>
                  <a:ext uri="{0D108BD9-81ED-4DB2-BD59-A6C34878D82A}">
                    <a16:rowId xmlns:a16="http://schemas.microsoft.com/office/drawing/2014/main" val="10002"/>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Hardware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microcontroller (AT mega 32), energy measuring chip (ADE7751),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GSM module , MAX232, current transformers, potential transformers,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LCD display and a relay</a:t>
                      </a:r>
                    </a:p>
                    <a:p>
                      <a:pPr algn="l">
                        <a:lnSpc>
                          <a:spcPct val="100000"/>
                        </a:lnSpc>
                      </a:pPr>
                      <a:endParaRPr lang="en-US" sz="2000" b="0" dirty="0">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Software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Proteus, Arduino IDE </a:t>
                      </a:r>
                    </a:p>
                  </a:txBody>
                  <a:tcPr anchor="ctr"/>
                </a:tc>
                <a:extLst>
                  <a:ext uri="{0D108BD9-81ED-4DB2-BD59-A6C34878D82A}">
                    <a16:rowId xmlns:a16="http://schemas.microsoft.com/office/drawing/2014/main" val="10004"/>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Applications</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Energy measuring</a:t>
                      </a:r>
                    </a:p>
                  </a:txBody>
                  <a:tcPr anchor="ctr"/>
                </a:tc>
                <a:extLst>
                  <a:ext uri="{0D108BD9-81ED-4DB2-BD59-A6C34878D82A}">
                    <a16:rowId xmlns:a16="http://schemas.microsoft.com/office/drawing/2014/main" val="10005"/>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Future scope of</a:t>
                      </a:r>
                      <a:r>
                        <a:rPr lang="en-US" sz="2000" b="1" baseline="0" dirty="0">
                          <a:latin typeface="Cambria" panose="02040503050406030204" pitchFamily="18" charset="0"/>
                          <a:ea typeface="Cambria" panose="02040503050406030204" pitchFamily="18" charset="0"/>
                          <a:cs typeface="Times New Roman" panose="02020603050405020304" pitchFamily="18" charset="0"/>
                        </a:rPr>
                        <a:t> work</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Energy monitoring</a:t>
                      </a:r>
                    </a:p>
                  </a:txBody>
                  <a:tcPr anchor="ct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9442FFE1-94B0-4287-A752-920DDDD3DDFF}" type="slidenum">
              <a:rPr lang="en-IN" smtClean="0"/>
              <a:t>7</a:t>
            </a:fld>
            <a:endParaRPr lang="en-IN"/>
          </a:p>
        </p:txBody>
      </p:sp>
      <p:sp>
        <p:nvSpPr>
          <p:cNvPr id="3" name="Date Placeholder 2"/>
          <p:cNvSpPr>
            <a:spLocks noGrp="1"/>
          </p:cNvSpPr>
          <p:nvPr>
            <p:ph type="dt" sz="half" idx="10"/>
          </p:nvPr>
        </p:nvSpPr>
        <p:spPr/>
        <p:txBody>
          <a:bodyPr/>
          <a:lstStyle/>
          <a:p>
            <a:fld id="{0CE4BD14-05F5-42FD-B648-5FE6800219C4}" type="datetime1">
              <a:rPr lang="en-IN" smtClean="0"/>
              <a:t>26-05-2023</a:t>
            </a:fld>
            <a:endParaRPr lang="en-IN"/>
          </a:p>
        </p:txBody>
      </p:sp>
      <p:sp>
        <p:nvSpPr>
          <p:cNvPr id="5" name="Footer Placeholder 4"/>
          <p:cNvSpPr>
            <a:spLocks noGrp="1"/>
          </p:cNvSpPr>
          <p:nvPr>
            <p:ph type="ftr" sz="quarter" idx="11"/>
          </p:nvPr>
        </p:nvSpPr>
        <p:spPr>
          <a:xfrm>
            <a:off x="4038600" y="6544235"/>
            <a:ext cx="4114800" cy="177240"/>
          </a:xfrm>
        </p:spPr>
        <p:txBody>
          <a:bodyPr/>
          <a:lstStyle/>
          <a:p>
            <a:r>
              <a:rPr lang="en-IN" dirty="0"/>
              <a:t>EE6811 - Project Work</a:t>
            </a:r>
          </a:p>
        </p:txBody>
      </p:sp>
    </p:spTree>
    <p:extLst>
      <p:ext uri="{BB962C8B-B14F-4D97-AF65-F5344CB8AC3E}">
        <p14:creationId xmlns:p14="http://schemas.microsoft.com/office/powerpoint/2010/main" val="178575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08960" y="210312"/>
            <a:ext cx="5724144" cy="523220"/>
          </a:xfrm>
          <a:prstGeom prst="rect">
            <a:avLst/>
          </a:prstGeom>
          <a:noFill/>
        </p:spPr>
        <p:txBody>
          <a:bodyPr wrap="square" rtlCol="0">
            <a:spAutoFit/>
          </a:bodyPr>
          <a:lstStyle/>
          <a:p>
            <a:pPr algn="ctr"/>
            <a:r>
              <a:rPr lang="en-US" sz="2800" b="1" dirty="0">
                <a:latin typeface="Cambria" panose="02040503050406030204" pitchFamily="18" charset="0"/>
                <a:ea typeface="Cambria" panose="02040503050406030204" pitchFamily="18" charset="0"/>
              </a:rPr>
              <a:t>Literature Survey 5</a:t>
            </a:r>
            <a:endParaRPr lang="en-IN" sz="2800" b="1"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nvGraphicFramePr>
        <p:xfrm>
          <a:off x="262952" y="822960"/>
          <a:ext cx="11816272" cy="5454045"/>
        </p:xfrm>
        <a:graphic>
          <a:graphicData uri="http://schemas.openxmlformats.org/drawingml/2006/table">
            <a:tbl>
              <a:tblPr firstRow="1" bandRow="1">
                <a:tableStyleId>{5940675A-B579-460E-94D1-54222C63F5DA}</a:tableStyleId>
              </a:tblPr>
              <a:tblGrid>
                <a:gridCol w="3458656">
                  <a:extLst>
                    <a:ext uri="{9D8B030D-6E8A-4147-A177-3AD203B41FA5}">
                      <a16:colId xmlns:a16="http://schemas.microsoft.com/office/drawing/2014/main" val="20000"/>
                    </a:ext>
                  </a:extLst>
                </a:gridCol>
                <a:gridCol w="8357616">
                  <a:extLst>
                    <a:ext uri="{9D8B030D-6E8A-4147-A177-3AD203B41FA5}">
                      <a16:colId xmlns:a16="http://schemas.microsoft.com/office/drawing/2014/main" val="20001"/>
                    </a:ext>
                  </a:extLst>
                </a:gridCol>
              </a:tblGrid>
              <a:tr h="929296">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Name of the Journal &amp; Year of Publication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cs typeface="Times New Roman" panose="02020603050405020304" pitchFamily="18" charset="0"/>
                        </a:rPr>
                        <a:t>International Journal of Engineering Science and Computing(IJESC)</a:t>
                      </a:r>
                    </a:p>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cs typeface="Times New Roman" panose="02020603050405020304" pitchFamily="18" charset="0"/>
                        </a:rPr>
                        <a:t>2018</a:t>
                      </a:r>
                    </a:p>
                  </a:txBody>
                  <a:tcPr anchor="ctr"/>
                </a:tc>
                <a:extLst>
                  <a:ext uri="{0D108BD9-81ED-4DB2-BD59-A6C34878D82A}">
                    <a16:rowId xmlns:a16="http://schemas.microsoft.com/office/drawing/2014/main" val="10000"/>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Title of the</a:t>
                      </a:r>
                      <a:r>
                        <a:rPr lang="en-US" sz="2000" b="1" baseline="0" dirty="0">
                          <a:latin typeface="Cambria" panose="02040503050406030204" pitchFamily="18" charset="0"/>
                          <a:ea typeface="Cambria" panose="02040503050406030204" pitchFamily="18" charset="0"/>
                          <a:cs typeface="Times New Roman" panose="02020603050405020304" pitchFamily="18" charset="0"/>
                        </a:rPr>
                        <a:t> paper</a:t>
                      </a:r>
                      <a:endParaRPr lang="en-US" sz="2000"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Smart Energy Meter</a:t>
                      </a:r>
                    </a:p>
                  </a:txBody>
                  <a:tcPr anchor="ctr"/>
                </a:tc>
                <a:extLst>
                  <a:ext uri="{0D108BD9-81ED-4DB2-BD59-A6C34878D82A}">
                    <a16:rowId xmlns:a16="http://schemas.microsoft.com/office/drawing/2014/main" val="10001"/>
                  </a:ext>
                </a:extLst>
              </a:tr>
              <a:tr h="711079">
                <a:tc>
                  <a:txBody>
                    <a:bodyPr/>
                    <a:lstStyle/>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Abstract</a:t>
                      </a:r>
                    </a:p>
                    <a:p>
                      <a:pPr marL="0" marR="0" algn="l">
                        <a:lnSpc>
                          <a:spcPct val="15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(Keywords)</a:t>
                      </a:r>
                    </a:p>
                  </a:txBody>
                  <a:tcPr/>
                </a:tc>
                <a:tc>
                  <a:txBody>
                    <a:bodyPr/>
                    <a:lstStyle/>
                    <a:p>
                      <a:pPr algn="l"/>
                      <a:r>
                        <a:rPr lang="en-US" sz="2000" dirty="0">
                          <a:latin typeface="Cambria" panose="02040503050406030204" pitchFamily="18" charset="0"/>
                          <a:ea typeface="Cambria" panose="02040503050406030204" pitchFamily="18" charset="0"/>
                          <a:cs typeface="Times New Roman" panose="02020603050405020304" pitchFamily="18" charset="0"/>
                        </a:rPr>
                        <a:t>GSM, Power Consumption, Billing, Smart Electricity meter</a:t>
                      </a:r>
                    </a:p>
                  </a:txBody>
                  <a:tcPr anchor="ctr"/>
                </a:tc>
                <a:extLst>
                  <a:ext uri="{0D108BD9-81ED-4DB2-BD59-A6C34878D82A}">
                    <a16:rowId xmlns:a16="http://schemas.microsoft.com/office/drawing/2014/main" val="10002"/>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Hardware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Arduino, GSM Modem, ENERGY METER, OPTOCOUPLER, LCDDISPLAY</a:t>
                      </a:r>
                    </a:p>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Potentiometer</a:t>
                      </a:r>
                    </a:p>
                  </a:txBody>
                  <a:tcPr anchor="ctr"/>
                </a:tc>
                <a:extLst>
                  <a:ext uri="{0D108BD9-81ED-4DB2-BD59-A6C34878D82A}">
                    <a16:rowId xmlns:a16="http://schemas.microsoft.com/office/drawing/2014/main" val="10003"/>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Software Used</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Arduino IDE, Proteus 8.0</a:t>
                      </a:r>
                    </a:p>
                  </a:txBody>
                  <a:tcPr anchor="ctr"/>
                </a:tc>
                <a:extLst>
                  <a:ext uri="{0D108BD9-81ED-4DB2-BD59-A6C34878D82A}">
                    <a16:rowId xmlns:a16="http://schemas.microsoft.com/office/drawing/2014/main" val="10004"/>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Applications</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Energy Monitoring</a:t>
                      </a:r>
                    </a:p>
                  </a:txBody>
                  <a:tcPr anchor="ctr"/>
                </a:tc>
                <a:extLst>
                  <a:ext uri="{0D108BD9-81ED-4DB2-BD59-A6C34878D82A}">
                    <a16:rowId xmlns:a16="http://schemas.microsoft.com/office/drawing/2014/main" val="10005"/>
                  </a:ext>
                </a:extLst>
              </a:tr>
              <a:tr h="711079">
                <a:tc>
                  <a:txBody>
                    <a:bodyPr/>
                    <a:lstStyle/>
                    <a:p>
                      <a:pPr algn="l">
                        <a:lnSpc>
                          <a:spcPct val="150000"/>
                        </a:lnSpc>
                      </a:pPr>
                      <a:r>
                        <a:rPr lang="en-US" sz="2000" b="1" dirty="0">
                          <a:latin typeface="Cambria" panose="02040503050406030204" pitchFamily="18" charset="0"/>
                          <a:ea typeface="Cambria" panose="02040503050406030204" pitchFamily="18" charset="0"/>
                          <a:cs typeface="Times New Roman" panose="02020603050405020304" pitchFamily="18" charset="0"/>
                        </a:rPr>
                        <a:t>Future scope of</a:t>
                      </a:r>
                      <a:r>
                        <a:rPr lang="en-US" sz="2000" b="1" baseline="0" dirty="0">
                          <a:latin typeface="Cambria" panose="02040503050406030204" pitchFamily="18" charset="0"/>
                          <a:ea typeface="Cambria" panose="02040503050406030204" pitchFamily="18" charset="0"/>
                          <a:cs typeface="Times New Roman" panose="02020603050405020304" pitchFamily="18" charset="0"/>
                        </a:rPr>
                        <a:t> work</a:t>
                      </a:r>
                    </a:p>
                  </a:txBody>
                  <a:tcPr/>
                </a:tc>
                <a:tc>
                  <a:txBody>
                    <a:bodyPr/>
                    <a:lstStyle/>
                    <a:p>
                      <a:pPr algn="l">
                        <a:lnSpc>
                          <a:spcPct val="100000"/>
                        </a:lnSpc>
                      </a:pPr>
                      <a:r>
                        <a:rPr lang="en-US" sz="2000" b="0" dirty="0">
                          <a:latin typeface="Cambria" panose="02040503050406030204" pitchFamily="18" charset="0"/>
                          <a:ea typeface="Cambria" panose="02040503050406030204" pitchFamily="18" charset="0"/>
                          <a:cs typeface="Times New Roman" panose="02020603050405020304" pitchFamily="18" charset="0"/>
                        </a:rPr>
                        <a:t>Energy Theft Detection</a:t>
                      </a:r>
                    </a:p>
                  </a:txBody>
                  <a:tcPr anchor="ct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9442FFE1-94B0-4287-A752-920DDDD3DDFF}" type="slidenum">
              <a:rPr lang="en-IN" smtClean="0"/>
              <a:t>8</a:t>
            </a:fld>
            <a:endParaRPr lang="en-IN"/>
          </a:p>
        </p:txBody>
      </p:sp>
      <p:sp>
        <p:nvSpPr>
          <p:cNvPr id="3" name="Date Placeholder 2"/>
          <p:cNvSpPr>
            <a:spLocks noGrp="1"/>
          </p:cNvSpPr>
          <p:nvPr>
            <p:ph type="dt" sz="half" idx="10"/>
          </p:nvPr>
        </p:nvSpPr>
        <p:spPr/>
        <p:txBody>
          <a:bodyPr/>
          <a:lstStyle/>
          <a:p>
            <a:fld id="{E166FB49-D0F4-4B8D-A4E9-18CEB2A6D4E1}" type="datetime1">
              <a:rPr lang="en-IN" smtClean="0"/>
              <a:t>26-05-2023</a:t>
            </a:fld>
            <a:endParaRPr lang="en-IN"/>
          </a:p>
        </p:txBody>
      </p:sp>
      <p:sp>
        <p:nvSpPr>
          <p:cNvPr id="6" name="Footer Placeholder 5"/>
          <p:cNvSpPr>
            <a:spLocks noGrp="1"/>
          </p:cNvSpPr>
          <p:nvPr>
            <p:ph type="ftr" sz="quarter" idx="11"/>
          </p:nvPr>
        </p:nvSpPr>
        <p:spPr/>
        <p:txBody>
          <a:bodyPr/>
          <a:lstStyle/>
          <a:p>
            <a:r>
              <a:rPr lang="en-IN"/>
              <a:t>EE6811 - Project Work</a:t>
            </a:r>
          </a:p>
        </p:txBody>
      </p:sp>
    </p:spTree>
    <p:extLst>
      <p:ext uri="{BB962C8B-B14F-4D97-AF65-F5344CB8AC3E}">
        <p14:creationId xmlns:p14="http://schemas.microsoft.com/office/powerpoint/2010/main" val="212908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7"/>
          <p:cNvSpPr/>
          <p:nvPr/>
        </p:nvSpPr>
        <p:spPr>
          <a:xfrm>
            <a:off x="1700597" y="204566"/>
            <a:ext cx="6612708" cy="584775"/>
          </a:xfrm>
          <a:prstGeom prst="rect">
            <a:avLst/>
          </a:prstGeom>
        </p:spPr>
        <p:txBody>
          <a:bodyPr wrap="none">
            <a:spAutoFit/>
          </a:bodyPr>
          <a:lstStyle/>
          <a:p>
            <a:r>
              <a:rPr lang="en-IN" sz="3200" b="1" u="sng" dirty="0">
                <a:latin typeface="Times New Roman" pitchFamily="18" charset="0"/>
                <a:cs typeface="Times New Roman" pitchFamily="18" charset="0"/>
              </a:rPr>
              <a:t>Block Diagram Of  Existing Method </a:t>
            </a:r>
            <a:endParaRPr lang="en-US" sz="3200" dirty="0"/>
          </a:p>
        </p:txBody>
      </p:sp>
      <p:sp>
        <p:nvSpPr>
          <p:cNvPr id="1048618" name="Rectangle 2"/>
          <p:cNvSpPr/>
          <p:nvPr/>
        </p:nvSpPr>
        <p:spPr>
          <a:xfrm>
            <a:off x="239349" y="828001"/>
            <a:ext cx="11617291" cy="1415772"/>
          </a:xfrm>
          <a:prstGeom prst="rect">
            <a:avLst/>
          </a:prstGeom>
        </p:spPr>
        <p:txBody>
          <a:bodyPr wrap="square">
            <a:spAutoFit/>
          </a:bodyPr>
          <a:lstStyle/>
          <a:p>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p:txBody>
      </p:sp>
      <p:sp>
        <p:nvSpPr>
          <p:cNvPr id="1048619" name="Date Placeholder 1"/>
          <p:cNvSpPr>
            <a:spLocks noGrp="1"/>
          </p:cNvSpPr>
          <p:nvPr>
            <p:ph type="dt" sz="half" idx="10"/>
          </p:nvPr>
        </p:nvSpPr>
        <p:spPr/>
        <p:txBody>
          <a:bodyPr/>
          <a:lstStyle/>
          <a:p>
            <a:fld id="{A9B64C2F-99C9-411F-8837-E29C11344FDB}" type="datetime1">
              <a:rPr lang="en-IN" smtClean="0"/>
              <a:t>26-05-2023</a:t>
            </a:fld>
            <a:endParaRPr lang="en-IN"/>
          </a:p>
        </p:txBody>
      </p:sp>
      <p:sp>
        <p:nvSpPr>
          <p:cNvPr id="1048620" name="Footer Placeholder 3"/>
          <p:cNvSpPr>
            <a:spLocks noGrp="1"/>
          </p:cNvSpPr>
          <p:nvPr>
            <p:ph type="ftr" sz="quarter" idx="11"/>
          </p:nvPr>
        </p:nvSpPr>
        <p:spPr/>
        <p:txBody>
          <a:bodyPr/>
          <a:lstStyle/>
          <a:p>
            <a:r>
              <a:rPr lang="en-IN"/>
              <a:t>Depatment of EEE</a:t>
            </a:r>
          </a:p>
        </p:txBody>
      </p:sp>
      <p:sp>
        <p:nvSpPr>
          <p:cNvPr id="1048621" name="Slide Number Placeholder 4"/>
          <p:cNvSpPr>
            <a:spLocks noGrp="1"/>
          </p:cNvSpPr>
          <p:nvPr>
            <p:ph type="sldNum" sz="quarter" idx="12"/>
          </p:nvPr>
        </p:nvSpPr>
        <p:spPr/>
        <p:txBody>
          <a:bodyPr/>
          <a:lstStyle/>
          <a:p>
            <a:fld id="{1989EA6F-2531-4D9E-A19D-F55DC521DCE8}" type="slidenum">
              <a:rPr lang="en-IN" smtClean="0"/>
              <a:t>9</a:t>
            </a:fld>
            <a:endParaRPr lang="en-IN"/>
          </a:p>
        </p:txBody>
      </p:sp>
      <p:pic>
        <p:nvPicPr>
          <p:cNvPr id="2" name="Picture 1">
            <a:extLst>
              <a:ext uri="{FF2B5EF4-FFF2-40B4-BE49-F238E27FC236}">
                <a16:creationId xmlns:a16="http://schemas.microsoft.com/office/drawing/2014/main" id="{B1268971-C62B-C181-41B4-6854D6F70F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0167" y="1115937"/>
            <a:ext cx="5847715" cy="2779395"/>
          </a:xfrm>
          <a:prstGeom prst="rect">
            <a:avLst/>
          </a:prstGeom>
          <a:noFill/>
        </p:spPr>
      </p:pic>
      <p:sp>
        <p:nvSpPr>
          <p:cNvPr id="4" name="TextBox 3">
            <a:extLst>
              <a:ext uri="{FF2B5EF4-FFF2-40B4-BE49-F238E27FC236}">
                <a16:creationId xmlns:a16="http://schemas.microsoft.com/office/drawing/2014/main" id="{90A3BEF1-090B-E88C-87B1-6ACA6A6502DB}"/>
              </a:ext>
            </a:extLst>
          </p:cNvPr>
          <p:cNvSpPr txBox="1"/>
          <p:nvPr/>
        </p:nvSpPr>
        <p:spPr>
          <a:xfrm>
            <a:off x="1134035" y="4359176"/>
            <a:ext cx="10219765" cy="1294393"/>
          </a:xfrm>
          <a:prstGeom prst="rect">
            <a:avLst/>
          </a:prstGeom>
          <a:noFill/>
        </p:spPr>
        <p:txBody>
          <a:bodyPr wrap="square">
            <a:spAutoFit/>
          </a:bodyPr>
          <a:lstStyle/>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the Power supplied from line in left side and  power delivered to the load in right side the power consumed will be monitored and displayed in LED Display and the data will be calculated and stored in the Processor.</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33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1653</Words>
  <Application>Microsoft Office PowerPoint</Application>
  <PresentationFormat>Widescreen</PresentationFormat>
  <Paragraphs>339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sivasankar C</dc:creator>
  <cp:lastModifiedBy>sivasankar C</cp:lastModifiedBy>
  <cp:revision>2</cp:revision>
  <dcterms:created xsi:type="dcterms:W3CDTF">2023-05-05T04:42:24Z</dcterms:created>
  <dcterms:modified xsi:type="dcterms:W3CDTF">2023-05-26T10:07:23Z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d7ccd040499f415e8c3e56dd07dd307e</vt:lpwstr>
  </property>
</Properties>
</file>