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3007" autoAdjust="0"/>
  </p:normalViewPr>
  <p:slideViewPr>
    <p:cSldViewPr snapToGrid="0">
      <p:cViewPr varScale="1">
        <p:scale>
          <a:sx n="136" d="100"/>
          <a:sy n="136" d="100"/>
        </p:scale>
        <p:origin x="1110"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3FAC84-16BF-43F2-93B0-A89A4799BC55}" type="datetimeFigureOut">
              <a:rPr lang="en-US" smtClean="0"/>
              <a:t>3/21/2019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B7BF3-4FE3-4972-8F90-7BE3AE0F61B6}" type="slidenum">
              <a:rPr lang="en-US" smtClean="0"/>
              <a:t>‹#›</a:t>
            </a:fld>
            <a:endParaRPr lang="en-US"/>
          </a:p>
        </p:txBody>
      </p:sp>
    </p:spTree>
    <p:extLst>
      <p:ext uri="{BB962C8B-B14F-4D97-AF65-F5344CB8AC3E}">
        <p14:creationId xmlns:p14="http://schemas.microsoft.com/office/powerpoint/2010/main" val="2464331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in Time” compilation is where the script is loaded and compiled as it is needed and removed when not being used</a:t>
            </a:r>
          </a:p>
          <a:p>
            <a:endParaRPr lang="en-US" dirty="0"/>
          </a:p>
          <a:p>
            <a:r>
              <a:rPr lang="en-US" dirty="0"/>
              <a:t>The versatility of the language has made it widely used among web developers to provide functionality to a website</a:t>
            </a:r>
          </a:p>
          <a:p>
            <a:endParaRPr lang="en-US" dirty="0"/>
          </a:p>
          <a:p>
            <a:r>
              <a:rPr lang="en-US" dirty="0"/>
              <a:t>Java and JavaScript vary in that Java has a strict set of rules and constraints that must be met for the compiler and finally the JVM to accept and run the program, where as JavaScript can be loaded into a website, and therefore onto a users computer with very little constraints and restrictions, which leads to various security concerns</a:t>
            </a:r>
          </a:p>
          <a:p>
            <a:endParaRPr lang="en-US" dirty="0"/>
          </a:p>
          <a:p>
            <a:endParaRPr lang="en-US" dirty="0"/>
          </a:p>
        </p:txBody>
      </p:sp>
      <p:sp>
        <p:nvSpPr>
          <p:cNvPr id="4" name="Slide Number Placeholder 3"/>
          <p:cNvSpPr>
            <a:spLocks noGrp="1"/>
          </p:cNvSpPr>
          <p:nvPr>
            <p:ph type="sldNum" sz="quarter" idx="5"/>
          </p:nvPr>
        </p:nvSpPr>
        <p:spPr/>
        <p:txBody>
          <a:bodyPr/>
          <a:lstStyle/>
          <a:p>
            <a:fld id="{C32B7BF3-4FE3-4972-8F90-7BE3AE0F61B6}" type="slidenum">
              <a:rPr lang="en-US" smtClean="0"/>
              <a:t>4</a:t>
            </a:fld>
            <a:endParaRPr lang="en-US"/>
          </a:p>
        </p:txBody>
      </p:sp>
    </p:spTree>
    <p:extLst>
      <p:ext uri="{BB962C8B-B14F-4D97-AF65-F5344CB8AC3E}">
        <p14:creationId xmlns:p14="http://schemas.microsoft.com/office/powerpoint/2010/main" val="583316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32B7BF3-4FE3-4972-8F90-7BE3AE0F61B6}" type="slidenum">
              <a:rPr lang="en-US" smtClean="0"/>
              <a:t>13</a:t>
            </a:fld>
            <a:endParaRPr lang="en-US"/>
          </a:p>
        </p:txBody>
      </p:sp>
    </p:spTree>
    <p:extLst>
      <p:ext uri="{BB962C8B-B14F-4D97-AF65-F5344CB8AC3E}">
        <p14:creationId xmlns:p14="http://schemas.microsoft.com/office/powerpoint/2010/main" val="413182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a:t>
            </a:r>
          </a:p>
          <a:p>
            <a:r>
              <a:rPr lang="en-US" dirty="0"/>
              <a:t>	The author clearly understands every aspect of not just web development but also how organization/company websites are structured and how the web browser/website works on a process level</a:t>
            </a:r>
          </a:p>
          <a:p>
            <a:r>
              <a:rPr lang="en-US" dirty="0"/>
              <a:t>	with this he does his best to explain but it is assumed that passed web development work is done and specifically development with making your own JavaScript and calling external JavaScript</a:t>
            </a:r>
          </a:p>
          <a:p>
            <a:endParaRPr lang="en-US" dirty="0"/>
          </a:p>
          <a:p>
            <a:r>
              <a:rPr lang="en-US" dirty="0"/>
              <a:t>The Topic </a:t>
            </a:r>
          </a:p>
          <a:p>
            <a:r>
              <a:rPr lang="en-US" dirty="0"/>
              <a:t>	The Topic is very complex and requires </a:t>
            </a:r>
            <a:r>
              <a:rPr lang="en-US" dirty="0" err="1"/>
              <a:t>indepth</a:t>
            </a:r>
            <a:r>
              <a:rPr lang="en-US" dirty="0"/>
              <a:t> knowledge of website functionality and browser running of a website</a:t>
            </a:r>
          </a:p>
          <a:p>
            <a:endParaRPr lang="en-US" dirty="0"/>
          </a:p>
        </p:txBody>
      </p:sp>
      <p:sp>
        <p:nvSpPr>
          <p:cNvPr id="4" name="Slide Number Placeholder 3"/>
          <p:cNvSpPr>
            <a:spLocks noGrp="1"/>
          </p:cNvSpPr>
          <p:nvPr>
            <p:ph type="sldNum" sz="quarter" idx="5"/>
          </p:nvPr>
        </p:nvSpPr>
        <p:spPr/>
        <p:txBody>
          <a:bodyPr/>
          <a:lstStyle/>
          <a:p>
            <a:fld id="{C32B7BF3-4FE3-4972-8F90-7BE3AE0F61B6}" type="slidenum">
              <a:rPr lang="en-US" smtClean="0"/>
              <a:t>14</a:t>
            </a:fld>
            <a:endParaRPr lang="en-US"/>
          </a:p>
        </p:txBody>
      </p:sp>
    </p:spTree>
    <p:extLst>
      <p:ext uri="{BB962C8B-B14F-4D97-AF65-F5344CB8AC3E}">
        <p14:creationId xmlns:p14="http://schemas.microsoft.com/office/powerpoint/2010/main" val="1652043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a:t>
            </a:r>
          </a:p>
          <a:p>
            <a:r>
              <a:rPr lang="en-US" dirty="0"/>
              <a:t>	The author clearly understands every aspect of not just web development but also how organization/company websites are structured and how the web browser/website works on a process level</a:t>
            </a:r>
          </a:p>
          <a:p>
            <a:r>
              <a:rPr lang="en-US" dirty="0"/>
              <a:t>	with this he does his best to explain but it is assumed that passed web development work is done and specifically development with making your own JavaScript and calling external JavaScript</a:t>
            </a:r>
          </a:p>
          <a:p>
            <a:endParaRPr lang="en-US" dirty="0"/>
          </a:p>
          <a:p>
            <a:r>
              <a:rPr lang="en-US" dirty="0"/>
              <a:t>The Topic </a:t>
            </a:r>
          </a:p>
          <a:p>
            <a:r>
              <a:rPr lang="en-US" dirty="0"/>
              <a:t>	The Topic is very complex and requires </a:t>
            </a:r>
            <a:r>
              <a:rPr lang="en-US" dirty="0" err="1"/>
              <a:t>indepth</a:t>
            </a:r>
            <a:r>
              <a:rPr lang="en-US" dirty="0"/>
              <a:t> knowledge of website functionality and browser running of a website</a:t>
            </a:r>
          </a:p>
          <a:p>
            <a:endParaRPr lang="en-US" dirty="0"/>
          </a:p>
        </p:txBody>
      </p:sp>
      <p:sp>
        <p:nvSpPr>
          <p:cNvPr id="4" name="Slide Number Placeholder 3"/>
          <p:cNvSpPr>
            <a:spLocks noGrp="1"/>
          </p:cNvSpPr>
          <p:nvPr>
            <p:ph type="sldNum" sz="quarter" idx="5"/>
          </p:nvPr>
        </p:nvSpPr>
        <p:spPr/>
        <p:txBody>
          <a:bodyPr/>
          <a:lstStyle/>
          <a:p>
            <a:fld id="{C32B7BF3-4FE3-4972-8F90-7BE3AE0F61B6}" type="slidenum">
              <a:rPr lang="en-US" smtClean="0"/>
              <a:t>15</a:t>
            </a:fld>
            <a:endParaRPr lang="en-US"/>
          </a:p>
        </p:txBody>
      </p:sp>
    </p:spTree>
    <p:extLst>
      <p:ext uri="{BB962C8B-B14F-4D97-AF65-F5344CB8AC3E}">
        <p14:creationId xmlns:p14="http://schemas.microsoft.com/office/powerpoint/2010/main" val="1287201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a:t>
            </a:r>
          </a:p>
          <a:p>
            <a:r>
              <a:rPr lang="en-US" dirty="0"/>
              <a:t>	The author clearly understands every aspect of not just web development but also how organization/company websites are structured and how the web browser/website works on a process level</a:t>
            </a:r>
          </a:p>
          <a:p>
            <a:r>
              <a:rPr lang="en-US" dirty="0"/>
              <a:t>	with this he does his best to explain but it is assumed that passed web development work is done and specifically development with making your own JavaScript and calling external JavaScript</a:t>
            </a:r>
          </a:p>
          <a:p>
            <a:endParaRPr lang="en-US" dirty="0"/>
          </a:p>
          <a:p>
            <a:r>
              <a:rPr lang="en-US" dirty="0"/>
              <a:t>The Topic </a:t>
            </a:r>
          </a:p>
          <a:p>
            <a:r>
              <a:rPr lang="en-US" dirty="0"/>
              <a:t>	The Topic is very complex and requires </a:t>
            </a:r>
            <a:r>
              <a:rPr lang="en-US" dirty="0" err="1"/>
              <a:t>indepth</a:t>
            </a:r>
            <a:r>
              <a:rPr lang="en-US" dirty="0"/>
              <a:t> knowledge of website functionality and browser running of a website</a:t>
            </a:r>
          </a:p>
          <a:p>
            <a:endParaRPr lang="en-US" dirty="0"/>
          </a:p>
        </p:txBody>
      </p:sp>
      <p:sp>
        <p:nvSpPr>
          <p:cNvPr id="4" name="Slide Number Placeholder 3"/>
          <p:cNvSpPr>
            <a:spLocks noGrp="1"/>
          </p:cNvSpPr>
          <p:nvPr>
            <p:ph type="sldNum" sz="quarter" idx="5"/>
          </p:nvPr>
        </p:nvSpPr>
        <p:spPr/>
        <p:txBody>
          <a:bodyPr/>
          <a:lstStyle/>
          <a:p>
            <a:fld id="{C32B7BF3-4FE3-4972-8F90-7BE3AE0F61B6}" type="slidenum">
              <a:rPr lang="en-US" smtClean="0"/>
              <a:t>16</a:t>
            </a:fld>
            <a:endParaRPr lang="en-US"/>
          </a:p>
        </p:txBody>
      </p:sp>
    </p:spTree>
    <p:extLst>
      <p:ext uri="{BB962C8B-B14F-4D97-AF65-F5344CB8AC3E}">
        <p14:creationId xmlns:p14="http://schemas.microsoft.com/office/powerpoint/2010/main" val="1274290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script tags, signify the scripts that are Top Level Scripts associated with the site either written by the developer or brought in from an outside source</a:t>
            </a:r>
          </a:p>
          <a:p>
            <a:endParaRPr lang="en-US" dirty="0"/>
          </a:p>
          <a:p>
            <a:r>
              <a:rPr lang="en-US" dirty="0"/>
              <a:t>Most violation of the SOP, is done with Cross Site Scripting and Cross Site Request Forgery</a:t>
            </a:r>
          </a:p>
          <a:p>
            <a:endParaRPr lang="en-US" dirty="0"/>
          </a:p>
          <a:p>
            <a:r>
              <a:rPr lang="en-US" dirty="0"/>
              <a:t>The screenshot below shows the many outside </a:t>
            </a:r>
            <a:r>
              <a:rPr lang="en-US" dirty="0" err="1"/>
              <a:t>javascript</a:t>
            </a:r>
            <a:r>
              <a:rPr lang="en-US" dirty="0"/>
              <a:t> files that are accessed when a site loads, but because these are all called from the same origin they are allowed</a:t>
            </a:r>
          </a:p>
        </p:txBody>
      </p:sp>
      <p:sp>
        <p:nvSpPr>
          <p:cNvPr id="4" name="Slide Number Placeholder 3"/>
          <p:cNvSpPr>
            <a:spLocks noGrp="1"/>
          </p:cNvSpPr>
          <p:nvPr>
            <p:ph type="sldNum" sz="quarter" idx="5"/>
          </p:nvPr>
        </p:nvSpPr>
        <p:spPr/>
        <p:txBody>
          <a:bodyPr/>
          <a:lstStyle/>
          <a:p>
            <a:fld id="{C32B7BF3-4FE3-4972-8F90-7BE3AE0F61B6}" type="slidenum">
              <a:rPr lang="en-US" smtClean="0"/>
              <a:t>5</a:t>
            </a:fld>
            <a:endParaRPr lang="en-US"/>
          </a:p>
        </p:txBody>
      </p:sp>
    </p:spTree>
    <p:extLst>
      <p:ext uri="{BB962C8B-B14F-4D97-AF65-F5344CB8AC3E}">
        <p14:creationId xmlns:p14="http://schemas.microsoft.com/office/powerpoint/2010/main" val="3967819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2B7BF3-4FE3-4972-8F90-7BE3AE0F61B6}" type="slidenum">
              <a:rPr lang="en-US" smtClean="0"/>
              <a:t>6</a:t>
            </a:fld>
            <a:endParaRPr lang="en-US"/>
          </a:p>
        </p:txBody>
      </p:sp>
    </p:spTree>
    <p:extLst>
      <p:ext uri="{BB962C8B-B14F-4D97-AF65-F5344CB8AC3E}">
        <p14:creationId xmlns:p14="http://schemas.microsoft.com/office/powerpoint/2010/main" val="733115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 signature contains four relations</a:t>
            </a:r>
          </a:p>
          <a:p>
            <a:r>
              <a:rPr lang="en-US" dirty="0"/>
              <a:t>	Reachability Relation - which is the of nodes that can be reached by starting from this root</a:t>
            </a:r>
          </a:p>
          <a:p>
            <a:r>
              <a:rPr lang="en-US" dirty="0"/>
              <a:t>	Root Relation - which must always be a reachable address node, since it is always a collection</a:t>
            </a:r>
          </a:p>
          <a:p>
            <a:r>
              <a:rPr lang="en-US" dirty="0"/>
              <a:t>	Parent Relation - which is a map from one root to one reachable address node</a:t>
            </a:r>
          </a:p>
          <a:p>
            <a:r>
              <a:rPr lang="en-US" dirty="0"/>
              <a:t>	Contents Relation – which is a map from the address node to the set of reachable nodes </a:t>
            </a:r>
          </a:p>
        </p:txBody>
      </p:sp>
      <p:sp>
        <p:nvSpPr>
          <p:cNvPr id="4" name="Slide Number Placeholder 3"/>
          <p:cNvSpPr>
            <a:spLocks noGrp="1"/>
          </p:cNvSpPr>
          <p:nvPr>
            <p:ph type="sldNum" sz="quarter" idx="5"/>
          </p:nvPr>
        </p:nvSpPr>
        <p:spPr/>
        <p:txBody>
          <a:bodyPr/>
          <a:lstStyle/>
          <a:p>
            <a:fld id="{C32B7BF3-4FE3-4972-8F90-7BE3AE0F61B6}" type="slidenum">
              <a:rPr lang="en-US" smtClean="0"/>
              <a:t>7</a:t>
            </a:fld>
            <a:endParaRPr lang="en-US"/>
          </a:p>
        </p:txBody>
      </p:sp>
    </p:spTree>
    <p:extLst>
      <p:ext uri="{BB962C8B-B14F-4D97-AF65-F5344CB8AC3E}">
        <p14:creationId xmlns:p14="http://schemas.microsoft.com/office/powerpoint/2010/main" val="2992694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implanting these in the Alloy model, it proves to be more complicated because any combination and form of each method can be used</a:t>
            </a:r>
          </a:p>
          <a:p>
            <a:r>
              <a:rPr lang="en-US" dirty="0"/>
              <a:t>This is useful however because it conforms best to the AJAX and other async methods for web development</a:t>
            </a:r>
          </a:p>
          <a:p>
            <a:r>
              <a:rPr lang="en-US" dirty="0"/>
              <a:t>However, these attempt to bypass or weaken the CORS policy which can lead to security risks when loading JavaScript scripts</a:t>
            </a:r>
          </a:p>
        </p:txBody>
      </p:sp>
      <p:sp>
        <p:nvSpPr>
          <p:cNvPr id="4" name="Slide Number Placeholder 3"/>
          <p:cNvSpPr>
            <a:spLocks noGrp="1"/>
          </p:cNvSpPr>
          <p:nvPr>
            <p:ph type="sldNum" sz="quarter" idx="5"/>
          </p:nvPr>
        </p:nvSpPr>
        <p:spPr/>
        <p:txBody>
          <a:bodyPr/>
          <a:lstStyle/>
          <a:p>
            <a:fld id="{C32B7BF3-4FE3-4972-8F90-7BE3AE0F61B6}" type="slidenum">
              <a:rPr lang="en-US" smtClean="0"/>
              <a:t>8</a:t>
            </a:fld>
            <a:endParaRPr lang="en-US"/>
          </a:p>
        </p:txBody>
      </p:sp>
    </p:spTree>
    <p:extLst>
      <p:ext uri="{BB962C8B-B14F-4D97-AF65-F5344CB8AC3E}">
        <p14:creationId xmlns:p14="http://schemas.microsoft.com/office/powerpoint/2010/main" val="30028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implementing these in the Alloy model, it proves to be more complicated because any combination and form of each method can be used</a:t>
            </a:r>
          </a:p>
          <a:p>
            <a:r>
              <a:rPr lang="en-US" dirty="0"/>
              <a:t>This is useful however because it conforms best to the AJAX and other async methods for web development</a:t>
            </a:r>
          </a:p>
          <a:p>
            <a:r>
              <a:rPr lang="en-US" dirty="0"/>
              <a:t>However, these asynchronous operations attempt to bypass or weaken the CORS policy which can lead to security risks when loading JavaScript scripts</a:t>
            </a:r>
          </a:p>
        </p:txBody>
      </p:sp>
      <p:sp>
        <p:nvSpPr>
          <p:cNvPr id="4" name="Slide Number Placeholder 3"/>
          <p:cNvSpPr>
            <a:spLocks noGrp="1"/>
          </p:cNvSpPr>
          <p:nvPr>
            <p:ph type="sldNum" sz="quarter" idx="5"/>
          </p:nvPr>
        </p:nvSpPr>
        <p:spPr/>
        <p:txBody>
          <a:bodyPr/>
          <a:lstStyle/>
          <a:p>
            <a:fld id="{C32B7BF3-4FE3-4972-8F90-7BE3AE0F61B6}" type="slidenum">
              <a:rPr lang="en-US" smtClean="0"/>
              <a:t>9</a:t>
            </a:fld>
            <a:endParaRPr lang="en-US"/>
          </a:p>
        </p:txBody>
      </p:sp>
    </p:spTree>
    <p:extLst>
      <p:ext uri="{BB962C8B-B14F-4D97-AF65-F5344CB8AC3E}">
        <p14:creationId xmlns:p14="http://schemas.microsoft.com/office/powerpoint/2010/main" val="1093336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 keyword is the namespace of the custom operations</a:t>
            </a:r>
          </a:p>
          <a:p>
            <a:r>
              <a:rPr lang="en-US" dirty="0"/>
              <a:t>The operations perform various bitwise tasks with the inputs being integer values</a:t>
            </a:r>
          </a:p>
        </p:txBody>
      </p:sp>
      <p:sp>
        <p:nvSpPr>
          <p:cNvPr id="4" name="Slide Number Placeholder 3"/>
          <p:cNvSpPr>
            <a:spLocks noGrp="1"/>
          </p:cNvSpPr>
          <p:nvPr>
            <p:ph type="sldNum" sz="quarter" idx="5"/>
          </p:nvPr>
        </p:nvSpPr>
        <p:spPr/>
        <p:txBody>
          <a:bodyPr/>
          <a:lstStyle/>
          <a:p>
            <a:fld id="{C32B7BF3-4FE3-4972-8F90-7BE3AE0F61B6}" type="slidenum">
              <a:rPr lang="en-US" smtClean="0"/>
              <a:t>10</a:t>
            </a:fld>
            <a:endParaRPr lang="en-US"/>
          </a:p>
        </p:txBody>
      </p:sp>
    </p:spTree>
    <p:extLst>
      <p:ext uri="{BB962C8B-B14F-4D97-AF65-F5344CB8AC3E}">
        <p14:creationId xmlns:p14="http://schemas.microsoft.com/office/powerpoint/2010/main" val="1964262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JavaScript Function alert, with the arguments of the string “this is an alert”</a:t>
            </a:r>
          </a:p>
          <a:p>
            <a:endParaRPr lang="en-US" dirty="0"/>
          </a:p>
          <a:p>
            <a:r>
              <a:rPr lang="en-US" dirty="0"/>
              <a:t>Upon being called the following call stack is performed to display the alert with the proper functionality of an OK button to dismiss the alert </a:t>
            </a:r>
          </a:p>
        </p:txBody>
      </p:sp>
      <p:sp>
        <p:nvSpPr>
          <p:cNvPr id="4" name="Slide Number Placeholder 3"/>
          <p:cNvSpPr>
            <a:spLocks noGrp="1"/>
          </p:cNvSpPr>
          <p:nvPr>
            <p:ph type="sldNum" sz="quarter" idx="5"/>
          </p:nvPr>
        </p:nvSpPr>
        <p:spPr/>
        <p:txBody>
          <a:bodyPr/>
          <a:lstStyle/>
          <a:p>
            <a:fld id="{C32B7BF3-4FE3-4972-8F90-7BE3AE0F61B6}" type="slidenum">
              <a:rPr lang="en-US" smtClean="0"/>
              <a:t>11</a:t>
            </a:fld>
            <a:endParaRPr lang="en-US"/>
          </a:p>
        </p:txBody>
      </p:sp>
    </p:spTree>
    <p:extLst>
      <p:ext uri="{BB962C8B-B14F-4D97-AF65-F5344CB8AC3E}">
        <p14:creationId xmlns:p14="http://schemas.microsoft.com/office/powerpoint/2010/main" val="3118989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Alloy Model is testing for two outcomes</a:t>
            </a:r>
          </a:p>
          <a:p>
            <a:r>
              <a:rPr lang="en-US" dirty="0"/>
              <a:t>	the first being a website conforming to safe methods should yield at least one instance and no counter examples</a:t>
            </a:r>
          </a:p>
          <a:p>
            <a:r>
              <a:rPr lang="en-US" dirty="0"/>
              <a:t>	whereas a website not conforming will yield at least one counter example and no instances</a:t>
            </a:r>
          </a:p>
          <a:p>
            <a:endParaRPr lang="en-US" dirty="0"/>
          </a:p>
          <a:p>
            <a:endParaRPr lang="en-US" dirty="0"/>
          </a:p>
        </p:txBody>
      </p:sp>
      <p:sp>
        <p:nvSpPr>
          <p:cNvPr id="4" name="Slide Number Placeholder 3"/>
          <p:cNvSpPr>
            <a:spLocks noGrp="1"/>
          </p:cNvSpPr>
          <p:nvPr>
            <p:ph type="sldNum" sz="quarter" idx="5"/>
          </p:nvPr>
        </p:nvSpPr>
        <p:spPr/>
        <p:txBody>
          <a:bodyPr/>
          <a:lstStyle/>
          <a:p>
            <a:fld id="{C32B7BF3-4FE3-4972-8F90-7BE3AE0F61B6}" type="slidenum">
              <a:rPr lang="en-US" smtClean="0"/>
              <a:t>12</a:t>
            </a:fld>
            <a:endParaRPr lang="en-US"/>
          </a:p>
        </p:txBody>
      </p:sp>
    </p:spTree>
    <p:extLst>
      <p:ext uri="{BB962C8B-B14F-4D97-AF65-F5344CB8AC3E}">
        <p14:creationId xmlns:p14="http://schemas.microsoft.com/office/powerpoint/2010/main" val="1537965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3/21/2019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3/21/2019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3/21/2019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3/21/2019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3/21/2019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3/21/2019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09FE-95C9-4A73-9F6D-B53435C434C9}"/>
              </a:ext>
            </a:extLst>
          </p:cNvPr>
          <p:cNvSpPr>
            <a:spLocks noGrp="1"/>
          </p:cNvSpPr>
          <p:nvPr>
            <p:ph type="ctrTitle"/>
          </p:nvPr>
        </p:nvSpPr>
        <p:spPr>
          <a:xfrm>
            <a:off x="1069848" y="1298448"/>
            <a:ext cx="7315200" cy="3065734"/>
          </a:xfrm>
        </p:spPr>
        <p:txBody>
          <a:bodyPr>
            <a:normAutofit/>
          </a:bodyPr>
          <a:lstStyle/>
          <a:p>
            <a:pPr algn="ctr"/>
            <a:r>
              <a:rPr lang="en-US" sz="4400" dirty="0">
                <a:latin typeface="Roboto Light" panose="02000000000000000000" pitchFamily="2" charset="0"/>
                <a:ea typeface="Roboto Light" panose="02000000000000000000" pitchFamily="2" charset="0"/>
              </a:rPr>
              <a:t>Using Lightweight Formal Methods for JavaScript Security</a:t>
            </a:r>
          </a:p>
        </p:txBody>
      </p:sp>
      <p:sp>
        <p:nvSpPr>
          <p:cNvPr id="3" name="Subtitle 2">
            <a:extLst>
              <a:ext uri="{FF2B5EF4-FFF2-40B4-BE49-F238E27FC236}">
                <a16:creationId xmlns:a16="http://schemas.microsoft.com/office/drawing/2014/main" id="{BB4162D0-7F69-4AE1-95C2-9363574DEBCB}"/>
              </a:ext>
            </a:extLst>
          </p:cNvPr>
          <p:cNvSpPr>
            <a:spLocks noGrp="1"/>
          </p:cNvSpPr>
          <p:nvPr>
            <p:ph type="subTitle" idx="1"/>
          </p:nvPr>
        </p:nvSpPr>
        <p:spPr/>
        <p:txBody>
          <a:bodyPr/>
          <a:lstStyle/>
          <a:p>
            <a:pPr algn="ctr"/>
            <a:r>
              <a:rPr lang="en-US" dirty="0">
                <a:latin typeface="Roboto Light" panose="02000000000000000000" pitchFamily="2" charset="0"/>
                <a:ea typeface="Roboto Light" panose="02000000000000000000" pitchFamily="2" charset="0"/>
              </a:rPr>
              <a:t>By: Cameron Stark</a:t>
            </a:r>
          </a:p>
        </p:txBody>
      </p:sp>
    </p:spTree>
    <p:extLst>
      <p:ext uri="{BB962C8B-B14F-4D97-AF65-F5344CB8AC3E}">
        <p14:creationId xmlns:p14="http://schemas.microsoft.com/office/powerpoint/2010/main" val="211019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Modeling</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Issues with Alloy</a:t>
            </a:r>
            <a:endParaRPr lang="en-US" dirty="0">
              <a:latin typeface="Roboto Light" panose="02000000000000000000" pitchFamily="2" charset="0"/>
              <a:ea typeface="Roboto Light" panose="02000000000000000000" pitchFamily="2" charset="0"/>
            </a:endParaRPr>
          </a:p>
        </p:txBody>
      </p:sp>
      <p:sp>
        <p:nvSpPr>
          <p:cNvPr id="4" name="TextBox 3">
            <a:extLst>
              <a:ext uri="{FF2B5EF4-FFF2-40B4-BE49-F238E27FC236}">
                <a16:creationId xmlns:a16="http://schemas.microsoft.com/office/drawing/2014/main" id="{AA1AE2F9-BA43-4C6F-B22E-B78B5670B429}"/>
              </a:ext>
            </a:extLst>
          </p:cNvPr>
          <p:cNvSpPr txBox="1"/>
          <p:nvPr/>
        </p:nvSpPr>
        <p:spPr>
          <a:xfrm>
            <a:off x="3729343" y="1690785"/>
            <a:ext cx="7793501" cy="2554545"/>
          </a:xfrm>
          <a:prstGeom prst="rect">
            <a:avLst/>
          </a:prstGeom>
          <a:noFill/>
        </p:spPr>
        <p:txBody>
          <a:bodyPr wrap="square" rtlCol="0">
            <a:spAutoFit/>
          </a:bodyPr>
          <a:lstStyle/>
          <a:p>
            <a:pPr algn="ctr"/>
            <a:r>
              <a:rPr lang="en-US" sz="1600" dirty="0">
                <a:latin typeface="Roboto Light" panose="02000000000000000000" pitchFamily="2" charset="0"/>
                <a:ea typeface="Roboto Light" panose="02000000000000000000" pitchFamily="2" charset="0"/>
              </a:rPr>
              <a:t>The Author attempted to make Alloy model the intrinsic nature of the webpage loading several different types of JavaScript files from various different sources</a:t>
            </a: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Base Alloy doesn’t have the capabilities to perform such complex relationships and actions, to get around this the author modified the Alloy program to allow for custom operations</a:t>
            </a:r>
          </a:p>
          <a:p>
            <a:pPr algn="ctr"/>
            <a:endParaRPr lang="en-US" sz="1600" dirty="0">
              <a:latin typeface="Roboto Light" panose="02000000000000000000" pitchFamily="2" charset="0"/>
              <a:ea typeface="Roboto Light" panose="02000000000000000000" pitchFamily="2" charset="0"/>
            </a:endParaRPr>
          </a:p>
          <a:p>
            <a:pPr algn="ctr"/>
            <a:r>
              <a:rPr lang="en-US" sz="1400" dirty="0">
                <a:solidFill>
                  <a:schemeClr val="accent1">
                    <a:lumMod val="75000"/>
                  </a:schemeClr>
                </a:solidFill>
              </a:rPr>
              <a:t>fun </a:t>
            </a:r>
            <a:r>
              <a:rPr lang="en-US" sz="1400" dirty="0" err="1">
                <a:solidFill>
                  <a:schemeClr val="accent1">
                    <a:lumMod val="75000"/>
                  </a:schemeClr>
                </a:solidFill>
              </a:rPr>
              <a:t>bitand</a:t>
            </a:r>
            <a:r>
              <a:rPr lang="en-US" sz="1400" dirty="0">
                <a:solidFill>
                  <a:schemeClr val="accent1">
                    <a:lumMod val="75000"/>
                  </a:schemeClr>
                </a:solidFill>
              </a:rPr>
              <a:t> [n1, n2 : Int] : Int { n1 fun/</a:t>
            </a:r>
            <a:r>
              <a:rPr lang="en-US" sz="1400" dirty="0" err="1">
                <a:solidFill>
                  <a:schemeClr val="accent1">
                    <a:lumMod val="75000"/>
                  </a:schemeClr>
                </a:solidFill>
              </a:rPr>
              <a:t>bitand</a:t>
            </a:r>
            <a:r>
              <a:rPr lang="en-US" sz="1400" dirty="0">
                <a:solidFill>
                  <a:schemeClr val="accent1">
                    <a:lumMod val="75000"/>
                  </a:schemeClr>
                </a:solidFill>
              </a:rPr>
              <a:t> n2 } </a:t>
            </a:r>
          </a:p>
          <a:p>
            <a:pPr algn="ctr"/>
            <a:r>
              <a:rPr lang="en-US" sz="1400" dirty="0">
                <a:solidFill>
                  <a:schemeClr val="accent1">
                    <a:lumMod val="75000"/>
                  </a:schemeClr>
                </a:solidFill>
              </a:rPr>
              <a:t>fun </a:t>
            </a:r>
            <a:r>
              <a:rPr lang="en-US" sz="1400" dirty="0" err="1">
                <a:solidFill>
                  <a:schemeClr val="accent1">
                    <a:lumMod val="75000"/>
                  </a:schemeClr>
                </a:solidFill>
              </a:rPr>
              <a:t>bitor</a:t>
            </a:r>
            <a:r>
              <a:rPr lang="en-US" sz="1400" dirty="0">
                <a:solidFill>
                  <a:schemeClr val="accent1">
                    <a:lumMod val="75000"/>
                  </a:schemeClr>
                </a:solidFill>
              </a:rPr>
              <a:t> [n1, n2 : Int] : Int { n1 fun/</a:t>
            </a:r>
            <a:r>
              <a:rPr lang="en-US" sz="1400" dirty="0" err="1">
                <a:solidFill>
                  <a:schemeClr val="accent1">
                    <a:lumMod val="75000"/>
                  </a:schemeClr>
                </a:solidFill>
              </a:rPr>
              <a:t>bitor</a:t>
            </a:r>
            <a:r>
              <a:rPr lang="en-US" sz="1400" dirty="0">
                <a:solidFill>
                  <a:schemeClr val="accent1">
                    <a:lumMod val="75000"/>
                  </a:schemeClr>
                </a:solidFill>
              </a:rPr>
              <a:t> n2 }</a:t>
            </a:r>
          </a:p>
          <a:p>
            <a:pPr algn="ctr"/>
            <a:r>
              <a:rPr lang="en-US" sz="1400" dirty="0">
                <a:solidFill>
                  <a:schemeClr val="accent1">
                    <a:lumMod val="75000"/>
                  </a:schemeClr>
                </a:solidFill>
              </a:rPr>
              <a:t> fun </a:t>
            </a:r>
            <a:r>
              <a:rPr lang="en-US" sz="1400" dirty="0" err="1">
                <a:solidFill>
                  <a:schemeClr val="accent1">
                    <a:lumMod val="75000"/>
                  </a:schemeClr>
                </a:solidFill>
              </a:rPr>
              <a:t>bitnot</a:t>
            </a:r>
            <a:r>
              <a:rPr lang="en-US" sz="1400" dirty="0">
                <a:solidFill>
                  <a:schemeClr val="accent1">
                    <a:lumMod val="75000"/>
                  </a:schemeClr>
                </a:solidFill>
              </a:rPr>
              <a:t> [n1 : Int] : Int { fun/</a:t>
            </a:r>
            <a:r>
              <a:rPr lang="en-US" sz="1400" dirty="0" err="1">
                <a:solidFill>
                  <a:schemeClr val="accent1">
                    <a:lumMod val="75000"/>
                  </a:schemeClr>
                </a:solidFill>
              </a:rPr>
              <a:t>bitnot</a:t>
            </a:r>
            <a:r>
              <a:rPr lang="en-US" sz="1400" dirty="0">
                <a:solidFill>
                  <a:schemeClr val="accent1">
                    <a:lumMod val="75000"/>
                  </a:schemeClr>
                </a:solidFill>
              </a:rPr>
              <a:t> n1 } </a:t>
            </a:r>
            <a:endParaRPr lang="en-US" sz="1400" dirty="0">
              <a:solidFill>
                <a:schemeClr val="accent1">
                  <a:lumMod val="75000"/>
                </a:schemeClr>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732431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Analysis</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Call Stack of JavaScript</a:t>
            </a:r>
            <a:endParaRPr lang="en-US"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C96505F7-CA3D-4B72-AF45-4BCDE23F02B8}"/>
              </a:ext>
            </a:extLst>
          </p:cNvPr>
          <p:cNvSpPr txBox="1"/>
          <p:nvPr/>
        </p:nvSpPr>
        <p:spPr>
          <a:xfrm>
            <a:off x="3729343" y="1690785"/>
            <a:ext cx="7793501" cy="4185761"/>
          </a:xfrm>
          <a:prstGeom prst="rect">
            <a:avLst/>
          </a:prstGeom>
          <a:noFill/>
        </p:spPr>
        <p:txBody>
          <a:bodyPr wrap="square" rtlCol="0">
            <a:spAutoFit/>
          </a:bodyPr>
          <a:lstStyle/>
          <a:p>
            <a:pPr algn="ctr"/>
            <a:r>
              <a:rPr lang="en-US" sz="1400" dirty="0">
                <a:latin typeface="Roboto Light" panose="02000000000000000000" pitchFamily="2" charset="0"/>
                <a:ea typeface="Roboto Light" panose="02000000000000000000" pitchFamily="2" charset="0"/>
              </a:rPr>
              <a:t>The purpose of the alloy model is to determine where a function/JavaScript call originates from</a:t>
            </a:r>
          </a:p>
          <a:p>
            <a:pPr algn="ctr"/>
            <a:endParaRPr lang="en-US" sz="1400" dirty="0">
              <a:latin typeface="Roboto Light" panose="02000000000000000000" pitchFamily="2" charset="0"/>
              <a:ea typeface="Roboto Light" panose="02000000000000000000" pitchFamily="2" charset="0"/>
            </a:endParaRPr>
          </a:p>
          <a:p>
            <a:pPr algn="ctr"/>
            <a:r>
              <a:rPr lang="en-US" sz="1400" dirty="0">
                <a:latin typeface="Roboto Light" panose="02000000000000000000" pitchFamily="2" charset="0"/>
                <a:ea typeface="Roboto Light" panose="02000000000000000000" pitchFamily="2" charset="0"/>
              </a:rPr>
              <a:t>For Example: alert(“this is an alert);</a:t>
            </a:r>
          </a:p>
          <a:p>
            <a:pPr algn="ctr"/>
            <a:endParaRPr lang="en-US" sz="1400" dirty="0">
              <a:latin typeface="Roboto Light" panose="02000000000000000000" pitchFamily="2" charset="0"/>
              <a:ea typeface="Roboto Light" panose="02000000000000000000" pitchFamily="2" charset="0"/>
            </a:endParaRPr>
          </a:p>
          <a:p>
            <a:r>
              <a:rPr lang="en-US" sz="1400" dirty="0">
                <a:latin typeface="Roboto Light" panose="02000000000000000000" pitchFamily="2" charset="0"/>
                <a:ea typeface="Roboto Light" panose="02000000000000000000" pitchFamily="2" charset="0"/>
              </a:rPr>
              <a:t>_</a:t>
            </a:r>
            <a:r>
              <a:rPr lang="en-US" sz="1400" dirty="0" err="1">
                <a:latin typeface="Roboto Light" panose="02000000000000000000" pitchFamily="2" charset="0"/>
                <a:ea typeface="Roboto Light" panose="02000000000000000000" pitchFamily="2" charset="0"/>
              </a:rPr>
              <a:t>callHook</a:t>
            </a:r>
            <a:r>
              <a:rPr lang="en-US" sz="1400" dirty="0">
                <a:latin typeface="Roboto Light" panose="02000000000000000000" pitchFamily="2" charset="0"/>
                <a:ea typeface="Roboto Light" panose="02000000000000000000" pitchFamily="2" charset="0"/>
              </a:rPr>
              <a:t>():</a:t>
            </a:r>
          </a:p>
          <a:p>
            <a:pPr lvl="1"/>
            <a:r>
              <a:rPr lang="en-US" sz="1400" dirty="0">
                <a:latin typeface="Roboto Light" panose="02000000000000000000" pitchFamily="2" charset="0"/>
                <a:ea typeface="Roboto Light" panose="02000000000000000000" pitchFamily="2" charset="0"/>
              </a:rPr>
              <a:t>function: alert </a:t>
            </a:r>
          </a:p>
          <a:p>
            <a:pPr lvl="1"/>
            <a:r>
              <a:rPr lang="en-US" sz="1400" dirty="0" err="1">
                <a:latin typeface="Roboto Light" panose="02000000000000000000" pitchFamily="2" charset="0"/>
                <a:ea typeface="Roboto Light" panose="02000000000000000000" pitchFamily="2" charset="0"/>
              </a:rPr>
              <a:t>nargs</a:t>
            </a:r>
            <a:r>
              <a:rPr lang="en-US" sz="1400" dirty="0">
                <a:latin typeface="Roboto Light" panose="02000000000000000000" pitchFamily="2" charset="0"/>
                <a:ea typeface="Roboto Light" panose="02000000000000000000" pitchFamily="2" charset="0"/>
              </a:rPr>
              <a:t>: 1 </a:t>
            </a:r>
          </a:p>
          <a:p>
            <a:pPr lvl="1"/>
            <a:r>
              <a:rPr lang="en-US" sz="1400" dirty="0">
                <a:latin typeface="Roboto Light" panose="02000000000000000000" pitchFamily="2" charset="0"/>
                <a:ea typeface="Roboto Light" panose="02000000000000000000" pitchFamily="2" charset="0"/>
              </a:rPr>
              <a:t>arg0type: </a:t>
            </a:r>
            <a:r>
              <a:rPr lang="en-US" sz="1400" dirty="0" err="1">
                <a:latin typeface="Roboto Light" panose="02000000000000000000" pitchFamily="2" charset="0"/>
                <a:ea typeface="Roboto Light" panose="02000000000000000000" pitchFamily="2" charset="0"/>
              </a:rPr>
              <a:t>JSString</a:t>
            </a:r>
            <a:r>
              <a:rPr lang="en-US" sz="1400" dirty="0">
                <a:latin typeface="Roboto Light" panose="02000000000000000000" pitchFamily="2" charset="0"/>
                <a:ea typeface="Roboto Light" panose="02000000000000000000" pitchFamily="2" charset="0"/>
              </a:rPr>
              <a:t> </a:t>
            </a:r>
          </a:p>
          <a:p>
            <a:pPr lvl="1"/>
            <a:r>
              <a:rPr lang="en-US" sz="1400" dirty="0">
                <a:latin typeface="Roboto Light" panose="02000000000000000000" pitchFamily="2" charset="0"/>
                <a:ea typeface="Roboto Light" panose="02000000000000000000" pitchFamily="2" charset="0"/>
              </a:rPr>
              <a:t>arg0: “This is an alert” </a:t>
            </a:r>
          </a:p>
          <a:p>
            <a:pPr lvl="1"/>
            <a:endParaRPr lang="en-US" sz="1400" dirty="0">
              <a:latin typeface="Roboto Light" panose="02000000000000000000" pitchFamily="2" charset="0"/>
              <a:ea typeface="Roboto Light" panose="02000000000000000000" pitchFamily="2" charset="0"/>
            </a:endParaRPr>
          </a:p>
          <a:p>
            <a:pPr lvl="1"/>
            <a:r>
              <a:rPr lang="en-US" sz="1400" dirty="0">
                <a:latin typeface="Roboto Light" panose="02000000000000000000" pitchFamily="2" charset="0"/>
                <a:ea typeface="Roboto Light" panose="02000000000000000000" pitchFamily="2" charset="0"/>
              </a:rPr>
              <a:t>event: </a:t>
            </a:r>
            <a:r>
              <a:rPr lang="en-US" sz="1400" dirty="0" err="1">
                <a:latin typeface="Roboto Light" panose="02000000000000000000" pitchFamily="2" charset="0"/>
                <a:ea typeface="Roboto Light" panose="02000000000000000000" pitchFamily="2" charset="0"/>
              </a:rPr>
              <a:t>onClick</a:t>
            </a:r>
            <a:r>
              <a:rPr lang="en-US" sz="1400" dirty="0">
                <a:latin typeface="Roboto Light" panose="02000000000000000000" pitchFamily="2" charset="0"/>
                <a:ea typeface="Roboto Light" panose="02000000000000000000" pitchFamily="2" charset="0"/>
              </a:rPr>
              <a:t> </a:t>
            </a:r>
          </a:p>
          <a:p>
            <a:pPr lvl="1"/>
            <a:r>
              <a:rPr lang="en-US" sz="1400" dirty="0" err="1">
                <a:latin typeface="Roboto Light" panose="02000000000000000000" pitchFamily="2" charset="0"/>
                <a:ea typeface="Roboto Light" panose="02000000000000000000" pitchFamily="2" charset="0"/>
              </a:rPr>
              <a:t>eventType</a:t>
            </a:r>
            <a:r>
              <a:rPr lang="en-US" sz="1400" dirty="0">
                <a:latin typeface="Roboto Light" panose="02000000000000000000" pitchFamily="2" charset="0"/>
                <a:ea typeface="Roboto Light" panose="02000000000000000000" pitchFamily="2" charset="0"/>
              </a:rPr>
              <a:t>: Button &lt;class&gt;</a:t>
            </a:r>
          </a:p>
          <a:p>
            <a:pPr lvl="1"/>
            <a:r>
              <a:rPr lang="en-US" sz="1400" dirty="0" err="1">
                <a:latin typeface="Roboto Light" panose="02000000000000000000" pitchFamily="2" charset="0"/>
                <a:ea typeface="Roboto Light" panose="02000000000000000000" pitchFamily="2" charset="0"/>
              </a:rPr>
              <a:t>eventText</a:t>
            </a:r>
            <a:r>
              <a:rPr lang="en-US" sz="1400" dirty="0">
                <a:latin typeface="Roboto Light" panose="02000000000000000000" pitchFamily="2" charset="0"/>
                <a:ea typeface="Roboto Light" panose="02000000000000000000" pitchFamily="2" charset="0"/>
              </a:rPr>
              <a:t>: OK </a:t>
            </a:r>
          </a:p>
          <a:p>
            <a:pPr lvl="1"/>
            <a:r>
              <a:rPr lang="en-US" sz="1400" dirty="0" err="1">
                <a:latin typeface="Roboto Light" panose="02000000000000000000" pitchFamily="2" charset="0"/>
                <a:ea typeface="Roboto Light" panose="02000000000000000000" pitchFamily="2" charset="0"/>
              </a:rPr>
              <a:t>coords</a:t>
            </a:r>
            <a:r>
              <a:rPr lang="en-US" sz="1400" dirty="0">
                <a:latin typeface="Roboto Light" panose="02000000000000000000" pitchFamily="2" charset="0"/>
                <a:ea typeface="Roboto Light" panose="02000000000000000000" pitchFamily="2" charset="0"/>
              </a:rPr>
              <a:t>: 235, 644 </a:t>
            </a:r>
          </a:p>
          <a:p>
            <a:pPr lvl="1"/>
            <a:endParaRPr lang="en-US" sz="1400" dirty="0">
              <a:latin typeface="Roboto Light" panose="02000000000000000000" pitchFamily="2" charset="0"/>
              <a:ea typeface="Roboto Light" panose="02000000000000000000" pitchFamily="2" charset="0"/>
            </a:endParaRPr>
          </a:p>
          <a:p>
            <a:pPr lvl="1"/>
            <a:r>
              <a:rPr lang="en-US" sz="1400" dirty="0">
                <a:latin typeface="Roboto Light" panose="02000000000000000000" pitchFamily="2" charset="0"/>
                <a:ea typeface="Roboto Light" panose="02000000000000000000" pitchFamily="2" charset="0"/>
              </a:rPr>
              <a:t>function: &lt;anonymous&gt;</a:t>
            </a:r>
          </a:p>
          <a:p>
            <a:pPr lvl="1"/>
            <a:r>
              <a:rPr lang="en-US" sz="1400" dirty="0" err="1">
                <a:latin typeface="Roboto Light" panose="02000000000000000000" pitchFamily="2" charset="0"/>
                <a:ea typeface="Roboto Light" panose="02000000000000000000" pitchFamily="2" charset="0"/>
              </a:rPr>
              <a:t>nargs</a:t>
            </a:r>
            <a:r>
              <a:rPr lang="en-US" sz="1400" dirty="0">
                <a:latin typeface="Roboto Light" panose="02000000000000000000" pitchFamily="2" charset="0"/>
                <a:ea typeface="Roboto Light" panose="02000000000000000000" pitchFamily="2" charset="0"/>
              </a:rPr>
              <a:t>: 1 </a:t>
            </a:r>
          </a:p>
          <a:p>
            <a:pPr lvl="1"/>
            <a:r>
              <a:rPr lang="en-US" sz="1400" dirty="0">
                <a:latin typeface="Roboto Light" panose="02000000000000000000" pitchFamily="2" charset="0"/>
                <a:ea typeface="Roboto Light" panose="02000000000000000000" pitchFamily="2" charset="0"/>
              </a:rPr>
              <a:t>arg0type: integer </a:t>
            </a:r>
          </a:p>
          <a:p>
            <a:pPr lvl="1"/>
            <a:r>
              <a:rPr lang="en-US" sz="1400" dirty="0">
                <a:latin typeface="Roboto Light" panose="02000000000000000000" pitchFamily="2" charset="0"/>
                <a:ea typeface="Roboto Light" panose="02000000000000000000" pitchFamily="2" charset="0"/>
              </a:rPr>
              <a:t>arg0: 0</a:t>
            </a:r>
          </a:p>
        </p:txBody>
      </p:sp>
    </p:spTree>
    <p:extLst>
      <p:ext uri="{BB962C8B-B14F-4D97-AF65-F5344CB8AC3E}">
        <p14:creationId xmlns:p14="http://schemas.microsoft.com/office/powerpoint/2010/main" val="996187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Analysis</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Website Testing</a:t>
            </a:r>
            <a:endParaRPr lang="en-US"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C96505F7-CA3D-4B72-AF45-4BCDE23F02B8}"/>
              </a:ext>
            </a:extLst>
          </p:cNvPr>
          <p:cNvSpPr txBox="1"/>
          <p:nvPr/>
        </p:nvSpPr>
        <p:spPr>
          <a:xfrm>
            <a:off x="3729343" y="1690785"/>
            <a:ext cx="7793501" cy="4401205"/>
          </a:xfrm>
          <a:prstGeom prst="rect">
            <a:avLst/>
          </a:prstGeom>
          <a:noFill/>
        </p:spPr>
        <p:txBody>
          <a:bodyPr wrap="square" rtlCol="0">
            <a:spAutoFit/>
          </a:bodyPr>
          <a:lstStyle/>
          <a:p>
            <a:pPr algn="ctr"/>
            <a:r>
              <a:rPr lang="en-US" sz="1400" dirty="0">
                <a:latin typeface="Roboto Light" panose="02000000000000000000" pitchFamily="2" charset="0"/>
                <a:ea typeface="Roboto Light" panose="02000000000000000000" pitchFamily="2" charset="0"/>
              </a:rPr>
              <a:t>The author uses abcnews.com as the website to test for the JavaScript security using the Alloy models</a:t>
            </a:r>
          </a:p>
          <a:p>
            <a:pPr algn="ctr"/>
            <a:endParaRPr lang="en-US" sz="1400" dirty="0">
              <a:latin typeface="Roboto Light" panose="02000000000000000000" pitchFamily="2" charset="0"/>
              <a:ea typeface="Roboto Light" panose="02000000000000000000" pitchFamily="2" charset="0"/>
            </a:endParaRPr>
          </a:p>
          <a:p>
            <a:pPr algn="ctr"/>
            <a:r>
              <a:rPr lang="en-US" sz="1400" dirty="0">
                <a:latin typeface="Roboto Light" panose="02000000000000000000" pitchFamily="2" charset="0"/>
                <a:ea typeface="Roboto Light" panose="02000000000000000000" pitchFamily="2" charset="0"/>
              </a:rPr>
              <a:t>Upon page load of the abcnews.com site, the following “safe” scripts are loaded from the same origin “domain” </a:t>
            </a:r>
          </a:p>
          <a:p>
            <a:pPr algn="ctr"/>
            <a:endParaRPr lang="en-US" sz="1400" dirty="0">
              <a:latin typeface="Roboto Light" panose="02000000000000000000" pitchFamily="2" charset="0"/>
              <a:ea typeface="Roboto Light" panose="02000000000000000000" pitchFamily="2" charset="0"/>
            </a:endParaRPr>
          </a:p>
          <a:p>
            <a:pPr algn="ctr"/>
            <a:r>
              <a:rPr lang="en-US" sz="1400" dirty="0">
                <a:latin typeface="Roboto Light" panose="02000000000000000000" pitchFamily="2" charset="0"/>
                <a:ea typeface="Roboto Light" panose="02000000000000000000" pitchFamily="2" charset="0"/>
              </a:rPr>
              <a:t>abcnews.com 199.181.132.250 </a:t>
            </a:r>
          </a:p>
          <a:p>
            <a:pPr algn="ctr"/>
            <a:r>
              <a:rPr lang="en-US" sz="1400" dirty="0">
                <a:latin typeface="Roboto Light" panose="02000000000000000000" pitchFamily="2" charset="0"/>
                <a:ea typeface="Roboto Light" panose="02000000000000000000" pitchFamily="2" charset="0"/>
              </a:rPr>
              <a:t>abcnews.go.com 198.105.195.49 </a:t>
            </a:r>
          </a:p>
          <a:p>
            <a:pPr algn="ctr"/>
            <a:r>
              <a:rPr lang="en-US" sz="1400" dirty="0">
                <a:latin typeface="Roboto Light" panose="02000000000000000000" pitchFamily="2" charset="0"/>
                <a:ea typeface="Roboto Light" panose="02000000000000000000" pitchFamily="2" charset="0"/>
              </a:rPr>
              <a:t>a.abcnews.com 96.6.46.50; 96.6.46.35 </a:t>
            </a:r>
          </a:p>
          <a:p>
            <a:pPr algn="ctr"/>
            <a:r>
              <a:rPr lang="en-US" sz="1400" dirty="0">
                <a:latin typeface="Roboto Light" panose="02000000000000000000" pitchFamily="2" charset="0"/>
                <a:ea typeface="Roboto Light" panose="02000000000000000000" pitchFamily="2" charset="0"/>
              </a:rPr>
              <a:t>unified to 96.6.46.0/24</a:t>
            </a:r>
          </a:p>
          <a:p>
            <a:pPr algn="ctr"/>
            <a:r>
              <a:rPr lang="en-US" sz="1400" dirty="0">
                <a:latin typeface="Roboto Light" panose="02000000000000000000" pitchFamily="2" charset="0"/>
                <a:ea typeface="Roboto Light" panose="02000000000000000000" pitchFamily="2" charset="0"/>
              </a:rPr>
              <a:t> ll.static.abc.go.com 208.111.128.6; 208.111.128.7 </a:t>
            </a:r>
          </a:p>
          <a:p>
            <a:pPr algn="ctr"/>
            <a:r>
              <a:rPr lang="en-US" sz="1400" dirty="0">
                <a:latin typeface="Roboto Light" panose="02000000000000000000" pitchFamily="2" charset="0"/>
                <a:ea typeface="Roboto Light" panose="02000000000000000000" pitchFamily="2" charset="0"/>
              </a:rPr>
              <a:t>unified to 208.111.128.0/24</a:t>
            </a:r>
          </a:p>
          <a:p>
            <a:pPr algn="ctr"/>
            <a:endParaRPr lang="en-US" sz="1400" dirty="0">
              <a:latin typeface="Roboto Light" panose="02000000000000000000" pitchFamily="2" charset="0"/>
              <a:ea typeface="Roboto Light" panose="02000000000000000000" pitchFamily="2" charset="0"/>
            </a:endParaRPr>
          </a:p>
          <a:p>
            <a:pPr algn="ctr"/>
            <a:r>
              <a:rPr lang="en-US" sz="1400" dirty="0">
                <a:latin typeface="Roboto Light" panose="02000000000000000000" pitchFamily="2" charset="0"/>
                <a:ea typeface="Roboto Light" panose="02000000000000000000" pitchFamily="2" charset="0"/>
              </a:rPr>
              <a:t>And these ones are not from the same origin showing that website used some method to get around the origin policy</a:t>
            </a:r>
          </a:p>
          <a:p>
            <a:pPr algn="ctr"/>
            <a:endParaRPr lang="en-US" sz="1400" dirty="0">
              <a:latin typeface="Roboto Light" panose="02000000000000000000" pitchFamily="2" charset="0"/>
              <a:ea typeface="Roboto Light" panose="02000000000000000000" pitchFamily="2" charset="0"/>
            </a:endParaRPr>
          </a:p>
          <a:p>
            <a:pPr algn="ctr"/>
            <a:r>
              <a:rPr lang="en-US" sz="1400" dirty="0">
                <a:latin typeface="Roboto Light" panose="02000000000000000000" pitchFamily="2" charset="0"/>
                <a:ea typeface="Roboto Light" panose="02000000000000000000" pitchFamily="2" charset="0"/>
              </a:rPr>
              <a:t>edge.quantserve.com 64.94.107.0/24 </a:t>
            </a:r>
          </a:p>
          <a:p>
            <a:pPr algn="ctr"/>
            <a:r>
              <a:rPr lang="en-US" sz="1400" dirty="0">
                <a:latin typeface="Roboto Light" panose="02000000000000000000" pitchFamily="2" charset="0"/>
                <a:ea typeface="Roboto Light" panose="02000000000000000000" pitchFamily="2" charset="0"/>
              </a:rPr>
              <a:t>www.google-analytics.com 74.125.113.0/24</a:t>
            </a:r>
          </a:p>
          <a:p>
            <a:pPr algn="ctr"/>
            <a:endParaRPr lang="en-US" sz="1400" dirty="0">
              <a:latin typeface="Roboto Light" panose="02000000000000000000" pitchFamily="2" charset="0"/>
              <a:ea typeface="Roboto Light" panose="02000000000000000000" pitchFamily="2" charset="0"/>
            </a:endParaRPr>
          </a:p>
          <a:p>
            <a:pPr algn="ctr"/>
            <a:endParaRPr lang="en-US" sz="14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784983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Analysis</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Future Work</a:t>
            </a:r>
            <a:endParaRPr lang="en-US"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C96505F7-CA3D-4B72-AF45-4BCDE23F02B8}"/>
              </a:ext>
            </a:extLst>
          </p:cNvPr>
          <p:cNvSpPr txBox="1"/>
          <p:nvPr/>
        </p:nvSpPr>
        <p:spPr>
          <a:xfrm>
            <a:off x="3715275" y="1866631"/>
            <a:ext cx="7793501" cy="1384995"/>
          </a:xfrm>
          <a:prstGeom prst="rect">
            <a:avLst/>
          </a:prstGeom>
          <a:noFill/>
        </p:spPr>
        <p:txBody>
          <a:bodyPr wrap="square" rtlCol="0">
            <a:spAutoFit/>
          </a:bodyPr>
          <a:lstStyle/>
          <a:p>
            <a:pPr algn="ctr"/>
            <a:r>
              <a:rPr lang="en-US" sz="1400" dirty="0">
                <a:latin typeface="Roboto Light" panose="02000000000000000000" pitchFamily="2" charset="0"/>
                <a:ea typeface="Roboto Light" panose="02000000000000000000" pitchFamily="2" charset="0"/>
              </a:rPr>
              <a:t>The author hopes to in the future improve on and finish completely a security model for JavaScript and have implemented into website development and browsers</a:t>
            </a:r>
          </a:p>
          <a:p>
            <a:pPr algn="ctr"/>
            <a:endParaRPr lang="en-US" sz="1400" dirty="0">
              <a:latin typeface="Roboto Light" panose="02000000000000000000" pitchFamily="2" charset="0"/>
              <a:ea typeface="Roboto Light" panose="02000000000000000000" pitchFamily="2" charset="0"/>
            </a:endParaRPr>
          </a:p>
          <a:p>
            <a:pPr algn="ctr"/>
            <a:r>
              <a:rPr lang="en-US" sz="1400" dirty="0">
                <a:latin typeface="Roboto Light" panose="02000000000000000000" pitchFamily="2" charset="0"/>
                <a:ea typeface="Roboto Light" panose="02000000000000000000" pitchFamily="2" charset="0"/>
              </a:rPr>
              <a:t>Firefox browser has an instrumentation framework that converts the logged event output from websites and creates Alloy initializers</a:t>
            </a:r>
          </a:p>
          <a:p>
            <a:pPr algn="ctr"/>
            <a:endParaRPr lang="en-US" sz="14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771427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Opinions</a:t>
            </a:r>
            <a:br>
              <a:rPr lang="en-US" dirty="0">
                <a:latin typeface="Roboto Light" panose="02000000000000000000" pitchFamily="2" charset="0"/>
                <a:ea typeface="Roboto Light" panose="02000000000000000000" pitchFamily="2" charset="0"/>
              </a:rPr>
            </a:br>
            <a:endParaRPr lang="en-US"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C96505F7-CA3D-4B72-AF45-4BCDE23F02B8}"/>
              </a:ext>
            </a:extLst>
          </p:cNvPr>
          <p:cNvSpPr txBox="1"/>
          <p:nvPr/>
        </p:nvSpPr>
        <p:spPr>
          <a:xfrm>
            <a:off x="3722309" y="2359000"/>
            <a:ext cx="7793501" cy="738664"/>
          </a:xfrm>
          <a:prstGeom prst="rect">
            <a:avLst/>
          </a:prstGeom>
          <a:noFill/>
        </p:spPr>
        <p:txBody>
          <a:bodyPr wrap="square" rtlCol="0">
            <a:spAutoFit/>
          </a:bodyPr>
          <a:lstStyle/>
          <a:p>
            <a:pPr algn="ctr"/>
            <a:r>
              <a:rPr lang="en-US" sz="1400" dirty="0">
                <a:latin typeface="Roboto Light" panose="02000000000000000000" pitchFamily="2" charset="0"/>
                <a:ea typeface="Roboto Light" panose="02000000000000000000" pitchFamily="2" charset="0"/>
              </a:rPr>
              <a:t>The Author</a:t>
            </a:r>
          </a:p>
          <a:p>
            <a:pPr algn="ctr"/>
            <a:endParaRPr lang="en-US" sz="1400" dirty="0">
              <a:latin typeface="Roboto Light" panose="02000000000000000000" pitchFamily="2" charset="0"/>
              <a:ea typeface="Roboto Light" panose="02000000000000000000" pitchFamily="2" charset="0"/>
            </a:endParaRPr>
          </a:p>
          <a:p>
            <a:pPr algn="ctr"/>
            <a:r>
              <a:rPr lang="en-US" sz="1400" dirty="0">
                <a:latin typeface="Roboto Light" panose="02000000000000000000" pitchFamily="2" charset="0"/>
                <a:ea typeface="Roboto Light" panose="02000000000000000000" pitchFamily="2" charset="0"/>
              </a:rPr>
              <a:t>The Topic</a:t>
            </a:r>
          </a:p>
        </p:txBody>
      </p:sp>
    </p:spTree>
    <p:extLst>
      <p:ext uri="{BB962C8B-B14F-4D97-AF65-F5344CB8AC3E}">
        <p14:creationId xmlns:p14="http://schemas.microsoft.com/office/powerpoint/2010/main" val="3810239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Questions</a:t>
            </a:r>
            <a:br>
              <a:rPr lang="en-US" dirty="0">
                <a:latin typeface="Roboto Light" panose="02000000000000000000" pitchFamily="2" charset="0"/>
                <a:ea typeface="Roboto Light" panose="02000000000000000000" pitchFamily="2" charset="0"/>
              </a:rPr>
            </a:br>
            <a:endParaRPr lang="en-US"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C96505F7-CA3D-4B72-AF45-4BCDE23F02B8}"/>
              </a:ext>
            </a:extLst>
          </p:cNvPr>
          <p:cNvSpPr txBox="1"/>
          <p:nvPr/>
        </p:nvSpPr>
        <p:spPr>
          <a:xfrm>
            <a:off x="3722309" y="2359000"/>
            <a:ext cx="7793501" cy="307777"/>
          </a:xfrm>
          <a:prstGeom prst="rect">
            <a:avLst/>
          </a:prstGeom>
          <a:noFill/>
        </p:spPr>
        <p:txBody>
          <a:bodyPr wrap="square" rtlCol="0">
            <a:spAutoFit/>
          </a:bodyPr>
          <a:lstStyle/>
          <a:p>
            <a:pPr algn="ctr"/>
            <a:r>
              <a:rPr lang="en-US" sz="1400" dirty="0">
                <a:latin typeface="Roboto Light" panose="02000000000000000000" pitchFamily="2" charset="0"/>
                <a:ea typeface="Roboto Light" panose="02000000000000000000" pitchFamily="2" charset="0"/>
              </a:rPr>
              <a:t>Any Questions?</a:t>
            </a:r>
          </a:p>
        </p:txBody>
      </p:sp>
    </p:spTree>
    <p:extLst>
      <p:ext uri="{BB962C8B-B14F-4D97-AF65-F5344CB8AC3E}">
        <p14:creationId xmlns:p14="http://schemas.microsoft.com/office/powerpoint/2010/main" val="1426582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Sources</a:t>
            </a:r>
            <a:br>
              <a:rPr lang="en-US" dirty="0">
                <a:latin typeface="Roboto Light" panose="02000000000000000000" pitchFamily="2" charset="0"/>
                <a:ea typeface="Roboto Light" panose="02000000000000000000" pitchFamily="2" charset="0"/>
              </a:rPr>
            </a:br>
            <a:endParaRPr lang="en-US"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C96505F7-CA3D-4B72-AF45-4BCDE23F02B8}"/>
              </a:ext>
            </a:extLst>
          </p:cNvPr>
          <p:cNvSpPr txBox="1"/>
          <p:nvPr/>
        </p:nvSpPr>
        <p:spPr>
          <a:xfrm>
            <a:off x="3722309" y="2359000"/>
            <a:ext cx="7793501" cy="523220"/>
          </a:xfrm>
          <a:prstGeom prst="rect">
            <a:avLst/>
          </a:prstGeom>
          <a:noFill/>
        </p:spPr>
        <p:txBody>
          <a:bodyPr wrap="square" rtlCol="0">
            <a:spAutoFit/>
          </a:bodyPr>
          <a:lstStyle/>
          <a:p>
            <a:pPr algn="ctr"/>
            <a:r>
              <a:rPr lang="en-US" sz="1400" dirty="0">
                <a:latin typeface="Roboto Light" panose="02000000000000000000" pitchFamily="2" charset="0"/>
                <a:ea typeface="Roboto Light" panose="02000000000000000000" pitchFamily="2" charset="0"/>
              </a:rPr>
              <a:t>Reynolds, Mark. </a:t>
            </a:r>
            <a:r>
              <a:rPr lang="en-US" sz="1400" i="1" dirty="0">
                <a:latin typeface="Roboto Light" panose="02000000000000000000" pitchFamily="2" charset="0"/>
                <a:ea typeface="Roboto Light" panose="02000000000000000000" pitchFamily="2" charset="0"/>
              </a:rPr>
              <a:t>Using Lightweight Formal Methods for JavaScript Security </a:t>
            </a:r>
            <a:r>
              <a:rPr lang="en-US" sz="1400" dirty="0">
                <a:latin typeface="Roboto Light" panose="02000000000000000000" pitchFamily="2" charset="0"/>
                <a:ea typeface="Roboto Light" panose="02000000000000000000" pitchFamily="2" charset="0"/>
              </a:rPr>
              <a:t>. www.cs.bu.edu/techreports/pdf/2010-021-lightweight-formal-javascript-security.pdf.</a:t>
            </a:r>
            <a:endParaRPr lang="en-US" sz="1400" dirty="0">
              <a:effectLst/>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9179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3F57-A470-4EF7-8A01-FAAE4B870293}"/>
              </a:ext>
            </a:extLst>
          </p:cNvPr>
          <p:cNvSpPr>
            <a:spLocks noGrp="1"/>
          </p:cNvSpPr>
          <p:nvPr>
            <p:ph type="title"/>
          </p:nvPr>
        </p:nvSpPr>
        <p:spPr/>
        <p:txBody>
          <a:bodyPr>
            <a:normAutofit/>
          </a:bodyPr>
          <a:lstStyle/>
          <a:p>
            <a:pPr algn="ctr"/>
            <a:r>
              <a:rPr lang="en-US" dirty="0">
                <a:latin typeface="Roboto Light" panose="02000000000000000000" pitchFamily="2" charset="0"/>
                <a:ea typeface="Roboto Light" panose="02000000000000000000" pitchFamily="2" charset="0"/>
              </a:rPr>
              <a:t>Author of the Paper</a:t>
            </a:r>
          </a:p>
        </p:txBody>
      </p:sp>
      <p:sp>
        <p:nvSpPr>
          <p:cNvPr id="3" name="TextBox 2">
            <a:extLst>
              <a:ext uri="{FF2B5EF4-FFF2-40B4-BE49-F238E27FC236}">
                <a16:creationId xmlns:a16="http://schemas.microsoft.com/office/drawing/2014/main" id="{0122CDF9-A6A3-477F-8617-2B3002961C0E}"/>
              </a:ext>
            </a:extLst>
          </p:cNvPr>
          <p:cNvSpPr txBox="1"/>
          <p:nvPr/>
        </p:nvSpPr>
        <p:spPr>
          <a:xfrm>
            <a:off x="3918858" y="1393102"/>
            <a:ext cx="7487392" cy="4062651"/>
          </a:xfrm>
          <a:prstGeom prst="rect">
            <a:avLst/>
          </a:prstGeom>
          <a:noFill/>
        </p:spPr>
        <p:txBody>
          <a:bodyPr wrap="square" rtlCol="0">
            <a:spAutoFit/>
          </a:bodyPr>
          <a:lstStyle/>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r>
              <a:rPr lang="en-US" sz="2400" dirty="0">
                <a:latin typeface="Roboto Light" panose="02000000000000000000" pitchFamily="2" charset="0"/>
                <a:ea typeface="Roboto Light" panose="02000000000000000000" pitchFamily="2" charset="0"/>
              </a:rPr>
              <a:t>Mark C. Reynolds</a:t>
            </a:r>
          </a:p>
          <a:p>
            <a:pPr algn="ctr"/>
            <a:endParaRPr lang="en-US" dirty="0">
              <a:latin typeface="Roboto Light" panose="02000000000000000000" pitchFamily="2" charset="0"/>
              <a:ea typeface="Roboto Light" panose="02000000000000000000" pitchFamily="2" charset="0"/>
            </a:endParaRPr>
          </a:p>
          <a:p>
            <a:pPr algn="ctr"/>
            <a:r>
              <a:rPr lang="en-US" dirty="0">
                <a:latin typeface="Roboto Light" panose="02000000000000000000" pitchFamily="2" charset="0"/>
                <a:ea typeface="Roboto Light" panose="02000000000000000000" pitchFamily="2" charset="0"/>
              </a:rPr>
              <a:t>Professor of Computer Science at Boston University</a:t>
            </a: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42505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CD69-FC24-4F0D-9000-A9407E7F6E87}"/>
              </a:ext>
            </a:extLst>
          </p:cNvPr>
          <p:cNvSpPr>
            <a:spLocks noGrp="1"/>
          </p:cNvSpPr>
          <p:nvPr>
            <p:ph type="title"/>
          </p:nvPr>
        </p:nvSpPr>
        <p:spPr/>
        <p:txBody>
          <a:bodyPr>
            <a:normAutofit/>
          </a:bodyPr>
          <a:lstStyle/>
          <a:p>
            <a:pPr algn="ctr"/>
            <a:r>
              <a:rPr lang="en-US" dirty="0">
                <a:latin typeface="Roboto Light" panose="02000000000000000000" pitchFamily="2" charset="0"/>
                <a:ea typeface="Roboto Light" panose="02000000000000000000" pitchFamily="2" charset="0"/>
              </a:rPr>
              <a:t>Purpose of the Paper</a:t>
            </a:r>
          </a:p>
        </p:txBody>
      </p:sp>
      <p:sp>
        <p:nvSpPr>
          <p:cNvPr id="3" name="TextBox 2">
            <a:extLst>
              <a:ext uri="{FF2B5EF4-FFF2-40B4-BE49-F238E27FC236}">
                <a16:creationId xmlns:a16="http://schemas.microsoft.com/office/drawing/2014/main" id="{5BFD2E09-6268-4E39-845D-C6F329753EAB}"/>
              </a:ext>
            </a:extLst>
          </p:cNvPr>
          <p:cNvSpPr txBox="1"/>
          <p:nvPr/>
        </p:nvSpPr>
        <p:spPr>
          <a:xfrm>
            <a:off x="3592286" y="1366897"/>
            <a:ext cx="8075220" cy="4124206"/>
          </a:xfrm>
          <a:prstGeom prst="rect">
            <a:avLst/>
          </a:prstGeom>
          <a:noFill/>
        </p:spPr>
        <p:txBody>
          <a:bodyPr wrap="square" rtlCol="0">
            <a:spAutoFit/>
          </a:bodyPr>
          <a:lstStyle/>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endParaRPr lang="en-US" dirty="0">
              <a:latin typeface="Roboto Light" panose="02000000000000000000" pitchFamily="2" charset="0"/>
              <a:ea typeface="Roboto Light" panose="02000000000000000000" pitchFamily="2" charset="0"/>
            </a:endParaRPr>
          </a:p>
          <a:p>
            <a:pPr algn="ctr"/>
            <a:r>
              <a:rPr lang="en-US" dirty="0">
                <a:latin typeface="Roboto Light" panose="02000000000000000000" pitchFamily="2" charset="0"/>
                <a:ea typeface="Roboto Light" panose="02000000000000000000" pitchFamily="2" charset="0"/>
              </a:rPr>
              <a:t>Demonstrate that it is possible to construct a model for JavaScript security</a:t>
            </a:r>
          </a:p>
          <a:p>
            <a:pPr algn="ctr"/>
            <a:endParaRPr lang="en-US" sz="2000" dirty="0">
              <a:latin typeface="Roboto Light" panose="02000000000000000000" pitchFamily="2" charset="0"/>
              <a:ea typeface="Roboto Light" panose="02000000000000000000" pitchFamily="2" charset="0"/>
            </a:endParaRPr>
          </a:p>
          <a:p>
            <a:pPr algn="ctr"/>
            <a:r>
              <a:rPr lang="en-US" dirty="0">
                <a:latin typeface="Roboto Light" panose="02000000000000000000" pitchFamily="2" charset="0"/>
                <a:ea typeface="Roboto Light" panose="02000000000000000000" pitchFamily="2" charset="0"/>
              </a:rPr>
              <a:t>  Demonstrate that an event translator can be written to monitor site traversal</a:t>
            </a:r>
          </a:p>
          <a:p>
            <a:pPr algn="ctr"/>
            <a:endParaRPr lang="en-US" dirty="0">
              <a:latin typeface="Roboto Light" panose="02000000000000000000" pitchFamily="2" charset="0"/>
              <a:ea typeface="Roboto Light" panose="02000000000000000000" pitchFamily="2" charset="0"/>
            </a:endParaRPr>
          </a:p>
          <a:p>
            <a:pPr algn="ctr"/>
            <a:r>
              <a:rPr lang="en-US" dirty="0">
                <a:latin typeface="Roboto Light" panose="02000000000000000000" pitchFamily="2" charset="0"/>
                <a:ea typeface="Roboto Light" panose="02000000000000000000" pitchFamily="2" charset="0"/>
              </a:rPr>
              <a:t>Present results from real-world websites</a:t>
            </a:r>
          </a:p>
          <a:p>
            <a:pPr algn="ctr"/>
            <a:endParaRPr lang="en-US" dirty="0">
              <a:latin typeface="Roboto Light" panose="02000000000000000000" pitchFamily="2" charset="0"/>
              <a:ea typeface="Roboto Light" panose="02000000000000000000" pitchFamily="2" charset="0"/>
            </a:endParaRPr>
          </a:p>
          <a:p>
            <a:pPr algn="ctr"/>
            <a:endParaRPr lang="en-US" sz="1600" dirty="0">
              <a:latin typeface="Roboto Light" panose="02000000000000000000" pitchFamily="2" charset="0"/>
              <a:ea typeface="Roboto Light" panose="02000000000000000000" pitchFamily="2" charset="0"/>
            </a:endParaRPr>
          </a:p>
          <a:p>
            <a:pPr algn="ctr"/>
            <a:endParaRPr lang="en-US" sz="1600" dirty="0">
              <a:latin typeface="Roboto Light" panose="02000000000000000000" pitchFamily="2" charset="0"/>
              <a:ea typeface="Roboto Light" panose="02000000000000000000" pitchFamily="2" charset="0"/>
            </a:endParaRPr>
          </a:p>
          <a:p>
            <a:pPr algn="ctr"/>
            <a:endParaRPr lang="en-US" sz="1600" dirty="0">
              <a:latin typeface="Roboto Light" panose="02000000000000000000" pitchFamily="2" charset="0"/>
              <a:ea typeface="Roboto Light" panose="02000000000000000000" pitchFamily="2" charset="0"/>
            </a:endParaRPr>
          </a:p>
          <a:p>
            <a:pPr algn="ctr"/>
            <a:endParaRPr lang="en-US" sz="1600" dirty="0">
              <a:latin typeface="Roboto Light" panose="02000000000000000000" pitchFamily="2" charset="0"/>
              <a:ea typeface="Roboto Light" panose="02000000000000000000" pitchFamily="2" charset="0"/>
            </a:endParaRPr>
          </a:p>
          <a:p>
            <a:pPr algn="ctr"/>
            <a:endParaRPr lang="en-US" sz="16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55348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Background</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What is JavaScript</a:t>
            </a:r>
            <a:endParaRPr lang="en-US" dirty="0">
              <a:latin typeface="Roboto Light" panose="02000000000000000000" pitchFamily="2" charset="0"/>
              <a:ea typeface="Roboto Light" panose="02000000000000000000" pitchFamily="2" charset="0"/>
            </a:endParaRPr>
          </a:p>
        </p:txBody>
      </p:sp>
      <p:sp>
        <p:nvSpPr>
          <p:cNvPr id="4" name="TextBox 3">
            <a:extLst>
              <a:ext uri="{FF2B5EF4-FFF2-40B4-BE49-F238E27FC236}">
                <a16:creationId xmlns:a16="http://schemas.microsoft.com/office/drawing/2014/main" id="{E55DE7AC-AE3B-45DE-82C0-678810DDECF8}"/>
              </a:ext>
            </a:extLst>
          </p:cNvPr>
          <p:cNvSpPr txBox="1"/>
          <p:nvPr/>
        </p:nvSpPr>
        <p:spPr>
          <a:xfrm>
            <a:off x="3798277" y="1608546"/>
            <a:ext cx="7793501" cy="1815882"/>
          </a:xfrm>
          <a:prstGeom prst="rect">
            <a:avLst/>
          </a:prstGeom>
          <a:noFill/>
        </p:spPr>
        <p:txBody>
          <a:bodyPr wrap="square" rtlCol="0">
            <a:spAutoFit/>
          </a:bodyPr>
          <a:lstStyle/>
          <a:p>
            <a:pPr algn="ctr"/>
            <a:r>
              <a:rPr lang="en-US" sz="1600" dirty="0">
                <a:latin typeface="Roboto Light" panose="02000000000000000000" pitchFamily="2" charset="0"/>
                <a:ea typeface="Roboto Light" panose="02000000000000000000" pitchFamily="2" charset="0"/>
              </a:rPr>
              <a:t>A high-level, interpreted programming language that uses “Just In Time” Compilation</a:t>
            </a: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Characterized as dynamic, weakly typed, and multi-paradigm</a:t>
            </a:r>
          </a:p>
          <a:p>
            <a:pPr algn="ctr"/>
            <a:endParaRPr lang="en-US" sz="1600" dirty="0">
              <a:latin typeface="Roboto Light" panose="02000000000000000000" pitchFamily="2" charset="0"/>
              <a:ea typeface="Roboto Light" panose="02000000000000000000" pitchFamily="2" charset="0"/>
            </a:endParaRP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Unlike Java, with which it only shares name, is not run in a virtual machine, which allows for malware to be carried through JavaScript</a:t>
            </a:r>
          </a:p>
        </p:txBody>
      </p:sp>
      <p:pic>
        <p:nvPicPr>
          <p:cNvPr id="6" name="Picture 5">
            <a:extLst>
              <a:ext uri="{FF2B5EF4-FFF2-40B4-BE49-F238E27FC236}">
                <a16:creationId xmlns:a16="http://schemas.microsoft.com/office/drawing/2014/main" id="{0478D5D6-8E53-4DEB-B5B1-F71B91DCAA4A}"/>
              </a:ext>
            </a:extLst>
          </p:cNvPr>
          <p:cNvPicPr>
            <a:picLocks noChangeAspect="1"/>
          </p:cNvPicPr>
          <p:nvPr/>
        </p:nvPicPr>
        <p:blipFill>
          <a:blip r:embed="rId3"/>
          <a:stretch>
            <a:fillRect/>
          </a:stretch>
        </p:blipFill>
        <p:spPr>
          <a:xfrm>
            <a:off x="5747713" y="4484077"/>
            <a:ext cx="3894630" cy="16031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5426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Background</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JavaScript security concerns</a:t>
            </a:r>
            <a:endParaRPr lang="en-US" dirty="0">
              <a:latin typeface="Roboto Light" panose="02000000000000000000" pitchFamily="2" charset="0"/>
              <a:ea typeface="Roboto Light" panose="02000000000000000000" pitchFamily="2" charset="0"/>
            </a:endParaRPr>
          </a:p>
        </p:txBody>
      </p:sp>
      <p:sp>
        <p:nvSpPr>
          <p:cNvPr id="4" name="TextBox 3">
            <a:extLst>
              <a:ext uri="{FF2B5EF4-FFF2-40B4-BE49-F238E27FC236}">
                <a16:creationId xmlns:a16="http://schemas.microsoft.com/office/drawing/2014/main" id="{E55DE7AC-AE3B-45DE-82C0-678810DDECF8}"/>
              </a:ext>
            </a:extLst>
          </p:cNvPr>
          <p:cNvSpPr txBox="1"/>
          <p:nvPr/>
        </p:nvSpPr>
        <p:spPr>
          <a:xfrm>
            <a:off x="3692767" y="1531800"/>
            <a:ext cx="7793501" cy="2308324"/>
          </a:xfrm>
          <a:prstGeom prst="rect">
            <a:avLst/>
          </a:prstGeom>
          <a:noFill/>
        </p:spPr>
        <p:txBody>
          <a:bodyPr wrap="square" rtlCol="0">
            <a:spAutoFit/>
          </a:bodyPr>
          <a:lstStyle/>
          <a:p>
            <a:pPr algn="ctr"/>
            <a:r>
              <a:rPr lang="en-US" sz="1600" dirty="0">
                <a:latin typeface="Roboto Light" panose="02000000000000000000" pitchFamily="2" charset="0"/>
                <a:ea typeface="Roboto Light" panose="02000000000000000000" pitchFamily="2" charset="0"/>
              </a:rPr>
              <a:t>JavaScript on a website is generally placed in between &lt;script&gt;&lt;/script&gt; tags</a:t>
            </a: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JavaScript loaded in the script tags must share the same origin.</a:t>
            </a: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The Same Origin Policy, with which formal methods mainly deal with controls the loading of scripts that their origin should match the origin of the host site loading them.</a:t>
            </a: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Most malware is attempted via the violation of Same Origin Policy </a:t>
            </a:r>
          </a:p>
        </p:txBody>
      </p:sp>
      <p:pic>
        <p:nvPicPr>
          <p:cNvPr id="3" name="Picture 2">
            <a:extLst>
              <a:ext uri="{FF2B5EF4-FFF2-40B4-BE49-F238E27FC236}">
                <a16:creationId xmlns:a16="http://schemas.microsoft.com/office/drawing/2014/main" id="{ED700F79-D833-4A2A-B1F9-8B58C9F2F661}"/>
              </a:ext>
            </a:extLst>
          </p:cNvPr>
          <p:cNvPicPr>
            <a:picLocks noChangeAspect="1"/>
          </p:cNvPicPr>
          <p:nvPr/>
        </p:nvPicPr>
        <p:blipFill>
          <a:blip r:embed="rId3"/>
          <a:stretch>
            <a:fillRect/>
          </a:stretch>
        </p:blipFill>
        <p:spPr>
          <a:xfrm>
            <a:off x="3955365" y="4652504"/>
            <a:ext cx="7268307" cy="14415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8025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Modeling</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The Structure of a Website Domain</a:t>
            </a:r>
            <a:endParaRPr lang="en-US"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90FC9500-8EAF-4DAE-8E66-316F14C6DA45}"/>
              </a:ext>
            </a:extLst>
          </p:cNvPr>
          <p:cNvSpPr txBox="1"/>
          <p:nvPr/>
        </p:nvSpPr>
        <p:spPr>
          <a:xfrm>
            <a:off x="3765919" y="1091345"/>
            <a:ext cx="7793501" cy="4524315"/>
          </a:xfrm>
          <a:prstGeom prst="rect">
            <a:avLst/>
          </a:prstGeom>
          <a:noFill/>
        </p:spPr>
        <p:txBody>
          <a:bodyPr wrap="square" rtlCol="0">
            <a:spAutoFit/>
          </a:bodyPr>
          <a:lstStyle/>
          <a:p>
            <a:pPr algn="ctr"/>
            <a:r>
              <a:rPr lang="en-US" sz="1600" dirty="0">
                <a:latin typeface="Roboto Light" panose="02000000000000000000" pitchFamily="2" charset="0"/>
                <a:ea typeface="Roboto Light" panose="02000000000000000000" pitchFamily="2" charset="0"/>
              </a:rPr>
              <a:t>Because of the complexity of organizational units, websites and domains are structured as a forest which contains tress and each tree has nodes which </a:t>
            </a:r>
          </a:p>
          <a:p>
            <a:pPr algn="ctr"/>
            <a:endParaRPr lang="en-US" sz="1600" dirty="0">
              <a:latin typeface="Roboto Light" panose="02000000000000000000" pitchFamily="2" charset="0"/>
              <a:ea typeface="Roboto Light" panose="02000000000000000000" pitchFamily="2" charset="0"/>
            </a:endParaRPr>
          </a:p>
          <a:p>
            <a:pPr algn="ctr"/>
            <a:r>
              <a:rPr lang="en-US" sz="1600" b="1" dirty="0">
                <a:latin typeface="Roboto Light" panose="02000000000000000000" pitchFamily="2" charset="0"/>
                <a:ea typeface="Roboto Light" panose="02000000000000000000" pitchFamily="2" charset="0"/>
              </a:rPr>
              <a:t>Forest</a:t>
            </a:r>
          </a:p>
          <a:p>
            <a:pPr algn="ctr"/>
            <a:r>
              <a:rPr lang="en-US" sz="1600" dirty="0">
                <a:latin typeface="Roboto Light" panose="02000000000000000000" pitchFamily="2" charset="0"/>
                <a:ea typeface="Roboto Light" panose="02000000000000000000" pitchFamily="2" charset="0"/>
              </a:rPr>
              <a:t>A Collection of Trees</a:t>
            </a:r>
          </a:p>
          <a:p>
            <a:pPr algn="ctr"/>
            <a:endParaRPr lang="en-US" sz="1600" dirty="0">
              <a:latin typeface="Roboto Light" panose="02000000000000000000" pitchFamily="2" charset="0"/>
              <a:ea typeface="Roboto Light" panose="02000000000000000000" pitchFamily="2" charset="0"/>
            </a:endParaRPr>
          </a:p>
          <a:p>
            <a:pPr algn="ctr"/>
            <a:r>
              <a:rPr lang="en-US" sz="1600" b="1" dirty="0">
                <a:latin typeface="Roboto Light" panose="02000000000000000000" pitchFamily="2" charset="0"/>
                <a:ea typeface="Roboto Light" panose="02000000000000000000" pitchFamily="2" charset="0"/>
              </a:rPr>
              <a:t>Tree</a:t>
            </a:r>
          </a:p>
          <a:p>
            <a:pPr algn="ctr"/>
            <a:r>
              <a:rPr lang="en-US" sz="1600" dirty="0">
                <a:latin typeface="Roboto Light" panose="02000000000000000000" pitchFamily="2" charset="0"/>
                <a:ea typeface="Roboto Light" panose="02000000000000000000" pitchFamily="2" charset="0"/>
              </a:rPr>
              <a:t>A Collection of Nodes</a:t>
            </a:r>
          </a:p>
          <a:p>
            <a:pPr algn="ctr"/>
            <a:endParaRPr lang="en-US" sz="1600" dirty="0">
              <a:latin typeface="Roboto Light" panose="02000000000000000000" pitchFamily="2" charset="0"/>
              <a:ea typeface="Roboto Light" panose="02000000000000000000" pitchFamily="2" charset="0"/>
            </a:endParaRPr>
          </a:p>
          <a:p>
            <a:pPr algn="ctr"/>
            <a:r>
              <a:rPr lang="en-US" sz="1600" b="1" dirty="0">
                <a:latin typeface="Roboto Light" panose="02000000000000000000" pitchFamily="2" charset="0"/>
                <a:ea typeface="Roboto Light" panose="02000000000000000000" pitchFamily="2" charset="0"/>
              </a:rPr>
              <a:t>Node</a:t>
            </a:r>
          </a:p>
          <a:p>
            <a:pPr algn="ctr"/>
            <a:r>
              <a:rPr lang="en-US" sz="1600" dirty="0">
                <a:latin typeface="Roboto Light" panose="02000000000000000000" pitchFamily="2" charset="0"/>
                <a:ea typeface="Roboto Light" panose="02000000000000000000" pitchFamily="2" charset="0"/>
              </a:rPr>
              <a:t>Address Node and Host Node</a:t>
            </a:r>
          </a:p>
          <a:p>
            <a:pPr algn="ctr"/>
            <a:r>
              <a:rPr lang="en-US" sz="1600" dirty="0">
                <a:latin typeface="Roboto Light" panose="02000000000000000000" pitchFamily="2" charset="0"/>
                <a:ea typeface="Roboto Light" panose="02000000000000000000" pitchFamily="2" charset="0"/>
              </a:rPr>
              <a:t>Contains the ipv4</a:t>
            </a:r>
          </a:p>
          <a:p>
            <a:pPr algn="ctr"/>
            <a:endParaRPr lang="en-US" sz="1600" dirty="0">
              <a:latin typeface="Roboto Light" panose="02000000000000000000" pitchFamily="2" charset="0"/>
              <a:ea typeface="Roboto Light" panose="02000000000000000000" pitchFamily="2" charset="0"/>
            </a:endParaRPr>
          </a:p>
          <a:p>
            <a:pPr algn="ctr"/>
            <a:r>
              <a:rPr lang="en-US" sz="1600" b="1" dirty="0">
                <a:latin typeface="Roboto Light" panose="02000000000000000000" pitchFamily="2" charset="0"/>
                <a:ea typeface="Roboto Light" panose="02000000000000000000" pitchFamily="2" charset="0"/>
              </a:rPr>
              <a:t>Address Node</a:t>
            </a:r>
          </a:p>
          <a:p>
            <a:pPr algn="ctr"/>
            <a:r>
              <a:rPr lang="en-US" sz="1600" dirty="0">
                <a:latin typeface="Roboto Light" panose="02000000000000000000" pitchFamily="2" charset="0"/>
                <a:ea typeface="Roboto Light" panose="02000000000000000000" pitchFamily="2" charset="0"/>
              </a:rPr>
              <a:t>Never a leaf in the tree</a:t>
            </a:r>
          </a:p>
          <a:p>
            <a:pPr algn="ctr"/>
            <a:endParaRPr lang="en-US" sz="1600" dirty="0">
              <a:latin typeface="Roboto Light" panose="02000000000000000000" pitchFamily="2" charset="0"/>
              <a:ea typeface="Roboto Light" panose="02000000000000000000" pitchFamily="2" charset="0"/>
            </a:endParaRPr>
          </a:p>
          <a:p>
            <a:pPr algn="ctr"/>
            <a:r>
              <a:rPr lang="en-US" sz="1600" b="1" dirty="0">
                <a:latin typeface="Roboto Light" panose="02000000000000000000" pitchFamily="2" charset="0"/>
                <a:ea typeface="Roboto Light" panose="02000000000000000000" pitchFamily="2" charset="0"/>
              </a:rPr>
              <a:t>Host Node</a:t>
            </a:r>
          </a:p>
          <a:p>
            <a:pPr algn="ctr"/>
            <a:r>
              <a:rPr lang="en-US" sz="1600" dirty="0">
                <a:latin typeface="Roboto Light" panose="02000000000000000000" pitchFamily="2" charset="0"/>
                <a:ea typeface="Roboto Light" panose="02000000000000000000" pitchFamily="2" charset="0"/>
              </a:rPr>
              <a:t>Always the leaf, similar to a file directory</a:t>
            </a:r>
          </a:p>
        </p:txBody>
      </p:sp>
    </p:spTree>
    <p:extLst>
      <p:ext uri="{BB962C8B-B14F-4D97-AF65-F5344CB8AC3E}">
        <p14:creationId xmlns:p14="http://schemas.microsoft.com/office/powerpoint/2010/main" val="3317614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r>
              <a:rPr lang="en-US" dirty="0">
                <a:latin typeface="Roboto Light" panose="02000000000000000000" pitchFamily="2" charset="0"/>
                <a:ea typeface="Roboto Light" panose="02000000000000000000" pitchFamily="2" charset="0"/>
              </a:rPr>
              <a:t>Modeling</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Alloy Signatures</a:t>
            </a:r>
            <a:endParaRPr lang="en-US" dirty="0">
              <a:latin typeface="Roboto Light" panose="02000000000000000000" pitchFamily="2" charset="0"/>
              <a:ea typeface="Roboto Light" panose="02000000000000000000" pitchFamily="2" charset="0"/>
            </a:endParaRPr>
          </a:p>
        </p:txBody>
      </p:sp>
      <p:pic>
        <p:nvPicPr>
          <p:cNvPr id="3" name="Picture 2">
            <a:extLst>
              <a:ext uri="{FF2B5EF4-FFF2-40B4-BE49-F238E27FC236}">
                <a16:creationId xmlns:a16="http://schemas.microsoft.com/office/drawing/2014/main" id="{DBB333D5-E7A2-4318-9EA9-5D8FDF10A9FA}"/>
              </a:ext>
            </a:extLst>
          </p:cNvPr>
          <p:cNvPicPr>
            <a:picLocks noChangeAspect="1"/>
          </p:cNvPicPr>
          <p:nvPr/>
        </p:nvPicPr>
        <p:blipFill>
          <a:blip r:embed="rId3"/>
          <a:stretch>
            <a:fillRect/>
          </a:stretch>
        </p:blipFill>
        <p:spPr>
          <a:xfrm>
            <a:off x="5254752" y="619239"/>
            <a:ext cx="4126993" cy="5619522"/>
          </a:xfrm>
          <a:prstGeom prst="rect">
            <a:avLst/>
          </a:prstGeom>
        </p:spPr>
      </p:pic>
    </p:spTree>
    <p:extLst>
      <p:ext uri="{BB962C8B-B14F-4D97-AF65-F5344CB8AC3E}">
        <p14:creationId xmlns:p14="http://schemas.microsoft.com/office/powerpoint/2010/main" val="339732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Modeling</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JavaScript on Page Load</a:t>
            </a:r>
            <a:endParaRPr lang="en-US" dirty="0">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C84595D8-6988-4614-B08F-835B47568B29}"/>
              </a:ext>
            </a:extLst>
          </p:cNvPr>
          <p:cNvSpPr txBox="1"/>
          <p:nvPr/>
        </p:nvSpPr>
        <p:spPr>
          <a:xfrm>
            <a:off x="3729343" y="1579025"/>
            <a:ext cx="7793501" cy="3046988"/>
          </a:xfrm>
          <a:prstGeom prst="rect">
            <a:avLst/>
          </a:prstGeom>
          <a:noFill/>
        </p:spPr>
        <p:txBody>
          <a:bodyPr wrap="square" rtlCol="0">
            <a:spAutoFit/>
          </a:bodyPr>
          <a:lstStyle/>
          <a:p>
            <a:pPr algn="ctr"/>
            <a:r>
              <a:rPr lang="en-US" sz="1600" dirty="0">
                <a:latin typeface="Roboto Light" panose="02000000000000000000" pitchFamily="2" charset="0"/>
                <a:ea typeface="Roboto Light" panose="02000000000000000000" pitchFamily="2" charset="0"/>
              </a:rPr>
              <a:t>When JavaScript is loaded as part of a web page, its functions become available to the scope of the site</a:t>
            </a: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This is one method of loading, but there are three other methods.</a:t>
            </a: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Using the script </a:t>
            </a:r>
            <a:r>
              <a:rPr lang="en-US" sz="1600" dirty="0" err="1">
                <a:latin typeface="Roboto Light" panose="02000000000000000000" pitchFamily="2" charset="0"/>
                <a:ea typeface="Roboto Light" panose="02000000000000000000" pitchFamily="2" charset="0"/>
              </a:rPr>
              <a:t>src</a:t>
            </a:r>
            <a:r>
              <a:rPr lang="en-US" sz="1600" dirty="0">
                <a:latin typeface="Roboto Light" panose="02000000000000000000" pitchFamily="2" charset="0"/>
                <a:ea typeface="Roboto Light" panose="02000000000000000000" pitchFamily="2" charset="0"/>
              </a:rPr>
              <a:t> tag can allow a script to call in additional </a:t>
            </a:r>
            <a:r>
              <a:rPr lang="en-US" sz="1600" dirty="0" err="1">
                <a:latin typeface="Roboto Light" panose="02000000000000000000" pitchFamily="2" charset="0"/>
                <a:ea typeface="Roboto Light" panose="02000000000000000000" pitchFamily="2" charset="0"/>
              </a:rPr>
              <a:t>scritpts</a:t>
            </a:r>
            <a:endParaRPr lang="en-US" sz="1600" dirty="0">
              <a:latin typeface="Roboto Light" panose="02000000000000000000" pitchFamily="2" charset="0"/>
              <a:ea typeface="Roboto Light" panose="02000000000000000000" pitchFamily="2" charset="0"/>
            </a:endParaRP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A script can use elements of the DOM to write HTML which can have its own scripts to call</a:t>
            </a:r>
          </a:p>
          <a:p>
            <a:pPr algn="ctr"/>
            <a:endParaRPr lang="en-US" sz="1600" dirty="0">
              <a:latin typeface="Roboto Light" panose="02000000000000000000" pitchFamily="2" charset="0"/>
              <a:ea typeface="Roboto Light" panose="02000000000000000000" pitchFamily="2" charset="0"/>
            </a:endParaRPr>
          </a:p>
          <a:p>
            <a:pPr algn="ctr"/>
            <a:r>
              <a:rPr lang="en-US" sz="1600" dirty="0">
                <a:latin typeface="Roboto Light" panose="02000000000000000000" pitchFamily="2" charset="0"/>
                <a:ea typeface="Roboto Light" panose="02000000000000000000" pitchFamily="2" charset="0"/>
              </a:rPr>
              <a:t>A script can be loaded </a:t>
            </a:r>
            <a:r>
              <a:rPr lang="en-US" sz="1600" dirty="0" err="1">
                <a:latin typeface="Roboto Light" panose="02000000000000000000" pitchFamily="2" charset="0"/>
                <a:ea typeface="Roboto Light" panose="02000000000000000000" pitchFamily="2" charset="0"/>
              </a:rPr>
              <a:t>thorugh</a:t>
            </a:r>
            <a:r>
              <a:rPr lang="en-US" sz="1600" dirty="0">
                <a:latin typeface="Roboto Light" panose="02000000000000000000" pitchFamily="2" charset="0"/>
                <a:ea typeface="Roboto Light" panose="02000000000000000000" pitchFamily="2" charset="0"/>
              </a:rPr>
              <a:t> JSON that can make functional changes to </a:t>
            </a:r>
            <a:r>
              <a:rPr lang="en-US" sz="1600" dirty="0" err="1">
                <a:latin typeface="Roboto Light" panose="02000000000000000000" pitchFamily="2" charset="0"/>
                <a:ea typeface="Roboto Light" panose="02000000000000000000" pitchFamily="2" charset="0"/>
              </a:rPr>
              <a:t>exisiting</a:t>
            </a:r>
            <a:r>
              <a:rPr lang="en-US" sz="1600" dirty="0">
                <a:latin typeface="Roboto Light" panose="02000000000000000000" pitchFamily="2" charset="0"/>
                <a:ea typeface="Roboto Light" panose="02000000000000000000" pitchFamily="2" charset="0"/>
              </a:rPr>
              <a:t> scripts</a:t>
            </a:r>
          </a:p>
        </p:txBody>
      </p:sp>
    </p:spTree>
    <p:extLst>
      <p:ext uri="{BB962C8B-B14F-4D97-AF65-F5344CB8AC3E}">
        <p14:creationId xmlns:p14="http://schemas.microsoft.com/office/powerpoint/2010/main" val="85381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45F-EB7A-4D1B-B90A-351A166DFFD6}"/>
              </a:ext>
            </a:extLst>
          </p:cNvPr>
          <p:cNvSpPr>
            <a:spLocks noGrp="1"/>
          </p:cNvSpPr>
          <p:nvPr>
            <p:ph type="title"/>
          </p:nvPr>
        </p:nvSpPr>
        <p:spPr/>
        <p:txBody>
          <a:bodyPr/>
          <a:lstStyle/>
          <a:p>
            <a:pPr algn="ct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Modeling</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sz="2800" dirty="0">
                <a:latin typeface="Roboto Light" panose="02000000000000000000" pitchFamily="2" charset="0"/>
                <a:ea typeface="Roboto Light" panose="02000000000000000000" pitchFamily="2" charset="0"/>
              </a:rPr>
              <a:t>Alloy Signatures</a:t>
            </a:r>
            <a:endParaRPr lang="en-US" dirty="0">
              <a:latin typeface="Roboto Light" panose="02000000000000000000" pitchFamily="2" charset="0"/>
              <a:ea typeface="Roboto Light" panose="02000000000000000000" pitchFamily="2" charset="0"/>
            </a:endParaRPr>
          </a:p>
        </p:txBody>
      </p:sp>
      <p:pic>
        <p:nvPicPr>
          <p:cNvPr id="3" name="Picture 2">
            <a:extLst>
              <a:ext uri="{FF2B5EF4-FFF2-40B4-BE49-F238E27FC236}">
                <a16:creationId xmlns:a16="http://schemas.microsoft.com/office/drawing/2014/main" id="{79F00AE6-BAF9-4763-AC97-31CF6815C113}"/>
              </a:ext>
            </a:extLst>
          </p:cNvPr>
          <p:cNvPicPr>
            <a:picLocks noChangeAspect="1"/>
          </p:cNvPicPr>
          <p:nvPr/>
        </p:nvPicPr>
        <p:blipFill>
          <a:blip r:embed="rId3"/>
          <a:stretch>
            <a:fillRect/>
          </a:stretch>
        </p:blipFill>
        <p:spPr>
          <a:xfrm>
            <a:off x="4295649" y="1488156"/>
            <a:ext cx="6790363" cy="3881687"/>
          </a:xfrm>
          <a:prstGeom prst="rect">
            <a:avLst/>
          </a:prstGeom>
        </p:spPr>
      </p:pic>
    </p:spTree>
    <p:extLst>
      <p:ext uri="{BB962C8B-B14F-4D97-AF65-F5344CB8AC3E}">
        <p14:creationId xmlns:p14="http://schemas.microsoft.com/office/powerpoint/2010/main" val="140571790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658</TotalTime>
  <Words>1109</Words>
  <Application>Microsoft Office PowerPoint</Application>
  <PresentationFormat>Widescreen</PresentationFormat>
  <Paragraphs>190</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Corbel</vt:lpstr>
      <vt:lpstr>Roboto Light</vt:lpstr>
      <vt:lpstr>Wingdings 2</vt:lpstr>
      <vt:lpstr>Frame</vt:lpstr>
      <vt:lpstr>Using Lightweight Formal Methods for JavaScript Security</vt:lpstr>
      <vt:lpstr>Author of the Paper</vt:lpstr>
      <vt:lpstr>Purpose of the Paper</vt:lpstr>
      <vt:lpstr> Background  What is JavaScript</vt:lpstr>
      <vt:lpstr> Background  JavaScript security concerns</vt:lpstr>
      <vt:lpstr> Modeling  The Structure of a Website Domain</vt:lpstr>
      <vt:lpstr>Modeling  Alloy Signatures</vt:lpstr>
      <vt:lpstr> Modeling  JavaScript on Page Load</vt:lpstr>
      <vt:lpstr> Modeling  Alloy Signatures</vt:lpstr>
      <vt:lpstr> Modeling  Issues with Alloy</vt:lpstr>
      <vt:lpstr> Analysis  Call Stack of JavaScript</vt:lpstr>
      <vt:lpstr> Analysis  Website Testing</vt:lpstr>
      <vt:lpstr> Analysis  Future Work</vt:lpstr>
      <vt:lpstr> Opinions </vt:lpstr>
      <vt:lpstr> Questions </vt:lpstr>
      <vt:lpstr> 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Lightweight Formal Methods for JavaScript Security</dc:title>
  <dc:creator>Cameron Stark</dc:creator>
  <cp:lastModifiedBy>Cameron Stark</cp:lastModifiedBy>
  <cp:revision>29</cp:revision>
  <dcterms:created xsi:type="dcterms:W3CDTF">2019-03-09T15:27:24Z</dcterms:created>
  <dcterms:modified xsi:type="dcterms:W3CDTF">2019-03-22T02:39:55Z</dcterms:modified>
</cp:coreProperties>
</file>