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43" r:id="rId3"/>
    <p:sldId id="344" r:id="rId4"/>
    <p:sldId id="330" r:id="rId5"/>
    <p:sldId id="345" r:id="rId6"/>
    <p:sldId id="336" r:id="rId7"/>
    <p:sldId id="346" r:id="rId8"/>
    <p:sldId id="338" r:id="rId9"/>
    <p:sldId id="339" r:id="rId10"/>
    <p:sldId id="340" r:id="rId11"/>
    <p:sldId id="341" r:id="rId12"/>
    <p:sldId id="342" r:id="rId13"/>
    <p:sldId id="347" r:id="rId14"/>
    <p:sldId id="348" r:id="rId15"/>
    <p:sldId id="349" r:id="rId16"/>
    <p:sldId id="350" r:id="rId17"/>
    <p:sldId id="351" r:id="rId18"/>
    <p:sldId id="355" r:id="rId19"/>
    <p:sldId id="352" r:id="rId20"/>
    <p:sldId id="356" r:id="rId21"/>
    <p:sldId id="354" r:id="rId22"/>
    <p:sldId id="357" r:id="rId23"/>
    <p:sldId id="358" r:id="rId24"/>
    <p:sldId id="359" r:id="rId25"/>
    <p:sldId id="360" r:id="rId26"/>
    <p:sldId id="361" r:id="rId27"/>
    <p:sldId id="353" r:id="rId28"/>
    <p:sldId id="33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EFE"/>
    <a:srgbClr val="EAF2FA"/>
    <a:srgbClr val="FFFFE5"/>
    <a:srgbClr val="00B1F0"/>
    <a:srgbClr val="00FF00"/>
    <a:srgbClr val="FF6600"/>
    <a:srgbClr val="008EC0"/>
    <a:srgbClr val="E6E7E8"/>
    <a:srgbClr val="83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 autoAdjust="0"/>
    <p:restoredTop sz="95414" autoAdjust="0"/>
  </p:normalViewPr>
  <p:slideViewPr>
    <p:cSldViewPr>
      <p:cViewPr varScale="1">
        <p:scale>
          <a:sx n="89" d="100"/>
          <a:sy n="89" d="100"/>
        </p:scale>
        <p:origin x="12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01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F977E-2FA5-4F0B-B149-46B361F654F5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CF73E-C308-41BA-896C-2234E7EB1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0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0000"/>
            <a:ext cx="7772400" cy="1272165"/>
          </a:xfrm>
        </p:spPr>
        <p:txBody>
          <a:bodyPr anchor="ctr" anchorCtr="0"/>
          <a:lstStyle>
            <a:lvl1pPr algn="ctr">
              <a:defRPr sz="4400" baseline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00" y="5219999"/>
            <a:ext cx="7200000" cy="1450221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800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2286000" y="2340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芯片设计实践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2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69000"/>
            <a:ext cx="7886700" cy="2520000"/>
          </a:xfrm>
        </p:spPr>
        <p:txBody>
          <a:bodyPr anchor="ctr" anchorCtr="0"/>
          <a:lstStyle>
            <a:lvl1pPr algn="ctr">
              <a:defRPr sz="4000" baseline="0">
                <a:solidFill>
                  <a:srgbClr val="0070C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52000" y="764704"/>
            <a:ext cx="8639999" cy="5718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52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00" y="164388"/>
            <a:ext cx="7822479" cy="5196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555172" y="996495"/>
            <a:ext cx="3477985" cy="4963433"/>
          </a:xfrm>
          <a:ln w="635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465864" y="996495"/>
            <a:ext cx="4189038" cy="49634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spcAft>
                <a:spcPts val="300"/>
              </a:spcAft>
              <a:defRPr sz="2000"/>
            </a:lvl1pPr>
            <a:lvl2pPr>
              <a:spcAft>
                <a:spcPts val="300"/>
              </a:spcAft>
              <a:defRPr sz="18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400"/>
            </a:lvl4pPr>
            <a:lvl5pPr>
              <a:spcAft>
                <a:spcPts val="300"/>
              </a:spcAft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407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764704"/>
            <a:ext cx="4262850" cy="5718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64704"/>
            <a:ext cx="4262850" cy="5718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4902" y="6482993"/>
            <a:ext cx="432000" cy="288000"/>
          </a:xfrm>
        </p:spPr>
        <p:txBody>
          <a:bodyPr/>
          <a:lstStyle/>
          <a:p>
            <a:fld id="{E03290A5-688F-44DD-A518-A7C144A2E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52000" y="764704"/>
            <a:ext cx="8639999" cy="5718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80000" contrast="-80000"/>
          </a:blip>
          <a:stretch>
            <a:fillRect/>
          </a:stretch>
        </p:blipFill>
        <p:spPr>
          <a:xfrm>
            <a:off x="3635896" y="1304764"/>
            <a:ext cx="5968276" cy="5949601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252000" y="6482993"/>
            <a:ext cx="864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0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0" y="164388"/>
            <a:ext cx="7855451" cy="519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0" y="764704"/>
            <a:ext cx="8640000" cy="571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4902" y="6482993"/>
            <a:ext cx="432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baseline="0">
                <a:solidFill>
                  <a:srgbClr val="595959"/>
                </a:solidFill>
                <a:latin typeface="Arial Narrow" panose="020B0606020202030204" pitchFamily="34" charset="0"/>
                <a:ea typeface="思源黑体" panose="020B0500000000000000" pitchFamily="34" charset="-122"/>
                <a:cs typeface="Arial" panose="020B0604020202020204" pitchFamily="34" charset="0"/>
              </a:defRPr>
            </a:lvl1pPr>
          </a:lstStyle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252000" y="684000"/>
            <a:ext cx="864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252000" y="6482993"/>
            <a:ext cx="864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00" y="7147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67" r:id="rId4"/>
    <p:sldLayoutId id="2147483664" r:id="rId5"/>
    <p:sldLayoutId id="214748366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70C0"/>
          </a:solidFill>
          <a:latin typeface="Arial Narrow" panose="020B060602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800" b="1" kern="1200" baseline="0">
          <a:solidFill>
            <a:srgbClr val="0070C0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600" b="0" i="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001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400" b="0" i="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573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200" b="0" i="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200" b="0" i="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EFEFE"/>
                </a:solidFill>
              </a:rPr>
              <a:t>数字设计实验流程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白雪飞</a:t>
            </a:r>
            <a:endParaRPr lang="en-US" altLang="zh-CN" dirty="0"/>
          </a:p>
          <a:p>
            <a:r>
              <a:rPr lang="zh-CN" altLang="en-US" dirty="0"/>
              <a:t>中国科学技术大学微电子学院</a:t>
            </a:r>
          </a:p>
        </p:txBody>
      </p:sp>
    </p:spTree>
    <p:extLst>
      <p:ext uri="{BB962C8B-B14F-4D97-AF65-F5344CB8AC3E}">
        <p14:creationId xmlns:p14="http://schemas.microsoft.com/office/powerpoint/2010/main" val="229518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83D3-839C-4B23-92CE-DA75BCCC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布局布线 </a:t>
            </a:r>
            <a:r>
              <a:rPr lang="en-US" altLang="zh-CN" dirty="0"/>
              <a:t>(</a:t>
            </a:r>
            <a:r>
              <a:rPr lang="en-US" altLang="zh-CN" dirty="0" err="1"/>
              <a:t>apr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0E66E3-3D9B-459B-9BB7-6E092E0BD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187D9D-0BB9-4D51-9454-6AA9C2A37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执行布局布线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script/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run.tcl</a:t>
            </a:r>
            <a:r>
              <a:rPr lang="zh-CN" altLang="en-US" dirty="0"/>
              <a:t>备用</a:t>
            </a:r>
            <a:endParaRPr lang="en-US" altLang="zh-CN" dirty="0"/>
          </a:p>
          <a:p>
            <a:pPr lvl="1"/>
            <a:r>
              <a:rPr lang="zh-CN" altLang="en-US" dirty="0"/>
              <a:t>回到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dirty="0"/>
              <a:t>目录</a:t>
            </a:r>
            <a:endParaRPr lang="en-US" altLang="zh-CN" dirty="0"/>
          </a:p>
          <a:p>
            <a:pPr lvl="1"/>
            <a:r>
              <a:rPr lang="zh-CN" altLang="en-US" dirty="0"/>
              <a:t>执行命令：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setdt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执行命令：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ICC</a:t>
            </a:r>
            <a:r>
              <a:rPr lang="zh-CN" altLang="en-US" dirty="0"/>
              <a:t>启动之后，在</a:t>
            </a:r>
            <a:r>
              <a:rPr lang="en-US" altLang="zh-CN" dirty="0"/>
              <a:t>ICC</a:t>
            </a:r>
            <a:r>
              <a:rPr lang="zh-CN" altLang="en-US" dirty="0"/>
              <a:t>命令行依次输入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run.tcl</a:t>
            </a:r>
            <a:r>
              <a:rPr lang="zh-CN" altLang="en-US" dirty="0"/>
              <a:t>中的每行命令</a:t>
            </a:r>
            <a:endParaRPr lang="en-US" altLang="zh-CN" dirty="0"/>
          </a:p>
          <a:p>
            <a:pPr lvl="1"/>
            <a:r>
              <a:rPr lang="zh-CN" altLang="en-US" dirty="0"/>
              <a:t>特别注意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init_design_icc.tcl</a:t>
            </a:r>
            <a:r>
              <a:rPr lang="zh-CN" altLang="en-US" dirty="0"/>
              <a:t>和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flat_dp.tcl</a:t>
            </a:r>
            <a:r>
              <a:rPr lang="zh-CN" altLang="en-US" dirty="0"/>
              <a:t>的运行结果，观察</a:t>
            </a:r>
            <a:r>
              <a:rPr lang="en-US" altLang="zh-CN" dirty="0"/>
              <a:t>PAD</a:t>
            </a:r>
            <a:r>
              <a:rPr lang="zh-CN" altLang="en-US" dirty="0"/>
              <a:t>位置、芯片尺寸、电源网络和预期是否相同，如有问题及时讨论修改</a:t>
            </a:r>
            <a:endParaRPr lang="en-US" altLang="zh-CN" dirty="0"/>
          </a:p>
          <a:p>
            <a:pPr lvl="1"/>
            <a:r>
              <a:rPr lang="zh-CN" altLang="en-US" dirty="0"/>
              <a:t>剩余脚本一般不需要人工干预设置，但是需要注意运行过程是否出错</a:t>
            </a:r>
            <a:endParaRPr lang="en-US" altLang="zh-CN" dirty="0"/>
          </a:p>
          <a:p>
            <a:pPr lvl="1"/>
            <a:r>
              <a:rPr lang="zh-CN" altLang="en-US" dirty="0"/>
              <a:t>注意流程最终的时序、</a:t>
            </a:r>
            <a:r>
              <a:rPr lang="en-US" altLang="zh-CN" dirty="0"/>
              <a:t>DRC</a:t>
            </a:r>
            <a:r>
              <a:rPr lang="zh-CN" altLang="en-US" dirty="0"/>
              <a:t>、</a:t>
            </a:r>
            <a:r>
              <a:rPr lang="en-US" altLang="zh-CN" dirty="0"/>
              <a:t>LVS</a:t>
            </a:r>
            <a:r>
              <a:rPr lang="zh-CN" altLang="en-US" dirty="0"/>
              <a:t>结果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en-US" altLang="zh-CN" dirty="0"/>
              <a:t>ICC</a:t>
            </a:r>
            <a:r>
              <a:rPr lang="zh-CN" altLang="en-US" dirty="0"/>
              <a:t>运行中遇到问题及时和老师、助教联系解决</a:t>
            </a:r>
            <a:endParaRPr lang="en-US" altLang="zh-CN" dirty="0"/>
          </a:p>
          <a:p>
            <a:pPr lvl="1"/>
            <a:r>
              <a:rPr lang="en-US" altLang="zh-CN" dirty="0"/>
              <a:t>ICC</a:t>
            </a:r>
            <a:r>
              <a:rPr lang="zh-CN" altLang="en-US" dirty="0"/>
              <a:t>成功运行结束后，告知老师、助教检查时序和物理检查报告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02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CB6A5-3CA3-40CD-8C3E-EE10B969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3164A2-90BB-49F0-8E71-3234DAD70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05C08-8C6B-4A97-9ADA-D59EF4BBB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  <a:endParaRPr lang="en-US" altLang="zh-CN" dirty="0"/>
          </a:p>
          <a:p>
            <a:pPr lvl="1"/>
            <a:r>
              <a:rPr lang="zh-CN" altLang="en-US" dirty="0"/>
              <a:t>进入</a:t>
            </a:r>
            <a:r>
              <a:rPr lang="en-US" altLang="zh-CN" dirty="0" err="1"/>
              <a:t>oa</a:t>
            </a:r>
            <a:r>
              <a:rPr lang="en-US" altLang="zh-CN" dirty="0"/>
              <a:t>/</a:t>
            </a:r>
            <a:r>
              <a:rPr lang="zh-CN" altLang="en-US" dirty="0"/>
              <a:t>目录</a:t>
            </a:r>
            <a:endParaRPr lang="en-US" altLang="zh-CN" dirty="0"/>
          </a:p>
          <a:p>
            <a:pPr lvl="1"/>
            <a:r>
              <a:rPr lang="zh-CN" altLang="en-US" dirty="0"/>
              <a:t>执行：</a:t>
            </a:r>
            <a:r>
              <a:rPr lang="en-US" altLang="zh-CN" dirty="0" err="1"/>
              <a:t>setdt</a:t>
            </a:r>
            <a:r>
              <a:rPr lang="en-US" altLang="zh-CN" dirty="0"/>
              <a:t> ic6 </a:t>
            </a:r>
            <a:r>
              <a:rPr lang="en-US" altLang="zh-CN" dirty="0" err="1"/>
              <a:t>calibre</a:t>
            </a:r>
            <a:endParaRPr lang="en-US" altLang="zh-CN" dirty="0"/>
          </a:p>
          <a:p>
            <a:pPr lvl="1"/>
            <a:r>
              <a:rPr lang="zh-CN" altLang="en-US" dirty="0"/>
              <a:t>执行：</a:t>
            </a:r>
            <a:r>
              <a:rPr lang="en-US" altLang="zh-CN" dirty="0"/>
              <a:t>virtuoso &amp;</a:t>
            </a:r>
            <a:r>
              <a:rPr lang="zh-CN" altLang="en-US" dirty="0"/>
              <a:t>，启动</a:t>
            </a:r>
            <a:r>
              <a:rPr lang="en-US" altLang="zh-CN" dirty="0"/>
              <a:t>IC6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 - Tools - Library Manager...</a:t>
            </a:r>
            <a:r>
              <a:rPr lang="zh-CN" altLang="en-US" dirty="0"/>
              <a:t>，打开</a:t>
            </a:r>
            <a:r>
              <a:rPr lang="en-US" altLang="zh-CN" dirty="0"/>
              <a:t>Library Manager</a:t>
            </a:r>
            <a:r>
              <a:rPr lang="zh-CN" altLang="en-US" dirty="0"/>
              <a:t>，应该看到以下工艺和单元库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8E4842-8521-4197-B960-C873EF5E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276872"/>
            <a:ext cx="5896322" cy="1791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5A4E4C-891D-4D6D-A155-CAF18C1D0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55"/>
          <a:stretch/>
        </p:blipFill>
        <p:spPr>
          <a:xfrm>
            <a:off x="3779912" y="4473116"/>
            <a:ext cx="2000250" cy="197034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AAFC1414-3516-408D-AEC5-1B910C6C301B}"/>
              </a:ext>
            </a:extLst>
          </p:cNvPr>
          <p:cNvSpPr/>
          <p:nvPr/>
        </p:nvSpPr>
        <p:spPr>
          <a:xfrm>
            <a:off x="3743908" y="5445224"/>
            <a:ext cx="1728192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1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2CBE0-F5E3-4714-8D6D-4E6A40EF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449E5B-8E41-448B-990D-A7D1A2B37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8D153-8B6F-4DE0-8DF3-148C1EB99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导入版图</a:t>
            </a:r>
            <a:endParaRPr lang="en-US" altLang="zh-CN" dirty="0"/>
          </a:p>
          <a:p>
            <a:pPr lvl="1"/>
            <a:r>
              <a:rPr lang="zh-CN" altLang="en-US" dirty="0"/>
              <a:t>菜单：</a:t>
            </a:r>
            <a:r>
              <a:rPr lang="en-US" altLang="zh-CN" dirty="0"/>
              <a:t>File - Import - Stream...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点击</a:t>
            </a:r>
            <a:r>
              <a:rPr lang="en-US" altLang="zh-CN" dirty="0"/>
              <a:t>Show Options</a:t>
            </a:r>
            <a:r>
              <a:rPr lang="zh-CN" altLang="en-US" dirty="0"/>
              <a:t>（转下一页）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65F7A1-4754-438F-B863-E0480D808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1592796"/>
            <a:ext cx="6438900" cy="4371975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5A5FD70B-789F-4724-9FE9-AA76F5089267}"/>
              </a:ext>
            </a:extLst>
          </p:cNvPr>
          <p:cNvSpPr/>
          <p:nvPr/>
        </p:nvSpPr>
        <p:spPr>
          <a:xfrm>
            <a:off x="2951820" y="1952836"/>
            <a:ext cx="2160240" cy="13321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9FB284E-3668-4D55-9985-A89329C4DC0C}"/>
              </a:ext>
            </a:extLst>
          </p:cNvPr>
          <p:cNvCxnSpPr>
            <a:cxnSpLocks/>
          </p:cNvCxnSpPr>
          <p:nvPr/>
        </p:nvCxnSpPr>
        <p:spPr>
          <a:xfrm flipV="1">
            <a:off x="1691680" y="4329100"/>
            <a:ext cx="864096" cy="176419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4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AC0DA-0B93-4359-BC5B-B966C4FD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45971B-5B7F-4294-A296-9C9A4B225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A8686-450C-442E-A534-1FF08FC245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导入版图</a:t>
            </a:r>
            <a:endParaRPr lang="en-US" altLang="zh-CN" dirty="0"/>
          </a:p>
          <a:p>
            <a:pPr lvl="1"/>
            <a:r>
              <a:rPr lang="en-US" altLang="zh-CN" dirty="0"/>
              <a:t>Show Options - Libraries</a:t>
            </a:r>
            <a:r>
              <a:rPr lang="zh-CN" altLang="en-US" dirty="0"/>
              <a:t>，选择参考库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点击</a:t>
            </a:r>
            <a:r>
              <a:rPr lang="en-US" altLang="zh-CN" dirty="0"/>
              <a:t>Hide Options</a:t>
            </a:r>
          </a:p>
          <a:p>
            <a:pPr lvl="1"/>
            <a:r>
              <a:rPr lang="zh-CN" altLang="en-US" dirty="0"/>
              <a:t>点击</a:t>
            </a:r>
            <a:r>
              <a:rPr lang="en-US" altLang="zh-CN" dirty="0"/>
              <a:t>Translate</a:t>
            </a:r>
          </a:p>
          <a:p>
            <a:pPr lvl="1"/>
            <a:r>
              <a:rPr lang="zh-CN" altLang="en-US" dirty="0"/>
              <a:t>注意查看导入结束后给出的警告和错误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22A993-1AAA-4C7C-8E7F-467CD221D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24"/>
          <a:stretch/>
        </p:blipFill>
        <p:spPr>
          <a:xfrm>
            <a:off x="1395412" y="1592796"/>
            <a:ext cx="6353175" cy="2467759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5FC6C41-01F8-44AE-83C8-F97336928416}"/>
              </a:ext>
            </a:extLst>
          </p:cNvPr>
          <p:cNvSpPr/>
          <p:nvPr/>
        </p:nvSpPr>
        <p:spPr>
          <a:xfrm>
            <a:off x="4680012" y="2426246"/>
            <a:ext cx="2160240" cy="13321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67E5824-FED3-4617-90BE-AD9490742159}"/>
              </a:ext>
            </a:extLst>
          </p:cNvPr>
          <p:cNvSpPr/>
          <p:nvPr/>
        </p:nvSpPr>
        <p:spPr>
          <a:xfrm>
            <a:off x="1619672" y="1556792"/>
            <a:ext cx="2160240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C78B2D-352D-4F6A-98B7-534694258F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676"/>
          <a:stretch/>
        </p:blipFill>
        <p:spPr>
          <a:xfrm>
            <a:off x="1439652" y="5373216"/>
            <a:ext cx="6438900" cy="801100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053802FF-569B-435B-AAE7-8F201639EC5D}"/>
              </a:ext>
            </a:extLst>
          </p:cNvPr>
          <p:cNvSpPr/>
          <p:nvPr/>
        </p:nvSpPr>
        <p:spPr>
          <a:xfrm>
            <a:off x="4103948" y="5589240"/>
            <a:ext cx="1080120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5258D-C05B-4AC9-9C4E-005DBB93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4A0408-896B-40B5-8123-2E5951843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DA7A3-30B5-422A-9ACF-C1A73E1D8A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查看版图</a:t>
            </a:r>
            <a:endParaRPr lang="en-US" altLang="zh-CN" dirty="0"/>
          </a:p>
          <a:p>
            <a:pPr lvl="1"/>
            <a:r>
              <a:rPr lang="zh-CN" altLang="en-US" dirty="0"/>
              <a:t>导入成功后，在</a:t>
            </a:r>
            <a:r>
              <a:rPr lang="en-US" altLang="zh-CN" dirty="0"/>
              <a:t>Library Manager</a:t>
            </a:r>
            <a:r>
              <a:rPr lang="zh-CN" altLang="en-US" dirty="0"/>
              <a:t>可以看到自己的版图库</a:t>
            </a:r>
            <a:endParaRPr lang="en-US" altLang="zh-CN" dirty="0"/>
          </a:p>
          <a:p>
            <a:pPr lvl="1"/>
            <a:r>
              <a:rPr lang="zh-CN" altLang="en-US" dirty="0"/>
              <a:t>打开版图，观察版图整体情况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注意：关闭输入法，切换至英文状态</a:t>
            </a:r>
            <a:r>
              <a:rPr lang="en-US" altLang="zh-CN" dirty="0">
                <a:solidFill>
                  <a:srgbClr val="FF0000"/>
                </a:solidFill>
              </a:rPr>
              <a:t>ENG</a:t>
            </a:r>
            <a:r>
              <a:rPr lang="zh-CN" altLang="en-US" dirty="0">
                <a:solidFill>
                  <a:srgbClr val="FF0000"/>
                </a:solidFill>
              </a:rPr>
              <a:t>，否则可能影响快捷键使用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Shift-F</a:t>
            </a:r>
            <a:r>
              <a:rPr lang="zh-CN" altLang="en-US" dirty="0"/>
              <a:t>：显示单元内部版图</a:t>
            </a:r>
            <a:endParaRPr lang="en-US" altLang="zh-CN" dirty="0"/>
          </a:p>
          <a:p>
            <a:pPr lvl="2"/>
            <a:r>
              <a:rPr lang="en-US" altLang="zh-CN" dirty="0"/>
              <a:t>Ctrl-F</a:t>
            </a:r>
            <a:r>
              <a:rPr lang="zh-CN" altLang="en-US" dirty="0"/>
              <a:t>：单元只显示红色框</a:t>
            </a:r>
            <a:endParaRPr lang="en-US" altLang="zh-CN" dirty="0"/>
          </a:p>
          <a:p>
            <a:r>
              <a:rPr lang="zh-CN" altLang="en-US" dirty="0"/>
              <a:t>编辑版图</a:t>
            </a:r>
            <a:endParaRPr lang="en-US" altLang="zh-CN" dirty="0"/>
          </a:p>
          <a:p>
            <a:pPr lvl="1"/>
            <a:r>
              <a:rPr lang="zh-CN" altLang="en-US" dirty="0"/>
              <a:t>为每个</a:t>
            </a:r>
            <a:r>
              <a:rPr lang="en-US" altLang="zh-CN" dirty="0"/>
              <a:t>IO Cell</a:t>
            </a:r>
            <a:r>
              <a:rPr lang="zh-CN" altLang="en-US" dirty="0"/>
              <a:t>添加</a:t>
            </a:r>
            <a:r>
              <a:rPr lang="en-US" altLang="zh-CN" dirty="0"/>
              <a:t>Bonding PAD</a:t>
            </a:r>
            <a:r>
              <a:rPr lang="zh-CN" altLang="en-US" dirty="0"/>
              <a:t>单元</a:t>
            </a:r>
            <a:endParaRPr lang="en-US" altLang="zh-CN" dirty="0"/>
          </a:p>
          <a:p>
            <a:pPr lvl="2"/>
            <a:r>
              <a:rPr lang="zh-CN" altLang="en-US" dirty="0"/>
              <a:t>选中一个</a:t>
            </a:r>
            <a:r>
              <a:rPr lang="en-US" altLang="zh-CN" dirty="0"/>
              <a:t>IO Cell</a:t>
            </a:r>
            <a:r>
              <a:rPr lang="zh-CN" altLang="en-US" dirty="0"/>
              <a:t>单元，快捷键</a:t>
            </a:r>
            <a:r>
              <a:rPr lang="en-US" altLang="zh-CN" dirty="0"/>
              <a:t>q</a:t>
            </a:r>
            <a:r>
              <a:rPr lang="zh-CN" altLang="en-US" dirty="0"/>
              <a:t>显示属性，记录</a:t>
            </a:r>
            <a:r>
              <a:rPr lang="en-US" altLang="zh-CN" dirty="0"/>
              <a:t>Origin X, Y, Rotation</a:t>
            </a:r>
            <a:r>
              <a:rPr lang="zh-CN" altLang="en-US" dirty="0"/>
              <a:t>信息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E9175B-C74F-48E9-B2C6-1C6544FA3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77072"/>
            <a:ext cx="3002307" cy="23402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C65B55-3D9D-44A7-9924-44E380EA4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72" y="4005064"/>
            <a:ext cx="4201015" cy="2419396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E721AEE6-B2F7-49D4-AE3B-B8EF23881F12}"/>
              </a:ext>
            </a:extLst>
          </p:cNvPr>
          <p:cNvSpPr/>
          <p:nvPr/>
        </p:nvSpPr>
        <p:spPr>
          <a:xfrm>
            <a:off x="4463988" y="5229200"/>
            <a:ext cx="3492388" cy="5400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31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8C7A9-7297-4A81-A8CA-AF585034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BC75ED-D447-4A91-B2A1-649554FDA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D8905-5122-4A0A-95E2-0F4D6CE22D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编辑版图（续）</a:t>
            </a:r>
            <a:endParaRPr lang="en-US" altLang="zh-CN" dirty="0"/>
          </a:p>
          <a:p>
            <a:pPr lvl="1"/>
            <a:r>
              <a:rPr lang="zh-CN" altLang="en-US" dirty="0"/>
              <a:t>插入</a:t>
            </a:r>
            <a:r>
              <a:rPr lang="en-US" altLang="zh-CN" dirty="0"/>
              <a:t>Bonding PAD</a:t>
            </a:r>
            <a:r>
              <a:rPr lang="zh-CN" altLang="en-US" dirty="0"/>
              <a:t>，快捷键</a:t>
            </a:r>
            <a:r>
              <a:rPr lang="en-US" altLang="zh-CN" dirty="0" err="1"/>
              <a:t>i</a:t>
            </a:r>
            <a:r>
              <a:rPr lang="zh-CN" altLang="en-US" dirty="0"/>
              <a:t>，使用</a:t>
            </a:r>
            <a:r>
              <a:rPr lang="en-US" altLang="zh-CN" dirty="0"/>
              <a:t>Browse</a:t>
            </a:r>
            <a:r>
              <a:rPr lang="zh-CN" altLang="en-US" dirty="0"/>
              <a:t>按钮选择如图单元，放置在</a:t>
            </a:r>
            <a:r>
              <a:rPr lang="en-US" altLang="zh-CN" dirty="0"/>
              <a:t>IO Cell</a:t>
            </a:r>
            <a:r>
              <a:rPr lang="zh-CN" altLang="en-US" dirty="0"/>
              <a:t>附近</a:t>
            </a:r>
            <a:endParaRPr lang="en-US" altLang="zh-CN" dirty="0"/>
          </a:p>
          <a:p>
            <a:pPr lvl="1"/>
            <a:r>
              <a:rPr lang="zh-CN" altLang="en-US" dirty="0"/>
              <a:t>选择放置的</a:t>
            </a:r>
            <a:r>
              <a:rPr lang="en-US" altLang="zh-CN" dirty="0"/>
              <a:t>Bonding PAD</a:t>
            </a:r>
            <a:r>
              <a:rPr lang="zh-CN" altLang="en-US" dirty="0"/>
              <a:t>，快捷键</a:t>
            </a:r>
            <a:r>
              <a:rPr lang="en-US" altLang="zh-CN" dirty="0"/>
              <a:t>q</a:t>
            </a:r>
            <a:r>
              <a:rPr lang="zh-CN" altLang="en-US" dirty="0"/>
              <a:t>查看属性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Bonding PAD</a:t>
            </a:r>
            <a:r>
              <a:rPr lang="zh-CN" altLang="en-US" dirty="0"/>
              <a:t>的</a:t>
            </a:r>
            <a:r>
              <a:rPr lang="en-US" altLang="zh-CN" dirty="0"/>
              <a:t>X, Y, </a:t>
            </a:r>
            <a:r>
              <a:rPr lang="en-US" altLang="zh-CN" dirty="0" err="1"/>
              <a:t>Rotatioin</a:t>
            </a:r>
            <a:r>
              <a:rPr lang="zh-CN" altLang="en-US" dirty="0"/>
              <a:t>属性填成和</a:t>
            </a:r>
            <a:r>
              <a:rPr lang="en-US" altLang="zh-CN" dirty="0"/>
              <a:t>IO Cell</a:t>
            </a:r>
            <a:r>
              <a:rPr lang="zh-CN" altLang="en-US" dirty="0"/>
              <a:t>一致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对所有</a:t>
            </a:r>
            <a:r>
              <a:rPr lang="en-US" altLang="zh-CN" dirty="0"/>
              <a:t>IO Cell</a:t>
            </a:r>
            <a:r>
              <a:rPr lang="zh-CN" altLang="en-US" dirty="0"/>
              <a:t>重复以上操作，并检查无遗漏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52816D-8054-4941-A221-213E3DD9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348880"/>
            <a:ext cx="3848100" cy="352425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90A5CAC8-0A19-462D-9688-10AC58AD7A6A}"/>
              </a:ext>
            </a:extLst>
          </p:cNvPr>
          <p:cNvSpPr/>
          <p:nvPr/>
        </p:nvSpPr>
        <p:spPr>
          <a:xfrm>
            <a:off x="323528" y="2454821"/>
            <a:ext cx="4176464" cy="1152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5A6608-CC73-42D7-BD92-1702EB5B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0" y="2672916"/>
            <a:ext cx="4158335" cy="2916324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245A3BC2-6983-48DE-9AE9-999D3E385E32}"/>
              </a:ext>
            </a:extLst>
          </p:cNvPr>
          <p:cNvSpPr/>
          <p:nvPr/>
        </p:nvSpPr>
        <p:spPr>
          <a:xfrm>
            <a:off x="4752020" y="3537012"/>
            <a:ext cx="4176464" cy="1152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22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1114D-E9F1-401D-8CF9-31E0A44B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372245-F65B-48DC-A4F4-72971983B5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04527-8EEC-4650-B55E-C3D33568E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编辑版图（续）</a:t>
            </a:r>
            <a:endParaRPr lang="en-US" altLang="zh-CN" dirty="0"/>
          </a:p>
          <a:p>
            <a:pPr lvl="1"/>
            <a:r>
              <a:rPr lang="zh-CN" altLang="en-US" dirty="0"/>
              <a:t>添加</a:t>
            </a:r>
            <a:r>
              <a:rPr lang="en-US" altLang="zh-CN" dirty="0"/>
              <a:t>Seal Ring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Library Manager</a:t>
            </a:r>
            <a:r>
              <a:rPr lang="zh-CN" altLang="en-US" dirty="0"/>
              <a:t>中，右键点击</a:t>
            </a:r>
            <a:r>
              <a:rPr lang="en-US" altLang="zh-CN" dirty="0"/>
              <a:t>sealring_1P5M</a:t>
            </a:r>
            <a:r>
              <a:rPr lang="zh-CN" altLang="en-US" dirty="0"/>
              <a:t>库名，选择</a:t>
            </a:r>
            <a:r>
              <a:rPr lang="en-US" altLang="zh-CN" dirty="0"/>
              <a:t>Copy</a:t>
            </a:r>
            <a:r>
              <a:rPr lang="zh-CN" altLang="en-US" dirty="0"/>
              <a:t>，复制为</a:t>
            </a:r>
            <a:r>
              <a:rPr lang="en-US" altLang="zh-CN" dirty="0" err="1"/>
              <a:t>Newton_Layout</a:t>
            </a:r>
            <a:endParaRPr lang="en-US" altLang="zh-CN" dirty="0"/>
          </a:p>
          <a:p>
            <a:pPr lvl="2"/>
            <a:r>
              <a:rPr lang="zh-CN" altLang="en-US" dirty="0"/>
              <a:t>打开新库中的</a:t>
            </a:r>
            <a:r>
              <a:rPr lang="en-US" altLang="zh-CN" dirty="0" err="1"/>
              <a:t>sealring</a:t>
            </a:r>
            <a:r>
              <a:rPr lang="zh-CN" altLang="en-US" dirty="0"/>
              <a:t>版图，仿照其中的方式，与芯片外围的紫色</a:t>
            </a:r>
            <a:r>
              <a:rPr lang="en-US" altLang="zh-CN" dirty="0" err="1"/>
              <a:t>prBoundry</a:t>
            </a:r>
            <a:r>
              <a:rPr lang="zh-CN" altLang="en-US" dirty="0"/>
              <a:t>保持距离</a:t>
            </a:r>
            <a:r>
              <a:rPr lang="en-US" altLang="zh-CN" dirty="0"/>
              <a:t>5um</a:t>
            </a:r>
            <a:r>
              <a:rPr lang="zh-CN" altLang="en-US" dirty="0"/>
              <a:t>放置</a:t>
            </a:r>
            <a:r>
              <a:rPr lang="en-US" altLang="zh-CN" dirty="0" err="1"/>
              <a:t>sealring</a:t>
            </a:r>
            <a:r>
              <a:rPr lang="zh-CN" altLang="en-US" dirty="0"/>
              <a:t>拐角和边单元，边单元使用的是阵列，调整行列数达到合适的尺寸即可</a:t>
            </a:r>
            <a:endParaRPr lang="en-US" altLang="zh-CN" dirty="0"/>
          </a:p>
          <a:p>
            <a:pPr lvl="2"/>
            <a:r>
              <a:rPr lang="zh-CN" altLang="en-US" dirty="0"/>
              <a:t>芯片版图的</a:t>
            </a:r>
            <a:r>
              <a:rPr lang="en-US" altLang="zh-CN" dirty="0" err="1"/>
              <a:t>prBoundry</a:t>
            </a:r>
            <a:r>
              <a:rPr lang="zh-CN" altLang="en-US" dirty="0"/>
              <a:t>按照</a:t>
            </a:r>
            <a:r>
              <a:rPr lang="en-US" altLang="zh-CN" dirty="0"/>
              <a:t>PAD</a:t>
            </a:r>
            <a:r>
              <a:rPr lang="zh-CN" altLang="en-US" dirty="0"/>
              <a:t>外围的一圈计算，左边和下边可能被坐标线挡住了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添加管脚名称</a:t>
            </a:r>
            <a:endParaRPr lang="en-US" altLang="zh-CN" dirty="0"/>
          </a:p>
          <a:p>
            <a:pPr lvl="2"/>
            <a:r>
              <a:rPr lang="zh-CN" altLang="en-US" dirty="0"/>
              <a:t>只显示</a:t>
            </a:r>
            <a:r>
              <a:rPr lang="en-US" altLang="zh-CN" dirty="0"/>
              <a:t>METAL5:drawing</a:t>
            </a:r>
            <a:r>
              <a:rPr lang="zh-CN" altLang="en-US" dirty="0"/>
              <a:t>和</a:t>
            </a:r>
            <a:r>
              <a:rPr lang="en-US" altLang="zh-CN" dirty="0"/>
              <a:t>METAL5:pin</a:t>
            </a:r>
            <a:r>
              <a:rPr lang="zh-CN" altLang="en-US" dirty="0"/>
              <a:t>层</a:t>
            </a:r>
            <a:endParaRPr lang="en-US" altLang="zh-CN" dirty="0"/>
          </a:p>
          <a:p>
            <a:pPr lvl="2"/>
            <a:r>
              <a:rPr lang="zh-CN" altLang="en-US" dirty="0"/>
              <a:t>具体方法：</a:t>
            </a:r>
            <a:endParaRPr lang="en-US" altLang="zh-CN" dirty="0"/>
          </a:p>
          <a:p>
            <a:pPr lvl="3"/>
            <a:r>
              <a:rPr lang="zh-CN" altLang="en-US" dirty="0"/>
              <a:t>选中</a:t>
            </a:r>
            <a:r>
              <a:rPr lang="en-US" altLang="zh-CN" dirty="0"/>
              <a:t>Used</a:t>
            </a:r>
          </a:p>
          <a:p>
            <a:pPr lvl="3"/>
            <a:r>
              <a:rPr lang="zh-CN" altLang="en-US" dirty="0"/>
              <a:t>选中</a:t>
            </a:r>
            <a:r>
              <a:rPr lang="en-US" altLang="zh-CN" dirty="0"/>
              <a:t>METAL5 </a:t>
            </a:r>
            <a:r>
              <a:rPr lang="en-US" altLang="zh-CN" dirty="0" err="1"/>
              <a:t>drw</a:t>
            </a:r>
            <a:endParaRPr lang="en-US" altLang="zh-CN" dirty="0"/>
          </a:p>
          <a:p>
            <a:pPr lvl="3"/>
            <a:r>
              <a:rPr lang="zh-CN" altLang="en-US" dirty="0"/>
              <a:t>点击</a:t>
            </a:r>
            <a:r>
              <a:rPr lang="en-US" altLang="zh-CN" dirty="0"/>
              <a:t>NV</a:t>
            </a:r>
          </a:p>
          <a:p>
            <a:pPr lvl="3"/>
            <a:r>
              <a:rPr lang="zh-CN" altLang="en-US" dirty="0"/>
              <a:t>选中</a:t>
            </a:r>
            <a:r>
              <a:rPr lang="en-US" altLang="zh-CN" dirty="0"/>
              <a:t>METLA5 pin</a:t>
            </a:r>
          </a:p>
          <a:p>
            <a:pPr lvl="2"/>
            <a:r>
              <a:rPr lang="zh-CN" altLang="en-US" dirty="0"/>
              <a:t>（转下一页）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9D3A98-4B51-4AA5-990B-278EF983A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70"/>
          <a:stretch/>
        </p:blipFill>
        <p:spPr>
          <a:xfrm>
            <a:off x="6804248" y="2816932"/>
            <a:ext cx="1442615" cy="3545628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BCCB09FD-7AA8-423A-8E4F-C965FD2FE52A}"/>
              </a:ext>
            </a:extLst>
          </p:cNvPr>
          <p:cNvSpPr/>
          <p:nvPr/>
        </p:nvSpPr>
        <p:spPr>
          <a:xfrm>
            <a:off x="7020272" y="3140968"/>
            <a:ext cx="828092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163AD97-8708-4B46-B238-ECE9616A29A5}"/>
              </a:ext>
            </a:extLst>
          </p:cNvPr>
          <p:cNvSpPr/>
          <p:nvPr/>
        </p:nvSpPr>
        <p:spPr>
          <a:xfrm>
            <a:off x="6552220" y="4905164"/>
            <a:ext cx="176419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A77AE70-350F-47EF-9F29-CDAE1177FFB4}"/>
              </a:ext>
            </a:extLst>
          </p:cNvPr>
          <p:cNvSpPr/>
          <p:nvPr/>
        </p:nvSpPr>
        <p:spPr>
          <a:xfrm>
            <a:off x="6588224" y="5733256"/>
            <a:ext cx="176419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A2BC39-F33A-42A7-853E-C61CC4FB4E2E}"/>
              </a:ext>
            </a:extLst>
          </p:cNvPr>
          <p:cNvSpPr/>
          <p:nvPr/>
        </p:nvSpPr>
        <p:spPr>
          <a:xfrm>
            <a:off x="6984268" y="3537012"/>
            <a:ext cx="828092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979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98C-9048-4719-900D-7EBF0F9F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 </a:t>
            </a:r>
            <a:r>
              <a:rPr lang="en-US" altLang="zh-CN" dirty="0"/>
              <a:t>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90C910-2205-41C5-9A6E-C50A2568D1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CA26A-F1CF-48ED-9FD0-C913BFBAA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1" y="764704"/>
            <a:ext cx="4320000" cy="5718896"/>
          </a:xfrm>
        </p:spPr>
        <p:txBody>
          <a:bodyPr/>
          <a:lstStyle/>
          <a:p>
            <a:r>
              <a:rPr lang="zh-CN" altLang="en-US" dirty="0"/>
              <a:t>编辑版图（续）</a:t>
            </a:r>
            <a:endParaRPr lang="en-US" altLang="zh-CN" dirty="0"/>
          </a:p>
          <a:p>
            <a:pPr lvl="1"/>
            <a:r>
              <a:rPr lang="zh-CN" altLang="en-US" dirty="0"/>
              <a:t>添加管脚名称</a:t>
            </a:r>
            <a:endParaRPr lang="en-US" altLang="zh-CN" dirty="0"/>
          </a:p>
          <a:p>
            <a:pPr lvl="2"/>
            <a:r>
              <a:rPr lang="zh-CN" altLang="en-US" dirty="0"/>
              <a:t>快捷键</a:t>
            </a:r>
            <a:r>
              <a:rPr lang="en-US" altLang="zh-CN" dirty="0"/>
              <a:t>l</a:t>
            </a:r>
            <a:r>
              <a:rPr lang="zh-CN" altLang="en-US" dirty="0"/>
              <a:t>（字母</a:t>
            </a:r>
            <a:r>
              <a:rPr lang="en-US" altLang="zh-CN" dirty="0"/>
              <a:t>L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调出</a:t>
            </a:r>
            <a:r>
              <a:rPr lang="en-US" altLang="zh-CN" dirty="0"/>
              <a:t>Create Label</a:t>
            </a:r>
            <a:r>
              <a:rPr lang="zh-CN" altLang="en-US" dirty="0"/>
              <a:t>对话框</a:t>
            </a:r>
            <a:endParaRPr lang="en-US" altLang="zh-CN" dirty="0"/>
          </a:p>
          <a:p>
            <a:pPr lvl="2"/>
            <a:r>
              <a:rPr lang="zh-CN" altLang="en-US" dirty="0"/>
              <a:t>填写管脚名称</a:t>
            </a:r>
            <a:endParaRPr lang="en-US" altLang="zh-CN" dirty="0"/>
          </a:p>
          <a:p>
            <a:pPr lvl="2"/>
            <a:r>
              <a:rPr lang="zh-CN" altLang="en-US" dirty="0"/>
              <a:t>选择</a:t>
            </a:r>
            <a:r>
              <a:rPr lang="en-US" altLang="zh-CN" dirty="0"/>
              <a:t>METAL5 pin</a:t>
            </a:r>
            <a:r>
              <a:rPr lang="zh-CN" altLang="en-US" dirty="0"/>
              <a:t>层</a:t>
            </a:r>
            <a:endParaRPr lang="en-US" altLang="zh-CN" dirty="0"/>
          </a:p>
          <a:p>
            <a:pPr lvl="2"/>
            <a:r>
              <a:rPr lang="en-US" altLang="zh-CN" dirty="0"/>
              <a:t>Height</a:t>
            </a:r>
            <a:r>
              <a:rPr lang="zh-CN" altLang="en-US" dirty="0"/>
              <a:t>设置为</a:t>
            </a:r>
            <a:r>
              <a:rPr lang="en-US" altLang="zh-CN" dirty="0"/>
              <a:t>10</a:t>
            </a:r>
            <a:r>
              <a:rPr lang="zh-CN" altLang="en-US" dirty="0"/>
              <a:t>或者</a:t>
            </a:r>
            <a:r>
              <a:rPr lang="en-US" altLang="zh-CN" dirty="0"/>
              <a:t>20</a:t>
            </a:r>
            <a:r>
              <a:rPr lang="zh-CN" altLang="en-US" dirty="0"/>
              <a:t>等较大数值</a:t>
            </a:r>
            <a:endParaRPr lang="en-US" altLang="zh-CN" dirty="0"/>
          </a:p>
          <a:p>
            <a:pPr lvl="2"/>
            <a:r>
              <a:rPr lang="zh-CN" altLang="en-US" dirty="0"/>
              <a:t>不选择</a:t>
            </a:r>
            <a:r>
              <a:rPr lang="en-US" altLang="zh-CN" dirty="0"/>
              <a:t>Attach</a:t>
            </a:r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Label</a:t>
            </a:r>
            <a:r>
              <a:rPr lang="zh-CN" altLang="en-US" dirty="0"/>
              <a:t>放置在</a:t>
            </a:r>
            <a:r>
              <a:rPr lang="en-US" altLang="zh-CN" dirty="0"/>
              <a:t>Bonging PAD</a:t>
            </a:r>
            <a:r>
              <a:rPr lang="zh-CN" altLang="en-US" dirty="0"/>
              <a:t>的</a:t>
            </a:r>
            <a:r>
              <a:rPr lang="en-US" altLang="zh-CN" dirty="0"/>
              <a:t>METAL5</a:t>
            </a:r>
            <a:r>
              <a:rPr lang="zh-CN" altLang="en-US" dirty="0"/>
              <a:t>上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依次完成所有管脚名称的设置</a:t>
            </a:r>
            <a:endParaRPr lang="en-US" altLang="zh-CN" dirty="0"/>
          </a:p>
          <a:p>
            <a:pPr lvl="2"/>
            <a:r>
              <a:rPr lang="en-US" altLang="zh-CN" dirty="0"/>
              <a:t>VDD1</a:t>
            </a:r>
            <a:r>
              <a:rPr lang="zh-CN" altLang="en-US" dirty="0"/>
              <a:t>设置为</a:t>
            </a:r>
            <a:r>
              <a:rPr lang="en-US" altLang="zh-CN" dirty="0"/>
              <a:t>VDD</a:t>
            </a:r>
          </a:p>
          <a:p>
            <a:pPr lvl="2"/>
            <a:r>
              <a:rPr lang="en-US" altLang="zh-CN" dirty="0"/>
              <a:t>VSS3</a:t>
            </a:r>
            <a:r>
              <a:rPr lang="zh-CN" altLang="en-US" dirty="0"/>
              <a:t>设置为</a:t>
            </a:r>
            <a:r>
              <a:rPr lang="en-US" altLang="zh-CN" dirty="0"/>
              <a:t>VSS</a:t>
            </a:r>
          </a:p>
          <a:p>
            <a:pPr lvl="2"/>
            <a:r>
              <a:rPr lang="en-US" altLang="zh-CN" dirty="0"/>
              <a:t>VDD2</a:t>
            </a:r>
            <a:r>
              <a:rPr lang="zh-CN" altLang="en-US" dirty="0"/>
              <a:t>设置为</a:t>
            </a:r>
            <a:r>
              <a:rPr lang="en-US" altLang="zh-CN" dirty="0"/>
              <a:t>VDDPST</a:t>
            </a:r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保存版图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77B471-6119-48FF-85F4-04FA1701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20" y="1304764"/>
            <a:ext cx="4205641" cy="4752528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2A7C919E-A195-4AC2-A6AC-3499915E70BD}"/>
              </a:ext>
            </a:extLst>
          </p:cNvPr>
          <p:cNvSpPr/>
          <p:nvPr/>
        </p:nvSpPr>
        <p:spPr>
          <a:xfrm>
            <a:off x="5364088" y="1736812"/>
            <a:ext cx="828092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81A8DCC-FB8D-4419-A786-83B0F91CAE2C}"/>
              </a:ext>
            </a:extLst>
          </p:cNvPr>
          <p:cNvSpPr/>
          <p:nvPr/>
        </p:nvSpPr>
        <p:spPr>
          <a:xfrm>
            <a:off x="4716016" y="2672916"/>
            <a:ext cx="2340260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98C6F7-1DA0-4A85-B730-E88E1BC8A9EF}"/>
              </a:ext>
            </a:extLst>
          </p:cNvPr>
          <p:cNvSpPr/>
          <p:nvPr/>
        </p:nvSpPr>
        <p:spPr>
          <a:xfrm>
            <a:off x="6048164" y="3176972"/>
            <a:ext cx="828092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1BE6F8D-5AB7-45BD-90B2-A5D2A5DD931A}"/>
              </a:ext>
            </a:extLst>
          </p:cNvPr>
          <p:cNvSpPr/>
          <p:nvPr/>
        </p:nvSpPr>
        <p:spPr>
          <a:xfrm>
            <a:off x="6588224" y="3356992"/>
            <a:ext cx="828092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37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B5D65-8A75-4E81-B4F8-D27C5FA3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4567E6-78D8-41E4-92C6-1D485D0852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3A472-75AF-4089-AA32-35BB51519B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DRC</a:t>
            </a:r>
          </a:p>
          <a:p>
            <a:pPr lvl="1"/>
            <a:r>
              <a:rPr lang="zh-CN" altLang="en-US" dirty="0"/>
              <a:t>在芯片版图窗口，点击菜单：</a:t>
            </a:r>
            <a:r>
              <a:rPr lang="en-US" altLang="zh-CN" dirty="0" err="1"/>
              <a:t>Calibre</a:t>
            </a:r>
            <a:r>
              <a:rPr lang="en-US" altLang="zh-CN" dirty="0"/>
              <a:t> - Run DRC</a:t>
            </a:r>
          </a:p>
          <a:p>
            <a:pPr lvl="2"/>
            <a:r>
              <a:rPr lang="zh-CN" altLang="en-US" dirty="0"/>
              <a:t>如果没有发现</a:t>
            </a:r>
            <a:r>
              <a:rPr lang="en-US" altLang="zh-CN" dirty="0" err="1"/>
              <a:t>Cablire</a:t>
            </a:r>
            <a:r>
              <a:rPr lang="zh-CN" altLang="en-US" dirty="0"/>
              <a:t>菜单，原因是运行</a:t>
            </a:r>
            <a:r>
              <a:rPr lang="en-US" altLang="zh-CN" dirty="0"/>
              <a:t>Virtuoso</a:t>
            </a:r>
            <a:r>
              <a:rPr lang="zh-CN" altLang="en-US" dirty="0"/>
              <a:t>之前没有设置</a:t>
            </a:r>
            <a:r>
              <a:rPr lang="en-US" altLang="zh-CN" dirty="0" err="1"/>
              <a:t>Cablire</a:t>
            </a:r>
            <a:endParaRPr lang="en-US" altLang="zh-CN" dirty="0"/>
          </a:p>
          <a:p>
            <a:pPr lvl="2"/>
            <a:r>
              <a:rPr lang="zh-CN" altLang="en-US" dirty="0"/>
              <a:t>退出</a:t>
            </a:r>
            <a:r>
              <a:rPr lang="en-US" altLang="zh-CN" dirty="0"/>
              <a:t>Virtuoso</a:t>
            </a:r>
            <a:r>
              <a:rPr lang="zh-CN" altLang="en-US" dirty="0"/>
              <a:t>，</a:t>
            </a:r>
            <a:r>
              <a:rPr lang="en-US" altLang="zh-CN" dirty="0" err="1"/>
              <a:t>setdt</a:t>
            </a:r>
            <a:r>
              <a:rPr lang="en-US" altLang="zh-CN" dirty="0"/>
              <a:t> </a:t>
            </a:r>
            <a:r>
              <a:rPr lang="en-US" altLang="zh-CN" dirty="0" err="1"/>
              <a:t>calibre</a:t>
            </a:r>
            <a:r>
              <a:rPr lang="zh-CN" altLang="en-US" dirty="0"/>
              <a:t>，重新运行</a:t>
            </a:r>
            <a:r>
              <a:rPr lang="en-US" altLang="zh-CN" dirty="0"/>
              <a:t>Virtuoso</a:t>
            </a:r>
          </a:p>
          <a:p>
            <a:pPr lvl="1"/>
            <a:r>
              <a:rPr lang="zh-CN" altLang="en-US" dirty="0"/>
              <a:t>填写以下项目后，点击左侧</a:t>
            </a:r>
            <a:r>
              <a:rPr lang="en-US" altLang="zh-CN" dirty="0"/>
              <a:t>Inputs</a:t>
            </a:r>
            <a:r>
              <a:rPr lang="zh-CN" altLang="en-US" dirty="0"/>
              <a:t>按钮，确保选择</a:t>
            </a:r>
            <a:r>
              <a:rPr lang="en-US" altLang="zh-CN" dirty="0"/>
              <a:t>Export from layout viewer</a:t>
            </a:r>
          </a:p>
          <a:p>
            <a:pPr lvl="2"/>
            <a:r>
              <a:rPr lang="zh-CN" altLang="en-US" dirty="0"/>
              <a:t>非初次执行，会提示是否覆盖版图文件，选择覆盖即可</a:t>
            </a:r>
            <a:endParaRPr lang="en-US" altLang="zh-CN" dirty="0"/>
          </a:p>
          <a:p>
            <a:pPr lvl="1"/>
            <a:r>
              <a:rPr lang="zh-CN" altLang="en-US" dirty="0"/>
              <a:t>点击左侧</a:t>
            </a:r>
            <a:r>
              <a:rPr lang="en-US" altLang="zh-CN" dirty="0"/>
              <a:t>Run DRC</a:t>
            </a:r>
            <a:r>
              <a:rPr lang="zh-CN" altLang="en-US" dirty="0"/>
              <a:t>按钮，耐心等待</a:t>
            </a:r>
            <a:r>
              <a:rPr lang="en-US" altLang="zh-CN" dirty="0"/>
              <a:t>DRC</a:t>
            </a:r>
            <a:r>
              <a:rPr lang="zh-CN" altLang="en-US" dirty="0"/>
              <a:t>完成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7CAFF0-5CA6-41BE-B87B-858B369A5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42"/>
          <a:stretch/>
        </p:blipFill>
        <p:spPr>
          <a:xfrm>
            <a:off x="714375" y="3320988"/>
            <a:ext cx="7715250" cy="2842616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1BC5A6A3-B695-4757-83AC-80652B916D28}"/>
              </a:ext>
            </a:extLst>
          </p:cNvPr>
          <p:cNvSpPr/>
          <p:nvPr/>
        </p:nvSpPr>
        <p:spPr>
          <a:xfrm>
            <a:off x="2267744" y="4077072"/>
            <a:ext cx="4428492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34AB8FD-52DD-440F-B533-860F174B7286}"/>
              </a:ext>
            </a:extLst>
          </p:cNvPr>
          <p:cNvSpPr/>
          <p:nvPr/>
        </p:nvSpPr>
        <p:spPr>
          <a:xfrm>
            <a:off x="6624228" y="4087376"/>
            <a:ext cx="5760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3E47B5F-2875-4BA4-80CB-AC09C2BD6865}"/>
              </a:ext>
            </a:extLst>
          </p:cNvPr>
          <p:cNvSpPr/>
          <p:nvPr/>
        </p:nvSpPr>
        <p:spPr>
          <a:xfrm>
            <a:off x="3599892" y="5373216"/>
            <a:ext cx="14761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73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B5D65-8A75-4E81-B4F8-D27C5FA3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4567E6-78D8-41E4-92C6-1D485D0852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3A472-75AF-4089-AA32-35BB51519B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DRC</a:t>
            </a:r>
          </a:p>
          <a:p>
            <a:pPr lvl="1"/>
            <a:r>
              <a:rPr lang="en-US" altLang="zh-CN" dirty="0"/>
              <a:t>DRC</a:t>
            </a:r>
            <a:r>
              <a:rPr lang="zh-CN" altLang="en-US" dirty="0"/>
              <a:t>完成后，自动跳出</a:t>
            </a:r>
            <a:r>
              <a:rPr lang="en-US" altLang="zh-CN" dirty="0"/>
              <a:t>RVE</a:t>
            </a:r>
            <a:r>
              <a:rPr lang="zh-CN" altLang="en-US" dirty="0"/>
              <a:t>窗口显示结果</a:t>
            </a:r>
            <a:endParaRPr lang="en-US" altLang="zh-CN" dirty="0"/>
          </a:p>
          <a:p>
            <a:pPr lvl="1"/>
            <a:r>
              <a:rPr lang="zh-CN" altLang="en-US" dirty="0"/>
              <a:t>以下错误或警告可以忽略，若有其他金属密度错误，也可忽略，顶层会再加金属填充</a:t>
            </a:r>
            <a:endParaRPr lang="en-US" altLang="zh-CN" dirty="0"/>
          </a:p>
          <a:p>
            <a:pPr lvl="2"/>
            <a:r>
              <a:rPr lang="zh-CN" altLang="en-US" dirty="0"/>
              <a:t>选中错误项目，可在下方观察详细解释，也可以通过右键菜单在版图中高亮显示错误位置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如有其他错误或警告，请联系老师或助教讨论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5CAB39-93BE-4C49-9EF9-3AD5065B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21" y="2400647"/>
            <a:ext cx="29241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E0054-E283-4165-9C2B-014B108D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69000"/>
            <a:ext cx="8640960" cy="2700160"/>
          </a:xfrm>
        </p:spPr>
        <p:txBody>
          <a:bodyPr/>
          <a:lstStyle/>
          <a:p>
            <a:r>
              <a:rPr lang="zh-CN" altLang="en-US" sz="2800" dirty="0"/>
              <a:t>参考模板：</a:t>
            </a:r>
            <a:br>
              <a:rPr lang="en-US" altLang="zh-CN" sz="2800" dirty="0"/>
            </a:br>
            <a:r>
              <a:rPr lang="en-US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/js1/baixf/teaching/example2.tar.gz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zh-CN" altLang="en-US" sz="2800" dirty="0"/>
              <a:t>可使用以下命令复制到工作目录并解压：</a:t>
            </a:r>
            <a:br>
              <a:rPr lang="en-US" altLang="zh-CN" sz="2800" dirty="0"/>
            </a:br>
            <a:r>
              <a:rPr lang="en-US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 /js1/baixf/teaching/example2.tar.gz .</a:t>
            </a:r>
            <a:br>
              <a:rPr lang="en-US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altLang="zh-CN" sz="2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xvfz</a:t>
            </a:r>
            <a:r>
              <a:rPr lang="en-US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example2.tar.gz</a:t>
            </a:r>
            <a:endParaRPr lang="zh-CN" altLang="en-US" sz="2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7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B5D65-8A75-4E81-B4F8-D27C5FA3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4567E6-78D8-41E4-92C6-1D485D0852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3A472-75AF-4089-AA32-35BB51519B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天线效应检查</a:t>
            </a:r>
            <a:endParaRPr lang="en-US" altLang="zh-CN" dirty="0"/>
          </a:p>
          <a:p>
            <a:pPr lvl="1"/>
            <a:r>
              <a:rPr lang="zh-CN" altLang="en-US" dirty="0"/>
              <a:t>关闭</a:t>
            </a:r>
            <a:r>
              <a:rPr lang="en-US" altLang="zh-CN" dirty="0" err="1"/>
              <a:t>Cablire</a:t>
            </a:r>
            <a:r>
              <a:rPr lang="en-US" altLang="zh-CN" dirty="0"/>
              <a:t> DRC</a:t>
            </a:r>
            <a:r>
              <a:rPr lang="zh-CN" altLang="en-US" dirty="0"/>
              <a:t>的</a:t>
            </a:r>
            <a:r>
              <a:rPr lang="en-US" altLang="zh-CN" dirty="0"/>
              <a:t>RVE</a:t>
            </a:r>
            <a:r>
              <a:rPr lang="zh-CN" altLang="en-US" dirty="0"/>
              <a:t>和日志窗口，保留主窗口</a:t>
            </a:r>
            <a:endParaRPr lang="en-US" altLang="zh-CN" dirty="0"/>
          </a:p>
          <a:p>
            <a:pPr lvl="1"/>
            <a:r>
              <a:rPr lang="zh-CN" altLang="en-US" dirty="0"/>
              <a:t>将以下两项修改为天线效应规则文件和运行目录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点击左侧</a:t>
            </a:r>
            <a:r>
              <a:rPr lang="en-US" altLang="zh-CN" dirty="0"/>
              <a:t>Run DRC</a:t>
            </a:r>
            <a:r>
              <a:rPr lang="zh-CN" altLang="en-US" dirty="0"/>
              <a:t>按钮，等待运行结束，</a:t>
            </a:r>
            <a:r>
              <a:rPr lang="en-US" altLang="zh-CN" dirty="0"/>
              <a:t>RVE</a:t>
            </a:r>
            <a:r>
              <a:rPr lang="zh-CN" altLang="en-US" dirty="0"/>
              <a:t>中不应有任何错误</a:t>
            </a:r>
            <a:endParaRPr lang="en-US" altLang="zh-CN" dirty="0"/>
          </a:p>
          <a:p>
            <a:pPr lvl="1"/>
            <a:r>
              <a:rPr lang="zh-CN" altLang="en-US" dirty="0"/>
              <a:t>如有错误或警告，请联系老师或助教讨论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D03085-B5C2-4917-AFDB-E8449274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003276"/>
            <a:ext cx="7734300" cy="30099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156F5EF2-2624-48FC-83DE-3CCC1BF16964}"/>
              </a:ext>
            </a:extLst>
          </p:cNvPr>
          <p:cNvSpPr/>
          <p:nvPr/>
        </p:nvSpPr>
        <p:spPr>
          <a:xfrm>
            <a:off x="2267744" y="2680134"/>
            <a:ext cx="4428492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216C663-10AA-4601-B85F-2E0D28308DCC}"/>
              </a:ext>
            </a:extLst>
          </p:cNvPr>
          <p:cNvSpPr/>
          <p:nvPr/>
        </p:nvSpPr>
        <p:spPr>
          <a:xfrm>
            <a:off x="6624228" y="2690438"/>
            <a:ext cx="5760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41BF33-47F1-4298-9C5C-BDB31F0CBAA3}"/>
              </a:ext>
            </a:extLst>
          </p:cNvPr>
          <p:cNvSpPr/>
          <p:nvPr/>
        </p:nvSpPr>
        <p:spPr>
          <a:xfrm>
            <a:off x="3599892" y="3976278"/>
            <a:ext cx="14761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74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B5D65-8A75-4E81-B4F8-D27C5FA3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4567E6-78D8-41E4-92C6-1D485D0852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3A472-75AF-4089-AA32-35BB51519B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LVS</a:t>
            </a:r>
          </a:p>
          <a:p>
            <a:pPr lvl="1"/>
            <a:r>
              <a:rPr lang="zh-CN" altLang="en-US" dirty="0"/>
              <a:t>准备数据</a:t>
            </a:r>
            <a:endParaRPr lang="en-US" altLang="zh-CN" dirty="0"/>
          </a:p>
          <a:p>
            <a:pPr lvl="2"/>
            <a:r>
              <a:rPr lang="zh-CN" altLang="en-US" dirty="0"/>
              <a:t>不要关闭</a:t>
            </a:r>
            <a:r>
              <a:rPr lang="en-US" altLang="zh-CN" dirty="0"/>
              <a:t>Virtuoso</a:t>
            </a:r>
            <a:r>
              <a:rPr lang="zh-CN" altLang="en-US" dirty="0"/>
              <a:t>，在其他终端窗口执行以下操作</a:t>
            </a:r>
            <a:endParaRPr lang="en-US" altLang="zh-CN" dirty="0"/>
          </a:p>
          <a:p>
            <a:pPr lvl="2"/>
            <a:r>
              <a:rPr lang="zh-CN" altLang="en-US" dirty="0"/>
              <a:t>进入</a:t>
            </a:r>
            <a:r>
              <a:rPr lang="en-US" altLang="zh-CN" dirty="0"/>
              <a:t>check/</a:t>
            </a:r>
            <a:r>
              <a:rPr lang="en-US" altLang="zh-CN" dirty="0" err="1"/>
              <a:t>lvs</a:t>
            </a:r>
            <a:r>
              <a:rPr lang="zh-CN" altLang="en-US" dirty="0"/>
              <a:t>目录</a:t>
            </a:r>
            <a:endParaRPr lang="en-US" altLang="zh-CN" dirty="0"/>
          </a:p>
          <a:p>
            <a:pPr lvl="2"/>
            <a:r>
              <a:rPr lang="zh-CN" altLang="en-US" dirty="0"/>
              <a:t>将布局布线输出的</a:t>
            </a:r>
            <a:r>
              <a:rPr lang="en-US" altLang="zh-CN" dirty="0"/>
              <a:t>Verilog</a:t>
            </a:r>
            <a:r>
              <a:rPr lang="zh-CN" altLang="en-US" dirty="0"/>
              <a:t>网表链接过来</a:t>
            </a:r>
            <a:endParaRPr lang="en-US" altLang="zh-CN" dirty="0"/>
          </a:p>
          <a:p>
            <a:pPr lvl="2"/>
            <a:r>
              <a:rPr lang="en-US" altLang="zh-CN" dirty="0"/>
              <a:t>ln -s ../../</a:t>
            </a:r>
            <a:r>
              <a:rPr lang="en-US" altLang="zh-CN" dirty="0" err="1"/>
              <a:t>apr</a:t>
            </a:r>
            <a:r>
              <a:rPr lang="en-US" altLang="zh-CN" dirty="0"/>
              <a:t>/result/</a:t>
            </a:r>
            <a:r>
              <a:rPr lang="en-US" altLang="zh-CN" dirty="0" err="1"/>
              <a:t>your_design.output.pg.lvs.v</a:t>
            </a:r>
            <a:endParaRPr lang="en-US" altLang="zh-CN" dirty="0"/>
          </a:p>
          <a:p>
            <a:pPr lvl="2"/>
            <a:r>
              <a:rPr lang="zh-CN" altLang="en-US" dirty="0"/>
              <a:t>执行：</a:t>
            </a:r>
            <a:r>
              <a:rPr lang="en-US" altLang="zh-CN" dirty="0" err="1"/>
              <a:t>setdt</a:t>
            </a:r>
            <a:r>
              <a:rPr lang="en-US" altLang="zh-CN" dirty="0"/>
              <a:t> </a:t>
            </a:r>
            <a:r>
              <a:rPr lang="en-US" altLang="zh-CN" dirty="0" err="1"/>
              <a:t>calibre</a:t>
            </a:r>
            <a:endParaRPr lang="en-US" altLang="zh-CN" dirty="0"/>
          </a:p>
          <a:p>
            <a:pPr lvl="2"/>
            <a:r>
              <a:rPr lang="zh-CN" altLang="en-US" dirty="0"/>
              <a:t>修改</a:t>
            </a:r>
            <a:r>
              <a:rPr lang="en-US" altLang="zh-CN" dirty="0"/>
              <a:t>run_v2lvs</a:t>
            </a:r>
            <a:r>
              <a:rPr lang="zh-CN" altLang="en-US" dirty="0"/>
              <a:t>文件中读入的</a:t>
            </a:r>
            <a:r>
              <a:rPr lang="en-US" altLang="zh-CN" dirty="0"/>
              <a:t>Verilog</a:t>
            </a:r>
            <a:r>
              <a:rPr lang="zh-CN" altLang="en-US" dirty="0"/>
              <a:t>网表文件名和输出的</a:t>
            </a:r>
            <a:r>
              <a:rPr lang="en-US" altLang="zh-CN" dirty="0"/>
              <a:t>SPICE</a:t>
            </a:r>
            <a:r>
              <a:rPr lang="zh-CN" altLang="en-US" dirty="0"/>
              <a:t>格式网表文件名</a:t>
            </a:r>
            <a:endParaRPr lang="en-US" altLang="zh-CN" dirty="0"/>
          </a:p>
          <a:p>
            <a:pPr lvl="2"/>
            <a:r>
              <a:rPr lang="zh-CN" altLang="en-US" dirty="0"/>
              <a:t>执行：</a:t>
            </a:r>
            <a:r>
              <a:rPr lang="en-US" altLang="zh-CN" dirty="0"/>
              <a:t>./run_v2lvs</a:t>
            </a:r>
            <a:r>
              <a:rPr lang="zh-CN" altLang="en-US" dirty="0"/>
              <a:t>，调用</a:t>
            </a:r>
            <a:r>
              <a:rPr lang="en-US" altLang="zh-CN" dirty="0" err="1"/>
              <a:t>Calibre</a:t>
            </a:r>
            <a:r>
              <a:rPr lang="zh-CN" altLang="en-US" dirty="0"/>
              <a:t>中的</a:t>
            </a:r>
            <a:r>
              <a:rPr lang="en-US" altLang="zh-CN" dirty="0"/>
              <a:t>v2lvs</a:t>
            </a:r>
            <a:r>
              <a:rPr lang="zh-CN" altLang="en-US" dirty="0"/>
              <a:t>命令将</a:t>
            </a:r>
            <a:r>
              <a:rPr lang="en-US" altLang="zh-CN" dirty="0"/>
              <a:t>Verilog</a:t>
            </a:r>
            <a:r>
              <a:rPr lang="zh-CN" altLang="en-US" dirty="0"/>
              <a:t>网表转换为</a:t>
            </a:r>
            <a:r>
              <a:rPr lang="en-US" altLang="zh-CN" dirty="0"/>
              <a:t>SPICE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2"/>
            <a:r>
              <a:rPr lang="zh-CN" altLang="en-US" dirty="0"/>
              <a:t>上一步正确执行后，可以得到</a:t>
            </a:r>
            <a:r>
              <a:rPr lang="en-US" altLang="zh-CN" dirty="0"/>
              <a:t>SPICE</a:t>
            </a:r>
            <a:r>
              <a:rPr lang="zh-CN" altLang="en-US" dirty="0"/>
              <a:t>格式网表文件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（转下页）</a:t>
            </a:r>
          </a:p>
        </p:txBody>
      </p:sp>
    </p:spTree>
    <p:extLst>
      <p:ext uri="{BB962C8B-B14F-4D97-AF65-F5344CB8AC3E}">
        <p14:creationId xmlns:p14="http://schemas.microsoft.com/office/powerpoint/2010/main" val="72578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36AD6-D8AE-41EB-8BF3-7D72D1DB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447C92-33C3-42B3-BD6C-A37656B46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7332D-10E2-47DE-B059-C10C5D362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LVS</a:t>
            </a:r>
          </a:p>
          <a:p>
            <a:pPr lvl="1"/>
            <a:r>
              <a:rPr lang="zh-CN" altLang="en-US" dirty="0"/>
              <a:t>在版图窗口，菜单</a:t>
            </a:r>
            <a:r>
              <a:rPr lang="en-US" altLang="zh-CN" dirty="0" err="1"/>
              <a:t>Calibre</a:t>
            </a:r>
            <a:r>
              <a:rPr lang="en-US" altLang="zh-CN" dirty="0"/>
              <a:t> - Run LVS</a:t>
            </a:r>
          </a:p>
          <a:p>
            <a:pPr lvl="1"/>
            <a:r>
              <a:rPr lang="zh-CN" altLang="en-US" dirty="0"/>
              <a:t>填写以下项目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C525D7-5D87-4D7F-A495-A53F23C6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2096852"/>
            <a:ext cx="6948772" cy="3863987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084DC37-234A-405D-9845-578975CCFBD2}"/>
              </a:ext>
            </a:extLst>
          </p:cNvPr>
          <p:cNvSpPr/>
          <p:nvPr/>
        </p:nvSpPr>
        <p:spPr>
          <a:xfrm>
            <a:off x="2195736" y="2924944"/>
            <a:ext cx="3780420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09EB3E-8C0E-4DD3-97A2-2F59953ABDAE}"/>
              </a:ext>
            </a:extLst>
          </p:cNvPr>
          <p:cNvSpPr/>
          <p:nvPr/>
        </p:nvSpPr>
        <p:spPr>
          <a:xfrm>
            <a:off x="5832140" y="2935872"/>
            <a:ext cx="5760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0F487EE-35EE-47AD-A781-224751738ED2}"/>
              </a:ext>
            </a:extLst>
          </p:cNvPr>
          <p:cNvSpPr/>
          <p:nvPr/>
        </p:nvSpPr>
        <p:spPr>
          <a:xfrm>
            <a:off x="4031940" y="3825044"/>
            <a:ext cx="14761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88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DB70354-C556-4418-AAB8-61EB4424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6363588" cy="41153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1836AD6-D8AE-41EB-8BF3-7D72D1DB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447C92-33C3-42B3-BD6C-A37656B46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7332D-10E2-47DE-B059-C10C5D362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LVS</a:t>
            </a:r>
          </a:p>
          <a:p>
            <a:pPr lvl="1"/>
            <a:r>
              <a:rPr lang="zh-CN" altLang="en-US" dirty="0"/>
              <a:t>点击左侧</a:t>
            </a:r>
            <a:r>
              <a:rPr lang="en-US" altLang="zh-CN" dirty="0"/>
              <a:t>Inputs</a:t>
            </a:r>
            <a:r>
              <a:rPr lang="zh-CN" altLang="en-US" dirty="0"/>
              <a:t>按钮，填写以下项目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09EB3E-8C0E-4DD3-97A2-2F59953ABDAE}"/>
              </a:ext>
            </a:extLst>
          </p:cNvPr>
          <p:cNvSpPr/>
          <p:nvPr/>
        </p:nvSpPr>
        <p:spPr>
          <a:xfrm>
            <a:off x="2519772" y="2996952"/>
            <a:ext cx="5760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0F487EE-35EE-47AD-A781-224751738ED2}"/>
              </a:ext>
            </a:extLst>
          </p:cNvPr>
          <p:cNvSpPr/>
          <p:nvPr/>
        </p:nvSpPr>
        <p:spPr>
          <a:xfrm>
            <a:off x="5328084" y="3753036"/>
            <a:ext cx="14761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452454-26B1-4CFE-B3A1-B9F5E802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844824"/>
            <a:ext cx="6363588" cy="41153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1836AD6-D8AE-41EB-8BF3-7D72D1DB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447C92-33C3-42B3-BD6C-A37656B46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7332D-10E2-47DE-B059-C10C5D362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LVS</a:t>
            </a:r>
          </a:p>
          <a:p>
            <a:pPr lvl="1"/>
            <a:r>
              <a:rPr lang="zh-CN" altLang="en-US" dirty="0"/>
              <a:t>切换到</a:t>
            </a:r>
            <a:r>
              <a:rPr lang="en-US" altLang="zh-CN" dirty="0"/>
              <a:t>Netlist</a:t>
            </a:r>
            <a:r>
              <a:rPr lang="zh-CN" altLang="en-US" dirty="0"/>
              <a:t>，填写以下项目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09EB3E-8C0E-4DD3-97A2-2F59953ABDAE}"/>
              </a:ext>
            </a:extLst>
          </p:cNvPr>
          <p:cNvSpPr/>
          <p:nvPr/>
        </p:nvSpPr>
        <p:spPr>
          <a:xfrm>
            <a:off x="3023828" y="2996952"/>
            <a:ext cx="5760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0F487EE-35EE-47AD-A781-224751738ED2}"/>
              </a:ext>
            </a:extLst>
          </p:cNvPr>
          <p:cNvSpPr/>
          <p:nvPr/>
        </p:nvSpPr>
        <p:spPr>
          <a:xfrm>
            <a:off x="3099508" y="3442106"/>
            <a:ext cx="3056667" cy="8869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E4CB673-2E79-4AFA-8A44-76FDFECB4F33}"/>
              </a:ext>
            </a:extLst>
          </p:cNvPr>
          <p:cNvSpPr/>
          <p:nvPr/>
        </p:nvSpPr>
        <p:spPr>
          <a:xfrm>
            <a:off x="6120172" y="3573016"/>
            <a:ext cx="5760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ECD7D77-FFB7-41E1-9F3D-6E434F971D8B}"/>
              </a:ext>
            </a:extLst>
          </p:cNvPr>
          <p:cNvSpPr/>
          <p:nvPr/>
        </p:nvSpPr>
        <p:spPr>
          <a:xfrm>
            <a:off x="5256076" y="4185084"/>
            <a:ext cx="5760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455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B07AD5B-C29D-4BB4-B549-FE94FB2B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014500"/>
            <a:ext cx="6362700" cy="4114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1836AD6-D8AE-41EB-8BF3-7D72D1DB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447C92-33C3-42B3-BD6C-A37656B46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7332D-10E2-47DE-B059-C10C5D362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LVS</a:t>
            </a:r>
          </a:p>
          <a:p>
            <a:pPr lvl="1"/>
            <a:r>
              <a:rPr lang="zh-CN" altLang="en-US" dirty="0"/>
              <a:t>点击左侧</a:t>
            </a:r>
            <a:r>
              <a:rPr lang="en-US" altLang="zh-CN" dirty="0"/>
              <a:t>LVS Options</a:t>
            </a:r>
            <a:r>
              <a:rPr lang="zh-CN" altLang="en-US" dirty="0"/>
              <a:t>按钮，切换到</a:t>
            </a:r>
            <a:r>
              <a:rPr lang="en-US" altLang="zh-CN" dirty="0"/>
              <a:t>Include</a:t>
            </a:r>
            <a:r>
              <a:rPr lang="zh-CN" altLang="en-US" dirty="0"/>
              <a:t>，填写以下项目</a:t>
            </a:r>
            <a:endParaRPr lang="en-US" altLang="zh-CN" dirty="0"/>
          </a:p>
          <a:p>
            <a:pPr lvl="2"/>
            <a:r>
              <a:rPr lang="zh-CN" altLang="en-US" dirty="0"/>
              <a:t>若没有</a:t>
            </a:r>
            <a:r>
              <a:rPr lang="en-US" altLang="zh-CN" dirty="0"/>
              <a:t>LVS Options</a:t>
            </a:r>
            <a:r>
              <a:rPr lang="zh-CN" altLang="en-US" dirty="0"/>
              <a:t>按钮，菜单</a:t>
            </a:r>
            <a:r>
              <a:rPr lang="en-US" altLang="zh-CN" dirty="0"/>
              <a:t>Setup - LVS Options</a:t>
            </a:r>
            <a:r>
              <a:rPr lang="zh-CN" altLang="en-US" dirty="0"/>
              <a:t>切换打开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09EB3E-8C0E-4DD3-97A2-2F59953ABDAE}"/>
              </a:ext>
            </a:extLst>
          </p:cNvPr>
          <p:cNvSpPr/>
          <p:nvPr/>
        </p:nvSpPr>
        <p:spPr>
          <a:xfrm>
            <a:off x="5796136" y="2564904"/>
            <a:ext cx="5760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0F487EE-35EE-47AD-A781-224751738ED2}"/>
              </a:ext>
            </a:extLst>
          </p:cNvPr>
          <p:cNvSpPr/>
          <p:nvPr/>
        </p:nvSpPr>
        <p:spPr>
          <a:xfrm>
            <a:off x="2627784" y="3284984"/>
            <a:ext cx="3056667" cy="8869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E4CB673-2E79-4AFA-8A44-76FDFECB4F33}"/>
              </a:ext>
            </a:extLst>
          </p:cNvPr>
          <p:cNvSpPr/>
          <p:nvPr/>
        </p:nvSpPr>
        <p:spPr>
          <a:xfrm>
            <a:off x="2807804" y="2930152"/>
            <a:ext cx="5760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805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36AD6-D8AE-41EB-8BF3-7D72D1DB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  <a:r>
              <a:rPr lang="en-US" altLang="zh-CN" dirty="0"/>
              <a:t> (</a:t>
            </a:r>
            <a:r>
              <a:rPr lang="en-US" altLang="zh-CN" dirty="0" err="1"/>
              <a:t>oa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447C92-33C3-42B3-BD6C-A37656B46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7332D-10E2-47DE-B059-C10C5D362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LVS</a:t>
            </a:r>
          </a:p>
          <a:p>
            <a:pPr lvl="1"/>
            <a:r>
              <a:rPr lang="zh-CN" altLang="en-US" dirty="0"/>
              <a:t>点击左侧</a:t>
            </a:r>
            <a:r>
              <a:rPr lang="en-US" altLang="zh-CN" dirty="0"/>
              <a:t>Run LVS</a:t>
            </a:r>
            <a:r>
              <a:rPr lang="zh-CN" altLang="en-US" dirty="0"/>
              <a:t>按钮，耐心等待</a:t>
            </a:r>
            <a:r>
              <a:rPr lang="en-US" altLang="zh-CN" dirty="0"/>
              <a:t>LVS</a:t>
            </a:r>
            <a:r>
              <a:rPr lang="zh-CN" altLang="en-US" dirty="0"/>
              <a:t>完成</a:t>
            </a:r>
            <a:endParaRPr lang="en-US" altLang="zh-CN" dirty="0"/>
          </a:p>
          <a:p>
            <a:pPr lvl="1"/>
            <a:r>
              <a:rPr lang="en-US" altLang="zh-CN" dirty="0"/>
              <a:t>LVS</a:t>
            </a:r>
            <a:r>
              <a:rPr lang="zh-CN" altLang="en-US" dirty="0"/>
              <a:t>结果应通过，若未通过，首先检查端口名称是否标注正确</a:t>
            </a:r>
            <a:endParaRPr lang="en-US" altLang="zh-CN" dirty="0"/>
          </a:p>
          <a:p>
            <a:pPr lvl="1"/>
            <a:r>
              <a:rPr lang="zh-CN" altLang="en-US" dirty="0"/>
              <a:t>其他问题联系老师或者助教讨论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B5B9D5-86C6-4E94-9057-BEB88F58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86737"/>
            <a:ext cx="6429908" cy="4454631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B3CF2CDB-35AC-4D6E-A8B8-FD60F535E1C4}"/>
              </a:ext>
            </a:extLst>
          </p:cNvPr>
          <p:cNvSpPr/>
          <p:nvPr/>
        </p:nvSpPr>
        <p:spPr>
          <a:xfrm>
            <a:off x="1259632" y="3429000"/>
            <a:ext cx="5760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8D17327-6FF6-4E82-AFA4-FB4633A7C834}"/>
              </a:ext>
            </a:extLst>
          </p:cNvPr>
          <p:cNvSpPr/>
          <p:nvPr/>
        </p:nvSpPr>
        <p:spPr>
          <a:xfrm>
            <a:off x="4031940" y="4869160"/>
            <a:ext cx="3348372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2A20945-3107-40A0-A441-150629566460}"/>
              </a:ext>
            </a:extLst>
          </p:cNvPr>
          <p:cNvSpPr/>
          <p:nvPr/>
        </p:nvSpPr>
        <p:spPr>
          <a:xfrm>
            <a:off x="3491880" y="3320988"/>
            <a:ext cx="5760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197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4D2A0-EEE7-4818-9F10-5774ACA9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版图发布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2344CA-3393-4F8B-96AD-2903A9508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05BEFE-0236-45B8-99BB-10C1A98D7E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版图发布</a:t>
            </a:r>
            <a:endParaRPr lang="en-US" altLang="zh-CN" dirty="0"/>
          </a:p>
          <a:p>
            <a:pPr lvl="1"/>
            <a:r>
              <a:rPr lang="zh-CN" altLang="en-US" dirty="0"/>
              <a:t>退出</a:t>
            </a:r>
            <a:r>
              <a:rPr lang="en-US" altLang="zh-CN" dirty="0" err="1"/>
              <a:t>Calibre</a:t>
            </a:r>
            <a:r>
              <a:rPr lang="zh-CN" altLang="en-US" dirty="0"/>
              <a:t>，关闭版图窗口，</a:t>
            </a:r>
            <a:r>
              <a:rPr lang="en-US" altLang="zh-CN" dirty="0"/>
              <a:t>Virtuoso</a:t>
            </a:r>
            <a:r>
              <a:rPr lang="zh-CN" altLang="en-US" dirty="0"/>
              <a:t>主窗口菜单：</a:t>
            </a:r>
            <a:r>
              <a:rPr lang="en-US" altLang="zh-CN" dirty="0"/>
              <a:t>File - Export - Stream ...</a:t>
            </a:r>
          </a:p>
          <a:p>
            <a:pPr lvl="1"/>
            <a:r>
              <a:rPr lang="zh-CN" altLang="en-US" dirty="0"/>
              <a:t>填写以下项目，点击</a:t>
            </a:r>
            <a:r>
              <a:rPr lang="en-US" altLang="zh-CN" dirty="0"/>
              <a:t>Translate</a:t>
            </a:r>
            <a:r>
              <a:rPr lang="zh-CN" altLang="en-US" dirty="0"/>
              <a:t>导出版图，注意错误和警告信息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信息报告</a:t>
            </a:r>
            <a:endParaRPr lang="en-US" altLang="zh-CN" dirty="0"/>
          </a:p>
          <a:p>
            <a:pPr lvl="1"/>
            <a:r>
              <a:rPr lang="zh-CN" altLang="en-US" dirty="0"/>
              <a:t>请告知：版图文件名称、顶层单元名称、文件大小、日期、带上</a:t>
            </a:r>
            <a:r>
              <a:rPr lang="en-US" altLang="zh-CN" dirty="0"/>
              <a:t>Sealring</a:t>
            </a:r>
            <a:r>
              <a:rPr lang="zh-CN" altLang="en-US" dirty="0"/>
              <a:t>的版图尺寸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9DB8A6-C273-44BD-A71E-3471186D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988840"/>
            <a:ext cx="6296025" cy="34290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84004B81-3926-4504-A9CD-4B8221B89C49}"/>
              </a:ext>
            </a:extLst>
          </p:cNvPr>
          <p:cNvSpPr/>
          <p:nvPr/>
        </p:nvSpPr>
        <p:spPr>
          <a:xfrm>
            <a:off x="2195736" y="2384884"/>
            <a:ext cx="3528392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167506-BFCE-4086-8149-C4B4A7CB4B6E}"/>
              </a:ext>
            </a:extLst>
          </p:cNvPr>
          <p:cNvSpPr/>
          <p:nvPr/>
        </p:nvSpPr>
        <p:spPr>
          <a:xfrm>
            <a:off x="2339752" y="2708920"/>
            <a:ext cx="1224136" cy="1260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EF007F6-9C9F-4D46-9FCF-3F5522CA1162}"/>
              </a:ext>
            </a:extLst>
          </p:cNvPr>
          <p:cNvSpPr/>
          <p:nvPr/>
        </p:nvSpPr>
        <p:spPr>
          <a:xfrm>
            <a:off x="6732240" y="2450906"/>
            <a:ext cx="576064" cy="11581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6A9D6E-D1F6-4E4D-BADF-8E6237FFDE33}"/>
              </a:ext>
            </a:extLst>
          </p:cNvPr>
          <p:cNvSpPr/>
          <p:nvPr/>
        </p:nvSpPr>
        <p:spPr>
          <a:xfrm>
            <a:off x="3980880" y="5013176"/>
            <a:ext cx="735135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539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本章结束</a:t>
            </a:r>
          </a:p>
        </p:txBody>
      </p:sp>
    </p:spTree>
    <p:extLst>
      <p:ext uri="{BB962C8B-B14F-4D97-AF65-F5344CB8AC3E}">
        <p14:creationId xmlns:p14="http://schemas.microsoft.com/office/powerpoint/2010/main" val="141283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A3E8F-30AB-4F53-8029-E2A58790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工艺文件 </a:t>
            </a:r>
            <a:r>
              <a:rPr lang="en-US" altLang="zh-CN" dirty="0"/>
              <a:t>(tech/)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0E6FF6-B637-4AF3-A7AB-78D447B81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C6AC8-4566-4334-A5B4-B4FE2BB8E5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路径</a:t>
            </a:r>
            <a:endParaRPr lang="en-US" altLang="zh-CN" dirty="0"/>
          </a:p>
          <a:p>
            <a:pPr lvl="1"/>
            <a:r>
              <a:rPr lang="zh-CN" altLang="en-US" dirty="0"/>
              <a:t>所有工艺库文件，都在和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zh-CN" altLang="en-US" dirty="0"/>
              <a:t>目录并列的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zh-CN" altLang="en-US" dirty="0"/>
              <a:t>建议把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</a:t>
            </a:r>
            <a:r>
              <a:rPr lang="zh-CN" altLang="en-US" dirty="0"/>
              <a:t>目录直接拷贝到与设计并列的位置</a:t>
            </a:r>
            <a:endParaRPr lang="en-US" altLang="zh-CN" dirty="0"/>
          </a:p>
          <a:p>
            <a:pPr lvl="1"/>
            <a:r>
              <a:rPr lang="zh-CN" altLang="en-US" dirty="0"/>
              <a:t>保证设计目录下的能够正确访问工艺库即可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</a:t>
            </a:r>
            <a:r>
              <a:rPr lang="zh-CN" altLang="en-US" dirty="0"/>
              <a:t>目录下主要是库文件的符号链接，可以使用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  <a:r>
              <a:rPr lang="zh-CN" altLang="en-US" dirty="0"/>
              <a:t>命令看到原始文件位置</a:t>
            </a:r>
            <a:endParaRPr lang="en-US" altLang="zh-CN" dirty="0"/>
          </a:p>
          <a:p>
            <a:pPr lvl="1"/>
            <a:r>
              <a:rPr lang="zh-CN" altLang="en-US" dirty="0"/>
              <a:t>建议看一下这些文件的位置和文档，但是不要随意修改符号链接</a:t>
            </a:r>
          </a:p>
        </p:txBody>
      </p:sp>
    </p:spTree>
    <p:extLst>
      <p:ext uri="{BB962C8B-B14F-4D97-AF65-F5344CB8AC3E}">
        <p14:creationId xmlns:p14="http://schemas.microsoft.com/office/powerpoint/2010/main" val="79163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035F972-DEE5-48B1-BEAC-D0FB8ED7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 </a:t>
            </a:r>
            <a:r>
              <a:rPr lang="en-US" altLang="zh-CN" dirty="0"/>
              <a:t>(</a:t>
            </a:r>
            <a:r>
              <a:rPr lang="en-US" altLang="zh-CN" dirty="0" err="1"/>
              <a:t>src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A5F183-BEF5-452F-987C-F10F7551EC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管脚设置</a:t>
            </a:r>
            <a:endParaRPr lang="en-US" altLang="zh-CN" dirty="0"/>
          </a:p>
          <a:p>
            <a:pPr lvl="1"/>
            <a:r>
              <a:rPr lang="zh-CN" altLang="en-US" dirty="0"/>
              <a:t>时钟、复位、控制和数据信号</a:t>
            </a:r>
            <a:endParaRPr lang="en-US" altLang="zh-CN" dirty="0"/>
          </a:p>
          <a:p>
            <a:pPr lvl="1"/>
            <a:r>
              <a:rPr lang="zh-CN" altLang="en-US" dirty="0"/>
              <a:t>因为面积所限，信号管脚（不包括电源、地）数量不超过</a:t>
            </a:r>
            <a:r>
              <a:rPr lang="en-US" altLang="zh-CN" dirty="0"/>
              <a:t>23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IO Cell</a:t>
            </a:r>
            <a:r>
              <a:rPr lang="zh-CN" altLang="en-US" dirty="0"/>
              <a:t>使用方法</a:t>
            </a:r>
            <a:endParaRPr lang="en-US" altLang="zh-CN" dirty="0"/>
          </a:p>
          <a:p>
            <a:pPr lvl="1"/>
            <a:r>
              <a:rPr lang="zh-CN" altLang="en-US" dirty="0"/>
              <a:t>实例化方法参考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digital.v</a:t>
            </a:r>
            <a:r>
              <a:rPr lang="zh-CN" altLang="en-US" dirty="0"/>
              <a:t>，如下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317223-4A53-4D85-9F8E-79ADDBFA7F37}"/>
              </a:ext>
            </a:extLst>
          </p:cNvPr>
          <p:cNvSpPr/>
          <p:nvPr/>
        </p:nvSpPr>
        <p:spPr>
          <a:xfrm>
            <a:off x="251520" y="1916832"/>
            <a:ext cx="8640960" cy="1793806"/>
          </a:xfrm>
          <a:prstGeom prst="rect">
            <a:avLst/>
          </a:prstGeom>
          <a:solidFill>
            <a:srgbClr val="FFFF7F">
              <a:alpha val="20000"/>
            </a:srgbClr>
          </a:solidFill>
          <a:ln w="15875">
            <a:solidFill>
              <a:schemeClr val="accent4">
                <a:lumMod val="40000"/>
                <a:lumOff val="60000"/>
              </a:schemeClr>
            </a:solidFill>
            <a:miter lim="800000"/>
          </a:ln>
        </p:spPr>
        <p:txBody>
          <a:bodyPr wrap="square" lIns="720000" tIns="72000" rIns="108000" bIns="720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always @ (</a:t>
            </a:r>
            <a:r>
              <a:rPr lang="en-US" altLang="zh-CN" sz="1400" b="1" dirty="0" err="1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posedge</a:t>
            </a: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b="1" dirty="0" err="1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clk</a:t>
            </a: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400" b="1" dirty="0" err="1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negedge</a:t>
            </a: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b="1" dirty="0" err="1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rstn</a:t>
            </a: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)    </a:t>
            </a:r>
            <a:r>
              <a:rPr lang="en-US" altLang="zh-CN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低电平有效的异步复位</a:t>
            </a:r>
            <a:endParaRPr lang="en-US" altLang="zh-CN" sz="1400" b="1" dirty="0">
              <a:solidFill>
                <a:srgbClr val="C00000"/>
              </a:solidFill>
              <a:latin typeface="等距更纱黑体 SC Semibold" panose="02000709000000000000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begin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    if (~</a:t>
            </a:r>
            <a:r>
              <a:rPr lang="en-US" altLang="zh-CN" sz="1400" b="1" dirty="0" err="1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rstn</a:t>
            </a: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异步复位</a:t>
            </a:r>
            <a:endParaRPr lang="en-US" altLang="zh-CN" sz="1400" b="1" dirty="0">
              <a:solidFill>
                <a:srgbClr val="C00000"/>
              </a:solidFill>
              <a:latin typeface="等距更纱黑体 SC Semibold" panose="02000709000000000000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    else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同步操作</a:t>
            </a:r>
            <a:endParaRPr lang="en-US" altLang="zh-CN" sz="1400" b="1" dirty="0">
              <a:solidFill>
                <a:srgbClr val="C00000"/>
              </a:solidFill>
              <a:latin typeface="等距更纱黑体 SC Semibold" panose="02000709000000000000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end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3076C6-5641-49FD-9990-2977A52C24D0}"/>
              </a:ext>
            </a:extLst>
          </p:cNvPr>
          <p:cNvSpPr/>
          <p:nvPr/>
        </p:nvSpPr>
        <p:spPr>
          <a:xfrm>
            <a:off x="251520" y="4581128"/>
            <a:ext cx="8640960" cy="1556818"/>
          </a:xfrm>
          <a:prstGeom prst="rect">
            <a:avLst/>
          </a:prstGeom>
          <a:solidFill>
            <a:srgbClr val="FFFF7F">
              <a:alpha val="20000"/>
            </a:srgbClr>
          </a:solidFill>
          <a:ln w="15875">
            <a:solidFill>
              <a:schemeClr val="accent4">
                <a:lumMod val="40000"/>
                <a:lumOff val="60000"/>
              </a:schemeClr>
            </a:solidFill>
            <a:miter lim="800000"/>
          </a:ln>
        </p:spPr>
        <p:txBody>
          <a:bodyPr wrap="square" lIns="720000" tIns="72000" rIns="108000" bIns="720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PDDW0208SCDG </a:t>
            </a:r>
            <a:r>
              <a:rPr lang="en-US" altLang="zh-CN" sz="1400" b="1" dirty="0" err="1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u_pad_clk</a:t>
            </a: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 时钟、复位使用带</a:t>
            </a:r>
            <a:r>
              <a:rPr lang="en-US" altLang="zh-CN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Schmitt</a:t>
            </a:r>
            <a:r>
              <a:rPr lang="zh-CN" altLang="en-US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触发器的单元，配置为输入</a:t>
            </a:r>
            <a:r>
              <a:rPr lang="en-US" altLang="zh-CN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(.DS(1'b0), .OEN(1'b1), .PE(1'b1), .IE(1'b1), .I(), .C(</a:t>
            </a:r>
            <a:r>
              <a:rPr lang="en-US" altLang="zh-CN" sz="1400" b="1" dirty="0" err="1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clk</a:t>
            </a: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), .PAD(</a:t>
            </a:r>
            <a:r>
              <a:rPr lang="en-US" altLang="zh-CN" sz="1400" b="1" dirty="0" err="1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p_clk</a:t>
            </a: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));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PDDW0208CDG  u_pad_addr_0     </a:t>
            </a:r>
            <a:r>
              <a:rPr lang="en-US" altLang="zh-CN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普通</a:t>
            </a:r>
            <a:r>
              <a:rPr lang="en-US" altLang="zh-CN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IO</a:t>
            </a:r>
            <a:r>
              <a:rPr lang="zh-CN" altLang="en-US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单元，配置为输入</a:t>
            </a:r>
            <a:r>
              <a:rPr lang="en-US" altLang="zh-CN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(.DS(1'b0), .OEN(1'b1), .PE(1'b1), .IE(1'b1), .I(), .C(</a:t>
            </a:r>
            <a:r>
              <a:rPr lang="en-US" altLang="zh-CN" sz="1400" b="1" dirty="0" err="1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addr</a:t>
            </a: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[0]), .PAD(</a:t>
            </a:r>
            <a:r>
              <a:rPr lang="en-US" altLang="zh-CN" sz="1400" b="1" dirty="0" err="1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p_addr</a:t>
            </a: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[0]));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PDDW0208CDG  u_pad_data_0     </a:t>
            </a:r>
            <a:r>
              <a:rPr lang="en-US" altLang="zh-CN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普通</a:t>
            </a:r>
            <a:r>
              <a:rPr lang="en-US" altLang="zh-CN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IO</a:t>
            </a:r>
            <a:r>
              <a:rPr lang="zh-CN" altLang="en-US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单元，配置为输出</a:t>
            </a:r>
            <a:r>
              <a:rPr lang="en-US" altLang="zh-CN" sz="1400" b="1" dirty="0">
                <a:solidFill>
                  <a:srgbClr val="C0000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(.DS(1'b1), .OEN(1'b0), .PE(1'b0), .IE(1'b0), .C(), .I(data[0]), .PAD(</a:t>
            </a:r>
            <a:r>
              <a:rPr lang="en-US" altLang="zh-CN" sz="1400" b="1" dirty="0" err="1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p_data</a:t>
            </a:r>
            <a:r>
              <a:rPr lang="en-US" altLang="zh-CN" sz="1400" b="1" dirty="0">
                <a:solidFill>
                  <a:srgbClr val="002060"/>
                </a:solidFill>
                <a:latin typeface="等距更纱黑体 SC Semibold" panose="02000709000000000000" pitchFamily="49" charset="-122"/>
                <a:ea typeface="楷体" panose="02010609060101010101" pitchFamily="49" charset="-122"/>
              </a:rPr>
              <a:t>[0]));</a:t>
            </a:r>
          </a:p>
        </p:txBody>
      </p:sp>
    </p:spTree>
    <p:extLst>
      <p:ext uri="{BB962C8B-B14F-4D97-AF65-F5344CB8AC3E}">
        <p14:creationId xmlns:p14="http://schemas.microsoft.com/office/powerpoint/2010/main" val="6333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EAA4C-91F9-437B-B4E3-CBDAE650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代码仿真 </a:t>
            </a:r>
            <a:r>
              <a:rPr lang="en-US" altLang="zh-CN" dirty="0"/>
              <a:t>(sim/)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5B9CF9D-92A6-4655-AB7B-E5687C1D2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B6C53F-6B48-4B91-BB28-1453509958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仿真要求</a:t>
            </a:r>
            <a:endParaRPr lang="en-US" altLang="zh-CN" dirty="0"/>
          </a:p>
          <a:p>
            <a:pPr lvl="1"/>
            <a:r>
              <a:rPr lang="zh-CN" altLang="en-US" dirty="0"/>
              <a:t>最终的代码仿真</a:t>
            </a:r>
            <a:r>
              <a:rPr lang="zh-CN" altLang="en-US" dirty="0">
                <a:solidFill>
                  <a:srgbClr val="FF0000"/>
                </a:solidFill>
              </a:rPr>
              <a:t>应该带有</a:t>
            </a:r>
            <a:r>
              <a:rPr lang="en-US" altLang="zh-CN" dirty="0">
                <a:solidFill>
                  <a:srgbClr val="FF0000"/>
                </a:solidFill>
              </a:rPr>
              <a:t>IO Cell</a:t>
            </a:r>
          </a:p>
          <a:p>
            <a:pPr lvl="1"/>
            <a:r>
              <a:rPr lang="zh-CN" altLang="en-US" dirty="0"/>
              <a:t>仿真尽量以文本信息输出结果以及是否正确</a:t>
            </a:r>
            <a:endParaRPr lang="en-US" altLang="zh-CN" dirty="0"/>
          </a:p>
          <a:p>
            <a:r>
              <a:rPr lang="zh-CN" altLang="en-US" dirty="0"/>
              <a:t>仿真方法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r>
              <a:rPr lang="zh-CN" altLang="en-US" dirty="0"/>
              <a:t>目录下使用</a:t>
            </a:r>
            <a:r>
              <a:rPr lang="en-US" altLang="zh-CN" dirty="0"/>
              <a:t>Cadence Incisive</a:t>
            </a:r>
            <a:r>
              <a:rPr lang="zh-CN" altLang="en-US" dirty="0"/>
              <a:t>仿真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zh-CN" altLang="en-US" dirty="0"/>
              <a:t>目录下是库单元的仿真模型符号链接</a:t>
            </a:r>
            <a:endParaRPr lang="en-US" altLang="zh-CN" dirty="0"/>
          </a:p>
          <a:p>
            <a:pPr lvl="2"/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irun</a:t>
            </a:r>
            <a:r>
              <a:rPr lang="zh-CN" altLang="en-US" dirty="0"/>
              <a:t>命令行加上参数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 ./model/tpd018bcdnv5.v</a:t>
            </a:r>
            <a:r>
              <a:rPr lang="zh-CN" altLang="en-US" dirty="0"/>
              <a:t>，即可调用</a:t>
            </a:r>
            <a:r>
              <a:rPr lang="en-US" altLang="zh-CN" dirty="0"/>
              <a:t>IO Cell</a:t>
            </a:r>
            <a:r>
              <a:rPr lang="zh-CN" altLang="en-US" dirty="0"/>
              <a:t>仿真模型</a:t>
            </a:r>
            <a:endParaRPr lang="en-US" altLang="zh-CN" dirty="0"/>
          </a:p>
          <a:p>
            <a:pPr lvl="1"/>
            <a:r>
              <a:rPr lang="zh-CN" altLang="en-US" dirty="0"/>
              <a:t>也可以使用</a:t>
            </a:r>
            <a:r>
              <a:rPr lang="en-US" altLang="zh-CN" dirty="0"/>
              <a:t>VCS</a:t>
            </a:r>
            <a:r>
              <a:rPr lang="zh-CN" altLang="en-US" dirty="0"/>
              <a:t>等其他仿真器，单元模型调用参照以上方法 </a:t>
            </a:r>
            <a:endParaRPr lang="en-US" altLang="zh-CN" dirty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zh-CN" altLang="en-US" dirty="0"/>
              <a:t>带有</a:t>
            </a:r>
            <a:r>
              <a:rPr lang="en-US" altLang="zh-CN" dirty="0"/>
              <a:t>IO Cell</a:t>
            </a:r>
            <a:r>
              <a:rPr lang="zh-CN" altLang="en-US" dirty="0"/>
              <a:t>的仿真在零时刻出现以下错误，是</a:t>
            </a:r>
            <a:r>
              <a:rPr lang="en-US" altLang="zh-CN" dirty="0"/>
              <a:t>IO Cell</a:t>
            </a:r>
            <a:r>
              <a:rPr lang="zh-CN" altLang="en-US" dirty="0"/>
              <a:t>模型初始化状态导致，可以忽略</a:t>
            </a:r>
            <a:endParaRPr lang="en-US" altLang="zh-CN" dirty="0"/>
          </a:p>
          <a:p>
            <a:pPr lvl="1"/>
            <a:r>
              <a:rPr lang="zh-CN" altLang="en-US" dirty="0"/>
              <a:t>但是不应该在非零时刻出现，如果出现，则应该进行调试分析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160356-F403-48F8-B0F3-888E7BE35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962084"/>
            <a:ext cx="7956884" cy="10232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CD27E26-BE93-4B4A-AA30-A0C4B02DBF7D}"/>
              </a:ext>
            </a:extLst>
          </p:cNvPr>
          <p:cNvSpPr/>
          <p:nvPr/>
        </p:nvSpPr>
        <p:spPr>
          <a:xfrm>
            <a:off x="3131840" y="4869160"/>
            <a:ext cx="324036" cy="11881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DFBAB6-3B43-41BC-A0AC-6A0833C7A05E}"/>
              </a:ext>
            </a:extLst>
          </p:cNvPr>
          <p:cNvSpPr txBox="1"/>
          <p:nvPr/>
        </p:nvSpPr>
        <p:spPr>
          <a:xfrm>
            <a:off x="2841097" y="60932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仿真时间</a:t>
            </a:r>
          </a:p>
        </p:txBody>
      </p:sp>
    </p:spTree>
    <p:extLst>
      <p:ext uri="{BB962C8B-B14F-4D97-AF65-F5344CB8AC3E}">
        <p14:creationId xmlns:p14="http://schemas.microsoft.com/office/powerpoint/2010/main" val="285104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BDAC8-F10E-4D9F-86F0-FA945565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逻辑综合 </a:t>
            </a:r>
            <a:r>
              <a:rPr lang="en-US" altLang="zh-CN" dirty="0"/>
              <a:t>(syn/)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E24A13-4C46-4491-9127-F4448D638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6C605-7EBC-4F79-9942-411E69E38A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" y="692696"/>
            <a:ext cx="8892000" cy="56886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修改文件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进入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script/</a:t>
            </a:r>
            <a:r>
              <a:rPr lang="zh-CN" altLang="en-US" dirty="0"/>
              <a:t>目录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将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digital.constraints.tcl</a:t>
            </a:r>
            <a:r>
              <a:rPr lang="zh-CN" altLang="en-US" dirty="0"/>
              <a:t>更名为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your_design.constraints.tcl</a:t>
            </a:r>
            <a:r>
              <a:rPr lang="zh-CN" altLang="en-US" dirty="0"/>
              <a:t>并编辑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修改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TOP_MODULE</a:t>
            </a:r>
            <a:r>
              <a:rPr lang="zh-CN" altLang="en-US" dirty="0"/>
              <a:t>为顶层单元名称</a:t>
            </a:r>
            <a:r>
              <a:rPr lang="en-US" altLang="zh-CN" dirty="0"/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TOP_MODULE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your_design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/>
              <a:t>修改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INPUT_CLK_LIST</a:t>
            </a:r>
            <a:r>
              <a:rPr lang="zh-CN" altLang="en-US" dirty="0"/>
              <a:t>为时钟管脚名称</a:t>
            </a:r>
            <a:r>
              <a:rPr lang="en-US" altLang="zh-CN" dirty="0"/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INPUT_CLK_LIST [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p_clk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修改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INPUT_RST_LIST</a:t>
            </a:r>
            <a:r>
              <a:rPr lang="zh-CN" altLang="en-US" dirty="0"/>
              <a:t>为复位管脚名称</a:t>
            </a:r>
            <a:r>
              <a:rPr lang="en-US" altLang="zh-CN" dirty="0"/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INPUT_RST_LIST [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p_rstn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删除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SCLK_PERIOD ...</a:t>
            </a:r>
            <a:r>
              <a:rPr lang="zh-CN" altLang="en-US" dirty="0"/>
              <a:t>一行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修改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create_clock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p_clk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...</a:t>
            </a:r>
            <a:r>
              <a:rPr lang="zh-CN" altLang="en-US" dirty="0"/>
              <a:t>一行中的时钟端口名称与代码一致</a:t>
            </a:r>
            <a:endParaRPr lang="en-US" altLang="zh-CN" dirty="0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                                       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时钟名称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zh-CN" altLang="en-US" dirty="0">
                <a:solidFill>
                  <a:srgbClr val="FF0000"/>
                </a:solidFill>
              </a:rPr>
              <a:t>保持不变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r>
              <a:rPr lang="zh-CN" altLang="en-US" dirty="0"/>
              <a:t>删除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create_clock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p_sclk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...</a:t>
            </a:r>
            <a:r>
              <a:rPr lang="zh-CN" altLang="en-US" dirty="0"/>
              <a:t>一行</a:t>
            </a:r>
            <a:r>
              <a:rPr lang="en-US" altLang="zh-CN" dirty="0"/>
              <a:t> 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删除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set_clock_groups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zh-CN" altLang="en-US" dirty="0"/>
              <a:t>一行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修改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MCLK_INPUT_LIST</a:t>
            </a:r>
            <a:r>
              <a:rPr lang="zh-CN" altLang="en-US" dirty="0"/>
              <a:t>为复位管脚名称</a:t>
            </a:r>
            <a:r>
              <a:rPr lang="en-US" altLang="zh-CN" dirty="0"/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MCLK_INPUT_LIST [list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p_rstn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删除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Clock Domain: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sclk</a:t>
            </a:r>
            <a:r>
              <a:rPr lang="zh-CN" altLang="en-US" dirty="0"/>
              <a:t>至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Common Settings</a:t>
            </a:r>
            <a:r>
              <a:rPr lang="zh-CN" altLang="en-US" dirty="0"/>
              <a:t>之间的所有内容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编辑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common_setup.tcl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/>
              <a:t>修改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DESIGN_NAME</a:t>
            </a:r>
            <a:r>
              <a:rPr lang="zh-CN" altLang="en-US" dirty="0"/>
              <a:t>为顶层单元名称</a:t>
            </a:r>
            <a:r>
              <a:rPr lang="en-US" altLang="zh-CN" dirty="0"/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DESIGN_NAME "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your_design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修改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HIERARCHICAL_CELLS</a:t>
            </a:r>
            <a:r>
              <a:rPr lang="zh-CN" altLang="en-US" dirty="0"/>
              <a:t>为空</a:t>
            </a:r>
            <a:r>
              <a:rPr lang="en-US" altLang="zh-CN" dirty="0"/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HIERARCHICAL_CELLS ""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编辑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dc_setup.tcl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/>
              <a:t>修改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RTL_SOURCE_FILES</a:t>
            </a:r>
            <a:r>
              <a:rPr lang="zh-CN" altLang="en-US" dirty="0"/>
              <a:t>为</a:t>
            </a:r>
            <a:r>
              <a:rPr lang="en-US" altLang="zh-CN" dirty="0"/>
              <a:t>RTL</a:t>
            </a:r>
            <a:r>
              <a:rPr lang="zh-CN" altLang="en-US" dirty="0"/>
              <a:t>代码文件列表，不要包括测试平台文件</a:t>
            </a:r>
          </a:p>
        </p:txBody>
      </p:sp>
    </p:spTree>
    <p:extLst>
      <p:ext uri="{BB962C8B-B14F-4D97-AF65-F5344CB8AC3E}">
        <p14:creationId xmlns:p14="http://schemas.microsoft.com/office/powerpoint/2010/main" val="22080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BDAC8-F10E-4D9F-86F0-FA945565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64388"/>
            <a:ext cx="7855451" cy="519612"/>
          </a:xfrm>
        </p:spPr>
        <p:txBody>
          <a:bodyPr/>
          <a:lstStyle/>
          <a:p>
            <a:r>
              <a:rPr lang="zh-CN" altLang="en-US" dirty="0"/>
              <a:t>逻辑综合 </a:t>
            </a:r>
            <a:r>
              <a:rPr lang="en-US" altLang="zh-CN" dirty="0"/>
              <a:t>(syn/)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E24A13-4C46-4491-9127-F4448D638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54902" y="6482993"/>
            <a:ext cx="432000" cy="288000"/>
          </a:xfrm>
        </p:spPr>
        <p:txBody>
          <a:bodyPr/>
          <a:lstStyle/>
          <a:p>
            <a:fld id="{E03290A5-688F-44DD-A518-A7C144A2E8B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6C605-7EBC-4F79-9942-411E69E38A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" y="764704"/>
            <a:ext cx="8639999" cy="5718896"/>
          </a:xfrm>
        </p:spPr>
        <p:txBody>
          <a:bodyPr>
            <a:noAutofit/>
          </a:bodyPr>
          <a:lstStyle/>
          <a:p>
            <a:r>
              <a:rPr lang="zh-CN" altLang="en-US" dirty="0"/>
              <a:t>执行逻辑综合</a:t>
            </a:r>
            <a:endParaRPr lang="en-US" altLang="zh-CN" dirty="0"/>
          </a:p>
          <a:p>
            <a:pPr lvl="1"/>
            <a:r>
              <a:rPr lang="zh-CN" altLang="en-US" dirty="0"/>
              <a:t>回到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syn/</a:t>
            </a:r>
            <a:r>
              <a:rPr lang="zh-CN" altLang="en-US" dirty="0"/>
              <a:t>目录，</a:t>
            </a:r>
            <a:endParaRPr lang="en-US" altLang="zh-CN" dirty="0"/>
          </a:p>
          <a:p>
            <a:pPr lvl="1"/>
            <a:r>
              <a:rPr lang="zh-CN" altLang="en-US" dirty="0"/>
              <a:t>执行：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setdt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dc</a:t>
            </a:r>
          </a:p>
          <a:p>
            <a:pPr lvl="1"/>
            <a:r>
              <a:rPr lang="zh-CN" altLang="en-US" dirty="0"/>
              <a:t>执行：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./dc</a:t>
            </a:r>
          </a:p>
          <a:p>
            <a:pPr lvl="1"/>
            <a:r>
              <a:rPr lang="zh-CN" altLang="en-US" dirty="0"/>
              <a:t>注意</a:t>
            </a:r>
            <a:r>
              <a:rPr lang="en-US" altLang="zh-CN" dirty="0"/>
              <a:t>DC</a:t>
            </a:r>
            <a:r>
              <a:rPr lang="zh-CN" altLang="en-US" dirty="0"/>
              <a:t>运行过程中输出，如果有错误，需要中止运行并调试分析原因</a:t>
            </a:r>
            <a:endParaRPr lang="en-US" altLang="zh-CN" dirty="0"/>
          </a:p>
          <a:p>
            <a:pPr lvl="1"/>
            <a:r>
              <a:rPr lang="zh-CN" altLang="en-US" dirty="0"/>
              <a:t>若成功运行综合，注意时序报告的</a:t>
            </a:r>
            <a:r>
              <a:rPr lang="en-US" altLang="zh-CN" dirty="0"/>
              <a:t>slack</a:t>
            </a:r>
            <a:r>
              <a:rPr lang="zh-CN" altLang="en-US" dirty="0"/>
              <a:t>是否为正值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执行等价性检查</a:t>
            </a:r>
            <a:endParaRPr lang="en-US" altLang="zh-CN" dirty="0"/>
          </a:p>
          <a:p>
            <a:pPr lvl="1"/>
            <a:r>
              <a:rPr lang="zh-CN" altLang="en-US" dirty="0"/>
              <a:t>执行：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setdt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执行：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注意运行结果是否为成功</a:t>
            </a:r>
          </a:p>
        </p:txBody>
      </p:sp>
    </p:spTree>
    <p:extLst>
      <p:ext uri="{BB962C8B-B14F-4D97-AF65-F5344CB8AC3E}">
        <p14:creationId xmlns:p14="http://schemas.microsoft.com/office/powerpoint/2010/main" val="256057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B997-3893-4991-921C-D31C07A7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布局布线 </a:t>
            </a:r>
            <a:r>
              <a:rPr lang="en-US" altLang="zh-CN" dirty="0"/>
              <a:t>(</a:t>
            </a:r>
            <a:r>
              <a:rPr lang="en-US" altLang="zh-CN" dirty="0" err="1"/>
              <a:t>apr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5EAD98-8F0E-4816-980D-CF247DB83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8E9459-F55F-4206-B165-21AAB3D488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修改脚本文件</a:t>
            </a:r>
            <a:endParaRPr lang="en-US" altLang="zh-CN" dirty="0"/>
          </a:p>
          <a:p>
            <a:pPr lvl="1"/>
            <a:r>
              <a:rPr lang="zh-CN" altLang="en-US" dirty="0"/>
              <a:t>进入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script/</a:t>
            </a:r>
            <a:r>
              <a:rPr lang="zh-CN" altLang="en-US" dirty="0"/>
              <a:t>目录</a:t>
            </a:r>
            <a:endParaRPr lang="en-US" altLang="zh-CN" dirty="0"/>
          </a:p>
          <a:p>
            <a:pPr lvl="1"/>
            <a:r>
              <a:rPr lang="zh-CN" altLang="en-US" dirty="0"/>
              <a:t>编辑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physical_only_cells_creation.tcl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dirty="0"/>
              <a:t>修改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/>
              <a:t>的范围，一般</a:t>
            </a:r>
            <a:r>
              <a:rPr lang="en-US" altLang="zh-CN" dirty="0"/>
              <a:t>7-8</a:t>
            </a:r>
            <a:r>
              <a:rPr lang="zh-CN" altLang="en-US" dirty="0"/>
              <a:t>个信号</a:t>
            </a:r>
            <a:r>
              <a:rPr lang="en-US" altLang="zh-CN" dirty="0"/>
              <a:t>PAD</a:t>
            </a:r>
            <a:r>
              <a:rPr lang="zh-CN" altLang="en-US" dirty="0"/>
              <a:t>配一组电源地，例如，</a:t>
            </a:r>
            <a:r>
              <a:rPr lang="en-US" altLang="zh-CN" dirty="0"/>
              <a:t>23</a:t>
            </a:r>
            <a:r>
              <a:rPr lang="zh-CN" altLang="en-US" dirty="0"/>
              <a:t>个信号</a:t>
            </a:r>
            <a:r>
              <a:rPr lang="en-US" altLang="zh-CN" dirty="0"/>
              <a:t>IO</a:t>
            </a:r>
            <a:r>
              <a:rPr lang="zh-CN" altLang="en-US" dirty="0"/>
              <a:t>配置为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&lt;3</a:t>
            </a:r>
          </a:p>
          <a:p>
            <a:pPr lvl="2"/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编辑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pin_pad_physical_constraints.tcl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dirty="0"/>
              <a:t>在草稿纸上安排一下</a:t>
            </a:r>
            <a:r>
              <a:rPr lang="en-US" altLang="zh-CN" dirty="0"/>
              <a:t>PAD</a:t>
            </a:r>
            <a:r>
              <a:rPr lang="zh-CN" altLang="en-US" dirty="0"/>
              <a:t>在各边的位置，主要原则如下</a:t>
            </a:r>
            <a:endParaRPr lang="en-US" altLang="zh-CN" dirty="0"/>
          </a:p>
          <a:p>
            <a:pPr lvl="3"/>
            <a:r>
              <a:rPr lang="zh-CN" altLang="en-US" dirty="0"/>
              <a:t>每间隔</a:t>
            </a:r>
            <a:r>
              <a:rPr lang="en-US" altLang="zh-CN" dirty="0"/>
              <a:t>7-8</a:t>
            </a:r>
            <a:r>
              <a:rPr lang="zh-CN" altLang="en-US" dirty="0"/>
              <a:t>个信号</a:t>
            </a:r>
            <a:r>
              <a:rPr lang="en-US" altLang="zh-CN" dirty="0"/>
              <a:t>PAD</a:t>
            </a:r>
            <a:r>
              <a:rPr lang="zh-CN" altLang="en-US" dirty="0"/>
              <a:t>，安排一组电源地</a:t>
            </a:r>
            <a:r>
              <a:rPr lang="en-US" altLang="zh-CN" dirty="0"/>
              <a:t>PAD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注意电源地</a:t>
            </a:r>
            <a:r>
              <a:rPr lang="en-US" altLang="zh-CN" dirty="0">
                <a:solidFill>
                  <a:srgbClr val="FF0000"/>
                </a:solidFill>
              </a:rPr>
              <a:t>PAD</a:t>
            </a:r>
            <a:r>
              <a:rPr lang="zh-CN" altLang="en-US" dirty="0">
                <a:solidFill>
                  <a:srgbClr val="FF0000"/>
                </a:solidFill>
              </a:rPr>
              <a:t>名称里的编号不要重复、写错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电源地尽量安排在左右两边</a:t>
            </a:r>
            <a:r>
              <a:rPr lang="zh-CN" altLang="en-US" dirty="0"/>
              <a:t>，三组电源地的，可以安排一组在上边或者下边</a:t>
            </a:r>
            <a:endParaRPr lang="en-US" altLang="zh-CN" dirty="0"/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VDD1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VSS3</a:t>
            </a:r>
            <a:r>
              <a:rPr lang="zh-CN" altLang="en-US" dirty="0">
                <a:solidFill>
                  <a:srgbClr val="FF0000"/>
                </a:solidFill>
              </a:rPr>
              <a:t>不要安排每边两头的位置</a:t>
            </a:r>
            <a:r>
              <a:rPr lang="zh-CN" altLang="en-US" dirty="0"/>
              <a:t>，这里不方便连线到电源环，</a:t>
            </a:r>
            <a:r>
              <a:rPr lang="en-US" altLang="zh-CN" dirty="0"/>
              <a:t>VDD2</a:t>
            </a:r>
            <a:r>
              <a:rPr lang="zh-CN" altLang="en-US" dirty="0"/>
              <a:t>不需要连电源环</a:t>
            </a:r>
            <a:endParaRPr lang="en-US" altLang="zh-CN" dirty="0"/>
          </a:p>
          <a:p>
            <a:pPr lvl="3"/>
            <a:r>
              <a:rPr lang="zh-CN" altLang="en-US" dirty="0"/>
              <a:t>左右两边从下向上排序，上下两边从左向右排序，不是按照顺时针或者逆时针方向转圈排序的</a:t>
            </a:r>
            <a:endParaRPr lang="en-US" altLang="zh-CN" dirty="0"/>
          </a:p>
          <a:p>
            <a:pPr lvl="2"/>
            <a:r>
              <a:rPr lang="zh-CN" altLang="en-US" dirty="0"/>
              <a:t>根据</a:t>
            </a:r>
            <a:r>
              <a:rPr lang="en-US" altLang="zh-CN" dirty="0"/>
              <a:t>PAD</a:t>
            </a:r>
            <a:r>
              <a:rPr lang="zh-CN" altLang="en-US" dirty="0"/>
              <a:t>安排方案，删除各边多余的行，注意编号从</a:t>
            </a:r>
            <a:r>
              <a:rPr lang="en-US" altLang="zh-CN" dirty="0"/>
              <a:t>1</a:t>
            </a:r>
            <a:r>
              <a:rPr lang="zh-CN" altLang="en-US" dirty="0"/>
              <a:t>开始连续</a:t>
            </a:r>
            <a:endParaRPr lang="en-US" altLang="zh-CN" dirty="0"/>
          </a:p>
          <a:p>
            <a:pPr lvl="2"/>
            <a:r>
              <a:rPr lang="zh-CN" altLang="en-US" dirty="0"/>
              <a:t>将剩余各行的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pad_name</a:t>
            </a:r>
            <a:r>
              <a:rPr lang="zh-CN" altLang="en-US" dirty="0"/>
              <a:t>参数修改为参考代码中</a:t>
            </a:r>
            <a:r>
              <a:rPr lang="en-US" altLang="zh-CN" dirty="0"/>
              <a:t>IO Cell</a:t>
            </a:r>
            <a:r>
              <a:rPr lang="zh-CN" altLang="en-US" dirty="0"/>
              <a:t>实例的名称</a:t>
            </a:r>
            <a:endParaRPr lang="en-US" altLang="zh-CN" dirty="0"/>
          </a:p>
          <a:p>
            <a:pPr lvl="2"/>
            <a:r>
              <a:rPr lang="zh-CN" altLang="en-US" dirty="0"/>
              <a:t>删除每行最后的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min_left_iospace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xx -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min_right_iospace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zh-CN" altLang="en-US" dirty="0"/>
              <a:t>参数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468825-5BB3-46D2-8D60-15835FED1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95525"/>
            <a:ext cx="4095750" cy="1133475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8A5CD72-AD9F-4696-B927-41F99C251BE9}"/>
              </a:ext>
            </a:extLst>
          </p:cNvPr>
          <p:cNvSpPr/>
          <p:nvPr/>
        </p:nvSpPr>
        <p:spPr>
          <a:xfrm>
            <a:off x="3311860" y="2276872"/>
            <a:ext cx="900100" cy="324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57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4E704-E47A-4E35-B58F-7D135C9E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布局布线 </a:t>
            </a:r>
            <a:r>
              <a:rPr lang="en-US" altLang="zh-CN" dirty="0"/>
              <a:t>(</a:t>
            </a:r>
            <a:r>
              <a:rPr lang="en-US" altLang="zh-CN" dirty="0" err="1"/>
              <a:t>apr</a:t>
            </a:r>
            <a:r>
              <a:rPr lang="en-US" altLang="zh-CN" dirty="0"/>
              <a:t>/)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0D933C-5FCE-44BB-8038-9E4B78C64E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EF3A5-A356-468B-BFC8-D10849C984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修改脚本文件（续）</a:t>
            </a:r>
            <a:endParaRPr lang="en-US" altLang="zh-CN" dirty="0"/>
          </a:p>
          <a:p>
            <a:pPr lvl="1"/>
            <a:r>
              <a:rPr lang="zh-CN" altLang="en-US" dirty="0"/>
              <a:t>编辑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init_design_icc.tcl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dirty="0"/>
              <a:t>找到第</a:t>
            </a:r>
            <a:r>
              <a:rPr lang="en-US" altLang="zh-CN" dirty="0"/>
              <a:t>345</a:t>
            </a:r>
            <a:r>
              <a:rPr lang="zh-CN" altLang="en-US" dirty="0"/>
              <a:t>行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create_floorplan</a:t>
            </a:r>
            <a:r>
              <a:rPr lang="zh-CN" altLang="en-US" dirty="0"/>
              <a:t>命令，修改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core_width</a:t>
            </a:r>
            <a:r>
              <a:rPr lang="zh-CN" altLang="en-US" dirty="0"/>
              <a:t>和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core_height</a:t>
            </a:r>
            <a:r>
              <a:rPr lang="zh-CN" altLang="en-US" dirty="0"/>
              <a:t>参数</a:t>
            </a:r>
            <a:endParaRPr lang="en-US" altLang="zh-CN" dirty="0"/>
          </a:p>
          <a:p>
            <a:pPr lvl="2"/>
            <a:r>
              <a:rPr lang="zh-CN" altLang="en-US" dirty="0"/>
              <a:t>计算方法如下：</a:t>
            </a:r>
            <a:endParaRPr lang="en-US" altLang="zh-CN" dirty="0"/>
          </a:p>
          <a:p>
            <a:pPr lvl="3"/>
            <a:r>
              <a:rPr lang="zh-CN" altLang="en-US" dirty="0"/>
              <a:t>因为面积比较紧张，初始设置按照</a:t>
            </a:r>
            <a:r>
              <a:rPr lang="en-US" altLang="zh-CN" dirty="0"/>
              <a:t>PAD</a:t>
            </a:r>
            <a:r>
              <a:rPr lang="zh-CN" altLang="en-US" dirty="0"/>
              <a:t>挨在一起排列计算</a:t>
            </a:r>
            <a:endParaRPr lang="en-US" altLang="zh-CN" dirty="0"/>
          </a:p>
          <a:p>
            <a:pPr lvl="3"/>
            <a:r>
              <a:rPr lang="zh-CN" altLang="en-US" dirty="0"/>
              <a:t>每个</a:t>
            </a:r>
            <a:r>
              <a:rPr lang="en-US" altLang="zh-CN" dirty="0"/>
              <a:t>IO Cell</a:t>
            </a:r>
            <a:r>
              <a:rPr lang="zh-CN" altLang="en-US" dirty="0"/>
              <a:t>宽度</a:t>
            </a:r>
            <a:r>
              <a:rPr lang="en-US" altLang="zh-CN" dirty="0"/>
              <a:t>80um</a:t>
            </a:r>
            <a:r>
              <a:rPr lang="zh-CN" altLang="en-US" dirty="0"/>
              <a:t>，高度</a:t>
            </a:r>
            <a:r>
              <a:rPr lang="en-US" altLang="zh-CN" dirty="0"/>
              <a:t>120um</a:t>
            </a:r>
            <a:r>
              <a:rPr lang="zh-CN" altLang="en-US" dirty="0"/>
              <a:t>；</a:t>
            </a:r>
            <a:r>
              <a:rPr lang="en-US" altLang="zh-CN" dirty="0"/>
              <a:t>Corner Cell</a:t>
            </a:r>
            <a:r>
              <a:rPr lang="zh-CN" altLang="en-US" dirty="0"/>
              <a:t>边长</a:t>
            </a:r>
            <a:r>
              <a:rPr lang="en-US" altLang="zh-CN" dirty="0"/>
              <a:t>130um</a:t>
            </a:r>
          </a:p>
          <a:p>
            <a:pPr lvl="3"/>
            <a:r>
              <a:rPr lang="zh-CN" altLang="en-US" dirty="0"/>
              <a:t>每边的外围长度 </a:t>
            </a:r>
            <a:r>
              <a:rPr lang="en-US" altLang="zh-CN" dirty="0"/>
              <a:t>= IO Cell</a:t>
            </a:r>
            <a:r>
              <a:rPr lang="zh-CN" altLang="en-US" dirty="0"/>
              <a:t>数量</a:t>
            </a:r>
            <a:r>
              <a:rPr lang="en-US" altLang="zh-CN" dirty="0"/>
              <a:t>*80+260 (um)</a:t>
            </a:r>
          </a:p>
          <a:p>
            <a:pPr lvl="3"/>
            <a:r>
              <a:rPr lang="zh-CN" altLang="en-US" dirty="0"/>
              <a:t>上下两边等长，左右两边等长，相对两边的</a:t>
            </a:r>
            <a:r>
              <a:rPr lang="en-US" altLang="zh-CN" dirty="0"/>
              <a:t>IO Cell</a:t>
            </a:r>
            <a:r>
              <a:rPr lang="zh-CN" altLang="en-US" dirty="0"/>
              <a:t>数量不等时，按照</a:t>
            </a:r>
            <a:r>
              <a:rPr lang="en-US" altLang="zh-CN" dirty="0"/>
              <a:t>IO Cell</a:t>
            </a:r>
            <a:r>
              <a:rPr lang="zh-CN" altLang="en-US" dirty="0"/>
              <a:t>多的一边计算</a:t>
            </a:r>
            <a:endParaRPr lang="en-US" altLang="zh-CN" dirty="0"/>
          </a:p>
          <a:p>
            <a:pPr lvl="3"/>
            <a:r>
              <a:rPr lang="en-US" altLang="zh-CN" dirty="0" err="1"/>
              <a:t>core_width</a:t>
            </a:r>
            <a:r>
              <a:rPr lang="en-US" altLang="zh-CN" dirty="0"/>
              <a:t> = </a:t>
            </a:r>
            <a:r>
              <a:rPr lang="zh-CN" altLang="en-US" dirty="0"/>
              <a:t>上下边长 </a:t>
            </a:r>
            <a:r>
              <a:rPr lang="en-US" altLang="zh-CN" dirty="0"/>
              <a:t>- 25*2 - 130*2 </a:t>
            </a:r>
            <a:r>
              <a:rPr lang="zh-CN" altLang="en-US" dirty="0"/>
              <a:t> </a:t>
            </a:r>
            <a:r>
              <a:rPr lang="en-US" altLang="zh-CN" dirty="0"/>
              <a:t>(um)</a:t>
            </a:r>
          </a:p>
          <a:p>
            <a:pPr lvl="3"/>
            <a:r>
              <a:rPr lang="en-US" altLang="zh-CN" dirty="0" err="1"/>
              <a:t>core_height</a:t>
            </a:r>
            <a:r>
              <a:rPr lang="en-US" altLang="zh-CN" dirty="0"/>
              <a:t> = </a:t>
            </a:r>
            <a:r>
              <a:rPr lang="zh-CN" altLang="en-US" dirty="0"/>
              <a:t>左右边长 </a:t>
            </a:r>
            <a:r>
              <a:rPr lang="en-US" altLang="zh-CN" dirty="0"/>
              <a:t>- 25*2 - 130*2 </a:t>
            </a:r>
            <a:r>
              <a:rPr lang="zh-CN" altLang="en-US" dirty="0"/>
              <a:t> </a:t>
            </a:r>
            <a:r>
              <a:rPr lang="en-US" altLang="zh-CN" dirty="0"/>
              <a:t>(um)</a:t>
            </a:r>
          </a:p>
          <a:p>
            <a:pPr lvl="2"/>
            <a:r>
              <a:rPr lang="zh-CN" altLang="en-US" dirty="0"/>
              <a:t>如果后续流程布线不通，再酌情增加一个方向或两个方向的长度</a:t>
            </a:r>
            <a:endParaRPr lang="en-US" altLang="zh-CN" dirty="0"/>
          </a:p>
          <a:p>
            <a:pPr lvl="1"/>
            <a:r>
              <a:rPr lang="zh-CN" altLang="en-US" dirty="0"/>
              <a:t>如果在生成电源网络后，垂直的电源网络线与</a:t>
            </a:r>
            <a:r>
              <a:rPr lang="en-US" altLang="zh-CN" dirty="0"/>
              <a:t>VDD1</a:t>
            </a:r>
            <a:r>
              <a:rPr lang="zh-CN" altLang="en-US" dirty="0"/>
              <a:t>或</a:t>
            </a:r>
            <a:r>
              <a:rPr lang="en-US" altLang="zh-CN" dirty="0"/>
              <a:t>VSS3</a:t>
            </a:r>
            <a:r>
              <a:rPr lang="zh-CN" altLang="en-US" dirty="0"/>
              <a:t>连接电源环的金属冲突，编辑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custom_icc_dp_pns.tcl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dirty="0"/>
              <a:t>修改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set_power_plan_strategy</a:t>
            </a:r>
            <a:r>
              <a:rPr lang="zh-CN" altLang="en-US" dirty="0"/>
              <a:t>命令的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</a:t>
            </a:r>
            <a:r>
              <a:rPr lang="zh-CN" altLang="en-US" dirty="0"/>
              <a:t>参数，调整垂直电源网络线位置，避免冲突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2DF09F-A528-4ECC-88A0-C9DA57E7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5301208"/>
            <a:ext cx="6552728" cy="1173495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7AC7031-73CF-47FC-81CE-1B6274F5FEED}"/>
              </a:ext>
            </a:extLst>
          </p:cNvPr>
          <p:cNvSpPr/>
          <p:nvPr/>
        </p:nvSpPr>
        <p:spPr>
          <a:xfrm>
            <a:off x="6120172" y="5949280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0D0A4F-0665-4B7D-AEBD-9BE0C36627A0}"/>
              </a:ext>
            </a:extLst>
          </p:cNvPr>
          <p:cNvSpPr txBox="1"/>
          <p:nvPr/>
        </p:nvSpPr>
        <p:spPr>
          <a:xfrm>
            <a:off x="6084168" y="1988840"/>
            <a:ext cx="2999539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如果得到的芯片尺寸不是计算得到的数值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zh-CN" altLang="en-US" sz="1200" b="1" dirty="0">
                <a:solidFill>
                  <a:srgbClr val="FF0000"/>
                </a:solidFill>
              </a:rPr>
              <a:t>差了一点儿小数，可以通过调整命令中的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zh-CN" altLang="en-US" sz="1200" b="1" dirty="0">
                <a:solidFill>
                  <a:srgbClr val="FF0000"/>
                </a:solidFill>
              </a:rPr>
              <a:t>几个</a:t>
            </a:r>
            <a:r>
              <a:rPr lang="en-US" altLang="zh-CN" sz="1200" b="1" dirty="0">
                <a:solidFill>
                  <a:srgbClr val="FF0000"/>
                </a:solidFill>
              </a:rPr>
              <a:t>25</a:t>
            </a:r>
            <a:r>
              <a:rPr lang="zh-CN" altLang="en-US" sz="1200" b="1" dirty="0">
                <a:solidFill>
                  <a:srgbClr val="FF0000"/>
                </a:solidFill>
              </a:rPr>
              <a:t>补偿一下，比如多了</a:t>
            </a:r>
            <a:r>
              <a:rPr lang="en-US" altLang="zh-CN" sz="1200" b="1" dirty="0">
                <a:solidFill>
                  <a:srgbClr val="FF0000"/>
                </a:solidFill>
              </a:rPr>
              <a:t>0.1</a:t>
            </a:r>
            <a:r>
              <a:rPr lang="zh-CN" altLang="en-US" sz="1200" b="1" dirty="0">
                <a:solidFill>
                  <a:srgbClr val="FF0000"/>
                </a:solidFill>
              </a:rPr>
              <a:t>，就把这个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zh-CN" altLang="en-US" sz="1200" b="1" dirty="0">
                <a:solidFill>
                  <a:srgbClr val="FF0000"/>
                </a:solidFill>
              </a:rPr>
              <a:t>方向的一个</a:t>
            </a:r>
            <a:r>
              <a:rPr lang="en-US" altLang="zh-CN" sz="1200" b="1" dirty="0">
                <a:solidFill>
                  <a:srgbClr val="FF0000"/>
                </a:solidFill>
              </a:rPr>
              <a:t>25</a:t>
            </a:r>
            <a:r>
              <a:rPr lang="zh-CN" altLang="en-US" sz="1200" b="1" dirty="0">
                <a:solidFill>
                  <a:srgbClr val="FF0000"/>
                </a:solidFill>
              </a:rPr>
              <a:t>改成</a:t>
            </a:r>
            <a:r>
              <a:rPr lang="en-US" altLang="zh-CN" sz="1200" b="1" dirty="0">
                <a:solidFill>
                  <a:srgbClr val="FF0000"/>
                </a:solidFill>
              </a:rPr>
              <a:t>24.9</a:t>
            </a:r>
            <a:r>
              <a:rPr lang="zh-CN" altLang="en-US" sz="1200" b="1" dirty="0">
                <a:solidFill>
                  <a:srgbClr val="FF0000"/>
                </a:solidFill>
              </a:rPr>
              <a:t>试试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0070C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>
            <a:solidFill>
              <a:schemeClr val="tx1"/>
            </a:solidFill>
            <a:latin typeface="Arial Narrow" panose="020B0606020202030204" pitchFamily="34" charset="0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53081</TotalTime>
  <Words>2451</Words>
  <Application>Microsoft Office PowerPoint</Application>
  <PresentationFormat>全屏显示(4:3)</PresentationFormat>
  <Paragraphs>349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等距更纱黑体 SC Semibold</vt:lpstr>
      <vt:lpstr>华文中宋</vt:lpstr>
      <vt:lpstr>楷体</vt:lpstr>
      <vt:lpstr>Arial</vt:lpstr>
      <vt:lpstr>Arial Narrow</vt:lpstr>
      <vt:lpstr>Calibri</vt:lpstr>
      <vt:lpstr>Courier New</vt:lpstr>
      <vt:lpstr>Wingdings</vt:lpstr>
      <vt:lpstr>Office 主题</vt:lpstr>
      <vt:lpstr>数字设计实验流程</vt:lpstr>
      <vt:lpstr>参考模板： /js1/baixf/teaching/example2.tar.gz  可使用以下命令复制到工作目录并解压： cp /js1/baixf/teaching/example2.tar.gz . tar xvfz example2.tar.gz</vt:lpstr>
      <vt:lpstr>工艺文件 (tech/)</vt:lpstr>
      <vt:lpstr>代码设计 (src/)</vt:lpstr>
      <vt:lpstr>代码仿真 (sim/)</vt:lpstr>
      <vt:lpstr>逻辑综合 (syn/)</vt:lpstr>
      <vt:lpstr>逻辑综合 (syn/)</vt:lpstr>
      <vt:lpstr>布局布线 (apr/)</vt:lpstr>
      <vt:lpstr>布局布线 (apr/)</vt:lpstr>
      <vt:lpstr>布局布线 (apr/)</vt:lpstr>
      <vt:lpstr>收尾工作 (oa/)</vt:lpstr>
      <vt:lpstr>收尾工作 (oa/)</vt:lpstr>
      <vt:lpstr>收尾工作 (oa/)</vt:lpstr>
      <vt:lpstr>收尾工作 (oa/)</vt:lpstr>
      <vt:lpstr>收尾工作 (oa/)</vt:lpstr>
      <vt:lpstr>收尾工作 (oa/)</vt:lpstr>
      <vt:lpstr>收尾工作 (oa/)</vt:lpstr>
      <vt:lpstr>收尾工作 (oa/)</vt:lpstr>
      <vt:lpstr>收尾工作 (oa/)</vt:lpstr>
      <vt:lpstr>收尾工作 (oa/)</vt:lpstr>
      <vt:lpstr>收尾工作 (oa/)</vt:lpstr>
      <vt:lpstr>收尾工作 (oa/)</vt:lpstr>
      <vt:lpstr>收尾工作 (oa/)</vt:lpstr>
      <vt:lpstr>收尾工作 (oa/)</vt:lpstr>
      <vt:lpstr>收尾工作 (oa/)</vt:lpstr>
      <vt:lpstr>收尾工作 (oa/)</vt:lpstr>
      <vt:lpstr>版图发布</vt:lpstr>
      <vt:lpstr>本章结束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baixf</cp:lastModifiedBy>
  <cp:revision>3646</cp:revision>
  <dcterms:created xsi:type="dcterms:W3CDTF">2019-05-16T05:22:57Z</dcterms:created>
  <dcterms:modified xsi:type="dcterms:W3CDTF">2023-02-09T05:01:52Z</dcterms:modified>
</cp:coreProperties>
</file>