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774" r:id="rId3"/>
  </p:sldMasterIdLst>
  <p:notesMasterIdLst>
    <p:notesMasterId r:id="rId23"/>
  </p:notesMasterIdLst>
  <p:sldIdLst>
    <p:sldId id="258" r:id="rId4"/>
    <p:sldId id="275" r:id="rId5"/>
    <p:sldId id="259" r:id="rId6"/>
    <p:sldId id="274" r:id="rId7"/>
    <p:sldId id="276" r:id="rId8"/>
    <p:sldId id="277" r:id="rId9"/>
    <p:sldId id="278" r:id="rId10"/>
    <p:sldId id="279" r:id="rId11"/>
    <p:sldId id="280" r:id="rId12"/>
    <p:sldId id="281" r:id="rId13"/>
    <p:sldId id="271" r:id="rId14"/>
    <p:sldId id="272" r:id="rId15"/>
    <p:sldId id="285" r:id="rId16"/>
    <p:sldId id="282" r:id="rId17"/>
    <p:sldId id="286" r:id="rId18"/>
    <p:sldId id="288" r:id="rId19"/>
    <p:sldId id="309" r:id="rId20"/>
    <p:sldId id="289" r:id="rId21"/>
    <p:sldId id="308" r:id="rId2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01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5C45D4A-6B9A-4CC0-975E-57C58A20AA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18F32E-794B-461E-ADAD-97061E7F574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EE23DFB-BFA9-46D1-A7C3-4D303753B0C9}" type="datetimeFigureOut">
              <a:rPr lang="zh-CN" altLang="en-US"/>
              <a:pPr>
                <a:defRPr/>
              </a:pPr>
              <a:t>2023/4/11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2DF63E63-4FFE-4114-B07A-22CF7346C0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BE8DFAD0-0108-416B-9D46-D182168BE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9ECFF7-53A6-45F5-908E-00E65F576A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2DD7A2-A426-488F-ABEB-FF21348C95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867955E-DE81-43AF-8E48-0A51584700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37D460AB-F6E3-45A6-861E-F035141EEE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A5FC5234-1D07-4B94-A00A-7161DA050AB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0266A30D-B32A-4995-B926-93EB7CDA1A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14CCBC0-0E3A-4886-BB1E-8198858216CF}" type="slidenum">
              <a:rPr lang="zh-CN" altLang="en-US" smtClean="0">
                <a:latin typeface="Calibri" panose="020F0502020204030204" pitchFamily="34" charset="0"/>
              </a:rPr>
              <a:pPr/>
              <a:t>4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5CB90713-FAB3-45A5-BD99-83F2B1D409F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F23299CF-77C2-497E-8BE4-F9A8FCE7150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8F6AB56A-053D-45E3-AEED-18DAF6030E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CD221368-7119-42E1-B58A-9C83328123D5}" type="slidenum">
              <a:rPr lang="zh-CN" altLang="en-US" smtClean="0">
                <a:latin typeface="Calibri" panose="020F0502020204030204" pitchFamily="34" charset="0"/>
              </a:rPr>
              <a:pPr/>
              <a:t>5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>
            <a:extLst>
              <a:ext uri="{FF2B5EF4-FFF2-40B4-BE49-F238E27FC236}">
                <a16:creationId xmlns:a16="http://schemas.microsoft.com/office/drawing/2014/main" id="{B29F45DC-A027-4D19-B28E-4260C185A2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备注占位符 2">
            <a:extLst>
              <a:ext uri="{FF2B5EF4-FFF2-40B4-BE49-F238E27FC236}">
                <a16:creationId xmlns:a16="http://schemas.microsoft.com/office/drawing/2014/main" id="{03FFFD0D-A3E6-4B54-9E6C-57EC7B69BEB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24" name="灯片编号占位符 3">
            <a:extLst>
              <a:ext uri="{FF2B5EF4-FFF2-40B4-BE49-F238E27FC236}">
                <a16:creationId xmlns:a16="http://schemas.microsoft.com/office/drawing/2014/main" id="{04303095-F2C3-405D-9FF8-23882A8FC9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95CAD971-70D5-4817-855D-B0F841BF82EC}" type="slidenum">
              <a:rPr lang="zh-CN" altLang="en-US" smtClean="0">
                <a:latin typeface="Calibri" panose="020F0502020204030204" pitchFamily="34" charset="0"/>
              </a:rPr>
              <a:pPr/>
              <a:t>6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D56A66D2-FB3A-41A0-8153-7B5716B832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C85AD65C-2844-40B4-9A37-AACE62B5471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AF00BAF9-8373-4372-BF89-D6FCE0EAEA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60B0B0A2-511F-48BC-A58D-5D109256EA1E}" type="slidenum">
              <a:rPr lang="zh-CN" altLang="en-US" smtClean="0">
                <a:latin typeface="Calibri" panose="020F0502020204030204" pitchFamily="34" charset="0"/>
              </a:rPr>
              <a:pPr/>
              <a:t>7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>
            <a:extLst>
              <a:ext uri="{FF2B5EF4-FFF2-40B4-BE49-F238E27FC236}">
                <a16:creationId xmlns:a16="http://schemas.microsoft.com/office/drawing/2014/main" id="{1E463051-A61A-42F2-A8B8-D74D0D1329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>
            <a:extLst>
              <a:ext uri="{FF2B5EF4-FFF2-40B4-BE49-F238E27FC236}">
                <a16:creationId xmlns:a16="http://schemas.microsoft.com/office/drawing/2014/main" id="{C3D8068B-3799-4726-A400-CC742727AD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0" name="灯片编号占位符 3">
            <a:extLst>
              <a:ext uri="{FF2B5EF4-FFF2-40B4-BE49-F238E27FC236}">
                <a16:creationId xmlns:a16="http://schemas.microsoft.com/office/drawing/2014/main" id="{9F6355E9-27D6-4CEE-B74C-51A4CC1E78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D1C25396-A082-4AA2-A1C9-85BA9687981F}" type="slidenum">
              <a:rPr lang="zh-CN" altLang="en-US" smtClean="0">
                <a:latin typeface="Calibri" panose="020F0502020204030204" pitchFamily="34" charset="0"/>
              </a:rPr>
              <a:pPr/>
              <a:t>8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>
            <a:extLst>
              <a:ext uri="{FF2B5EF4-FFF2-40B4-BE49-F238E27FC236}">
                <a16:creationId xmlns:a16="http://schemas.microsoft.com/office/drawing/2014/main" id="{FF722063-0FC0-4E80-A35C-1C88A3BFF8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备注占位符 2">
            <a:extLst>
              <a:ext uri="{FF2B5EF4-FFF2-40B4-BE49-F238E27FC236}">
                <a16:creationId xmlns:a16="http://schemas.microsoft.com/office/drawing/2014/main" id="{77E130D6-6A7C-4E39-A2F4-86A406E44D2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68" name="灯片编号占位符 3">
            <a:extLst>
              <a:ext uri="{FF2B5EF4-FFF2-40B4-BE49-F238E27FC236}">
                <a16:creationId xmlns:a16="http://schemas.microsoft.com/office/drawing/2014/main" id="{60B7C878-2477-4227-B9FF-BB496BE068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D9094F8F-45A0-4DCC-A6AF-46D095B8640F}" type="slidenum">
              <a:rPr lang="zh-CN" altLang="en-US" smtClean="0">
                <a:latin typeface="Calibri" panose="020F0502020204030204" pitchFamily="34" charset="0"/>
              </a:rPr>
              <a:pPr/>
              <a:t>9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>
            <a:extLst>
              <a:ext uri="{FF2B5EF4-FFF2-40B4-BE49-F238E27FC236}">
                <a16:creationId xmlns:a16="http://schemas.microsoft.com/office/drawing/2014/main" id="{82EE7C3D-BB35-4E0D-B050-893EE7B08FC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>
            <a:extLst>
              <a:ext uri="{FF2B5EF4-FFF2-40B4-BE49-F238E27FC236}">
                <a16:creationId xmlns:a16="http://schemas.microsoft.com/office/drawing/2014/main" id="{218BC40A-BBCD-46A9-948F-73B182163DC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16" name="灯片编号占位符 3">
            <a:extLst>
              <a:ext uri="{FF2B5EF4-FFF2-40B4-BE49-F238E27FC236}">
                <a16:creationId xmlns:a16="http://schemas.microsoft.com/office/drawing/2014/main" id="{4BE799CD-A314-4D5E-9599-BBBD44AE3E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1BC6EC30-A88A-43A3-979D-3603510F4870}" type="slidenum">
              <a:rPr lang="zh-CN" altLang="en-US" smtClean="0">
                <a:latin typeface="Calibri" panose="020F0502020204030204" pitchFamily="34" charset="0"/>
              </a:rPr>
              <a:pPr/>
              <a:t>10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>
            <a:extLst>
              <a:ext uri="{FF2B5EF4-FFF2-40B4-BE49-F238E27FC236}">
                <a16:creationId xmlns:a16="http://schemas.microsoft.com/office/drawing/2014/main" id="{B1B94377-532E-48E2-8029-406AE05BBD1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备注占位符 2">
            <a:extLst>
              <a:ext uri="{FF2B5EF4-FFF2-40B4-BE49-F238E27FC236}">
                <a16:creationId xmlns:a16="http://schemas.microsoft.com/office/drawing/2014/main" id="{924B8F23-448F-470B-88B6-98403497AE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>
            <a:extLst>
              <a:ext uri="{FF2B5EF4-FFF2-40B4-BE49-F238E27FC236}">
                <a16:creationId xmlns:a16="http://schemas.microsoft.com/office/drawing/2014/main" id="{8871FED5-499C-4A08-AD80-64EED04BE8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5C0FE54D-DFAE-476A-BAE2-06116B784B73}" type="slidenum">
              <a:rPr lang="zh-CN" altLang="en-US" smtClean="0">
                <a:latin typeface="Calibri" panose="020F0502020204030204" pitchFamily="34" charset="0"/>
              </a:rPr>
              <a:pPr/>
              <a:t>12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814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E515B2B-3DB7-460E-A6A2-6436394029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204ED70-A7D9-4090-9356-0B2CC137694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C593D-E59C-4E33-A08B-DFDA6EDF8D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42790B3-1B4E-439F-8F36-7E13EA0C446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737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71AE8EB-16EE-433A-AE21-C4ECC7A919A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38B570-8CF5-45CD-9FCA-50D392439C4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2A4B83-48BB-474E-A51D-C2EA3DFC29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A3A4810-F0E6-4E0F-AE7C-033B9FBB6DB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692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85800"/>
            <a:ext cx="19812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85800"/>
            <a:ext cx="57912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4B4A146-8E02-4A7C-AEA6-6CDA70AD9C4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AB6BB8A-2E20-4894-887D-7FA2609FD33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F821B-ADBA-4131-A1BC-33ABB611B3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6144D28-B90B-44B7-AD5F-A58FDA1DD9E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4146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145752A-B43B-439E-9A21-2E813F3981F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7E9DCA4-DBF1-4357-A8EC-F616F90C5AB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08476-15CE-49EE-9EE1-3895B10F34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5F5FC20-5011-400A-BBED-D22F356755E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633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D0CD173-57C5-4FED-BA69-A3167EB5FE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462860F-C4B1-4C65-AFA6-251A8FEA1F3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9CDEE-ACDE-48F1-916C-F2DB865313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331AD74-6C8E-430D-8D2B-FB944D875BF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7181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4B181BF-A62C-40D8-8D37-0A6505C51B6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80C06B2-FBE6-475D-9725-0CD81D5C133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CE5D2-A44B-4568-ACDE-8A98117A67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38CED10-6A1F-4D53-A9B8-FCAE6D4CFC0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7553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52600"/>
            <a:ext cx="3848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752600"/>
            <a:ext cx="3848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466D23-DE1D-4D8D-9332-1A22389046B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697EEE-B18A-4ACA-8737-14C6A9F6623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38BFB-4716-49FB-898F-FA55041852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1805AAF-92FD-4E86-866B-86610550379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1580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8438D11-B0FA-4CEB-84A4-53072B6B989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EBD9B26-3FC2-48CE-9DD4-F8A11EBE246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16CC2C-3ED8-41D9-B7A6-4AEB4ED486D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59D55399-D32C-4A06-AA5C-FA401659190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280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C8FB77F-D86C-4EAD-B667-672EF0A917E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B37CD91-913B-4464-9CB3-A036187AC9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FC5C7-A6EE-4271-A589-A507DC7FA7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C7543A3-46FE-40FB-86B3-9D67725CAE5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83098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539EC5C3-49D1-4E42-879A-92BC32818CD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A28936C4-366A-487F-9325-700CA6A947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88D0F-A62E-47B4-85C8-066525B5F9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DA082C80-E542-4B6F-AB49-2FAD8CEA79B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20492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46A9B21-BEDA-4B61-A469-9987C9A93C3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6C317D4-86D0-493C-B4EC-060CDDED43C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09A5C-BC35-4F74-AEED-8BD948A881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F13DAB5-AE91-4D97-B79A-1788545E9D8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649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119E7CB-4931-4E55-A524-C9ED486EE26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0919600-401D-4DB7-AB11-01AC7BD10FC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C37AA-9D38-4E38-909D-7966ADD0C8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D2CFFA8-26D3-4E7F-9232-1306FD8B929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7873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C05CB03-379A-4408-A9B3-C68CDA9341B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2298E9-4BE6-48E9-9DE3-C23E08F977B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48830-34B3-47AB-B4D2-448DFC02FB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339B0D1-3390-48E5-8080-E2983223C75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72095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1132772-D9C2-4A46-9F91-F9C31FEF730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8285620-53A1-42B7-A50E-4B90238F002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48046-BF0A-4B31-BD7C-440DF29BCA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78A65F5-B559-4AA2-974A-DCC5FE06690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60231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85800"/>
            <a:ext cx="19812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85800"/>
            <a:ext cx="57912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DDC4177-9D2A-46D9-AB19-F6F404BD197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E368285-19E6-4EE5-B3F0-E0530D95369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723A1-2B38-4EA6-A609-4B26B9B62B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4505C64-773C-4BE0-ABC0-D010010ADFB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01495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8486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752600"/>
            <a:ext cx="38481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752600"/>
            <a:ext cx="38481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8B3AD6-AEBD-4CF4-9A35-B1679751CE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国家高性能计算中心（合肥）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6C5225-318A-4CEF-B01A-4C475DB19C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AC3CB-75B0-4395-AF4E-9A108C3C46A6}" type="slidenum">
              <a:rPr lang="zh-CN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B2DB4EA-965F-4506-91A9-1DE8AE6C012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BCA0FB-814D-42EB-931A-DC4D9B501294}" type="datetime1">
              <a:rPr lang="zh-CN" altLang="en-US"/>
              <a:pPr>
                <a:defRPr/>
              </a:pPr>
              <a:t>2023/4/11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63549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E07F1B4-5749-457F-83F0-3A33FDA9352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1D81F9B-C5E3-4EF7-9C41-DAC068A83A6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5C2A0-98C7-4ED7-9A9D-C66ED6D577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9319124-669B-4A6A-88CB-FBAB7F64E5B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29378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14D3BD4-58A2-42ED-9608-5C100F5F28C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3933562-39D4-4B48-9FE9-04CA1A2A009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2CB50-73EC-43A0-95D0-12057B31E2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8EC232A-9360-4924-BF96-280115BE2F4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47656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553E7B9-715B-4344-86E0-1BCBDD31811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59A3C8B-49F3-45F9-B79C-1A470532AB0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5670B-821E-4D2B-BDFE-BFC8CF1386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B378876-793A-40A5-986F-E15834F0B0E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30955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52600"/>
            <a:ext cx="3848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752600"/>
            <a:ext cx="3848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1470221-34AB-4549-8229-48C771F82EC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69DC447-6BF7-4ED0-8FB3-61DFF55C5EC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1EB6E-6FBF-4D5F-840E-BAE529B476F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087133C-7858-470F-9FC7-28E139066AD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79185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BDF2ADC-7F30-4576-B095-7502B5EFFB2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0131F98-A78D-496E-97C5-499D5336501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B2E7D-BCB3-4D70-94D1-DF505C806C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5346D33A-1E38-4866-A759-5B90E8BEFA2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02268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CF5D8DA-0235-4628-8499-2A7A208B84D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E721EF6-BF04-4627-9600-F2157DCD96D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EC2D3-A2AC-43F9-80BA-513DF7E5C3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8BED634-54AD-4666-88AA-CA5A60557DD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271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A652DFB-5C72-4F81-8204-4AD2F46AFB8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ABB3BC4-A2ED-4850-9E7B-D8DBCC667D9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02CB0-5E0A-46BB-825A-8A5B6AFCBF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8805A4C-7499-416E-8DBA-442177DDDFD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81191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5BF5E5C0-1792-434A-9AAD-FC6055A6756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2A3EC372-BF53-4094-A68B-0017A1F8107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A89B3-4056-46FF-853D-308148E391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A91D1F2-6E9C-42A1-B5ED-4933A750F40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4680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E9F4C4F-060A-4610-A7D1-39C830843AE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A76E31-D512-491B-83C6-4A6FFC64D43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458D7-51CA-41EF-B174-37EFDEF662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5E8DBA1-E652-4775-BD36-6C98A5ECD97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37748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83C187-409A-42AB-B6D7-52B67FF80A0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2B924A-6258-42FC-9693-068D91DF557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94066-2F2C-4505-B249-6894B2726E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713E0DA-9F6A-44F2-BAD5-8DE329BADA3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45751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4823379-9A7D-40C2-B4F0-683BAC1A0B0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7E8080C-EED6-47C5-80FF-23A47E58FAF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AECD8-D4D9-436E-AFB4-13E0F598CC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B8127DA-EA07-492A-91FE-A791B6F4B83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57886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85800"/>
            <a:ext cx="19812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85800"/>
            <a:ext cx="57912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A60A721-EE80-47D1-AB9F-2C73C30DF19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025A76B-983D-4540-9EC6-DCA3AC05F3D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3CB6E-5C8E-4E49-84B0-A89169A2CD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E84C04B-0562-4767-B295-B4ED4689703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83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52600"/>
            <a:ext cx="3848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752600"/>
            <a:ext cx="3848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ADD9F2-B110-4135-8EB3-AD00ACA6C21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246FFAC-17B3-42F8-A38C-90515E4FAD9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B092E-86CA-4AC9-8593-6A15F7BA02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33DB8E3-5DED-491F-B243-A18EA7C41DF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933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0B49509-11F8-46FD-A1DD-A2ABF1FE521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BB126BE-AE7B-4717-91FF-26466C0387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3DB59-29FC-49AA-B72D-947F15001E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51ED7DCF-D994-4B63-8F1C-F1EE5225780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463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1144B0D-7C78-48C3-9F02-33EC2A6A267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8F9C19D-0AA8-48AD-955E-268F225D33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B9503B-29F1-42FF-9BB7-C520F6E5E7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9FB63EE-2B6D-4B89-91F9-3373AA3F9A2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796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E3066287-84F2-45F7-A3F8-FB0DEDEF87B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66BF9AC-8A43-4DC3-9110-AC4BEAEDD2D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0E0D4-6BBE-4D02-8B00-CC8B0D3E66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C39153E-7BC7-4366-9857-A22FAF10432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511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31562E-D256-4CCF-9988-5963F3BCBC9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C49AC1B-E80C-40AA-A531-15CCCE5AB9E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14907A-5892-4CA6-B3E0-B2026B0F9B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30C0DCB-A645-454D-A6A4-C1A3CF325B5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903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5F0D8B9-3486-4902-91E3-6B71205A492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4DCB8D0-C65B-4561-97DB-17BC938FF52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00764-E05C-4D0B-9A66-6D307CCFA1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C3EAE3F-F4A3-46A5-B756-17CE5DB7212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1">
            <a:extLst>
              <a:ext uri="{FF2B5EF4-FFF2-40B4-BE49-F238E27FC236}">
                <a16:creationId xmlns:a16="http://schemas.microsoft.com/office/drawing/2014/main" id="{F3AC9585-8ED5-4276-BEDD-CDDC66DE8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25444E6D-8C03-4576-9420-9281C8A199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8580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并行计算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7AA3E01-61B6-4A78-95C5-FE5683CB0A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52600"/>
            <a:ext cx="7848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第一级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0"/>
            <a:r>
              <a:rPr lang="zh-CN" altLang="en-US"/>
              <a:t>第一级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26E5C3F8-4B13-4D2D-BE05-7CDCA76A609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008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>
                <a:solidFill>
                  <a:srgbClr val="000000"/>
                </a:solidFill>
                <a:effectLst/>
                <a:latin typeface="+mn-lt"/>
                <a:ea typeface="创艺简黑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DF85DFA7-BC76-4517-ACFC-D5038F4E068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1C721E0-56E8-4E55-B865-E657A3A4F1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75D1A72-C703-4CD6-B949-FA13B0C886E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2753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9" r:id="rId1"/>
    <p:sldLayoutId id="2147484750" r:id="rId2"/>
    <p:sldLayoutId id="2147484751" r:id="rId3"/>
    <p:sldLayoutId id="2147484752" r:id="rId4"/>
    <p:sldLayoutId id="2147484753" r:id="rId5"/>
    <p:sldLayoutId id="2147484754" r:id="rId6"/>
    <p:sldLayoutId id="2147484755" r:id="rId7"/>
    <p:sldLayoutId id="2147484756" r:id="rId8"/>
    <p:sldLayoutId id="2147484757" r:id="rId9"/>
    <p:sldLayoutId id="2147484758" r:id="rId10"/>
    <p:sldLayoutId id="21474847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ic1">
            <a:extLst>
              <a:ext uri="{FF2B5EF4-FFF2-40B4-BE49-F238E27FC236}">
                <a16:creationId xmlns:a16="http://schemas.microsoft.com/office/drawing/2014/main" id="{7D784248-887A-463C-A945-195B7A12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>
            <a:extLst>
              <a:ext uri="{FF2B5EF4-FFF2-40B4-BE49-F238E27FC236}">
                <a16:creationId xmlns:a16="http://schemas.microsoft.com/office/drawing/2014/main" id="{93A55459-7304-45F4-B469-E358EC0CF1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8580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并行计算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6F8E2C05-D95D-447E-B24C-6073D3F3C7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52600"/>
            <a:ext cx="7848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第一级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0"/>
            <a:r>
              <a:rPr lang="zh-CN" altLang="en-US"/>
              <a:t>第一级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1FA70AD-25BB-43C4-BB88-9EE150A2DBB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008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>
                <a:solidFill>
                  <a:srgbClr val="000000"/>
                </a:solidFill>
                <a:effectLst/>
                <a:latin typeface="+mn-lt"/>
                <a:ea typeface="创艺简黑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D95BC9D-C42A-495D-B5A4-BB6B2EA6B7B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586A124-22D4-45A8-B8F0-A1207331330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19CB13B1-2A47-497E-BF92-0EDD044737E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2753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  <p:sldLayoutId id="2147484782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ic1">
            <a:extLst>
              <a:ext uri="{FF2B5EF4-FFF2-40B4-BE49-F238E27FC236}">
                <a16:creationId xmlns:a16="http://schemas.microsoft.com/office/drawing/2014/main" id="{7234512C-5DA3-456B-8623-0AA332F8A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>
            <a:extLst>
              <a:ext uri="{FF2B5EF4-FFF2-40B4-BE49-F238E27FC236}">
                <a16:creationId xmlns:a16="http://schemas.microsoft.com/office/drawing/2014/main" id="{C136AAD6-2D04-4455-8AB6-CFB3117126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8580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并行计算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5E98D9D4-3CDC-4A4B-BC7B-66726C58E5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52600"/>
            <a:ext cx="7848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第一级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0"/>
            <a:r>
              <a:rPr lang="zh-CN" altLang="en-US"/>
              <a:t>第一级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5CE08BE1-8019-4F10-9A06-0F082BB0145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008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>
                <a:solidFill>
                  <a:srgbClr val="000000"/>
                </a:solidFill>
                <a:effectLst/>
                <a:ea typeface="创艺简黑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DC2923F9-A5DA-420E-9140-7DD9D09F4A8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44479D4-F98D-4315-914F-05F2A3DCAE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EDCDA9CF-7803-4F15-BF66-E0679123145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2753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7" r:id="rId1"/>
    <p:sldLayoutId id="2147484728" r:id="rId2"/>
    <p:sldLayoutId id="2147484729" r:id="rId3"/>
    <p:sldLayoutId id="2147484730" r:id="rId4"/>
    <p:sldLayoutId id="2147484731" r:id="rId5"/>
    <p:sldLayoutId id="2147484732" r:id="rId6"/>
    <p:sldLayoutId id="2147484733" r:id="rId7"/>
    <p:sldLayoutId id="2147484734" r:id="rId8"/>
    <p:sldLayoutId id="2147484735" r:id="rId9"/>
    <p:sldLayoutId id="2147484736" r:id="rId10"/>
    <p:sldLayoutId id="2147484737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页脚占位符 3">
            <a:extLst>
              <a:ext uri="{FF2B5EF4-FFF2-40B4-BE49-F238E27FC236}">
                <a16:creationId xmlns:a16="http://schemas.microsoft.com/office/drawing/2014/main" id="{AA046F1D-91F9-4681-A72C-3BB61808EC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ea typeface="创艺简黑体" pitchFamily="2" charset="-122"/>
              </a:rPr>
              <a:t>国家高性能计算中心（合肥）</a:t>
            </a: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AB9EFECC-5F93-4E68-A8BE-7A732912144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并行计算实验上机</a:t>
            </a:r>
            <a:br>
              <a:rPr lang="en-US" altLang="zh-CN" dirty="0"/>
            </a:br>
            <a:r>
              <a:rPr lang="en-US" altLang="zh-CN" dirty="0"/>
              <a:t>OpenMP &amp; MPI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页脚占位符 3">
            <a:extLst>
              <a:ext uri="{FF2B5EF4-FFF2-40B4-BE49-F238E27FC236}">
                <a16:creationId xmlns:a16="http://schemas.microsoft.com/office/drawing/2014/main" id="{87CC9314-E5B1-4725-920F-68FE2FB127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6200" y="6569075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ea typeface="创艺简黑体" pitchFamily="2" charset="-122"/>
              </a:rPr>
              <a:t>国家高性能计算中心（合肥）</a:t>
            </a: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F5A2ACAF-5D79-4A61-9649-BB2D2DBA6B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题目</a:t>
            </a:r>
            <a:r>
              <a:rPr lang="en-US" altLang="zh-CN" sz="3600" dirty="0"/>
              <a:t>1: Pi</a:t>
            </a:r>
            <a:endParaRPr lang="zh-CN" altLang="en-US" sz="3600" dirty="0"/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56074BBD-027E-4C9D-828A-B8150216C7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0550" y="1344613"/>
            <a:ext cx="83820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>
                <a:solidFill>
                  <a:srgbClr val="000000"/>
                </a:solidFill>
              </a:rPr>
              <a:t>Pi (</a:t>
            </a:r>
            <a:r>
              <a:rPr lang="zh-CN" altLang="en-US" sz="2000">
                <a:solidFill>
                  <a:srgbClr val="000000"/>
                </a:solidFill>
              </a:rPr>
              <a:t>使用并行规约的并行程序</a:t>
            </a:r>
            <a:r>
              <a:rPr lang="en-US" altLang="zh-CN" sz="2000">
                <a:solidFill>
                  <a:srgbClr val="000000"/>
                </a:solidFill>
              </a:rPr>
              <a:t>)</a:t>
            </a:r>
            <a:r>
              <a:rPr lang="zh-CN" altLang="en-US" sz="2000">
                <a:solidFill>
                  <a:srgbClr val="000000"/>
                </a:solidFill>
              </a:rPr>
              <a:t>：</a:t>
            </a:r>
            <a:endParaRPr lang="en-US" altLang="zh-CN" sz="12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#include &lt;stdio.h&gt;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#include &lt;omp.h&gt;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static long num_steps = 100000;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double step;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#define NUM_THREADS 2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void main ()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{ 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int i;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double pi=0.0;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double sum=0.0;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double x=0.0;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step = 1.0/(double) num_steps;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omp_set_num_threads(NUM_THREADS);  //</a:t>
            </a:r>
            <a:r>
              <a:rPr lang="zh-CN" altLang="en-US" sz="1200">
                <a:solidFill>
                  <a:srgbClr val="000000"/>
                </a:solidFill>
              </a:rPr>
              <a:t>设置</a:t>
            </a:r>
            <a:r>
              <a:rPr lang="en-US" altLang="zh-CN" sz="1200">
                <a:solidFill>
                  <a:srgbClr val="000000"/>
                </a:solidFill>
              </a:rPr>
              <a:t>2</a:t>
            </a:r>
            <a:r>
              <a:rPr lang="zh-CN" altLang="en-US" sz="1200">
                <a:solidFill>
                  <a:srgbClr val="000000"/>
                </a:solidFill>
              </a:rPr>
              <a:t>线程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#pragma omp parallel for reduction(+:sum) private(x) //</a:t>
            </a:r>
            <a:r>
              <a:rPr lang="zh-CN" altLang="en-US" sz="1200">
                <a:solidFill>
                  <a:srgbClr val="000000"/>
                </a:solidFill>
              </a:rPr>
              <a:t>每个线程保留一份私有拷贝</a:t>
            </a:r>
            <a:r>
              <a:rPr lang="en-US" altLang="zh-CN" sz="1200">
                <a:solidFill>
                  <a:srgbClr val="000000"/>
                </a:solidFill>
              </a:rPr>
              <a:t>sum</a:t>
            </a:r>
            <a:r>
              <a:rPr lang="zh-CN" altLang="en-US" sz="1200">
                <a:solidFill>
                  <a:srgbClr val="000000"/>
                </a:solidFill>
              </a:rPr>
              <a:t>，</a:t>
            </a:r>
            <a:r>
              <a:rPr lang="en-US" altLang="zh-CN" sz="1200">
                <a:solidFill>
                  <a:srgbClr val="000000"/>
                </a:solidFill>
              </a:rPr>
              <a:t>x</a:t>
            </a:r>
            <a:r>
              <a:rPr lang="zh-CN" altLang="en-US" sz="1200">
                <a:solidFill>
                  <a:srgbClr val="000000"/>
                </a:solidFill>
              </a:rPr>
              <a:t>为线程私有，最后对线程中所以</a:t>
            </a:r>
            <a:r>
              <a:rPr lang="en-US" altLang="zh-CN" sz="1200">
                <a:solidFill>
                  <a:srgbClr val="000000"/>
                </a:solidFill>
              </a:rPr>
              <a:t>sum</a:t>
            </a:r>
            <a:r>
              <a:rPr lang="zh-CN" altLang="en-US" sz="1200">
                <a:solidFill>
                  <a:srgbClr val="000000"/>
                </a:solidFill>
              </a:rPr>
              <a:t>进行</a:t>
            </a:r>
            <a:r>
              <a:rPr lang="en-US" altLang="zh-CN" sz="1200">
                <a:solidFill>
                  <a:srgbClr val="000000"/>
                </a:solidFill>
              </a:rPr>
              <a:t>+</a:t>
            </a:r>
            <a:r>
              <a:rPr lang="zh-CN" altLang="en-US" sz="1200">
                <a:solidFill>
                  <a:srgbClr val="000000"/>
                </a:solidFill>
              </a:rPr>
              <a:t>规约，并更新</a:t>
            </a:r>
            <a:r>
              <a:rPr lang="en-US" altLang="zh-CN" sz="1200">
                <a:solidFill>
                  <a:srgbClr val="000000"/>
                </a:solidFill>
              </a:rPr>
              <a:t>sum</a:t>
            </a:r>
            <a:r>
              <a:rPr lang="zh-CN" altLang="en-US" sz="1200">
                <a:solidFill>
                  <a:srgbClr val="000000"/>
                </a:solidFill>
              </a:rPr>
              <a:t>的全局值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rgbClr val="000000"/>
                </a:solidFill>
              </a:rPr>
              <a:t>	</a:t>
            </a:r>
            <a:r>
              <a:rPr lang="en-US" altLang="zh-CN" sz="1200">
                <a:solidFill>
                  <a:srgbClr val="000000"/>
                </a:solidFill>
              </a:rPr>
              <a:t>for(i=1;i&lt;= num_steps; i++){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	x = (i-0.5)*step;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	sum += 4.0/(1.0+x*x);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}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pi = sum * step;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printf("%lf\n",pi);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}	//</a:t>
            </a:r>
            <a:r>
              <a:rPr lang="zh-CN" altLang="en-US" sz="1200"/>
              <a:t>共</a:t>
            </a:r>
            <a:r>
              <a:rPr lang="en-US" altLang="zh-CN" sz="1200"/>
              <a:t>2</a:t>
            </a:r>
            <a:r>
              <a:rPr lang="zh-CN" altLang="en-US" sz="1200"/>
              <a:t>个线程参加计算，其中线程</a:t>
            </a:r>
            <a:r>
              <a:rPr lang="en-US" altLang="zh-CN" sz="1200"/>
              <a:t>0</a:t>
            </a:r>
            <a:r>
              <a:rPr lang="zh-CN" altLang="en-US" sz="1200"/>
              <a:t>进行迭代步</a:t>
            </a:r>
            <a:r>
              <a:rPr lang="en-US" altLang="zh-CN" sz="1200"/>
              <a:t>0~49999</a:t>
            </a:r>
            <a:r>
              <a:rPr lang="zh-CN" altLang="en-US" sz="1200"/>
              <a:t>，线程</a:t>
            </a:r>
            <a:r>
              <a:rPr lang="en-US" altLang="zh-CN" sz="1200"/>
              <a:t>1</a:t>
            </a:r>
            <a:r>
              <a:rPr lang="zh-CN" altLang="en-US" sz="1200"/>
              <a:t>进行迭代步</a:t>
            </a:r>
            <a:r>
              <a:rPr lang="en-US" altLang="zh-CN" sz="1200"/>
              <a:t>50000~99999.</a:t>
            </a:r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BD2AC9-4D79-4A2C-8EDF-C300EBC6E6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国家高性能计算中心（合肥）</a:t>
            </a:r>
          </a:p>
        </p:txBody>
      </p:sp>
      <p:sp>
        <p:nvSpPr>
          <p:cNvPr id="70661" name="Rectangle 2">
            <a:extLst>
              <a:ext uri="{FF2B5EF4-FFF2-40B4-BE49-F238E27FC236}">
                <a16:creationId xmlns:a16="http://schemas.microsoft.com/office/drawing/2014/main" id="{D07BBD4D-43AC-4D83-9E6E-6B0C1143E6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692150"/>
            <a:ext cx="7848600" cy="762000"/>
          </a:xfrm>
        </p:spPr>
        <p:txBody>
          <a:bodyPr/>
          <a:lstStyle/>
          <a:p>
            <a:r>
              <a:rPr lang="zh-CN" altLang="en-US" sz="4400" dirty="0"/>
              <a:t>题目</a:t>
            </a:r>
            <a:r>
              <a:rPr lang="en-US" altLang="zh-CN" sz="4400" dirty="0"/>
              <a:t>2: PSRS</a:t>
            </a:r>
            <a:r>
              <a:rPr lang="zh-CN" altLang="en-US" sz="4400" dirty="0"/>
              <a:t>排序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2094F0C-595C-4B48-AB3A-BE8808C058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8925" y="1196975"/>
            <a:ext cx="8675688" cy="5327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sz="2800" dirty="0"/>
              <a:t>划分方法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n</a:t>
            </a:r>
            <a:r>
              <a:rPr lang="zh-CN" altLang="zh-CN" dirty="0"/>
              <a:t>个元素</a:t>
            </a:r>
            <a:r>
              <a:rPr lang="en-US" altLang="zh-CN" dirty="0"/>
              <a:t>A[1..n]</a:t>
            </a:r>
            <a:r>
              <a:rPr lang="zh-CN" altLang="zh-CN" dirty="0"/>
              <a:t>分成</a:t>
            </a:r>
            <a:r>
              <a:rPr lang="en-US" altLang="zh-CN" dirty="0"/>
              <a:t>p</a:t>
            </a:r>
            <a:r>
              <a:rPr lang="zh-CN" altLang="zh-CN" dirty="0"/>
              <a:t>组，每组</a:t>
            </a:r>
            <a:r>
              <a:rPr lang="en-US" altLang="zh-CN" dirty="0"/>
              <a:t>A[(i-1)n/p+1..in/p]</a:t>
            </a:r>
            <a:r>
              <a:rPr lang="zh-CN" altLang="zh-CN" dirty="0"/>
              <a:t>，</a:t>
            </a:r>
            <a:r>
              <a:rPr lang="en-US" altLang="zh-CN" dirty="0" err="1"/>
              <a:t>i</a:t>
            </a:r>
            <a:r>
              <a:rPr lang="en-US" altLang="zh-CN" dirty="0"/>
              <a:t>=1~p</a:t>
            </a:r>
          </a:p>
          <a:p>
            <a:pPr>
              <a:lnSpc>
                <a:spcPct val="90000"/>
              </a:lnSpc>
            </a:pPr>
            <a:r>
              <a:rPr lang="zh-CN" altLang="zh-CN" sz="2800" dirty="0"/>
              <a:t>示例：</a:t>
            </a:r>
            <a:r>
              <a:rPr lang="en-US" altLang="zh-CN" sz="2000" dirty="0"/>
              <a:t>MIMD-SM</a:t>
            </a:r>
            <a:r>
              <a:rPr lang="zh-CN" altLang="zh-CN" sz="2000" dirty="0"/>
              <a:t>模型上的</a:t>
            </a:r>
            <a:r>
              <a:rPr lang="en-US" altLang="zh-CN" sz="2000" dirty="0"/>
              <a:t>PSRS</a:t>
            </a:r>
            <a:r>
              <a:rPr lang="zh-CN" altLang="zh-CN" sz="2000" dirty="0"/>
              <a:t>排序</a:t>
            </a:r>
            <a:endParaRPr lang="zh-CN" altLang="zh-CN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dirty="0"/>
              <a:t>     </a:t>
            </a:r>
            <a:r>
              <a:rPr lang="en-US" altLang="zh-CN" sz="2000" dirty="0"/>
              <a:t>begin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(1)</a:t>
            </a:r>
            <a:r>
              <a:rPr lang="zh-CN" altLang="zh-CN" sz="2000" dirty="0"/>
              <a:t>均匀划分：将</a:t>
            </a:r>
            <a:r>
              <a:rPr lang="en-US" altLang="zh-CN" sz="2000" dirty="0"/>
              <a:t>n</a:t>
            </a:r>
            <a:r>
              <a:rPr lang="zh-CN" altLang="zh-CN" sz="2000" dirty="0"/>
              <a:t>个元素</a:t>
            </a:r>
            <a:r>
              <a:rPr lang="en-US" altLang="zh-CN" sz="2000" dirty="0"/>
              <a:t>A[1..n]</a:t>
            </a:r>
            <a:r>
              <a:rPr lang="zh-CN" altLang="zh-CN" sz="2000" dirty="0"/>
              <a:t>均匀划分成</a:t>
            </a:r>
            <a:r>
              <a:rPr lang="en-US" altLang="zh-CN" sz="2000" dirty="0"/>
              <a:t>p</a:t>
            </a:r>
            <a:r>
              <a:rPr lang="zh-CN" altLang="zh-CN" sz="2000" dirty="0"/>
              <a:t>段，每个</a:t>
            </a:r>
            <a:r>
              <a:rPr lang="en-US" altLang="zh-CN" sz="2000" dirty="0"/>
              <a:t>p</a:t>
            </a:r>
            <a:r>
              <a:rPr lang="en-US" altLang="zh-CN" sz="2000" baseline="-25000" dirty="0"/>
              <a:t>i</a:t>
            </a:r>
            <a:r>
              <a:rPr lang="zh-CN" altLang="zh-CN" sz="2000" dirty="0"/>
              <a:t>处理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                        </a:t>
            </a:r>
            <a:r>
              <a:rPr lang="en-US" altLang="zh-CN" sz="2000" dirty="0"/>
              <a:t>A[(i-1)n/p+1..in/p]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(2)</a:t>
            </a:r>
            <a:r>
              <a:rPr lang="zh-CN" altLang="zh-CN" sz="2000" dirty="0"/>
              <a:t>局部排序：</a:t>
            </a:r>
            <a:r>
              <a:rPr lang="en-US" altLang="zh-CN" sz="2000" dirty="0"/>
              <a:t>p</a:t>
            </a:r>
            <a:r>
              <a:rPr lang="en-US" altLang="zh-CN" sz="2000" baseline="-25000" dirty="0"/>
              <a:t>i</a:t>
            </a:r>
            <a:r>
              <a:rPr lang="zh-CN" altLang="zh-CN" sz="2000" dirty="0"/>
              <a:t>调用串行排序算法对</a:t>
            </a:r>
            <a:r>
              <a:rPr lang="en-US" altLang="zh-CN" sz="2000" dirty="0"/>
              <a:t>A[(i-1)n/p+1..in/p]</a:t>
            </a:r>
            <a:r>
              <a:rPr lang="zh-CN" altLang="zh-CN" sz="2000" dirty="0"/>
              <a:t>排序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  </a:t>
            </a:r>
            <a:r>
              <a:rPr lang="en-US" altLang="zh-CN" sz="2000" dirty="0"/>
              <a:t>(3)</a:t>
            </a:r>
            <a:r>
              <a:rPr lang="zh-CN" altLang="zh-CN" sz="2000" dirty="0"/>
              <a:t>选取样本：</a:t>
            </a:r>
            <a:r>
              <a:rPr lang="en-US" altLang="zh-CN" sz="2000" dirty="0"/>
              <a:t>p</a:t>
            </a:r>
            <a:r>
              <a:rPr lang="en-US" altLang="zh-CN" sz="2000" baseline="-25000" dirty="0"/>
              <a:t>i</a:t>
            </a:r>
            <a:r>
              <a:rPr lang="zh-CN" altLang="zh-CN" sz="2000" dirty="0"/>
              <a:t>从其有序子序列</a:t>
            </a:r>
            <a:r>
              <a:rPr lang="en-US" altLang="zh-CN" sz="2000" dirty="0"/>
              <a:t>A[(i-1)n/p+1..in/p]</a:t>
            </a:r>
            <a:r>
              <a:rPr lang="zh-CN" altLang="zh-CN" sz="2000" dirty="0"/>
              <a:t>中选取</a:t>
            </a:r>
            <a:r>
              <a:rPr lang="en-US" altLang="zh-CN" sz="2000" dirty="0"/>
              <a:t>p</a:t>
            </a:r>
            <a:r>
              <a:rPr lang="zh-CN" altLang="zh-CN" sz="2000" dirty="0"/>
              <a:t>个样本元素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  </a:t>
            </a:r>
            <a:r>
              <a:rPr lang="en-US" altLang="zh-CN" sz="2000" dirty="0"/>
              <a:t>(4)</a:t>
            </a:r>
            <a:r>
              <a:rPr lang="zh-CN" altLang="zh-CN" sz="2000" dirty="0"/>
              <a:t>样本排序：用一台处理器对</a:t>
            </a:r>
            <a:r>
              <a:rPr lang="en-US" altLang="zh-CN" sz="2000" dirty="0"/>
              <a:t>p</a:t>
            </a:r>
            <a:r>
              <a:rPr lang="en-US" altLang="zh-CN" sz="2000" baseline="30000" dirty="0"/>
              <a:t>2</a:t>
            </a:r>
            <a:r>
              <a:rPr lang="zh-CN" altLang="zh-CN" sz="2000" dirty="0"/>
              <a:t>个样本元素进行串行排序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  </a:t>
            </a:r>
            <a:r>
              <a:rPr lang="en-US" altLang="zh-CN" sz="2000" dirty="0"/>
              <a:t>(5)</a:t>
            </a:r>
            <a:r>
              <a:rPr lang="zh-CN" altLang="zh-CN" sz="2000" dirty="0"/>
              <a:t>选择主元：用一台处理器从排好序的样本序列中选取</a:t>
            </a:r>
            <a:r>
              <a:rPr lang="en-US" altLang="zh-CN" sz="2000" dirty="0"/>
              <a:t>p-1</a:t>
            </a:r>
            <a:r>
              <a:rPr lang="zh-CN" altLang="zh-CN" sz="2000" dirty="0"/>
              <a:t>个主元，并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/>
              <a:t>                             播送给其他</a:t>
            </a:r>
            <a:r>
              <a:rPr lang="en-US" altLang="zh-CN" sz="2000" dirty="0"/>
              <a:t>p</a:t>
            </a:r>
            <a:r>
              <a:rPr lang="en-US" altLang="zh-CN" sz="2000" baseline="-25000" dirty="0"/>
              <a:t>i</a:t>
            </a:r>
            <a:endParaRPr lang="zh-CN" altLang="zh-CN" sz="2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(6)</a:t>
            </a:r>
            <a:r>
              <a:rPr lang="zh-CN" altLang="zh-CN" sz="2000" dirty="0"/>
              <a:t>主元划分：</a:t>
            </a:r>
            <a:r>
              <a:rPr lang="en-US" altLang="zh-CN" sz="2000" dirty="0"/>
              <a:t>p</a:t>
            </a:r>
            <a:r>
              <a:rPr lang="en-US" altLang="zh-CN" sz="2000" baseline="-25000" dirty="0"/>
              <a:t>i</a:t>
            </a:r>
            <a:r>
              <a:rPr lang="zh-CN" altLang="zh-CN" sz="2000" dirty="0"/>
              <a:t>按主元将有序段</a:t>
            </a:r>
            <a:r>
              <a:rPr lang="en-US" altLang="zh-CN" sz="2000" dirty="0"/>
              <a:t>A[(i-1)n/p+1..in/p]</a:t>
            </a:r>
            <a:r>
              <a:rPr lang="zh-CN" altLang="zh-CN" sz="2000" dirty="0"/>
              <a:t>划分成</a:t>
            </a:r>
            <a:r>
              <a:rPr lang="en-US" altLang="zh-CN" sz="2000" dirty="0"/>
              <a:t>p</a:t>
            </a:r>
            <a:r>
              <a:rPr lang="zh-CN" altLang="zh-CN" sz="2000" dirty="0"/>
              <a:t>段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  </a:t>
            </a:r>
            <a:r>
              <a:rPr lang="en-US" altLang="zh-CN" sz="2000" dirty="0"/>
              <a:t>(7)</a:t>
            </a:r>
            <a:r>
              <a:rPr lang="zh-CN" altLang="zh-CN" sz="2000" dirty="0"/>
              <a:t>全局交换：各处理器将其有序段按段号交换到对应的处理器中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  </a:t>
            </a:r>
            <a:r>
              <a:rPr lang="en-US" altLang="zh-CN" sz="2000" dirty="0"/>
              <a:t>(8)</a:t>
            </a:r>
            <a:r>
              <a:rPr lang="zh-CN" altLang="zh-CN" sz="2000" dirty="0"/>
              <a:t>归并排序：各处理器对接收到的元素进行归并排序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</a:t>
            </a:r>
            <a:r>
              <a:rPr lang="en-US" altLang="zh-CN" sz="2000" dirty="0"/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246241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E0F398-CE50-48E2-9FCF-9B3F2E1380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国家高性能计算中心（合肥）</a:t>
            </a:r>
          </a:p>
        </p:txBody>
      </p:sp>
      <p:sp>
        <p:nvSpPr>
          <p:cNvPr id="71685" name="Rectangle 2">
            <a:extLst>
              <a:ext uri="{FF2B5EF4-FFF2-40B4-BE49-F238E27FC236}">
                <a16:creationId xmlns:a16="http://schemas.microsoft.com/office/drawing/2014/main" id="{156CAD98-CC1E-4246-84E1-6F085A16F4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题目</a:t>
            </a:r>
            <a:r>
              <a:rPr lang="en-US" altLang="zh-CN" sz="4400" dirty="0"/>
              <a:t>2: PSRS</a:t>
            </a:r>
            <a:r>
              <a:rPr lang="zh-CN" altLang="en-US" sz="4400" dirty="0"/>
              <a:t>排序</a:t>
            </a:r>
            <a:endParaRPr lang="zh-CN" altLang="zh-CN" sz="4400" dirty="0"/>
          </a:p>
        </p:txBody>
      </p:sp>
      <p:sp>
        <p:nvSpPr>
          <p:cNvPr id="71686" name="Rectangle 3">
            <a:extLst>
              <a:ext uri="{FF2B5EF4-FFF2-40B4-BE49-F238E27FC236}">
                <a16:creationId xmlns:a16="http://schemas.microsoft.com/office/drawing/2014/main" id="{963611DA-EB3D-44DC-A332-2BBB8801AB1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412875"/>
            <a:ext cx="7923213" cy="739775"/>
          </a:xfrm>
        </p:spPr>
        <p:txBody>
          <a:bodyPr/>
          <a:lstStyle/>
          <a:p>
            <a:r>
              <a:rPr lang="zh-CN" altLang="zh-CN"/>
              <a:t>例</a:t>
            </a:r>
            <a:r>
              <a:rPr lang="en-US" altLang="zh-CN"/>
              <a:t>6.1 PSRS</a:t>
            </a:r>
            <a:r>
              <a:rPr lang="zh-CN" altLang="zh-CN"/>
              <a:t>排序过程。</a:t>
            </a:r>
            <a:r>
              <a:rPr lang="en-US" altLang="zh-CN"/>
              <a:t>N=27</a:t>
            </a:r>
            <a:r>
              <a:rPr lang="zh-CN" altLang="zh-CN"/>
              <a:t>，</a:t>
            </a:r>
            <a:r>
              <a:rPr lang="en-US" altLang="zh-CN"/>
              <a:t>p=3</a:t>
            </a:r>
            <a:r>
              <a:rPr lang="zh-CN" altLang="zh-CN"/>
              <a:t>，</a:t>
            </a:r>
            <a:r>
              <a:rPr lang="en-US" altLang="zh-CN"/>
              <a:t>PSRS</a:t>
            </a:r>
            <a:r>
              <a:rPr lang="zh-CN" altLang="zh-CN"/>
              <a:t>排序如下：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C6618B9-DB1C-40BC-9026-A0ECBA8B08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1905421"/>
            <a:ext cx="7485063" cy="4085176"/>
          </a:xfrm>
        </p:spPr>
      </p:pic>
    </p:spTree>
    <p:extLst>
      <p:ext uri="{BB962C8B-B14F-4D97-AF65-F5344CB8AC3E}">
        <p14:creationId xmlns:p14="http://schemas.microsoft.com/office/powerpoint/2010/main" val="1141354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页脚占位符 3">
            <a:extLst>
              <a:ext uri="{FF2B5EF4-FFF2-40B4-BE49-F238E27FC236}">
                <a16:creationId xmlns:a16="http://schemas.microsoft.com/office/drawing/2014/main" id="{9A81549D-E677-409A-B77D-F15AC6A2E6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ea typeface="创艺简黑体" pitchFamily="2" charset="-122"/>
              </a:rPr>
              <a:t>国家高性能计算中心（合肥）</a:t>
            </a: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8EC95E9A-AAA6-460D-BF7F-6D8081325D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82D4D39A-25BC-4494-9D7D-16217DE002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zh-CN" altLang="en-US">
                <a:solidFill>
                  <a:srgbClr val="A6A6A6"/>
                </a:solidFill>
              </a:rPr>
              <a:t>资料下载</a:t>
            </a: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zh-CN" altLang="en-US">
                <a:solidFill>
                  <a:srgbClr val="A6A6A6"/>
                </a:solidFill>
              </a:rPr>
              <a:t>关于上机</a:t>
            </a: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zh-CN" altLang="en-US"/>
              <a:t>上机题目</a:t>
            </a:r>
            <a:r>
              <a:rPr lang="en-US" altLang="zh-CN">
                <a:solidFill>
                  <a:srgbClr val="A6A6A6"/>
                </a:solidFill>
              </a:rPr>
              <a:t>(OpenMP</a:t>
            </a:r>
            <a:r>
              <a:rPr lang="zh-CN" altLang="en-US">
                <a:solidFill>
                  <a:srgbClr val="A6A6A6"/>
                </a:solidFill>
              </a:rPr>
              <a:t>、</a:t>
            </a:r>
            <a:r>
              <a:rPr lang="en-US" altLang="zh-CN"/>
              <a:t>MPI</a:t>
            </a:r>
            <a:r>
              <a:rPr lang="zh-CN" altLang="en-US">
                <a:solidFill>
                  <a:srgbClr val="A6A6A6"/>
                </a:solidFill>
              </a:rPr>
              <a:t>、</a:t>
            </a:r>
            <a:r>
              <a:rPr lang="en-US" altLang="zh-CN">
                <a:solidFill>
                  <a:srgbClr val="A6A6A6"/>
                </a:solidFill>
              </a:rPr>
              <a:t>GPU</a:t>
            </a:r>
            <a:r>
              <a:rPr lang="zh-CN" altLang="en-US">
                <a:solidFill>
                  <a:srgbClr val="A6A6A6"/>
                </a:solidFill>
              </a:rPr>
              <a:t>、</a:t>
            </a:r>
            <a:r>
              <a:rPr lang="en-US" altLang="zh-CN">
                <a:solidFill>
                  <a:srgbClr val="A6A6A6"/>
                </a:solidFill>
              </a:rPr>
              <a:t>MapReduce)</a:t>
            </a:r>
            <a:endParaRPr lang="zh-CN" altLang="en-US">
              <a:solidFill>
                <a:srgbClr val="A6A6A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页脚占位符 3">
            <a:extLst>
              <a:ext uri="{FF2B5EF4-FFF2-40B4-BE49-F238E27FC236}">
                <a16:creationId xmlns:a16="http://schemas.microsoft.com/office/drawing/2014/main" id="{98D22BC8-7E3B-4AA3-8192-0D4BFA9C0D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ea typeface="创艺简黑体" pitchFamily="2" charset="-122"/>
              </a:rPr>
              <a:t>国家高性能计算中心（合肥）</a:t>
            </a: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A1C6DD60-9465-4A8C-B931-CC4C43CFC5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实验</a:t>
            </a:r>
            <a:r>
              <a:rPr lang="en-US" altLang="zh-CN" sz="3600"/>
              <a:t>2: MPI</a:t>
            </a:r>
            <a:endParaRPr lang="zh-CN" altLang="en-US" sz="3600"/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13DED473-E4FD-4C13-B871-19BC1DE94D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3820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>
                <a:solidFill>
                  <a:srgbClr val="000000"/>
                </a:solidFill>
              </a:rPr>
              <a:t>简介：</a:t>
            </a:r>
            <a:endParaRPr lang="en-US" altLang="zh-CN" sz="200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CN" sz="1800">
                <a:solidFill>
                  <a:srgbClr val="000000"/>
                </a:solidFill>
              </a:rPr>
              <a:t>MPI</a:t>
            </a:r>
            <a:r>
              <a:rPr lang="zh-CN" altLang="en-US" sz="1800">
                <a:solidFill>
                  <a:srgbClr val="000000"/>
                </a:solidFill>
              </a:rPr>
              <a:t>（</a:t>
            </a:r>
            <a:r>
              <a:rPr lang="en-US" altLang="zh-CN" sz="1800">
                <a:solidFill>
                  <a:srgbClr val="000000"/>
                </a:solidFill>
              </a:rPr>
              <a:t>Message Passing Interface</a:t>
            </a:r>
            <a:r>
              <a:rPr lang="zh-CN" altLang="en-US" sz="1800">
                <a:solidFill>
                  <a:srgbClr val="000000"/>
                </a:solidFill>
              </a:rPr>
              <a:t>）是目前最重要的一个基于消息传递的并行编程工具，它具有移植性好、功能强大、效率高等许多优点，而且有多种不同的免费、高效、实用的实现版本，几乎所有的并行计算机厂商都提供对它的支持，成为了事实上的并行编程标准。</a:t>
            </a:r>
          </a:p>
          <a:p>
            <a:pPr lvl="1">
              <a:lnSpc>
                <a:spcPct val="80000"/>
              </a:lnSpc>
            </a:pPr>
            <a:endParaRPr lang="zh-CN" altLang="en-US" sz="180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CN" sz="1800">
                <a:solidFill>
                  <a:srgbClr val="000000"/>
                </a:solidFill>
              </a:rPr>
              <a:t>MPI</a:t>
            </a:r>
            <a:r>
              <a:rPr lang="zh-CN" altLang="en-US" sz="1800">
                <a:solidFill>
                  <a:srgbClr val="000000"/>
                </a:solidFill>
              </a:rPr>
              <a:t>是一个库，而不是一门语言，因此对</a:t>
            </a:r>
            <a:r>
              <a:rPr lang="en-US" altLang="zh-CN" sz="1800">
                <a:solidFill>
                  <a:srgbClr val="000000"/>
                </a:solidFill>
              </a:rPr>
              <a:t>MPI</a:t>
            </a:r>
            <a:r>
              <a:rPr lang="zh-CN" altLang="en-US" sz="1800">
                <a:solidFill>
                  <a:srgbClr val="000000"/>
                </a:solidFill>
              </a:rPr>
              <a:t>的使用必须和特定的语言结合起来进行。</a:t>
            </a:r>
            <a:r>
              <a:rPr lang="en-US" altLang="zh-CN" sz="1800">
                <a:solidFill>
                  <a:srgbClr val="000000"/>
                </a:solidFill>
              </a:rPr>
              <a:t>MPI</a:t>
            </a:r>
            <a:r>
              <a:rPr lang="zh-CN" altLang="en-US" sz="1800">
                <a:solidFill>
                  <a:srgbClr val="000000"/>
                </a:solidFill>
              </a:rPr>
              <a:t>不是一个独立的自包含系统，而是建立在本地并行程序设计环境之上，其进程管理和</a:t>
            </a:r>
            <a:r>
              <a:rPr lang="en-US" altLang="zh-CN" sz="1800">
                <a:solidFill>
                  <a:srgbClr val="000000"/>
                </a:solidFill>
              </a:rPr>
              <a:t>I/O</a:t>
            </a:r>
            <a:r>
              <a:rPr lang="zh-CN" altLang="en-US" sz="1800">
                <a:solidFill>
                  <a:srgbClr val="000000"/>
                </a:solidFill>
              </a:rPr>
              <a:t>均由本地并行程序设计环境提供。例如，</a:t>
            </a:r>
            <a:r>
              <a:rPr lang="en-US" altLang="zh-CN" sz="1800">
                <a:solidFill>
                  <a:srgbClr val="000000"/>
                </a:solidFill>
              </a:rPr>
              <a:t>MPI</a:t>
            </a:r>
            <a:r>
              <a:rPr lang="zh-CN" altLang="en-US" sz="1800">
                <a:solidFill>
                  <a:srgbClr val="000000"/>
                </a:solidFill>
              </a:rPr>
              <a:t>可以建立在</a:t>
            </a:r>
            <a:r>
              <a:rPr lang="en-US" altLang="zh-CN" sz="1800">
                <a:solidFill>
                  <a:srgbClr val="000000"/>
                </a:solidFill>
              </a:rPr>
              <a:t>IBM SP2</a:t>
            </a:r>
            <a:r>
              <a:rPr lang="zh-CN" altLang="en-US" sz="1800">
                <a:solidFill>
                  <a:srgbClr val="000000"/>
                </a:solidFill>
              </a:rPr>
              <a:t>的</a:t>
            </a:r>
            <a:r>
              <a:rPr lang="en-US" altLang="zh-CN" sz="1800">
                <a:solidFill>
                  <a:srgbClr val="000000"/>
                </a:solidFill>
              </a:rPr>
              <a:t>POE/MPL</a:t>
            </a:r>
            <a:r>
              <a:rPr lang="zh-CN" altLang="en-US" sz="1800">
                <a:solidFill>
                  <a:srgbClr val="000000"/>
                </a:solidFill>
              </a:rPr>
              <a:t>之上，也可以建立在</a:t>
            </a:r>
            <a:r>
              <a:rPr lang="en-US" altLang="zh-CN" sz="1800">
                <a:solidFill>
                  <a:srgbClr val="000000"/>
                </a:solidFill>
              </a:rPr>
              <a:t>Intel Paragon</a:t>
            </a:r>
            <a:r>
              <a:rPr lang="zh-CN" altLang="en-US" sz="1800">
                <a:solidFill>
                  <a:srgbClr val="000000"/>
                </a:solidFill>
              </a:rPr>
              <a:t>的</a:t>
            </a:r>
            <a:r>
              <a:rPr lang="en-US" altLang="zh-CN" sz="1800">
                <a:solidFill>
                  <a:srgbClr val="000000"/>
                </a:solidFill>
              </a:rPr>
              <a:t>OSF/NX</a:t>
            </a:r>
            <a:r>
              <a:rPr lang="zh-CN" altLang="en-US" sz="1800">
                <a:solidFill>
                  <a:srgbClr val="000000"/>
                </a:solidFill>
              </a:rPr>
              <a:t>。除了这些商业版本的</a:t>
            </a:r>
            <a:r>
              <a:rPr lang="en-US" altLang="zh-CN" sz="1800">
                <a:solidFill>
                  <a:srgbClr val="000000"/>
                </a:solidFill>
              </a:rPr>
              <a:t>MPI</a:t>
            </a:r>
            <a:r>
              <a:rPr lang="zh-CN" altLang="en-US" sz="1800">
                <a:solidFill>
                  <a:srgbClr val="000000"/>
                </a:solidFill>
              </a:rPr>
              <a:t>实现，还有一些免费版的</a:t>
            </a:r>
            <a:r>
              <a:rPr lang="en-US" altLang="zh-CN" sz="1800">
                <a:solidFill>
                  <a:srgbClr val="000000"/>
                </a:solidFill>
              </a:rPr>
              <a:t>MPI</a:t>
            </a:r>
            <a:r>
              <a:rPr lang="zh-CN" altLang="en-US" sz="1800">
                <a:solidFill>
                  <a:srgbClr val="000000"/>
                </a:solidFill>
              </a:rPr>
              <a:t>实现，主要有</a:t>
            </a:r>
            <a:r>
              <a:rPr lang="en-US" altLang="zh-CN" sz="1800">
                <a:solidFill>
                  <a:srgbClr val="000000"/>
                </a:solidFill>
              </a:rPr>
              <a:t>MPICH</a:t>
            </a:r>
            <a:r>
              <a:rPr lang="zh-CN" altLang="en-US" sz="1800">
                <a:solidFill>
                  <a:srgbClr val="000000"/>
                </a:solidFill>
              </a:rPr>
              <a:t>，</a:t>
            </a:r>
            <a:r>
              <a:rPr lang="en-US" altLang="zh-CN" sz="1800">
                <a:solidFill>
                  <a:srgbClr val="000000"/>
                </a:solidFill>
              </a:rPr>
              <a:t>LAM</a:t>
            </a:r>
            <a:r>
              <a:rPr lang="zh-CN" altLang="en-US" sz="1800">
                <a:solidFill>
                  <a:srgbClr val="000000"/>
                </a:solidFill>
              </a:rPr>
              <a:t>和</a:t>
            </a:r>
            <a:r>
              <a:rPr lang="en-US" altLang="zh-CN" sz="1800">
                <a:solidFill>
                  <a:srgbClr val="000000"/>
                </a:solidFill>
              </a:rPr>
              <a:t>CHIMP</a:t>
            </a:r>
            <a:r>
              <a:rPr lang="zh-CN" altLang="en-US" sz="1800">
                <a:solidFill>
                  <a:srgbClr val="000000"/>
                </a:solidFill>
              </a:rPr>
              <a:t>。</a:t>
            </a:r>
            <a:endParaRPr lang="en-US" altLang="zh-CN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页脚占位符 3">
            <a:extLst>
              <a:ext uri="{FF2B5EF4-FFF2-40B4-BE49-F238E27FC236}">
                <a16:creationId xmlns:a16="http://schemas.microsoft.com/office/drawing/2014/main" id="{83C55DCB-15DB-4D30-ADEE-9CB770E2CA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ea typeface="创艺简黑体" pitchFamily="2" charset="-122"/>
              </a:rPr>
              <a:t>国家高性能计算中心（合肥）</a:t>
            </a: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F4F752A7-EA6A-4C75-BDE0-E02BB4F58C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实验</a:t>
            </a:r>
            <a:r>
              <a:rPr lang="en-US" altLang="zh-CN" sz="3600"/>
              <a:t>2: MPI</a:t>
            </a:r>
            <a:endParaRPr lang="zh-CN" altLang="en-US" sz="3600"/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5BEA1D72-DC9D-4E0F-A754-C90D42CF89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6229" y="1447800"/>
            <a:ext cx="8645371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dirty="0" err="1">
                <a:solidFill>
                  <a:srgbClr val="000000"/>
                </a:solidFill>
              </a:rPr>
              <a:t>linux</a:t>
            </a:r>
            <a:r>
              <a:rPr lang="zh-CN" altLang="en-US" sz="2000" dirty="0">
                <a:solidFill>
                  <a:srgbClr val="000000"/>
                </a:solidFill>
              </a:rPr>
              <a:t>实验环境配置：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CN" sz="1800" dirty="0">
                <a:solidFill>
                  <a:srgbClr val="000000"/>
                </a:solidFill>
              </a:rPr>
              <a:t>Ubuntu</a:t>
            </a:r>
            <a:r>
              <a:rPr lang="zh-CN" altLang="en-US" sz="1800" dirty="0">
                <a:solidFill>
                  <a:srgbClr val="000000"/>
                </a:solidFill>
              </a:rPr>
              <a:t>下可尝试直接</a:t>
            </a:r>
            <a:r>
              <a:rPr lang="en-US" altLang="zh-CN" sz="1800" dirty="0" err="1">
                <a:solidFill>
                  <a:srgbClr val="000000"/>
                </a:solidFill>
              </a:rPr>
              <a:t>sudo</a:t>
            </a:r>
            <a:r>
              <a:rPr lang="en-US" altLang="zh-CN" sz="1800" dirty="0">
                <a:solidFill>
                  <a:srgbClr val="000000"/>
                </a:solidFill>
              </a:rPr>
              <a:t> apt get install </a:t>
            </a:r>
            <a:r>
              <a:rPr lang="en-US" altLang="zh-CN" sz="1800" dirty="0" err="1">
                <a:solidFill>
                  <a:srgbClr val="000000"/>
                </a:solidFill>
              </a:rPr>
              <a:t>mpich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solidFill>
                  <a:srgbClr val="000000"/>
                </a:solidFill>
              </a:rPr>
              <a:t>或者群文件中的安装包</a:t>
            </a:r>
            <a:r>
              <a:rPr lang="en-US" altLang="zh-CN" sz="1800" dirty="0">
                <a:solidFill>
                  <a:srgbClr val="000000"/>
                </a:solidFill>
              </a:rPr>
              <a:t>mpich-4.1.1.tar.gz</a:t>
            </a:r>
            <a:r>
              <a:rPr lang="zh-CN" altLang="en-US" sz="1800" dirty="0">
                <a:solidFill>
                  <a:srgbClr val="000000"/>
                </a:solidFill>
              </a:rPr>
              <a:t>，下载后，解压，在解压后的目录下设置安装路径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0000"/>
                </a:solidFill>
              </a:rPr>
              <a:t>./configure -prefix=/home/[username]/</a:t>
            </a:r>
            <a:r>
              <a:rPr lang="en-US" altLang="zh-CN" sz="1400" dirty="0" err="1">
                <a:solidFill>
                  <a:srgbClr val="000000"/>
                </a:solidFill>
              </a:rPr>
              <a:t>mpi</a:t>
            </a:r>
            <a:endParaRPr lang="en-US" altLang="zh-CN" sz="14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buNone/>
            </a:pPr>
            <a:r>
              <a:rPr lang="zh-CN" altLang="en-US" sz="1800" dirty="0">
                <a:solidFill>
                  <a:srgbClr val="000000"/>
                </a:solidFill>
              </a:rPr>
              <a:t>之后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0000"/>
                </a:solidFill>
              </a:rPr>
              <a:t>make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rgbClr val="000000"/>
                </a:solidFill>
              </a:rPr>
              <a:t>make install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4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rgbClr val="000000"/>
                </a:solidFill>
              </a:rPr>
              <a:t>设置环境变量：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rgbClr val="000000"/>
                </a:solidFill>
              </a:rPr>
              <a:t>编辑</a:t>
            </a:r>
            <a:r>
              <a:rPr lang="en-US" altLang="zh-CN" sz="1400" dirty="0">
                <a:solidFill>
                  <a:srgbClr val="000000"/>
                </a:solidFill>
              </a:rPr>
              <a:t>~/.</a:t>
            </a:r>
            <a:r>
              <a:rPr lang="en-US" altLang="zh-CN" sz="1400" dirty="0" err="1">
                <a:solidFill>
                  <a:srgbClr val="000000"/>
                </a:solidFill>
              </a:rPr>
              <a:t>bashrc</a:t>
            </a:r>
            <a:r>
              <a:rPr lang="zh-CN" altLang="en-US" sz="1400" dirty="0">
                <a:solidFill>
                  <a:srgbClr val="000000"/>
                </a:solidFill>
              </a:rPr>
              <a:t>，在文件的末尾，添加如下几行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0000"/>
                </a:solidFill>
              </a:rPr>
              <a:t>export MPIPATH=/home//[username]/</a:t>
            </a:r>
            <a:r>
              <a:rPr lang="en-US" altLang="zh-CN" sz="1400" dirty="0" err="1">
                <a:solidFill>
                  <a:srgbClr val="000000"/>
                </a:solidFill>
              </a:rPr>
              <a:t>mpi</a:t>
            </a:r>
            <a:endParaRPr lang="en-US" altLang="zh-CN" sz="14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0000"/>
                </a:solidFill>
              </a:rPr>
              <a:t>export MPIPATHBIN=$MPIPATH/bin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0000"/>
                </a:solidFill>
              </a:rPr>
              <a:t>export MPIPATHINCLUDE=$MPIPATH/include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0000"/>
                </a:solidFill>
              </a:rPr>
              <a:t>export MPIPATHLIB=$MPIPATH/lib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0000"/>
                </a:solidFill>
              </a:rPr>
              <a:t>export MPIPATHSHARE=$MPIPATH/share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0000"/>
                </a:solidFill>
              </a:rPr>
              <a:t>export PATH=$PATH:$MPIPATHBIN:$MPIPATHINCLUDE:$MPIPATHLIB:$MPIPATHSHARE</a:t>
            </a:r>
          </a:p>
          <a:p>
            <a:pPr lvl="1">
              <a:lnSpc>
                <a:spcPct val="80000"/>
              </a:lnSpc>
              <a:buNone/>
            </a:pPr>
            <a:r>
              <a:rPr lang="zh-CN" altLang="en-US" sz="1400" dirty="0">
                <a:solidFill>
                  <a:srgbClr val="000000"/>
                </a:solidFill>
              </a:rPr>
              <a:t>更新环境变量，</a:t>
            </a:r>
            <a:r>
              <a:rPr lang="en-US" altLang="zh-CN" sz="1400" dirty="0">
                <a:solidFill>
                  <a:srgbClr val="000000"/>
                </a:solidFill>
              </a:rPr>
              <a:t>source</a:t>
            </a:r>
          </a:p>
          <a:p>
            <a:pPr lvl="1">
              <a:lnSpc>
                <a:spcPct val="80000"/>
              </a:lnSpc>
              <a:buNone/>
            </a:pPr>
            <a:endParaRPr lang="en-US" altLang="zh-CN" sz="14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zh-CN" sz="18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4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页脚占位符 3">
            <a:extLst>
              <a:ext uri="{FF2B5EF4-FFF2-40B4-BE49-F238E27FC236}">
                <a16:creationId xmlns:a16="http://schemas.microsoft.com/office/drawing/2014/main" id="{78CAD8A7-360B-48D2-81EF-86DAA6350B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ea typeface="创艺简黑体" pitchFamily="2" charset="-122"/>
              </a:rPr>
              <a:t>国家高性能计算中心（合肥）</a:t>
            </a: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84804E7C-8739-42BC-BC85-689E86C8FF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实验</a:t>
            </a:r>
            <a:r>
              <a:rPr lang="en-US" altLang="zh-CN" sz="3600" dirty="0"/>
              <a:t>2: MPI</a:t>
            </a:r>
            <a:endParaRPr lang="zh-CN" altLang="en-US" sz="3600" dirty="0"/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D92130A5-368A-4AAF-8817-CF6BFEB3F3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3820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rgbClr val="000000"/>
                </a:solidFill>
              </a:rPr>
              <a:t>编译运行：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zh-CN" altLang="en-US" sz="1600" dirty="0">
                <a:solidFill>
                  <a:srgbClr val="000000"/>
                </a:solidFill>
              </a:rPr>
              <a:t>编译</a:t>
            </a:r>
            <a:r>
              <a:rPr lang="en-US" altLang="zh-CN" sz="1600" dirty="0" err="1">
                <a:solidFill>
                  <a:srgbClr val="000000"/>
                </a:solidFill>
              </a:rPr>
              <a:t>mpi</a:t>
            </a:r>
            <a:r>
              <a:rPr lang="zh-CN" altLang="en-US" sz="1600" dirty="0">
                <a:solidFill>
                  <a:srgbClr val="000000"/>
                </a:solidFill>
              </a:rPr>
              <a:t>程序： </a:t>
            </a:r>
            <a:r>
              <a:rPr lang="en-US" altLang="zh-CN" sz="1600" dirty="0" err="1">
                <a:solidFill>
                  <a:srgbClr val="000000"/>
                </a:solidFill>
              </a:rPr>
              <a:t>mpicc</a:t>
            </a:r>
            <a:r>
              <a:rPr lang="en-US" altLang="zh-CN" sz="1600" dirty="0">
                <a:solidFill>
                  <a:srgbClr val="000000"/>
                </a:solidFill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</a:rPr>
              <a:t>demo.c</a:t>
            </a:r>
            <a:r>
              <a:rPr lang="en-US" altLang="zh-CN" sz="1600" dirty="0">
                <a:solidFill>
                  <a:srgbClr val="000000"/>
                </a:solidFill>
              </a:rPr>
              <a:t> –o demo</a:t>
            </a:r>
          </a:p>
          <a:p>
            <a:pPr lvl="1">
              <a:lnSpc>
                <a:spcPct val="80000"/>
              </a:lnSpc>
            </a:pPr>
            <a:r>
              <a:rPr lang="zh-CN" altLang="en-US" sz="1600" dirty="0">
                <a:solidFill>
                  <a:srgbClr val="000000"/>
                </a:solidFill>
              </a:rPr>
              <a:t>运行</a:t>
            </a:r>
            <a:r>
              <a:rPr lang="en-US" altLang="zh-CN" sz="1600" dirty="0" err="1">
                <a:solidFill>
                  <a:srgbClr val="000000"/>
                </a:solidFill>
              </a:rPr>
              <a:t>mpi</a:t>
            </a:r>
            <a:r>
              <a:rPr lang="zh-CN" altLang="en-US" sz="1600" dirty="0">
                <a:solidFill>
                  <a:srgbClr val="000000"/>
                </a:solidFill>
              </a:rPr>
              <a:t>程序： </a:t>
            </a:r>
            <a:r>
              <a:rPr lang="en-US" altLang="zh-CN" sz="1600" dirty="0" err="1">
                <a:solidFill>
                  <a:srgbClr val="000000"/>
                </a:solidFill>
              </a:rPr>
              <a:t>mpirun</a:t>
            </a:r>
            <a:r>
              <a:rPr lang="en-US" altLang="zh-CN" sz="1600" dirty="0">
                <a:solidFill>
                  <a:srgbClr val="000000"/>
                </a:solidFill>
              </a:rPr>
              <a:t> -np 4 ./demo  </a:t>
            </a:r>
            <a:r>
              <a:rPr lang="zh-CN" altLang="en-US" sz="1600" dirty="0">
                <a:solidFill>
                  <a:srgbClr val="000000"/>
                </a:solidFill>
              </a:rPr>
              <a:t>或</a:t>
            </a:r>
            <a:r>
              <a:rPr lang="en-US" altLang="zh-CN" sz="1600" dirty="0" err="1">
                <a:solidFill>
                  <a:srgbClr val="000000"/>
                </a:solidFill>
              </a:rPr>
              <a:t>mpiexec</a:t>
            </a:r>
            <a:r>
              <a:rPr lang="en-US" altLang="zh-CN" sz="1600" dirty="0">
                <a:solidFill>
                  <a:srgbClr val="000000"/>
                </a:solidFill>
              </a:rPr>
              <a:t> –n 4 ./demo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>
                <a:solidFill>
                  <a:srgbClr val="000000"/>
                </a:solidFill>
              </a:rPr>
              <a:t>(-np</a:t>
            </a:r>
            <a:r>
              <a:rPr lang="zh-CN" altLang="en-US" sz="1600" dirty="0">
                <a:solidFill>
                  <a:srgbClr val="000000"/>
                </a:solidFill>
              </a:rPr>
              <a:t>选项指定需要运行的进程数，大家可以自由设置，而非固定使用此处的</a:t>
            </a:r>
            <a:r>
              <a:rPr lang="en-US" altLang="zh-CN" sz="1600" dirty="0">
                <a:solidFill>
                  <a:srgbClr val="000000"/>
                </a:solidFill>
              </a:rPr>
              <a:t>4)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356F4-B556-4009-A2C2-699FBEE0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2: MPI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FD8127-DCE8-456B-889B-DB1FB172B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Windows</a:t>
            </a:r>
            <a:r>
              <a:rPr lang="zh-CN" altLang="en-US" dirty="0"/>
              <a:t>下环境配置（</a:t>
            </a:r>
            <a:r>
              <a:rPr lang="en-US" altLang="zh-CN" dirty="0"/>
              <a:t>visual studio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1"/>
            <a:r>
              <a:rPr lang="zh-CN" altLang="en-US" sz="1800" dirty="0">
                <a:solidFill>
                  <a:srgbClr val="000000"/>
                </a:solidFill>
              </a:rPr>
              <a:t>安装群文件里提供的</a:t>
            </a:r>
            <a:r>
              <a:rPr lang="en-US" altLang="zh-CN" sz="1800" dirty="0">
                <a:solidFill>
                  <a:srgbClr val="000000"/>
                </a:solidFill>
              </a:rPr>
              <a:t>.exe</a:t>
            </a:r>
            <a:r>
              <a:rPr lang="zh-CN" altLang="en-US" sz="1800" dirty="0">
                <a:solidFill>
                  <a:srgbClr val="000000"/>
                </a:solidFill>
              </a:rPr>
              <a:t>和</a:t>
            </a:r>
            <a:r>
              <a:rPr lang="en-US" altLang="zh-CN" sz="1800" dirty="0">
                <a:solidFill>
                  <a:srgbClr val="000000"/>
                </a:solidFill>
              </a:rPr>
              <a:t>.</a:t>
            </a:r>
            <a:r>
              <a:rPr lang="en-US" altLang="zh-CN" sz="1800" dirty="0" err="1">
                <a:solidFill>
                  <a:srgbClr val="000000"/>
                </a:solidFill>
              </a:rPr>
              <a:t>msi</a:t>
            </a:r>
            <a:r>
              <a:rPr lang="zh-CN" altLang="en-US" sz="1800" dirty="0">
                <a:solidFill>
                  <a:srgbClr val="000000"/>
                </a:solidFill>
              </a:rPr>
              <a:t>两个安装包。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1"/>
            <a:r>
              <a:rPr lang="en-US" altLang="zh-CN" sz="1800" dirty="0">
                <a:solidFill>
                  <a:srgbClr val="000000"/>
                </a:solidFill>
              </a:rPr>
              <a:t>VS</a:t>
            </a:r>
            <a:r>
              <a:rPr lang="zh-CN" altLang="en-US" sz="1800" dirty="0">
                <a:solidFill>
                  <a:srgbClr val="000000"/>
                </a:solidFill>
              </a:rPr>
              <a:t>菜单栏项目选项，点开属性，在下方界面修改包含目录和库目录两项，分别加入</a:t>
            </a:r>
            <a:r>
              <a:rPr lang="en-US" altLang="zh-CN" sz="1800" dirty="0">
                <a:solidFill>
                  <a:srgbClr val="000000"/>
                </a:solidFill>
              </a:rPr>
              <a:t>Include</a:t>
            </a:r>
            <a:r>
              <a:rPr lang="zh-CN" altLang="en-US" sz="1800" dirty="0">
                <a:solidFill>
                  <a:srgbClr val="000000"/>
                </a:solidFill>
              </a:rPr>
              <a:t>和</a:t>
            </a:r>
            <a:r>
              <a:rPr lang="en-US" altLang="zh-CN" sz="1800" dirty="0">
                <a:solidFill>
                  <a:srgbClr val="000000"/>
                </a:solidFill>
              </a:rPr>
              <a:t>Lib </a:t>
            </a:r>
            <a:r>
              <a:rPr lang="zh-CN" altLang="en-US" sz="1800" dirty="0">
                <a:solidFill>
                  <a:srgbClr val="000000"/>
                </a:solidFill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</a:rPr>
              <a:t>64</a:t>
            </a:r>
            <a:r>
              <a:rPr lang="zh-CN" altLang="en-US" sz="1800" dirty="0">
                <a:solidFill>
                  <a:srgbClr val="000000"/>
                </a:solidFill>
              </a:rPr>
              <a:t>位机器用</a:t>
            </a:r>
            <a:r>
              <a:rPr lang="en-US" altLang="zh-CN" sz="1800" dirty="0">
                <a:solidFill>
                  <a:srgbClr val="000000"/>
                </a:solidFill>
              </a:rPr>
              <a:t>x64</a:t>
            </a:r>
            <a:r>
              <a:rPr lang="zh-CN" altLang="en-US" sz="1800" dirty="0">
                <a:solidFill>
                  <a:srgbClr val="000000"/>
                </a:solidFill>
              </a:rPr>
              <a:t>，否则用</a:t>
            </a:r>
            <a:r>
              <a:rPr lang="en-US" altLang="zh-CN" sz="1800" dirty="0">
                <a:solidFill>
                  <a:srgbClr val="000000"/>
                </a:solidFill>
              </a:rPr>
              <a:t>x86</a:t>
            </a:r>
            <a:r>
              <a:rPr lang="zh-CN" altLang="en-US" sz="1800" dirty="0">
                <a:solidFill>
                  <a:srgbClr val="000000"/>
                </a:solidFill>
              </a:rPr>
              <a:t>）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1"/>
            <a:endParaRPr lang="en-US" altLang="zh-CN" sz="1800" dirty="0">
              <a:solidFill>
                <a:srgbClr val="000000"/>
              </a:solidFill>
            </a:endParaRPr>
          </a:p>
          <a:p>
            <a:pPr lvl="1"/>
            <a:endParaRPr lang="en-US" altLang="zh-CN" sz="1800" dirty="0">
              <a:solidFill>
                <a:srgbClr val="000000"/>
              </a:solidFill>
            </a:endParaRPr>
          </a:p>
          <a:p>
            <a:pPr lvl="1"/>
            <a:endParaRPr lang="en-US" altLang="zh-CN" sz="18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rgbClr val="000000"/>
              </a:solidFill>
            </a:endParaRPr>
          </a:p>
          <a:p>
            <a:pPr lvl="1"/>
            <a:r>
              <a:rPr lang="en-US" altLang="zh-CN" sz="1800" dirty="0">
                <a:solidFill>
                  <a:srgbClr val="000000"/>
                </a:solidFill>
              </a:rPr>
              <a:t>Debug</a:t>
            </a:r>
            <a:r>
              <a:rPr lang="zh-CN" altLang="en-US" sz="1800" dirty="0">
                <a:solidFill>
                  <a:srgbClr val="000000"/>
                </a:solidFill>
              </a:rPr>
              <a:t>模式下生成</a:t>
            </a:r>
            <a:r>
              <a:rPr lang="en-US" altLang="zh-CN" sz="1800" dirty="0">
                <a:solidFill>
                  <a:srgbClr val="000000"/>
                </a:solidFill>
              </a:rPr>
              <a:t>.exe</a:t>
            </a:r>
            <a:r>
              <a:rPr lang="zh-CN" altLang="en-US" sz="1800" dirty="0">
                <a:solidFill>
                  <a:srgbClr val="000000"/>
                </a:solidFill>
              </a:rPr>
              <a:t>文件，进入其所在的目录</a:t>
            </a:r>
            <a:r>
              <a:rPr lang="en-US" altLang="zh-CN" sz="1800" dirty="0">
                <a:solidFill>
                  <a:srgbClr val="000000"/>
                </a:solidFill>
              </a:rPr>
              <a:t>x64/Debug</a:t>
            </a:r>
            <a:r>
              <a:rPr lang="zh-CN" altLang="en-US" sz="1800" dirty="0">
                <a:solidFill>
                  <a:srgbClr val="000000"/>
                </a:solidFill>
              </a:rPr>
              <a:t>或</a:t>
            </a:r>
            <a:r>
              <a:rPr lang="en-US" altLang="zh-CN" sz="1800" dirty="0">
                <a:solidFill>
                  <a:srgbClr val="000000"/>
                </a:solidFill>
              </a:rPr>
              <a:t>x86/Debug  </a:t>
            </a:r>
            <a:r>
              <a:rPr lang="en-US" altLang="zh-CN" sz="1800" dirty="0" err="1">
                <a:solidFill>
                  <a:srgbClr val="000000"/>
                </a:solidFill>
              </a:rPr>
              <a:t>mpiexec</a:t>
            </a:r>
            <a:r>
              <a:rPr lang="en-US" altLang="zh-CN" sz="1800" dirty="0">
                <a:solidFill>
                  <a:srgbClr val="000000"/>
                </a:solidFill>
              </a:rPr>
              <a:t> –n 4 *.exe</a:t>
            </a:r>
            <a:r>
              <a:rPr lang="zh-CN" altLang="en-US" sz="1800" dirty="0">
                <a:solidFill>
                  <a:srgbClr val="000000"/>
                </a:solidFill>
              </a:rPr>
              <a:t>即可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1"/>
            <a:endParaRPr lang="en-US" altLang="zh-CN" sz="18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8C8D0D-0EF8-4C18-838C-A51768079E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E5DA97-0728-471D-842F-738E2C1CD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186" y="3255399"/>
            <a:ext cx="7171428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36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页脚占位符 3">
            <a:extLst>
              <a:ext uri="{FF2B5EF4-FFF2-40B4-BE49-F238E27FC236}">
                <a16:creationId xmlns:a16="http://schemas.microsoft.com/office/drawing/2014/main" id="{5CDC7737-5435-4AB0-B6EE-C5E050184C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ea typeface="创艺简黑体" pitchFamily="2" charset="-122"/>
              </a:rPr>
              <a:t>国家高性能计算中心（合肥）</a:t>
            </a: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84984296-602F-4CD3-814F-DCC1A45C18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实验</a:t>
            </a:r>
            <a:r>
              <a:rPr lang="en-US" altLang="zh-CN" sz="3600" dirty="0"/>
              <a:t>2: MPI</a:t>
            </a:r>
            <a:endParaRPr lang="zh-CN" altLang="en-US" sz="3600" dirty="0"/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93E2B9FD-307D-4615-8070-DE7D171D0C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0722" y="1447800"/>
            <a:ext cx="83820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rgbClr val="000000"/>
                </a:solidFill>
              </a:rPr>
              <a:t>题目：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solidFill>
                  <a:srgbClr val="000000"/>
                </a:solidFill>
              </a:rPr>
              <a:t>用</a:t>
            </a:r>
            <a:r>
              <a:rPr lang="en-US" altLang="zh-CN" sz="1800" dirty="0">
                <a:solidFill>
                  <a:srgbClr val="000000"/>
                </a:solidFill>
              </a:rPr>
              <a:t>MPI</a:t>
            </a:r>
            <a:r>
              <a:rPr lang="zh-CN" altLang="en-US" sz="1800" dirty="0">
                <a:solidFill>
                  <a:srgbClr val="000000"/>
                </a:solidFill>
              </a:rPr>
              <a:t>实现</a:t>
            </a:r>
            <a:r>
              <a:rPr lang="en-US" altLang="zh-CN" sz="1800" dirty="0">
                <a:solidFill>
                  <a:srgbClr val="000000"/>
                </a:solidFill>
              </a:rPr>
              <a:t>PSRS</a:t>
            </a:r>
            <a:r>
              <a:rPr lang="zh-CN" altLang="en-US" sz="1800" dirty="0">
                <a:solidFill>
                  <a:srgbClr val="000000"/>
                </a:solidFill>
              </a:rPr>
              <a:t>排序。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CN" sz="1800" dirty="0">
                <a:solidFill>
                  <a:srgbClr val="000000"/>
                </a:solidFill>
              </a:rPr>
              <a:t>N</a:t>
            </a:r>
            <a:r>
              <a:rPr lang="zh-CN" altLang="en-US" sz="1800" dirty="0">
                <a:solidFill>
                  <a:srgbClr val="000000"/>
                </a:solidFill>
              </a:rPr>
              <a:t>个进程求</a:t>
            </a:r>
            <a:r>
              <a:rPr lang="en-US" altLang="zh-CN" sz="1800" dirty="0">
                <a:solidFill>
                  <a:srgbClr val="000000"/>
                </a:solidFill>
              </a:rPr>
              <a:t>N</a:t>
            </a:r>
            <a:r>
              <a:rPr lang="zh-CN" altLang="en-US" sz="1800" dirty="0">
                <a:solidFill>
                  <a:srgbClr val="000000"/>
                </a:solidFill>
              </a:rPr>
              <a:t>个数的全和，要求每个处理器均保持全和。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4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68EBD40-EE4C-43C6-B2FA-39CFF108E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46274"/>
            <a:ext cx="7631097" cy="382592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4138B-748C-48D7-BD5F-840A362C4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2: MPI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95C48A9-CE54-4CC0-986C-B36D56FFC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216861"/>
            <a:ext cx="7848600" cy="3414878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03A1E7-EE94-40F1-8D7E-371C2DED5E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</p:spTree>
    <p:extLst>
      <p:ext uri="{BB962C8B-B14F-4D97-AF65-F5344CB8AC3E}">
        <p14:creationId xmlns:p14="http://schemas.microsoft.com/office/powerpoint/2010/main" val="3525424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页脚占位符 3">
            <a:extLst>
              <a:ext uri="{FF2B5EF4-FFF2-40B4-BE49-F238E27FC236}">
                <a16:creationId xmlns:a16="http://schemas.microsoft.com/office/drawing/2014/main" id="{8D3DF25E-2CB2-4EEE-BE21-D1A7C92F31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ea typeface="创艺简黑体" pitchFamily="2" charset="-122"/>
              </a:rPr>
              <a:t>国家高性能计算中心（合肥）</a:t>
            </a: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ED628F65-2AF3-496C-A08B-4A5CAAAD7B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上机时间和地点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421B0F9A-8FDB-4415-A5DF-B59CFC370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924800" cy="4572000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zh-CN" altLang="en-US" sz="2000" dirty="0"/>
              <a:t>上机地点：电三楼</a:t>
            </a:r>
            <a:r>
              <a:rPr lang="en-US" altLang="zh-CN" sz="2000" dirty="0"/>
              <a:t>519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marL="457200" indent="-457200">
              <a:lnSpc>
                <a:spcPct val="90000"/>
              </a:lnSpc>
            </a:pPr>
            <a:r>
              <a:rPr lang="zh-CN" altLang="en-US" sz="2000" dirty="0"/>
              <a:t>上机时间 周二晚</a:t>
            </a:r>
            <a:r>
              <a:rPr lang="en-US" altLang="zh-CN" sz="2000" dirty="0"/>
              <a:t>7:00-9:00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857250" lvl="1" indent="-457200">
              <a:lnSpc>
                <a:spcPct val="90000"/>
              </a:lnSpc>
            </a:pPr>
            <a:endParaRPr lang="en-US" altLang="zh-CN" sz="1600" dirty="0"/>
          </a:p>
          <a:p>
            <a:pPr marL="857250" lvl="1" indent="-457200">
              <a:lnSpc>
                <a:spcPct val="90000"/>
              </a:lnSpc>
            </a:pPr>
            <a:r>
              <a:rPr lang="en-US" altLang="zh-CN" sz="1600" dirty="0"/>
              <a:t>OpenMP</a:t>
            </a:r>
            <a:r>
              <a:rPr lang="zh-CN" altLang="en-US" sz="1600" dirty="0"/>
              <a:t>：</a:t>
            </a:r>
            <a:r>
              <a:rPr lang="en-US" altLang="zh-CN" sz="1600" dirty="0"/>
              <a:t>	5.9   http://inbox.weiyun.com/9WtQyDGy	</a:t>
            </a:r>
          </a:p>
          <a:p>
            <a:pPr marL="857250" lvl="1" indent="-457200">
              <a:lnSpc>
                <a:spcPct val="90000"/>
              </a:lnSpc>
            </a:pPr>
            <a:r>
              <a:rPr lang="en-US" altLang="zh-CN" sz="1600" dirty="0"/>
              <a:t>MPI</a:t>
            </a:r>
            <a:r>
              <a:rPr lang="zh-CN" altLang="en-US" sz="1600" dirty="0"/>
              <a:t>：</a:t>
            </a:r>
            <a:r>
              <a:rPr lang="en-US" altLang="zh-CN" sz="1600" dirty="0"/>
              <a:t>		5.16</a:t>
            </a:r>
            <a:r>
              <a:rPr lang="zh-CN" altLang="en-US" sz="1600" dirty="0"/>
              <a:t>  </a:t>
            </a:r>
            <a:r>
              <a:rPr lang="en-US" altLang="zh-CN" sz="1600" dirty="0"/>
              <a:t>http://inbox.weiyun.com/DHrVIZQC	</a:t>
            </a:r>
          </a:p>
          <a:p>
            <a:pPr marL="857250" lvl="1" indent="-457200">
              <a:lnSpc>
                <a:spcPct val="90000"/>
              </a:lnSpc>
            </a:pPr>
            <a:r>
              <a:rPr lang="en-US" altLang="zh-CN" sz="1600" dirty="0"/>
              <a:t>GPU</a:t>
            </a:r>
            <a:r>
              <a:rPr lang="zh-CN" altLang="en-US" sz="1600" dirty="0"/>
              <a:t>：</a:t>
            </a:r>
            <a:r>
              <a:rPr lang="en-US" altLang="zh-CN" sz="1600" dirty="0"/>
              <a:t>		5.23</a:t>
            </a:r>
            <a:r>
              <a:rPr lang="zh-CN" altLang="en-US" sz="1600" dirty="0"/>
              <a:t>  </a:t>
            </a:r>
            <a:r>
              <a:rPr lang="en-US" altLang="zh-CN" sz="1600" dirty="0"/>
              <a:t>http://inbox.weiyun.com/UnOSUYQi</a:t>
            </a:r>
          </a:p>
          <a:p>
            <a:pPr marL="857250" lvl="1" indent="-457200">
              <a:lnSpc>
                <a:spcPct val="90000"/>
              </a:lnSpc>
            </a:pPr>
            <a:r>
              <a:rPr lang="en-US" altLang="zh-CN" sz="1600" dirty="0"/>
              <a:t>MapReduce:	5.30  http://inbox.weiyun.com/RwuPO1kT</a:t>
            </a:r>
          </a:p>
          <a:p>
            <a:pPr marL="857250" lvl="1" indent="-457200">
              <a:lnSpc>
                <a:spcPct val="90000"/>
              </a:lnSpc>
            </a:pPr>
            <a:endParaRPr lang="en-US" altLang="zh-CN" sz="1600" dirty="0"/>
          </a:p>
          <a:p>
            <a:pPr marL="457200" indent="-457200">
              <a:lnSpc>
                <a:spcPct val="90000"/>
              </a:lnSpc>
            </a:pPr>
            <a:r>
              <a:rPr lang="zh-CN" altLang="en-US" sz="1800" dirty="0"/>
              <a:t>每次上机后，请在两周内提交你的</a:t>
            </a:r>
            <a:r>
              <a:rPr lang="zh-CN" altLang="en-US" sz="1800" dirty="0">
                <a:solidFill>
                  <a:srgbClr val="00B050"/>
                </a:solidFill>
              </a:rPr>
              <a:t>实验报告和源码至以上链接</a:t>
            </a:r>
            <a:r>
              <a:rPr lang="zh-CN" altLang="en-US" sz="1800" dirty="0"/>
              <a:t>，命名“学号</a:t>
            </a:r>
            <a:r>
              <a:rPr lang="en-US" altLang="zh-CN" sz="1800" dirty="0"/>
              <a:t>+</a:t>
            </a:r>
            <a:r>
              <a:rPr lang="zh-CN" altLang="en-US" sz="1800" dirty="0"/>
              <a:t>姓名</a:t>
            </a:r>
            <a:r>
              <a:rPr lang="en-US" altLang="zh-CN" sz="1800" dirty="0"/>
              <a:t>+</a:t>
            </a:r>
            <a:r>
              <a:rPr lang="zh-CN" altLang="en-US" sz="1800" dirty="0"/>
              <a:t>实验名”，如：</a:t>
            </a:r>
            <a:r>
              <a:rPr lang="en-US" altLang="zh-CN" sz="1800" dirty="0"/>
              <a:t>PB10011001+</a:t>
            </a:r>
            <a:r>
              <a:rPr lang="zh-CN" altLang="en-US" sz="1800" dirty="0"/>
              <a:t>张三</a:t>
            </a:r>
            <a:r>
              <a:rPr lang="en-US" altLang="zh-CN" sz="1800" dirty="0"/>
              <a:t>+</a:t>
            </a:r>
            <a:r>
              <a:rPr lang="zh-CN" altLang="en-US" sz="1800" dirty="0"/>
              <a:t>实验一。实验报告需包含程序分析和结果截图。逾期请补交至：</a:t>
            </a:r>
            <a:r>
              <a:rPr lang="en-US" altLang="zh-CN" sz="1800" dirty="0"/>
              <a:t> http://inbox.weiyun.com/ClRm9Ms0</a:t>
            </a:r>
            <a:endParaRPr lang="zh-CN" altLang="en-US" sz="1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页脚占位符 3">
            <a:extLst>
              <a:ext uri="{FF2B5EF4-FFF2-40B4-BE49-F238E27FC236}">
                <a16:creationId xmlns:a16="http://schemas.microsoft.com/office/drawing/2014/main" id="{AC8A836A-2F53-4EE0-9956-A7026AF6A0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ea typeface="创艺简黑体" pitchFamily="2" charset="-122"/>
              </a:rPr>
              <a:t>国家高性能计算中心（合肥）</a:t>
            </a: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77EF08E0-7A3F-428F-A088-121F925724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实验</a:t>
            </a:r>
            <a:r>
              <a:rPr lang="en-US" altLang="zh-CN" sz="3600"/>
              <a:t>1: OpenMP</a:t>
            </a:r>
            <a:endParaRPr lang="zh-CN" altLang="en-US" sz="3600"/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7E039653-1BFF-4F83-BC06-82AAD7FA8A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382000" cy="4572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000000"/>
                </a:solidFill>
              </a:rPr>
              <a:t>简介：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CN" sz="1800" dirty="0">
                <a:solidFill>
                  <a:srgbClr val="000000"/>
                </a:solidFill>
              </a:rPr>
              <a:t>OpenMP</a:t>
            </a:r>
            <a:r>
              <a:rPr lang="zh-CN" altLang="en-US" sz="1800" dirty="0">
                <a:solidFill>
                  <a:srgbClr val="000000"/>
                </a:solidFill>
              </a:rPr>
              <a:t>是一个共享存储并行系统上的应用程序接口。它规范了一系列的编译制导、运行库例程和环境变量。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solidFill>
                  <a:srgbClr val="000000"/>
                </a:solidFill>
              </a:rPr>
              <a:t>它提供了</a:t>
            </a:r>
            <a:r>
              <a:rPr lang="en-US" altLang="zh-CN" sz="1800" dirty="0">
                <a:solidFill>
                  <a:srgbClr val="000000"/>
                </a:solidFill>
              </a:rPr>
              <a:t>C/C++</a:t>
            </a:r>
            <a:r>
              <a:rPr lang="zh-CN" altLang="en-US" sz="1800" dirty="0">
                <a:solidFill>
                  <a:srgbClr val="000000"/>
                </a:solidFill>
              </a:rPr>
              <a:t>和</a:t>
            </a:r>
            <a:r>
              <a:rPr lang="en-US" altLang="zh-CN" sz="1800" dirty="0">
                <a:solidFill>
                  <a:srgbClr val="000000"/>
                </a:solidFill>
              </a:rPr>
              <a:t>FORTRAN</a:t>
            </a:r>
            <a:r>
              <a:rPr lang="zh-CN" altLang="en-US" sz="1800" dirty="0">
                <a:solidFill>
                  <a:srgbClr val="000000"/>
                </a:solidFill>
              </a:rPr>
              <a:t>等的应用编程接口，已经应用到</a:t>
            </a:r>
            <a:r>
              <a:rPr lang="en-US" altLang="zh-CN" sz="1800" dirty="0">
                <a:solidFill>
                  <a:srgbClr val="000000"/>
                </a:solidFill>
              </a:rPr>
              <a:t>UNIX</a:t>
            </a:r>
            <a:r>
              <a:rPr lang="zh-CN" altLang="en-US" sz="1800" dirty="0">
                <a:solidFill>
                  <a:srgbClr val="000000"/>
                </a:solidFill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</a:rPr>
              <a:t>Windows NT</a:t>
            </a:r>
            <a:r>
              <a:rPr lang="zh-CN" altLang="en-US" sz="1800" dirty="0">
                <a:solidFill>
                  <a:srgbClr val="000000"/>
                </a:solidFill>
              </a:rPr>
              <a:t>等多种平台上。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CN" sz="1800" dirty="0">
                <a:solidFill>
                  <a:srgbClr val="000000"/>
                </a:solidFill>
              </a:rPr>
              <a:t>OpenMP</a:t>
            </a:r>
            <a:r>
              <a:rPr lang="zh-CN" altLang="en-US" sz="1800" dirty="0">
                <a:solidFill>
                  <a:srgbClr val="000000"/>
                </a:solidFill>
              </a:rPr>
              <a:t>使用</a:t>
            </a:r>
            <a:r>
              <a:rPr lang="en-US" altLang="zh-CN" sz="1800" dirty="0">
                <a:solidFill>
                  <a:srgbClr val="000000"/>
                </a:solidFill>
              </a:rPr>
              <a:t>FORK-JOIN</a:t>
            </a:r>
            <a:r>
              <a:rPr lang="zh-CN" altLang="en-US" sz="1800" dirty="0">
                <a:solidFill>
                  <a:srgbClr val="000000"/>
                </a:solidFill>
              </a:rPr>
              <a:t>并行执行模型。所有的</a:t>
            </a:r>
            <a:r>
              <a:rPr lang="en-US" altLang="zh-CN" sz="1800" dirty="0">
                <a:solidFill>
                  <a:srgbClr val="000000"/>
                </a:solidFill>
              </a:rPr>
              <a:t>OpenMP</a:t>
            </a:r>
            <a:r>
              <a:rPr lang="zh-CN" altLang="en-US" sz="1800" dirty="0">
                <a:solidFill>
                  <a:srgbClr val="000000"/>
                </a:solidFill>
              </a:rPr>
              <a:t>程序开始于一个单独的主线程（</a:t>
            </a:r>
            <a:r>
              <a:rPr lang="en-US" altLang="zh-CN" sz="1800" dirty="0">
                <a:solidFill>
                  <a:srgbClr val="000000"/>
                </a:solidFill>
              </a:rPr>
              <a:t>Master Thread</a:t>
            </a:r>
            <a:r>
              <a:rPr lang="zh-CN" altLang="en-US" sz="1800" dirty="0">
                <a:solidFill>
                  <a:srgbClr val="000000"/>
                </a:solidFill>
              </a:rPr>
              <a:t>）。主线程会一直串行地执行，直到遇到第一个并行域（</a:t>
            </a:r>
            <a:r>
              <a:rPr lang="en-US" altLang="zh-CN" sz="1800" dirty="0">
                <a:solidFill>
                  <a:srgbClr val="000000"/>
                </a:solidFill>
              </a:rPr>
              <a:t>Parallel Region</a:t>
            </a:r>
            <a:r>
              <a:rPr lang="zh-CN" altLang="en-US" sz="1800" dirty="0">
                <a:solidFill>
                  <a:srgbClr val="000000"/>
                </a:solidFill>
              </a:rPr>
              <a:t>）才开始并行执行。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solidFill>
                  <a:srgbClr val="000000"/>
                </a:solidFill>
              </a:rPr>
              <a:t>①</a:t>
            </a:r>
            <a:r>
              <a:rPr lang="en-US" altLang="zh-CN" sz="1800" dirty="0">
                <a:solidFill>
                  <a:srgbClr val="000000"/>
                </a:solidFill>
              </a:rPr>
              <a:t>FORK</a:t>
            </a:r>
            <a:r>
              <a:rPr lang="zh-CN" altLang="en-US" sz="1800" dirty="0">
                <a:solidFill>
                  <a:srgbClr val="000000"/>
                </a:solidFill>
              </a:rPr>
              <a:t>：主线程创建一队并行的线程，然后，并行域中的代码在不同的线程队中并行执行；②</a:t>
            </a:r>
            <a:r>
              <a:rPr lang="en-US" altLang="zh-CN" sz="1800" dirty="0">
                <a:solidFill>
                  <a:srgbClr val="000000"/>
                </a:solidFill>
              </a:rPr>
              <a:t>JOIN</a:t>
            </a:r>
            <a:r>
              <a:rPr lang="zh-CN" altLang="en-US" sz="1800" dirty="0">
                <a:solidFill>
                  <a:srgbClr val="000000"/>
                </a:solidFill>
              </a:rPr>
              <a:t>：当诸线程在并行域中执行完之后，它们或被同步或被中断，最后只有主线程在执行。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endParaRPr lang="en-US" altLang="zh-CN" sz="18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000000"/>
                </a:solidFill>
              </a:rPr>
              <a:t>编译和运行：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solidFill>
                  <a:srgbClr val="000000"/>
                </a:solidFill>
              </a:rPr>
              <a:t>编译：</a:t>
            </a:r>
            <a:r>
              <a:rPr lang="en-US" altLang="zh-CN" sz="1800" dirty="0" err="1">
                <a:solidFill>
                  <a:srgbClr val="000000"/>
                </a:solidFill>
              </a:rPr>
              <a:t>gcc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</a:rPr>
              <a:t>a.c</a:t>
            </a:r>
            <a:r>
              <a:rPr lang="en-US" altLang="zh-CN" sz="1800" dirty="0">
                <a:solidFill>
                  <a:srgbClr val="000000"/>
                </a:solidFill>
              </a:rPr>
              <a:t> –</a:t>
            </a:r>
            <a:r>
              <a:rPr lang="en-US" altLang="zh-CN" sz="1800" dirty="0" err="1">
                <a:solidFill>
                  <a:srgbClr val="000000"/>
                </a:solidFill>
              </a:rPr>
              <a:t>fopenmp</a:t>
            </a:r>
            <a:r>
              <a:rPr lang="en-US" altLang="zh-CN" sz="1800" dirty="0">
                <a:solidFill>
                  <a:srgbClr val="000000"/>
                </a:solidFill>
              </a:rPr>
              <a:t> –o a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solidFill>
                  <a:srgbClr val="000000"/>
                </a:solidFill>
              </a:rPr>
              <a:t>运行：</a:t>
            </a:r>
            <a:r>
              <a:rPr lang="en-US" altLang="zh-CN" sz="1800" dirty="0">
                <a:solidFill>
                  <a:srgbClr val="000000"/>
                </a:solidFill>
              </a:rPr>
              <a:t>./a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20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endParaRPr lang="en-US" altLang="zh-CN"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页脚占位符 3">
            <a:extLst>
              <a:ext uri="{FF2B5EF4-FFF2-40B4-BE49-F238E27FC236}">
                <a16:creationId xmlns:a16="http://schemas.microsoft.com/office/drawing/2014/main" id="{0D239D87-980F-477B-B4DC-BB9E040A5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ea typeface="创艺简黑体" pitchFamily="2" charset="-122"/>
              </a:rPr>
              <a:t>国家高性能计算中心（合肥）</a:t>
            </a: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6A00C6AE-AE8B-4F82-B1C9-FC9C983451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实验</a:t>
            </a:r>
            <a:r>
              <a:rPr lang="en-US" altLang="zh-CN" sz="3600"/>
              <a:t>1: OpenMP</a:t>
            </a:r>
            <a:endParaRPr lang="zh-CN" altLang="en-US" sz="3600"/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8317BD9A-D1BC-4E10-A49D-399A9BF43B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382000" cy="4572000"/>
          </a:xfrm>
        </p:spPr>
        <p:txBody>
          <a:bodyPr/>
          <a:lstStyle/>
          <a:p>
            <a:pPr marL="400050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zh-CN" altLang="en-US" sz="2200" dirty="0">
                <a:solidFill>
                  <a:srgbClr val="000000"/>
                </a:solidFill>
              </a:rPr>
              <a:t>在</a:t>
            </a:r>
            <a:r>
              <a:rPr lang="en-US" altLang="zh-CN" sz="2200" dirty="0">
                <a:solidFill>
                  <a:srgbClr val="000000"/>
                </a:solidFill>
              </a:rPr>
              <a:t>Windows Microsoft Visual Studio</a:t>
            </a:r>
            <a:r>
              <a:rPr lang="zh-CN" altLang="en-US" sz="2200" dirty="0">
                <a:solidFill>
                  <a:srgbClr val="000000"/>
                </a:solidFill>
              </a:rPr>
              <a:t>中编写程序，可直接配置使用</a:t>
            </a:r>
            <a:r>
              <a:rPr lang="en-US" altLang="zh-CN" sz="2200" dirty="0">
                <a:solidFill>
                  <a:srgbClr val="000000"/>
                </a:solidFill>
              </a:rPr>
              <a:t>OpenMP</a:t>
            </a:r>
            <a:r>
              <a:rPr lang="zh-CN" altLang="en-US" sz="2200" dirty="0">
                <a:solidFill>
                  <a:srgbClr val="000000"/>
                </a:solidFill>
              </a:rPr>
              <a:t>。属性</a:t>
            </a:r>
            <a:r>
              <a:rPr lang="en-US" altLang="zh-CN" sz="2200" dirty="0">
                <a:solidFill>
                  <a:srgbClr val="000000"/>
                </a:solidFill>
              </a:rPr>
              <a:t>-C/C++-</a:t>
            </a:r>
            <a:r>
              <a:rPr lang="zh-CN" altLang="en-US" sz="2200" dirty="0">
                <a:solidFill>
                  <a:srgbClr val="000000"/>
                </a:solidFill>
              </a:rPr>
              <a:t>语言</a:t>
            </a:r>
            <a:r>
              <a:rPr lang="en-US" altLang="zh-CN" sz="2200" dirty="0">
                <a:solidFill>
                  <a:srgbClr val="000000"/>
                </a:solidFill>
              </a:rPr>
              <a:t>-OpenMP</a:t>
            </a:r>
            <a:r>
              <a:rPr lang="zh-CN" altLang="en-US" sz="2200" dirty="0">
                <a:solidFill>
                  <a:srgbClr val="000000"/>
                </a:solidFill>
              </a:rPr>
              <a:t>支持</a:t>
            </a:r>
            <a:endParaRPr lang="en-US" altLang="zh-CN" sz="2200" dirty="0">
              <a:solidFill>
                <a:srgbClr val="000000"/>
              </a:solidFill>
            </a:endParaRPr>
          </a:p>
        </p:txBody>
      </p:sp>
      <p:pic>
        <p:nvPicPr>
          <p:cNvPr id="51205" name="Picture 2" descr="http://img.blog.csdn.net/20150415215854039?watermark/2/text/aHR0cDovL2Jsb2cuY3Nkbi5uZXQvdTAxNDc2ODY3Ng==/font/5a6L5L2T/fontsize/400/fill/I0JBQkFCMA==/dissolve/70/gravity/Center">
            <a:extLst>
              <a:ext uri="{FF2B5EF4-FFF2-40B4-BE49-F238E27FC236}">
                <a16:creationId xmlns:a16="http://schemas.microsoft.com/office/drawing/2014/main" id="{31C05ECE-FA1E-4D61-9F28-569B65825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775" y="2547938"/>
            <a:ext cx="5454650" cy="389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页脚占位符 3">
            <a:extLst>
              <a:ext uri="{FF2B5EF4-FFF2-40B4-BE49-F238E27FC236}">
                <a16:creationId xmlns:a16="http://schemas.microsoft.com/office/drawing/2014/main" id="{AC48B417-E3E4-409A-A8B5-D45EE4B58E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ea typeface="创艺简黑体" pitchFamily="2" charset="-122"/>
              </a:rPr>
              <a:t>国家高性能计算中心（合肥）</a:t>
            </a: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762D732A-0E19-418B-918A-E677904AA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实验</a:t>
            </a:r>
            <a:r>
              <a:rPr lang="en-US" altLang="zh-CN" sz="3600"/>
              <a:t>1: OpenMP</a:t>
            </a:r>
            <a:endParaRPr lang="zh-CN" altLang="en-US" sz="3600"/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2A88FEF7-115D-460B-8C91-1B16916EA7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3820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rgbClr val="000000"/>
                </a:solidFill>
              </a:rPr>
              <a:t>题目：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solidFill>
                  <a:srgbClr val="000000"/>
                </a:solidFill>
              </a:rPr>
              <a:t>用</a:t>
            </a:r>
            <a:r>
              <a:rPr lang="en-US" altLang="zh-CN" sz="1800" dirty="0">
                <a:solidFill>
                  <a:srgbClr val="000000"/>
                </a:solidFill>
              </a:rPr>
              <a:t>4</a:t>
            </a:r>
            <a:r>
              <a:rPr lang="zh-CN" altLang="en-US" sz="1800" dirty="0">
                <a:solidFill>
                  <a:srgbClr val="000000"/>
                </a:solidFill>
              </a:rPr>
              <a:t>种不同并行方式的</a:t>
            </a:r>
            <a:r>
              <a:rPr lang="en-US" altLang="zh-CN" sz="1800" dirty="0">
                <a:solidFill>
                  <a:srgbClr val="000000"/>
                </a:solidFill>
              </a:rPr>
              <a:t>OpenMP</a:t>
            </a:r>
            <a:r>
              <a:rPr lang="zh-CN" altLang="en-US" sz="1800" dirty="0">
                <a:solidFill>
                  <a:srgbClr val="000000"/>
                </a:solidFill>
              </a:rPr>
              <a:t>实现</a:t>
            </a:r>
            <a:r>
              <a:rPr lang="en-US" altLang="zh-CN" sz="1800" dirty="0">
                <a:solidFill>
                  <a:srgbClr val="000000"/>
                </a:solidFill>
              </a:rPr>
              <a:t>π</a:t>
            </a:r>
            <a:r>
              <a:rPr lang="zh-CN" altLang="en-US" sz="1800" dirty="0">
                <a:solidFill>
                  <a:srgbClr val="000000"/>
                </a:solidFill>
              </a:rPr>
              <a:t>值的计算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zh-CN" altLang="zh-CN" sz="1800" dirty="0"/>
              <a:t>用</a:t>
            </a:r>
            <a:r>
              <a:rPr lang="en-US" altLang="zh-CN" sz="1800" dirty="0"/>
              <a:t>OpenMP</a:t>
            </a:r>
            <a:r>
              <a:rPr lang="zh-CN" altLang="zh-CN" sz="1800" dirty="0"/>
              <a:t>实现</a:t>
            </a:r>
            <a:r>
              <a:rPr lang="en-US" altLang="zh-CN" sz="1800" dirty="0"/>
              <a:t>PSRS</a:t>
            </a:r>
            <a:r>
              <a:rPr lang="zh-CN" altLang="zh-CN" sz="1800" dirty="0"/>
              <a:t>排序</a:t>
            </a:r>
            <a:endParaRPr lang="en-US" altLang="zh-CN" sz="1800" dirty="0"/>
          </a:p>
          <a:p>
            <a:pPr lvl="1">
              <a:lnSpc>
                <a:spcPct val="80000"/>
              </a:lnSpc>
            </a:pPr>
            <a:endParaRPr lang="en-US" altLang="zh-CN" sz="18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endParaRPr lang="en-US" altLang="zh-CN" sz="18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endParaRPr lang="en-US" altLang="zh-CN" sz="18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rgbClr val="000000"/>
                </a:solidFill>
              </a:rPr>
              <a:t>示例：</a:t>
            </a:r>
            <a:r>
              <a:rPr lang="en-US" altLang="zh-CN" sz="2000" dirty="0">
                <a:solidFill>
                  <a:srgbClr val="000000"/>
                </a:solidFill>
              </a:rPr>
              <a:t>Pi</a:t>
            </a:r>
          </a:p>
          <a:p>
            <a:pPr lvl="1">
              <a:lnSpc>
                <a:spcPct val="80000"/>
              </a:lnSpc>
            </a:pPr>
            <a:endParaRPr lang="en-US" altLang="zh-CN"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页脚占位符 3">
            <a:extLst>
              <a:ext uri="{FF2B5EF4-FFF2-40B4-BE49-F238E27FC236}">
                <a16:creationId xmlns:a16="http://schemas.microsoft.com/office/drawing/2014/main" id="{F7C6F63B-8F58-49EA-B6A8-0A1E92F808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ea typeface="创艺简黑体" pitchFamily="2" charset="-122"/>
              </a:rPr>
              <a:t>国家高性能计算中心（合肥）</a:t>
            </a: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2EE0B8D-0710-4C96-AF7E-5E3E456BED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题目</a:t>
            </a:r>
            <a:r>
              <a:rPr lang="en-US" altLang="zh-CN" sz="3600" dirty="0"/>
              <a:t>1: Pi</a:t>
            </a:r>
            <a:endParaRPr lang="zh-CN" altLang="en-US" sz="3600" dirty="0"/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42CF7875-26CC-460D-9AF8-02648648F6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3820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>
                <a:solidFill>
                  <a:srgbClr val="000000"/>
                </a:solidFill>
              </a:rPr>
              <a:t>Pi (</a:t>
            </a:r>
            <a:r>
              <a:rPr lang="zh-CN" altLang="en-US" sz="2000">
                <a:solidFill>
                  <a:srgbClr val="000000"/>
                </a:solidFill>
              </a:rPr>
              <a:t>串行</a:t>
            </a:r>
            <a:r>
              <a:rPr lang="en-US" altLang="zh-CN" sz="2000">
                <a:solidFill>
                  <a:srgbClr val="000000"/>
                </a:solidFill>
              </a:rPr>
              <a:t>)</a:t>
            </a:r>
            <a:r>
              <a:rPr lang="zh-CN" altLang="en-US" sz="2000">
                <a:solidFill>
                  <a:srgbClr val="000000"/>
                </a:solidFill>
              </a:rPr>
              <a:t>：</a:t>
            </a:r>
            <a:endParaRPr lang="en-US" altLang="zh-CN" sz="20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00"/>
                </a:solidFill>
              </a:rPr>
              <a:t>#include &lt;stdio.h&gt;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00"/>
                </a:solidFill>
              </a:rPr>
              <a:t>static long num_steps = 100000;//</a:t>
            </a:r>
            <a:r>
              <a:rPr lang="zh-CN" altLang="en-US" sz="1400">
                <a:solidFill>
                  <a:srgbClr val="000000"/>
                </a:solidFill>
              </a:rPr>
              <a:t>越大值越精确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00"/>
                </a:solidFill>
              </a:rPr>
              <a:t>double step;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00"/>
                </a:solidFill>
              </a:rPr>
              <a:t>void main(){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00"/>
                </a:solidFill>
              </a:rPr>
              <a:t>	int i;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00"/>
                </a:solidFill>
              </a:rPr>
              <a:t>	double x, pi, sum = 0.0;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00"/>
                </a:solidFill>
              </a:rPr>
              <a:t>	step = 1.0/(double)num_steps;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00"/>
                </a:solidFill>
              </a:rPr>
              <a:t>	for(i=1;i&lt;= num_steps;i++){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00"/>
                </a:solidFill>
              </a:rPr>
              <a:t>		x = (i-0.5)*step;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00"/>
                </a:solidFill>
              </a:rPr>
              <a:t>		sum=sum+4.0/(1.0+x*x);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00"/>
                </a:solidFill>
              </a:rPr>
              <a:t>	}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00"/>
                </a:solidFill>
              </a:rPr>
              <a:t>	pi=step*sum;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00"/>
                </a:solidFill>
              </a:rPr>
              <a:t>	printf("%lf\n",pi);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0000"/>
                </a:solidFill>
              </a:rPr>
              <a:t>}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4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400">
                <a:solidFill>
                  <a:srgbClr val="000000"/>
                </a:solidFill>
              </a:rPr>
              <a:t>在这里简单说明一下求</a:t>
            </a:r>
            <a:r>
              <a:rPr lang="en-US" altLang="zh-CN" sz="1400">
                <a:solidFill>
                  <a:srgbClr val="000000"/>
                </a:solidFill>
              </a:rPr>
              <a:t>π</a:t>
            </a:r>
            <a:r>
              <a:rPr lang="zh-CN" altLang="en-US" sz="1400">
                <a:solidFill>
                  <a:srgbClr val="000000"/>
                </a:solidFill>
              </a:rPr>
              <a:t>的积分方法，使用公式</a:t>
            </a:r>
            <a:r>
              <a:rPr lang="en-US" altLang="zh-CN" sz="1400">
                <a:solidFill>
                  <a:srgbClr val="000000"/>
                </a:solidFill>
              </a:rPr>
              <a:t>arctan(1)=π/4</a:t>
            </a:r>
            <a:r>
              <a:rPr lang="zh-CN" altLang="en-US" sz="1400">
                <a:solidFill>
                  <a:srgbClr val="000000"/>
                </a:solidFill>
              </a:rPr>
              <a:t>以及</a:t>
            </a:r>
            <a:r>
              <a:rPr lang="en-US" altLang="zh-CN" sz="1400">
                <a:solidFill>
                  <a:srgbClr val="000000"/>
                </a:solidFill>
              </a:rPr>
              <a:t>(arctan(x))'=1/(1+x^2).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400">
                <a:solidFill>
                  <a:srgbClr val="000000"/>
                </a:solidFill>
              </a:rPr>
              <a:t>在求解</a:t>
            </a:r>
            <a:r>
              <a:rPr lang="en-US" altLang="zh-CN" sz="1400">
                <a:solidFill>
                  <a:srgbClr val="000000"/>
                </a:solidFill>
              </a:rPr>
              <a:t>arctan(1)</a:t>
            </a:r>
            <a:r>
              <a:rPr lang="zh-CN" altLang="en-US" sz="1400">
                <a:solidFill>
                  <a:srgbClr val="000000"/>
                </a:solidFill>
              </a:rPr>
              <a:t>时使用矩形法求解：</a:t>
            </a:r>
            <a:endParaRPr lang="en-US" altLang="zh-CN" sz="14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400">
                <a:solidFill>
                  <a:srgbClr val="000000"/>
                </a:solidFill>
              </a:rPr>
              <a:t>求解</a:t>
            </a:r>
            <a:r>
              <a:rPr lang="en-US" altLang="zh-CN" sz="1400">
                <a:solidFill>
                  <a:srgbClr val="000000"/>
                </a:solidFill>
              </a:rPr>
              <a:t>arctan(1)</a:t>
            </a:r>
            <a:r>
              <a:rPr lang="zh-CN" altLang="en-US" sz="1400">
                <a:solidFill>
                  <a:srgbClr val="000000"/>
                </a:solidFill>
              </a:rPr>
              <a:t>是取</a:t>
            </a:r>
            <a:r>
              <a:rPr lang="en-US" altLang="zh-CN" sz="1400">
                <a:solidFill>
                  <a:srgbClr val="000000"/>
                </a:solidFill>
              </a:rPr>
              <a:t>a=0, b=1.</a:t>
            </a:r>
          </a:p>
        </p:txBody>
      </p:sp>
      <p:pic>
        <p:nvPicPr>
          <p:cNvPr id="55301" name="Picture 2" descr="http://img.blog.csdn.net/20150416160118625">
            <a:extLst>
              <a:ext uri="{FF2B5EF4-FFF2-40B4-BE49-F238E27FC236}">
                <a16:creationId xmlns:a16="http://schemas.microsoft.com/office/drawing/2014/main" id="{F584EFE7-8AB4-44F3-ABCE-8157A51FF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00" y="5473700"/>
            <a:ext cx="30670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页脚占位符 3">
            <a:extLst>
              <a:ext uri="{FF2B5EF4-FFF2-40B4-BE49-F238E27FC236}">
                <a16:creationId xmlns:a16="http://schemas.microsoft.com/office/drawing/2014/main" id="{CB3C103D-30AD-4F3B-AB21-4DFEC67C7A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ea typeface="创艺简黑体" pitchFamily="2" charset="-122"/>
              </a:rPr>
              <a:t>国家高性能计算中心（合肥）</a:t>
            </a: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8E9FAC3F-3B68-4AE2-A355-D2769BB3DA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题目</a:t>
            </a:r>
            <a:r>
              <a:rPr lang="en-US" altLang="zh-CN" sz="3600" dirty="0"/>
              <a:t>1: Pi</a:t>
            </a:r>
            <a:endParaRPr lang="zh-CN" altLang="en-US" sz="3600" dirty="0"/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E475980B-46AE-4761-AB12-13EAAC878A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0550" y="1447800"/>
            <a:ext cx="83820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>
                <a:solidFill>
                  <a:srgbClr val="000000"/>
                </a:solidFill>
              </a:rPr>
              <a:t>Pi (</a:t>
            </a:r>
            <a:r>
              <a:rPr lang="zh-CN" altLang="en-US" sz="2000">
                <a:solidFill>
                  <a:srgbClr val="000000"/>
                </a:solidFill>
              </a:rPr>
              <a:t>使用并行域并行化的程序</a:t>
            </a:r>
            <a:r>
              <a:rPr lang="en-US" altLang="zh-CN" sz="2000">
                <a:solidFill>
                  <a:srgbClr val="000000"/>
                </a:solidFill>
              </a:rPr>
              <a:t>)</a:t>
            </a:r>
            <a:r>
              <a:rPr lang="zh-CN" altLang="en-US" sz="2000">
                <a:solidFill>
                  <a:srgbClr val="000000"/>
                </a:solidFill>
              </a:rPr>
              <a:t>：</a:t>
            </a:r>
            <a:endParaRPr lang="en-US" altLang="zh-CN" sz="14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#include &lt;stdio.h&gt;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#include &lt;omp.h&gt;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static long num_steps = 100000;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double step;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#define NUM_THREADS 2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void main ()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{ 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int i;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double x, pi, sum[NUM_THREADS];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step = 1.0/(double) num_steps;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omp_set_num_threads(NUM_THREADS);  //</a:t>
            </a:r>
            <a:r>
              <a:rPr lang="zh-CN" altLang="en-US" sz="1200">
                <a:solidFill>
                  <a:srgbClr val="000000"/>
                </a:solidFill>
              </a:rPr>
              <a:t>设置</a:t>
            </a:r>
            <a:r>
              <a:rPr lang="en-US" altLang="zh-CN" sz="1200">
                <a:solidFill>
                  <a:srgbClr val="000000"/>
                </a:solidFill>
              </a:rPr>
              <a:t>2</a:t>
            </a:r>
            <a:r>
              <a:rPr lang="zh-CN" altLang="en-US" sz="1200">
                <a:solidFill>
                  <a:srgbClr val="000000"/>
                </a:solidFill>
              </a:rPr>
              <a:t>线程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rgbClr val="000000"/>
                </a:solidFill>
              </a:rPr>
              <a:t> </a:t>
            </a:r>
            <a:r>
              <a:rPr lang="en-US" altLang="zh-CN" sz="1200">
                <a:solidFill>
                  <a:srgbClr val="000000"/>
                </a:solidFill>
              </a:rPr>
              <a:t>#pragma omp parallel private(i)  //</a:t>
            </a:r>
            <a:r>
              <a:rPr lang="zh-CN" altLang="en-US" sz="1200">
                <a:solidFill>
                  <a:srgbClr val="000000"/>
                </a:solidFill>
              </a:rPr>
              <a:t>并行域开始，每个线程</a:t>
            </a:r>
            <a:r>
              <a:rPr lang="en-US" altLang="zh-CN" sz="1200">
                <a:solidFill>
                  <a:srgbClr val="000000"/>
                </a:solidFill>
              </a:rPr>
              <a:t>(0</a:t>
            </a:r>
            <a:r>
              <a:rPr lang="zh-CN" altLang="en-US" sz="1200">
                <a:solidFill>
                  <a:srgbClr val="000000"/>
                </a:solidFill>
              </a:rPr>
              <a:t>和</a:t>
            </a:r>
            <a:r>
              <a:rPr lang="en-US" altLang="zh-CN" sz="1200">
                <a:solidFill>
                  <a:srgbClr val="000000"/>
                </a:solidFill>
              </a:rPr>
              <a:t>1)</a:t>
            </a:r>
            <a:r>
              <a:rPr lang="zh-CN" altLang="en-US" sz="1200">
                <a:solidFill>
                  <a:srgbClr val="000000"/>
                </a:solidFill>
              </a:rPr>
              <a:t>都会执行该代码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{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double x;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int id;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id = omp_get_thread_num();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for (i=id, sum[id]=0.0;i&lt; num_steps; i=i+NUM_THREADS){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	x = (i+0.5)*step;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	sum[id] += 4.0/(1.0+x*x);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}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}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for(i=0, pi=0.0;i&lt;NUM_THREADS;i++)  pi += sum[i] * step;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printf("%lf\n",pi);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}	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//</a:t>
            </a:r>
            <a:r>
              <a:rPr lang="zh-CN" altLang="en-US" sz="1200">
                <a:solidFill>
                  <a:srgbClr val="000000"/>
                </a:solidFill>
              </a:rPr>
              <a:t>共</a:t>
            </a:r>
            <a:r>
              <a:rPr lang="en-US" altLang="zh-CN" sz="1200">
                <a:solidFill>
                  <a:srgbClr val="000000"/>
                </a:solidFill>
              </a:rPr>
              <a:t>2</a:t>
            </a:r>
            <a:r>
              <a:rPr lang="zh-CN" altLang="en-US" sz="1200">
                <a:solidFill>
                  <a:srgbClr val="000000"/>
                </a:solidFill>
              </a:rPr>
              <a:t>个线程参加计算，其中线程</a:t>
            </a:r>
            <a:r>
              <a:rPr lang="en-US" altLang="zh-CN" sz="1200">
                <a:solidFill>
                  <a:srgbClr val="000000"/>
                </a:solidFill>
              </a:rPr>
              <a:t>0</a:t>
            </a:r>
            <a:r>
              <a:rPr lang="zh-CN" altLang="en-US" sz="1200">
                <a:solidFill>
                  <a:srgbClr val="000000"/>
                </a:solidFill>
              </a:rPr>
              <a:t>进行迭代步</a:t>
            </a:r>
            <a:r>
              <a:rPr lang="en-US" altLang="zh-CN" sz="1200">
                <a:solidFill>
                  <a:srgbClr val="000000"/>
                </a:solidFill>
              </a:rPr>
              <a:t>0,2,4,...</a:t>
            </a:r>
            <a:r>
              <a:rPr lang="zh-CN" altLang="en-US" sz="1200">
                <a:solidFill>
                  <a:srgbClr val="000000"/>
                </a:solidFill>
              </a:rPr>
              <a:t>线程</a:t>
            </a:r>
            <a:r>
              <a:rPr lang="en-US" altLang="zh-CN" sz="1200">
                <a:solidFill>
                  <a:srgbClr val="000000"/>
                </a:solidFill>
              </a:rPr>
              <a:t>1</a:t>
            </a:r>
            <a:r>
              <a:rPr lang="zh-CN" altLang="en-US" sz="1200">
                <a:solidFill>
                  <a:srgbClr val="000000"/>
                </a:solidFill>
              </a:rPr>
              <a:t>进行迭代步</a:t>
            </a:r>
            <a:r>
              <a:rPr lang="en-US" altLang="zh-CN" sz="1200">
                <a:solidFill>
                  <a:srgbClr val="000000"/>
                </a:solidFill>
              </a:rPr>
              <a:t>1,3,5,....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页脚占位符 3">
            <a:extLst>
              <a:ext uri="{FF2B5EF4-FFF2-40B4-BE49-F238E27FC236}">
                <a16:creationId xmlns:a16="http://schemas.microsoft.com/office/drawing/2014/main" id="{77662952-BC37-4E5F-952E-D75D081FD7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ea typeface="创艺简黑体" pitchFamily="2" charset="-122"/>
              </a:rPr>
              <a:t>国家高性能计算中心（合肥）</a:t>
            </a: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A53ADB9A-E293-4D1A-AE99-75DD714C7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题目</a:t>
            </a:r>
            <a:r>
              <a:rPr lang="en-US" altLang="zh-CN" sz="3600" dirty="0"/>
              <a:t>1: Pi</a:t>
            </a:r>
            <a:endParaRPr lang="zh-CN" altLang="en-US" sz="3600" dirty="0"/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086FC11F-3E05-4BD9-8406-548886C679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0550" y="1344613"/>
            <a:ext cx="83820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>
                <a:solidFill>
                  <a:srgbClr val="000000"/>
                </a:solidFill>
              </a:rPr>
              <a:t>Pi (</a:t>
            </a:r>
            <a:r>
              <a:rPr lang="zh-CN" altLang="en-US" sz="2000">
                <a:solidFill>
                  <a:srgbClr val="000000"/>
                </a:solidFill>
              </a:rPr>
              <a:t>使用共享任务结构并行化的程序</a:t>
            </a:r>
            <a:r>
              <a:rPr lang="en-US" altLang="zh-CN" sz="2000">
                <a:solidFill>
                  <a:srgbClr val="000000"/>
                </a:solidFill>
              </a:rPr>
              <a:t>)</a:t>
            </a:r>
            <a:r>
              <a:rPr lang="zh-CN" altLang="en-US" sz="2000">
                <a:solidFill>
                  <a:srgbClr val="000000"/>
                </a:solidFill>
              </a:rPr>
              <a:t>：</a:t>
            </a:r>
            <a:endParaRPr lang="en-US" altLang="zh-CN" sz="12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#include &lt;stdio.h&gt;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#include &lt;omp.h&gt;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static long num_steps = 100000;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double step;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#define NUM_THREADS 2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void main ()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{ 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int i;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double x, pi, sum[NUM_THREADS];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step = 1.0/(double) num_steps;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omp_set_num_threads(NUM_THREADS);  //</a:t>
            </a:r>
            <a:r>
              <a:rPr lang="zh-CN" altLang="en-US" sz="1200">
                <a:solidFill>
                  <a:srgbClr val="000000"/>
                </a:solidFill>
              </a:rPr>
              <a:t>设置</a:t>
            </a:r>
            <a:r>
              <a:rPr lang="en-US" altLang="zh-CN" sz="1200">
                <a:solidFill>
                  <a:srgbClr val="000000"/>
                </a:solidFill>
              </a:rPr>
              <a:t>2</a:t>
            </a:r>
            <a:r>
              <a:rPr lang="zh-CN" altLang="en-US" sz="1200">
                <a:solidFill>
                  <a:srgbClr val="000000"/>
                </a:solidFill>
              </a:rPr>
              <a:t>线程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rgbClr val="000000"/>
                </a:solidFill>
              </a:rPr>
              <a:t> </a:t>
            </a:r>
            <a:r>
              <a:rPr lang="en-US" altLang="zh-CN" sz="1200">
                <a:solidFill>
                  <a:srgbClr val="000000"/>
                </a:solidFill>
              </a:rPr>
              <a:t>#pragma omp parallel  //</a:t>
            </a:r>
            <a:r>
              <a:rPr lang="zh-CN" altLang="en-US" sz="1200">
                <a:solidFill>
                  <a:srgbClr val="000000"/>
                </a:solidFill>
              </a:rPr>
              <a:t>并行域开始，每个线程</a:t>
            </a:r>
            <a:r>
              <a:rPr lang="en-US" altLang="zh-CN" sz="1200">
                <a:solidFill>
                  <a:srgbClr val="000000"/>
                </a:solidFill>
              </a:rPr>
              <a:t>(0</a:t>
            </a:r>
            <a:r>
              <a:rPr lang="zh-CN" altLang="en-US" sz="1200">
                <a:solidFill>
                  <a:srgbClr val="000000"/>
                </a:solidFill>
              </a:rPr>
              <a:t>和</a:t>
            </a:r>
            <a:r>
              <a:rPr lang="en-US" altLang="zh-CN" sz="1200">
                <a:solidFill>
                  <a:srgbClr val="000000"/>
                </a:solidFill>
              </a:rPr>
              <a:t>1)</a:t>
            </a:r>
            <a:r>
              <a:rPr lang="zh-CN" altLang="en-US" sz="1200">
                <a:solidFill>
                  <a:srgbClr val="000000"/>
                </a:solidFill>
              </a:rPr>
              <a:t>都会执行该代码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{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double x;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int id;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id = omp_get_thread_num();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sum[id]=0;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#pragma omp for  //</a:t>
            </a:r>
            <a:r>
              <a:rPr lang="zh-CN" altLang="en-US" sz="1200">
                <a:solidFill>
                  <a:srgbClr val="000000"/>
                </a:solidFill>
              </a:rPr>
              <a:t>未指定</a:t>
            </a:r>
            <a:r>
              <a:rPr lang="en-US" altLang="zh-CN" sz="1200">
                <a:solidFill>
                  <a:srgbClr val="000000"/>
                </a:solidFill>
              </a:rPr>
              <a:t>chunk</a:t>
            </a:r>
            <a:r>
              <a:rPr lang="zh-CN" altLang="en-US" sz="1200">
                <a:solidFill>
                  <a:srgbClr val="000000"/>
                </a:solidFill>
              </a:rPr>
              <a:t>，迭代平均分配给各线程（</a:t>
            </a:r>
            <a:r>
              <a:rPr lang="en-US" altLang="zh-CN" sz="1200">
                <a:solidFill>
                  <a:srgbClr val="000000"/>
                </a:solidFill>
              </a:rPr>
              <a:t>0</a:t>
            </a:r>
            <a:r>
              <a:rPr lang="zh-CN" altLang="en-US" sz="1200">
                <a:solidFill>
                  <a:srgbClr val="000000"/>
                </a:solidFill>
              </a:rPr>
              <a:t>和</a:t>
            </a:r>
            <a:r>
              <a:rPr lang="en-US" altLang="zh-CN" sz="1200">
                <a:solidFill>
                  <a:srgbClr val="000000"/>
                </a:solidFill>
              </a:rPr>
              <a:t>1</a:t>
            </a:r>
            <a:r>
              <a:rPr lang="zh-CN" altLang="en-US" sz="1200">
                <a:solidFill>
                  <a:srgbClr val="000000"/>
                </a:solidFill>
              </a:rPr>
              <a:t>），连续划分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rgbClr val="000000"/>
                </a:solidFill>
              </a:rPr>
              <a:t>	</a:t>
            </a:r>
            <a:r>
              <a:rPr lang="en-US" altLang="zh-CN" sz="1200">
                <a:solidFill>
                  <a:srgbClr val="000000"/>
                </a:solidFill>
              </a:rPr>
              <a:t>for (i=0;i&lt; num_steps; i++){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	x = (i+0.5)*step;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	sum[id] += 4.0/(1.0+x*x);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}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}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for(i=0, pi=0.0;i&lt;NUM_THREADS;i++)  pi += sum[i] * step;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printf("%lf\n",pi);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}//</a:t>
            </a:r>
            <a:r>
              <a:rPr lang="zh-CN" altLang="en-US" sz="1200"/>
              <a:t>共</a:t>
            </a:r>
            <a:r>
              <a:rPr lang="en-US" altLang="zh-CN" sz="1200"/>
              <a:t>2</a:t>
            </a:r>
            <a:r>
              <a:rPr lang="zh-CN" altLang="en-US" sz="1200"/>
              <a:t>个线程参加计算，其中线程</a:t>
            </a:r>
            <a:r>
              <a:rPr lang="en-US" altLang="zh-CN" sz="1200"/>
              <a:t>0</a:t>
            </a:r>
            <a:r>
              <a:rPr lang="zh-CN" altLang="en-US" sz="1200"/>
              <a:t>进行迭代步</a:t>
            </a:r>
            <a:r>
              <a:rPr lang="en-US" altLang="zh-CN" sz="1200"/>
              <a:t>0~49999</a:t>
            </a:r>
            <a:r>
              <a:rPr lang="zh-CN" altLang="en-US" sz="1200"/>
              <a:t>，线程</a:t>
            </a:r>
            <a:r>
              <a:rPr lang="en-US" altLang="zh-CN" sz="1200"/>
              <a:t>1</a:t>
            </a:r>
            <a:r>
              <a:rPr lang="zh-CN" altLang="en-US" sz="1200"/>
              <a:t>进行迭代步</a:t>
            </a:r>
            <a:r>
              <a:rPr lang="en-US" altLang="zh-CN" sz="1200"/>
              <a:t>50000~99999.</a:t>
            </a:r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页脚占位符 3">
            <a:extLst>
              <a:ext uri="{FF2B5EF4-FFF2-40B4-BE49-F238E27FC236}">
                <a16:creationId xmlns:a16="http://schemas.microsoft.com/office/drawing/2014/main" id="{BD302E6D-6E0A-4452-A3B8-07EE7E96D6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6200" y="6569075"/>
            <a:ext cx="3657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ea typeface="创艺简黑体" pitchFamily="2" charset="-122"/>
              </a:rPr>
              <a:t>国家高性能计算中心（合肥）</a:t>
            </a: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6FFFB777-A6AB-4614-9F3A-7D7A56FC6F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题目</a:t>
            </a:r>
            <a:r>
              <a:rPr lang="en-US" altLang="zh-CN" sz="3600" dirty="0"/>
              <a:t>1: Pi</a:t>
            </a:r>
            <a:endParaRPr lang="zh-CN" altLang="en-US" sz="3600" dirty="0"/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142AAAC9-F5BD-4ED1-9A91-3577BB0C15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0550" y="1344613"/>
            <a:ext cx="83820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>
                <a:solidFill>
                  <a:srgbClr val="000000"/>
                </a:solidFill>
              </a:rPr>
              <a:t>Pi (</a:t>
            </a:r>
            <a:r>
              <a:rPr lang="zh-CN" altLang="en-US" sz="2000">
                <a:solidFill>
                  <a:srgbClr val="000000"/>
                </a:solidFill>
              </a:rPr>
              <a:t>使用</a:t>
            </a:r>
            <a:r>
              <a:rPr lang="en-US" altLang="zh-CN" sz="2000">
                <a:solidFill>
                  <a:srgbClr val="000000"/>
                </a:solidFill>
              </a:rPr>
              <a:t>private</a:t>
            </a:r>
            <a:r>
              <a:rPr lang="zh-CN" altLang="en-US" sz="2000">
                <a:solidFill>
                  <a:srgbClr val="000000"/>
                </a:solidFill>
              </a:rPr>
              <a:t>子句和</a:t>
            </a:r>
            <a:r>
              <a:rPr lang="en-US" altLang="zh-CN" sz="2000">
                <a:solidFill>
                  <a:srgbClr val="000000"/>
                </a:solidFill>
              </a:rPr>
              <a:t>critical</a:t>
            </a:r>
            <a:r>
              <a:rPr lang="zh-CN" altLang="en-US" sz="2000">
                <a:solidFill>
                  <a:srgbClr val="000000"/>
                </a:solidFill>
              </a:rPr>
              <a:t>部分并行化的程序</a:t>
            </a:r>
            <a:r>
              <a:rPr lang="en-US" altLang="zh-CN" sz="2000">
                <a:solidFill>
                  <a:srgbClr val="000000"/>
                </a:solidFill>
              </a:rPr>
              <a:t>)</a:t>
            </a:r>
            <a:r>
              <a:rPr lang="zh-CN" altLang="en-US" sz="2000">
                <a:solidFill>
                  <a:srgbClr val="000000"/>
                </a:solidFill>
              </a:rPr>
              <a:t>：</a:t>
            </a:r>
            <a:endParaRPr lang="en-US" altLang="zh-CN" sz="12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#include &lt;stdio.h&gt;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#include &lt;omp.h&gt;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static long num_steps = 100000;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double step;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#define NUM_THREADS 2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void main ()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{ 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int i;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double pi=0.0;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double sum=0.0;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double x=0.0;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step = 1.0/(double) num_steps;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omp_set_num_threads(NUM_THREADS);  //</a:t>
            </a:r>
            <a:r>
              <a:rPr lang="zh-CN" altLang="en-US" sz="1200">
                <a:solidFill>
                  <a:srgbClr val="000000"/>
                </a:solidFill>
              </a:rPr>
              <a:t>设置</a:t>
            </a:r>
            <a:r>
              <a:rPr lang="en-US" altLang="zh-CN" sz="1200">
                <a:solidFill>
                  <a:srgbClr val="000000"/>
                </a:solidFill>
              </a:rPr>
              <a:t>2</a:t>
            </a:r>
            <a:r>
              <a:rPr lang="zh-CN" altLang="en-US" sz="1200">
                <a:solidFill>
                  <a:srgbClr val="000000"/>
                </a:solidFill>
              </a:rPr>
              <a:t>线程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#pragma omp parallel private(x,sum) //</a:t>
            </a:r>
            <a:r>
              <a:rPr lang="zh-CN" altLang="en-US" sz="1200">
                <a:solidFill>
                  <a:srgbClr val="000000"/>
                </a:solidFill>
              </a:rPr>
              <a:t>该子句表示</a:t>
            </a:r>
            <a:r>
              <a:rPr lang="en-US" altLang="zh-CN" sz="1200">
                <a:solidFill>
                  <a:srgbClr val="000000"/>
                </a:solidFill>
              </a:rPr>
              <a:t>x,sum</a:t>
            </a:r>
            <a:r>
              <a:rPr lang="zh-CN" altLang="en-US" sz="1200">
                <a:solidFill>
                  <a:srgbClr val="000000"/>
                </a:solidFill>
              </a:rPr>
              <a:t>变量对于每个线程是私有的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{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int id;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id = omp_get_thread_num();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for (i=id, sum=0.0;i&lt; num_steps; i=i+NUM_THREADS){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	x = (i+0.5)*step;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	sum += 4.0/(1.0+x*x);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}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#pragma omp critical  //</a:t>
            </a:r>
            <a:r>
              <a:rPr lang="zh-CN" altLang="en-US" sz="1200">
                <a:solidFill>
                  <a:srgbClr val="000000"/>
                </a:solidFill>
              </a:rPr>
              <a:t>指定代码段在同一时刻只能由一个线程进行执行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rgbClr val="000000"/>
                </a:solidFill>
              </a:rPr>
              <a:t>	</a:t>
            </a:r>
            <a:r>
              <a:rPr lang="en-US" altLang="zh-CN" sz="1200">
                <a:solidFill>
                  <a:srgbClr val="000000"/>
                </a:solidFill>
              </a:rPr>
              <a:t>pi += sum*step;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}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	printf("%lf\n",pi);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}	//</a:t>
            </a:r>
            <a:r>
              <a:rPr lang="zh-CN" altLang="en-US" sz="1200">
                <a:solidFill>
                  <a:srgbClr val="000000"/>
                </a:solidFill>
              </a:rPr>
              <a:t>共</a:t>
            </a:r>
            <a:r>
              <a:rPr lang="en-US" altLang="zh-CN" sz="1200">
                <a:solidFill>
                  <a:srgbClr val="000000"/>
                </a:solidFill>
              </a:rPr>
              <a:t>2</a:t>
            </a:r>
            <a:r>
              <a:rPr lang="zh-CN" altLang="en-US" sz="1200">
                <a:solidFill>
                  <a:srgbClr val="000000"/>
                </a:solidFill>
              </a:rPr>
              <a:t>个线程参加计算，其中线程</a:t>
            </a:r>
            <a:r>
              <a:rPr lang="en-US" altLang="zh-CN" sz="1200">
                <a:solidFill>
                  <a:srgbClr val="000000"/>
                </a:solidFill>
              </a:rPr>
              <a:t>0</a:t>
            </a:r>
            <a:r>
              <a:rPr lang="zh-CN" altLang="en-US" sz="1200">
                <a:solidFill>
                  <a:srgbClr val="000000"/>
                </a:solidFill>
              </a:rPr>
              <a:t>进行迭代步</a:t>
            </a:r>
            <a:r>
              <a:rPr lang="en-US" altLang="zh-CN" sz="1200">
                <a:solidFill>
                  <a:srgbClr val="000000"/>
                </a:solidFill>
              </a:rPr>
              <a:t>0,2,4,...</a:t>
            </a:r>
            <a:r>
              <a:rPr lang="zh-CN" altLang="en-US" sz="1200">
                <a:solidFill>
                  <a:srgbClr val="000000"/>
                </a:solidFill>
              </a:rPr>
              <a:t>线程</a:t>
            </a:r>
            <a:r>
              <a:rPr lang="en-US" altLang="zh-CN" sz="1200">
                <a:solidFill>
                  <a:srgbClr val="000000"/>
                </a:solidFill>
              </a:rPr>
              <a:t>1</a:t>
            </a:r>
            <a:r>
              <a:rPr lang="zh-CN" altLang="en-US" sz="1200">
                <a:solidFill>
                  <a:srgbClr val="000000"/>
                </a:solidFill>
              </a:rPr>
              <a:t>进行迭代步</a:t>
            </a:r>
            <a:r>
              <a:rPr lang="en-US" altLang="zh-CN" sz="1200">
                <a:solidFill>
                  <a:srgbClr val="000000"/>
                </a:solidFill>
              </a:rPr>
              <a:t>1,3,5,....</a:t>
            </a:r>
            <a:r>
              <a:rPr lang="zh-CN" altLang="en-US" sz="1200">
                <a:solidFill>
                  <a:srgbClr val="000000"/>
                </a:solidFill>
              </a:rPr>
              <a:t>当被指定为</a:t>
            </a:r>
            <a:r>
              <a:rPr lang="en-US" altLang="zh-CN" sz="1200">
                <a:solidFill>
                  <a:srgbClr val="000000"/>
                </a:solidFill>
              </a:rPr>
              <a:t>critical</a:t>
            </a:r>
            <a:r>
              <a:rPr lang="zh-CN" altLang="en-US" sz="1200">
                <a:solidFill>
                  <a:srgbClr val="000000"/>
                </a:solidFill>
              </a:rPr>
              <a:t>的代码段</a:t>
            </a:r>
            <a:r>
              <a:rPr lang="en-US" altLang="zh-CN" sz="1200">
                <a:solidFill>
                  <a:srgbClr val="000000"/>
                </a:solidFill>
              </a:rPr>
              <a:t>	</a:t>
            </a:r>
            <a:r>
              <a:rPr lang="zh-CN" altLang="en-US" sz="1200">
                <a:solidFill>
                  <a:srgbClr val="000000"/>
                </a:solidFill>
              </a:rPr>
              <a:t>正在被</a:t>
            </a:r>
            <a:r>
              <a:rPr lang="en-US" altLang="zh-CN" sz="1200">
                <a:solidFill>
                  <a:srgbClr val="000000"/>
                </a:solidFill>
              </a:rPr>
              <a:t>0</a:t>
            </a:r>
            <a:r>
              <a:rPr lang="zh-CN" altLang="en-US" sz="1200">
                <a:solidFill>
                  <a:srgbClr val="000000"/>
                </a:solidFill>
              </a:rPr>
              <a:t>线程执行时，</a:t>
            </a:r>
            <a:r>
              <a:rPr lang="en-US" altLang="zh-CN" sz="1200">
                <a:solidFill>
                  <a:srgbClr val="000000"/>
                </a:solidFill>
              </a:rPr>
              <a:t>1</a:t>
            </a:r>
            <a:r>
              <a:rPr lang="zh-CN" altLang="en-US" sz="1200">
                <a:solidFill>
                  <a:srgbClr val="000000"/>
                </a:solidFill>
              </a:rPr>
              <a:t>线程的执行也到达该代码段，则它将被阻塞知道</a:t>
            </a:r>
            <a:r>
              <a:rPr lang="en-US" altLang="zh-CN" sz="1200">
                <a:solidFill>
                  <a:srgbClr val="000000"/>
                </a:solidFill>
              </a:rPr>
              <a:t>0</a:t>
            </a:r>
            <a:r>
              <a:rPr lang="zh-CN" altLang="en-US" sz="1200">
                <a:solidFill>
                  <a:srgbClr val="000000"/>
                </a:solidFill>
              </a:rPr>
              <a:t>线程退出临界区。</a:t>
            </a:r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">
  <a:themeElements>
    <a:clrScheme name="1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">
      <a:majorFont>
        <a:latin typeface="Comic Sans MS"/>
        <a:ea typeface="华文行楷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66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66" charset="0"/>
            <a:ea typeface="黑体" pitchFamily="2" charset="-122"/>
          </a:defRPr>
        </a:defPPr>
      </a:lstStyle>
    </a:lnDef>
  </a:objectDefaults>
  <a:extraClrSchemeLst>
    <a:extraClrScheme>
      <a:clrScheme name="1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1">
  <a:themeElements>
    <a:clrScheme name="1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">
      <a:majorFont>
        <a:latin typeface="Comic Sans MS"/>
        <a:ea typeface="华文行楷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66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66" charset="0"/>
            <a:ea typeface="黑体" pitchFamily="2" charset="-122"/>
          </a:defRPr>
        </a:defPPr>
      </a:lstStyle>
    </a:lnDef>
  </a:objectDefaults>
  <a:extraClrSchemeLst>
    <a:extraClrScheme>
      <a:clrScheme name="1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1">
  <a:themeElements>
    <a:clrScheme name="1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">
      <a:majorFont>
        <a:latin typeface="Comic Sans MS"/>
        <a:ea typeface="华文行楷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66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66" charset="0"/>
            <a:ea typeface="黑体" pitchFamily="2" charset="-122"/>
          </a:defRPr>
        </a:defPPr>
      </a:lstStyle>
    </a:lnDef>
  </a:objectDefaults>
  <a:extraClrSchemeLst>
    <a:extraClrScheme>
      <a:clrScheme name="1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1039</TotalTime>
  <Words>2521</Words>
  <Application>Microsoft Office PowerPoint</Application>
  <PresentationFormat>全屏显示(4:3)</PresentationFormat>
  <Paragraphs>251</Paragraphs>
  <Slides>19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创艺简黑体</vt:lpstr>
      <vt:lpstr>华文行楷</vt:lpstr>
      <vt:lpstr>宋体</vt:lpstr>
      <vt:lpstr>Calibri</vt:lpstr>
      <vt:lpstr>Comic Sans MS</vt:lpstr>
      <vt:lpstr>Wingdings</vt:lpstr>
      <vt:lpstr>1</vt:lpstr>
      <vt:lpstr>1_1</vt:lpstr>
      <vt:lpstr>3_1</vt:lpstr>
      <vt:lpstr>并行计算实验上机 OpenMP &amp; MPI</vt:lpstr>
      <vt:lpstr>上机时间和地点</vt:lpstr>
      <vt:lpstr>实验1: OpenMP</vt:lpstr>
      <vt:lpstr>实验1: OpenMP</vt:lpstr>
      <vt:lpstr>实验1: OpenMP</vt:lpstr>
      <vt:lpstr>题目1: Pi</vt:lpstr>
      <vt:lpstr>题目1: Pi</vt:lpstr>
      <vt:lpstr>题目1: Pi</vt:lpstr>
      <vt:lpstr>题目1: Pi</vt:lpstr>
      <vt:lpstr>题目1: Pi</vt:lpstr>
      <vt:lpstr>题目2: PSRS排序</vt:lpstr>
      <vt:lpstr>题目2: PSRS排序</vt:lpstr>
      <vt:lpstr>主要内容</vt:lpstr>
      <vt:lpstr>实验2: MPI</vt:lpstr>
      <vt:lpstr>实验2: MPI</vt:lpstr>
      <vt:lpstr>实验2: MPI</vt:lpstr>
      <vt:lpstr>实验2: MPI</vt:lpstr>
      <vt:lpstr>实验2: MPI</vt:lpstr>
      <vt:lpstr>实验2: MPI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wpc</dc:creator>
  <cp:lastModifiedBy>zihan d</cp:lastModifiedBy>
  <cp:revision>196</cp:revision>
  <dcterms:created xsi:type="dcterms:W3CDTF">2014-07-12T07:21:44Z</dcterms:created>
  <dcterms:modified xsi:type="dcterms:W3CDTF">2023-04-11T10:12:08Z</dcterms:modified>
</cp:coreProperties>
</file>