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4" r:id="rId7"/>
    <p:sldId id="266" r:id="rId8"/>
    <p:sldId id="267" r:id="rId9"/>
    <p:sldId id="259" r:id="rId10"/>
    <p:sldId id="268" r:id="rId11"/>
    <p:sldId id="269" r:id="rId12"/>
    <p:sldId id="270" r:id="rId13"/>
    <p:sldId id="271" r:id="rId14"/>
    <p:sldId id="272" r:id="rId15"/>
    <p:sldId id="263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44B2-9F94-4189-A40E-11D6151CEC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2C78-BB4B-4728-8FFF-BDAA3882E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3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44B2-9F94-4189-A40E-11D6151CEC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2C78-BB4B-4728-8FFF-BDAA3882E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93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44B2-9F94-4189-A40E-11D6151CEC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2C78-BB4B-4728-8FFF-BDAA3882E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0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44B2-9F94-4189-A40E-11D6151CEC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2C78-BB4B-4728-8FFF-BDAA3882E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44B2-9F94-4189-A40E-11D6151CEC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2C78-BB4B-4728-8FFF-BDAA3882E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2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44B2-9F94-4189-A40E-11D6151CEC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2C78-BB4B-4728-8FFF-BDAA3882E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0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44B2-9F94-4189-A40E-11D6151CEC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2C78-BB4B-4728-8FFF-BDAA3882E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4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44B2-9F94-4189-A40E-11D6151CEC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2C78-BB4B-4728-8FFF-BDAA3882E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44B2-9F94-4189-A40E-11D6151CEC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2C78-BB4B-4728-8FFF-BDAA3882E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9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44B2-9F94-4189-A40E-11D6151CEC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2C78-BB4B-4728-8FFF-BDAA3882E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57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B44B2-9F94-4189-A40E-11D6151CEC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2C78-BB4B-4728-8FFF-BDAA3882E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6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B44B2-9F94-4189-A40E-11D6151CECE7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2C78-BB4B-4728-8FFF-BDAA3882E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9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5399" y="1561264"/>
            <a:ext cx="9144000" cy="1026822"/>
          </a:xfrm>
        </p:spPr>
        <p:txBody>
          <a:bodyPr/>
          <a:lstStyle/>
          <a:p>
            <a:r>
              <a:rPr lang="en-US" altLang="zh-CN" dirty="0" smtClean="0"/>
              <a:t>Aladdin Simulator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17255" y="4697741"/>
            <a:ext cx="4118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2022.11.6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888046" y="3995375"/>
            <a:ext cx="4118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Bohan</a:t>
            </a:r>
            <a:r>
              <a:rPr lang="en-US" altLang="zh-CN" sz="2400" dirty="0" smtClean="0"/>
              <a:t> Yang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40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39965" y="517656"/>
            <a:ext cx="9144000" cy="1026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Motivation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39965" y="1436709"/>
            <a:ext cx="52141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D</a:t>
            </a:r>
            <a:r>
              <a:rPr lang="en-US" altLang="zh-CN" sz="2000" dirty="0" err="1" smtClean="0"/>
              <a:t>atapaths</a:t>
            </a:r>
            <a:r>
              <a:rPr lang="en-US" altLang="zh-CN" sz="2000" dirty="0" smtClean="0"/>
              <a:t> should be </a:t>
            </a:r>
            <a:r>
              <a:rPr lang="en-US" altLang="zh-CN" sz="2000" b="1" dirty="0" smtClean="0"/>
              <a:t>less aggressively parallel</a:t>
            </a:r>
            <a:r>
              <a:rPr lang="en-US" altLang="zh-CN" sz="2000" dirty="0" smtClean="0"/>
              <a:t>, which results in more balanced designs and improved energy efficiency compared to accelerators designed in isolation.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</a:t>
            </a:r>
            <a:r>
              <a:rPr lang="en-US" altLang="zh-CN" sz="2000" dirty="0" smtClean="0"/>
              <a:t>he choice of </a:t>
            </a:r>
            <a:r>
              <a:rPr lang="en-US" altLang="zh-CN" sz="2000" b="1" dirty="0" smtClean="0"/>
              <a:t>local memory interfaces </a:t>
            </a:r>
            <a:r>
              <a:rPr lang="en-US" altLang="zh-CN" sz="2000" dirty="0" smtClean="0"/>
              <a:t>is highly dependent on the dynamic memory characteristics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	DMA  VS  Cache (less rigid)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58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56" y="1328538"/>
            <a:ext cx="5153325" cy="43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39965" y="517656"/>
            <a:ext cx="9144000" cy="1026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Components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39965" y="1436709"/>
            <a:ext cx="52141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Gem5-Aladdin includes </a:t>
            </a:r>
            <a:r>
              <a:rPr lang="en-US" altLang="zh-CN" sz="2000" b="1" dirty="0" smtClean="0"/>
              <a:t>general purpose cores, memory controllers, a DMA engine, and fixed-function accelerators, and the system bus.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CPU and accelerator use </a:t>
            </a:r>
            <a:r>
              <a:rPr lang="en-US" altLang="zh-CN" sz="2000" b="1" dirty="0" smtClean="0"/>
              <a:t>shared cache </a:t>
            </a:r>
            <a:r>
              <a:rPr lang="en-US" altLang="zh-CN" sz="2000" dirty="0" smtClean="0"/>
              <a:t>or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ioctl</a:t>
            </a:r>
            <a:r>
              <a:rPr lang="en-US" altLang="zh-CN" sz="2000" b="1" dirty="0" smtClean="0"/>
              <a:t> to communicate  (offload)</a:t>
            </a:r>
            <a:endParaRPr lang="zh-CN" altLang="en-US" sz="2000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58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87" y="1205934"/>
            <a:ext cx="5400646" cy="438575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39965" y="4426556"/>
            <a:ext cx="5035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Maybe we don’t need the whole </a:t>
            </a:r>
            <a:r>
              <a:rPr lang="en-US" altLang="zh-CN" sz="2000" dirty="0" smtClean="0"/>
              <a:t>system?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04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39965" y="517656"/>
            <a:ext cx="9144000" cy="1026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Aladdin Summary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39965" y="1436709"/>
            <a:ext cx="1130687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Aladdin is a </a:t>
            </a:r>
            <a:r>
              <a:rPr lang="en-US" altLang="zh-CN" sz="2000" b="1" dirty="0" smtClean="0"/>
              <a:t>trace-based (program)</a:t>
            </a:r>
            <a:r>
              <a:rPr lang="en-US" altLang="zh-CN" sz="2000" dirty="0" smtClean="0"/>
              <a:t> accelerator simulator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</a:t>
            </a:r>
            <a:r>
              <a:rPr lang="en-US" altLang="zh-CN" sz="2000" dirty="0" smtClean="0"/>
              <a:t>rofiles </a:t>
            </a:r>
            <a:r>
              <a:rPr lang="en-US" altLang="zh-CN" sz="2000" dirty="0"/>
              <a:t>the dynamic execution of a </a:t>
            </a:r>
            <a:r>
              <a:rPr lang="en-US" altLang="zh-CN" sz="2000" dirty="0" smtClean="0"/>
              <a:t>program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Constructs </a:t>
            </a:r>
            <a:r>
              <a:rPr lang="en-US" altLang="zh-CN" sz="2000" dirty="0"/>
              <a:t>a dynamic data dependence graph (DDDG) </a:t>
            </a:r>
            <a:r>
              <a:rPr lang="en-US" altLang="zh-CN" sz="2000" dirty="0" smtClean="0"/>
              <a:t>as a </a:t>
            </a:r>
            <a:r>
              <a:rPr lang="en-US" altLang="zh-CN" sz="2000" dirty="0"/>
              <a:t>dataflow representation of an accelerator. </a:t>
            </a:r>
            <a:endParaRPr lang="en-US" altLang="zh-CN" sz="20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Applies common </a:t>
            </a:r>
            <a:r>
              <a:rPr lang="en-US" altLang="zh-CN" sz="2000" dirty="0"/>
              <a:t>accelerator design optimizations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common?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</a:t>
            </a:r>
            <a:r>
              <a:rPr lang="en-US" altLang="zh-CN" sz="2000" dirty="0" smtClean="0"/>
              <a:t>chedules the graph </a:t>
            </a:r>
            <a:r>
              <a:rPr lang="en-US" altLang="zh-CN" sz="2000" dirty="0"/>
              <a:t>for execution through a </a:t>
            </a:r>
            <a:r>
              <a:rPr lang="en-US" altLang="zh-CN" sz="2000" b="1" dirty="0"/>
              <a:t>breadth-first traversal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zh-CN" altLang="en-US" sz="2000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58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39965" y="517656"/>
            <a:ext cx="9144000" cy="1026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SMAUG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39965" y="1436709"/>
            <a:ext cx="56018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SMAUG: </a:t>
            </a:r>
            <a:r>
              <a:rPr lang="en-US" altLang="zh-CN" sz="2000" dirty="0" smtClean="0"/>
              <a:t>  End-to-End </a:t>
            </a:r>
            <a:r>
              <a:rPr lang="en-US" altLang="zh-CN" sz="2000" dirty="0"/>
              <a:t>Full-Stack </a:t>
            </a:r>
            <a:r>
              <a:rPr lang="en-US" altLang="zh-CN" sz="2000" dirty="0" smtClean="0"/>
              <a:t>Simulation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                （</a:t>
            </a:r>
            <a:r>
              <a:rPr lang="en-US" altLang="zh-CN" sz="2000" dirty="0" smtClean="0"/>
              <a:t>quite meet our need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endParaRPr lang="en-US" altLang="zh-CN" sz="20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Motivated by </a:t>
            </a:r>
            <a:r>
              <a:rPr lang="en-US" altLang="zh-CN" sz="2000" b="1" dirty="0" smtClean="0"/>
              <a:t>&gt;60% </a:t>
            </a:r>
            <a:r>
              <a:rPr lang="en-US" altLang="zh-CN" sz="2000" dirty="0" smtClean="0"/>
              <a:t>time spent on </a:t>
            </a:r>
            <a:r>
              <a:rPr lang="en-US" altLang="zh-CN" sz="2000" dirty="0"/>
              <a:t>data movement and </a:t>
            </a:r>
            <a:r>
              <a:rPr lang="en-US" altLang="zh-CN" sz="2000" dirty="0" smtClean="0"/>
              <a:t>the </a:t>
            </a:r>
            <a:r>
              <a:rPr lang="en-US" altLang="zh-CN" sz="2000" dirty="0"/>
              <a:t>deep learning </a:t>
            </a:r>
            <a:r>
              <a:rPr lang="en-US" altLang="zh-CN" sz="2000" b="1" dirty="0"/>
              <a:t>software framework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What matters: </a:t>
            </a:r>
            <a:r>
              <a:rPr lang="en-US" altLang="zh-CN" sz="2000" b="1" dirty="0" smtClean="0"/>
              <a:t>data </a:t>
            </a:r>
            <a:r>
              <a:rPr lang="en-US" altLang="zh-CN" sz="2000" b="1" dirty="0"/>
              <a:t>layout </a:t>
            </a:r>
            <a:r>
              <a:rPr lang="en-US" altLang="zh-CN" sz="2000" b="1" dirty="0" smtClean="0"/>
              <a:t>transformations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 the </a:t>
            </a:r>
            <a:r>
              <a:rPr lang="en-US" altLang="zh-CN" sz="2000" b="1" dirty="0"/>
              <a:t>choice of accelerator </a:t>
            </a:r>
            <a:r>
              <a:rPr lang="en-US" altLang="zh-CN" sz="2000" b="1" dirty="0" smtClean="0"/>
              <a:t>interfacing, management </a:t>
            </a:r>
            <a:r>
              <a:rPr lang="en-US" altLang="zh-CN" sz="2000" b="1" dirty="0"/>
              <a:t>of multiple independently programmed accelerators</a:t>
            </a:r>
            <a:r>
              <a:rPr lang="en-US" altLang="zh-CN" sz="2000" dirty="0"/>
              <a:t>, and </a:t>
            </a:r>
            <a:r>
              <a:rPr lang="en-US" altLang="zh-CN" sz="2000" b="1" dirty="0"/>
              <a:t>contention </a:t>
            </a:r>
            <a:r>
              <a:rPr lang="en-US" altLang="zh-CN" sz="2000" b="1" dirty="0" smtClean="0"/>
              <a:t>for shared </a:t>
            </a:r>
            <a:r>
              <a:rPr lang="en-US" altLang="zh-CN" sz="2000" b="1" dirty="0"/>
              <a:t>system </a:t>
            </a:r>
            <a:r>
              <a:rPr lang="en-US" altLang="zh-CN" sz="2000" b="1" dirty="0" smtClean="0"/>
              <a:t>resources</a:t>
            </a:r>
            <a:endParaRPr lang="zh-CN" altLang="en-US" sz="20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58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407" y="219482"/>
            <a:ext cx="4500551" cy="645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39965" y="517656"/>
            <a:ext cx="9144000" cy="1026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Framework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39965" y="1436709"/>
            <a:ext cx="61087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Step 1: </a:t>
            </a:r>
            <a:r>
              <a:rPr lang="en-US" altLang="zh-CN" sz="2000" b="1" dirty="0" smtClean="0"/>
              <a:t>Python API</a:t>
            </a:r>
          </a:p>
          <a:p>
            <a:pPr>
              <a:lnSpc>
                <a:spcPct val="120000"/>
              </a:lnSpc>
            </a:pP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		  </a:t>
            </a:r>
            <a:r>
              <a:rPr lang="en-US" altLang="zh-CN" sz="2000" dirty="0" smtClean="0"/>
              <a:t>Converted </a:t>
            </a:r>
            <a:r>
              <a:rPr lang="en-US" altLang="zh-CN" sz="2000" dirty="0"/>
              <a:t>into a dataflow graph</a:t>
            </a:r>
          </a:p>
          <a:p>
            <a:pPr>
              <a:lnSpc>
                <a:spcPct val="120000"/>
              </a:lnSpc>
            </a:pPr>
            <a:endParaRPr lang="en-US" altLang="zh-CN" sz="20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 Step </a:t>
            </a:r>
            <a:r>
              <a:rPr lang="en-US" altLang="zh-CN" sz="2000" dirty="0" smtClean="0"/>
              <a:t>2: </a:t>
            </a:r>
            <a:r>
              <a:rPr lang="en-US" altLang="zh-CN" sz="2000" b="1" dirty="0" smtClean="0"/>
              <a:t>C</a:t>
            </a:r>
            <a:r>
              <a:rPr lang="en-US" altLang="zh-CN" sz="2000" b="1" dirty="0"/>
              <a:t>++ runtime </a:t>
            </a:r>
            <a:r>
              <a:rPr lang="en-US" altLang="zh-CN" sz="2000" dirty="0"/>
              <a:t>to manage </a:t>
            </a:r>
            <a:r>
              <a:rPr lang="en-US" altLang="zh-CN" sz="2000" dirty="0" smtClean="0"/>
              <a:t>the execution flow</a:t>
            </a:r>
          </a:p>
          <a:p>
            <a:pPr lvl="4">
              <a:lnSpc>
                <a:spcPct val="120000"/>
              </a:lnSpc>
            </a:pPr>
            <a:r>
              <a:rPr lang="en-US" altLang="zh-CN" sz="2000" dirty="0" smtClean="0"/>
              <a:t>  </a:t>
            </a:r>
            <a:r>
              <a:rPr lang="en-US" altLang="zh-CN" sz="2000" dirty="0" smtClean="0"/>
              <a:t>Preprocess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                            </a:t>
            </a:r>
            <a:r>
              <a:rPr lang="en-US" altLang="zh-CN" sz="2000" dirty="0" smtClean="0"/>
              <a:t>Tiling </a:t>
            </a:r>
            <a:r>
              <a:rPr lang="en-US" altLang="zh-CN" sz="2000" dirty="0"/>
              <a:t>optimizer</a:t>
            </a:r>
            <a:endParaRPr lang="en-US" altLang="zh-CN" sz="2000" dirty="0" smtClean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Scheduler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 Step 3: </a:t>
            </a:r>
            <a:r>
              <a:rPr lang="en-US" altLang="zh-CN" sz="2000" b="1" dirty="0" smtClean="0"/>
              <a:t>hardware-accelerated </a:t>
            </a:r>
            <a:r>
              <a:rPr lang="en-US" altLang="zh-CN" sz="2000" b="1" dirty="0"/>
              <a:t>kernels</a:t>
            </a:r>
            <a:endParaRPr lang="zh-CN" altLang="en-US" sz="2000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58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45" y="120090"/>
            <a:ext cx="4500551" cy="6459614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2534478" y="1842652"/>
            <a:ext cx="9939" cy="1129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544417" y="3270250"/>
            <a:ext cx="15701" cy="193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1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10148" y="487838"/>
            <a:ext cx="9144000" cy="1026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Comment</a:t>
            </a:r>
            <a:endParaRPr lang="zh-CN" altLang="en-US" sz="36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58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0148" y="1267743"/>
            <a:ext cx="109987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Since the internal representation of </a:t>
            </a:r>
            <a:r>
              <a:rPr lang="en-US" altLang="zh-CN" sz="2000" dirty="0" smtClean="0"/>
              <a:t>the network </a:t>
            </a:r>
            <a:r>
              <a:rPr lang="en-US" altLang="zh-CN" sz="2000" dirty="0"/>
              <a:t>is a graph, </a:t>
            </a:r>
            <a:r>
              <a:rPr lang="en-US" altLang="zh-CN" sz="2000" b="1" dirty="0" smtClean="0"/>
              <a:t>arbitrarily complex networks </a:t>
            </a:r>
            <a:r>
              <a:rPr lang="en-US" altLang="zh-CN" sz="2000" dirty="0" smtClean="0"/>
              <a:t>can </a:t>
            </a:r>
            <a:r>
              <a:rPr lang="en-US" altLang="zh-CN" sz="2000" dirty="0"/>
              <a:t>be defined and </a:t>
            </a:r>
            <a:r>
              <a:rPr lang="en-US" altLang="zh-CN" sz="2000" dirty="0" smtClean="0"/>
              <a:t>scheduled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complex DAG,  including dynamic NN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Deriving some ideas from SMAUG is fine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</a:t>
            </a:r>
            <a:r>
              <a:rPr lang="en-US" altLang="zh-CN" sz="2000" dirty="0" smtClean="0"/>
              <a:t>ake a look at the source codes and implement details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 still don’t </a:t>
            </a:r>
            <a:r>
              <a:rPr lang="en-US" altLang="zh-CN" sz="2000" dirty="0" smtClean="0"/>
              <a:t>understand </a:t>
            </a:r>
            <a:r>
              <a:rPr lang="en-US" altLang="zh-CN" sz="2000" dirty="0"/>
              <a:t>t</a:t>
            </a:r>
            <a:r>
              <a:rPr lang="en-US" altLang="zh-CN" sz="2000" dirty="0" smtClean="0"/>
              <a:t>he mapping method   (match our design?  Area &amp; power? Library?)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Maybe we have to design it ourselves</a:t>
            </a:r>
            <a:r>
              <a:rPr lang="zh-CN" altLang="en-US" sz="2000" dirty="0" smtClean="0"/>
              <a:t>，，，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03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64496" y="2991678"/>
            <a:ext cx="8130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Thanks for listening!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189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639965" y="517656"/>
            <a:ext cx="9144000" cy="1026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References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874643" y="1544478"/>
            <a:ext cx="10863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smtClean="0"/>
              <a:t>1]</a:t>
            </a:r>
            <a:r>
              <a:rPr lang="zh-CN" altLang="en-US" dirty="0" smtClean="0"/>
              <a:t> </a:t>
            </a:r>
            <a:r>
              <a:rPr lang="en-US" altLang="zh-CN" dirty="0" smtClean="0"/>
              <a:t>Y. S. Shao, B. </a:t>
            </a:r>
            <a:r>
              <a:rPr lang="en-US" altLang="zh-CN" dirty="0" err="1" smtClean="0"/>
              <a:t>Reagen</a:t>
            </a:r>
            <a:r>
              <a:rPr lang="en-US" altLang="zh-CN" dirty="0" smtClean="0"/>
              <a:t>, G.-Y. Wei, and D. Brooks, “</a:t>
            </a:r>
            <a:r>
              <a:rPr lang="en-US" altLang="zh-CN" b="1" dirty="0" smtClean="0"/>
              <a:t>Aladdin: A Pre-RTL, Power-Performance Accelerator Simulator Enabling Large Design Space Exploration of Customized Architectures</a:t>
            </a:r>
            <a:r>
              <a:rPr lang="en-US" altLang="zh-CN" dirty="0" smtClean="0"/>
              <a:t>” in ISCA, 2014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74643" y="2372739"/>
            <a:ext cx="10863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/>
              <a:t>2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Yakun</a:t>
            </a:r>
            <a:r>
              <a:rPr lang="en-US" altLang="zh-CN" dirty="0" smtClean="0"/>
              <a:t> Sophia Shao, Sam </a:t>
            </a:r>
            <a:r>
              <a:rPr lang="en-US" altLang="zh-CN" dirty="0" err="1" smtClean="0"/>
              <a:t>Likun</a:t>
            </a:r>
            <a:r>
              <a:rPr lang="en-US" altLang="zh-CN" dirty="0" smtClean="0"/>
              <a:t> Xi, </a:t>
            </a:r>
            <a:r>
              <a:rPr lang="en-US" altLang="zh-CN" dirty="0" err="1" smtClean="0"/>
              <a:t>Vijayalakshmi</a:t>
            </a:r>
            <a:r>
              <a:rPr lang="en-US" altLang="zh-CN" dirty="0" smtClean="0"/>
              <a:t> Srinivasan, </a:t>
            </a:r>
            <a:r>
              <a:rPr lang="en-US" altLang="zh-CN" dirty="0" err="1" smtClean="0"/>
              <a:t>Gu-Yeon</a:t>
            </a:r>
            <a:r>
              <a:rPr lang="en-US" altLang="zh-CN" dirty="0" smtClean="0"/>
              <a:t> Wei, and David Brooks. 2016. </a:t>
            </a:r>
            <a:r>
              <a:rPr lang="en-US" altLang="zh-CN" b="1" dirty="0" smtClean="0"/>
              <a:t>Co-designing accelerators and </a:t>
            </a:r>
            <a:r>
              <a:rPr lang="en-US" altLang="zh-CN" b="1" dirty="0" err="1" smtClean="0"/>
              <a:t>Soc</a:t>
            </a:r>
            <a:r>
              <a:rPr lang="en-US" altLang="zh-CN" b="1" dirty="0" smtClean="0"/>
              <a:t> interfaces using gem5-Aladdin</a:t>
            </a:r>
            <a:r>
              <a:rPr lang="en-US" altLang="zh-CN" dirty="0" smtClean="0"/>
              <a:t> , MICRO’16.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74643" y="3297921"/>
            <a:ext cx="106448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[3]</a:t>
            </a:r>
            <a:r>
              <a:rPr lang="zh-CN" altLang="en-US" dirty="0" smtClean="0">
                <a:solidFill>
                  <a:prstClr val="black"/>
                </a:solidFill>
              </a:rPr>
              <a:t> </a:t>
            </a:r>
            <a:r>
              <a:rPr lang="en-US" altLang="zh-CN" dirty="0"/>
              <a:t>Sam (</a:t>
            </a:r>
            <a:r>
              <a:rPr lang="en-US" altLang="zh-CN" dirty="0" err="1"/>
              <a:t>Likun</a:t>
            </a:r>
            <a:r>
              <a:rPr lang="en-US" altLang="zh-CN" dirty="0"/>
              <a:t>) Xi, Yuan Yao, </a:t>
            </a:r>
            <a:r>
              <a:rPr lang="en-US" altLang="zh-CN" dirty="0" err="1"/>
              <a:t>Kshitij</a:t>
            </a:r>
            <a:r>
              <a:rPr lang="en-US" altLang="zh-CN" dirty="0"/>
              <a:t> Bhardwaj, Paul </a:t>
            </a:r>
            <a:r>
              <a:rPr lang="en-US" altLang="zh-CN" dirty="0" err="1"/>
              <a:t>Whatmough</a:t>
            </a:r>
            <a:r>
              <a:rPr lang="en-US" altLang="zh-CN" dirty="0"/>
              <a:t>, </a:t>
            </a:r>
            <a:r>
              <a:rPr lang="en-US" altLang="zh-CN" dirty="0" err="1"/>
              <a:t>Gu-Yeon</a:t>
            </a:r>
            <a:r>
              <a:rPr lang="en-US" altLang="zh-CN" dirty="0"/>
              <a:t> Wei, and David Brooks. </a:t>
            </a:r>
            <a:br>
              <a:rPr lang="en-US" altLang="zh-CN" dirty="0"/>
            </a:br>
            <a:r>
              <a:rPr lang="en-US" altLang="zh-CN" b="1" dirty="0"/>
              <a:t>SMAUG: End-to-End Full-Stack Simulation Infrastructure for Deep Learning Workloads</a:t>
            </a:r>
            <a:r>
              <a:rPr lang="en-US" altLang="zh-CN" dirty="0"/>
              <a:t>. ACM Trans. </a:t>
            </a:r>
            <a:r>
              <a:rPr lang="en-US" altLang="zh-CN" dirty="0" smtClean="0"/>
              <a:t>Archit.Code.Optim.2020.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9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39965" y="517656"/>
            <a:ext cx="9144000" cy="1026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Intro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39965" y="1436709"/>
            <a:ext cx="109987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 </a:t>
            </a:r>
            <a:r>
              <a:rPr lang="en-US" altLang="zh-CN" sz="2000" b="1" dirty="0" smtClean="0"/>
              <a:t>pre-RTL</a:t>
            </a:r>
            <a:r>
              <a:rPr lang="en-US" altLang="zh-CN" sz="2000" dirty="0" smtClean="0"/>
              <a:t>, power-performance accelerator modeling framework and demonstrate its application to system-on-chip (</a:t>
            </a:r>
            <a:r>
              <a:rPr lang="en-US" altLang="zh-CN" sz="2000" dirty="0" err="1" smtClean="0"/>
              <a:t>SoC</a:t>
            </a:r>
            <a:r>
              <a:rPr lang="en-US" altLang="zh-CN" sz="2000" dirty="0" smtClean="0"/>
              <a:t>) simulation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RTL implementations is a tedious and time-consuming process   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-&gt;   cannot </a:t>
            </a:r>
            <a:r>
              <a:rPr lang="en-US" altLang="zh-CN" sz="2000" dirty="0"/>
              <a:t>support architecture-level design space exploration (</a:t>
            </a:r>
            <a:r>
              <a:rPr lang="en-US" altLang="zh-CN" sz="2000" dirty="0" smtClean="0"/>
              <a:t>sweeping </a:t>
            </a:r>
            <a:r>
              <a:rPr lang="en-US" altLang="zh-CN" sz="2000" dirty="0"/>
              <a:t>parameters) </a:t>
            </a:r>
          </a:p>
          <a:p>
            <a:pPr>
              <a:lnSpc>
                <a:spcPct val="120000"/>
              </a:lnSpc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We need a </a:t>
            </a:r>
            <a:r>
              <a:rPr lang="en-US" altLang="zh-CN" sz="2000" b="1" dirty="0"/>
              <a:t>high-level design flow </a:t>
            </a:r>
            <a:r>
              <a:rPr lang="en-US" altLang="zh-CN" sz="2000" dirty="0"/>
              <a:t>that abstracts RTL </a:t>
            </a:r>
            <a:r>
              <a:rPr lang="en-US" altLang="zh-CN" sz="2000" dirty="0" smtClean="0"/>
              <a:t>implementations of accelerators. 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(Q1: high-level  -&gt; abstract  -&gt; behavior simulation  -&gt; HLS-like ???  -&gt; how to efficiently map)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58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39965" y="517656"/>
            <a:ext cx="9144000" cy="1026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Simulation Method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39966" y="1436709"/>
            <a:ext cx="44687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</a:t>
            </a:r>
            <a:r>
              <a:rPr lang="en-US" altLang="zh-CN" sz="2000" dirty="0" smtClean="0"/>
              <a:t>aking </a:t>
            </a:r>
            <a:r>
              <a:rPr lang="en-US" altLang="zh-CN" sz="2000" b="1" dirty="0" smtClean="0"/>
              <a:t>high-level </a:t>
            </a:r>
            <a:r>
              <a:rPr lang="en-US" altLang="zh-CN" sz="2000" b="1" dirty="0"/>
              <a:t>language descriptions of algorithms </a:t>
            </a:r>
            <a:r>
              <a:rPr lang="en-US" altLang="zh-CN" sz="2000" b="1" dirty="0" smtClean="0"/>
              <a:t>(C/C++) </a:t>
            </a:r>
            <a:r>
              <a:rPr lang="en-US" altLang="zh-CN" sz="2000" dirty="0" smtClean="0"/>
              <a:t>as inputs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Using </a:t>
            </a:r>
            <a:r>
              <a:rPr lang="en-US" altLang="zh-CN" sz="2000" b="1" dirty="0"/>
              <a:t>dynamic data dependence graphs </a:t>
            </a:r>
            <a:r>
              <a:rPr lang="en-US" altLang="zh-CN" sz="2000" dirty="0"/>
              <a:t>(DDDG) as a representation of an accelerator without having to generate </a:t>
            </a:r>
            <a:r>
              <a:rPr lang="en-US" altLang="zh-CN" sz="2000" dirty="0" smtClean="0"/>
              <a:t>RTL. </a:t>
            </a:r>
            <a:br>
              <a:rPr lang="en-US" altLang="zh-CN" sz="2000" dirty="0" smtClean="0"/>
            </a:br>
            <a:r>
              <a:rPr lang="en-US" altLang="zh-CN" sz="2000" dirty="0" smtClean="0"/>
              <a:t>(Q2: mapping method? 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totally automatic? )</a:t>
            </a:r>
            <a:br>
              <a:rPr lang="en-US" altLang="zh-CN" sz="2000" dirty="0" smtClean="0"/>
            </a:br>
            <a:r>
              <a:rPr lang="en-US" altLang="zh-CN" sz="2000" dirty="0" smtClean="0"/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58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24" y="315158"/>
            <a:ext cx="4906427" cy="606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39965" y="517656"/>
            <a:ext cx="9144000" cy="1026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Inner Framework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39965" y="1436709"/>
            <a:ext cx="10889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DDDG: a directed, acyclic graph (DAG) where </a:t>
            </a:r>
            <a:r>
              <a:rPr lang="en-US" altLang="zh-CN" sz="2000" b="1" dirty="0" smtClean="0"/>
              <a:t>nodes represent computation</a:t>
            </a:r>
            <a:r>
              <a:rPr lang="en-US" altLang="zh-CN" sz="2000" dirty="0" smtClean="0"/>
              <a:t> and </a:t>
            </a:r>
            <a:r>
              <a:rPr lang="en-US" altLang="zh-CN" sz="2000" b="1" dirty="0" smtClean="0"/>
              <a:t>edges represent dynamic data dependences</a:t>
            </a:r>
            <a:r>
              <a:rPr lang="en-US" altLang="zh-CN" sz="2000" dirty="0" smtClean="0"/>
              <a:t> between nodes.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</a:t>
            </a:r>
            <a:r>
              <a:rPr lang="en-US" altLang="zh-CN" sz="2000" dirty="0" smtClean="0"/>
              <a:t>ataflow nature of accelerators --&gt; make DDDG a good candidate to model their behavior</a:t>
            </a:r>
            <a:br>
              <a:rPr lang="en-US" altLang="zh-CN" sz="2000" dirty="0" smtClean="0"/>
            </a:br>
            <a:r>
              <a:rPr lang="en-US" altLang="zh-CN" sz="2000" dirty="0" smtClean="0"/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Have 2 phases: </a:t>
            </a:r>
            <a:r>
              <a:rPr lang="en-US" altLang="zh-CN" b="1" dirty="0"/>
              <a:t>Optimization Phase</a:t>
            </a:r>
            <a:r>
              <a:rPr lang="en-US" altLang="zh-CN" sz="2000" dirty="0" smtClean="0"/>
              <a:t> --&gt; </a:t>
            </a:r>
            <a:r>
              <a:rPr lang="en-US" altLang="zh-CN" b="1" dirty="0"/>
              <a:t>Realization Phase</a:t>
            </a:r>
            <a:r>
              <a:rPr lang="en-US" altLang="zh-CN" sz="2000" dirty="0" smtClean="0"/>
              <a:t> </a:t>
            </a:r>
            <a:br>
              <a:rPr lang="en-US" altLang="zh-CN" sz="2000" dirty="0" smtClean="0"/>
            </a:br>
            <a:endParaRPr lang="zh-CN" altLang="en-US" sz="20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58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93" y="3995361"/>
            <a:ext cx="7239872" cy="22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39965" y="517656"/>
            <a:ext cx="9144000" cy="1026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Optimization Phase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39965" y="1436709"/>
            <a:ext cx="108894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Step 1 : Optimistic IR 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IR: a </a:t>
            </a:r>
            <a:r>
              <a:rPr lang="en-US" altLang="zh-CN" sz="2000" b="1" dirty="0" smtClean="0"/>
              <a:t>high-level, machine independent intermediate representation </a:t>
            </a:r>
            <a:r>
              <a:rPr lang="en-US" altLang="zh-CN" sz="2000" dirty="0" smtClean="0"/>
              <a:t>provided by the ILDJIT compiler.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    ILDJIT IR is </a:t>
            </a:r>
            <a:r>
              <a:rPr lang="en-US" altLang="zh-CN" sz="2000" b="1" dirty="0" smtClean="0"/>
              <a:t>optimistic</a:t>
            </a:r>
            <a:r>
              <a:rPr lang="en-US" altLang="zh-CN" sz="2000" dirty="0" smtClean="0"/>
              <a:t> because it allows an </a:t>
            </a:r>
            <a:r>
              <a:rPr lang="en-US" altLang="zh-CN" sz="2000" b="1" dirty="0" smtClean="0"/>
              <a:t>unlimited number of registers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/>
              <a:t>eliminating additional instructions</a:t>
            </a:r>
            <a:r>
              <a:rPr lang="en-US" altLang="zh-CN" sz="2000" dirty="0" smtClean="0"/>
              <a:t> generated due to stack overheads and register spilling. </a:t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Step 2 : Idealized DDDG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    Customize </a:t>
            </a:r>
            <a:r>
              <a:rPr lang="en-US" altLang="zh-CN" sz="2000" dirty="0" err="1" smtClean="0"/>
              <a:t>datapaths</a:t>
            </a:r>
            <a:r>
              <a:rPr lang="en-US" altLang="zh-CN" sz="2000" dirty="0" smtClean="0"/>
              <a:t> for application-specific features to optimize initial DDDG.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    ex. </a:t>
            </a:r>
            <a:r>
              <a:rPr lang="en-US" altLang="zh-CN" sz="2000" dirty="0" err="1" smtClean="0"/>
              <a:t>bitwidth</a:t>
            </a:r>
            <a:r>
              <a:rPr lang="en-US" altLang="zh-CN" sz="2000" dirty="0" smtClean="0"/>
              <a:t> reduction, mem2reg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Including </a:t>
            </a:r>
            <a:r>
              <a:rPr lang="en-US" altLang="zh-CN" sz="2000" b="1" dirty="0" smtClean="0"/>
              <a:t>node-level, loop-level, memory-level </a:t>
            </a:r>
            <a:r>
              <a:rPr lang="en-US" altLang="zh-CN" sz="2000" dirty="0" smtClean="0"/>
              <a:t>transformations and </a:t>
            </a:r>
            <a:r>
              <a:rPr lang="en-US" altLang="zh-CN" b="1" dirty="0" smtClean="0"/>
              <a:t>Extensibility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58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39965" y="517656"/>
            <a:ext cx="9144000" cy="1026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Realization Phase 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39965" y="1436709"/>
            <a:ext cx="108894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Aladdin uses </a:t>
            </a:r>
            <a:r>
              <a:rPr lang="en-US" altLang="zh-CN" sz="2000" b="1" dirty="0" smtClean="0"/>
              <a:t>program and resource parameters</a:t>
            </a:r>
            <a:r>
              <a:rPr lang="en-US" altLang="zh-CN" sz="2000" dirty="0" smtClean="0"/>
              <a:t>, defined by users, to constrain the idealized DDDG generated.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idealized DDDG optimistically assumes </a:t>
            </a:r>
            <a:r>
              <a:rPr lang="en-US" altLang="zh-CN" sz="2000" b="1" dirty="0" smtClean="0"/>
              <a:t>elimination of all control and false data dependences</a:t>
            </a:r>
            <a:r>
              <a:rPr lang="en-US" altLang="zh-CN" sz="2000" dirty="0" smtClean="0"/>
              <a:t> at design time.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Aladdin’s realization phase models </a:t>
            </a:r>
            <a:r>
              <a:rPr lang="en-US" altLang="zh-CN" sz="2000" b="1" dirty="0" smtClean="0"/>
              <a:t>actual control and memory dependences</a:t>
            </a:r>
            <a:r>
              <a:rPr lang="en-US" altLang="zh-CN" sz="2000" dirty="0" smtClean="0"/>
              <a:t> to create the </a:t>
            </a:r>
            <a:r>
              <a:rPr lang="en-US" altLang="zh-CN" sz="2000" b="1" dirty="0" smtClean="0"/>
              <a:t>program-constrained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DDDG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(Sorry I didn’t get it while reading) (RAW and input dependent memory accesses)</a:t>
            </a:r>
          </a:p>
          <a:p>
            <a:pPr>
              <a:lnSpc>
                <a:spcPct val="120000"/>
              </a:lnSpc>
            </a:pPr>
            <a:endParaRPr lang="en-US" altLang="zh-CN" sz="20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Resource-Constrained DDDG </a:t>
            </a:r>
            <a:r>
              <a:rPr lang="en-US" altLang="zh-CN" sz="2000" dirty="0" smtClean="0"/>
              <a:t>specify the type and size of hardware resources in an input configuration file.	</a:t>
            </a:r>
            <a:r>
              <a:rPr lang="en-US" altLang="zh-CN" sz="2000" b="1" dirty="0" smtClean="0"/>
              <a:t>loop rolling, loop pipelining, and memory ports</a:t>
            </a:r>
            <a:endParaRPr lang="en-US" altLang="zh-CN" sz="20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58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4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39965" y="517656"/>
            <a:ext cx="9144000" cy="1026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Example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39966" y="1436709"/>
            <a:ext cx="3713374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58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824" y="315158"/>
            <a:ext cx="4906427" cy="60619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0275" y="1504910"/>
            <a:ext cx="51946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an </a:t>
            </a:r>
            <a:r>
              <a:rPr lang="en-US" altLang="zh-CN" sz="2000" dirty="0"/>
              <a:t>accelerator with </a:t>
            </a:r>
            <a:r>
              <a:rPr lang="en-US" altLang="zh-CN" sz="2000" dirty="0" smtClean="0"/>
              <a:t>a </a:t>
            </a:r>
            <a:r>
              <a:rPr lang="en-US" altLang="zh-CN" sz="2000" b="1" dirty="0" smtClean="0"/>
              <a:t>factor-of-2 loop-iteration </a:t>
            </a:r>
            <a:r>
              <a:rPr lang="en-US" altLang="zh-CN" sz="2000" b="1" dirty="0"/>
              <a:t>parallelism and without loop </a:t>
            </a:r>
            <a:r>
              <a:rPr lang="en-US" altLang="zh-CN" sz="2000" b="1" dirty="0" smtClean="0"/>
              <a:t>pipelining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solid arrows in the DDDG are true data </a:t>
            </a:r>
            <a:r>
              <a:rPr lang="en-US" altLang="zh-CN" sz="2000" dirty="0" smtClean="0"/>
              <a:t>dependences.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</a:t>
            </a:r>
            <a:r>
              <a:rPr lang="en-US" altLang="zh-CN" sz="2000" dirty="0" smtClean="0"/>
              <a:t>he </a:t>
            </a:r>
            <a:r>
              <a:rPr lang="en-US" altLang="zh-CN" sz="2000" dirty="0"/>
              <a:t>dashed arrows represent resource constraints, such </a:t>
            </a:r>
            <a:r>
              <a:rPr lang="en-US" altLang="zh-CN" sz="2000" dirty="0" smtClean="0"/>
              <a:t>as loop </a:t>
            </a:r>
            <a:r>
              <a:rPr lang="en-US" altLang="zh-CN" sz="2000" dirty="0"/>
              <a:t>rolling and turning off loop pipelining. 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r>
              <a:rPr lang="en-US" altLang="zh-CN" sz="2000" dirty="0" smtClean="0"/>
              <a:t>  (Q3: I admit the dataflow is enough optimized, but how about architecture mapping?  --&gt;  power and area)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45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39965" y="517656"/>
            <a:ext cx="9144000" cy="1026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Gem5-Aladdin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39965" y="1436709"/>
            <a:ext cx="109987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From systematic view, </a:t>
            </a:r>
            <a:r>
              <a:rPr lang="en-US" altLang="zh-CN" sz="2000" b="1" dirty="0" smtClean="0"/>
              <a:t>data movement and coherence management</a:t>
            </a:r>
            <a:r>
              <a:rPr lang="en-US" altLang="zh-CN" sz="2000" dirty="0" smtClean="0"/>
              <a:t> for accelerators takes up ~ 40% execution time   --&gt;  misleading performance predictions and inefficient accelerator designs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Aladdin only focuses on the </a:t>
            </a:r>
            <a:r>
              <a:rPr lang="en-US" altLang="zh-CN" sz="2000" b="1" dirty="0" smtClean="0"/>
              <a:t>standalone </a:t>
            </a:r>
            <a:r>
              <a:rPr lang="en-US" altLang="zh-CN" sz="2000" b="1" dirty="0" err="1" smtClean="0"/>
              <a:t>datapath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and local memories</a:t>
            </a:r>
            <a:r>
              <a:rPr lang="en-US" altLang="zh-CN" sz="2000" dirty="0" smtClean="0"/>
              <a:t>. It assumes that all data has been preloaded into the local scratchpads. This skips </a:t>
            </a:r>
            <a:r>
              <a:rPr lang="en-US" altLang="zh-CN" sz="2000" b="1" dirty="0" smtClean="0"/>
              <a:t>the modeling of any interactions</a:t>
            </a:r>
            <a:r>
              <a:rPr lang="en-US" altLang="zh-CN" sz="2000" dirty="0" smtClean="0"/>
              <a:t> between accelerators and the rest of the system in which they belong.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5800" y="327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74" y="4370015"/>
            <a:ext cx="5033934" cy="20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792</Words>
  <Application>Microsoft Office PowerPoint</Application>
  <PresentationFormat>宽屏</PresentationFormat>
  <Paragraphs>115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Aladdin Simulator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Aladdin Simulator</dc:title>
  <dc:creator>STARKer-first</dc:creator>
  <cp:lastModifiedBy>STARKer-first</cp:lastModifiedBy>
  <cp:revision>32</cp:revision>
  <dcterms:created xsi:type="dcterms:W3CDTF">2022-11-05T12:31:16Z</dcterms:created>
  <dcterms:modified xsi:type="dcterms:W3CDTF">2022-11-06T02:48:56Z</dcterms:modified>
</cp:coreProperties>
</file>