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64" r:id="rId5"/>
    <p:sldId id="313" r:id="rId6"/>
    <p:sldId id="314" r:id="rId7"/>
    <p:sldId id="315" r:id="rId8"/>
    <p:sldId id="319" r:id="rId9"/>
    <p:sldId id="320" r:id="rId10"/>
    <p:sldId id="316" r:id="rId11"/>
    <p:sldId id="317" r:id="rId12"/>
    <p:sldId id="31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2/1/2024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2/1/2024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2/1/2024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2/1/2024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2/1/2024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jp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a:bodyPr>
          <a:lstStyle/>
          <a:p>
            <a:r>
              <a:rPr lang="en-US" sz="6800" dirty="0" err="1">
                <a:latin typeface="Arial Rounded MT Bold" panose="020F0704030504030204" pitchFamily="34" charset="0"/>
              </a:rPr>
              <a:t>SecurGuard</a:t>
            </a:r>
            <a:r>
              <a:rPr lang="en-US" sz="6800" dirty="0">
                <a:latin typeface="Arial Rounded MT Bold" panose="020F0704030504030204" pitchFamily="34" charset="0"/>
              </a:rPr>
              <a:t> Pro</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71130" y="4382219"/>
            <a:ext cx="8652788" cy="819509"/>
          </a:xfrm>
        </p:spPr>
        <p:txBody>
          <a:bodyPr>
            <a:normAutofit/>
          </a:bodyPr>
          <a:lstStyle/>
          <a:p>
            <a:pPr>
              <a:spcAft>
                <a:spcPts val="600"/>
              </a:spcAft>
            </a:pPr>
            <a:r>
              <a:rPr lang="en-US" dirty="0"/>
              <a:t>Kiet Group of Institutions</a:t>
            </a:r>
          </a:p>
          <a:p>
            <a:pPr>
              <a:spcAft>
                <a:spcPts val="600"/>
              </a:spcAft>
            </a:pPr>
            <a:r>
              <a:rPr lang="en-US" sz="1800" dirty="0"/>
              <a:t>Project: Plant Vision</a:t>
            </a:r>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A66D32-EF1E-A860-A58D-1B3BEC98E296}"/>
              </a:ext>
            </a:extLst>
          </p:cNvPr>
          <p:cNvPicPr>
            <a:picLocks noChangeAspect="1"/>
          </p:cNvPicPr>
          <p:nvPr/>
        </p:nvPicPr>
        <p:blipFill>
          <a:blip r:embed="rId5"/>
          <a:stretch>
            <a:fillRect/>
          </a:stretch>
        </p:blipFill>
        <p:spPr>
          <a:xfrm>
            <a:off x="7577678" y="4392991"/>
            <a:ext cx="1014231" cy="755038"/>
          </a:xfrm>
          <a:prstGeom prst="rect">
            <a:avLst/>
          </a:prstGeom>
        </p:spPr>
      </p:pic>
    </p:spTree>
    <p:extLst>
      <p:ext uri="{BB962C8B-B14F-4D97-AF65-F5344CB8AC3E}">
        <p14:creationId xmlns:p14="http://schemas.microsoft.com/office/powerpoint/2010/main" val="4202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2DC2A-2EBD-9110-CBDE-57C41C3D78A2}"/>
              </a:ext>
            </a:extLst>
          </p:cNvPr>
          <p:cNvSpPr>
            <a:spLocks noGrp="1"/>
          </p:cNvSpPr>
          <p:nvPr>
            <p:ph type="title"/>
          </p:nvPr>
        </p:nvSpPr>
        <p:spPr/>
        <p:txBody>
          <a:bodyPr/>
          <a:lstStyle/>
          <a:p>
            <a:r>
              <a:rPr lang="en-IN" dirty="0">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34424F32-D665-784B-ADF9-E62E78AA16DA}"/>
              </a:ext>
            </a:extLst>
          </p:cNvPr>
          <p:cNvSpPr>
            <a:spLocks noGrp="1"/>
          </p:cNvSpPr>
          <p:nvPr>
            <p:ph idx="1"/>
          </p:nvPr>
        </p:nvSpPr>
        <p:spPr/>
        <p:txBody>
          <a:bodyPr>
            <a:normAutofit/>
          </a:bodyPr>
          <a:lstStyle/>
          <a:p>
            <a:pPr marL="0" indent="0">
              <a:buNone/>
            </a:pPr>
            <a:r>
              <a:rPr lang="en-US" sz="1800" dirty="0"/>
              <a:t>Traditional crop identification methods are time-consuming and require specialized knowledge. Our app aims to simplify the process by leveraging AI and ML algorithms</a:t>
            </a:r>
            <a:r>
              <a:rPr lang="en-US" sz="2000" dirty="0"/>
              <a:t>.</a:t>
            </a:r>
            <a:endParaRPr lang="en-IN" sz="2000" dirty="0"/>
          </a:p>
        </p:txBody>
      </p:sp>
    </p:spTree>
    <p:extLst>
      <p:ext uri="{BB962C8B-B14F-4D97-AF65-F5344CB8AC3E}">
        <p14:creationId xmlns:p14="http://schemas.microsoft.com/office/powerpoint/2010/main" val="3505260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896F5-0713-F004-19B6-5887CFE522C5}"/>
              </a:ext>
            </a:extLst>
          </p:cNvPr>
          <p:cNvSpPr>
            <a:spLocks noGrp="1"/>
          </p:cNvSpPr>
          <p:nvPr>
            <p:ph type="title"/>
          </p:nvPr>
        </p:nvSpPr>
        <p:spPr/>
        <p:txBody>
          <a:bodyPr/>
          <a:lstStyle/>
          <a:p>
            <a:r>
              <a:rPr lang="en-IN" dirty="0">
                <a:latin typeface="Arial Rounded MT Bold" panose="020F0704030504030204" pitchFamily="34" charset="0"/>
              </a:rPr>
              <a:t>Objective of the Application</a:t>
            </a:r>
          </a:p>
        </p:txBody>
      </p:sp>
      <p:sp>
        <p:nvSpPr>
          <p:cNvPr id="3" name="Content Placeholder 2">
            <a:extLst>
              <a:ext uri="{FF2B5EF4-FFF2-40B4-BE49-F238E27FC236}">
                <a16:creationId xmlns:a16="http://schemas.microsoft.com/office/drawing/2014/main" id="{0CE43D32-DBE5-C2BD-78A0-A2942CEB71E0}"/>
              </a:ext>
            </a:extLst>
          </p:cNvPr>
          <p:cNvSpPr>
            <a:spLocks noGrp="1"/>
          </p:cNvSpPr>
          <p:nvPr>
            <p:ph idx="1"/>
          </p:nvPr>
        </p:nvSpPr>
        <p:spPr/>
        <p:txBody>
          <a:bodyPr>
            <a:normAutofit/>
          </a:bodyPr>
          <a:lstStyle/>
          <a:p>
            <a:pPr marL="0" indent="0">
              <a:buNone/>
            </a:pPr>
            <a:r>
              <a:rPr lang="en-US" sz="1800" dirty="0"/>
              <a:t>Create a user-friendly mobile app that enables farmers and agricultural enthusiasts to easily identify various crops by simply capturing a photo using their smartphones.</a:t>
            </a:r>
            <a:endParaRPr lang="en-IN" sz="1800" dirty="0"/>
          </a:p>
        </p:txBody>
      </p:sp>
    </p:spTree>
    <p:extLst>
      <p:ext uri="{BB962C8B-B14F-4D97-AF65-F5344CB8AC3E}">
        <p14:creationId xmlns:p14="http://schemas.microsoft.com/office/powerpoint/2010/main" val="1166107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12CC4-638C-694E-67D6-B1CE5B942297}"/>
              </a:ext>
            </a:extLst>
          </p:cNvPr>
          <p:cNvSpPr>
            <a:spLocks noGrp="1"/>
          </p:cNvSpPr>
          <p:nvPr>
            <p:ph type="title"/>
          </p:nvPr>
        </p:nvSpPr>
        <p:spPr/>
        <p:txBody>
          <a:bodyPr/>
          <a:lstStyle/>
          <a:p>
            <a:r>
              <a:rPr lang="en-US" dirty="0">
                <a:latin typeface="Arial Rounded MT Bold" panose="020F0704030504030204" pitchFamily="34" charset="0"/>
              </a:rPr>
              <a:t>Key Features of the AI-based Crop Identification Mobile Application</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F07A5DB4-A0EE-9366-855F-AD5614D32C1E}"/>
              </a:ext>
            </a:extLst>
          </p:cNvPr>
          <p:cNvSpPr>
            <a:spLocks noGrp="1"/>
          </p:cNvSpPr>
          <p:nvPr>
            <p:ph idx="1"/>
          </p:nvPr>
        </p:nvSpPr>
        <p:spPr/>
        <p:txBody>
          <a:bodyPr>
            <a:normAutofit fontScale="92500" lnSpcReduction="10000"/>
          </a:bodyPr>
          <a:lstStyle/>
          <a:p>
            <a:pPr marL="0" indent="0">
              <a:buNone/>
            </a:pPr>
            <a:r>
              <a:rPr lang="en-US" sz="1900" b="1" dirty="0"/>
              <a:t>Real-Time Identification</a:t>
            </a:r>
          </a:p>
          <a:p>
            <a:r>
              <a:rPr lang="en-US" sz="1900" dirty="0"/>
              <a:t>Instantly identify crops by analyzing field photos using advanced AI algorithms.</a:t>
            </a:r>
          </a:p>
          <a:p>
            <a:pPr marL="0" indent="0">
              <a:buNone/>
            </a:pPr>
            <a:r>
              <a:rPr lang="en-US" sz="1900" b="1" dirty="0"/>
              <a:t>Multiple Crop Support</a:t>
            </a:r>
          </a:p>
          <a:p>
            <a:r>
              <a:rPr lang="en-US" sz="1900" dirty="0"/>
              <a:t>Demonstrate identification capabilities for at least 10 different crops to cater to diverse agricultural needs.</a:t>
            </a:r>
          </a:p>
          <a:p>
            <a:pPr marL="0" indent="0">
              <a:buNone/>
            </a:pPr>
            <a:r>
              <a:rPr lang="en-US" sz="1900" b="1" dirty="0"/>
              <a:t>Geolocation Integration</a:t>
            </a:r>
          </a:p>
          <a:p>
            <a:r>
              <a:rPr lang="en-US" sz="1900" dirty="0"/>
              <a:t>Automatically capture geolocation data to provide location-specific crop information.</a:t>
            </a:r>
          </a:p>
          <a:p>
            <a:r>
              <a:rPr lang="en-US" sz="1900" b="1" dirty="0"/>
              <a:t>Data Storage &amp; Export</a:t>
            </a:r>
          </a:p>
          <a:p>
            <a:r>
              <a:rPr lang="en-US" sz="1900" dirty="0"/>
              <a:t>Store crop photos, identification results, and geolocation information in an external and internal database for record-keeping. Export or email stored data as needed.</a:t>
            </a:r>
          </a:p>
          <a:p>
            <a:endParaRPr lang="en-IN" dirty="0"/>
          </a:p>
        </p:txBody>
      </p:sp>
    </p:spTree>
    <p:extLst>
      <p:ext uri="{BB962C8B-B14F-4D97-AF65-F5344CB8AC3E}">
        <p14:creationId xmlns:p14="http://schemas.microsoft.com/office/powerpoint/2010/main" val="1348983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D0DD9-26C1-6BCC-627A-99B402884F7F}"/>
              </a:ext>
            </a:extLst>
          </p:cNvPr>
          <p:cNvSpPr>
            <a:spLocks noGrp="1"/>
          </p:cNvSpPr>
          <p:nvPr>
            <p:ph type="title"/>
          </p:nvPr>
        </p:nvSpPr>
        <p:spPr/>
        <p:txBody>
          <a:bodyPr/>
          <a:lstStyle/>
          <a:p>
            <a:r>
              <a:rPr lang="en-IN" dirty="0">
                <a:latin typeface="Arial Rounded MT Bold" panose="020F0704030504030204" pitchFamily="34" charset="0"/>
              </a:rPr>
              <a:t>Workflow:</a:t>
            </a:r>
          </a:p>
        </p:txBody>
      </p:sp>
      <p:pic>
        <p:nvPicPr>
          <p:cNvPr id="5" name="Content Placeholder 4">
            <a:extLst>
              <a:ext uri="{FF2B5EF4-FFF2-40B4-BE49-F238E27FC236}">
                <a16:creationId xmlns:a16="http://schemas.microsoft.com/office/drawing/2014/main" id="{AF41CF00-06E7-56EF-B6A3-2836087B7E91}"/>
              </a:ext>
            </a:extLst>
          </p:cNvPr>
          <p:cNvPicPr>
            <a:picLocks noGrp="1" noChangeAspect="1"/>
          </p:cNvPicPr>
          <p:nvPr>
            <p:ph idx="1"/>
          </p:nvPr>
        </p:nvPicPr>
        <p:blipFill>
          <a:blip r:embed="rId2"/>
          <a:stretch>
            <a:fillRect/>
          </a:stretch>
        </p:blipFill>
        <p:spPr>
          <a:xfrm>
            <a:off x="3838755" y="1751162"/>
            <a:ext cx="3985403" cy="4563374"/>
          </a:xfrm>
          <a:prstGeom prst="rect">
            <a:avLst/>
          </a:prstGeom>
        </p:spPr>
      </p:pic>
    </p:spTree>
    <p:extLst>
      <p:ext uri="{BB962C8B-B14F-4D97-AF65-F5344CB8AC3E}">
        <p14:creationId xmlns:p14="http://schemas.microsoft.com/office/powerpoint/2010/main" val="2602183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3B2C-733F-6B7B-7B76-53A2EBC6FC3A}"/>
              </a:ext>
            </a:extLst>
          </p:cNvPr>
          <p:cNvSpPr>
            <a:spLocks noGrp="1"/>
          </p:cNvSpPr>
          <p:nvPr>
            <p:ph type="title"/>
          </p:nvPr>
        </p:nvSpPr>
        <p:spPr/>
        <p:txBody>
          <a:bodyPr/>
          <a:lstStyle/>
          <a:p>
            <a:r>
              <a:rPr lang="en-IN" dirty="0">
                <a:latin typeface="Arial Rounded MT Bold" panose="020F0704030504030204" pitchFamily="34" charset="0"/>
              </a:rPr>
              <a:t>Tech Stack:</a:t>
            </a:r>
          </a:p>
        </p:txBody>
      </p:sp>
      <p:sp>
        <p:nvSpPr>
          <p:cNvPr id="3" name="Content Placeholder 2">
            <a:extLst>
              <a:ext uri="{FF2B5EF4-FFF2-40B4-BE49-F238E27FC236}">
                <a16:creationId xmlns:a16="http://schemas.microsoft.com/office/drawing/2014/main" id="{97C1926C-E1EC-EB41-3802-2C473284AD94}"/>
              </a:ext>
            </a:extLst>
          </p:cNvPr>
          <p:cNvSpPr>
            <a:spLocks noGrp="1"/>
          </p:cNvSpPr>
          <p:nvPr>
            <p:ph idx="1"/>
          </p:nvPr>
        </p:nvSpPr>
        <p:spPr/>
        <p:txBody>
          <a:bodyPr>
            <a:normAutofit/>
          </a:bodyPr>
          <a:lstStyle/>
          <a:p>
            <a:r>
              <a:rPr lang="en-IN" sz="1800" dirty="0"/>
              <a:t>Frontend: Flutter SDK</a:t>
            </a:r>
          </a:p>
          <a:p>
            <a:r>
              <a:rPr lang="en-IN" sz="1800" dirty="0"/>
              <a:t>Backend: Django, dbsqlite3</a:t>
            </a:r>
          </a:p>
          <a:p>
            <a:r>
              <a:rPr lang="en-IN" sz="1800" dirty="0"/>
              <a:t>Python, Machine learning and learning libraries</a:t>
            </a:r>
          </a:p>
          <a:p>
            <a:r>
              <a:rPr lang="en-IN" sz="1800" dirty="0" err="1"/>
              <a:t>OpenCv</a:t>
            </a:r>
            <a:r>
              <a:rPr lang="en-IN" sz="1800" dirty="0"/>
              <a:t>,  Arduino</a:t>
            </a:r>
          </a:p>
        </p:txBody>
      </p:sp>
    </p:spTree>
    <p:extLst>
      <p:ext uri="{BB962C8B-B14F-4D97-AF65-F5344CB8AC3E}">
        <p14:creationId xmlns:p14="http://schemas.microsoft.com/office/powerpoint/2010/main" val="302312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2A934-54CE-B0E7-1197-D693002A9B97}"/>
              </a:ext>
            </a:extLst>
          </p:cNvPr>
          <p:cNvSpPr>
            <a:spLocks noGrp="1"/>
          </p:cNvSpPr>
          <p:nvPr>
            <p:ph type="title"/>
          </p:nvPr>
        </p:nvSpPr>
        <p:spPr/>
        <p:txBody>
          <a:bodyPr/>
          <a:lstStyle/>
          <a:p>
            <a:r>
              <a:rPr lang="en-IN" dirty="0">
                <a:latin typeface="Arial Rounded MT Bold" panose="020F0704030504030204" pitchFamily="34" charset="0"/>
              </a:rPr>
              <a:t>Technical Requirements and Challenges</a:t>
            </a:r>
          </a:p>
        </p:txBody>
      </p:sp>
      <p:sp>
        <p:nvSpPr>
          <p:cNvPr id="3" name="Content Placeholder 2">
            <a:extLst>
              <a:ext uri="{FF2B5EF4-FFF2-40B4-BE49-F238E27FC236}">
                <a16:creationId xmlns:a16="http://schemas.microsoft.com/office/drawing/2014/main" id="{3354344F-84D5-C85E-E021-ECEBD2DC7FA2}"/>
              </a:ext>
            </a:extLst>
          </p:cNvPr>
          <p:cNvSpPr>
            <a:spLocks noGrp="1"/>
          </p:cNvSpPr>
          <p:nvPr>
            <p:ph idx="1"/>
          </p:nvPr>
        </p:nvSpPr>
        <p:spPr/>
        <p:txBody>
          <a:bodyPr>
            <a:normAutofit/>
          </a:bodyPr>
          <a:lstStyle/>
          <a:p>
            <a:r>
              <a:rPr lang="en-US" sz="1800" dirty="0"/>
              <a:t>Implement state-of-the-art AI and ML models to ensure accurate crop identification.</a:t>
            </a:r>
          </a:p>
          <a:p>
            <a:r>
              <a:rPr lang="en-US" sz="1800" dirty="0"/>
              <a:t>Optimize app performance to handle real-time photo analysis without compromising user experience.</a:t>
            </a:r>
          </a:p>
          <a:p>
            <a:r>
              <a:rPr lang="en-US" sz="1800" dirty="0"/>
              <a:t>Address app compatibility issues across different smartphone platforms.</a:t>
            </a:r>
          </a:p>
          <a:p>
            <a:r>
              <a:rPr lang="en-US" sz="1800" dirty="0"/>
              <a:t>Ensure data privacy and security in storing user information.</a:t>
            </a:r>
          </a:p>
          <a:p>
            <a:r>
              <a:rPr lang="en-US" sz="1800" dirty="0"/>
              <a:t>Creating robust database for storage and retrieval of data.</a:t>
            </a:r>
            <a:endParaRPr lang="en-IN" sz="1800" dirty="0"/>
          </a:p>
        </p:txBody>
      </p:sp>
    </p:spTree>
    <p:extLst>
      <p:ext uri="{BB962C8B-B14F-4D97-AF65-F5344CB8AC3E}">
        <p14:creationId xmlns:p14="http://schemas.microsoft.com/office/powerpoint/2010/main" val="2884185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61851-1DDC-4019-33DE-94B43CDC40BF}"/>
              </a:ext>
            </a:extLst>
          </p:cNvPr>
          <p:cNvSpPr>
            <a:spLocks noGrp="1"/>
          </p:cNvSpPr>
          <p:nvPr>
            <p:ph type="title"/>
          </p:nvPr>
        </p:nvSpPr>
        <p:spPr/>
        <p:txBody>
          <a:bodyPr/>
          <a:lstStyle/>
          <a:p>
            <a:r>
              <a:rPr lang="en-US" dirty="0">
                <a:latin typeface="Arial Rounded MT Bold" panose="020F0704030504030204" pitchFamily="34" charset="0"/>
              </a:rPr>
              <a:t>Data Storage and Export Functionality</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F05A162F-184A-2C93-4831-380EFEABBF93}"/>
              </a:ext>
            </a:extLst>
          </p:cNvPr>
          <p:cNvSpPr>
            <a:spLocks noGrp="1"/>
          </p:cNvSpPr>
          <p:nvPr>
            <p:ph idx="1"/>
          </p:nvPr>
        </p:nvSpPr>
        <p:spPr/>
        <p:txBody>
          <a:bodyPr>
            <a:normAutofit/>
          </a:bodyPr>
          <a:lstStyle/>
          <a:p>
            <a:pPr marL="0" indent="0">
              <a:buNone/>
            </a:pPr>
            <a:r>
              <a:rPr lang="en-US" sz="1800" dirty="0"/>
              <a:t>The mobile application securely stores crop photos, identification results, and geolocation information in an external and internal database, enabling users to retrieve and analyze data at any time.</a:t>
            </a:r>
          </a:p>
          <a:p>
            <a:pPr marL="0" indent="0">
              <a:buNone/>
            </a:pPr>
            <a:r>
              <a:rPr lang="en-US" sz="1800" dirty="0"/>
              <a:t>Users can export or email stored data for further analysis or sharing with agricultural experts.</a:t>
            </a:r>
            <a:endParaRPr lang="en-IN" sz="1800" dirty="0"/>
          </a:p>
        </p:txBody>
      </p:sp>
    </p:spTree>
    <p:extLst>
      <p:ext uri="{BB962C8B-B14F-4D97-AF65-F5344CB8AC3E}">
        <p14:creationId xmlns:p14="http://schemas.microsoft.com/office/powerpoint/2010/main" val="2694465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02079-46F9-6328-D42E-FA1358C4CEE7}"/>
              </a:ext>
            </a:extLst>
          </p:cNvPr>
          <p:cNvSpPr>
            <a:spLocks noGrp="1"/>
          </p:cNvSpPr>
          <p:nvPr>
            <p:ph type="title"/>
          </p:nvPr>
        </p:nvSpPr>
        <p:spPr/>
        <p:txBody>
          <a:bodyPr/>
          <a:lstStyle/>
          <a:p>
            <a:r>
              <a:rPr lang="en-IN" dirty="0">
                <a:latin typeface="Arial Rounded MT Bold" panose="020F0704030504030204" pitchFamily="34" charset="0"/>
              </a:rPr>
              <a:t>Conclusion and Future Developments</a:t>
            </a:r>
          </a:p>
        </p:txBody>
      </p:sp>
      <p:sp>
        <p:nvSpPr>
          <p:cNvPr id="3" name="Content Placeholder 2">
            <a:extLst>
              <a:ext uri="{FF2B5EF4-FFF2-40B4-BE49-F238E27FC236}">
                <a16:creationId xmlns:a16="http://schemas.microsoft.com/office/drawing/2014/main" id="{57CFAB90-5F32-B94E-43B7-0A7972F730E3}"/>
              </a:ext>
            </a:extLst>
          </p:cNvPr>
          <p:cNvSpPr>
            <a:spLocks noGrp="1"/>
          </p:cNvSpPr>
          <p:nvPr>
            <p:ph idx="1"/>
          </p:nvPr>
        </p:nvSpPr>
        <p:spPr/>
        <p:txBody>
          <a:bodyPr/>
          <a:lstStyle/>
          <a:p>
            <a:pPr marL="0" indent="0">
              <a:buNone/>
            </a:pPr>
            <a:r>
              <a:rPr lang="en-US" sz="1800" dirty="0"/>
              <a:t>The AI-based crop identification app revolutionizes crop management by providing farmers with an efficient tool that simplifies the identification process. Future developments may include additional features like disease detection, yield prediction and integration of AR</a:t>
            </a:r>
            <a:r>
              <a:rPr lang="en-US" dirty="0"/>
              <a:t>.</a:t>
            </a:r>
            <a:endParaRPr lang="en-IN" dirty="0"/>
          </a:p>
        </p:txBody>
      </p:sp>
    </p:spTree>
    <p:extLst>
      <p:ext uri="{BB962C8B-B14F-4D97-AF65-F5344CB8AC3E}">
        <p14:creationId xmlns:p14="http://schemas.microsoft.com/office/powerpoint/2010/main" val="35801798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2.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{963A8228-78F0-4727-A01C-9AB88DA63B3F}tf11531919_win32</Template>
  <TotalTime>1631</TotalTime>
  <Words>330</Words>
  <Application>Microsoft Office PowerPoint</Application>
  <PresentationFormat>Widescreen</PresentationFormat>
  <Paragraphs>34</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 Rounded MT Bold</vt:lpstr>
      <vt:lpstr>Avenir Next LT Pro</vt:lpstr>
      <vt:lpstr>Avenir Next LT Pro Light</vt:lpstr>
      <vt:lpstr>Calibri</vt:lpstr>
      <vt:lpstr>Garamond</vt:lpstr>
      <vt:lpstr>SavonVTI</vt:lpstr>
      <vt:lpstr>SecurGuard Pro</vt:lpstr>
      <vt:lpstr>Problem Statement:</vt:lpstr>
      <vt:lpstr>Objective of the Application</vt:lpstr>
      <vt:lpstr>Key Features of the AI-based Crop Identification Mobile Application</vt:lpstr>
      <vt:lpstr>Workflow:</vt:lpstr>
      <vt:lpstr>Tech Stack:</vt:lpstr>
      <vt:lpstr>Technical Requirements and Challenges</vt:lpstr>
      <vt:lpstr>Data Storage and Export Functionality</vt:lpstr>
      <vt:lpstr>Conclusion and Future Developments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SecurGuard Pro</dc:title>
  <dc:creator>Anant Jaiswal</dc:creator>
  <cp:lastModifiedBy>Anant Jaiswal</cp:lastModifiedBy>
  <cp:revision>3</cp:revision>
  <dcterms:created xsi:type="dcterms:W3CDTF">2024-01-30T14:04:19Z</dcterms:created>
  <dcterms:modified xsi:type="dcterms:W3CDTF">2024-02-01T04:47:45Z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