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858"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 id="303" r:id="rId50"/>
    <p:sldId id="304" r:id="rId51"/>
    <p:sldId id="305" r:id="rId52"/>
    <p:sldId id="306" r:id="rId5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0" d="100"/>
          <a:sy n="80" d="100"/>
        </p:scale>
        <p:origin x="132" y="22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 Type="http://schemas.openxmlformats.org/officeDocument/2006/relationships/slide" Target="slides/slide3.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theme" Target="theme/theme1.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tableStyles" Target="tableStyles.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4530"/>
            <a:ext cx="9144000" cy="2387600"/>
          </a:xfrm>
        </p:spPr>
        <p:txBody>
          <a:bodyPr anchor="b">
            <a:normAutofit/>
          </a:bodyPr>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2400">
                <a:solidFill>
                  <a:schemeClr val="tx1">
                    <a:lumMod val="75000"/>
                    <a:lumOff val="25000"/>
                  </a:schemeClr>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smtClean="0"/>
              <a:t>单击以编辑母版副标题样式</a:t>
            </a:r>
            <a:endParaRPr lang="en-US" dirty="0"/>
          </a:p>
        </p:txBody>
      </p:sp>
      <p:sp>
        <p:nvSpPr>
          <p:cNvPr id="4" name="Date Placeholder 3"/>
          <p:cNvSpPr>
            <a:spLocks noGrp="1"/>
          </p:cNvSpPr>
          <p:nvPr>
            <p:ph type="dt" sz="half" idx="10"/>
          </p:nvPr>
        </p:nvSpPr>
        <p:spPr/>
        <p:txBody>
          <a:bodyPr/>
          <a:lstStyle/>
          <a:p>
            <a:fld id="{66AB2EBA-40A1-4D3D-8FC8-5A88BECD4BA3}" type="datetimeFigureOut">
              <a:rPr lang="zh-CN" altLang="en-US" smtClean="0"/>
              <a:t>2016/7/1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AF4593B-098C-46C9-9D61-F6477E68DFF0}" type="slidenum">
              <a:rPr lang="zh-CN" altLang="en-US" smtClean="0"/>
              <a:t>‹#›</a:t>
            </a:fld>
            <a:endParaRPr lang="zh-CN" altLang="en-US"/>
          </a:p>
        </p:txBody>
      </p:sp>
    </p:spTree>
    <p:extLst>
      <p:ext uri="{BB962C8B-B14F-4D97-AF65-F5344CB8AC3E}">
        <p14:creationId xmlns:p14="http://schemas.microsoft.com/office/powerpoint/2010/main" val="6948936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66AB2EBA-40A1-4D3D-8FC8-5A88BECD4BA3}" type="datetimeFigureOut">
              <a:rPr lang="zh-CN" altLang="en-US" smtClean="0"/>
              <a:t>2016/7/1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AF4593B-098C-46C9-9D61-F6477E68DFF0}" type="slidenum">
              <a:rPr lang="zh-CN" altLang="en-US" smtClean="0"/>
              <a:t>‹#›</a:t>
            </a:fld>
            <a:endParaRPr lang="zh-CN" altLang="en-US"/>
          </a:p>
        </p:txBody>
      </p:sp>
    </p:spTree>
    <p:extLst>
      <p:ext uri="{BB962C8B-B14F-4D97-AF65-F5344CB8AC3E}">
        <p14:creationId xmlns:p14="http://schemas.microsoft.com/office/powerpoint/2010/main" val="41608025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0362"/>
            <a:ext cx="2628900" cy="5811838"/>
          </a:xfrm>
        </p:spPr>
        <p:txBody>
          <a:bodyPr vert="eaVert"/>
          <a:lstStyle/>
          <a:p>
            <a:r>
              <a:rPr lang="zh-CN" altLang="en-US" smtClean="0"/>
              <a:t>单击此处编辑母版标题样式</a:t>
            </a:r>
            <a:endParaRPr lang="en-US"/>
          </a:p>
        </p:txBody>
      </p:sp>
      <p:sp>
        <p:nvSpPr>
          <p:cNvPr id="3" name="Vertical Text Placeholder 2"/>
          <p:cNvSpPr>
            <a:spLocks noGrp="1"/>
          </p:cNvSpPr>
          <p:nvPr>
            <p:ph type="body" orient="vert" idx="1"/>
          </p:nvPr>
        </p:nvSpPr>
        <p:spPr>
          <a:xfrm>
            <a:off x="838200" y="360362"/>
            <a:ext cx="7734300" cy="5811837"/>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fld id="{66AB2EBA-40A1-4D3D-8FC8-5A88BECD4BA3}" type="datetimeFigureOut">
              <a:rPr lang="zh-CN" altLang="en-US" smtClean="0"/>
              <a:t>2016/7/1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AF4593B-098C-46C9-9D61-F6477E68DFF0}" type="slidenum">
              <a:rPr lang="zh-CN" altLang="en-US" smtClean="0"/>
              <a:t>‹#›</a:t>
            </a:fld>
            <a:endParaRPr lang="zh-CN" altLang="en-US"/>
          </a:p>
        </p:txBody>
      </p:sp>
    </p:spTree>
    <p:extLst>
      <p:ext uri="{BB962C8B-B14F-4D97-AF65-F5344CB8AC3E}">
        <p14:creationId xmlns:p14="http://schemas.microsoft.com/office/powerpoint/2010/main" val="576724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4530"/>
            <a:ext cx="9144000" cy="2387600"/>
          </a:xfrm>
        </p:spPr>
        <p:txBody>
          <a:bodyPr anchor="b">
            <a:normAutofit/>
          </a:bodyPr>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2400">
                <a:solidFill>
                  <a:schemeClr val="tx1">
                    <a:lumMod val="75000"/>
                    <a:lumOff val="25000"/>
                  </a:schemeClr>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smtClean="0"/>
              <a:t>单击以编辑母版副标题样式</a:t>
            </a:r>
            <a:endParaRPr lang="en-US" dirty="0"/>
          </a:p>
        </p:txBody>
      </p:sp>
      <p:sp>
        <p:nvSpPr>
          <p:cNvPr id="4" name="Date Placeholder 3"/>
          <p:cNvSpPr>
            <a:spLocks noGrp="1"/>
          </p:cNvSpPr>
          <p:nvPr>
            <p:ph type="dt" sz="half" idx="10"/>
          </p:nvPr>
        </p:nvSpPr>
        <p:spPr/>
        <p:txBody>
          <a:bodyPr/>
          <a:lstStyle/>
          <a:p>
            <a:fld id="{66AB2EBA-40A1-4D3D-8FC8-5A88BECD4BA3}" type="datetimeFigureOut">
              <a:rPr lang="zh-CN" altLang="en-US" smtClean="0"/>
              <a:t>2016/7/1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AF4593B-098C-46C9-9D61-F6477E68DFF0}" type="slidenum">
              <a:rPr lang="zh-CN" altLang="en-US" smtClean="0"/>
              <a:t>‹#›</a:t>
            </a:fld>
            <a:endParaRPr lang="zh-CN" altLang="en-US"/>
          </a:p>
        </p:txBody>
      </p:sp>
    </p:spTree>
    <p:extLst>
      <p:ext uri="{BB962C8B-B14F-4D97-AF65-F5344CB8AC3E}">
        <p14:creationId xmlns:p14="http://schemas.microsoft.com/office/powerpoint/2010/main" val="31484931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66AB2EBA-40A1-4D3D-8FC8-5A88BECD4BA3}" type="datetimeFigureOut">
              <a:rPr lang="zh-CN" altLang="en-US" smtClean="0"/>
              <a:t>2016/7/1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AF4593B-098C-46C9-9D61-F6477E68DFF0}" type="slidenum">
              <a:rPr lang="zh-CN" altLang="en-US" smtClean="0"/>
              <a:t>‹#›</a:t>
            </a:fld>
            <a:endParaRPr lang="zh-CN" altLang="en-US"/>
          </a:p>
        </p:txBody>
      </p:sp>
    </p:spTree>
    <p:extLst>
      <p:ext uri="{BB962C8B-B14F-4D97-AF65-F5344CB8AC3E}">
        <p14:creationId xmlns:p14="http://schemas.microsoft.com/office/powerpoint/2010/main" val="5295418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12423"/>
            <a:ext cx="10515600" cy="2851208"/>
          </a:xfrm>
        </p:spPr>
        <p:txBody>
          <a:bodyPr anchor="b">
            <a:normAutofit/>
          </a:bodyPr>
          <a:lstStyle>
            <a:lvl1pPr>
              <a:defRPr sz="6000" b="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1850" y="4552633"/>
            <a:ext cx="10515600" cy="1500187"/>
          </a:xfrm>
        </p:spPr>
        <p:txBody>
          <a:bodyPr anchor="t">
            <a:normAutofit/>
          </a:bodyPr>
          <a:lstStyle>
            <a:lvl1pPr marL="0" indent="0">
              <a:buNone/>
              <a:defRPr sz="24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66AB2EBA-40A1-4D3D-8FC8-5A88BECD4BA3}" type="datetimeFigureOut">
              <a:rPr lang="zh-CN" altLang="en-US" smtClean="0"/>
              <a:t>2016/7/1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AF4593B-098C-46C9-9D61-F6477E68DFF0}" type="slidenum">
              <a:rPr lang="zh-CN" altLang="en-US" smtClean="0"/>
              <a:t>‹#›</a:t>
            </a:fld>
            <a:endParaRPr lang="zh-CN" altLang="en-US"/>
          </a:p>
        </p:txBody>
      </p:sp>
    </p:spTree>
    <p:extLst>
      <p:ext uri="{BB962C8B-B14F-4D97-AF65-F5344CB8AC3E}">
        <p14:creationId xmlns:p14="http://schemas.microsoft.com/office/powerpoint/2010/main" val="15282539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45127" y="1828800"/>
            <a:ext cx="5181600" cy="4351337"/>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6172200" y="1828800"/>
            <a:ext cx="5181600" cy="4351337"/>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66AB2EBA-40A1-4D3D-8FC8-5A88BECD4BA3}" type="datetimeFigureOut">
              <a:rPr lang="zh-CN" altLang="en-US" smtClean="0"/>
              <a:t>2016/7/1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1AF4593B-098C-46C9-9D61-F6477E68DFF0}" type="slidenum">
              <a:rPr lang="zh-CN" altLang="en-US" smtClean="0"/>
              <a:t>‹#›</a:t>
            </a:fld>
            <a:endParaRPr lang="zh-CN" altLang="en-US"/>
          </a:p>
        </p:txBody>
      </p:sp>
    </p:spTree>
    <p:extLst>
      <p:ext uri="{BB962C8B-B14F-4D97-AF65-F5344CB8AC3E}">
        <p14:creationId xmlns:p14="http://schemas.microsoft.com/office/powerpoint/2010/main" val="329369371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比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5127" y="1681850"/>
            <a:ext cx="5156200" cy="825699"/>
          </a:xfrm>
        </p:spPr>
        <p:txBody>
          <a:bodyPr anchor="b">
            <a:normAutofit/>
          </a:bodyP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Content Placeholder 3"/>
          <p:cNvSpPr>
            <a:spLocks noGrp="1"/>
          </p:cNvSpPr>
          <p:nvPr>
            <p:ph sz="half" idx="2"/>
          </p:nvPr>
        </p:nvSpPr>
        <p:spPr>
          <a:xfrm>
            <a:off x="845127" y="2507550"/>
            <a:ext cx="5156200" cy="3680525"/>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172200" y="1681851"/>
            <a:ext cx="5181601" cy="825698"/>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Content Placeholder 5"/>
          <p:cNvSpPr>
            <a:spLocks noGrp="1"/>
          </p:cNvSpPr>
          <p:nvPr>
            <p:ph sz="quarter" idx="4"/>
          </p:nvPr>
        </p:nvSpPr>
        <p:spPr>
          <a:xfrm>
            <a:off x="6172200" y="2507550"/>
            <a:ext cx="5181601" cy="3680525"/>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7" name="Date Placeholder 6"/>
          <p:cNvSpPr>
            <a:spLocks noGrp="1"/>
          </p:cNvSpPr>
          <p:nvPr>
            <p:ph type="dt" sz="half" idx="10"/>
          </p:nvPr>
        </p:nvSpPr>
        <p:spPr/>
        <p:txBody>
          <a:bodyPr/>
          <a:lstStyle/>
          <a:p>
            <a:fld id="{66AB2EBA-40A1-4D3D-8FC8-5A88BECD4BA3}" type="datetimeFigureOut">
              <a:rPr lang="zh-CN" altLang="en-US" smtClean="0"/>
              <a:t>2016/7/1</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1AF4593B-098C-46C9-9D61-F6477E68DFF0}" type="slidenum">
              <a:rPr lang="zh-CN" altLang="en-US" smtClean="0"/>
              <a:t>‹#›</a:t>
            </a:fld>
            <a:endParaRPr lang="zh-CN" altLang="en-US"/>
          </a:p>
        </p:txBody>
      </p:sp>
      <p:sp>
        <p:nvSpPr>
          <p:cNvPr id="10" name="Title 9"/>
          <p:cNvSpPr>
            <a:spLocks noGrp="1"/>
          </p:cNvSpPr>
          <p:nvPr>
            <p:ph type="title"/>
          </p:nvPr>
        </p:nvSpPr>
        <p:spPr/>
        <p:txBody>
          <a:bodyPr/>
          <a:lstStyle/>
          <a:p>
            <a:r>
              <a:rPr lang="zh-CN" altLang="en-US" smtClean="0"/>
              <a:t>单击此处编辑母版标题样式</a:t>
            </a:r>
            <a:endParaRPr lang="en-US" dirty="0"/>
          </a:p>
        </p:txBody>
      </p:sp>
    </p:spTree>
    <p:extLst>
      <p:ext uri="{BB962C8B-B14F-4D97-AF65-F5344CB8AC3E}">
        <p14:creationId xmlns:p14="http://schemas.microsoft.com/office/powerpoint/2010/main" val="20790460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仅标题">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66AB2EBA-40A1-4D3D-8FC8-5A88BECD4BA3}" type="datetimeFigureOut">
              <a:rPr lang="zh-CN" altLang="en-US" smtClean="0"/>
              <a:t>2016/7/1</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1AF4593B-098C-46C9-9D61-F6477E68DFF0}" type="slidenum">
              <a:rPr lang="zh-CN" altLang="en-US" smtClean="0"/>
              <a:t>‹#›</a:t>
            </a:fld>
            <a:endParaRPr lang="zh-CN" altLang="en-US"/>
          </a:p>
        </p:txBody>
      </p:sp>
      <p:sp>
        <p:nvSpPr>
          <p:cNvPr id="6" name="Title 5"/>
          <p:cNvSpPr>
            <a:spLocks noGrp="1"/>
          </p:cNvSpPr>
          <p:nvPr>
            <p:ph type="title"/>
          </p:nvPr>
        </p:nvSpPr>
        <p:spPr/>
        <p:txBody>
          <a:bodyPr/>
          <a:lstStyle/>
          <a:p>
            <a:r>
              <a:rPr lang="zh-CN" altLang="en-US" smtClean="0"/>
              <a:t>单击此处编辑母版标题样式</a:t>
            </a:r>
            <a:endParaRPr lang="en-US"/>
          </a:p>
        </p:txBody>
      </p:sp>
    </p:spTree>
    <p:extLst>
      <p:ext uri="{BB962C8B-B14F-4D97-AF65-F5344CB8AC3E}">
        <p14:creationId xmlns:p14="http://schemas.microsoft.com/office/powerpoint/2010/main" val="372497012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6AB2EBA-40A1-4D3D-8FC8-5A88BECD4BA3}" type="datetimeFigureOut">
              <a:rPr lang="zh-CN" altLang="en-US" smtClean="0"/>
              <a:t>2016/7/1</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1AF4593B-098C-46C9-9D61-F6477E68DFF0}" type="slidenum">
              <a:rPr lang="zh-CN" altLang="en-US" smtClean="0"/>
              <a:t>‹#›</a:t>
            </a:fld>
            <a:endParaRPr lang="zh-CN" altLang="en-US"/>
          </a:p>
        </p:txBody>
      </p:sp>
    </p:spTree>
    <p:extLst>
      <p:ext uri="{BB962C8B-B14F-4D97-AF65-F5344CB8AC3E}">
        <p14:creationId xmlns:p14="http://schemas.microsoft.com/office/powerpoint/2010/main" val="108705233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197"/>
          </a:xfrm>
        </p:spPr>
        <p:txBody>
          <a:bodyPr anchor="b">
            <a:normAutofit/>
          </a:bodyPr>
          <a:lstStyle>
            <a:lvl1pPr>
              <a:defRPr sz="3200" b="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5181600" y="990600"/>
            <a:ext cx="6172200" cy="4876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841248" y="2057399"/>
            <a:ext cx="3931920" cy="3810001"/>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66AB2EBA-40A1-4D3D-8FC8-5A88BECD4BA3}" type="datetimeFigureOut">
              <a:rPr lang="zh-CN" altLang="en-US" smtClean="0"/>
              <a:t>2016/7/1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1AF4593B-098C-46C9-9D61-F6477E68DFF0}" type="slidenum">
              <a:rPr lang="zh-CN" altLang="en-US" smtClean="0"/>
              <a:t>‹#›</a:t>
            </a:fld>
            <a:endParaRPr lang="zh-CN" altLang="en-US"/>
          </a:p>
        </p:txBody>
      </p:sp>
    </p:spTree>
    <p:extLst>
      <p:ext uri="{BB962C8B-B14F-4D97-AF65-F5344CB8AC3E}">
        <p14:creationId xmlns:p14="http://schemas.microsoft.com/office/powerpoint/2010/main" val="16010769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66AB2EBA-40A1-4D3D-8FC8-5A88BECD4BA3}" type="datetimeFigureOut">
              <a:rPr lang="zh-CN" altLang="en-US" smtClean="0"/>
              <a:t>2016/7/1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AF4593B-098C-46C9-9D61-F6477E68DFF0}" type="slidenum">
              <a:rPr lang="zh-CN" altLang="en-US" smtClean="0"/>
              <a:t>‹#›</a:t>
            </a:fld>
            <a:endParaRPr lang="zh-CN" altLang="en-US"/>
          </a:p>
        </p:txBody>
      </p:sp>
    </p:spTree>
    <p:extLst>
      <p:ext uri="{BB962C8B-B14F-4D97-AF65-F5344CB8AC3E}">
        <p14:creationId xmlns:p14="http://schemas.microsoft.com/office/powerpoint/2010/main" val="22725657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200"/>
          </a:xfrm>
        </p:spPr>
        <p:txBody>
          <a:bodyPr anchor="b">
            <a:normAutofit/>
          </a:bodyPr>
          <a:lstStyle>
            <a:lvl1pPr>
              <a:defRPr sz="3200" b="0"/>
            </a:lvl1pPr>
          </a:lstStyle>
          <a:p>
            <a:r>
              <a:rPr lang="zh-CN" altLang="en-US" smtClean="0"/>
              <a:t>单击此处编辑母版标题样式</a:t>
            </a:r>
            <a:endParaRPr lang="en-US" dirty="0"/>
          </a:p>
        </p:txBody>
      </p:sp>
      <p:sp>
        <p:nvSpPr>
          <p:cNvPr id="3" name="Picture Placeholder 2"/>
          <p:cNvSpPr>
            <a:spLocks noGrp="1"/>
          </p:cNvSpPr>
          <p:nvPr>
            <p:ph type="pic" idx="1"/>
          </p:nvPr>
        </p:nvSpPr>
        <p:spPr>
          <a:xfrm>
            <a:off x="5181600" y="990600"/>
            <a:ext cx="6172200" cy="4876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841248" y="2057400"/>
            <a:ext cx="3931920" cy="3810000"/>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66AB2EBA-40A1-4D3D-8FC8-5A88BECD4BA3}" type="datetimeFigureOut">
              <a:rPr lang="zh-CN" altLang="en-US" smtClean="0"/>
              <a:t>2016/7/1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1AF4593B-098C-46C9-9D61-F6477E68DFF0}" type="slidenum">
              <a:rPr lang="zh-CN" altLang="en-US" smtClean="0"/>
              <a:t>‹#›</a:t>
            </a:fld>
            <a:endParaRPr lang="zh-CN" altLang="en-US"/>
          </a:p>
        </p:txBody>
      </p:sp>
    </p:spTree>
    <p:extLst>
      <p:ext uri="{BB962C8B-B14F-4D97-AF65-F5344CB8AC3E}">
        <p14:creationId xmlns:p14="http://schemas.microsoft.com/office/powerpoint/2010/main" val="148592190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66AB2EBA-40A1-4D3D-8FC8-5A88BECD4BA3}" type="datetimeFigureOut">
              <a:rPr lang="zh-CN" altLang="en-US" smtClean="0"/>
              <a:t>2016/7/1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AF4593B-098C-46C9-9D61-F6477E68DFF0}" type="slidenum">
              <a:rPr lang="zh-CN" altLang="en-US" smtClean="0"/>
              <a:t>‹#›</a:t>
            </a:fld>
            <a:endParaRPr lang="zh-CN" altLang="en-US"/>
          </a:p>
        </p:txBody>
      </p:sp>
    </p:spTree>
    <p:extLst>
      <p:ext uri="{BB962C8B-B14F-4D97-AF65-F5344CB8AC3E}">
        <p14:creationId xmlns:p14="http://schemas.microsoft.com/office/powerpoint/2010/main" val="165855743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0362"/>
            <a:ext cx="2628900" cy="5811838"/>
          </a:xfrm>
        </p:spPr>
        <p:txBody>
          <a:bodyPr vert="eaVert"/>
          <a:lstStyle/>
          <a:p>
            <a:r>
              <a:rPr lang="zh-CN" altLang="en-US" smtClean="0"/>
              <a:t>单击此处编辑母版标题样式</a:t>
            </a:r>
            <a:endParaRPr lang="en-US"/>
          </a:p>
        </p:txBody>
      </p:sp>
      <p:sp>
        <p:nvSpPr>
          <p:cNvPr id="3" name="Vertical Text Placeholder 2"/>
          <p:cNvSpPr>
            <a:spLocks noGrp="1"/>
          </p:cNvSpPr>
          <p:nvPr>
            <p:ph type="body" orient="vert" idx="1"/>
          </p:nvPr>
        </p:nvSpPr>
        <p:spPr>
          <a:xfrm>
            <a:off x="838200" y="360362"/>
            <a:ext cx="7734300" cy="5811837"/>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fld id="{66AB2EBA-40A1-4D3D-8FC8-5A88BECD4BA3}" type="datetimeFigureOut">
              <a:rPr lang="zh-CN" altLang="en-US" smtClean="0"/>
              <a:t>2016/7/1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AF4593B-098C-46C9-9D61-F6477E68DFF0}" type="slidenum">
              <a:rPr lang="zh-CN" altLang="en-US" smtClean="0"/>
              <a:t>‹#›</a:t>
            </a:fld>
            <a:endParaRPr lang="zh-CN" altLang="en-US"/>
          </a:p>
        </p:txBody>
      </p:sp>
    </p:spTree>
    <p:extLst>
      <p:ext uri="{BB962C8B-B14F-4D97-AF65-F5344CB8AC3E}">
        <p14:creationId xmlns:p14="http://schemas.microsoft.com/office/powerpoint/2010/main" val="13924750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12423"/>
            <a:ext cx="10515600" cy="2851208"/>
          </a:xfrm>
        </p:spPr>
        <p:txBody>
          <a:bodyPr anchor="b">
            <a:normAutofit/>
          </a:bodyPr>
          <a:lstStyle>
            <a:lvl1pPr>
              <a:defRPr sz="6000" b="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1850" y="4552633"/>
            <a:ext cx="10515600" cy="1500187"/>
          </a:xfrm>
        </p:spPr>
        <p:txBody>
          <a:bodyPr anchor="t">
            <a:normAutofit/>
          </a:bodyPr>
          <a:lstStyle>
            <a:lvl1pPr marL="0" indent="0">
              <a:buNone/>
              <a:defRPr sz="24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66AB2EBA-40A1-4D3D-8FC8-5A88BECD4BA3}" type="datetimeFigureOut">
              <a:rPr lang="zh-CN" altLang="en-US" smtClean="0"/>
              <a:t>2016/7/1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AF4593B-098C-46C9-9D61-F6477E68DFF0}" type="slidenum">
              <a:rPr lang="zh-CN" altLang="en-US" smtClean="0"/>
              <a:t>‹#›</a:t>
            </a:fld>
            <a:endParaRPr lang="zh-CN" altLang="en-US"/>
          </a:p>
        </p:txBody>
      </p:sp>
    </p:spTree>
    <p:extLst>
      <p:ext uri="{BB962C8B-B14F-4D97-AF65-F5344CB8AC3E}">
        <p14:creationId xmlns:p14="http://schemas.microsoft.com/office/powerpoint/2010/main" val="8725953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45127" y="1828800"/>
            <a:ext cx="5181600" cy="4351337"/>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6172200" y="1828800"/>
            <a:ext cx="5181600" cy="4351337"/>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66AB2EBA-40A1-4D3D-8FC8-5A88BECD4BA3}" type="datetimeFigureOut">
              <a:rPr lang="zh-CN" altLang="en-US" smtClean="0"/>
              <a:t>2016/7/1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1AF4593B-098C-46C9-9D61-F6477E68DFF0}" type="slidenum">
              <a:rPr lang="zh-CN" altLang="en-US" smtClean="0"/>
              <a:t>‹#›</a:t>
            </a:fld>
            <a:endParaRPr lang="zh-CN" altLang="en-US"/>
          </a:p>
        </p:txBody>
      </p:sp>
    </p:spTree>
    <p:extLst>
      <p:ext uri="{BB962C8B-B14F-4D97-AF65-F5344CB8AC3E}">
        <p14:creationId xmlns:p14="http://schemas.microsoft.com/office/powerpoint/2010/main" val="21936936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比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5127" y="1681850"/>
            <a:ext cx="5156200" cy="825699"/>
          </a:xfrm>
        </p:spPr>
        <p:txBody>
          <a:bodyPr anchor="b">
            <a:normAutofit/>
          </a:bodyP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Content Placeholder 3"/>
          <p:cNvSpPr>
            <a:spLocks noGrp="1"/>
          </p:cNvSpPr>
          <p:nvPr>
            <p:ph sz="half" idx="2"/>
          </p:nvPr>
        </p:nvSpPr>
        <p:spPr>
          <a:xfrm>
            <a:off x="845127" y="2507550"/>
            <a:ext cx="5156200" cy="3680525"/>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172200" y="1681851"/>
            <a:ext cx="5181601" cy="825698"/>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Content Placeholder 5"/>
          <p:cNvSpPr>
            <a:spLocks noGrp="1"/>
          </p:cNvSpPr>
          <p:nvPr>
            <p:ph sz="quarter" idx="4"/>
          </p:nvPr>
        </p:nvSpPr>
        <p:spPr>
          <a:xfrm>
            <a:off x="6172200" y="2507550"/>
            <a:ext cx="5181601" cy="3680525"/>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7" name="Date Placeholder 6"/>
          <p:cNvSpPr>
            <a:spLocks noGrp="1"/>
          </p:cNvSpPr>
          <p:nvPr>
            <p:ph type="dt" sz="half" idx="10"/>
          </p:nvPr>
        </p:nvSpPr>
        <p:spPr/>
        <p:txBody>
          <a:bodyPr/>
          <a:lstStyle/>
          <a:p>
            <a:fld id="{66AB2EBA-40A1-4D3D-8FC8-5A88BECD4BA3}" type="datetimeFigureOut">
              <a:rPr lang="zh-CN" altLang="en-US" smtClean="0"/>
              <a:t>2016/7/1</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1AF4593B-098C-46C9-9D61-F6477E68DFF0}" type="slidenum">
              <a:rPr lang="zh-CN" altLang="en-US" smtClean="0"/>
              <a:t>‹#›</a:t>
            </a:fld>
            <a:endParaRPr lang="zh-CN" altLang="en-US"/>
          </a:p>
        </p:txBody>
      </p:sp>
      <p:sp>
        <p:nvSpPr>
          <p:cNvPr id="10" name="Title 9"/>
          <p:cNvSpPr>
            <a:spLocks noGrp="1"/>
          </p:cNvSpPr>
          <p:nvPr>
            <p:ph type="title"/>
          </p:nvPr>
        </p:nvSpPr>
        <p:spPr/>
        <p:txBody>
          <a:bodyPr/>
          <a:lstStyle/>
          <a:p>
            <a:r>
              <a:rPr lang="zh-CN" altLang="en-US" smtClean="0"/>
              <a:t>单击此处编辑母版标题样式</a:t>
            </a:r>
            <a:endParaRPr lang="en-US" dirty="0"/>
          </a:p>
        </p:txBody>
      </p:sp>
    </p:spTree>
    <p:extLst>
      <p:ext uri="{BB962C8B-B14F-4D97-AF65-F5344CB8AC3E}">
        <p14:creationId xmlns:p14="http://schemas.microsoft.com/office/powerpoint/2010/main" val="8555799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仅标题">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66AB2EBA-40A1-4D3D-8FC8-5A88BECD4BA3}" type="datetimeFigureOut">
              <a:rPr lang="zh-CN" altLang="en-US" smtClean="0"/>
              <a:t>2016/7/1</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1AF4593B-098C-46C9-9D61-F6477E68DFF0}" type="slidenum">
              <a:rPr lang="zh-CN" altLang="en-US" smtClean="0"/>
              <a:t>‹#›</a:t>
            </a:fld>
            <a:endParaRPr lang="zh-CN" altLang="en-US"/>
          </a:p>
        </p:txBody>
      </p:sp>
      <p:sp>
        <p:nvSpPr>
          <p:cNvPr id="6" name="Title 5"/>
          <p:cNvSpPr>
            <a:spLocks noGrp="1"/>
          </p:cNvSpPr>
          <p:nvPr>
            <p:ph type="title"/>
          </p:nvPr>
        </p:nvSpPr>
        <p:spPr/>
        <p:txBody>
          <a:bodyPr/>
          <a:lstStyle/>
          <a:p>
            <a:r>
              <a:rPr lang="zh-CN" altLang="en-US" smtClean="0"/>
              <a:t>单击此处编辑母版标题样式</a:t>
            </a:r>
            <a:endParaRPr lang="en-US"/>
          </a:p>
        </p:txBody>
      </p:sp>
    </p:spTree>
    <p:extLst>
      <p:ext uri="{BB962C8B-B14F-4D97-AF65-F5344CB8AC3E}">
        <p14:creationId xmlns:p14="http://schemas.microsoft.com/office/powerpoint/2010/main" val="42906069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6AB2EBA-40A1-4D3D-8FC8-5A88BECD4BA3}" type="datetimeFigureOut">
              <a:rPr lang="zh-CN" altLang="en-US" smtClean="0"/>
              <a:t>2016/7/1</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1AF4593B-098C-46C9-9D61-F6477E68DFF0}" type="slidenum">
              <a:rPr lang="zh-CN" altLang="en-US" smtClean="0"/>
              <a:t>‹#›</a:t>
            </a:fld>
            <a:endParaRPr lang="zh-CN" altLang="en-US"/>
          </a:p>
        </p:txBody>
      </p:sp>
    </p:spTree>
    <p:extLst>
      <p:ext uri="{BB962C8B-B14F-4D97-AF65-F5344CB8AC3E}">
        <p14:creationId xmlns:p14="http://schemas.microsoft.com/office/powerpoint/2010/main" val="4172352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197"/>
          </a:xfrm>
        </p:spPr>
        <p:txBody>
          <a:bodyPr anchor="b">
            <a:normAutofit/>
          </a:bodyPr>
          <a:lstStyle>
            <a:lvl1pPr>
              <a:defRPr sz="3200" b="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5181600" y="990600"/>
            <a:ext cx="6172200" cy="4876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841248" y="2057399"/>
            <a:ext cx="3931920" cy="3810001"/>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66AB2EBA-40A1-4D3D-8FC8-5A88BECD4BA3}" type="datetimeFigureOut">
              <a:rPr lang="zh-CN" altLang="en-US" smtClean="0"/>
              <a:t>2016/7/1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1AF4593B-098C-46C9-9D61-F6477E68DFF0}" type="slidenum">
              <a:rPr lang="zh-CN" altLang="en-US" smtClean="0"/>
              <a:t>‹#›</a:t>
            </a:fld>
            <a:endParaRPr lang="zh-CN" altLang="en-US"/>
          </a:p>
        </p:txBody>
      </p:sp>
    </p:spTree>
    <p:extLst>
      <p:ext uri="{BB962C8B-B14F-4D97-AF65-F5344CB8AC3E}">
        <p14:creationId xmlns:p14="http://schemas.microsoft.com/office/powerpoint/2010/main" val="10402932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200"/>
          </a:xfrm>
        </p:spPr>
        <p:txBody>
          <a:bodyPr anchor="b">
            <a:normAutofit/>
          </a:bodyPr>
          <a:lstStyle>
            <a:lvl1pPr>
              <a:defRPr sz="3200" b="0"/>
            </a:lvl1pPr>
          </a:lstStyle>
          <a:p>
            <a:r>
              <a:rPr lang="zh-CN" altLang="en-US" smtClean="0"/>
              <a:t>单击此处编辑母版标题样式</a:t>
            </a:r>
            <a:endParaRPr lang="en-US" dirty="0"/>
          </a:p>
        </p:txBody>
      </p:sp>
      <p:sp>
        <p:nvSpPr>
          <p:cNvPr id="3" name="Picture Placeholder 2"/>
          <p:cNvSpPr>
            <a:spLocks noGrp="1"/>
          </p:cNvSpPr>
          <p:nvPr>
            <p:ph type="pic" idx="1"/>
          </p:nvPr>
        </p:nvSpPr>
        <p:spPr>
          <a:xfrm>
            <a:off x="5181600" y="990600"/>
            <a:ext cx="6172200" cy="4876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841248" y="2057400"/>
            <a:ext cx="3931920" cy="3810000"/>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66AB2EBA-40A1-4D3D-8FC8-5A88BECD4BA3}" type="datetimeFigureOut">
              <a:rPr lang="zh-CN" altLang="en-US" smtClean="0"/>
              <a:t>2016/7/1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1AF4593B-098C-46C9-9D61-F6477E68DFF0}" type="slidenum">
              <a:rPr lang="zh-CN" altLang="en-US" smtClean="0"/>
              <a:t>‹#›</a:t>
            </a:fld>
            <a:endParaRPr lang="zh-CN" altLang="en-US"/>
          </a:p>
        </p:txBody>
      </p:sp>
    </p:spTree>
    <p:extLst>
      <p:ext uri="{BB962C8B-B14F-4D97-AF65-F5344CB8AC3E}">
        <p14:creationId xmlns:p14="http://schemas.microsoft.com/office/powerpoint/2010/main" val="8676829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45127" y="365760"/>
            <a:ext cx="10515600" cy="1325562"/>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45127" y="1828800"/>
            <a:ext cx="10515600" cy="4351337"/>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fld id="{66AB2EBA-40A1-4D3D-8FC8-5A88BECD4BA3}" type="datetimeFigureOut">
              <a:rPr lang="zh-CN" altLang="en-US" smtClean="0"/>
              <a:t>2016/7/1</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100">
                <a:solidFill>
                  <a:schemeClr val="tx1">
                    <a:lumMod val="65000"/>
                    <a:lumOff val="35000"/>
                  </a:schemeClr>
                </a:solidFill>
              </a:defRPr>
            </a:lvl1pPr>
          </a:lstStyle>
          <a:p>
            <a:endParaRPr lang="zh-CN" altLang="en-US"/>
          </a:p>
        </p:txBody>
      </p:sp>
      <p:sp>
        <p:nvSpPr>
          <p:cNvPr id="6" name="Slide Number Placeholder 5"/>
          <p:cNvSpPr>
            <a:spLocks noGrp="1"/>
          </p:cNvSpPr>
          <p:nvPr>
            <p:ph type="sldNum" sz="quarter" idx="4"/>
          </p:nvPr>
        </p:nvSpPr>
        <p:spPr>
          <a:xfrm>
            <a:off x="8617527" y="6356350"/>
            <a:ext cx="2743200"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1AF4593B-098C-46C9-9D61-F6477E68DFF0}" type="slidenum">
              <a:rPr lang="zh-CN" altLang="en-US" smtClean="0"/>
              <a:t>‹#›</a:t>
            </a:fld>
            <a:endParaRPr lang="zh-CN" altLang="en-US"/>
          </a:p>
        </p:txBody>
      </p:sp>
    </p:spTree>
    <p:extLst>
      <p:ext uri="{BB962C8B-B14F-4D97-AF65-F5344CB8AC3E}">
        <p14:creationId xmlns:p14="http://schemas.microsoft.com/office/powerpoint/2010/main" val="3566504527"/>
      </p:ext>
    </p:extLst>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Wingdings 2" pitchFamily="18"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2" pitchFamily="18"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2" pitchFamily="18"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45127" y="365760"/>
            <a:ext cx="10515600" cy="1325562"/>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45127" y="1828800"/>
            <a:ext cx="10515600" cy="4351337"/>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fld id="{66AB2EBA-40A1-4D3D-8FC8-5A88BECD4BA3}" type="datetimeFigureOut">
              <a:rPr lang="zh-CN" altLang="en-US" smtClean="0"/>
              <a:t>2016/7/1</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100">
                <a:solidFill>
                  <a:schemeClr val="tx1">
                    <a:lumMod val="65000"/>
                    <a:lumOff val="35000"/>
                  </a:schemeClr>
                </a:solidFill>
              </a:defRPr>
            </a:lvl1pPr>
          </a:lstStyle>
          <a:p>
            <a:endParaRPr lang="zh-CN" altLang="en-US"/>
          </a:p>
        </p:txBody>
      </p:sp>
      <p:sp>
        <p:nvSpPr>
          <p:cNvPr id="6" name="Slide Number Placeholder 5"/>
          <p:cNvSpPr>
            <a:spLocks noGrp="1"/>
          </p:cNvSpPr>
          <p:nvPr>
            <p:ph type="sldNum" sz="quarter" idx="4"/>
          </p:nvPr>
        </p:nvSpPr>
        <p:spPr>
          <a:xfrm>
            <a:off x="8617527" y="6356350"/>
            <a:ext cx="2743200"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1AF4593B-098C-46C9-9D61-F6477E68DFF0}" type="slidenum">
              <a:rPr lang="zh-CN" altLang="en-US" smtClean="0"/>
              <a:t>‹#›</a:t>
            </a:fld>
            <a:endParaRPr lang="zh-CN" altLang="en-US"/>
          </a:p>
        </p:txBody>
      </p:sp>
    </p:spTree>
    <p:extLst>
      <p:ext uri="{BB962C8B-B14F-4D97-AF65-F5344CB8AC3E}">
        <p14:creationId xmlns:p14="http://schemas.microsoft.com/office/powerpoint/2010/main" val="1846905011"/>
      </p:ext>
    </p:extLst>
  </p:cSld>
  <p:clrMap bg1="lt1" tx1="dk1" bg2="lt2" tx2="dk2" accent1="accent1" accent2="accent2" accent3="accent3" accent4="accent4" accent5="accent5" accent6="accent6" hlink="hlink" folHlink="folHlink"/>
  <p:sldLayoutIdLst>
    <p:sldLayoutId id="2147483859" r:id="rId1"/>
    <p:sldLayoutId id="2147483860" r:id="rId2"/>
    <p:sldLayoutId id="2147483861" r:id="rId3"/>
    <p:sldLayoutId id="2147483862" r:id="rId4"/>
    <p:sldLayoutId id="2147483863" r:id="rId5"/>
    <p:sldLayoutId id="2147483864" r:id="rId6"/>
    <p:sldLayoutId id="2147483865" r:id="rId7"/>
    <p:sldLayoutId id="2147483866" r:id="rId8"/>
    <p:sldLayoutId id="2147483867" r:id="rId9"/>
    <p:sldLayoutId id="2147483868" r:id="rId10"/>
    <p:sldLayoutId id="214748386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Wingdings 2" pitchFamily="18"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2" pitchFamily="18"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2" pitchFamily="18"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3.xml"/><Relationship Id="rId4" Type="http://schemas.openxmlformats.org/officeDocument/2006/relationships/image" Target="../media/image1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3.xml"/><Relationship Id="rId4" Type="http://schemas.openxmlformats.org/officeDocument/2006/relationships/image" Target="../media/image15.png"/></Relationships>
</file>

<file path=ppt/slides/_rels/slide4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r>
              <a:rPr lang="zh-CN" altLang="en-US" dirty="0" smtClean="0"/>
              <a:t>计算几何习题选讲</a:t>
            </a:r>
            <a:endParaRPr lang="zh-CN" altLang="en-US" dirty="0"/>
          </a:p>
        </p:txBody>
      </p:sp>
      <p:sp>
        <p:nvSpPr>
          <p:cNvPr id="5" name="副标题 4"/>
          <p:cNvSpPr>
            <a:spLocks noGrp="1"/>
          </p:cNvSpPr>
          <p:nvPr>
            <p:ph type="subTitle" idx="1"/>
          </p:nvPr>
        </p:nvSpPr>
        <p:spPr/>
        <p:txBody>
          <a:bodyPr/>
          <a:lstStyle/>
          <a:p>
            <a:r>
              <a:rPr lang="zh-CN" altLang="en-US" dirty="0" smtClean="0"/>
              <a:t>杭州第二中学 李建</a:t>
            </a:r>
            <a:endParaRPr lang="zh-CN" altLang="en-US" dirty="0"/>
          </a:p>
        </p:txBody>
      </p:sp>
    </p:spTree>
    <p:extLst>
      <p:ext uri="{BB962C8B-B14F-4D97-AF65-F5344CB8AC3E}">
        <p14:creationId xmlns:p14="http://schemas.microsoft.com/office/powerpoint/2010/main" val="141974567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http://poj.org/problem?id=1556</a:t>
            </a:r>
            <a:endParaRPr lang="zh-CN" altLang="en-US" dirty="0"/>
          </a:p>
        </p:txBody>
      </p:sp>
      <p:pic>
        <p:nvPicPr>
          <p:cNvPr id="1026" name="Picture 2" descr="http://poj.org/images/1556_1.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112753" y="2191209"/>
            <a:ext cx="4070100" cy="39641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21364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解法</a:t>
            </a:r>
            <a:endParaRPr lang="zh-CN" altLang="en-US" dirty="0"/>
          </a:p>
        </p:txBody>
      </p:sp>
      <p:sp>
        <p:nvSpPr>
          <p:cNvPr id="3" name="内容占位符 2"/>
          <p:cNvSpPr>
            <a:spLocks noGrp="1"/>
          </p:cNvSpPr>
          <p:nvPr>
            <p:ph idx="1"/>
          </p:nvPr>
        </p:nvSpPr>
        <p:spPr/>
        <p:txBody>
          <a:bodyPr/>
          <a:lstStyle/>
          <a:p>
            <a:r>
              <a:rPr lang="zh-CN" altLang="en-US" dirty="0" smtClean="0"/>
              <a:t>判断存在多少合法的线段，转化最短路模型</a:t>
            </a:r>
            <a:endParaRPr lang="zh-CN" altLang="en-US" dirty="0"/>
          </a:p>
        </p:txBody>
      </p:sp>
    </p:spTree>
    <p:extLst>
      <p:ext uri="{BB962C8B-B14F-4D97-AF65-F5344CB8AC3E}">
        <p14:creationId xmlns:p14="http://schemas.microsoft.com/office/powerpoint/2010/main" val="7858027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http://poj.org/problem?id=1066</a:t>
            </a:r>
            <a:endParaRPr lang="zh-CN" altLang="en-US" dirty="0"/>
          </a:p>
        </p:txBody>
      </p:sp>
      <p:sp>
        <p:nvSpPr>
          <p:cNvPr id="3" name="内容占位符 2"/>
          <p:cNvSpPr>
            <a:spLocks noGrp="1"/>
          </p:cNvSpPr>
          <p:nvPr>
            <p:ph idx="1"/>
          </p:nvPr>
        </p:nvSpPr>
        <p:spPr/>
        <p:txBody>
          <a:bodyPr/>
          <a:lstStyle/>
          <a:p>
            <a:pPr marL="0" indent="0">
              <a:buNone/>
            </a:pPr>
            <a:r>
              <a:rPr lang="zh-CN" altLang="en-US" dirty="0"/>
              <a:t>给出一个</a:t>
            </a:r>
            <a:r>
              <a:rPr lang="en-US" altLang="zh-CN" dirty="0"/>
              <a:t>100*100</a:t>
            </a:r>
            <a:r>
              <a:rPr lang="zh-CN" altLang="en-US" dirty="0"/>
              <a:t>的正方形区域，通过若干连接区域边界的线段将正方形区域分割为多个不规则多边形小区域，然后给出宝藏位置，要求从区域外部开辟到宝藏所在位置的一条路径，使得开辟路径所需要打通的墙壁数最少</a:t>
            </a:r>
            <a:r>
              <a:rPr lang="en-US" altLang="zh-CN" dirty="0"/>
              <a:t>("</a:t>
            </a:r>
            <a:r>
              <a:rPr lang="zh-CN" altLang="en-US" dirty="0"/>
              <a:t>打通一堵墙</a:t>
            </a:r>
            <a:r>
              <a:rPr lang="en-US" altLang="zh-CN" dirty="0"/>
              <a:t>"</a:t>
            </a:r>
            <a:r>
              <a:rPr lang="zh-CN" altLang="en-US" dirty="0"/>
              <a:t>即在墙壁所在线段中间位置开一空间以连通外界</a:t>
            </a:r>
            <a:r>
              <a:rPr lang="en-US" altLang="zh-CN" dirty="0"/>
              <a:t>)</a:t>
            </a:r>
            <a:r>
              <a:rPr lang="zh-CN" altLang="en-US" dirty="0"/>
              <a:t>，输出应打通墙壁的个数</a:t>
            </a:r>
            <a:r>
              <a:rPr lang="en-US" altLang="zh-CN" dirty="0"/>
              <a:t>(</a:t>
            </a:r>
            <a:r>
              <a:rPr lang="zh-CN" altLang="en-US" dirty="0"/>
              <a:t>包括边界上墙壁</a:t>
            </a:r>
            <a:r>
              <a:rPr lang="en-US" altLang="zh-CN" dirty="0"/>
              <a:t>)</a:t>
            </a:r>
            <a:r>
              <a:rPr lang="zh-CN" altLang="en-US" dirty="0"/>
              <a:t>。</a:t>
            </a:r>
          </a:p>
        </p:txBody>
      </p:sp>
      <p:pic>
        <p:nvPicPr>
          <p:cNvPr id="1026" name="Picture 2" descr="http://poj.org/images/1066/t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36849" y="2743116"/>
            <a:ext cx="3752850"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27340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解法</a:t>
            </a:r>
            <a:endParaRPr lang="zh-CN" altLang="en-US" dirty="0"/>
          </a:p>
        </p:txBody>
      </p:sp>
      <p:sp>
        <p:nvSpPr>
          <p:cNvPr id="3" name="内容占位符 2"/>
          <p:cNvSpPr>
            <a:spLocks noGrp="1"/>
          </p:cNvSpPr>
          <p:nvPr>
            <p:ph idx="1"/>
          </p:nvPr>
        </p:nvSpPr>
        <p:spPr/>
        <p:txBody>
          <a:bodyPr/>
          <a:lstStyle/>
          <a:p>
            <a:r>
              <a:rPr lang="zh-CN" altLang="en-US" dirty="0" smtClean="0"/>
              <a:t>枚举边界的线段，和目标点连线，判断交点最少</a:t>
            </a:r>
            <a:endParaRPr lang="zh-CN" altLang="en-US" dirty="0"/>
          </a:p>
        </p:txBody>
      </p:sp>
    </p:spTree>
    <p:extLst>
      <p:ext uri="{BB962C8B-B14F-4D97-AF65-F5344CB8AC3E}">
        <p14:creationId xmlns:p14="http://schemas.microsoft.com/office/powerpoint/2010/main" val="14019618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上题加强版（常见出题姿势。。。）</a:t>
            </a:r>
            <a:endParaRPr lang="zh-CN" altLang="en-US" dirty="0"/>
          </a:p>
        </p:txBody>
      </p:sp>
      <p:sp>
        <p:nvSpPr>
          <p:cNvPr id="3" name="内容占位符 2"/>
          <p:cNvSpPr>
            <a:spLocks noGrp="1"/>
          </p:cNvSpPr>
          <p:nvPr>
            <p:ph idx="1"/>
          </p:nvPr>
        </p:nvSpPr>
        <p:spPr/>
        <p:txBody>
          <a:bodyPr/>
          <a:lstStyle/>
          <a:p>
            <a:pPr marL="0" indent="0">
              <a:buNone/>
            </a:pPr>
            <a:r>
              <a:rPr lang="zh-CN" altLang="en-US" dirty="0" smtClean="0"/>
              <a:t>目标区域不是一个点，而是中间某个区域</a:t>
            </a:r>
            <a:endParaRPr lang="en-US" altLang="zh-CN" dirty="0" smtClean="0"/>
          </a:p>
          <a:p>
            <a:pPr marL="0" indent="0">
              <a:buNone/>
            </a:pPr>
            <a:endParaRPr lang="en-US" altLang="zh-CN" dirty="0" smtClean="0"/>
          </a:p>
          <a:p>
            <a:pPr marL="0" indent="0">
              <a:buNone/>
            </a:pPr>
            <a:endParaRPr lang="zh-CN" altLang="en-US" dirty="0"/>
          </a:p>
        </p:txBody>
      </p:sp>
    </p:spTree>
    <p:extLst>
      <p:ext uri="{BB962C8B-B14F-4D97-AF65-F5344CB8AC3E}">
        <p14:creationId xmlns:p14="http://schemas.microsoft.com/office/powerpoint/2010/main" val="33550866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解法</a:t>
            </a:r>
            <a:endParaRPr lang="zh-CN" altLang="en-US" dirty="0"/>
          </a:p>
        </p:txBody>
      </p:sp>
      <p:sp>
        <p:nvSpPr>
          <p:cNvPr id="3" name="内容占位符 2"/>
          <p:cNvSpPr>
            <a:spLocks noGrp="1"/>
          </p:cNvSpPr>
          <p:nvPr>
            <p:ph idx="1"/>
          </p:nvPr>
        </p:nvSpPr>
        <p:spPr/>
        <p:txBody>
          <a:bodyPr/>
          <a:lstStyle/>
          <a:p>
            <a:pPr marL="0" indent="0">
              <a:buNone/>
            </a:pPr>
            <a:r>
              <a:rPr lang="zh-CN" altLang="en-US" dirty="0" smtClean="0"/>
              <a:t>显然最后目标点会位于目标区域的边界顶点上，和上题一样暴力枚举即可</a:t>
            </a:r>
            <a:endParaRPr lang="zh-CN" altLang="en-US" dirty="0"/>
          </a:p>
        </p:txBody>
      </p:sp>
    </p:spTree>
    <p:extLst>
      <p:ext uri="{BB962C8B-B14F-4D97-AF65-F5344CB8AC3E}">
        <p14:creationId xmlns:p14="http://schemas.microsoft.com/office/powerpoint/2010/main" val="28966117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接续无节操加强</a:t>
            </a:r>
            <a:endParaRPr lang="zh-CN" altLang="en-US" dirty="0"/>
          </a:p>
        </p:txBody>
      </p:sp>
      <p:sp>
        <p:nvSpPr>
          <p:cNvPr id="3" name="内容占位符 2"/>
          <p:cNvSpPr>
            <a:spLocks noGrp="1"/>
          </p:cNvSpPr>
          <p:nvPr>
            <p:ph idx="1"/>
          </p:nvPr>
        </p:nvSpPr>
        <p:spPr/>
        <p:txBody>
          <a:bodyPr/>
          <a:lstStyle/>
          <a:p>
            <a:pPr marL="0" indent="0">
              <a:buNone/>
            </a:pPr>
            <a:r>
              <a:rPr lang="zh-CN" altLang="en-US" dirty="0" smtClean="0"/>
              <a:t>要求目标区域不包括边界</a:t>
            </a:r>
            <a:endParaRPr lang="zh-CN" altLang="en-US" dirty="0"/>
          </a:p>
        </p:txBody>
      </p:sp>
    </p:spTree>
    <p:extLst>
      <p:ext uri="{BB962C8B-B14F-4D97-AF65-F5344CB8AC3E}">
        <p14:creationId xmlns:p14="http://schemas.microsoft.com/office/powerpoint/2010/main" val="30265939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解法</a:t>
            </a:r>
            <a:endParaRPr lang="zh-CN" altLang="en-US" dirty="0"/>
          </a:p>
        </p:txBody>
      </p:sp>
      <p:sp>
        <p:nvSpPr>
          <p:cNvPr id="3" name="内容占位符 2"/>
          <p:cNvSpPr>
            <a:spLocks noGrp="1"/>
          </p:cNvSpPr>
          <p:nvPr>
            <p:ph idx="1"/>
          </p:nvPr>
        </p:nvSpPr>
        <p:spPr/>
        <p:txBody>
          <a:bodyPr/>
          <a:lstStyle/>
          <a:p>
            <a:pPr marL="0" indent="0">
              <a:buNone/>
            </a:pPr>
            <a:r>
              <a:rPr lang="zh-CN" altLang="en-US" dirty="0" smtClean="0"/>
              <a:t>先求内部所有的小区域（用一个队列维护小区域，用线去割），根据小区域的关系建立对偶图，跑最短路</a:t>
            </a:r>
            <a:endParaRPr lang="zh-CN" altLang="en-US" dirty="0"/>
          </a:p>
        </p:txBody>
      </p:sp>
    </p:spTree>
    <p:extLst>
      <p:ext uri="{BB962C8B-B14F-4D97-AF65-F5344CB8AC3E}">
        <p14:creationId xmlns:p14="http://schemas.microsoft.com/office/powerpoint/2010/main" val="21699703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http://poj.org/problem?id=3347</a:t>
            </a:r>
            <a:endParaRPr lang="zh-CN" altLang="en-US" dirty="0"/>
          </a:p>
        </p:txBody>
      </p:sp>
      <p:sp>
        <p:nvSpPr>
          <p:cNvPr id="3" name="内容占位符 2"/>
          <p:cNvSpPr>
            <a:spLocks noGrp="1"/>
          </p:cNvSpPr>
          <p:nvPr>
            <p:ph idx="1"/>
          </p:nvPr>
        </p:nvSpPr>
        <p:spPr/>
        <p:txBody>
          <a:bodyPr/>
          <a:lstStyle/>
          <a:p>
            <a:pPr marL="0" indent="0">
              <a:buNone/>
            </a:pPr>
            <a:r>
              <a:rPr lang="zh-CN" altLang="en-US" dirty="0"/>
              <a:t>有一些正方形相互靠着（第一个左边靠着</a:t>
            </a:r>
            <a:r>
              <a:rPr lang="en-US" altLang="zh-CN" dirty="0"/>
              <a:t>y</a:t>
            </a:r>
            <a:r>
              <a:rPr lang="zh-CN" altLang="en-US" dirty="0"/>
              <a:t>轴），与</a:t>
            </a:r>
            <a:r>
              <a:rPr lang="en-US" altLang="zh-CN" dirty="0"/>
              <a:t>x</a:t>
            </a:r>
            <a:r>
              <a:rPr lang="zh-CN" altLang="en-US" dirty="0"/>
              <a:t>、</a:t>
            </a:r>
            <a:r>
              <a:rPr lang="en-US" altLang="zh-CN" dirty="0"/>
              <a:t>y</a:t>
            </a:r>
            <a:r>
              <a:rPr lang="zh-CN" altLang="en-US" dirty="0"/>
              <a:t>轴所成角为</a:t>
            </a:r>
            <a:r>
              <a:rPr lang="en-US" altLang="zh-CN" dirty="0"/>
              <a:t>45</a:t>
            </a:r>
            <a:r>
              <a:rPr lang="zh-CN" altLang="en-US" dirty="0"/>
              <a:t>度，问：从上往下看，能看得到哪些正方形（看得到部分即可），并按编号的升序排列。</a:t>
            </a:r>
          </a:p>
        </p:txBody>
      </p:sp>
      <p:pic>
        <p:nvPicPr>
          <p:cNvPr id="1026" name="Picture 2" descr="http://poj.org/images/3347_1.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22489" y="2919841"/>
            <a:ext cx="6769511" cy="39381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811294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解法</a:t>
            </a:r>
            <a:endParaRPr lang="zh-CN" altLang="en-US" dirty="0"/>
          </a:p>
        </p:txBody>
      </p:sp>
      <p:sp>
        <p:nvSpPr>
          <p:cNvPr id="3" name="内容占位符 2"/>
          <p:cNvSpPr>
            <a:spLocks noGrp="1"/>
          </p:cNvSpPr>
          <p:nvPr>
            <p:ph idx="1"/>
          </p:nvPr>
        </p:nvSpPr>
        <p:spPr/>
        <p:txBody>
          <a:bodyPr/>
          <a:lstStyle/>
          <a:p>
            <a:pPr marL="0" indent="0">
              <a:buNone/>
            </a:pPr>
            <a:r>
              <a:rPr lang="zh-CN" altLang="en-US" dirty="0" smtClean="0"/>
              <a:t>由于正方形顺序给定，直接枚举判定获得当前正方形的插入位置。从上往下看等价于判断线段相交。</a:t>
            </a:r>
            <a:endParaRPr lang="en-US" altLang="zh-CN" dirty="0" smtClean="0"/>
          </a:p>
          <a:p>
            <a:pPr marL="0" indent="0">
              <a:buNone/>
            </a:pPr>
            <a:r>
              <a:rPr lang="zh-CN" altLang="en-US" dirty="0"/>
              <a:t>小</a:t>
            </a:r>
            <a:r>
              <a:rPr lang="zh-CN" altLang="en-US" dirty="0" smtClean="0"/>
              <a:t>技巧：将坐标轴放大来避免精度问题</a:t>
            </a:r>
            <a:endParaRPr lang="en-US" altLang="zh-CN" dirty="0" smtClean="0"/>
          </a:p>
          <a:p>
            <a:pPr marL="0" indent="0">
              <a:buNone/>
            </a:pPr>
            <a:endParaRPr lang="en-US" altLang="zh-CN" dirty="0"/>
          </a:p>
          <a:p>
            <a:pPr marL="0" indent="0">
              <a:buNone/>
            </a:pPr>
            <a:r>
              <a:rPr lang="zh-CN" altLang="en-US" dirty="0" smtClean="0"/>
              <a:t>不负责任加强版：正方形顺序任意怎么办，我反正是不会。。。</a:t>
            </a:r>
            <a:endParaRPr lang="zh-CN" altLang="en-US" dirty="0"/>
          </a:p>
        </p:txBody>
      </p:sp>
    </p:spTree>
    <p:extLst>
      <p:ext uri="{BB962C8B-B14F-4D97-AF65-F5344CB8AC3E}">
        <p14:creationId xmlns:p14="http://schemas.microsoft.com/office/powerpoint/2010/main" val="26907612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http://poj.org/problem?id=2318</a:t>
            </a:r>
            <a:endParaRPr lang="zh-CN" altLang="en-US" dirty="0"/>
          </a:p>
        </p:txBody>
      </p:sp>
      <p:sp>
        <p:nvSpPr>
          <p:cNvPr id="3" name="内容占位符 2"/>
          <p:cNvSpPr>
            <a:spLocks noGrp="1"/>
          </p:cNvSpPr>
          <p:nvPr>
            <p:ph idx="1"/>
          </p:nvPr>
        </p:nvSpPr>
        <p:spPr/>
        <p:txBody>
          <a:bodyPr/>
          <a:lstStyle/>
          <a:p>
            <a:r>
              <a:rPr lang="zh-CN" altLang="en-US" dirty="0"/>
              <a:t>在一个长方形盒子中被线段划分成了几段区域，然后每段区域中都有一些物品，让你判断在每个区域中分别有</a:t>
            </a:r>
            <a:r>
              <a:rPr lang="zh-CN" altLang="en-US" dirty="0" smtClean="0"/>
              <a:t>几个</a:t>
            </a:r>
            <a:r>
              <a:rPr lang="zh-CN" altLang="en-US" dirty="0"/>
              <a:t>物品</a:t>
            </a:r>
            <a:r>
              <a:rPr lang="zh-CN" altLang="en-US" dirty="0" smtClean="0"/>
              <a:t>。</a:t>
            </a:r>
            <a:endParaRPr lang="en-US" altLang="zh-CN" dirty="0" smtClean="0"/>
          </a:p>
          <a:p>
            <a:r>
              <a:rPr lang="zh-CN" altLang="en-US" dirty="0"/>
              <a:t>数据</a:t>
            </a:r>
            <a:r>
              <a:rPr lang="zh-CN" altLang="en-US" dirty="0" smtClean="0"/>
              <a:t>规模：物品</a:t>
            </a:r>
            <a:r>
              <a:rPr lang="en-US" altLang="zh-CN" dirty="0" smtClean="0"/>
              <a:t>5000</a:t>
            </a:r>
            <a:r>
              <a:rPr lang="zh-CN" altLang="en-US" dirty="0" smtClean="0"/>
              <a:t>，区域</a:t>
            </a:r>
            <a:r>
              <a:rPr lang="en-US" altLang="zh-CN" dirty="0" smtClean="0"/>
              <a:t>5000</a:t>
            </a:r>
          </a:p>
          <a:p>
            <a:pPr marL="0" indent="0">
              <a:buNone/>
            </a:pPr>
            <a:endParaRPr lang="zh-CN" altLang="en-US" dirty="0"/>
          </a:p>
        </p:txBody>
      </p:sp>
    </p:spTree>
    <p:extLst>
      <p:ext uri="{BB962C8B-B14F-4D97-AF65-F5344CB8AC3E}">
        <p14:creationId xmlns:p14="http://schemas.microsoft.com/office/powerpoint/2010/main" val="41985870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http://poj.org/problem?id=2826</a:t>
            </a:r>
            <a:endParaRPr lang="zh-CN" altLang="en-US" dirty="0"/>
          </a:p>
        </p:txBody>
      </p:sp>
      <p:sp>
        <p:nvSpPr>
          <p:cNvPr id="3" name="内容占位符 2"/>
          <p:cNvSpPr>
            <a:spLocks noGrp="1"/>
          </p:cNvSpPr>
          <p:nvPr>
            <p:ph idx="1"/>
          </p:nvPr>
        </p:nvSpPr>
        <p:spPr/>
        <p:txBody>
          <a:bodyPr/>
          <a:lstStyle/>
          <a:p>
            <a:pPr marL="0" indent="0">
              <a:buNone/>
            </a:pPr>
            <a:r>
              <a:rPr lang="zh-CN" altLang="en-US" dirty="0"/>
              <a:t>两</a:t>
            </a:r>
            <a:r>
              <a:rPr lang="zh-CN" altLang="en-US" dirty="0" smtClean="0"/>
              <a:t>条线段组成</a:t>
            </a:r>
            <a:r>
              <a:rPr lang="zh-CN" altLang="en-US" dirty="0"/>
              <a:t>一个图形，能容纳多少雨水。</a:t>
            </a:r>
          </a:p>
        </p:txBody>
      </p:sp>
      <p:pic>
        <p:nvPicPr>
          <p:cNvPr id="2050" name="Picture 2" descr="http://poj.org/images/2826_1.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85427" y="3100220"/>
            <a:ext cx="6325435" cy="28012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65569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解法</a:t>
            </a:r>
            <a:endParaRPr lang="zh-CN" altLang="en-US" dirty="0"/>
          </a:p>
        </p:txBody>
      </p:sp>
      <p:sp>
        <p:nvSpPr>
          <p:cNvPr id="3" name="内容占位符 2"/>
          <p:cNvSpPr>
            <a:spLocks noGrp="1"/>
          </p:cNvSpPr>
          <p:nvPr>
            <p:ph idx="1"/>
          </p:nvPr>
        </p:nvSpPr>
        <p:spPr/>
        <p:txBody>
          <a:bodyPr/>
          <a:lstStyle/>
          <a:p>
            <a:pPr marL="0" indent="0">
              <a:buNone/>
            </a:pPr>
            <a:r>
              <a:rPr lang="zh-CN" altLang="en-US" dirty="0" smtClean="0"/>
              <a:t>典型的计算几何题，需要特判各种情况</a:t>
            </a:r>
            <a:endParaRPr lang="en-US" altLang="zh-CN" dirty="0" smtClean="0"/>
          </a:p>
        </p:txBody>
      </p:sp>
      <p:pic>
        <p:nvPicPr>
          <p:cNvPr id="3074" name="Picture 2" descr="http://images.cnitblog.com/blog/303230/201307/16011012-28493212a11d4519bd83b3584c0ac4c5.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42146" y="3572530"/>
            <a:ext cx="6213475" cy="284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31509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http://poj.org/problem?id=1039</a:t>
            </a:r>
            <a:endParaRPr lang="zh-CN" altLang="en-US" dirty="0"/>
          </a:p>
        </p:txBody>
      </p:sp>
      <p:sp>
        <p:nvSpPr>
          <p:cNvPr id="3" name="内容占位符 2"/>
          <p:cNvSpPr>
            <a:spLocks noGrp="1"/>
          </p:cNvSpPr>
          <p:nvPr>
            <p:ph idx="1"/>
          </p:nvPr>
        </p:nvSpPr>
        <p:spPr/>
        <p:txBody>
          <a:bodyPr/>
          <a:lstStyle/>
          <a:p>
            <a:pPr marL="0" indent="0">
              <a:buNone/>
            </a:pPr>
            <a:r>
              <a:rPr lang="zh-CN" altLang="en-US" dirty="0"/>
              <a:t>已知电缆是由一段段直的管道连接而成的，并知道这些管道的位置，问一束光从最左边射进来，你可以调节光入射的位置和角度，问最远能射到多远。（光束不能射穿管道）</a:t>
            </a:r>
          </a:p>
        </p:txBody>
      </p:sp>
      <p:pic>
        <p:nvPicPr>
          <p:cNvPr id="4100" name="Picture 4" descr="poj &lt;wbr&gt;1039 &lt;wbr&gt;：Pipe &lt;wbr&gt;(几何)"/>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49762" y="3515309"/>
            <a:ext cx="7322817" cy="29587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76071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解法</a:t>
            </a:r>
            <a:endParaRPr lang="zh-CN" altLang="en-US" dirty="0"/>
          </a:p>
        </p:txBody>
      </p:sp>
      <p:sp>
        <p:nvSpPr>
          <p:cNvPr id="3" name="内容占位符 2"/>
          <p:cNvSpPr>
            <a:spLocks noGrp="1"/>
          </p:cNvSpPr>
          <p:nvPr>
            <p:ph idx="1"/>
          </p:nvPr>
        </p:nvSpPr>
        <p:spPr/>
        <p:txBody>
          <a:bodyPr/>
          <a:lstStyle/>
          <a:p>
            <a:pPr marL="0" indent="0">
              <a:buNone/>
            </a:pPr>
            <a:r>
              <a:rPr lang="zh-CN" altLang="en-US" dirty="0" smtClean="0"/>
              <a:t>显然经过折点的光线收益最大，然后就没有然后了</a:t>
            </a:r>
            <a:endParaRPr lang="zh-CN" altLang="en-US" dirty="0"/>
          </a:p>
        </p:txBody>
      </p:sp>
    </p:spTree>
    <p:extLst>
      <p:ext uri="{BB962C8B-B14F-4D97-AF65-F5344CB8AC3E}">
        <p14:creationId xmlns:p14="http://schemas.microsoft.com/office/powerpoint/2010/main" val="37001750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http://poj.org/problem?id=3449</a:t>
            </a:r>
            <a:endParaRPr lang="zh-CN" altLang="en-US" dirty="0"/>
          </a:p>
        </p:txBody>
      </p:sp>
      <p:sp>
        <p:nvSpPr>
          <p:cNvPr id="3" name="内容占位符 2"/>
          <p:cNvSpPr>
            <a:spLocks noGrp="1"/>
          </p:cNvSpPr>
          <p:nvPr>
            <p:ph idx="1"/>
          </p:nvPr>
        </p:nvSpPr>
        <p:spPr/>
        <p:txBody>
          <a:bodyPr/>
          <a:lstStyle/>
          <a:p>
            <a:pPr marL="0" indent="0">
              <a:buNone/>
            </a:pPr>
            <a:r>
              <a:rPr lang="zh-CN" altLang="en-US" dirty="0" smtClean="0"/>
              <a:t>判断几何体和几何体是否相交</a:t>
            </a:r>
            <a:endParaRPr lang="zh-CN" altLang="en-US" dirty="0"/>
          </a:p>
        </p:txBody>
      </p:sp>
      <p:pic>
        <p:nvPicPr>
          <p:cNvPr id="5122" name="Picture 2" descr="http://poj.org/images/3449_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10016" y="2928143"/>
            <a:ext cx="6536313" cy="30395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03475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解法</a:t>
            </a:r>
            <a:endParaRPr lang="zh-CN" altLang="en-US" dirty="0"/>
          </a:p>
        </p:txBody>
      </p:sp>
      <p:sp>
        <p:nvSpPr>
          <p:cNvPr id="3" name="内容占位符 2"/>
          <p:cNvSpPr>
            <a:spLocks noGrp="1"/>
          </p:cNvSpPr>
          <p:nvPr>
            <p:ph idx="1"/>
          </p:nvPr>
        </p:nvSpPr>
        <p:spPr/>
        <p:txBody>
          <a:bodyPr/>
          <a:lstStyle/>
          <a:p>
            <a:pPr marL="0" indent="0">
              <a:buNone/>
            </a:pPr>
            <a:r>
              <a:rPr lang="zh-CN" altLang="en-US" dirty="0" smtClean="0"/>
              <a:t>判断线段相交</a:t>
            </a:r>
            <a:endParaRPr lang="zh-CN" altLang="en-US" dirty="0"/>
          </a:p>
        </p:txBody>
      </p:sp>
    </p:spTree>
    <p:extLst>
      <p:ext uri="{BB962C8B-B14F-4D97-AF65-F5344CB8AC3E}">
        <p14:creationId xmlns:p14="http://schemas.microsoft.com/office/powerpoint/2010/main" val="350873753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http://poj.org/problem?id=1113</a:t>
            </a:r>
            <a:endParaRPr lang="zh-CN" altLang="en-US" dirty="0"/>
          </a:p>
        </p:txBody>
      </p:sp>
      <p:sp>
        <p:nvSpPr>
          <p:cNvPr id="3" name="内容占位符 2"/>
          <p:cNvSpPr>
            <a:spLocks noGrp="1"/>
          </p:cNvSpPr>
          <p:nvPr>
            <p:ph idx="1"/>
          </p:nvPr>
        </p:nvSpPr>
        <p:spPr/>
        <p:txBody>
          <a:bodyPr/>
          <a:lstStyle/>
          <a:p>
            <a:pPr marL="0" indent="0">
              <a:buNone/>
            </a:pPr>
            <a:r>
              <a:rPr lang="zh-CN" altLang="en-US" dirty="0" smtClean="0"/>
              <a:t>求凸包</a:t>
            </a:r>
            <a:endParaRPr lang="zh-CN" altLang="en-US" dirty="0"/>
          </a:p>
        </p:txBody>
      </p:sp>
      <p:pic>
        <p:nvPicPr>
          <p:cNvPr id="6146" name="Picture 2" descr="http://poj.org/images/1113/1113_1.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77126" y="1968592"/>
            <a:ext cx="5462336" cy="44691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571900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http://poj.org/problem?id=1873</a:t>
            </a:r>
            <a:endParaRPr lang="zh-CN" altLang="en-US" dirty="0"/>
          </a:p>
        </p:txBody>
      </p:sp>
      <p:sp>
        <p:nvSpPr>
          <p:cNvPr id="3" name="内容占位符 2"/>
          <p:cNvSpPr>
            <a:spLocks noGrp="1"/>
          </p:cNvSpPr>
          <p:nvPr>
            <p:ph idx="1"/>
          </p:nvPr>
        </p:nvSpPr>
        <p:spPr/>
        <p:txBody>
          <a:bodyPr/>
          <a:lstStyle/>
          <a:p>
            <a:pPr marL="0" indent="0">
              <a:buNone/>
            </a:pPr>
            <a:r>
              <a:rPr lang="zh-CN" altLang="en-US" dirty="0"/>
              <a:t>给出一些树，每棵树有坐标，高度，以及价值，要求砍掉一些树，用那些木材，将其它树围起来，要求花最小的代价，代价相同，要求砍掉最少的树。</a:t>
            </a:r>
          </a:p>
        </p:txBody>
      </p:sp>
    </p:spTree>
    <p:extLst>
      <p:ext uri="{BB962C8B-B14F-4D97-AF65-F5344CB8AC3E}">
        <p14:creationId xmlns:p14="http://schemas.microsoft.com/office/powerpoint/2010/main" val="143920878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解法</a:t>
            </a:r>
            <a:endParaRPr lang="zh-CN" altLang="en-US" dirty="0"/>
          </a:p>
        </p:txBody>
      </p:sp>
      <p:sp>
        <p:nvSpPr>
          <p:cNvPr id="3" name="内容占位符 2"/>
          <p:cNvSpPr>
            <a:spLocks noGrp="1"/>
          </p:cNvSpPr>
          <p:nvPr>
            <p:ph idx="1"/>
          </p:nvPr>
        </p:nvSpPr>
        <p:spPr/>
        <p:txBody>
          <a:bodyPr/>
          <a:lstStyle/>
          <a:p>
            <a:pPr marL="0" indent="0">
              <a:buNone/>
            </a:pPr>
            <a:r>
              <a:rPr lang="zh-CN" altLang="en-US" dirty="0"/>
              <a:t>因为只有</a:t>
            </a:r>
            <a:r>
              <a:rPr lang="en-US" altLang="zh-CN" dirty="0"/>
              <a:t>15</a:t>
            </a:r>
            <a:r>
              <a:rPr lang="zh-CN" altLang="en-US" dirty="0"/>
              <a:t>棵树，状态压缩枚举所有状态，</a:t>
            </a:r>
            <a:r>
              <a:rPr lang="en-US" altLang="zh-CN" dirty="0"/>
              <a:t>2^15</a:t>
            </a:r>
            <a:r>
              <a:rPr lang="zh-CN" altLang="en-US" dirty="0"/>
              <a:t>次方，然后对剩下的树求一次凸包，求出凸包周长，判断木材是否够用，记录最优解。</a:t>
            </a:r>
          </a:p>
        </p:txBody>
      </p:sp>
    </p:spTree>
    <p:extLst>
      <p:ext uri="{BB962C8B-B14F-4D97-AF65-F5344CB8AC3E}">
        <p14:creationId xmlns:p14="http://schemas.microsoft.com/office/powerpoint/2010/main" val="27857063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http://poj.org/problem?id=1228</a:t>
            </a:r>
            <a:endParaRPr lang="zh-CN" altLang="en-US" dirty="0"/>
          </a:p>
        </p:txBody>
      </p:sp>
      <p:sp>
        <p:nvSpPr>
          <p:cNvPr id="3" name="内容占位符 2"/>
          <p:cNvSpPr>
            <a:spLocks noGrp="1"/>
          </p:cNvSpPr>
          <p:nvPr>
            <p:ph idx="1"/>
          </p:nvPr>
        </p:nvSpPr>
        <p:spPr/>
        <p:txBody>
          <a:bodyPr/>
          <a:lstStyle/>
          <a:p>
            <a:pPr marL="0" indent="0">
              <a:buNone/>
            </a:pPr>
            <a:r>
              <a:rPr lang="zh-CN" altLang="en-US" dirty="0"/>
              <a:t>输入一个凸包上的点（没有凸包内部的点，要么是凸包顶点，要么是凸包边上的点），判断这个凸包是否稳定。所谓</a:t>
            </a:r>
            <a:r>
              <a:rPr lang="zh-CN" altLang="en-US" dirty="0" smtClean="0"/>
              <a:t>稳定</a:t>
            </a:r>
            <a:r>
              <a:rPr lang="zh-CN" altLang="en-US" dirty="0"/>
              <a:t>就是判断能不能在原有凸包上加点，得到一个更大的凸包，并且这个凸包包含原有凸包上的所有点。</a:t>
            </a:r>
          </a:p>
        </p:txBody>
      </p:sp>
    </p:spTree>
    <p:extLst>
      <p:ext uri="{BB962C8B-B14F-4D97-AF65-F5344CB8AC3E}">
        <p14:creationId xmlns:p14="http://schemas.microsoft.com/office/powerpoint/2010/main" val="35736536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解法</a:t>
            </a:r>
            <a:endParaRPr lang="zh-CN" altLang="en-US" dirty="0"/>
          </a:p>
        </p:txBody>
      </p:sp>
      <p:sp>
        <p:nvSpPr>
          <p:cNvPr id="3" name="内容占位符 2"/>
          <p:cNvSpPr>
            <a:spLocks noGrp="1"/>
          </p:cNvSpPr>
          <p:nvPr>
            <p:ph idx="1"/>
          </p:nvPr>
        </p:nvSpPr>
        <p:spPr/>
        <p:txBody>
          <a:bodyPr/>
          <a:lstStyle/>
          <a:p>
            <a:pPr marL="0" indent="0">
              <a:buNone/>
            </a:pPr>
            <a:r>
              <a:rPr lang="zh-CN" altLang="en-US" dirty="0" smtClean="0"/>
              <a:t>针对每个物品找到该物品右边最近的那根线段（叉积判断、二分寻找线段），复杂度为</a:t>
            </a:r>
            <a:r>
              <a:rPr lang="en-US" altLang="zh-CN" dirty="0" err="1" smtClean="0"/>
              <a:t>nlog</a:t>
            </a:r>
            <a:r>
              <a:rPr lang="en-US" altLang="zh-CN" dirty="0" smtClean="0"/>
              <a:t>(n)</a:t>
            </a:r>
            <a:endParaRPr lang="zh-CN" altLang="en-US" dirty="0"/>
          </a:p>
        </p:txBody>
      </p:sp>
    </p:spTree>
    <p:extLst>
      <p:ext uri="{BB962C8B-B14F-4D97-AF65-F5344CB8AC3E}">
        <p14:creationId xmlns:p14="http://schemas.microsoft.com/office/powerpoint/2010/main" val="195858117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解法</a:t>
            </a:r>
            <a:endParaRPr lang="zh-CN" altLang="en-US" dirty="0"/>
          </a:p>
        </p:txBody>
      </p:sp>
      <p:sp>
        <p:nvSpPr>
          <p:cNvPr id="3" name="内容占位符 2"/>
          <p:cNvSpPr>
            <a:spLocks noGrp="1"/>
          </p:cNvSpPr>
          <p:nvPr>
            <p:ph idx="1"/>
          </p:nvPr>
        </p:nvSpPr>
        <p:spPr/>
        <p:txBody>
          <a:bodyPr/>
          <a:lstStyle/>
          <a:p>
            <a:pPr marL="0" indent="0">
              <a:buNone/>
            </a:pPr>
            <a:r>
              <a:rPr lang="zh-CN" altLang="en-US" dirty="0" smtClean="0"/>
              <a:t>当一个凸包稳定时，凸包的每条边上都要有至少三个点，若只有两个点，则可以增加一个点，得到更大的凸包。这样我们可以求出凸包，在求凸包时把共线的点也加进来，这样我们就判断是否有连续的三点共线即可</a:t>
            </a:r>
            <a:endParaRPr lang="zh-CN" altLang="en-US" dirty="0"/>
          </a:p>
        </p:txBody>
      </p:sp>
      <p:pic>
        <p:nvPicPr>
          <p:cNvPr id="7170" name="Picture 2" descr="http://pic002.cnblogs.com/images/2012/408767/201206200020125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1849" y="4004468"/>
            <a:ext cx="2105025" cy="1600200"/>
          </a:xfrm>
          <a:prstGeom prst="rect">
            <a:avLst/>
          </a:prstGeom>
          <a:noFill/>
          <a:extLst>
            <a:ext uri="{909E8E84-426E-40DD-AFC4-6F175D3DCCD1}">
              <a14:hiddenFill xmlns:a14="http://schemas.microsoft.com/office/drawing/2010/main">
                <a:solidFill>
                  <a:srgbClr val="FFFFFF"/>
                </a:solidFill>
              </a14:hiddenFill>
            </a:ext>
          </a:extLst>
        </p:spPr>
      </p:pic>
      <p:pic>
        <p:nvPicPr>
          <p:cNvPr id="7174" name="Picture 6" descr="http://pic002.cnblogs.com/images/2012/408767/2012062000220247.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21727" y="3775868"/>
            <a:ext cx="1981200" cy="1828800"/>
          </a:xfrm>
          <a:prstGeom prst="rect">
            <a:avLst/>
          </a:prstGeom>
          <a:noFill/>
          <a:extLst>
            <a:ext uri="{909E8E84-426E-40DD-AFC4-6F175D3DCCD1}">
              <a14:hiddenFill xmlns:a14="http://schemas.microsoft.com/office/drawing/2010/main">
                <a:solidFill>
                  <a:srgbClr val="FFFFFF"/>
                </a:solidFill>
              </a14:hiddenFill>
            </a:ext>
          </a:extLst>
        </p:spPr>
      </p:pic>
      <p:pic>
        <p:nvPicPr>
          <p:cNvPr id="7176" name="Picture 8" descr="http://pic002.cnblogs.com/images/2012/408767/2012062000284828.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55452" y="3775868"/>
            <a:ext cx="2124075" cy="1828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595662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http://poj.org/problem?id=3525</a:t>
            </a:r>
            <a:endParaRPr lang="zh-CN" altLang="en-US" dirty="0"/>
          </a:p>
        </p:txBody>
      </p:sp>
      <p:sp>
        <p:nvSpPr>
          <p:cNvPr id="3" name="内容占位符 2"/>
          <p:cNvSpPr>
            <a:spLocks noGrp="1"/>
          </p:cNvSpPr>
          <p:nvPr>
            <p:ph idx="1"/>
          </p:nvPr>
        </p:nvSpPr>
        <p:spPr/>
        <p:txBody>
          <a:bodyPr/>
          <a:lstStyle/>
          <a:p>
            <a:pPr marL="0" indent="0">
              <a:buNone/>
            </a:pPr>
            <a:r>
              <a:rPr lang="zh-CN" altLang="en-US" dirty="0"/>
              <a:t>给定一个凸多边形，求多边形</a:t>
            </a:r>
            <a:r>
              <a:rPr lang="zh-CN" altLang="en-US" dirty="0" smtClean="0"/>
              <a:t>中离</a:t>
            </a:r>
            <a:r>
              <a:rPr lang="zh-CN" altLang="en-US" dirty="0"/>
              <a:t>边界最远的点到边界的距离。</a:t>
            </a:r>
          </a:p>
        </p:txBody>
      </p:sp>
    </p:spTree>
    <p:extLst>
      <p:ext uri="{BB962C8B-B14F-4D97-AF65-F5344CB8AC3E}">
        <p14:creationId xmlns:p14="http://schemas.microsoft.com/office/powerpoint/2010/main" val="70584498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解法</a:t>
            </a:r>
            <a:endParaRPr lang="zh-CN" altLang="en-US" dirty="0"/>
          </a:p>
        </p:txBody>
      </p:sp>
      <p:sp>
        <p:nvSpPr>
          <p:cNvPr id="3" name="内容占位符 2"/>
          <p:cNvSpPr>
            <a:spLocks noGrp="1"/>
          </p:cNvSpPr>
          <p:nvPr>
            <p:ph idx="1"/>
          </p:nvPr>
        </p:nvSpPr>
        <p:spPr/>
        <p:txBody>
          <a:bodyPr/>
          <a:lstStyle/>
          <a:p>
            <a:pPr marL="0" indent="0">
              <a:buNone/>
            </a:pPr>
            <a:r>
              <a:rPr lang="zh-CN" altLang="en-US" dirty="0"/>
              <a:t>首先，我们可以把问题转化为求凸多边形的半径最大的内切圆，同时，我们会发现，如果各个边向内收缩</a:t>
            </a:r>
            <a:r>
              <a:rPr lang="en-US" altLang="zh-CN" dirty="0"/>
              <a:t>r</a:t>
            </a:r>
            <a:r>
              <a:rPr lang="zh-CN" altLang="en-US" dirty="0"/>
              <a:t>的话，内切圆的半径就会减少</a:t>
            </a:r>
            <a:r>
              <a:rPr lang="en-US" altLang="zh-CN" dirty="0"/>
              <a:t>r</a:t>
            </a:r>
            <a:r>
              <a:rPr lang="zh-CN" altLang="en-US" dirty="0"/>
              <a:t>，当缩到半平面交恰好不存在时，内切圆的半径也就为</a:t>
            </a:r>
            <a:r>
              <a:rPr lang="en-US" altLang="zh-CN" dirty="0"/>
              <a:t>0</a:t>
            </a:r>
            <a:r>
              <a:rPr lang="zh-CN" altLang="en-US" dirty="0"/>
              <a:t>了，这时向内收缩的距离</a:t>
            </a:r>
            <a:r>
              <a:rPr lang="en-US" altLang="zh-CN" dirty="0"/>
              <a:t>r</a:t>
            </a:r>
            <a:r>
              <a:rPr lang="zh-CN" altLang="en-US" dirty="0"/>
              <a:t>自然就是内切圆的最大半径了</a:t>
            </a:r>
            <a:r>
              <a:rPr lang="zh-CN" altLang="en-US" dirty="0" smtClean="0"/>
              <a:t>。</a:t>
            </a:r>
            <a:endParaRPr lang="en-US" altLang="zh-CN" dirty="0" smtClean="0"/>
          </a:p>
          <a:p>
            <a:pPr marL="0" indent="0">
              <a:buNone/>
            </a:pPr>
            <a:r>
              <a:rPr lang="zh-CN" altLang="en-US" dirty="0" smtClean="0"/>
              <a:t>于是</a:t>
            </a:r>
            <a:r>
              <a:rPr lang="zh-CN" altLang="en-US" dirty="0"/>
              <a:t>我们只要二分内切圆的半径</a:t>
            </a:r>
            <a:r>
              <a:rPr lang="en-US" altLang="zh-CN" dirty="0"/>
              <a:t>r</a:t>
            </a:r>
            <a:r>
              <a:rPr lang="zh-CN" altLang="en-US" dirty="0"/>
              <a:t>作为各条边向内收缩的距离，然后判断这时半平面交是否为空集即可，如果为空则说明向内收缩的过头</a:t>
            </a:r>
            <a:r>
              <a:rPr lang="zh-CN" altLang="en-US" dirty="0" smtClean="0"/>
              <a:t>了</a:t>
            </a:r>
            <a:endParaRPr lang="zh-CN" altLang="en-US" dirty="0"/>
          </a:p>
        </p:txBody>
      </p:sp>
    </p:spTree>
    <p:extLst>
      <p:ext uri="{BB962C8B-B14F-4D97-AF65-F5344CB8AC3E}">
        <p14:creationId xmlns:p14="http://schemas.microsoft.com/office/powerpoint/2010/main" val="30466285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http://poj.org/problem?id=3384</a:t>
            </a:r>
            <a:endParaRPr lang="zh-CN" altLang="en-US" dirty="0"/>
          </a:p>
        </p:txBody>
      </p:sp>
      <p:sp>
        <p:nvSpPr>
          <p:cNvPr id="3" name="内容占位符 2"/>
          <p:cNvSpPr>
            <a:spLocks noGrp="1"/>
          </p:cNvSpPr>
          <p:nvPr>
            <p:ph idx="1"/>
          </p:nvPr>
        </p:nvSpPr>
        <p:spPr/>
        <p:txBody>
          <a:bodyPr/>
          <a:lstStyle/>
          <a:p>
            <a:pPr marL="0" indent="0">
              <a:buNone/>
            </a:pPr>
            <a:r>
              <a:rPr lang="zh-CN" altLang="en-US" dirty="0"/>
              <a:t>给出一个凸多边形的房间，根据风水要求，把两个圆形地毯铺在房间里，不能折叠，不能切割，可以重叠。问最多能覆盖多大空间，输出两个地毯的圆心坐标。多组解输出其中一个</a:t>
            </a:r>
          </a:p>
        </p:txBody>
      </p:sp>
    </p:spTree>
    <p:extLst>
      <p:ext uri="{BB962C8B-B14F-4D97-AF65-F5344CB8AC3E}">
        <p14:creationId xmlns:p14="http://schemas.microsoft.com/office/powerpoint/2010/main" val="368413309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解法</a:t>
            </a:r>
            <a:endParaRPr lang="zh-CN" altLang="en-US" dirty="0"/>
          </a:p>
        </p:txBody>
      </p:sp>
      <p:sp>
        <p:nvSpPr>
          <p:cNvPr id="3" name="内容占位符 2"/>
          <p:cNvSpPr>
            <a:spLocks noGrp="1"/>
          </p:cNvSpPr>
          <p:nvPr>
            <p:ph idx="1"/>
          </p:nvPr>
        </p:nvSpPr>
        <p:spPr/>
        <p:txBody>
          <a:bodyPr/>
          <a:lstStyle/>
          <a:p>
            <a:pPr marL="0" indent="0">
              <a:buNone/>
            </a:pPr>
            <a:r>
              <a:rPr lang="zh-CN" altLang="en-US" dirty="0" smtClean="0"/>
              <a:t>有了上题的启发，问题转变成原凸多边形向内平移</a:t>
            </a:r>
            <a:r>
              <a:rPr lang="en-US" altLang="zh-CN" dirty="0" smtClean="0"/>
              <a:t>R</a:t>
            </a:r>
            <a:r>
              <a:rPr lang="zh-CN" altLang="en-US" dirty="0" smtClean="0"/>
              <a:t>后的凸多边形中的最远点对。</a:t>
            </a:r>
            <a:endParaRPr lang="en-US" altLang="zh-CN" dirty="0" smtClean="0"/>
          </a:p>
          <a:p>
            <a:pPr marL="0" indent="0">
              <a:buNone/>
            </a:pPr>
            <a:r>
              <a:rPr lang="zh-CN" altLang="en-US" dirty="0" smtClean="0"/>
              <a:t>最远点对我们可以使用“旋转卡壳”在</a:t>
            </a:r>
            <a:r>
              <a:rPr lang="en-US" altLang="zh-CN" dirty="0" smtClean="0"/>
              <a:t>O(n)</a:t>
            </a:r>
            <a:r>
              <a:rPr lang="zh-CN" altLang="en-US" smtClean="0"/>
              <a:t>内出解</a:t>
            </a:r>
            <a:endParaRPr lang="zh-CN" altLang="en-US" dirty="0"/>
          </a:p>
        </p:txBody>
      </p:sp>
    </p:spTree>
    <p:extLst>
      <p:ext uri="{BB962C8B-B14F-4D97-AF65-F5344CB8AC3E}">
        <p14:creationId xmlns:p14="http://schemas.microsoft.com/office/powerpoint/2010/main" val="313664845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http://poj.org/problem?id=2079</a:t>
            </a:r>
            <a:endParaRPr lang="zh-CN" altLang="en-US" dirty="0"/>
          </a:p>
        </p:txBody>
      </p:sp>
      <p:sp>
        <p:nvSpPr>
          <p:cNvPr id="3" name="内容占位符 2"/>
          <p:cNvSpPr>
            <a:spLocks noGrp="1"/>
          </p:cNvSpPr>
          <p:nvPr>
            <p:ph idx="1"/>
          </p:nvPr>
        </p:nvSpPr>
        <p:spPr/>
        <p:txBody>
          <a:bodyPr/>
          <a:lstStyle/>
          <a:p>
            <a:pPr marL="0" indent="0">
              <a:buNone/>
            </a:pPr>
            <a:r>
              <a:rPr lang="zh-CN" altLang="en-US" dirty="0" smtClean="0"/>
              <a:t>在平面点集中找到面积最大的三角形</a:t>
            </a:r>
            <a:endParaRPr lang="en-US" altLang="zh-CN" dirty="0" smtClean="0"/>
          </a:p>
          <a:p>
            <a:pPr marL="0" indent="0">
              <a:buNone/>
            </a:pPr>
            <a:endParaRPr lang="zh-CN" altLang="en-US" dirty="0"/>
          </a:p>
        </p:txBody>
      </p:sp>
    </p:spTree>
    <p:extLst>
      <p:ext uri="{BB962C8B-B14F-4D97-AF65-F5344CB8AC3E}">
        <p14:creationId xmlns:p14="http://schemas.microsoft.com/office/powerpoint/2010/main" val="6888838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解法</a:t>
            </a:r>
            <a:endParaRPr lang="zh-CN" altLang="en-US" dirty="0"/>
          </a:p>
        </p:txBody>
      </p:sp>
      <p:sp>
        <p:nvSpPr>
          <p:cNvPr id="3" name="内容占位符 2"/>
          <p:cNvSpPr>
            <a:spLocks noGrp="1"/>
          </p:cNvSpPr>
          <p:nvPr>
            <p:ph idx="1"/>
          </p:nvPr>
        </p:nvSpPr>
        <p:spPr/>
        <p:txBody>
          <a:bodyPr/>
          <a:lstStyle/>
          <a:p>
            <a:pPr marL="0" indent="0">
              <a:buNone/>
            </a:pPr>
            <a:r>
              <a:rPr lang="zh-CN" altLang="en-US" dirty="0" smtClean="0"/>
              <a:t>显然三角形的三个点必定位于凸包上，再旋转卡壳，</a:t>
            </a:r>
            <a:r>
              <a:rPr lang="en-US" altLang="zh-CN" dirty="0" smtClean="0"/>
              <a:t>O(n^2)</a:t>
            </a:r>
            <a:r>
              <a:rPr lang="zh-CN" altLang="en-US" dirty="0" smtClean="0"/>
              <a:t>出解</a:t>
            </a:r>
            <a:endParaRPr lang="zh-CN" altLang="en-US" dirty="0"/>
          </a:p>
        </p:txBody>
      </p:sp>
    </p:spTree>
    <p:extLst>
      <p:ext uri="{BB962C8B-B14F-4D97-AF65-F5344CB8AC3E}">
        <p14:creationId xmlns:p14="http://schemas.microsoft.com/office/powerpoint/2010/main" val="216516156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http://poj.org/problem?id=3608</a:t>
            </a:r>
            <a:endParaRPr lang="zh-CN" altLang="en-US" dirty="0"/>
          </a:p>
        </p:txBody>
      </p:sp>
      <p:sp>
        <p:nvSpPr>
          <p:cNvPr id="3" name="内容占位符 2"/>
          <p:cNvSpPr>
            <a:spLocks noGrp="1"/>
          </p:cNvSpPr>
          <p:nvPr>
            <p:ph idx="1"/>
          </p:nvPr>
        </p:nvSpPr>
        <p:spPr/>
        <p:txBody>
          <a:bodyPr/>
          <a:lstStyle/>
          <a:p>
            <a:pPr marL="0" indent="0">
              <a:buNone/>
            </a:pPr>
            <a:r>
              <a:rPr lang="zh-CN" altLang="en-US" dirty="0" smtClean="0"/>
              <a:t>求两个凸包的最近距离</a:t>
            </a:r>
            <a:endParaRPr lang="zh-CN" altLang="en-US" dirty="0"/>
          </a:p>
        </p:txBody>
      </p:sp>
      <p:pic>
        <p:nvPicPr>
          <p:cNvPr id="1026" name="Picture 2" descr="http://poj.org/images/3608_1.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4559" y="3016860"/>
            <a:ext cx="4049102" cy="29693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997173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解法</a:t>
            </a:r>
            <a:endParaRPr lang="zh-CN" altLang="en-US" dirty="0"/>
          </a:p>
        </p:txBody>
      </p:sp>
      <p:sp>
        <p:nvSpPr>
          <p:cNvPr id="3" name="内容占位符 2"/>
          <p:cNvSpPr>
            <a:spLocks noGrp="1"/>
          </p:cNvSpPr>
          <p:nvPr>
            <p:ph idx="1"/>
          </p:nvPr>
        </p:nvSpPr>
        <p:spPr/>
        <p:txBody>
          <a:bodyPr/>
          <a:lstStyle/>
          <a:p>
            <a:pPr marL="0" indent="0">
              <a:buNone/>
            </a:pPr>
            <a:r>
              <a:rPr lang="zh-CN" altLang="en-US" dirty="0" smtClean="0"/>
              <a:t>见讲义</a:t>
            </a:r>
            <a:endParaRPr lang="zh-CN" altLang="en-US" dirty="0"/>
          </a:p>
        </p:txBody>
      </p:sp>
    </p:spTree>
    <p:extLst>
      <p:ext uri="{BB962C8B-B14F-4D97-AF65-F5344CB8AC3E}">
        <p14:creationId xmlns:p14="http://schemas.microsoft.com/office/powerpoint/2010/main" val="119305021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http://poj.org/problem?id=1755</a:t>
            </a:r>
            <a:endParaRPr lang="zh-CN" altLang="en-US" dirty="0"/>
          </a:p>
        </p:txBody>
      </p:sp>
      <p:sp>
        <p:nvSpPr>
          <p:cNvPr id="3" name="内容占位符 2"/>
          <p:cNvSpPr>
            <a:spLocks noGrp="1"/>
          </p:cNvSpPr>
          <p:nvPr>
            <p:ph idx="1"/>
          </p:nvPr>
        </p:nvSpPr>
        <p:spPr/>
        <p:txBody>
          <a:bodyPr/>
          <a:lstStyle/>
          <a:p>
            <a:pPr marL="0" indent="0">
              <a:buNone/>
            </a:pPr>
            <a:r>
              <a:rPr lang="zh-CN" altLang="en-US" dirty="0"/>
              <a:t>铁人三项比赛，给出ｎ个人进行每一项的速度</a:t>
            </a:r>
            <a:r>
              <a:rPr lang="en-US" altLang="zh-CN" dirty="0"/>
              <a:t>vi, </a:t>
            </a:r>
            <a:r>
              <a:rPr lang="en-US" altLang="zh-CN" dirty="0" err="1"/>
              <a:t>ui</a:t>
            </a:r>
            <a:r>
              <a:rPr lang="en-US" altLang="zh-CN" dirty="0"/>
              <a:t>, </a:t>
            </a:r>
            <a:r>
              <a:rPr lang="en-US" altLang="zh-CN" dirty="0" err="1"/>
              <a:t>wi</a:t>
            </a:r>
            <a:r>
              <a:rPr lang="en-US" altLang="zh-CN" dirty="0"/>
              <a:t>;  </a:t>
            </a:r>
            <a:r>
              <a:rPr lang="zh-CN" altLang="en-US" dirty="0"/>
              <a:t>对每个人判断，通过改变</a:t>
            </a:r>
            <a:r>
              <a:rPr lang="en-US" altLang="zh-CN" dirty="0"/>
              <a:t>3</a:t>
            </a:r>
            <a:r>
              <a:rPr lang="zh-CN" altLang="en-US" dirty="0"/>
              <a:t>项比赛的路程，是否能让该人获胜（严格获胜）。</a:t>
            </a:r>
          </a:p>
        </p:txBody>
      </p:sp>
    </p:spTree>
    <p:extLst>
      <p:ext uri="{BB962C8B-B14F-4D97-AF65-F5344CB8AC3E}">
        <p14:creationId xmlns:p14="http://schemas.microsoft.com/office/powerpoint/2010/main" val="27642322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http://poj.org/problem?id=3304</a:t>
            </a:r>
            <a:endParaRPr lang="zh-CN" altLang="en-US" dirty="0"/>
          </a:p>
        </p:txBody>
      </p:sp>
      <p:sp>
        <p:nvSpPr>
          <p:cNvPr id="3" name="内容占位符 2"/>
          <p:cNvSpPr>
            <a:spLocks noGrp="1"/>
          </p:cNvSpPr>
          <p:nvPr>
            <p:ph idx="1"/>
          </p:nvPr>
        </p:nvSpPr>
        <p:spPr/>
        <p:txBody>
          <a:bodyPr/>
          <a:lstStyle/>
          <a:p>
            <a:pPr marL="0" indent="0">
              <a:buNone/>
            </a:pPr>
            <a:r>
              <a:rPr lang="zh-CN" altLang="en-US" dirty="0"/>
              <a:t>给定</a:t>
            </a:r>
            <a:r>
              <a:rPr lang="en-US" altLang="zh-CN" dirty="0"/>
              <a:t>n</a:t>
            </a:r>
            <a:r>
              <a:rPr lang="zh-CN" altLang="en-US" dirty="0"/>
              <a:t>条线段，确定是否存在一条直线，使得这</a:t>
            </a:r>
            <a:r>
              <a:rPr lang="en-US" altLang="zh-CN" dirty="0"/>
              <a:t>n</a:t>
            </a:r>
            <a:r>
              <a:rPr lang="zh-CN" altLang="en-US" dirty="0"/>
              <a:t>条线段在这条直线上的射影具有公共点</a:t>
            </a:r>
          </a:p>
        </p:txBody>
      </p:sp>
    </p:spTree>
    <p:extLst>
      <p:ext uri="{BB962C8B-B14F-4D97-AF65-F5344CB8AC3E}">
        <p14:creationId xmlns:p14="http://schemas.microsoft.com/office/powerpoint/2010/main" val="7596556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解法</a:t>
            </a:r>
            <a:endParaRPr lang="zh-CN" altLang="en-US" dirty="0"/>
          </a:p>
        </p:txBody>
      </p:sp>
      <p:sp>
        <p:nvSpPr>
          <p:cNvPr id="3" name="内容占位符 2"/>
          <p:cNvSpPr>
            <a:spLocks noGrp="1"/>
          </p:cNvSpPr>
          <p:nvPr>
            <p:ph idx="1"/>
          </p:nvPr>
        </p:nvSpPr>
        <p:spPr/>
        <p:txBody>
          <a:bodyPr/>
          <a:lstStyle/>
          <a:p>
            <a:pPr marL="0" indent="0">
              <a:buNone/>
            </a:pPr>
            <a:r>
              <a:rPr lang="zh-CN" altLang="en-US" dirty="0" smtClean="0"/>
              <a:t>令</a:t>
            </a:r>
            <a:r>
              <a:rPr lang="en-US" altLang="zh-CN" dirty="0" err="1" smtClean="0"/>
              <a:t>Ti</a:t>
            </a:r>
            <a:r>
              <a:rPr lang="en-US" altLang="zh-CN" dirty="0" smtClean="0"/>
              <a:t> = x/Vi + y/</a:t>
            </a:r>
            <a:r>
              <a:rPr lang="en-US" altLang="zh-CN" dirty="0" err="1" smtClean="0"/>
              <a:t>Ui</a:t>
            </a:r>
            <a:r>
              <a:rPr lang="en-US" altLang="zh-CN" dirty="0" smtClean="0"/>
              <a:t> + z/Wi</a:t>
            </a:r>
          </a:p>
          <a:p>
            <a:pPr marL="0" indent="0">
              <a:buNone/>
            </a:pPr>
            <a:r>
              <a:rPr lang="zh-CN" altLang="en-US" dirty="0" smtClean="0"/>
              <a:t>即问题转化为求</a:t>
            </a:r>
            <a:r>
              <a:rPr lang="en-US" altLang="zh-CN" dirty="0" err="1" smtClean="0"/>
              <a:t>Tj</a:t>
            </a:r>
            <a:r>
              <a:rPr lang="en-US" altLang="zh-CN" dirty="0" smtClean="0"/>
              <a:t> – </a:t>
            </a:r>
            <a:r>
              <a:rPr lang="en-US" altLang="zh-CN" dirty="0" err="1" smtClean="0"/>
              <a:t>Ti</a:t>
            </a:r>
            <a:r>
              <a:rPr lang="en-US" altLang="zh-CN" dirty="0" smtClean="0"/>
              <a:t>  &gt; 0 |1 &lt;= j &lt; </a:t>
            </a:r>
            <a:r>
              <a:rPr lang="en-US" altLang="zh-CN" dirty="0" err="1" smtClean="0"/>
              <a:t>i</a:t>
            </a:r>
            <a:r>
              <a:rPr lang="zh-CN" altLang="en-US" dirty="0" smtClean="0"/>
              <a:t>是否有解</a:t>
            </a:r>
            <a:endParaRPr lang="en-US" altLang="zh-CN" dirty="0" smtClean="0"/>
          </a:p>
          <a:p>
            <a:pPr marL="0" indent="0">
              <a:buNone/>
            </a:pPr>
            <a:r>
              <a:rPr lang="zh-CN" altLang="en-US" dirty="0" smtClean="0"/>
              <a:t>联立方程得</a:t>
            </a:r>
            <a:r>
              <a:rPr lang="en-US" altLang="zh-CN" dirty="0" smtClean="0"/>
              <a:t>x/</a:t>
            </a:r>
            <a:r>
              <a:rPr lang="en-US" altLang="zh-CN" dirty="0" err="1" smtClean="0"/>
              <a:t>Vj</a:t>
            </a:r>
            <a:r>
              <a:rPr lang="en-US" altLang="zh-CN" dirty="0" smtClean="0"/>
              <a:t> – x/Vi + y/</a:t>
            </a:r>
            <a:r>
              <a:rPr lang="en-US" altLang="zh-CN" dirty="0" err="1" smtClean="0"/>
              <a:t>Ui</a:t>
            </a:r>
            <a:r>
              <a:rPr lang="en-US" altLang="zh-CN" dirty="0" smtClean="0"/>
              <a:t> – y/</a:t>
            </a:r>
            <a:r>
              <a:rPr lang="en-US" altLang="zh-CN" dirty="0" err="1" smtClean="0"/>
              <a:t>Uj</a:t>
            </a:r>
            <a:r>
              <a:rPr lang="en-US" altLang="zh-CN" dirty="0" smtClean="0"/>
              <a:t> + z/Wi – z/</a:t>
            </a:r>
            <a:r>
              <a:rPr lang="en-US" altLang="zh-CN" dirty="0" err="1" smtClean="0"/>
              <a:t>Wj</a:t>
            </a:r>
            <a:r>
              <a:rPr lang="en-US" altLang="zh-CN" dirty="0" smtClean="0"/>
              <a:t> &gt; 0 </a:t>
            </a:r>
          </a:p>
          <a:p>
            <a:pPr marL="0" indent="0">
              <a:buNone/>
            </a:pPr>
            <a:r>
              <a:rPr lang="zh-CN" altLang="en-US" dirty="0" smtClean="0"/>
              <a:t>由于</a:t>
            </a:r>
            <a:r>
              <a:rPr lang="en-US" altLang="zh-CN" dirty="0" smtClean="0"/>
              <a:t>z&gt;0</a:t>
            </a:r>
            <a:r>
              <a:rPr lang="zh-CN" altLang="en-US" dirty="0" smtClean="0"/>
              <a:t>，我们在不等式两侧同除</a:t>
            </a:r>
            <a:r>
              <a:rPr lang="en-US" altLang="zh-CN" dirty="0" smtClean="0"/>
              <a:t>z</a:t>
            </a:r>
            <a:r>
              <a:rPr lang="zh-CN" altLang="en-US" dirty="0" smtClean="0"/>
              <a:t>，将三维降为两维，问题转化为在二维空间求半平面交是否存在。</a:t>
            </a:r>
            <a:endParaRPr lang="zh-CN" altLang="en-US" dirty="0"/>
          </a:p>
        </p:txBody>
      </p:sp>
    </p:spTree>
    <p:extLst>
      <p:ext uri="{BB962C8B-B14F-4D97-AF65-F5344CB8AC3E}">
        <p14:creationId xmlns:p14="http://schemas.microsoft.com/office/powerpoint/2010/main" val="223486364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http://poj.org/problem?id=2540</a:t>
            </a:r>
            <a:endParaRPr lang="zh-CN" altLang="en-US" dirty="0"/>
          </a:p>
        </p:txBody>
      </p:sp>
      <p:sp>
        <p:nvSpPr>
          <p:cNvPr id="3" name="内容占位符 2"/>
          <p:cNvSpPr>
            <a:spLocks noGrp="1"/>
          </p:cNvSpPr>
          <p:nvPr>
            <p:ph idx="1"/>
          </p:nvPr>
        </p:nvSpPr>
        <p:spPr/>
        <p:txBody>
          <a:bodyPr/>
          <a:lstStyle/>
          <a:p>
            <a:pPr marL="0" indent="0">
              <a:buNone/>
            </a:pPr>
            <a:r>
              <a:rPr lang="zh-CN" altLang="en-US" dirty="0"/>
              <a:t>有一个二维（</a:t>
            </a:r>
            <a:r>
              <a:rPr lang="en-US" altLang="zh-CN" dirty="0"/>
              <a:t>0,0</a:t>
            </a:r>
            <a:r>
              <a:rPr lang="zh-CN" altLang="en-US" dirty="0"/>
              <a:t>）到（</a:t>
            </a:r>
            <a:r>
              <a:rPr lang="en-US" altLang="zh-CN" dirty="0"/>
              <a:t>10,10</a:t>
            </a:r>
            <a:r>
              <a:rPr lang="zh-CN" altLang="en-US" dirty="0"/>
              <a:t>）的区域，一个人从（</a:t>
            </a:r>
            <a:r>
              <a:rPr lang="en-US" altLang="zh-CN" dirty="0"/>
              <a:t>0</a:t>
            </a:r>
            <a:r>
              <a:rPr lang="zh-CN" altLang="en-US" dirty="0"/>
              <a:t>，</a:t>
            </a:r>
            <a:r>
              <a:rPr lang="en-US" altLang="zh-CN" dirty="0"/>
              <a:t>0</a:t>
            </a:r>
            <a:r>
              <a:rPr lang="zh-CN" altLang="en-US" dirty="0"/>
              <a:t>）开始一次拜访区域内的点，去找一样东西（就在这个区域内），每次他到达一个新的点后，都会有一句话，来告诉你是离那个东西更近了（</a:t>
            </a:r>
            <a:r>
              <a:rPr lang="en-US" altLang="zh-CN" dirty="0"/>
              <a:t>Hotter</a:t>
            </a:r>
            <a:r>
              <a:rPr lang="zh-CN" altLang="en-US" dirty="0"/>
              <a:t>），还是更远了（</a:t>
            </a:r>
            <a:r>
              <a:rPr lang="en-US" altLang="zh-CN" dirty="0"/>
              <a:t>Colder</a:t>
            </a:r>
            <a:r>
              <a:rPr lang="zh-CN" altLang="en-US" dirty="0"/>
              <a:t>），或者距离不变（</a:t>
            </a:r>
            <a:r>
              <a:rPr lang="en-US" altLang="zh-CN" dirty="0"/>
              <a:t>Same</a:t>
            </a:r>
            <a:r>
              <a:rPr lang="zh-CN" altLang="en-US" dirty="0"/>
              <a:t>），然后让你算出，这时那个东西可能处在的位置的区域的面积</a:t>
            </a:r>
          </a:p>
        </p:txBody>
      </p:sp>
    </p:spTree>
    <p:extLst>
      <p:ext uri="{BB962C8B-B14F-4D97-AF65-F5344CB8AC3E}">
        <p14:creationId xmlns:p14="http://schemas.microsoft.com/office/powerpoint/2010/main" val="320594890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解法</a:t>
            </a:r>
            <a:endParaRPr lang="zh-CN" altLang="en-US" dirty="0"/>
          </a:p>
        </p:txBody>
      </p:sp>
      <p:sp>
        <p:nvSpPr>
          <p:cNvPr id="3" name="内容占位符 2"/>
          <p:cNvSpPr>
            <a:spLocks noGrp="1"/>
          </p:cNvSpPr>
          <p:nvPr>
            <p:ph idx="1"/>
          </p:nvPr>
        </p:nvSpPr>
        <p:spPr/>
        <p:txBody>
          <a:bodyPr/>
          <a:lstStyle/>
          <a:p>
            <a:pPr marL="0" indent="0">
              <a:buNone/>
            </a:pPr>
            <a:r>
              <a:rPr lang="zh-CN" altLang="en-US" dirty="0" smtClean="0"/>
              <a:t>用相邻两个点的中垂线来进行半平面角</a:t>
            </a:r>
            <a:endParaRPr lang="zh-CN" altLang="en-US" dirty="0"/>
          </a:p>
        </p:txBody>
      </p:sp>
    </p:spTree>
    <p:extLst>
      <p:ext uri="{BB962C8B-B14F-4D97-AF65-F5344CB8AC3E}">
        <p14:creationId xmlns:p14="http://schemas.microsoft.com/office/powerpoint/2010/main" val="364608516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http://acm.hdu.edu.cn/showproblem.php?pid=1115</a:t>
            </a:r>
            <a:endParaRPr lang="zh-CN" altLang="en-US" dirty="0"/>
          </a:p>
        </p:txBody>
      </p:sp>
      <p:sp>
        <p:nvSpPr>
          <p:cNvPr id="3" name="内容占位符 2"/>
          <p:cNvSpPr>
            <a:spLocks noGrp="1"/>
          </p:cNvSpPr>
          <p:nvPr>
            <p:ph idx="1"/>
          </p:nvPr>
        </p:nvSpPr>
        <p:spPr/>
        <p:txBody>
          <a:bodyPr/>
          <a:lstStyle/>
          <a:p>
            <a:pPr marL="0" indent="0">
              <a:buNone/>
            </a:pPr>
            <a:r>
              <a:rPr lang="zh-CN" altLang="en-US" dirty="0" smtClean="0"/>
              <a:t>求多边形重心</a:t>
            </a:r>
            <a:endParaRPr lang="zh-CN" altLang="en-US" dirty="0"/>
          </a:p>
        </p:txBody>
      </p:sp>
    </p:spTree>
    <p:extLst>
      <p:ext uri="{BB962C8B-B14F-4D97-AF65-F5344CB8AC3E}">
        <p14:creationId xmlns:p14="http://schemas.microsoft.com/office/powerpoint/2010/main" val="54516076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解法</a:t>
            </a:r>
            <a:endParaRPr lang="zh-CN" altLang="en-US" dirty="0"/>
          </a:p>
        </p:txBody>
      </p:sp>
      <p:sp>
        <p:nvSpPr>
          <p:cNvPr id="3" name="内容占位符 2"/>
          <p:cNvSpPr>
            <a:spLocks noGrp="1"/>
          </p:cNvSpPr>
          <p:nvPr>
            <p:ph idx="1"/>
          </p:nvPr>
        </p:nvSpPr>
        <p:spPr/>
        <p:txBody>
          <a:bodyPr/>
          <a:lstStyle/>
          <a:p>
            <a:pPr marL="0" indent="0">
              <a:buNone/>
            </a:pPr>
            <a:r>
              <a:rPr lang="zh-CN" altLang="en-US" smtClean="0"/>
              <a:t>进行三角剖分，将面积集中到三角形的重心上，再对所有重心求重心</a:t>
            </a:r>
            <a:endParaRPr lang="zh-CN" altLang="en-US" dirty="0"/>
          </a:p>
        </p:txBody>
      </p:sp>
    </p:spTree>
    <p:extLst>
      <p:ext uri="{BB962C8B-B14F-4D97-AF65-F5344CB8AC3E}">
        <p14:creationId xmlns:p14="http://schemas.microsoft.com/office/powerpoint/2010/main" val="397899833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http://poj.org/problem?id=3675</a:t>
            </a:r>
            <a:endParaRPr lang="zh-CN" altLang="en-US" dirty="0"/>
          </a:p>
        </p:txBody>
      </p:sp>
      <p:sp>
        <p:nvSpPr>
          <p:cNvPr id="3" name="内容占位符 2"/>
          <p:cNvSpPr>
            <a:spLocks noGrp="1"/>
          </p:cNvSpPr>
          <p:nvPr>
            <p:ph idx="1"/>
          </p:nvPr>
        </p:nvSpPr>
        <p:spPr/>
        <p:txBody>
          <a:bodyPr/>
          <a:lstStyle/>
          <a:p>
            <a:r>
              <a:rPr lang="zh-CN" altLang="en-US" dirty="0" smtClean="0"/>
              <a:t>求圆和凸多边形的交</a:t>
            </a:r>
            <a:endParaRPr lang="zh-CN" altLang="en-US" dirty="0"/>
          </a:p>
        </p:txBody>
      </p:sp>
    </p:spTree>
    <p:extLst>
      <p:ext uri="{BB962C8B-B14F-4D97-AF65-F5344CB8AC3E}">
        <p14:creationId xmlns:p14="http://schemas.microsoft.com/office/powerpoint/2010/main" val="78621891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解法</a:t>
            </a:r>
            <a:endParaRPr lang="zh-CN" altLang="en-US" dirty="0"/>
          </a:p>
        </p:txBody>
      </p:sp>
      <p:sp>
        <p:nvSpPr>
          <p:cNvPr id="3" name="内容占位符 2"/>
          <p:cNvSpPr>
            <a:spLocks noGrp="1"/>
          </p:cNvSpPr>
          <p:nvPr>
            <p:ph idx="1"/>
          </p:nvPr>
        </p:nvSpPr>
        <p:spPr/>
        <p:txBody>
          <a:bodyPr/>
          <a:lstStyle/>
          <a:p>
            <a:pPr marL="0" indent="0">
              <a:buNone/>
            </a:pPr>
            <a:r>
              <a:rPr lang="zh-CN" altLang="en-US" dirty="0" smtClean="0"/>
              <a:t>任意一个凸多边形可以分解成</a:t>
            </a:r>
            <a:r>
              <a:rPr lang="en-US" altLang="zh-CN" dirty="0" smtClean="0"/>
              <a:t>N-2</a:t>
            </a:r>
            <a:r>
              <a:rPr lang="zh-CN" altLang="en-US" dirty="0" smtClean="0"/>
              <a:t>个三角形，问题转变成各种三角形和圆的交的问题。开始分类讨论</a:t>
            </a:r>
            <a:endParaRPr lang="en-US" altLang="zh-CN" dirty="0" smtClean="0"/>
          </a:p>
          <a:p>
            <a:pPr marL="0" indent="0">
              <a:buNone/>
            </a:pPr>
            <a:endParaRPr lang="zh-CN" altLang="en-US" dirty="0"/>
          </a:p>
        </p:txBody>
      </p:sp>
      <p:pic>
        <p:nvPicPr>
          <p:cNvPr id="1026" name="Picture 2" descr="http://img.blog.csdn.net/20160215170040264?watermark/2/text/aHR0cDovL2Jsb2cuY3Nkbi5uZXQv/font/5a6L5L2T/fontsize/400/fill/I0JBQkFCMA==/dissolve/70/gravity/Cent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5127" y="2831431"/>
            <a:ext cx="3171825" cy="318135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img.blog.csdn.net/20160215170109764?watermark/2/text/aHR0cDovL2Jsb2cuY3Nkbi5uZXQv/font/5a6L5L2T/fontsize/400/fill/I0JBQkFCMA==/dissolve/70/gravity/Cent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86154" y="2864768"/>
            <a:ext cx="3238500" cy="3114676"/>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img.blog.csdn.net/20160215170141155?watermark/2/text/aHR0cDovL2Jsb2cuY3Nkbi5uZXQv/font/5a6L5L2T/fontsize/400/fill/I0JBQkFCMA==/dissolve/70/gravity/Cente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71565" y="2712167"/>
            <a:ext cx="4048125" cy="32480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907549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解法</a:t>
            </a:r>
            <a:endParaRPr lang="zh-CN" altLang="en-US" dirty="0"/>
          </a:p>
        </p:txBody>
      </p:sp>
      <p:pic>
        <p:nvPicPr>
          <p:cNvPr id="2050" name="Picture 2" descr="http://img.blog.csdn.net/20160215170227854?watermark/2/text/aHR0cDovL2Jsb2cuY3Nkbi5uZXQv/font/5a6L5L2T/fontsize/400/fill/I0JBQkFCMA==/dissolve/70/gravity/Cente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45127" y="1777513"/>
            <a:ext cx="3238781" cy="2552921"/>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img.blog.csdn.net/20160215170253980?watermark/2/text/aHR0cDovL2Jsb2cuY3Nkbi5uZXQv/font/5a6L5L2T/fontsize/400/fill/I0JBQkFCMA==/dissolve/70/gravity/Cent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09628" y="1449010"/>
            <a:ext cx="4114800" cy="32099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579297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http://acm.hdu.edu.cn/showproblem.php?pid=4116</a:t>
            </a:r>
            <a:endParaRPr lang="zh-CN" altLang="en-US" dirty="0"/>
          </a:p>
        </p:txBody>
      </p:sp>
      <p:sp>
        <p:nvSpPr>
          <p:cNvPr id="3" name="内容占位符 2"/>
          <p:cNvSpPr>
            <a:spLocks noGrp="1"/>
          </p:cNvSpPr>
          <p:nvPr>
            <p:ph idx="1"/>
          </p:nvPr>
        </p:nvSpPr>
        <p:spPr/>
        <p:txBody>
          <a:bodyPr/>
          <a:lstStyle/>
          <a:p>
            <a:pPr marL="0" indent="0">
              <a:buNone/>
            </a:pPr>
            <a:r>
              <a:rPr lang="zh-CN" altLang="en-US" dirty="0"/>
              <a:t>给你最多</a:t>
            </a:r>
            <a:r>
              <a:rPr lang="en-US" altLang="zh-CN" dirty="0"/>
              <a:t>1000</a:t>
            </a:r>
            <a:r>
              <a:rPr lang="zh-CN" altLang="en-US" dirty="0"/>
              <a:t>个圆，问画一条直线最多能与几个圆相交，相切也算。</a:t>
            </a:r>
          </a:p>
        </p:txBody>
      </p:sp>
    </p:spTree>
    <p:extLst>
      <p:ext uri="{BB962C8B-B14F-4D97-AF65-F5344CB8AC3E}">
        <p14:creationId xmlns:p14="http://schemas.microsoft.com/office/powerpoint/2010/main" val="46228507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解法</a:t>
            </a:r>
            <a:endParaRPr lang="zh-CN" altLang="en-US" dirty="0"/>
          </a:p>
        </p:txBody>
      </p:sp>
      <p:sp>
        <p:nvSpPr>
          <p:cNvPr id="3" name="内容占位符 2"/>
          <p:cNvSpPr>
            <a:spLocks noGrp="1"/>
          </p:cNvSpPr>
          <p:nvPr>
            <p:ph idx="1"/>
          </p:nvPr>
        </p:nvSpPr>
        <p:spPr/>
        <p:txBody>
          <a:bodyPr/>
          <a:lstStyle/>
          <a:p>
            <a:pPr marL="0" indent="0">
              <a:buNone/>
            </a:pPr>
            <a:r>
              <a:rPr lang="zh-CN" altLang="en-US" dirty="0" smtClean="0"/>
              <a:t>暴力：枚举两个圆求公切线，再和其余所有圆暴力判断</a:t>
            </a:r>
            <a:endParaRPr lang="en-US" altLang="zh-CN" dirty="0" smtClean="0"/>
          </a:p>
          <a:p>
            <a:pPr marL="0" indent="0">
              <a:buNone/>
            </a:pPr>
            <a:r>
              <a:rPr lang="zh-CN" altLang="en-US" dirty="0" smtClean="0"/>
              <a:t>正解：枚举中心圆，求其和所有圆的共切线（按照方向标</a:t>
            </a:r>
            <a:r>
              <a:rPr lang="en-US" altLang="zh-CN" dirty="0" smtClean="0"/>
              <a:t>1</a:t>
            </a:r>
            <a:r>
              <a:rPr lang="zh-CN" altLang="en-US" dirty="0" smtClean="0"/>
              <a:t>和</a:t>
            </a:r>
            <a:r>
              <a:rPr lang="en-US" altLang="zh-CN" dirty="0" smtClean="0"/>
              <a:t>-1</a:t>
            </a:r>
            <a:r>
              <a:rPr lang="zh-CN" altLang="en-US" dirty="0" smtClean="0"/>
              <a:t>），进行极角排序，简单计数即可。注意包含和相切这两种特殊情况。</a:t>
            </a:r>
            <a:endParaRPr lang="zh-CN" altLang="en-US" dirty="0"/>
          </a:p>
        </p:txBody>
      </p:sp>
      <p:pic>
        <p:nvPicPr>
          <p:cNvPr id="4" name="图片 3"/>
          <p:cNvPicPr>
            <a:picLocks noChangeAspect="1"/>
          </p:cNvPicPr>
          <p:nvPr/>
        </p:nvPicPr>
        <p:blipFill>
          <a:blip r:embed="rId2"/>
          <a:stretch>
            <a:fillRect/>
          </a:stretch>
        </p:blipFill>
        <p:spPr>
          <a:xfrm>
            <a:off x="3865555" y="3207300"/>
            <a:ext cx="3295650" cy="3486150"/>
          </a:xfrm>
          <a:prstGeom prst="rect">
            <a:avLst/>
          </a:prstGeom>
        </p:spPr>
      </p:pic>
    </p:spTree>
    <p:extLst>
      <p:ext uri="{BB962C8B-B14F-4D97-AF65-F5344CB8AC3E}">
        <p14:creationId xmlns:p14="http://schemas.microsoft.com/office/powerpoint/2010/main" val="40825363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解法</a:t>
            </a:r>
            <a:endParaRPr lang="zh-CN" altLang="en-US" dirty="0"/>
          </a:p>
        </p:txBody>
      </p:sp>
      <p:sp>
        <p:nvSpPr>
          <p:cNvPr id="3" name="内容占位符 2"/>
          <p:cNvSpPr>
            <a:spLocks noGrp="1"/>
          </p:cNvSpPr>
          <p:nvPr>
            <p:ph idx="1"/>
          </p:nvPr>
        </p:nvSpPr>
        <p:spPr/>
        <p:txBody>
          <a:bodyPr/>
          <a:lstStyle/>
          <a:p>
            <a:pPr marL="0" indent="0">
              <a:buNone/>
            </a:pPr>
            <a:r>
              <a:rPr lang="zh-CN" altLang="en-US" dirty="0" smtClean="0"/>
              <a:t>问题转换成是否存在一根直线可以穿过所有的线段</a:t>
            </a:r>
            <a:endParaRPr lang="en-US" altLang="zh-CN" dirty="0" smtClean="0"/>
          </a:p>
          <a:p>
            <a:pPr marL="0" indent="0">
              <a:buNone/>
            </a:pPr>
            <a:r>
              <a:rPr lang="zh-CN" altLang="en-US" dirty="0" smtClean="0"/>
              <a:t>任取</a:t>
            </a:r>
            <a:r>
              <a:rPr lang="en-US" altLang="zh-CN" dirty="0" smtClean="0"/>
              <a:t>2</a:t>
            </a:r>
            <a:r>
              <a:rPr lang="zh-CN" altLang="en-US" dirty="0" smtClean="0"/>
              <a:t>个线段端点，枚举这跟直线是否和所有线段有交点</a:t>
            </a:r>
            <a:endParaRPr lang="en-US" altLang="zh-CN" dirty="0" smtClean="0"/>
          </a:p>
          <a:p>
            <a:pPr marL="0" indent="0">
              <a:buNone/>
            </a:pPr>
            <a:r>
              <a:rPr lang="zh-CN" altLang="en-US" dirty="0"/>
              <a:t>复杂</a:t>
            </a:r>
            <a:r>
              <a:rPr lang="zh-CN" altLang="en-US" dirty="0" smtClean="0"/>
              <a:t>度</a:t>
            </a:r>
            <a:r>
              <a:rPr lang="en-US" altLang="zh-CN" dirty="0" smtClean="0"/>
              <a:t>O(n</a:t>
            </a:r>
            <a:r>
              <a:rPr lang="en-US" altLang="zh-CN" baseline="30000" dirty="0" smtClean="0"/>
              <a:t>3</a:t>
            </a:r>
            <a:r>
              <a:rPr lang="en-US" altLang="zh-CN" dirty="0" smtClean="0"/>
              <a:t>)</a:t>
            </a:r>
            <a:endParaRPr lang="zh-CN" altLang="en-US" dirty="0"/>
          </a:p>
        </p:txBody>
      </p:sp>
    </p:spTree>
    <p:extLst>
      <p:ext uri="{BB962C8B-B14F-4D97-AF65-F5344CB8AC3E}">
        <p14:creationId xmlns:p14="http://schemas.microsoft.com/office/powerpoint/2010/main" val="100165602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http://acm.hdu.edu.cn/showproblem.php?pid=3867</a:t>
            </a:r>
            <a:endParaRPr lang="zh-CN" altLang="en-US" dirty="0"/>
          </a:p>
        </p:txBody>
      </p:sp>
      <p:sp>
        <p:nvSpPr>
          <p:cNvPr id="3" name="内容占位符 2"/>
          <p:cNvSpPr>
            <a:spLocks noGrp="1"/>
          </p:cNvSpPr>
          <p:nvPr>
            <p:ph idx="1"/>
          </p:nvPr>
        </p:nvSpPr>
        <p:spPr/>
        <p:txBody>
          <a:bodyPr/>
          <a:lstStyle/>
          <a:p>
            <a:pPr marL="0" indent="0">
              <a:buNone/>
            </a:pPr>
            <a:r>
              <a:rPr lang="zh-CN" altLang="en-US" dirty="0"/>
              <a:t>原子弹爆炸，一些互不相交的线段，求能辐射到的线段（可以将原子弹爆炸点</a:t>
            </a:r>
            <a:r>
              <a:rPr lang="zh-CN" altLang="en-US" dirty="0" smtClean="0"/>
              <a:t>视为光源</a:t>
            </a:r>
            <a:r>
              <a:rPr lang="zh-CN" altLang="en-US" dirty="0"/>
              <a:t>）</a:t>
            </a:r>
          </a:p>
        </p:txBody>
      </p:sp>
    </p:spTree>
    <p:extLst>
      <p:ext uri="{BB962C8B-B14F-4D97-AF65-F5344CB8AC3E}">
        <p14:creationId xmlns:p14="http://schemas.microsoft.com/office/powerpoint/2010/main" val="208616084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解法</a:t>
            </a:r>
            <a:endParaRPr lang="zh-CN" altLang="en-US" dirty="0"/>
          </a:p>
        </p:txBody>
      </p:sp>
      <p:sp>
        <p:nvSpPr>
          <p:cNvPr id="3" name="内容占位符 2"/>
          <p:cNvSpPr>
            <a:spLocks noGrp="1"/>
          </p:cNvSpPr>
          <p:nvPr>
            <p:ph idx="1"/>
          </p:nvPr>
        </p:nvSpPr>
        <p:spPr/>
        <p:txBody>
          <a:bodyPr/>
          <a:lstStyle/>
          <a:p>
            <a:pPr marL="0" indent="0">
              <a:buNone/>
            </a:pPr>
            <a:r>
              <a:rPr lang="zh-CN" altLang="en-US" dirty="0" smtClean="0"/>
              <a:t>将圆点和所有的线段的顶点形成的直线按照极角顺序丢进</a:t>
            </a:r>
            <a:r>
              <a:rPr lang="en-US" altLang="zh-CN" dirty="0" smtClean="0"/>
              <a:t>set</a:t>
            </a:r>
            <a:r>
              <a:rPr lang="zh-CN" altLang="en-US" dirty="0" smtClean="0"/>
              <a:t>，关键字为线段到圆心的距离。每次</a:t>
            </a:r>
            <a:r>
              <a:rPr lang="en-US" altLang="zh-CN" dirty="0" smtClean="0"/>
              <a:t>set</a:t>
            </a:r>
            <a:r>
              <a:rPr lang="zh-CN" altLang="en-US" dirty="0" smtClean="0"/>
              <a:t>的元素发生变化，查询</a:t>
            </a:r>
            <a:r>
              <a:rPr lang="en-US" altLang="zh-CN" dirty="0" smtClean="0"/>
              <a:t>set</a:t>
            </a:r>
            <a:r>
              <a:rPr lang="zh-CN" altLang="en-US" smtClean="0"/>
              <a:t>中是否有新的最小元素，进行统计。</a:t>
            </a:r>
            <a:endParaRPr lang="zh-CN" altLang="en-US" dirty="0"/>
          </a:p>
        </p:txBody>
      </p:sp>
    </p:spTree>
    <p:extLst>
      <p:ext uri="{BB962C8B-B14F-4D97-AF65-F5344CB8AC3E}">
        <p14:creationId xmlns:p14="http://schemas.microsoft.com/office/powerpoint/2010/main" val="23359274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上题稍微修改版</a:t>
            </a:r>
            <a:endParaRPr lang="zh-CN" altLang="en-US" dirty="0"/>
          </a:p>
        </p:txBody>
      </p:sp>
      <p:sp>
        <p:nvSpPr>
          <p:cNvPr id="3" name="内容占位符 2"/>
          <p:cNvSpPr>
            <a:spLocks noGrp="1"/>
          </p:cNvSpPr>
          <p:nvPr>
            <p:ph idx="1"/>
          </p:nvPr>
        </p:nvSpPr>
        <p:spPr/>
        <p:txBody>
          <a:bodyPr/>
          <a:lstStyle/>
          <a:p>
            <a:r>
              <a:rPr lang="zh-CN" altLang="en-US" dirty="0" smtClean="0"/>
              <a:t>所求的直线直接给定，求是否存在射影的公共交点</a:t>
            </a:r>
            <a:endParaRPr lang="en-US" altLang="zh-CN" dirty="0" smtClean="0"/>
          </a:p>
          <a:p>
            <a:endParaRPr lang="zh-CN" altLang="en-US" dirty="0"/>
          </a:p>
        </p:txBody>
      </p:sp>
    </p:spTree>
    <p:extLst>
      <p:ext uri="{BB962C8B-B14F-4D97-AF65-F5344CB8AC3E}">
        <p14:creationId xmlns:p14="http://schemas.microsoft.com/office/powerpoint/2010/main" val="110733747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解法</a:t>
            </a:r>
            <a:endParaRPr lang="zh-CN" altLang="en-US" dirty="0"/>
          </a:p>
        </p:txBody>
      </p:sp>
      <p:sp>
        <p:nvSpPr>
          <p:cNvPr id="3" name="内容占位符 2"/>
          <p:cNvSpPr>
            <a:spLocks noGrp="1"/>
          </p:cNvSpPr>
          <p:nvPr>
            <p:ph idx="1"/>
          </p:nvPr>
        </p:nvSpPr>
        <p:spPr/>
        <p:txBody>
          <a:bodyPr/>
          <a:lstStyle/>
          <a:p>
            <a:r>
              <a:rPr lang="zh-CN" altLang="en-US" dirty="0" smtClean="0"/>
              <a:t>求所有线段在直线上的射影，再线段求交</a:t>
            </a:r>
            <a:endParaRPr lang="zh-CN" altLang="en-US" dirty="0"/>
          </a:p>
        </p:txBody>
      </p:sp>
    </p:spTree>
    <p:extLst>
      <p:ext uri="{BB962C8B-B14F-4D97-AF65-F5344CB8AC3E}">
        <p14:creationId xmlns:p14="http://schemas.microsoft.com/office/powerpoint/2010/main" val="406652442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http://poj.org/problem?id=1269</a:t>
            </a:r>
            <a:endParaRPr lang="zh-CN" altLang="en-US" dirty="0"/>
          </a:p>
        </p:txBody>
      </p:sp>
      <p:sp>
        <p:nvSpPr>
          <p:cNvPr id="3" name="内容占位符 2"/>
          <p:cNvSpPr>
            <a:spLocks noGrp="1"/>
          </p:cNvSpPr>
          <p:nvPr>
            <p:ph idx="1"/>
          </p:nvPr>
        </p:nvSpPr>
        <p:spPr/>
        <p:txBody>
          <a:bodyPr/>
          <a:lstStyle/>
          <a:p>
            <a:pPr marL="0" indent="0">
              <a:buNone/>
            </a:pPr>
            <a:r>
              <a:rPr lang="zh-CN" altLang="en-US" dirty="0"/>
              <a:t>给出两条直线（</a:t>
            </a:r>
            <a:r>
              <a:rPr lang="en-US" altLang="zh-CN" dirty="0"/>
              <a:t>4</a:t>
            </a:r>
            <a:r>
              <a:rPr lang="zh-CN" altLang="en-US" dirty="0"/>
              <a:t>个点），要求判断出这两条直线的关系：平行，同线，相交。如果相交还要求出交点坐标。</a:t>
            </a:r>
          </a:p>
        </p:txBody>
      </p:sp>
    </p:spTree>
    <p:extLst>
      <p:ext uri="{BB962C8B-B14F-4D97-AF65-F5344CB8AC3E}">
        <p14:creationId xmlns:p14="http://schemas.microsoft.com/office/powerpoint/2010/main" val="36502892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解法</a:t>
            </a:r>
            <a:endParaRPr lang="zh-CN" altLang="en-US" dirty="0"/>
          </a:p>
        </p:txBody>
      </p:sp>
      <p:sp>
        <p:nvSpPr>
          <p:cNvPr id="3" name="内容占位符 2"/>
          <p:cNvSpPr>
            <a:spLocks noGrp="1"/>
          </p:cNvSpPr>
          <p:nvPr>
            <p:ph idx="1"/>
          </p:nvPr>
        </p:nvSpPr>
        <p:spPr/>
        <p:txBody>
          <a:bodyPr/>
          <a:lstStyle/>
          <a:p>
            <a:r>
              <a:rPr lang="zh-CN" altLang="en-US" dirty="0" smtClean="0"/>
              <a:t>先判断是否共线，否则判断是否平行，否则求交点</a:t>
            </a:r>
            <a:endParaRPr lang="zh-CN" altLang="en-US" dirty="0"/>
          </a:p>
        </p:txBody>
      </p:sp>
    </p:spTree>
    <p:extLst>
      <p:ext uri="{BB962C8B-B14F-4D97-AF65-F5344CB8AC3E}">
        <p14:creationId xmlns:p14="http://schemas.microsoft.com/office/powerpoint/2010/main" val="1805165884"/>
      </p:ext>
    </p:extLst>
  </p:cSld>
  <p:clrMapOvr>
    <a:masterClrMapping/>
  </p:clrMapOvr>
</p:sld>
</file>

<file path=ppt/theme/theme1.xml><?xml version="1.0" encoding="utf-8"?>
<a:theme xmlns:a="http://schemas.openxmlformats.org/drawingml/2006/main" name="HDOfficeLightV0">
  <a:themeElements>
    <a:clrScheme name="Office">
      <a:dk1>
        <a:srgbClr val="000000"/>
      </a:dk1>
      <a:lt1>
        <a:srgbClr val="FFFFFF"/>
      </a:lt1>
      <a:dk2>
        <a:srgbClr val="17406D"/>
      </a:dk2>
      <a:lt2>
        <a:srgbClr val="DBEFF9"/>
      </a:lt2>
      <a:accent1>
        <a:srgbClr val="0F6FC6"/>
      </a:accent1>
      <a:accent2>
        <a:srgbClr val="009DD9"/>
      </a:accent2>
      <a:accent3>
        <a:srgbClr val="0BD0D9"/>
      </a:accent3>
      <a:accent4>
        <a:srgbClr val="10CF9B"/>
      </a:accent4>
      <a:accent5>
        <a:srgbClr val="7CCA62"/>
      </a:accent5>
      <a:accent6>
        <a:srgbClr val="F49100"/>
      </a:accent6>
      <a:hlink>
        <a:srgbClr val="F49100"/>
      </a:hlink>
      <a:folHlink>
        <a:srgbClr val="85DFD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1_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662</TotalTime>
  <Words>1630</Words>
  <Application>Microsoft Office PowerPoint</Application>
  <PresentationFormat>宽屏</PresentationFormat>
  <Paragraphs>112</Paragraphs>
  <Slides>51</Slides>
  <Notes>0</Notes>
  <HiddenSlides>0</HiddenSlides>
  <MMClips>0</MMClips>
  <ScaleCrop>false</ScaleCrop>
  <HeadingPairs>
    <vt:vector size="6" baseType="variant">
      <vt:variant>
        <vt:lpstr>已用的字体</vt:lpstr>
      </vt:variant>
      <vt:variant>
        <vt:i4>5</vt:i4>
      </vt:variant>
      <vt:variant>
        <vt:lpstr>主题</vt:lpstr>
      </vt:variant>
      <vt:variant>
        <vt:i4>2</vt:i4>
      </vt:variant>
      <vt:variant>
        <vt:lpstr>幻灯片标题</vt:lpstr>
      </vt:variant>
      <vt:variant>
        <vt:i4>51</vt:i4>
      </vt:variant>
    </vt:vector>
  </HeadingPairs>
  <TitlesOfParts>
    <vt:vector size="58" baseType="lpstr">
      <vt:lpstr>宋体</vt:lpstr>
      <vt:lpstr>Arial</vt:lpstr>
      <vt:lpstr>Calibri</vt:lpstr>
      <vt:lpstr>Calibri Light</vt:lpstr>
      <vt:lpstr>Wingdings 2</vt:lpstr>
      <vt:lpstr>HDOfficeLightV0</vt:lpstr>
      <vt:lpstr>1_HDOfficeLightV0</vt:lpstr>
      <vt:lpstr>计算几何习题选讲</vt:lpstr>
      <vt:lpstr>http://poj.org/problem?id=2318</vt:lpstr>
      <vt:lpstr>解法</vt:lpstr>
      <vt:lpstr>http://poj.org/problem?id=3304</vt:lpstr>
      <vt:lpstr>解法</vt:lpstr>
      <vt:lpstr>上题稍微修改版</vt:lpstr>
      <vt:lpstr>解法</vt:lpstr>
      <vt:lpstr>http://poj.org/problem?id=1269</vt:lpstr>
      <vt:lpstr>解法</vt:lpstr>
      <vt:lpstr>http://poj.org/problem?id=1556</vt:lpstr>
      <vt:lpstr>解法</vt:lpstr>
      <vt:lpstr>http://poj.org/problem?id=1066</vt:lpstr>
      <vt:lpstr>解法</vt:lpstr>
      <vt:lpstr>上题加强版（常见出题姿势。。。）</vt:lpstr>
      <vt:lpstr>解法</vt:lpstr>
      <vt:lpstr>接续无节操加强</vt:lpstr>
      <vt:lpstr>解法</vt:lpstr>
      <vt:lpstr>http://poj.org/problem?id=3347</vt:lpstr>
      <vt:lpstr>解法</vt:lpstr>
      <vt:lpstr>http://poj.org/problem?id=2826</vt:lpstr>
      <vt:lpstr>解法</vt:lpstr>
      <vt:lpstr>http://poj.org/problem?id=1039</vt:lpstr>
      <vt:lpstr>解法</vt:lpstr>
      <vt:lpstr>http://poj.org/problem?id=3449</vt:lpstr>
      <vt:lpstr>解法</vt:lpstr>
      <vt:lpstr>http://poj.org/problem?id=1113</vt:lpstr>
      <vt:lpstr>http://poj.org/problem?id=1873</vt:lpstr>
      <vt:lpstr>解法</vt:lpstr>
      <vt:lpstr>http://poj.org/problem?id=1228</vt:lpstr>
      <vt:lpstr>解法</vt:lpstr>
      <vt:lpstr>http://poj.org/problem?id=3525</vt:lpstr>
      <vt:lpstr>解法</vt:lpstr>
      <vt:lpstr>http://poj.org/problem?id=3384</vt:lpstr>
      <vt:lpstr>解法</vt:lpstr>
      <vt:lpstr>http://poj.org/problem?id=2079</vt:lpstr>
      <vt:lpstr>解法</vt:lpstr>
      <vt:lpstr>http://poj.org/problem?id=3608</vt:lpstr>
      <vt:lpstr>解法</vt:lpstr>
      <vt:lpstr>http://poj.org/problem?id=1755</vt:lpstr>
      <vt:lpstr>解法</vt:lpstr>
      <vt:lpstr>http://poj.org/problem?id=2540</vt:lpstr>
      <vt:lpstr>解法</vt:lpstr>
      <vt:lpstr>http://acm.hdu.edu.cn/showproblem.php?pid=1115</vt:lpstr>
      <vt:lpstr>解法</vt:lpstr>
      <vt:lpstr>http://poj.org/problem?id=3675</vt:lpstr>
      <vt:lpstr>解法</vt:lpstr>
      <vt:lpstr>解法</vt:lpstr>
      <vt:lpstr>http://acm.hdu.edu.cn/showproblem.php?pid=4116</vt:lpstr>
      <vt:lpstr>解法</vt:lpstr>
      <vt:lpstr>http://acm.hdu.edu.cn/showproblem.php?pid=3867</vt:lpstr>
      <vt:lpstr>解法</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计算几何习题选讲</dc:title>
  <dc:creator>LiJian</dc:creator>
  <cp:lastModifiedBy>LiJian</cp:lastModifiedBy>
  <cp:revision>96</cp:revision>
  <dcterms:created xsi:type="dcterms:W3CDTF">2016-06-22T04:52:49Z</dcterms:created>
  <dcterms:modified xsi:type="dcterms:W3CDTF">2016-07-01T12:54:30Z</dcterms:modified>
</cp:coreProperties>
</file>