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E9E4-1335-4ECB-ADC2-52757B94E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DE7C-1FFB-4096-B999-63B852DB85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77281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7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优化杂谈</a:t>
            </a:r>
            <a:endParaRPr lang="en-US" altLang="zh-CN" sz="7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斜率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升级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461380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By nodgd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1789073"/>
            <a:ext cx="576064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3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谢谢！</a:t>
            </a:r>
            <a:endParaRPr lang="en-US" altLang="zh-CN" sz="138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" y="260648"/>
            <a:ext cx="8507288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上次谈到的一些斜率优化不能解决的问题之一：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520" y="980728"/>
                <a:ext cx="871296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状态转移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的范围的左端点必须是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，右端点必须使随着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增大逐渐向右移动的。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然而很多时候我们状态转移方程并不满足这个条件。例如这个状态转移方程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𝑁𝑂𝐼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2014 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𝐷𝑎𝑦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3 </m:t>
                        </m:r>
                        <m:r>
                          <a:rPr lang="zh-CN" altLang="en-US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的</m:t>
                        </m:r>
                        <m:r>
                          <a:rPr lang="zh-CN" altLang="en-US" sz="2400" i="1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弱化</m:t>
                        </m:r>
                        <m:r>
                          <a:rPr lang="zh-CN" altLang="en-US" sz="2400" b="0" i="1" smtClean="0">
                            <a:latin typeface="Cambria Math"/>
                            <a:ea typeface="黑体" panose="02010609060101010101" pitchFamily="49" charset="-122"/>
                            <a:sym typeface="Wingdings" panose="05000000000000000000" pitchFamily="2" charset="2"/>
                          </a:rPr>
                          <m:t>版</m:t>
                        </m:r>
                      </m:e>
                    </m:d>
                  </m:oMath>
                </a14:m>
                <a:r>
                  <a:rPr lang="en-US" altLang="zh-CN" sz="2400" b="0" i="1" dirty="0" smtClean="0">
                    <a:latin typeface="Cambria Math"/>
                    <a:ea typeface="黑体" panose="02010609060101010101" pitchFamily="49" charset="-122"/>
                    <a:sym typeface="Wingdings" panose="05000000000000000000" pitchFamily="2" charset="2"/>
                  </a:rPr>
                  <a:t/>
                </a:r>
                <a:br>
                  <a:rPr lang="en-US" altLang="zh-CN" sz="2400" b="0" i="1" dirty="0" smtClean="0">
                    <a:latin typeface="Cambria Math"/>
                    <a:ea typeface="黑体" panose="02010609060101010101" pitchFamily="49" charset="-122"/>
                    <a:sym typeface="Wingdings" panose="05000000000000000000" pitchFamily="2" charset="2"/>
                  </a:rPr>
                </a:br>
                <a:r>
                  <a:rPr lang="en-US" altLang="zh-CN" sz="2400" b="0" i="1" dirty="0" smtClean="0">
                    <a:latin typeface="Cambria Math"/>
                    <a:ea typeface="黑体" panose="02010609060101010101" pitchFamily="49" charset="-122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𝑑𝑖𝑠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𝑑𝑖𝑠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en-US" altLang="zh-CN" sz="2400" b="0" i="1" dirty="0" smtClean="0">
                    <a:latin typeface="Cambria Math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i="1" dirty="0" smtClean="0">
                    <a:latin typeface="Cambria Math"/>
                    <a:ea typeface="黑体" panose="02010609060101010101" pitchFamily="49" charset="-122"/>
                  </a:rPr>
                </a:b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是一个输入的值，只有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是单调递增的，其他均不单调。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这时，显然朴素的斜率优化是不能够解决了，因为它可能会遇到这样的情况：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8712968" cy="3785652"/>
              </a:xfrm>
              <a:prstGeom prst="rect">
                <a:avLst/>
              </a:prstGeom>
              <a:blipFill rotWithShape="1">
                <a:blip r:embed="rId1"/>
                <a:stretch>
                  <a:fillRect l="-1049" t="-177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31412"/>
            <a:ext cx="361950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92696"/>
                <a:ext cx="8784976" cy="2088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平面上两个点集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𝐶𝑜𝑛𝑣𝑒𝑥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集合的凸包上的点组成的集合，那么一定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𝐶𝑜𝑛𝑣𝑒𝑥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⊆</m:t>
                      </m:r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𝐶𝑜𝑛𝑣𝑒𝑥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b="0" i="1" smtClean="0">
                          <a:latin typeface="Cambria Math"/>
                          <a:ea typeface="黑体" panose="02010609060101010101" pitchFamily="49" charset="-122"/>
                        </a:rPr>
                        <m:t>∪</m:t>
                      </m:r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𝐶𝑜𝑛𝑐𝑒𝑥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b="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但是不一定满足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𝐶𝑜𝑛𝑐𝑒𝑥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⊆</m:t>
                      </m:r>
                      <m:r>
                        <a:rPr lang="en-US" altLang="zh-CN" sz="2400" b="0" i="1" smtClean="0">
                          <a:latin typeface="Cambria Math"/>
                          <a:ea typeface="黑体" panose="02010609060101010101" pitchFamily="49" charset="-122"/>
                        </a:rPr>
                        <m:t>𝐶𝑜𝑛𝑣𝑒𝑥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92696"/>
                <a:ext cx="8784976" cy="2088232"/>
              </a:xfrm>
              <a:blipFill rotWithShape="1">
                <a:blip r:embed="rId1"/>
                <a:stretch>
                  <a:fillRect l="-1040" t="-3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内容占位符 2"/>
          <p:cNvSpPr txBox="1"/>
          <p:nvPr/>
        </p:nvSpPr>
        <p:spPr>
          <a:xfrm>
            <a:off x="467544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回顾一下凸包的一个性质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可加不可减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24944"/>
            <a:ext cx="42672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3212976"/>
            <a:ext cx="4752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正是因为这个性质，我们能轻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易的维护加点的凸包，却不好维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护删点的凸包，从而造成了这道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题的困难。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712968" cy="3168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怎么办呢？很简单，只要不进行删点操作就搞定了！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用一个线段树来维护，线段树的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每个</a:t>
                </a:r>
                <a:r>
                  <a:rPr lang="zh-CN" altLang="en-US" sz="24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节点是一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个凸包。这样的话，每次得到一个新的点要插入到凸包中的操作，变成了插入到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个凸包中；每次需要某段区间的凸包，也可以把这段区间分成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个小区间，每段小区间的凸包都已经求出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不具有单调性，所以需要在每个凸包通过二分查找找到相应的转移位置，然后进行状态转移。整个做法的时间复杂度是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，能够通过本题。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712968" cy="3168352"/>
              </a:xfrm>
              <a:blipFill rotWithShape="1">
                <a:blip r:embed="rId1"/>
                <a:stretch>
                  <a:fillRect l="-1049" t="-1538" r="-559" b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357998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总结这道题，斜率优化的推导仍然和常规的斜率优化一样，只是凸包的维护上遇到了常规斜率优化不能解决的问题。这个时候就拿出了数据结构的武器，成功解决了这个问题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接下来我们再来看一个运用数据结构辅助进行斜率优化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的例子。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908720"/>
                <a:ext cx="8568952" cy="56886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凸包上新添加的点一定在端点处，那么如果不在端点处会发生什么事情呢？看看这道题：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天有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元初始金钱，通过通过买卖机器、进行生产获得利润。每台机器只能在第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天以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的价格购买，可以在任意一天以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的价格卖出，从第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天开始到卖出的前一天每天可以获得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的利润。任意时刻只能拥有一台机器，即卖出机器的那一天可以买回一台新机器，第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天必须将手上的机器卖出，求此时的最大获利。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𝑁𝐾𝑂𝐽</m:t>
                        </m:r>
                        <m:r>
                          <a:rPr lang="en-US" altLang="zh-CN" sz="2400" i="1">
                            <a:latin typeface="Cambria Math"/>
                          </a:rPr>
                          <m:t> 3019</m:t>
                        </m:r>
                      </m:e>
                    </m:d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≤100000, 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1≤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1≤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 1≤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908720"/>
                <a:ext cx="8568952" cy="5688632"/>
              </a:xfrm>
              <a:blipFill rotWithShape="1">
                <a:blip r:embed="rId1"/>
                <a:stretch>
                  <a:fillRect l="-1067" t="-857" r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 rot="21124442">
            <a:off x="4542832" y="5309297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谈谈你的看法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13184" y="260648"/>
            <a:ext cx="850728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上次谈到的一些斜率优化不能解决的问题之二：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8856984" cy="65527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将所有的机器按照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由小到大排序，进行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𝐷𝑃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表示在第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天购买第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台机器之前的最大获利，写出状态转移方程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0≤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，转移方程化简为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0≤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  <a:ea typeface="黑体" panose="02010609060101010101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然后假设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优，可以得到这样的斜率关系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en-US" altLang="zh-CN" sz="2400" dirty="0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&gt;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于是把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看做平面上的一个点，却惊奇的发现这次并不只是在最右边添加新点了，而是到处都可以添加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8856984" cy="6552728"/>
              </a:xfrm>
              <a:blipFill rotWithShape="1">
                <a:blip r:embed="rId1"/>
                <a:stretch>
                  <a:fillRect l="-1101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92696"/>
                <a:ext cx="8496944" cy="6048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也就是说，我们要维护一个可以随便添加点的动态凸包。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这是一个经典问题，例如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NKOJ2621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就是一道这样的裸题，可以用平衡树或块状链表轻易的解决它。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为了追求效率，我们采用平衡树。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平衡树每个节点表示凸包上一个点，这个节点的前驱后继分别表示凸包上左右相邻的两个点。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当需要加入一个新的点时，先按照普通平衡树的规则将其插入到平衡树中，然后进行调整。设新插入的节点为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，我们需要判断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𝑙𝑒𝑓𝑡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三个点的位置关系，考虑是否删除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被删除了，需要继续进行判断。同理也需要对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𝑟𝑖𝑔h𝑡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𝑟𝑖𝑔h𝑡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𝑟𝑖𝑔h𝑡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进行判断。最后再判断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𝑟𝑖𝑔h𝑡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的位置关系，考虑是否删除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当需要查询一条斜率为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的切线时，从根开始一路向下。走到节点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时，要用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𝑙𝑒𝑓𝑡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𝑟𝑖𝑔h𝑡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的位置关系判断是递归查询左子树，或是递归查询右子树，或是直接返回点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692696"/>
                <a:ext cx="8496944" cy="6048672"/>
              </a:xfrm>
              <a:blipFill rotWithShape="1">
                <a:blip r:embed="rId1"/>
                <a:stretch>
                  <a:fillRect l="-1076" t="-806" r="-143" b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内容占位符 2"/>
          <p:cNvSpPr txBox="1"/>
          <p:nvPr/>
        </p:nvSpPr>
        <p:spPr>
          <a:xfrm>
            <a:off x="734888" y="116632"/>
            <a:ext cx="743751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维护凸包的问题变麻烦了。。。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784976" cy="6048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因为整个查询过程中需要查询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次前驱和后继，所以暴力查询会让复杂度提升到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，这不是我们希望看到的，尝试进行与优化。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其实一个简单的处理方法就能够让复杂度回到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，就是直接把每个节点的前驱后继保存在这个节点上，每次插入删除时更新相邻节点的信息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另外还有一点，注意到每次查询的斜率是单调的，所以每次可以将查询到的节点左边的半棵树全部删除，从而减小树的规模，优化了常数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这样做总的时间复杂度是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/>
                            <a:ea typeface="黑体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，空间复杂度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，能够轻松的通过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值得一提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的是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，平面上随机选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个点，凸包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的期望点数为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。所以若不是精心构造的数据，平衡树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做法的期望复杂度是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，块状链表的期望复杂度是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黑体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，平衡树做法反而会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在常数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慢于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块状链表。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784976" cy="6048672"/>
              </a:xfrm>
              <a:blipFill rotWithShape="1">
                <a:blip r:embed="rId1"/>
                <a:stretch>
                  <a:fillRect l="-1041" t="-1109" r="-625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内容占位符 2"/>
          <p:cNvSpPr txBox="1"/>
          <p:nvPr/>
        </p:nvSpPr>
        <p:spPr>
          <a:xfrm>
            <a:off x="441761" y="11663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代码实现时的一点小技巧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457200" y="260648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黑体" panose="02010609060101010101" pitchFamily="49" charset="-122"/>
              </a:rPr>
              <a:t>练习题</a:t>
            </a:r>
            <a:endParaRPr lang="en-US" altLang="zh-CN" dirty="0" smtClean="0">
              <a:latin typeface="Cambria Math" panose="020405030504060302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NK</a:t>
            </a: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OJ 3019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机器          难度 ★ ★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★</a:t>
            </a:r>
            <a:endParaRPr lang="en-US" altLang="zh-CN" sz="24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NKOJ 2878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向量集        难度 ★ ★ ★</a:t>
            </a:r>
            <a:endParaRPr lang="zh-CN" altLang="en-US" sz="24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NKOJ 2621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  <a:sym typeface="+mn-ea"/>
              </a:rPr>
              <a:t>防线修建      难度 ★ ★ ★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 </a:t>
            </a:r>
            <a:b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BZ</a:t>
            </a: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OJ 1492 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货币兑换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      难度 ★ ★ ★ </a:t>
            </a:r>
            <a:b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</a:br>
            <a:r>
              <a:rPr lang="en-US" altLang="zh-CN" sz="2400" dirty="0">
                <a:latin typeface="新宋体" panose="02010609030101010101" charset="-122"/>
                <a:ea typeface="新宋体" panose="02010609030101010101" charset="-122"/>
              </a:rPr>
              <a:t>BZ</a:t>
            </a:r>
            <a:r>
              <a:rPr lang="en-US" altLang="zh-CN" sz="2400" dirty="0" smtClean="0">
                <a:latin typeface="新宋体" panose="02010609030101010101" charset="-122"/>
                <a:ea typeface="新宋体" panose="02010609030101010101" charset="-122"/>
              </a:rPr>
              <a:t>OJ 2149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拆迁队        难度 ★ ★</a:t>
            </a:r>
            <a:r>
              <a:rPr lang="zh-CN" altLang="en-US" sz="24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400" dirty="0" smtClean="0">
                <a:latin typeface="新宋体" panose="02010609030101010101" charset="-122"/>
                <a:ea typeface="新宋体" panose="02010609030101010101" charset="-122"/>
              </a:rPr>
              <a:t>★</a:t>
            </a:r>
            <a:endParaRPr lang="en-US" altLang="zh-CN" sz="24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marL="0" indent="0">
              <a:buNone/>
            </a:pPr>
            <a:endParaRPr lang="zh-CN" altLang="en-US" sz="2400" dirty="0"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742508"/>
            <a:ext cx="849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其实斜率优化</a:t>
            </a:r>
            <a:r>
              <a:rPr lang="zh-CN" altLang="en-US" sz="4000" b="1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挺挺简单的</a:t>
            </a:r>
            <a:r>
              <a:rPr lang="zh-CN" altLang="en-US" sz="4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，不是</a:t>
            </a:r>
            <a:r>
              <a:rPr lang="zh-CN" altLang="en-US" sz="4000" b="1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吗？</a:t>
            </a:r>
            <a:endParaRPr lang="zh-CN" altLang="en-US" sz="40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全屏显示(4:3)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Cambria Math</vt:lpstr>
      <vt:lpstr>Calibri</vt:lpstr>
      <vt:lpstr>微软雅黑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何浪</cp:lastModifiedBy>
  <cp:revision>41</cp:revision>
  <dcterms:created xsi:type="dcterms:W3CDTF">2014-08-10T13:23:00Z</dcterms:created>
  <dcterms:modified xsi:type="dcterms:W3CDTF">2017-01-03T08:21:26Z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