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80" autoAdjust="0"/>
    <p:restoredTop sz="86372" autoAdjust="0"/>
  </p:normalViewPr>
  <p:slideViewPr>
    <p:cSldViewPr>
      <p:cViewPr varScale="1">
        <p:scale>
          <a:sx n="71" d="100"/>
          <a:sy n="71" d="100"/>
        </p:scale>
        <p:origin x="-16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14" y="119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439C-5B83-44EF-BD07-C13CC98880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4AE3D-0FBD-4A91-8C15-04B66B7B2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439C-5B83-44EF-BD07-C13CC98880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4AE3D-0FBD-4A91-8C15-04B66B7B2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439C-5B83-44EF-BD07-C13CC98880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4AE3D-0FBD-4A91-8C15-04B66B7B2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439C-5B83-44EF-BD07-C13CC98880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4AE3D-0FBD-4A91-8C15-04B66B7B2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439C-5B83-44EF-BD07-C13CC98880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4AE3D-0FBD-4A91-8C15-04B66B7B2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439C-5B83-44EF-BD07-C13CC98880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4AE3D-0FBD-4A91-8C15-04B66B7B2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439C-5B83-44EF-BD07-C13CC98880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4AE3D-0FBD-4A91-8C15-04B66B7B2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439C-5B83-44EF-BD07-C13CC98880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4AE3D-0FBD-4A91-8C15-04B66B7B2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439C-5B83-44EF-BD07-C13CC98880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4AE3D-0FBD-4A91-8C15-04B66B7B2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439C-5B83-44EF-BD07-C13CC98880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4AE3D-0FBD-4A91-8C15-04B66B7B2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439C-5B83-44EF-BD07-C13CC98880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4AE3D-0FBD-4A91-8C15-04B66B7B2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3439C-5B83-44EF-BD07-C13CC98880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4AE3D-0FBD-4A91-8C15-04B66B7B2FE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3808" y="4613807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By nodgd</a:t>
            </a:r>
            <a:endParaRPr lang="en-US" altLang="zh-CN" sz="2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772816"/>
            <a:ext cx="799288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DP</a:t>
            </a:r>
            <a:r>
              <a:rPr lang="zh-CN" altLang="en-US" sz="7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优化杂谈</a:t>
            </a:r>
            <a:endParaRPr lang="en-US" altLang="zh-CN" sz="7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/>
            <a:r>
              <a:rPr lang="en-US" altLang="zh-CN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4800">
                <a:latin typeface="黑体" panose="02010609060101010101" pitchFamily="49" charset="-122"/>
                <a:ea typeface="黑体" panose="02010609060101010101" pitchFamily="49" charset="-122"/>
              </a:rPr>
              <a:t>斜率</a:t>
            </a:r>
            <a:r>
              <a:rPr lang="zh-CN" altLang="en-US" sz="4800" smtClean="0">
                <a:latin typeface="黑体" panose="02010609060101010101" pitchFamily="49" charset="-122"/>
                <a:ea typeface="黑体" panose="02010609060101010101" pitchFamily="49" charset="-122"/>
              </a:rPr>
              <a:t>优化</a:t>
            </a:r>
            <a:r>
              <a:rPr lang="zh-CN" altLang="en-US" sz="4800"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60648"/>
                <a:ext cx="8229600" cy="61926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斜率优化一下！</a:t>
                </a:r>
                <a:endPara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1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·</a:t>
                </a:r>
                <a:r>
                  <a:rPr lang="zh-CN" altLang="en-US" sz="2100" u="sng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2100" b="0" i="1" u="sng" smtClean="0">
                        <a:latin typeface="Cambria Math"/>
                        <a:ea typeface="黑体" panose="02010609060101010101" pitchFamily="49" charset="-122"/>
                      </a:rPr>
                      <m:t>𝑗</m:t>
                    </m:r>
                    <m:r>
                      <a:rPr lang="en-US" altLang="zh-CN" sz="2100" b="0" i="1" u="sng" smtClean="0">
                        <a:latin typeface="Cambria Math"/>
                        <a:ea typeface="黑体" panose="02010609060101010101" pitchFamily="49" charset="-122"/>
                      </a:rPr>
                      <m:t>&lt;</m:t>
                    </m:r>
                    <m:r>
                      <a:rPr lang="en-US" altLang="zh-CN" sz="2100" b="0" i="1" u="sng" smtClean="0">
                        <a:latin typeface="Cambria Math"/>
                        <a:ea typeface="黑体" panose="02010609060101010101" pitchFamily="49" charset="-122"/>
                      </a:rPr>
                      <m:t>𝑘</m:t>
                    </m:r>
                  </m:oMath>
                </a14:m>
                <a:r>
                  <a:rPr lang="zh-CN" altLang="en-US" sz="2100" u="sng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100" b="0" i="1" u="sng" dirty="0" smtClean="0">
                        <a:latin typeface="Cambria Math"/>
                        <a:ea typeface="黑体" panose="02010609060101010101" pitchFamily="49" charset="-122"/>
                      </a:rPr>
                      <m:t>𝑗</m:t>
                    </m:r>
                    <m:r>
                      <a:rPr lang="en-US" altLang="zh-CN" sz="2100" b="0" i="1" u="sng" dirty="0" smtClean="0">
                        <a:latin typeface="Cambria Math"/>
                        <a:ea typeface="黑体" panose="02010609060101010101" pitchFamily="49" charset="-122"/>
                      </a:rPr>
                      <m:t>→</m:t>
                    </m:r>
                    <m:r>
                      <a:rPr lang="en-US" altLang="zh-CN" sz="2100" b="0" i="1" u="sng" dirty="0" smtClean="0">
                        <a:latin typeface="Cambria Math"/>
                        <a:ea typeface="黑体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sz="2100" u="sng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比</a:t>
                </a:r>
                <a14:m>
                  <m:oMath xmlns:m="http://schemas.openxmlformats.org/officeDocument/2006/math">
                    <m:r>
                      <a:rPr lang="en-US" altLang="zh-CN" sz="2100" b="0" i="1" u="sng" dirty="0" smtClean="0">
                        <a:latin typeface="Cambria Math"/>
                        <a:ea typeface="黑体" panose="02010609060101010101" pitchFamily="49" charset="-122"/>
                      </a:rPr>
                      <m:t>𝑘</m:t>
                    </m:r>
                    <m:r>
                      <a:rPr lang="en-US" altLang="zh-CN" sz="2100" b="0" i="1" u="sng" dirty="0" smtClean="0">
                        <a:latin typeface="Cambria Math"/>
                        <a:ea typeface="黑体" panose="02010609060101010101" pitchFamily="49" charset="-122"/>
                      </a:rPr>
                      <m:t>→</m:t>
                    </m:r>
                    <m:r>
                      <a:rPr lang="en-US" altLang="zh-CN" sz="2100" b="0" i="1" u="sng" dirty="0" smtClean="0">
                        <a:latin typeface="Cambria Math"/>
                        <a:ea typeface="黑体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sz="2100" u="sng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更优</a:t>
                </a:r>
                <a:r>
                  <a:rPr lang="zh-CN" altLang="en-US" sz="21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，得到等价表达式：</a:t>
                </a:r>
                <a:r>
                  <a:rPr lang="en-US" altLang="zh-CN" sz="21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/>
                </a:r>
                <a:br>
                  <a:rPr lang="en-US" altLang="zh-CN" sz="2100" dirty="0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:r>
                  <a:rPr lang="en-US" altLang="zh-CN" sz="21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· </a:t>
                </a:r>
                <a14:m>
                  <m:oMath xmlns:m="http://schemas.openxmlformats.org/officeDocument/2006/math">
                    <m:r>
                      <a:rPr lang="en-US" altLang="zh-CN" sz="2100" i="1">
                        <a:latin typeface="Cambria Math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100" i="1"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100" i="1">
                            <a:latin typeface="Cambria Math"/>
                            <a:ea typeface="黑体" panose="02010609060101010101" pitchFamily="49" charset="-122"/>
                          </a:rPr>
                          <m:t>𝑗</m:t>
                        </m:r>
                      </m:e>
                    </m:d>
                    <m:r>
                      <a:rPr lang="en-US" altLang="zh-CN" sz="2100" i="1">
                        <a:latin typeface="Cambria Math"/>
                        <a:ea typeface="黑体" panose="02010609060101010101" pitchFamily="49" charset="-122"/>
                      </a:rPr>
                      <m:t>−</m:t>
                    </m:r>
                    <m:r>
                      <a:rPr lang="en-US" altLang="zh-CN" sz="2100" i="1">
                        <a:latin typeface="Cambria Math"/>
                        <a:ea typeface="黑体" panose="02010609060101010101" pitchFamily="49" charset="-122"/>
                      </a:rPr>
                      <m:t>𝑖</m:t>
                    </m:r>
                    <m:r>
                      <a:rPr lang="en-US" altLang="zh-CN" sz="2100" i="1">
                        <a:latin typeface="Cambria Math"/>
                        <a:ea typeface="黑体" panose="02010609060101010101" pitchFamily="49" charset="-122"/>
                      </a:rPr>
                      <m:t>×</m:t>
                    </m:r>
                    <m:sSub>
                      <m:sSubPr>
                        <m:ctrlPr>
                          <a:rPr lang="en-US" altLang="zh-CN" sz="2100" i="1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/>
                            <a:ea typeface="黑体" panose="0201060906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100" i="1">
                            <a:latin typeface="Cambria Math"/>
                            <a:ea typeface="黑体" panose="02010609060101010101" pitchFamily="49" charset="-122"/>
                          </a:rPr>
                          <m:t>𝑗</m:t>
                        </m:r>
                      </m:sub>
                    </m:sSub>
                    <m:r>
                      <a:rPr lang="en-US" altLang="zh-CN" sz="2100" i="1">
                        <a:latin typeface="Cambria Math"/>
                        <a:ea typeface="黑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sz="2100" i="1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/>
                            <a:ea typeface="黑体" panose="02010609060101010101" pitchFamily="49" charset="-122"/>
                          </a:rPr>
                          <m:t>𝑑</m:t>
                        </m:r>
                      </m:e>
                      <m:sub>
                        <m:r>
                          <a:rPr lang="en-US" altLang="zh-CN" sz="2100" i="1">
                            <a:latin typeface="Cambria Math"/>
                            <a:ea typeface="黑体" panose="02010609060101010101" pitchFamily="49" charset="-122"/>
                          </a:rPr>
                          <m:t>𝑗</m:t>
                        </m:r>
                      </m:sub>
                    </m:sSub>
                    <m:r>
                      <a:rPr lang="en-US" altLang="zh-CN" sz="2100" b="0" i="1" smtClean="0">
                        <a:latin typeface="Cambria Math"/>
                        <a:ea typeface="黑体" panose="02010609060101010101" pitchFamily="49" charset="-122"/>
                      </a:rPr>
                      <m:t>&lt;</m:t>
                    </m:r>
                    <m:r>
                      <a:rPr lang="en-US" altLang="zh-CN" sz="2100" i="1">
                        <a:latin typeface="Cambria Math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100" i="1"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100" b="0" i="1" smtClean="0">
                            <a:latin typeface="Cambria Math"/>
                            <a:ea typeface="黑体" panose="02010609060101010101" pitchFamily="49" charset="-122"/>
                          </a:rPr>
                          <m:t>𝑘</m:t>
                        </m:r>
                      </m:e>
                    </m:d>
                    <m:r>
                      <a:rPr lang="en-US" altLang="zh-CN" sz="2100" i="1">
                        <a:latin typeface="Cambria Math"/>
                        <a:ea typeface="黑体" panose="02010609060101010101" pitchFamily="49" charset="-122"/>
                      </a:rPr>
                      <m:t>−</m:t>
                    </m:r>
                    <m:r>
                      <a:rPr lang="en-US" altLang="zh-CN" sz="2100" i="1">
                        <a:latin typeface="Cambria Math"/>
                        <a:ea typeface="黑体" panose="02010609060101010101" pitchFamily="49" charset="-122"/>
                      </a:rPr>
                      <m:t>𝑖</m:t>
                    </m:r>
                    <m:r>
                      <a:rPr lang="en-US" altLang="zh-CN" sz="2100" i="1">
                        <a:latin typeface="Cambria Math"/>
                        <a:ea typeface="黑体" panose="02010609060101010101" pitchFamily="49" charset="-122"/>
                      </a:rPr>
                      <m:t>×</m:t>
                    </m:r>
                    <m:sSub>
                      <m:sSubPr>
                        <m:ctrlPr>
                          <a:rPr lang="en-US" altLang="zh-CN" sz="2100" i="1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/>
                            <a:ea typeface="黑体" panose="0201060906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  <m:r>
                      <a:rPr lang="en-US" altLang="zh-CN" sz="2100" i="1">
                        <a:latin typeface="Cambria Math"/>
                        <a:ea typeface="黑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sz="2100" i="1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/>
                            <a:ea typeface="黑体" panose="02010609060101010101" pitchFamily="49" charset="-122"/>
                          </a:rPr>
                          <m:t>𝑑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1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1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1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·</a:t>
                </a:r>
                <a:r>
                  <a:rPr lang="zh-CN" altLang="en-US" sz="2100" u="sng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把与</a:t>
                </a:r>
                <a14:m>
                  <m:oMath xmlns:m="http://schemas.openxmlformats.org/officeDocument/2006/math">
                    <m:r>
                      <a:rPr lang="en-US" altLang="zh-CN" sz="2100" b="0" i="1" u="sng" smtClean="0">
                        <a:latin typeface="Cambria Math"/>
                        <a:ea typeface="黑体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sz="2100" u="sng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相关的放到一边，其他放到另一边</a:t>
                </a:r>
                <a:r>
                  <a:rPr lang="en-US" altLang="zh-CN" sz="2100" u="sng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/>
                </a:r>
                <a:br>
                  <a:rPr lang="en-US" altLang="zh-CN" sz="2100" u="sng" dirty="0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:r>
                  <a:rPr lang="en-US" altLang="zh-CN" sz="21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· 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/>
                        <a:ea typeface="黑体" panose="02010609060101010101" pitchFamily="49" charset="-122"/>
                      </a:rPr>
                      <m:t>𝑖</m:t>
                    </m:r>
                    <m:r>
                      <a:rPr lang="en-US" altLang="zh-CN" sz="2100" b="0" i="1" smtClean="0">
                        <a:latin typeface="Cambria Math"/>
                        <a:ea typeface="黑体" panose="02010609060101010101" pitchFamily="49" charset="-122"/>
                      </a:rPr>
                      <m:t>×</m:t>
                    </m:r>
                    <m:d>
                      <m:dPr>
                        <m:ctrlPr>
                          <a:rPr lang="en-US" altLang="zh-CN" sz="21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1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1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1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100" b="0" i="1" smtClean="0">
                            <a:latin typeface="Cambria Math"/>
                            <a:ea typeface="黑体" panose="02010609060101010101" pitchFamily="49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1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1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1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100" b="0" i="1" smtClean="0">
                        <a:latin typeface="Cambria Math"/>
                        <a:ea typeface="黑体" panose="02010609060101010101" pitchFamily="49" charset="-122"/>
                      </a:rPr>
                      <m:t>&lt;</m:t>
                    </m:r>
                    <m:d>
                      <m:dPr>
                        <m:ctrlPr>
                          <a:rPr lang="en-US" altLang="zh-CN" sz="21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100" b="0" i="1" smtClean="0">
                            <a:latin typeface="Cambria Math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1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1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sz="2100" b="0" i="1" smtClean="0">
                            <a:latin typeface="Cambria Math"/>
                            <a:ea typeface="黑体" panose="02010609060101010101" pitchFamily="49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1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1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1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2100" b="0" i="1" smtClean="0">
                        <a:latin typeface="Cambria Math"/>
                        <a:ea typeface="黑体" panose="02010609060101010101" pitchFamily="49" charset="-122"/>
                      </a:rPr>
                      <m:t>−</m:t>
                    </m:r>
                    <m:d>
                      <m:dPr>
                        <m:ctrlPr>
                          <a:rPr lang="en-US" altLang="zh-CN" sz="21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100" b="0" i="1" smtClean="0">
                            <a:latin typeface="Cambria Math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1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1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sz="2100" b="0" i="1" smtClean="0">
                            <a:latin typeface="Cambria Math"/>
                            <a:ea typeface="黑体" panose="02010609060101010101" pitchFamily="49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1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1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1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1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1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1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·</a:t>
                </a:r>
                <a:r>
                  <a:rPr lang="zh-CN" altLang="en-US" sz="21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再令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latin typeface="Cambria Math"/>
                            <a:ea typeface="黑体" panose="02010609060101010101" pitchFamily="49" charset="-122"/>
                          </a:rPr>
                          <m:t>𝑒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/>
                            <a:ea typeface="黑体" panose="02010609060101010101" pitchFamily="49" charset="-122"/>
                          </a:rPr>
                          <m:t>𝑗</m:t>
                        </m:r>
                      </m:sub>
                    </m:sSub>
                    <m:r>
                      <a:rPr lang="en-US" altLang="zh-CN" sz="2100" b="0" i="1" smtClean="0">
                        <a:latin typeface="Cambria Math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100" b="0" i="1" smtClean="0">
                        <a:latin typeface="Cambria Math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1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100" b="0" i="1" smtClean="0">
                            <a:latin typeface="Cambria Math"/>
                            <a:ea typeface="黑体" panose="02010609060101010101" pitchFamily="49" charset="-122"/>
                          </a:rPr>
                          <m:t>𝑗</m:t>
                        </m:r>
                      </m:e>
                    </m:d>
                    <m:r>
                      <a:rPr lang="en-US" altLang="zh-CN" sz="2100" b="0" i="1" smtClean="0">
                        <a:latin typeface="Cambria Math"/>
                        <a:ea typeface="黑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sz="21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latin typeface="Cambria Math"/>
                            <a:ea typeface="黑体" panose="02010609060101010101" pitchFamily="49" charset="-122"/>
                          </a:rPr>
                          <m:t>𝑑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/>
                            <a:ea typeface="黑体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1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，得到</a:t>
                </a:r>
                <a:r>
                  <a:rPr lang="en-US" altLang="zh-CN" sz="21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/>
                </a:r>
                <a:br>
                  <a:rPr lang="en-US" altLang="zh-CN" sz="2100" dirty="0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·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𝑖</m:t>
                    </m:r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&lt;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21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1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1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·</a:t>
                </a:r>
                <a:r>
                  <a:rPr lang="zh-CN" altLang="en-US" sz="21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如果</a:t>
                </a:r>
                <a:r>
                  <a:rPr lang="zh-CN" altLang="en-US" sz="2100" u="sng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把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100" b="0" i="1" u="sng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100" b="0" i="1" u="sng" smtClean="0">
                                <a:latin typeface="Cambria Math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100" b="0" i="1" u="sng" smtClean="0">
                                <a:latin typeface="Cambria Math"/>
                                <a:ea typeface="黑体" panose="02010609060101010101" pitchFamily="49" charset="-12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100" b="0" i="1" u="sng" smtClean="0">
                                <a:latin typeface="Cambria Math"/>
                                <a:ea typeface="黑体" panose="02010609060101010101" pitchFamily="49" charset="-122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100" b="0" i="1" u="sng" smtClean="0">
                            <a:latin typeface="Cambria Math"/>
                            <a:ea typeface="黑体" panose="02010609060101010101" pitchFamily="49" charset="-122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100" b="0" i="1" u="sng" smtClean="0">
                                <a:latin typeface="Cambria Math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100" b="0" i="1" u="sng" smtClean="0">
                                <a:latin typeface="Cambria Math"/>
                                <a:ea typeface="黑体" panose="02010609060101010101" pitchFamily="49" charset="-122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100" b="0" i="1" u="sng" smtClean="0">
                                <a:latin typeface="Cambria Math"/>
                                <a:ea typeface="黑体" panose="02010609060101010101" pitchFamily="49" charset="-122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100" u="sng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看做</a:t>
                </a:r>
                <a14:m>
                  <m:oMath xmlns:m="http://schemas.openxmlformats.org/officeDocument/2006/math">
                    <m:r>
                      <a:rPr lang="en-US" altLang="zh-CN" sz="2100" b="0" i="1" u="sng" smtClean="0">
                        <a:latin typeface="Cambria Math"/>
                        <a:ea typeface="黑体" panose="02010609060101010101" pitchFamily="49" charset="-122"/>
                      </a:rPr>
                      <m:t>𝑗</m:t>
                    </m:r>
                  </m:oMath>
                </a14:m>
                <a:r>
                  <a:rPr lang="zh-CN" altLang="en-US" sz="2100" u="sng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号点的坐标</a:t>
                </a:r>
                <a:r>
                  <a:rPr lang="zh-CN" altLang="en-US" sz="21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zh-CN" altLang="en-US" sz="2100" u="sng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把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100" i="1" u="sng"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100" i="1" u="sng">
                                <a:latin typeface="Cambria Math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100" i="1" u="sng">
                                <a:latin typeface="Cambria Math"/>
                                <a:ea typeface="黑体" panose="02010609060101010101" pitchFamily="49" charset="-12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100" b="0" i="1" u="sng" smtClean="0">
                                <a:latin typeface="Cambria Math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100" i="1" u="sng">
                            <a:latin typeface="Cambria Math"/>
                            <a:ea typeface="黑体" panose="02010609060101010101" pitchFamily="49" charset="-122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100" i="1" u="sng">
                                <a:latin typeface="Cambria Math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100" i="1" u="sng">
                                <a:latin typeface="Cambria Math"/>
                                <a:ea typeface="黑体" panose="02010609060101010101" pitchFamily="49" charset="-122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100" b="0" i="1" u="sng" smtClean="0">
                                <a:latin typeface="Cambria Math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100" u="sng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看做</a:t>
                </a:r>
                <a14:m>
                  <m:oMath xmlns:m="http://schemas.openxmlformats.org/officeDocument/2006/math">
                    <m:r>
                      <a:rPr lang="en-US" altLang="zh-CN" sz="2100" b="0" i="1" u="sng" dirty="0" smtClean="0">
                        <a:latin typeface="Cambria Math"/>
                        <a:ea typeface="黑体" panose="02010609060101010101" pitchFamily="49" charset="-122"/>
                      </a:rPr>
                      <m:t>𝑘</m:t>
                    </m:r>
                  </m:oMath>
                </a14:m>
                <a:r>
                  <a:rPr lang="zh-CN" altLang="en-US" sz="2100" u="sng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号</a:t>
                </a:r>
                <a:r>
                  <a:rPr lang="zh-CN" altLang="en-US" sz="2100" u="sng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点的</a:t>
                </a:r>
                <a:r>
                  <a:rPr lang="zh-CN" altLang="en-US" sz="2100" u="sng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坐标</a:t>
                </a:r>
                <a:r>
                  <a:rPr lang="zh-CN" altLang="en-US" sz="21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，我们又得到的了一个关于斜率的式子。</a:t>
                </a:r>
                <a:endParaRPr lang="en-US" altLang="zh-CN" sz="21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1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·</a:t>
                </a:r>
                <a:r>
                  <a:rPr lang="zh-CN" altLang="en-US" sz="21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同理可以得到当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/>
                        <a:ea typeface="黑体" panose="02010609060101010101" pitchFamily="49" charset="-122"/>
                      </a:rPr>
                      <m:t>𝑗</m:t>
                    </m:r>
                    <m:r>
                      <a:rPr lang="en-US" altLang="zh-CN" sz="2100" b="0" i="1" smtClean="0">
                        <a:latin typeface="Cambria Math"/>
                        <a:ea typeface="黑体" panose="02010609060101010101" pitchFamily="49" charset="-122"/>
                      </a:rPr>
                      <m:t>&gt;</m:t>
                    </m:r>
                    <m:r>
                      <a:rPr lang="en-US" altLang="zh-CN" sz="2100" b="0" i="1" smtClean="0">
                        <a:latin typeface="Cambria Math"/>
                        <a:ea typeface="黑体" panose="02010609060101010101" pitchFamily="49" charset="-122"/>
                      </a:rPr>
                      <m:t>𝑘</m:t>
                    </m:r>
                  </m:oMath>
                </a14:m>
                <a:r>
                  <a:rPr lang="zh-CN" altLang="en-US" sz="21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时的式子，</a:t>
                </a:r>
                <a:r>
                  <a:rPr lang="zh-CN" altLang="en-US" sz="2100" u="sng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画出图像</a:t>
                </a:r>
                <a:r>
                  <a:rPr lang="zh-CN" altLang="en-US" sz="21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可以知道，这道题只需要</a:t>
                </a:r>
                <a:r>
                  <a:rPr lang="zh-CN" altLang="en-US" sz="2100" u="sng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维护下凸包</a:t>
                </a:r>
                <a:r>
                  <a:rPr lang="zh-CN" altLang="en-US" sz="21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，就可以像上一道题一样进行状态转移，总的时间复杂度是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/>
                        <a:ea typeface="黑体" panose="02010609060101010101" pitchFamily="49" charset="-122"/>
                      </a:rPr>
                      <m:t>𝑂</m:t>
                    </m:r>
                    <m:d>
                      <m:dPr>
                        <m:ctrlPr>
                          <a:rPr lang="en-US" altLang="zh-CN" sz="21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100" b="0" i="1" smtClean="0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1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的，可以通过本题。</a:t>
                </a:r>
                <a:endParaRPr lang="zh-CN" altLang="en-US" sz="21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60648"/>
                <a:ext cx="8229600" cy="6192688"/>
              </a:xfrm>
              <a:blipFill rotWithShape="1">
                <a:blip r:embed="rId1"/>
                <a:stretch>
                  <a:fillRect l="-1852" t="-1280" r="-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115212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Cambria Math" panose="02040503050406030204" pitchFamily="18" charset="0"/>
                <a:ea typeface="黑体" panose="02010609060101010101" pitchFamily="49" charset="-122"/>
              </a:rPr>
              <a:t>斜率优化到底是什么呢？</a:t>
            </a:r>
            <a:br>
              <a:rPr lang="en-US" altLang="zh-CN" dirty="0">
                <a:latin typeface="Cambria Math" panose="02040503050406030204" pitchFamily="18" charset="0"/>
                <a:ea typeface="黑体" panose="02010609060101010101" pitchFamily="49" charset="-122"/>
              </a:rPr>
            </a:b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回顾刚才解题的过程，归纳斜率优化的基本步骤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/>
              <p:cNvSpPr txBox="1">
                <a:spLocks/>
              </p:cNvSpPr>
              <p:nvPr/>
            </p:nvSpPr>
            <p:spPr>
              <a:xfrm>
                <a:off x="467544" y="1340768"/>
                <a:ext cx="8229600" cy="47525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写出普通的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DP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状态转移方程；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通过一些换元技巧使方程只有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𝑖</m:t>
                    </m:r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𝑗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两个字母；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尽量分离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𝑖</m:t>
                    </m:r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𝑗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成两个部分，但是发现存在形如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𝑖</m:t>
                        </m:r>
                      </m:e>
                    </m:d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∗</m:t>
                    </m:r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的东西不能分离；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𝑗</m:t>
                    </m:r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&lt;</m:t>
                    </m:r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𝑘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/>
                        <a:ea typeface="黑体" panose="02010609060101010101" pitchFamily="49" charset="-122"/>
                      </a:rPr>
                      <m:t>𝑗</m:t>
                    </m:r>
                    <m:r>
                      <a:rPr lang="en-US" altLang="zh-CN" sz="2400" b="0" i="1" dirty="0" smtClean="0">
                        <a:latin typeface="Cambria Math"/>
                        <a:ea typeface="黑体" panose="02010609060101010101" pitchFamily="49" charset="-122"/>
                      </a:rPr>
                      <m:t>→</m:t>
                    </m:r>
                    <m:r>
                      <a:rPr lang="en-US" altLang="zh-CN" sz="2400" b="0" i="1" dirty="0" smtClean="0">
                        <a:latin typeface="Cambria Math"/>
                        <a:ea typeface="黑体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比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/>
                        <a:ea typeface="黑体" panose="02010609060101010101" pitchFamily="49" charset="-122"/>
                      </a:rPr>
                      <m:t>𝑘</m:t>
                    </m:r>
                    <m:r>
                      <a:rPr lang="en-US" altLang="zh-CN" sz="2400" b="0" i="1" dirty="0" smtClean="0">
                        <a:latin typeface="Cambria Math"/>
                        <a:ea typeface="黑体" panose="02010609060101010101" pitchFamily="49" charset="-122"/>
                      </a:rPr>
                      <m:t>→</m:t>
                    </m:r>
                    <m:r>
                      <a:rPr lang="en-US" altLang="zh-CN" sz="2400" b="0" i="1" dirty="0" smtClean="0">
                        <a:latin typeface="Cambria Math"/>
                        <a:ea typeface="黑体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优，得到一个不等式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把不等式中与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相关的放在一边，其他放在另一边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如果需要就再进行一次换元，然后除下去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注意正负号可能会影响不等号的方向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判断需要维护上凸包还是下凸包。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是单调的，则可以用双端队列优化到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；否则可以用栈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+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二分查找优化到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𝑂</m:t>
                    </m:r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𝑛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/>
                            <a:ea typeface="黑体" panose="02010609060101010101" pitchFamily="49" charset="-122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func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340768"/>
                <a:ext cx="8229600" cy="4752528"/>
              </a:xfrm>
              <a:prstGeom prst="rect">
                <a:avLst/>
              </a:prstGeom>
              <a:blipFill rotWithShape="1">
                <a:blip r:embed="rId1"/>
                <a:stretch>
                  <a:fillRect l="-815" t="-1026" r="-1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2963"/>
                <a:ext cx="8229600" cy="5906397"/>
              </a:xfrm>
            </p:spPr>
            <p:txBody>
              <a:bodyPr>
                <a:normAutofit lnSpcReduction="10000"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4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状态必须是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这样的一维状态，转移必须使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𝑗</m:t>
                    </m:r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→</m:t>
                    </m:r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这样的一维转移，而且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𝑗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的范围必须是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1≤</m:t>
                    </m:r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𝑗</m:t>
                    </m:r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≤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/>
                            <a:ea typeface="黑体" panose="02010609060101010101" pitchFamily="49" charset="-122"/>
                          </a:rPr>
                          <m:t>range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  <m:t>𝑖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。其中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/>
                            <a:ea typeface="黑体" panose="02010609060101010101" pitchFamily="49" charset="-122"/>
                          </a:rPr>
                          <m:t>range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  <m:t>𝑖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是一个单调递增</a:t>
                </a:r>
                <a:r>
                  <a:rPr lang="zh-CN" altLang="en-US" sz="240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的函数。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也就是所谓的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1</m:t>
                    </m:r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𝐷</m:t>
                    </m:r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1</m:t>
                    </m:r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𝐷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动态规划。</a:t>
                </a:r>
                <a:endParaRPr lang="en-US" altLang="zh-CN" sz="2400" dirty="0" smtClean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altLang="zh-CN" sz="2400" dirty="0" smtClean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4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状态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转移方程化简后必须有且只有一个形如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𝑖</m:t>
                        </m:r>
                      </m:e>
                    </m:d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×</m:t>
                    </m:r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𝑔</m:t>
                    </m:r>
                    <m:d>
                      <m:dPr>
                        <m:ctrlP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的项。其他的都不行（例如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𝑖</m:t>
                        </m:r>
                      </m:e>
                    </m:d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𝑚𝑜𝑑</m:t>
                    </m:r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𝑗</m:t>
                        </m:r>
                      </m:e>
                    </m:d>
                    <m:r>
                      <a:rPr lang="zh-CN" altLang="en-US" sz="2400" b="0" i="1" smtClean="0">
                        <a:latin typeface="Cambria Math"/>
                        <a:ea typeface="黑体" panose="02010609060101010101" pitchFamily="49" charset="-122"/>
                      </a:rPr>
                      <m:t>，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𝑖</m:t>
                        </m:r>
                      </m:e>
                    </m:d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×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𝑗</m:t>
                        </m:r>
                      </m:e>
                    </m:d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𝑖</m:t>
                        </m:r>
                      </m:e>
                    </m:d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×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𝑗</m:t>
                        </m:r>
                      </m:e>
                    </m:d>
                    <m:r>
                      <a:rPr lang="zh-CN" altLang="en-US" sz="2400" b="0" i="1" smtClean="0">
                        <a:latin typeface="Cambria Math"/>
                        <a:ea typeface="黑体" panose="02010609060101010101" pitchFamily="49" charset="-122"/>
                      </a:rPr>
                      <m:t>，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/>
                            <a:ea typeface="黑体" panose="02010609060101010101" pitchFamily="49" charset="-122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×</m:t>
                            </m:r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𝑗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…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）。</a:t>
                </a:r>
                <a:endParaRPr lang="en-US" altLang="zh-CN" sz="2400" dirty="0" smtClean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altLang="zh-CN" sz="2400" dirty="0" smtClean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𝑔</m:t>
                    </m:r>
                    <m:d>
                      <m:dPr>
                        <m:ctrlP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必须具有单调性，否则“除下去”那一步无法确定不等号方向是否改变。</a:t>
                </a:r>
                <a:endParaRPr lang="en-US" altLang="zh-CN" sz="2400" dirty="0" smtClean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altLang="zh-CN" sz="2400" dirty="0" smtClean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4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斜率优化把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的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DP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优化到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就是极限了，不可能有比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更优的复杂度。如果需要更强的优化，请另请高明吧。</a:t>
                </a:r>
                <a:endParaRPr lang="en-US" altLang="zh-CN" sz="2400" dirty="0" smtClean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2963"/>
                <a:ext cx="8229600" cy="5906397"/>
              </a:xfrm>
              <a:blipFill rotWithShape="1">
                <a:blip r:embed="rId1"/>
                <a:stretch>
                  <a:fillRect l="-1037" t="-1754" r="-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67544" y="116632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想一想，刚才的做法需要哪些前提？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32403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新宋体" panose="02010609030101010101" charset="-122"/>
                <a:ea typeface="新宋体" panose="02010609030101010101" charset="-122"/>
              </a:rPr>
              <a:t>练习题</a:t>
            </a:r>
            <a:endParaRPr lang="zh-CN" altLang="en-US" dirty="0" smtClean="0">
              <a:latin typeface="新宋体" panose="02010609030101010101" charset="-122"/>
              <a:ea typeface="新宋体" panose="02010609030101010101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新宋体" panose="02010609030101010101" charset="-122"/>
                <a:ea typeface="新宋体" panose="02010609030101010101" charset="-122"/>
              </a:rPr>
              <a:t>NKOJ 1918 </a:t>
            </a:r>
            <a:r>
              <a:rPr lang="zh-CN" altLang="en-US" sz="2400" dirty="0" smtClean="0">
                <a:latin typeface="新宋体" panose="02010609030101010101" charset="-122"/>
                <a:ea typeface="新宋体" panose="02010609030101010101" charset="-122"/>
              </a:rPr>
              <a:t>锯木厂选址    难度 ★</a:t>
            </a:r>
            <a:br>
              <a:rPr lang="en-US" altLang="zh-CN" sz="2400" dirty="0">
                <a:latin typeface="新宋体" panose="02010609030101010101" charset="-122"/>
                <a:ea typeface="新宋体" panose="02010609030101010101" charset="-122"/>
              </a:rPr>
            </a:br>
            <a:r>
              <a:rPr lang="en-US" altLang="zh-CN" sz="2400" dirty="0" smtClean="0">
                <a:latin typeface="新宋体" panose="02010609030101010101" charset="-122"/>
                <a:ea typeface="新宋体" panose="02010609030101010101" charset="-122"/>
              </a:rPr>
              <a:t>NKOJ 1919 </a:t>
            </a:r>
            <a:r>
              <a:rPr lang="zh-CN" altLang="en-US" sz="2400" dirty="0" smtClean="0">
                <a:latin typeface="新宋体" panose="02010609030101010101" charset="-122"/>
                <a:ea typeface="新宋体" panose="02010609030101010101" charset="-122"/>
              </a:rPr>
              <a:t>玩具装箱      难度 ★</a:t>
            </a:r>
            <a:br>
              <a:rPr lang="en-US" altLang="zh-CN" sz="2400" dirty="0">
                <a:latin typeface="新宋体" panose="02010609030101010101" charset="-122"/>
                <a:ea typeface="新宋体" panose="02010609030101010101" charset="-122"/>
              </a:rPr>
            </a:br>
            <a:r>
              <a:rPr lang="en-US" altLang="zh-CN" sz="2400" dirty="0" smtClean="0">
                <a:latin typeface="新宋体" panose="02010609030101010101" charset="-122"/>
                <a:ea typeface="新宋体" panose="02010609030101010101" charset="-122"/>
              </a:rPr>
              <a:t>NKOJ 2340 </a:t>
            </a:r>
            <a:r>
              <a:rPr lang="zh-CN" altLang="en-US" sz="2400" dirty="0" smtClean="0">
                <a:latin typeface="新宋体" panose="02010609030101010101" charset="-122"/>
                <a:ea typeface="新宋体" panose="02010609030101010101" charset="-122"/>
              </a:rPr>
              <a:t>帮忙          难度 ★</a:t>
            </a:r>
            <a:br>
              <a:rPr lang="zh-CN" altLang="en-US" sz="2400" dirty="0" smtClean="0">
                <a:latin typeface="新宋体" panose="02010609030101010101" charset="-122"/>
                <a:ea typeface="新宋体" panose="02010609030101010101" charset="-122"/>
              </a:rPr>
            </a:br>
            <a:r>
              <a:rPr lang="en-US" altLang="zh-CN" sz="2400" dirty="0" smtClean="0">
                <a:latin typeface="新宋体" panose="02010609030101010101" charset="-122"/>
                <a:ea typeface="新宋体" panose="02010609030101010101" charset="-122"/>
              </a:rPr>
              <a:t>NKOJ 2215 </a:t>
            </a:r>
            <a:r>
              <a:rPr lang="zh-CN" altLang="en-US" sz="2400" dirty="0" smtClean="0">
                <a:latin typeface="新宋体" panose="02010609030101010101" charset="-122"/>
                <a:ea typeface="新宋体" panose="02010609030101010101" charset="-122"/>
              </a:rPr>
              <a:t>特别行动队    难度 </a:t>
            </a:r>
            <a:r>
              <a:rPr lang="zh-CN" altLang="en-US" sz="2400" dirty="0" smtClean="0">
                <a:latin typeface="新宋体" panose="02010609030101010101" charset="-122"/>
                <a:ea typeface="新宋体" panose="02010609030101010101" charset="-122"/>
                <a:sym typeface="+mn-ea"/>
              </a:rPr>
              <a:t>★</a:t>
            </a:r>
            <a:br>
              <a:rPr lang="en-US" altLang="zh-CN" sz="2400" dirty="0">
                <a:latin typeface="新宋体" panose="02010609030101010101" charset="-122"/>
                <a:ea typeface="新宋体" panose="02010609030101010101" charset="-122"/>
              </a:rPr>
            </a:br>
            <a:r>
              <a:rPr lang="en-US" altLang="zh-CN" sz="2400" dirty="0" smtClean="0">
                <a:latin typeface="新宋体" panose="02010609030101010101" charset="-122"/>
                <a:ea typeface="新宋体" panose="02010609030101010101" charset="-122"/>
              </a:rPr>
              <a:t>NKOJ 2845 </a:t>
            </a:r>
            <a:r>
              <a:rPr lang="zh-CN" altLang="en-US" sz="2400" dirty="0" smtClean="0">
                <a:latin typeface="新宋体" panose="02010609030101010101" charset="-122"/>
                <a:ea typeface="新宋体" panose="02010609030101010101" charset="-122"/>
              </a:rPr>
              <a:t>序列分割      难度 ★ ★</a:t>
            </a:r>
            <a:br>
              <a:rPr lang="en-US" altLang="zh-CN" sz="2400" dirty="0">
                <a:latin typeface="新宋体" panose="02010609030101010101" charset="-122"/>
                <a:ea typeface="新宋体" panose="02010609030101010101" charset="-122"/>
              </a:rPr>
            </a:br>
            <a:r>
              <a:rPr lang="en-US" altLang="zh-CN" sz="2400" dirty="0" smtClean="0">
                <a:latin typeface="新宋体" panose="02010609030101010101" charset="-122"/>
                <a:ea typeface="新宋体" panose="02010609030101010101" charset="-122"/>
              </a:rPr>
              <a:t>NKOJ 1539 </a:t>
            </a:r>
            <a:r>
              <a:rPr lang="zh-CN" altLang="en-US" sz="2400" dirty="0" smtClean="0">
                <a:latin typeface="新宋体" panose="02010609030101010101" charset="-122"/>
                <a:ea typeface="新宋体" panose="02010609030101010101" charset="-122"/>
              </a:rPr>
              <a:t>土地购买      难度 ★ ★</a:t>
            </a:r>
            <a:br>
              <a:rPr lang="zh-CN" altLang="en-US" sz="2400" dirty="0" smtClean="0">
                <a:latin typeface="新宋体" panose="02010609030101010101" charset="-122"/>
                <a:ea typeface="新宋体" panose="02010609030101010101" charset="-122"/>
              </a:rPr>
            </a:br>
            <a:r>
              <a:rPr lang="en-US" altLang="zh-CN" sz="2400" dirty="0" smtClean="0">
                <a:latin typeface="新宋体" panose="02010609030101010101" charset="-122"/>
                <a:ea typeface="新宋体" panose="02010609030101010101" charset="-122"/>
              </a:rPr>
              <a:t>NKOJ 2706 </a:t>
            </a:r>
            <a:r>
              <a:rPr lang="zh-CN" altLang="en-US" sz="2400" dirty="0" smtClean="0">
                <a:latin typeface="新宋体" panose="02010609030101010101" charset="-122"/>
                <a:ea typeface="新宋体" panose="02010609030101010101" charset="-122"/>
              </a:rPr>
              <a:t>小</a:t>
            </a:r>
            <a:r>
              <a:rPr lang="en-US" altLang="zh-CN" sz="2400" dirty="0" smtClean="0">
                <a:latin typeface="新宋体" panose="02010609030101010101" charset="-122"/>
                <a:ea typeface="新宋体" panose="02010609030101010101" charset="-122"/>
              </a:rPr>
              <a:t>P</a:t>
            </a:r>
            <a:r>
              <a:rPr lang="zh-CN" altLang="en-US" sz="2400" dirty="0" smtClean="0">
                <a:latin typeface="新宋体" panose="02010609030101010101" charset="-122"/>
                <a:ea typeface="新宋体" panose="02010609030101010101" charset="-122"/>
              </a:rPr>
              <a:t>的牧场     难度 </a:t>
            </a:r>
            <a:r>
              <a:rPr lang="zh-CN" altLang="en-US" sz="2400" dirty="0" smtClean="0">
                <a:latin typeface="新宋体" panose="02010609030101010101" charset="-122"/>
                <a:ea typeface="新宋体" panose="02010609030101010101" charset="-122"/>
                <a:sym typeface="+mn-ea"/>
              </a:rPr>
              <a:t>★ ★</a:t>
            </a:r>
            <a:endParaRPr lang="zh-CN" altLang="en-US" sz="2400" dirty="0" smtClean="0">
              <a:latin typeface="新宋体" panose="02010609030101010101" charset="-122"/>
              <a:ea typeface="新宋体" panose="02010609030101010101" charset="-122"/>
            </a:endParaRPr>
          </a:p>
          <a:p>
            <a:pPr marL="0" indent="0">
              <a:buNone/>
            </a:pPr>
            <a:endParaRPr lang="zh-CN" altLang="en-US" sz="2400" dirty="0">
              <a:latin typeface="Cambria Math" panose="02040503050406030204" pitchFamily="18" charset="0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536" y="3742508"/>
            <a:ext cx="849694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all" dirty="0"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其实斜率优化挺也简单的，不是</a:t>
            </a:r>
            <a:r>
              <a:rPr lang="zh-CN" altLang="en-US" sz="4000" b="1" cap="all" dirty="0" smtClean="0"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吗？</a:t>
            </a:r>
            <a:endParaRPr lang="zh-CN" altLang="en-US" sz="4000" b="1" cap="all" dirty="0"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83768" y="1789073"/>
            <a:ext cx="5760640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138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谢谢！</a:t>
            </a:r>
            <a:endParaRPr lang="en-US" altLang="zh-CN" sz="13800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96554" y="1196752"/>
                <a:ext cx="8839942" cy="199371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zh-CN" sz="23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【</a:t>
                </a:r>
                <a:r>
                  <a:rPr lang="zh-CN" altLang="en-US" sz="23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题目简述</a:t>
                </a:r>
                <a:r>
                  <a:rPr lang="en-US" altLang="zh-CN" sz="23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】</a:t>
                </a:r>
                <a:br>
                  <a:rPr lang="en-US" altLang="zh-CN" sz="23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</a:br>
                <a:r>
                  <a:rPr lang="en-US" altLang="zh-CN" sz="23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·</a:t>
                </a:r>
                <a:r>
                  <a:rPr lang="zh-CN" altLang="en-US" sz="23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给你一个长度为</a:t>
                </a:r>
                <a14:m>
                  <m:oMath xmlns:m="http://schemas.openxmlformats.org/officeDocument/2006/math">
                    <m:r>
                      <a:rPr lang="en-US" altLang="zh-CN" sz="2300" b="0" i="1" smtClean="0">
                        <a:latin typeface="Cambria Math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3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的正整数序列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3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3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3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3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3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，你要将其分成若干段。如果一段的和为</a:t>
                </a:r>
                <a14:m>
                  <m:oMath xmlns:m="http://schemas.openxmlformats.org/officeDocument/2006/math">
                    <m:r>
                      <a:rPr lang="en-US" altLang="zh-CN" sz="2300" b="0" i="1" smtClean="0">
                        <a:latin typeface="Cambria Math"/>
                        <a:ea typeface="黑体" panose="02010609060101010101" pitchFamily="49" charset="-122"/>
                      </a:rPr>
                      <m:t>𝑥</m:t>
                    </m:r>
                  </m:oMath>
                </a14:m>
                <a:r>
                  <a:rPr lang="zh-CN" altLang="en-US" sz="23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，则</a:t>
                </a:r>
                <a:r>
                  <a:rPr lang="zh-CN" altLang="en-US" sz="23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这</a:t>
                </a:r>
                <a:r>
                  <a:rPr lang="zh-CN" altLang="en-US" sz="23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一段的收益为</a:t>
                </a:r>
                <a:r>
                  <a:rPr lang="en-US" altLang="zh-CN" sz="2300" i="1" dirty="0">
                    <a:latin typeface="Cambria Math"/>
                    <a:ea typeface="黑体" panose="02010609060101010101" pitchFamily="49" charset="-122"/>
                  </a:rPr>
                  <a:t/>
                </a:r>
                <a:br>
                  <a:rPr lang="en-US" altLang="zh-CN" sz="2300" i="1" dirty="0">
                    <a:latin typeface="Cambria Math"/>
                    <a:ea typeface="黑体" panose="02010609060101010101" pitchFamily="49" charset="-122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300" b="0" i="1" smtClean="0">
                          <a:latin typeface="Cambria Math"/>
                          <a:ea typeface="黑体" panose="02010609060101010101" pitchFamily="49" charset="-122"/>
                        </a:rPr>
                        <m:t>𝐹</m:t>
                      </m:r>
                      <m:d>
                        <m:dPr>
                          <m:ctrlPr>
                            <a:rPr lang="en-US" altLang="zh-CN" sz="2300" b="0" i="1" smtClean="0">
                              <a:latin typeface="Cambria Math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300" b="0" i="1" smtClean="0">
                              <a:latin typeface="Cambria Math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sz="2300" b="0" i="1" smtClean="0">
                          <a:latin typeface="Cambria Math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300" b="0" i="1" smtClean="0">
                          <a:latin typeface="Cambria Math"/>
                          <a:ea typeface="黑体" panose="02010609060101010101" pitchFamily="49" charset="-122"/>
                        </a:rPr>
                        <m:t>𝑎</m:t>
                      </m:r>
                      <m:sSup>
                        <m:sSupPr>
                          <m:ctrlPr>
                            <a:rPr lang="en-US" altLang="zh-CN" sz="2300" b="0" i="1" smtClean="0">
                              <a:latin typeface="Cambria Math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300" b="0" i="1" smtClean="0">
                              <a:latin typeface="Cambria Math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300" b="0" i="1" smtClean="0">
                              <a:latin typeface="Cambria Math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300" b="0" i="1" smtClean="0">
                          <a:latin typeface="Cambria Math"/>
                          <a:ea typeface="黑体" panose="02010609060101010101" pitchFamily="49" charset="-122"/>
                        </a:rPr>
                        <m:t>+</m:t>
                      </m:r>
                      <m:r>
                        <a:rPr lang="en-US" altLang="zh-CN" sz="2300" b="0" i="1" smtClean="0">
                          <a:latin typeface="Cambria Math"/>
                          <a:ea typeface="黑体" panose="02010609060101010101" pitchFamily="49" charset="-122"/>
                        </a:rPr>
                        <m:t>𝑏𝑥</m:t>
                      </m:r>
                      <m:r>
                        <a:rPr lang="en-US" altLang="zh-CN" sz="2300" b="0" i="1" smtClean="0">
                          <a:latin typeface="Cambria Math"/>
                          <a:ea typeface="黑体" panose="02010609060101010101" pitchFamily="49" charset="-122"/>
                        </a:rPr>
                        <m:t>+</m:t>
                      </m:r>
                      <m:r>
                        <a:rPr lang="en-US" altLang="zh-CN" sz="2300" b="0" i="1" smtClean="0">
                          <a:latin typeface="Cambria Math"/>
                          <a:ea typeface="黑体" panose="02010609060101010101" pitchFamily="49" charset="-122"/>
                        </a:rPr>
                        <m:t>𝑐</m:t>
                      </m:r>
                    </m:oMath>
                  </m:oMathPara>
                </a14:m>
                <a:r>
                  <a:rPr lang="en-US" altLang="zh-CN" sz="2300" b="0" i="1" dirty="0" smtClean="0">
                    <a:latin typeface="Cambria Math"/>
                    <a:ea typeface="黑体" panose="02010609060101010101" pitchFamily="49" charset="-122"/>
                  </a:rPr>
                  <a:t/>
                </a:r>
                <a:br>
                  <a:rPr lang="en-US" altLang="zh-CN" sz="2300" b="0" i="1" dirty="0" smtClean="0">
                    <a:latin typeface="Cambria Math"/>
                    <a:ea typeface="黑体" panose="02010609060101010101" pitchFamily="49" charset="-122"/>
                  </a:rPr>
                </a:br>
                <a:r>
                  <a:rPr lang="zh-CN" altLang="en-US" sz="23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300" b="0" i="1" smtClean="0">
                        <a:latin typeface="Cambria Math"/>
                        <a:ea typeface="黑体" panose="02010609060101010101" pitchFamily="49" charset="-122"/>
                      </a:rPr>
                      <m:t>𝑎</m:t>
                    </m:r>
                    <m:r>
                      <a:rPr lang="en-US" altLang="zh-CN" sz="2300" b="0" i="1" smtClean="0">
                        <a:latin typeface="Cambria Math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300" b="0" i="1" smtClean="0">
                        <a:latin typeface="Cambria Math"/>
                        <a:ea typeface="黑体" panose="02010609060101010101" pitchFamily="49" charset="-122"/>
                      </a:rPr>
                      <m:t>𝑏</m:t>
                    </m:r>
                    <m:r>
                      <a:rPr lang="en-US" altLang="zh-CN" sz="2300" b="0" i="1" smtClean="0">
                        <a:latin typeface="Cambria Math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300" b="0" i="1" smtClean="0">
                        <a:latin typeface="Cambria Math"/>
                        <a:ea typeface="黑体" panose="02010609060101010101" pitchFamily="49" charset="-122"/>
                      </a:rPr>
                      <m:t>𝑐</m:t>
                    </m:r>
                  </m:oMath>
                </a14:m>
                <a:r>
                  <a:rPr lang="zh-CN" altLang="en-US" sz="23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为三个输入的参数。你要使总收益最大，求最大总收益。</a:t>
                </a:r>
                <a:endParaRPr lang="en-US" altLang="zh-CN" sz="2300" dirty="0" smtClean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300" dirty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6554" y="1196752"/>
                <a:ext cx="8839942" cy="1993719"/>
              </a:xfrm>
              <a:blipFill rotWithShape="1">
                <a:blip r:embed="rId1"/>
                <a:stretch>
                  <a:fillRect l="-966" t="-3058" r="-2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 rot="21124442">
            <a:off x="4542832" y="5309297"/>
            <a:ext cx="43588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谈谈你的看法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260648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Cambria Math" panose="02040503050406030204" pitchFamily="18" charset="0"/>
                <a:ea typeface="黑体" panose="02010609060101010101" pitchFamily="49" charset="-122"/>
              </a:rPr>
              <a:t>特别行动队 </a:t>
            </a:r>
            <a:r>
              <a:rPr lang="en-US" altLang="zh-CN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NKOJ2215</a:t>
            </a:r>
            <a:endParaRPr lang="en-US" altLang="zh-CN" sz="3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79512" y="3378185"/>
                <a:ext cx="8837056" cy="2139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3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【</a:t>
                </a:r>
                <a:r>
                  <a:rPr lang="zh-CN" altLang="en-US" sz="23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数据范围</a:t>
                </a:r>
                <a:r>
                  <a:rPr lang="en-US" altLang="zh-CN" sz="23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】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3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m:t>·</m:t>
                      </m:r>
                      <m:r>
                        <a:rPr lang="en-US" altLang="zh-CN" sz="2300" i="1">
                          <a:latin typeface="Cambria Math"/>
                          <a:ea typeface="黑体" panose="02010609060101010101" pitchFamily="49" charset="-122"/>
                        </a:rPr>
                        <m:t>20%:</m:t>
                      </m:r>
                      <m:r>
                        <a:rPr lang="en-US" altLang="zh-CN" sz="2300" i="1">
                          <a:latin typeface="Cambria Math"/>
                          <a:ea typeface="黑体" panose="02010609060101010101" pitchFamily="49" charset="-122"/>
                        </a:rPr>
                        <m:t>𝑛</m:t>
                      </m:r>
                      <m:r>
                        <a:rPr lang="en-US" altLang="zh-CN" sz="2300" i="1">
                          <a:latin typeface="Cambria Math"/>
                          <a:ea typeface="黑体" panose="02010609060101010101" pitchFamily="49" charset="-122"/>
                        </a:rPr>
                        <m:t>≤1000</m:t>
                      </m:r>
                    </m:oMath>
                  </m:oMathPara>
                </a14:m>
                <a:endParaRPr lang="en-US" altLang="zh-CN" sz="2300" dirty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3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m:t>·</m:t>
                      </m:r>
                      <m:r>
                        <a:rPr lang="en-US" altLang="zh-CN" sz="2300" i="1">
                          <a:latin typeface="Cambria Math"/>
                          <a:ea typeface="黑体" panose="02010609060101010101" pitchFamily="49" charset="-122"/>
                        </a:rPr>
                        <m:t>50%:</m:t>
                      </m:r>
                      <m:r>
                        <a:rPr lang="en-US" altLang="zh-CN" sz="2300" i="1">
                          <a:latin typeface="Cambria Math"/>
                          <a:ea typeface="黑体" panose="02010609060101010101" pitchFamily="49" charset="-122"/>
                        </a:rPr>
                        <m:t>𝑛</m:t>
                      </m:r>
                      <m:r>
                        <a:rPr lang="en-US" altLang="zh-CN" sz="2300" i="1">
                          <a:latin typeface="Cambria Math"/>
                          <a:ea typeface="黑体" panose="02010609060101010101" pitchFamily="49" charset="-122"/>
                        </a:rPr>
                        <m:t>≤10000</m:t>
                      </m:r>
                    </m:oMath>
                  </m:oMathPara>
                </a14:m>
                <a:endParaRPr lang="en-US" altLang="zh-CN" sz="2300" dirty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3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m:t>·</m:t>
                      </m:r>
                      <m:r>
                        <a:rPr lang="en-US" altLang="zh-CN" sz="2300" i="1">
                          <a:latin typeface="Cambria Math"/>
                          <a:ea typeface="黑体" panose="02010609060101010101" pitchFamily="49" charset="-122"/>
                        </a:rPr>
                        <m:t>100%: </m:t>
                      </m:r>
                      <m:r>
                        <a:rPr lang="en-US" altLang="zh-CN" sz="2300" i="1">
                          <a:latin typeface="Cambria Math"/>
                          <a:ea typeface="黑体" panose="02010609060101010101" pitchFamily="49" charset="-122"/>
                        </a:rPr>
                        <m:t>𝑛</m:t>
                      </m:r>
                      <m:r>
                        <a:rPr lang="en-US" altLang="zh-CN" sz="2300" i="1">
                          <a:latin typeface="Cambria Math"/>
                          <a:ea typeface="黑体" panose="02010609060101010101" pitchFamily="49" charset="-122"/>
                        </a:rPr>
                        <m:t>≤</m:t>
                      </m:r>
                      <m:sSup>
                        <m:sSupPr>
                          <m:ctrlPr>
                            <a:rPr lang="en-US" altLang="zh-CN" sz="2300" i="1">
                              <a:latin typeface="Cambria Math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300" i="1">
                              <a:latin typeface="Cambria Math"/>
                              <a:ea typeface="黑体" panose="02010609060101010101" pitchFamily="49" charset="-122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300" i="1">
                              <a:latin typeface="Cambria Math"/>
                              <a:ea typeface="黑体" panose="02010609060101010101" pitchFamily="49" charset="-122"/>
                            </a:rPr>
                            <m:t>6</m:t>
                          </m:r>
                        </m:sup>
                      </m:sSup>
                      <m:r>
                        <a:rPr lang="en-US" altLang="zh-CN" sz="2300" i="1">
                          <a:latin typeface="Cambria Math"/>
                          <a:ea typeface="黑体" panose="02010609060101010101" pitchFamily="49" charset="-122"/>
                        </a:rPr>
                        <m:t>, −5≤</m:t>
                      </m:r>
                      <m:r>
                        <a:rPr lang="en-US" altLang="zh-CN" sz="2300" i="1">
                          <a:latin typeface="Cambria Math"/>
                          <a:ea typeface="黑体" panose="02010609060101010101" pitchFamily="49" charset="-122"/>
                        </a:rPr>
                        <m:t>𝑎</m:t>
                      </m:r>
                      <m:r>
                        <a:rPr lang="en-US" altLang="zh-CN" sz="2300" i="1">
                          <a:latin typeface="Cambria Math"/>
                          <a:ea typeface="黑体" panose="02010609060101010101" pitchFamily="49" charset="-122"/>
                        </a:rPr>
                        <m:t>≤−1,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300" i="1">
                              <a:latin typeface="Cambria Math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300" i="1">
                              <a:latin typeface="Cambria Math"/>
                              <a:ea typeface="黑体" panose="02010609060101010101" pitchFamily="49" charset="-122"/>
                            </a:rPr>
                            <m:t>𝑏</m:t>
                          </m:r>
                        </m:e>
                      </m:d>
                      <m:r>
                        <a:rPr lang="en-US" altLang="zh-CN" sz="2300" i="1">
                          <a:latin typeface="Cambria Math"/>
                          <a:ea typeface="黑体" panose="02010609060101010101" pitchFamily="49" charset="-122"/>
                        </a:rPr>
                        <m:t>≤</m:t>
                      </m:r>
                      <m:sSup>
                        <m:sSupPr>
                          <m:ctrlPr>
                            <a:rPr lang="en-US" altLang="zh-CN" sz="2300" i="1">
                              <a:latin typeface="Cambria Math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300" i="1">
                              <a:latin typeface="Cambria Math"/>
                              <a:ea typeface="黑体" panose="02010609060101010101" pitchFamily="49" charset="-122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300" i="1">
                              <a:latin typeface="Cambria Math"/>
                              <a:ea typeface="黑体" panose="02010609060101010101" pitchFamily="49" charset="-122"/>
                            </a:rPr>
                            <m:t>7</m:t>
                          </m:r>
                        </m:sup>
                      </m:sSup>
                      <m:r>
                        <a:rPr lang="en-US" altLang="zh-CN" sz="2300" i="1">
                          <a:latin typeface="Cambria Math"/>
                          <a:ea typeface="黑体" panose="02010609060101010101" pitchFamily="49" charset="-122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300" i="1">
                              <a:latin typeface="Cambria Math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300" i="1">
                              <a:latin typeface="Cambria Math"/>
                              <a:ea typeface="黑体" panose="02010609060101010101" pitchFamily="49" charset="-122"/>
                            </a:rPr>
                            <m:t>𝑐</m:t>
                          </m:r>
                        </m:e>
                      </m:d>
                      <m:r>
                        <a:rPr lang="en-US" altLang="zh-CN" sz="2300" i="1">
                          <a:latin typeface="Cambria Math"/>
                          <a:ea typeface="黑体" panose="02010609060101010101" pitchFamily="49" charset="-122"/>
                        </a:rPr>
                        <m:t>≤</m:t>
                      </m:r>
                      <m:sSup>
                        <m:sSupPr>
                          <m:ctrlPr>
                            <a:rPr lang="en-US" altLang="zh-CN" sz="2300" i="1">
                              <a:latin typeface="Cambria Math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300" i="1">
                              <a:latin typeface="Cambria Math"/>
                              <a:ea typeface="黑体" panose="02010609060101010101" pitchFamily="49" charset="-122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300" i="1">
                              <a:latin typeface="Cambria Math"/>
                              <a:ea typeface="黑体" panose="02010609060101010101" pitchFamily="49" charset="-122"/>
                            </a:rPr>
                            <m:t>7</m:t>
                          </m:r>
                        </m:sup>
                      </m:sSup>
                      <m:r>
                        <a:rPr lang="en-US" altLang="zh-CN" sz="2300" i="1">
                          <a:latin typeface="Cambria Math"/>
                          <a:ea typeface="黑体" panose="02010609060101010101" pitchFamily="49" charset="-122"/>
                        </a:rPr>
                        <m:t>, 1≤</m:t>
                      </m:r>
                      <m:sSub>
                        <m:sSubPr>
                          <m:ctrlPr>
                            <a:rPr lang="en-US" altLang="zh-CN" sz="2300" i="1">
                              <a:latin typeface="Cambria Math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300" i="1">
                              <a:latin typeface="Cambria Math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300" i="1">
                              <a:latin typeface="Cambria Math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300" i="1">
                          <a:latin typeface="Cambria Math"/>
                          <a:ea typeface="黑体" panose="02010609060101010101" pitchFamily="49" charset="-122"/>
                        </a:rPr>
                        <m:t>≤100</m:t>
                      </m:r>
                    </m:oMath>
                  </m:oMathPara>
                </a14:m>
                <a:endParaRPr lang="en-US" altLang="zh-CN" sz="2300" dirty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r>
                  <a:rPr lang="en-US" altLang="zh-CN" sz="23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·</a:t>
                </a:r>
                <a:r>
                  <a:rPr lang="zh-CN" altLang="en-US" sz="23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每个测试点时间限制</a:t>
                </a:r>
                <a:r>
                  <a:rPr lang="en-US" altLang="zh-CN" sz="23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1</a:t>
                </a:r>
                <a:r>
                  <a:rPr lang="zh-CN" altLang="en-US" sz="23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秒，空间限制</a:t>
                </a:r>
                <a:r>
                  <a:rPr lang="en-US" altLang="zh-CN" sz="23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128MB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378185"/>
                <a:ext cx="8837056" cy="2139047"/>
              </a:xfrm>
              <a:prstGeom prst="rect">
                <a:avLst/>
              </a:prstGeom>
              <a:blipFill rotWithShape="1">
                <a:blip r:embed="rId2"/>
                <a:stretch>
                  <a:fillRect l="-966" t="-28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32656"/>
                <a:ext cx="8229600" cy="579350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考虑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DP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：</a:t>
                </a:r>
                <a:endPara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·</a:t>
                </a:r>
                <a:r>
                  <a:rPr lang="zh-CN" altLang="en-US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表示前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/>
                        <a:ea typeface="黑体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个数分成若干段的最优值，写出状态转移：</a:t>
                </a:r>
                <a:r>
                  <a:rPr lang="en-US" altLang="zh-CN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/>
                </a:r>
                <a:br>
                  <a:rPr lang="en-US" altLang="zh-CN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:r>
                  <a:rPr lang="en-US" altLang="zh-CN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·</a:t>
                </a:r>
                <a:r>
                  <a:rPr lang="en-US" altLang="zh-CN" sz="22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altLang="zh-CN" sz="22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sz="2200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200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 b="0" i="0" smtClean="0">
                                <a:latin typeface="Cambria Math"/>
                              </a:rPr>
                              <m:t>m</m:t>
                            </m:r>
                            <m:r>
                              <a:rPr lang="en-US" altLang="zh-CN" sz="2200" b="0" i="1" smtClean="0">
                                <a:latin typeface="Cambria Math"/>
                              </a:rPr>
                              <m:t>𝑎𝑥</m:t>
                            </m:r>
                          </m:e>
                          <m:lim>
                            <m:r>
                              <a:rPr lang="en-US" altLang="zh-CN" sz="2200" b="0" i="1" smtClean="0">
                                <a:latin typeface="Cambria Math"/>
                              </a:rPr>
                              <m:t>1≤</m:t>
                            </m:r>
                            <m:r>
                              <a:rPr lang="en-US" altLang="zh-CN" sz="2200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CN" sz="2200" b="0" i="1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altLang="zh-CN" sz="22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sz="2200" b="0" i="1" smtClean="0">
                                <a:latin typeface="Cambria Math"/>
                              </a:rPr>
                              <m:t>−1</m:t>
                            </m:r>
                          </m:lim>
                        </m:limLow>
                      </m:fName>
                      <m:e>
                        <m:r>
                          <a:rPr lang="en-US" altLang="zh-CN" sz="22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sz="2200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sz="2200" b="0" i="1" smtClean="0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sz="2200" b="0" i="1" smtClean="0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altLang="zh-CN" sz="2200" b="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2200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CN" sz="22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CN" sz="2200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altLang="zh-CN" sz="2200" b="0" i="1" smtClean="0">
                                    <a:latin typeface="Cambria Math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zh-CN" sz="2200" b="0" i="1" smtClean="0">
                                    <a:latin typeface="Cambria Math"/>
                                  </a:rPr>
                                  <m:t>𝑖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2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200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func>
                  </m:oMath>
                </a14:m>
                <a:r>
                  <a:rPr lang="en-US" altLang="zh-CN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/>
                </a:r>
                <a:br>
                  <a:rPr lang="en-US" altLang="zh-CN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:r>
                  <a:rPr lang="en-US" altLang="zh-CN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·</a:t>
                </a:r>
                <a:r>
                  <a:rPr lang="zh-CN" altLang="en-US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需要化简</a:t>
                </a:r>
                <a:r>
                  <a:rPr lang="zh-CN" altLang="en-US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zh-CN" altLang="en-US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用前缀和处理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2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sz="22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CN" sz="22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2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·</a:t>
                </a:r>
                <a:r>
                  <a:rPr lang="zh-CN" altLang="en-US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回忆以前学的单调</a:t>
                </a:r>
                <a:r>
                  <a:rPr lang="zh-CN" altLang="en-US" sz="22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队列优化</a:t>
                </a:r>
                <a:r>
                  <a:rPr lang="en-US" altLang="zh-CN" sz="2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DP</a:t>
                </a:r>
                <a:r>
                  <a:rPr lang="zh-CN" altLang="en-US" sz="22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，需要</a:t>
                </a:r>
                <a:r>
                  <a:rPr lang="zh-CN" altLang="en-US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将右边的部分分离成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/>
                        <a:ea typeface="黑体" panose="02010609060101010101" pitchFamily="49" charset="-122"/>
                      </a:rPr>
                      <m:t>𝑖</m:t>
                    </m:r>
                    <m:r>
                      <a:rPr lang="en-US" altLang="zh-CN" sz="2200" b="0" i="1" smtClean="0">
                        <a:latin typeface="Cambria Math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200" b="0" i="1" smtClean="0">
                        <a:latin typeface="Cambria Math"/>
                        <a:ea typeface="黑体" panose="02010609060101010101" pitchFamily="49" charset="-122"/>
                      </a:rPr>
                      <m:t>𝑗</m:t>
                    </m:r>
                  </m:oMath>
                </a14:m>
                <a:r>
                  <a:rPr lang="zh-CN" altLang="en-US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相互独立的两个部分，然后对</a:t>
                </a:r>
                <a:r>
                  <a:rPr lang="zh-CN" altLang="en-US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/>
                        <a:ea typeface="黑体" panose="02010609060101010101" pitchFamily="49" charset="-122"/>
                      </a:rPr>
                      <m:t>𝑗</m:t>
                    </m:r>
                  </m:oMath>
                </a14:m>
                <a:r>
                  <a:rPr lang="zh-CN" altLang="en-US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相关的部分使用单调队列。</a:t>
                </a:r>
                <a:r>
                  <a:rPr lang="en-US" altLang="zh-CN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/>
                </a:r>
                <a:br>
                  <a:rPr lang="en-US" altLang="zh-CN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:r>
                  <a:rPr lang="en-US" altLang="zh-CN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·</a:t>
                </a:r>
                <a:r>
                  <a:rPr lang="zh-CN" altLang="en-US" sz="2200" u="sng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尝试将右边分离为</a:t>
                </a:r>
                <a14:m>
                  <m:oMath xmlns:m="http://schemas.openxmlformats.org/officeDocument/2006/math">
                    <m:r>
                      <a:rPr lang="en-US" altLang="zh-CN" sz="2200" b="0" i="1" u="sng" smtClean="0">
                        <a:latin typeface="Cambria Math"/>
                        <a:ea typeface="黑体" panose="02010609060101010101" pitchFamily="49" charset="-122"/>
                      </a:rPr>
                      <m:t>𝑖</m:t>
                    </m:r>
                    <m:r>
                      <a:rPr lang="en-US" altLang="zh-CN" sz="2200" b="0" i="1" u="sng" smtClean="0">
                        <a:latin typeface="Cambria Math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200" b="0" i="1" u="sng" smtClean="0">
                        <a:latin typeface="Cambria Math"/>
                        <a:ea typeface="黑体" panose="02010609060101010101" pitchFamily="49" charset="-122"/>
                      </a:rPr>
                      <m:t>𝑗</m:t>
                    </m:r>
                  </m:oMath>
                </a14:m>
                <a:r>
                  <a:rPr lang="zh-CN" altLang="en-US" sz="2200" u="sng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独立的两部分</a:t>
                </a:r>
                <a:r>
                  <a:rPr lang="zh-CN" altLang="en-US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endParaRPr lang="en-US" altLang="zh-CN" sz="22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·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altLang="zh-CN" sz="22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sz="2200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200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 b="0" i="0" smtClean="0">
                                <a:latin typeface="Cambria Math"/>
                              </a:rPr>
                              <m:t>m</m:t>
                            </m:r>
                            <m:r>
                              <a:rPr lang="en-US" altLang="zh-CN" sz="2200" b="0" i="1" smtClean="0">
                                <a:latin typeface="Cambria Math"/>
                              </a:rPr>
                              <m:t>𝑎𝑥</m:t>
                            </m:r>
                          </m:e>
                          <m:lim>
                            <m:r>
                              <a:rPr lang="en-US" altLang="zh-CN" sz="2200" b="0" i="1" smtClean="0">
                                <a:latin typeface="Cambria Math"/>
                              </a:rPr>
                              <m:t>1≤</m:t>
                            </m:r>
                            <m:r>
                              <a:rPr lang="en-US" altLang="zh-CN" sz="2200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CN" sz="2200" b="0" i="1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altLang="zh-CN" sz="22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sz="2200" b="0" i="1" smtClean="0">
                                <a:latin typeface="Cambria Math"/>
                              </a:rPr>
                              <m:t>−1</m:t>
                            </m:r>
                          </m:lim>
                        </m:limLow>
                      </m:fName>
                      <m:e>
                        <m:r>
                          <a:rPr lang="en-US" altLang="zh-CN" sz="22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sz="2200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sz="2200" b="0" i="1" smtClean="0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sz="22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200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altLang="zh-CN" sz="2200" b="0" i="1" dirty="0" smtClean="0">
                    <a:latin typeface="Cambria Math"/>
                  </a:rPr>
                  <a:t/>
                </a:r>
                <a:br>
                  <a:rPr lang="en-US" altLang="zh-CN" sz="2200" b="0" i="1" dirty="0" smtClean="0">
                    <a:latin typeface="Cambria Math"/>
                  </a:rPr>
                </a:br>
                <a:r>
                  <a:rPr lang="en-US" altLang="zh-CN" sz="2200" b="0" i="1" dirty="0" smtClean="0">
                    <a:latin typeface="Cambria Math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sz="2200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200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 b="0" i="0" smtClean="0">
                                <a:latin typeface="Cambria Math"/>
                              </a:rPr>
                              <m:t>m</m:t>
                            </m:r>
                            <m:r>
                              <a:rPr lang="en-US" altLang="zh-CN" sz="2200" b="0" i="1" smtClean="0">
                                <a:latin typeface="Cambria Math"/>
                              </a:rPr>
                              <m:t>𝑎𝑥</m:t>
                            </m:r>
                          </m:e>
                          <m:lim>
                            <m:r>
                              <a:rPr lang="en-US" altLang="zh-CN" sz="2200" b="0" i="1" smtClean="0">
                                <a:latin typeface="Cambria Math"/>
                              </a:rPr>
                              <m:t>1≤</m:t>
                            </m:r>
                            <m:r>
                              <a:rPr lang="en-US" altLang="zh-CN" sz="2200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CN" sz="2200" b="0" i="1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altLang="zh-CN" sz="22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sz="2200" b="0" i="1" smtClean="0">
                                <a:latin typeface="Cambria Math"/>
                              </a:rPr>
                              <m:t>−1</m:t>
                            </m:r>
                          </m:lim>
                        </m:limLow>
                      </m:fName>
                      <m:e>
                        <m:r>
                          <a:rPr lang="en-US" altLang="zh-CN" sz="22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sz="2200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sz="2200" b="0" i="1" smtClean="0">
                            <a:latin typeface="Cambria Math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zh-CN" sz="22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2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2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2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200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200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sz="2200" b="0" i="1" smtClean="0">
                            <a:latin typeface="Cambria Math"/>
                          </a:rPr>
                          <m:t>𝑏</m:t>
                        </m:r>
                        <m:d>
                          <m:dPr>
                            <m:ctrlPr>
                              <a:rPr lang="en-US" altLang="zh-CN" sz="22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200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sz="2200" b="0" i="1" smtClean="0">
                            <a:latin typeface="Cambria Math"/>
                          </a:rPr>
                          <m:t>𝑐</m:t>
                        </m:r>
                      </m:e>
                    </m:func>
                  </m:oMath>
                </a14:m>
                <a:r>
                  <a:rPr lang="en-US" altLang="zh-CN" sz="2200" b="0" i="1" dirty="0" smtClean="0">
                    <a:latin typeface="Cambria Math"/>
                  </a:rPr>
                  <a:t/>
                </a:r>
                <a:br>
                  <a:rPr lang="en-US" altLang="zh-CN" sz="2200" b="0" i="1" dirty="0" smtClean="0">
                    <a:latin typeface="Cambria Math"/>
                  </a:rPr>
                </a:br>
                <a:r>
                  <a:rPr lang="en-US" altLang="zh-CN" sz="2200" b="0" i="1" dirty="0" smtClean="0">
                    <a:latin typeface="Cambria Math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CN" sz="2200" dirty="0" smtClean="0">
                        <a:latin typeface="Cambria Math"/>
                      </a:rPr>
                      <m:t>=</m:t>
                    </m:r>
                    <m:r>
                      <a:rPr lang="en-US" altLang="zh-CN" sz="2200" b="0" i="1" dirty="0" smtClean="0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US" altLang="zh-CN" sz="2200" b="0" i="1" dirty="0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2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200" b="0" i="1" dirty="0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zh-CN" sz="2200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sz="2200" b="0" i="1" dirty="0" smtClean="0">
                        <a:latin typeface="Cambria Math"/>
                      </a:rPr>
                      <m:t>+</m:t>
                    </m:r>
                    <m:r>
                      <a:rPr lang="en-US" altLang="zh-CN" sz="2200" b="0" i="1" dirty="0" smtClean="0">
                        <a:latin typeface="Cambria Math"/>
                      </a:rPr>
                      <m:t>𝑏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/>
                      </a:rPr>
                      <m:t>+</m:t>
                    </m:r>
                    <m:r>
                      <a:rPr lang="en-US" altLang="zh-CN" sz="2200" b="0" i="1" dirty="0" smtClean="0">
                        <a:latin typeface="Cambria Math"/>
                      </a:rPr>
                      <m:t>𝑐</m:t>
                    </m:r>
                    <m:r>
                      <a:rPr lang="en-US" altLang="zh-CN" sz="2200" b="0" i="1" dirty="0" smtClean="0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altLang="zh-CN" sz="2200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200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 b="0" i="0" smtClean="0">
                                <a:latin typeface="Cambria Math"/>
                              </a:rPr>
                              <m:t>m</m:t>
                            </m:r>
                            <m:r>
                              <a:rPr lang="en-US" altLang="zh-CN" sz="2200" b="0" i="1" smtClean="0">
                                <a:latin typeface="Cambria Math"/>
                              </a:rPr>
                              <m:t>𝑎𝑥</m:t>
                            </m:r>
                          </m:e>
                          <m:lim>
                            <m:r>
                              <a:rPr lang="en-US" altLang="zh-CN" sz="2200" b="0" i="1" smtClean="0">
                                <a:latin typeface="Cambria Math"/>
                              </a:rPr>
                              <m:t>1≤</m:t>
                            </m:r>
                            <m:r>
                              <a:rPr lang="en-US" altLang="zh-CN" sz="2200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CN" sz="2200" b="0" i="1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altLang="zh-CN" sz="22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sz="2200" b="0" i="1" smtClean="0">
                                <a:latin typeface="Cambria Math"/>
                              </a:rPr>
                              <m:t>−1</m:t>
                            </m:r>
                          </m:lim>
                        </m:limLow>
                      </m:fName>
                      <m:e>
                        <m:r>
                          <a:rPr lang="en-US" altLang="zh-CN" sz="22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sz="2200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sz="2200" b="0" i="1" smtClean="0">
                            <a:latin typeface="Cambria Math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zh-CN" sz="2200" b="0" i="1" smtClean="0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sz="2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sz="2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200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sz="2200" b="0" i="1" smtClean="0">
                            <a:latin typeface="Cambria Math"/>
                          </a:rPr>
                          <m:t>𝑏</m:t>
                        </m:r>
                        <m:sSub>
                          <m:sSubPr>
                            <m:ctrlPr>
                              <a:rPr lang="en-US" altLang="zh-CN" sz="2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200" b="0" i="1" smtClean="0">
                            <a:latin typeface="Cambria Math"/>
                          </a:rPr>
                          <m:t>−2</m:t>
                        </m:r>
                        <m:r>
                          <a:rPr lang="en-US" altLang="zh-CN" sz="2200" b="0" i="1" smtClean="0">
                            <a:latin typeface="Cambria Math"/>
                          </a:rPr>
                          <m:t>𝑎</m:t>
                        </m:r>
                        <m:sSub>
                          <m:sSubPr>
                            <m:ctrlPr>
                              <a:rPr lang="en-US" altLang="zh-CN" sz="2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func>
                  </m:oMath>
                </a14:m>
                <a:endParaRPr lang="en-US" altLang="zh-CN" sz="22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·</a:t>
                </a:r>
                <a:r>
                  <a:rPr lang="zh-CN" altLang="en-US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状态转移方程中</a:t>
                </a:r>
                <a:r>
                  <a:rPr lang="zh-CN" altLang="en-US" sz="2200" u="sng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出现了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u="sng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200" b="0" i="1" u="sng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sz="2200" b="0" i="1" u="sng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200" b="0" i="1" u="sng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200" b="0" i="1" u="sng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sz="2200" b="0" i="1" u="sng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u="sng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这样的项</a:t>
                </a:r>
                <a:r>
                  <a:rPr lang="zh-CN" altLang="en-US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，用一般的式子变形无法将其分离，这个时候怎么办呢？</a:t>
                </a:r>
                <a:endParaRPr lang="zh-CN" altLang="en-US" sz="22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32656"/>
                <a:ext cx="8229600" cy="5793507"/>
              </a:xfrm>
              <a:blipFill rotWithShape="1">
                <a:blip r:embed="rId1"/>
                <a:stretch>
                  <a:fillRect l="-1852" t="-1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764704"/>
                <a:ext cx="8795320" cy="590465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zh-CN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·</a:t>
                </a:r>
                <a:r>
                  <a:rPr lang="zh-CN" altLang="en-US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式子化不动了？没关系，自己创造式子！</a:t>
                </a:r>
                <a:r>
                  <a:rPr lang="en-US" altLang="zh-CN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/>
                </a:r>
                <a:br>
                  <a:rPr lang="en-US" altLang="zh-CN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:r>
                  <a:rPr lang="en-US" altLang="zh-CN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·</a:t>
                </a:r>
                <a:r>
                  <a:rPr lang="zh-CN" altLang="en-US" sz="2200" u="sng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2200" b="0" i="1" u="sng" smtClean="0">
                        <a:latin typeface="Cambria Math"/>
                        <a:ea typeface="黑体" panose="02010609060101010101" pitchFamily="49" charset="-122"/>
                      </a:rPr>
                      <m:t>𝑗</m:t>
                    </m:r>
                    <m:r>
                      <a:rPr lang="en-US" altLang="zh-CN" sz="2200" b="0" i="1" u="sng" smtClean="0">
                        <a:latin typeface="Cambria Math"/>
                        <a:ea typeface="黑体" panose="02010609060101010101" pitchFamily="49" charset="-122"/>
                      </a:rPr>
                      <m:t>&lt;</m:t>
                    </m:r>
                    <m:r>
                      <a:rPr lang="en-US" altLang="zh-CN" sz="2200" b="0" i="1" u="sng" smtClean="0">
                        <a:latin typeface="Cambria Math"/>
                        <a:ea typeface="黑体" panose="02010609060101010101" pitchFamily="49" charset="-122"/>
                      </a:rPr>
                      <m:t>𝑘</m:t>
                    </m:r>
                  </m:oMath>
                </a14:m>
                <a:r>
                  <a:rPr lang="zh-CN" altLang="en-US" sz="2200" u="sng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，且由</a:t>
                </a:r>
                <a14:m>
                  <m:oMath xmlns:m="http://schemas.openxmlformats.org/officeDocument/2006/math">
                    <m:r>
                      <a:rPr lang="en-US" altLang="zh-CN" sz="2200" b="0" i="1" u="sng" smtClean="0">
                        <a:latin typeface="Cambria Math"/>
                        <a:ea typeface="黑体" panose="02010609060101010101" pitchFamily="49" charset="-122"/>
                      </a:rPr>
                      <m:t>𝑗</m:t>
                    </m:r>
                    <m:r>
                      <a:rPr lang="zh-CN" altLang="en-US" sz="2200" b="0" i="1" u="sng" smtClean="0">
                        <a:latin typeface="Cambria Math"/>
                        <a:ea typeface="黑体" panose="02010609060101010101" pitchFamily="49" charset="-122"/>
                      </a:rPr>
                      <m:t>→</m:t>
                    </m:r>
                    <m:r>
                      <a:rPr lang="en-US" altLang="zh-CN" sz="2200" b="0" i="1" u="sng" smtClean="0">
                        <a:latin typeface="Cambria Math"/>
                        <a:ea typeface="黑体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sz="2200" u="sng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比</a:t>
                </a:r>
                <a14:m>
                  <m:oMath xmlns:m="http://schemas.openxmlformats.org/officeDocument/2006/math">
                    <m:r>
                      <a:rPr lang="en-US" altLang="zh-CN" sz="2200" b="0" i="1" u="sng" dirty="0" smtClean="0">
                        <a:latin typeface="Cambria Math"/>
                        <a:ea typeface="黑体" panose="02010609060101010101" pitchFamily="49" charset="-122"/>
                      </a:rPr>
                      <m:t>𝑘</m:t>
                    </m:r>
                    <m:r>
                      <a:rPr lang="en-US" altLang="zh-CN" sz="2200" b="0" i="1" u="sng" dirty="0" smtClean="0">
                        <a:latin typeface="Cambria Math"/>
                        <a:ea typeface="黑体" panose="02010609060101010101" pitchFamily="49" charset="-122"/>
                      </a:rPr>
                      <m:t>→</m:t>
                    </m:r>
                    <m:r>
                      <a:rPr lang="en-US" altLang="zh-CN" sz="2200" b="0" i="1" u="sng" dirty="0" smtClean="0">
                        <a:latin typeface="Cambria Math"/>
                        <a:ea typeface="黑体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sz="2200" u="sng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更优</a:t>
                </a:r>
                <a:r>
                  <a:rPr lang="zh-CN" altLang="en-US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，我们得到与之等价的表达式：</a:t>
                </a:r>
                <a:r>
                  <a:rPr lang="en-US" altLang="zh-CN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/>
                </a:r>
                <a:br>
                  <a:rPr lang="en-US" altLang="zh-CN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2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m:t>·</m:t>
                      </m:r>
                      <m:r>
                        <a:rPr lang="en-US" altLang="zh-CN" sz="22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sz="2200" b="0" i="1" smtClean="0">
                          <a:latin typeface="Cambria Math"/>
                        </a:rPr>
                        <m:t>+</m:t>
                      </m:r>
                      <m:r>
                        <a:rPr lang="en-US" altLang="zh-CN" sz="2200" b="0" i="1" smtClean="0">
                          <a:latin typeface="Cambria Math"/>
                        </a:rPr>
                        <m:t>𝑎</m:t>
                      </m:r>
                      <m:sSup>
                        <m:sSupPr>
                          <m:ctrlPr>
                            <a:rPr lang="en-US" altLang="zh-CN" sz="22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2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200" b="0" i="1" smtClean="0">
                          <a:latin typeface="Cambria Math"/>
                        </a:rPr>
                        <m:t>−</m:t>
                      </m:r>
                      <m:r>
                        <a:rPr lang="en-US" altLang="zh-CN" sz="2200" b="0" i="1" smtClean="0">
                          <a:latin typeface="Cambria Math"/>
                        </a:rPr>
                        <m:t>𝑏</m:t>
                      </m:r>
                      <m:sSub>
                        <m:sSubPr>
                          <m:ctrlPr>
                            <a:rPr lang="en-US" altLang="zh-CN" sz="2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zh-CN" sz="2200" b="0" i="1" smtClean="0">
                          <a:latin typeface="Cambria Math"/>
                        </a:rPr>
                        <m:t>−2</m:t>
                      </m:r>
                      <m:r>
                        <a:rPr lang="en-US" altLang="zh-CN" sz="2200" b="0" i="1" smtClean="0">
                          <a:latin typeface="Cambria Math"/>
                        </a:rPr>
                        <m:t>𝑎</m:t>
                      </m:r>
                      <m:sSub>
                        <m:sSubPr>
                          <m:ctrlPr>
                            <a:rPr lang="en-US" altLang="zh-CN" sz="2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2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zh-CN" sz="2200" b="0" i="1" smtClean="0">
                          <a:latin typeface="Cambria Math"/>
                        </a:rPr>
                        <m:t>&gt;</m:t>
                      </m:r>
                      <m:r>
                        <a:rPr lang="en-US" altLang="zh-CN" sz="22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altLang="zh-CN" sz="2200" b="0" i="1" smtClean="0">
                          <a:latin typeface="Cambria Math"/>
                        </a:rPr>
                        <m:t>+</m:t>
                      </m:r>
                      <m:r>
                        <a:rPr lang="en-US" altLang="zh-CN" sz="2200" b="0" i="1" smtClean="0">
                          <a:latin typeface="Cambria Math"/>
                        </a:rPr>
                        <m:t>𝑎</m:t>
                      </m:r>
                      <m:sSup>
                        <m:sSupPr>
                          <m:ctrlPr>
                            <a:rPr lang="en-US" altLang="zh-CN" sz="22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2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200" b="0" i="1" smtClean="0">
                          <a:latin typeface="Cambria Math"/>
                        </a:rPr>
                        <m:t>−</m:t>
                      </m:r>
                      <m:r>
                        <a:rPr lang="en-US" altLang="zh-CN" sz="2200" b="0" i="1" smtClean="0">
                          <a:latin typeface="Cambria Math"/>
                        </a:rPr>
                        <m:t>𝑏</m:t>
                      </m:r>
                      <m:sSub>
                        <m:sSubPr>
                          <m:ctrlPr>
                            <a:rPr lang="en-US" altLang="zh-CN" sz="2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CN" sz="2200" b="0" i="1" smtClean="0">
                          <a:latin typeface="Cambria Math"/>
                        </a:rPr>
                        <m:t>−2</m:t>
                      </m:r>
                      <m:r>
                        <a:rPr lang="en-US" altLang="zh-CN" sz="2200" b="0" i="1" smtClean="0">
                          <a:latin typeface="Cambria Math"/>
                        </a:rPr>
                        <m:t>𝑎</m:t>
                      </m:r>
                      <m:sSub>
                        <m:sSubPr>
                          <m:ctrlPr>
                            <a:rPr lang="en-US" altLang="zh-CN" sz="2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2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sz="22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2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·</a:t>
                </a:r>
                <a:r>
                  <a:rPr lang="zh-CN" altLang="en-US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我们把上式中与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相关的部分放到式子一边，其他放到另一边：</a:t>
                </a:r>
                <a:r>
                  <a:rPr lang="en-US" altLang="zh-CN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/>
                </a:r>
                <a:br>
                  <a:rPr lang="en-US" altLang="zh-CN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2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m:t>·</m:t>
                      </m:r>
                      <m:r>
                        <a:rPr lang="en-US" altLang="zh-CN" sz="2200" b="0" i="1" smtClean="0">
                          <a:latin typeface="Cambria Math"/>
                          <a:ea typeface="黑体" panose="02010609060101010101" pitchFamily="49" charset="-122"/>
                        </a:rPr>
                        <m:t>2</m:t>
                      </m:r>
                      <m:r>
                        <a:rPr lang="en-US" altLang="zh-CN" sz="2200" b="0" i="1" smtClean="0">
                          <a:latin typeface="Cambria Math"/>
                          <a:ea typeface="黑体" panose="02010609060101010101" pitchFamily="49" charset="-122"/>
                        </a:rPr>
                        <m:t>𝑎</m:t>
                      </m:r>
                      <m:sSub>
                        <m:sSubPr>
                          <m:ctrlPr>
                            <a:rPr lang="en-US" altLang="zh-CN" sz="2200" b="0" i="1" smtClean="0">
                              <a:latin typeface="Cambria Math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/>
                              <a:ea typeface="黑体" panose="02010609060101010101" pitchFamily="49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200" b="0" i="1" smtClean="0">
                              <a:latin typeface="Cambria Math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latin typeface="Cambria Math"/>
                              <a:ea typeface="黑体" panose="02010609060101010101" pitchFamily="49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sz="2200" b="0" i="1" smtClean="0">
                          <a:latin typeface="Cambria Math"/>
                          <a:ea typeface="黑体" panose="02010609060101010101" pitchFamily="49" charset="-122"/>
                        </a:rPr>
                        <m:t>&gt;</m:t>
                      </m:r>
                      <m:d>
                        <m:dPr>
                          <m:ctrlPr>
                            <a:rPr lang="en-US" altLang="zh-CN" sz="2200" b="0" i="1" smtClean="0">
                              <a:latin typeface="Cambria Math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sz="22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200" b="0" i="1" smtClean="0">
                              <a:latin typeface="Cambria Math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zh-CN" sz="2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200" b="0" i="1" smtClean="0">
                              <a:latin typeface="Cambria Math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2200" b="0" i="1" smtClean="0">
                          <a:latin typeface="Cambria Math"/>
                          <a:ea typeface="黑体" panose="02010609060101010101" pitchFamily="49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200" b="0" i="1" smtClean="0">
                              <a:latin typeface="Cambria Math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CN" sz="22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200" b="0" i="1" smtClean="0">
                              <a:latin typeface="Cambria Math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zh-CN" sz="2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200" b="0" i="1" smtClean="0">
                              <a:latin typeface="Cambria Math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2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2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·</a:t>
                </a:r>
                <a:r>
                  <a:rPr lang="zh-CN" altLang="en-US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再令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/>
                            <a:ea typeface="黑体" panose="02010609060101010101" pitchFamily="49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/>
                            <a:ea typeface="黑体" panose="02010609060101010101" pitchFamily="49" charset="-122"/>
                          </a:rPr>
                          <m:t>𝑗</m:t>
                        </m:r>
                      </m:sub>
                    </m:sSub>
                    <m:r>
                      <a:rPr lang="en-US" altLang="zh-CN" sz="2200" b="0" i="1" smtClean="0">
                        <a:latin typeface="Cambria Math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200" b="0" i="1" smtClean="0">
                        <a:latin typeface="Cambria Math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altLang="zh-CN" sz="2200" b="0" i="1" smtClean="0">
                        <a:latin typeface="Cambria Math"/>
                      </a:rPr>
                      <m:t>+</m:t>
                    </m:r>
                    <m:r>
                      <a:rPr lang="en-US" altLang="zh-CN" sz="2200" b="0" i="1" smtClean="0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altLang="zh-CN" sz="22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sz="2200" b="0" i="1" smtClean="0">
                        <a:latin typeface="Cambria Math"/>
                      </a:rPr>
                      <m:t>−</m:t>
                    </m:r>
                    <m:r>
                      <a:rPr lang="en-US" altLang="zh-CN" sz="2200" b="0" i="1" smtClean="0">
                        <a:latin typeface="Cambria Math"/>
                      </a:rPr>
                      <m:t>𝑏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，得到：</a:t>
                </a:r>
                <a:r>
                  <a:rPr lang="en-US" altLang="zh-CN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/>
                </a:r>
                <a:br>
                  <a:rPr lang="en-US" altLang="zh-CN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2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m:t>·</m:t>
                      </m:r>
                      <m:r>
                        <a:rPr lang="en-US" altLang="zh-CN" sz="2200" b="0" i="1" smtClean="0">
                          <a:latin typeface="Cambria Math"/>
                          <a:ea typeface="黑体" panose="02010609060101010101" pitchFamily="49" charset="-122"/>
                        </a:rPr>
                        <m:t>2</m:t>
                      </m:r>
                      <m:r>
                        <a:rPr lang="en-US" altLang="zh-CN" sz="2200" b="0" i="1" smtClean="0">
                          <a:latin typeface="Cambria Math"/>
                          <a:ea typeface="黑体" panose="02010609060101010101" pitchFamily="49" charset="-122"/>
                        </a:rPr>
                        <m:t>𝑎</m:t>
                      </m:r>
                      <m:sSub>
                        <m:sSubPr>
                          <m:ctrlPr>
                            <a:rPr lang="en-US" altLang="zh-CN" sz="2200" b="0" i="1" smtClean="0">
                              <a:latin typeface="Cambria Math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/>
                              <a:ea typeface="黑体" panose="02010609060101010101" pitchFamily="49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200" b="0" i="1" smtClean="0">
                          <a:latin typeface="Cambria Math"/>
                          <a:ea typeface="黑体" panose="02010609060101010101" pitchFamily="49" charset="-122"/>
                        </a:rPr>
                        <m:t>&gt;</m:t>
                      </m:r>
                      <m:f>
                        <m:fPr>
                          <m:ctrlPr>
                            <a:rPr lang="en-US" altLang="zh-CN" sz="2200" b="0" i="1" smtClean="0">
                              <a:latin typeface="Cambria Math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latin typeface="Cambria Math"/>
                              <a:ea typeface="黑体" panose="02010609060101010101" pitchFamily="49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latin typeface="Cambria Math"/>
                              <a:ea typeface="黑体" panose="02010609060101010101" pitchFamily="49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2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·</a:t>
                </a:r>
                <a:r>
                  <a:rPr lang="zh-CN" altLang="en-US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注意这时式子的右边，如果我们</a:t>
                </a:r>
                <a:r>
                  <a:rPr lang="zh-CN" altLang="en-US" sz="2200" u="sng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把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b="0" i="1" u="sng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u="sng" smtClean="0">
                                <a:latin typeface="Cambria Math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200" b="0" i="1" u="sng" smtClean="0">
                                <a:latin typeface="Cambria Math"/>
                                <a:ea typeface="黑体" panose="02010609060101010101" pitchFamily="49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200" b="0" i="1" u="sng" smtClean="0">
                                <a:latin typeface="Cambria Math"/>
                                <a:ea typeface="黑体" panose="02010609060101010101" pitchFamily="49" charset="-122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200" b="0" i="1" u="sng" smtClean="0">
                            <a:latin typeface="Cambria Math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b="0" i="1" u="sng" smtClean="0">
                                <a:latin typeface="Cambria Math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200" b="0" i="1" u="sng" smtClean="0">
                                <a:latin typeface="Cambria Math"/>
                                <a:ea typeface="黑体" panose="02010609060101010101" pitchFamily="49" charset="-12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200" b="0" i="1" u="sng" smtClean="0">
                                <a:latin typeface="Cambria Math"/>
                                <a:ea typeface="黑体" panose="02010609060101010101" pitchFamily="49" charset="-122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200" u="sng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看做平面上一个点</a:t>
                </a:r>
                <a:r>
                  <a:rPr lang="zh-CN" altLang="en-US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，不妨称为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dirty="0">
                        <a:latin typeface="Cambria Math"/>
                        <a:ea typeface="黑体" panose="02010609060101010101" pitchFamily="49" charset="-122"/>
                      </a:rPr>
                      <m:t>j</m:t>
                    </m:r>
                  </m:oMath>
                </a14:m>
                <a:r>
                  <a:rPr lang="zh-CN" altLang="en-US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号点，同理有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/>
                        <a:ea typeface="黑体" panose="02010609060101010101" pitchFamily="49" charset="-122"/>
                      </a:rPr>
                      <m:t>𝑘</m:t>
                    </m:r>
                  </m:oMath>
                </a14:m>
                <a:r>
                  <a:rPr lang="zh-CN" altLang="en-US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号点。则我们得到结论：</a:t>
                </a:r>
                <a:r>
                  <a:rPr lang="en-US" altLang="zh-CN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/>
                </a:r>
                <a:br>
                  <a:rPr lang="en-US" altLang="zh-CN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:r>
                  <a:rPr lang="en-US" altLang="zh-CN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·</a:t>
                </a:r>
                <a:r>
                  <a:rPr lang="zh-CN" altLang="en-US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/>
                        <a:ea typeface="黑体" panose="02010609060101010101" pitchFamily="49" charset="-122"/>
                      </a:rPr>
                      <m:t>𝑗</m:t>
                    </m:r>
                    <m:r>
                      <a:rPr lang="en-US" altLang="zh-CN" sz="2200" b="0" i="1" smtClean="0">
                        <a:latin typeface="Cambria Math"/>
                        <a:ea typeface="黑体" panose="02010609060101010101" pitchFamily="49" charset="-122"/>
                      </a:rPr>
                      <m:t>&lt;</m:t>
                    </m:r>
                    <m:r>
                      <a:rPr lang="en-US" altLang="zh-CN" sz="2200" b="0" i="1" smtClean="0">
                        <a:latin typeface="Cambria Math"/>
                        <a:ea typeface="黑体" panose="02010609060101010101" pitchFamily="49" charset="-122"/>
                      </a:rPr>
                      <m:t>𝑘</m:t>
                    </m:r>
                  </m:oMath>
                </a14:m>
                <a:r>
                  <a:rPr lang="zh-CN" altLang="en-US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时，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dirty="0" smtClean="0">
                        <a:latin typeface="Cambria Math"/>
                        <a:ea typeface="黑体" panose="02010609060101010101" pitchFamily="49" charset="-122"/>
                      </a:rPr>
                      <m:t>j</m:t>
                    </m:r>
                    <m:r>
                      <a:rPr lang="en-US" altLang="zh-CN" sz="2200" b="0" i="0" dirty="0" smtClean="0">
                        <a:latin typeface="Cambria Math"/>
                        <a:ea typeface="黑体" panose="02010609060101010101" pitchFamily="49" charset="-122"/>
                      </a:rPr>
                      <m:t>→</m:t>
                    </m:r>
                    <m:r>
                      <a:rPr lang="en-US" altLang="zh-CN" sz="2200" b="0" i="1" dirty="0" smtClean="0">
                        <a:latin typeface="Cambria Math"/>
                        <a:ea typeface="黑体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sz="2200" b="0" i="0" dirty="0" smtClean="0">
                    <a:latin typeface="Cambria Math"/>
                    <a:ea typeface="黑体" panose="02010609060101010101" pitchFamily="49" charset="-122"/>
                  </a:rPr>
                  <a:t>比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latin typeface="Cambria Math"/>
                        <a:ea typeface="黑体" panose="02010609060101010101" pitchFamily="49" charset="-122"/>
                      </a:rPr>
                      <m:t>𝑘</m:t>
                    </m:r>
                    <m:r>
                      <a:rPr lang="en-US" altLang="zh-CN" sz="2200" b="0" i="1" dirty="0" smtClean="0">
                        <a:latin typeface="Cambria Math"/>
                        <a:ea typeface="黑体" panose="02010609060101010101" pitchFamily="49" charset="-122"/>
                      </a:rPr>
                      <m:t>→</m:t>
                    </m:r>
                    <m:r>
                      <a:rPr lang="en-US" altLang="zh-CN" sz="2200" b="0" i="1" dirty="0" smtClean="0">
                        <a:latin typeface="Cambria Math"/>
                        <a:ea typeface="黑体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sz="2200" b="0" i="0" dirty="0" smtClean="0">
                    <a:latin typeface="Cambria Math"/>
                    <a:ea typeface="黑体" panose="02010609060101010101" pitchFamily="49" charset="-122"/>
                  </a:rPr>
                  <a:t>更优等价于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dirty="0" smtClean="0">
                        <a:latin typeface="Cambria Math"/>
                        <a:ea typeface="黑体" panose="02010609060101010101" pitchFamily="49" charset="-122"/>
                      </a:rPr>
                      <m:t>j</m:t>
                    </m:r>
                  </m:oMath>
                </a14:m>
                <a:r>
                  <a:rPr lang="zh-CN" altLang="en-US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号点和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/>
                        <a:ea typeface="黑体" panose="02010609060101010101" pitchFamily="49" charset="-122"/>
                      </a:rPr>
                      <m:t>𝑘</m:t>
                    </m:r>
                  </m:oMath>
                </a14:m>
                <a:r>
                  <a:rPr lang="zh-CN" altLang="en-US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号点之间的斜率</a:t>
                </a:r>
                <a:r>
                  <a:rPr lang="zh-CN" altLang="en-US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小于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/>
                        <a:ea typeface="黑体" panose="02010609060101010101" pitchFamily="49" charset="-122"/>
                      </a:rPr>
                      <m:t>2</m:t>
                    </m:r>
                    <m:r>
                      <a:rPr lang="en-US" altLang="zh-CN" sz="2200" b="0" i="1" smtClean="0">
                        <a:latin typeface="Cambria Math"/>
                        <a:ea typeface="黑体" panose="02010609060101010101" pitchFamily="49" charset="-122"/>
                      </a:rPr>
                      <m:t>𝑎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/>
                            <a:ea typeface="黑体" panose="02010609060101010101" pitchFamily="49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2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·</a:t>
                </a:r>
                <a:r>
                  <a:rPr lang="zh-CN" altLang="en-US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同理我们可以得到当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/>
                        <a:ea typeface="黑体" panose="02010609060101010101" pitchFamily="49" charset="-122"/>
                      </a:rPr>
                      <m:t>𝑗</m:t>
                    </m:r>
                    <m:r>
                      <a:rPr lang="en-US" altLang="zh-CN" sz="2200">
                        <a:latin typeface="Cambria Math"/>
                        <a:ea typeface="黑体" panose="02010609060101010101" pitchFamily="49" charset="-122"/>
                      </a:rPr>
                      <m:t>&gt;</m:t>
                    </m:r>
                    <m:r>
                      <a:rPr lang="en-US" altLang="zh-CN" sz="2200">
                        <a:latin typeface="Cambria Math"/>
                        <a:ea typeface="黑体" panose="02010609060101010101" pitchFamily="49" charset="-122"/>
                      </a:rPr>
                      <m:t>𝑘</m:t>
                    </m:r>
                  </m:oMath>
                </a14:m>
                <a:r>
                  <a:rPr lang="zh-CN" altLang="en-US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时对应的等价条件</a:t>
                </a:r>
                <a:endParaRPr lang="en-US" altLang="zh-CN" sz="22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2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764704"/>
                <a:ext cx="8795320" cy="5904656"/>
              </a:xfrm>
              <a:blipFill rotWithShape="1">
                <a:blip r:embed="rId1"/>
                <a:stretch>
                  <a:fillRect l="-832" t="-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11560" y="179929"/>
            <a:ext cx="6624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这就要用到斜率优化了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！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60648"/>
                <a:ext cx="8229600" cy="15841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我们怎样利用这个关于斜率的结论呢？</a:t>
                </a:r>
                <a:endPara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·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把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 smtClean="0">
                        <a:latin typeface="Cambria Math"/>
                        <a:ea typeface="黑体" panose="02010609060101010101" pitchFamily="49" charset="-122"/>
                      </a:rPr>
                      <m:t>j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号点和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𝑘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号点的图像画出来：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60648"/>
                <a:ext cx="8229600" cy="1584176"/>
              </a:xfrm>
              <a:blipFill rotWithShape="1">
                <a:blip r:embed="rId1"/>
                <a:stretch>
                  <a:fillRect l="-1852" t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901" y="1466850"/>
            <a:ext cx="4926199" cy="23221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67544" y="3991704"/>
                <a:ext cx="828092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·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这让我们想到，可用状态一定是所有状态的上凸包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·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当我们需要进行状态转移时，只需要去凸包上找一条斜率为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2</m:t>
                    </m:r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𝑎</m:t>
                    </m:r>
                    <m:sSub>
                      <m:sSubPr>
                        <m:ctrlP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的切线即可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·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因为凸包上加点操作只在最右边进行，所以这个凸包可以用一个栈来维护，转移状态时在栈中二分查找切线的切点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·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这样做的复杂度是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/>
                                <a:ea typeface="黑体" panose="02010609060101010101" pitchFamily="49" charset="-122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，仍然不能通过本题。</a:t>
                </a:r>
              </a:p>
              <a:p>
                <a:endParaRPr lang="zh-CN" alt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991704"/>
                <a:ext cx="8280920" cy="2677656"/>
              </a:xfrm>
              <a:prstGeom prst="rect">
                <a:avLst/>
              </a:prstGeom>
              <a:blipFill rotWithShape="1">
                <a:blip r:embed="rId3"/>
                <a:stretch>
                  <a:fillRect l="-1178" t="-18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8235"/>
                <a:ext cx="8229600" cy="26930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进一步优化</a:t>
                </a:r>
                <a:endParaRPr lang="en-US" altLang="zh-CN" sz="2400" dirty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·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观察我们需要去凸包查找切线的斜率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2</m:t>
                    </m:r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𝑎</m:t>
                    </m:r>
                    <m:sSub>
                      <m:sSubPr>
                        <m:ctrlP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，我们发现，它是单调递减的。</a:t>
                </a:r>
                <a:endParaRPr lang="en-US" altLang="zh-CN" sz="2400" dirty="0" smtClean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·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又注意到，用栈维护的上凸包上的每个点处的切线的斜率也是单调递减的，如图</a:t>
                </a:r>
                <a:endParaRPr lang="en-US" altLang="zh-CN" sz="2400" dirty="0" smtClean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8235"/>
                <a:ext cx="8229600" cy="2693099"/>
              </a:xfrm>
              <a:blipFill rotWithShape="1">
                <a:blip r:embed="rId1"/>
                <a:stretch>
                  <a:fillRect l="-1852" t="-3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656" y="2132856"/>
            <a:ext cx="3352800" cy="20288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95536" y="2348880"/>
                <a:ext cx="8496944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·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所以，最优转移的位置也是单调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/>
                </a:r>
                <a:b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递增的。也就是说，如果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𝑗</m:t>
                    </m:r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→</m:t>
                    </m:r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是关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/>
                </a:r>
                <a:b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的最优转移，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𝑗</m:t>
                        </m:r>
                      </m:e>
                      <m:sup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→</m:t>
                    </m:r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𝑖</m:t>
                    </m:r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+1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是关于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/>
                </a:r>
                <a:b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𝑖</m:t>
                    </m:r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+1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的最优转移，那么一定有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𝑗</m:t>
                    </m:r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≤</m:t>
                    </m:r>
                    <m:sSup>
                      <m:sSupPr>
                        <m:ctrlP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𝑗</m:t>
                        </m:r>
                      </m:e>
                      <m:sup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·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既然这样，我们可以进行进一步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/>
                </a:r>
                <a:b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优化。不用栈而改用双端队列来维护凸包，新点加入时先从队尾删除所有不满足凸性质的点，然后从队尾加入；状态转移时从队首暴力删掉不是切点的状态，直到队首是切点时停止并转移状态。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·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这样一来，每个状态都恰好进队一次出队一次，总的时间复杂度是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可以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通过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本题。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zh-CN" alt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348880"/>
                <a:ext cx="8496944" cy="4524315"/>
              </a:xfrm>
              <a:prstGeom prst="rect">
                <a:avLst/>
              </a:prstGeom>
              <a:blipFill rotWithShape="1">
                <a:blip r:embed="rId3"/>
                <a:stretch>
                  <a:fillRect l="-1148" t="-1078" r="-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1667941"/>
                <a:ext cx="8229600" cy="39212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输入</a:t>
                </a:r>
                <a:r>
                  <a:rPr lang="en-US" altLang="zh-CN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;</a:t>
                </a:r>
                <a:br>
                  <a:rPr lang="en-US" altLang="zh-CN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:r>
                  <a:rPr lang="en-US" altLang="zh-CN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for(</a:t>
                </a:r>
                <a:r>
                  <a:rPr lang="en-US" altLang="zh-CN" sz="2200" dirty="0" err="1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i</a:t>
                </a:r>
                <a:r>
                  <a:rPr lang="en-US" altLang="zh-CN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=1;i&lt;=</a:t>
                </a:r>
                <a:r>
                  <a:rPr lang="en-US" altLang="zh-CN" sz="2200" dirty="0" err="1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n;i</a:t>
                </a:r>
                <a:r>
                  <a:rPr lang="en-US" altLang="zh-CN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++)</a:t>
                </a:r>
                <a:br>
                  <a:rPr lang="en-US" altLang="zh-CN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:r>
                  <a:rPr lang="en-US" altLang="zh-CN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{</a:t>
                </a:r>
                <a:br>
                  <a:rPr lang="en-US" altLang="zh-CN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:r>
                  <a:rPr lang="en-US" altLang="zh-CN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while(</a:t>
                </a:r>
                <a:r>
                  <a:rPr lang="zh-CN" altLang="en-US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队首的状态不是斜率为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/>
                        <a:ea typeface="黑体" panose="02010609060101010101" pitchFamily="49" charset="-122"/>
                      </a:rPr>
                      <m:t>2</m:t>
                    </m:r>
                    <m:r>
                      <a:rPr lang="en-US" altLang="zh-CN" sz="2200" b="0" i="1" smtClean="0">
                        <a:latin typeface="Cambria Math"/>
                        <a:ea typeface="黑体" panose="02010609060101010101" pitchFamily="49" charset="-122"/>
                      </a:rPr>
                      <m:t>𝑎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/>
                            <a:ea typeface="黑体" panose="02010609060101010101" pitchFamily="49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的切点</a:t>
                </a:r>
                <a:r>
                  <a:rPr lang="en-US" altLang="zh-CN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r>
                  <a:rPr lang="zh-CN" altLang="en-US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删除队首元素</a:t>
                </a:r>
                <a:r>
                  <a:rPr lang="en-US" altLang="zh-CN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;</a:t>
                </a:r>
                <a:br>
                  <a:rPr lang="en-US" altLang="zh-CN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:r>
                  <a:rPr lang="en-US" altLang="zh-CN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</a:t>
                </a:r>
                <a:r>
                  <a:rPr lang="zh-CN" altLang="en-US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队首元素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/>
                        <a:ea typeface="黑体" panose="02010609060101010101" pitchFamily="49" charset="-122"/>
                      </a:rPr>
                      <m:t>→</m:t>
                    </m:r>
                    <m:r>
                      <a:rPr lang="en-US" altLang="zh-CN" sz="2200" b="0" i="1" smtClean="0">
                        <a:latin typeface="Cambria Math"/>
                        <a:ea typeface="黑体" panose="02010609060101010101" pitchFamily="49" charset="-122"/>
                      </a:rPr>
                      <m:t>𝑖</m:t>
                    </m:r>
                  </m:oMath>
                </a14:m>
                <a:r>
                  <a:rPr lang="en-US" altLang="zh-CN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;</a:t>
                </a:r>
                <a:br>
                  <a:rPr lang="en-US" altLang="zh-CN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:r>
                  <a:rPr lang="en-US" altLang="zh-CN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while(</a:t>
                </a:r>
                <a:r>
                  <a:rPr lang="zh-CN" altLang="en-US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队尾元素与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/>
                        <a:ea typeface="黑体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不满足凸性质</a:t>
                </a:r>
                <a:r>
                  <a:rPr lang="en-US" altLang="zh-CN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r>
                  <a:rPr lang="zh-CN" altLang="en-US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删除队尾元素</a:t>
                </a:r>
                <a:r>
                  <a:rPr lang="en-US" altLang="zh-CN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;</a:t>
                </a:r>
                <a:br>
                  <a:rPr lang="en-US" altLang="zh-CN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:r>
                  <a:rPr lang="en-US" altLang="zh-CN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</a:t>
                </a:r>
                <a:r>
                  <a:rPr lang="zh-CN" altLang="en-US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把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/>
                        <a:ea typeface="黑体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放在队尾</a:t>
                </a:r>
                <a:r>
                  <a:rPr lang="en-US" altLang="zh-CN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;</a:t>
                </a:r>
                <a:br>
                  <a:rPr lang="en-US" altLang="zh-CN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:r>
                  <a:rPr lang="en-US" altLang="zh-CN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}</a:t>
                </a:r>
                <a:r>
                  <a:rPr lang="en-US" altLang="zh-CN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/>
                </a:r>
                <a:br>
                  <a:rPr lang="en-US" altLang="zh-CN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:r>
                  <a:rPr lang="zh-CN" altLang="en-US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输出</a:t>
                </a:r>
                <a:r>
                  <a:rPr lang="en-US" altLang="zh-CN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;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667941"/>
                <a:ext cx="8229600" cy="3921299"/>
              </a:xfrm>
              <a:blipFill rotWithShape="1">
                <a:blip r:embed="rId1"/>
                <a:stretch>
                  <a:fillRect l="-963" t="-10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9552" y="406405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放出伪代码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60648"/>
                <a:ext cx="8229600" cy="63367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小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的牧场 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NKOJ2706</a:t>
                </a:r>
              </a:p>
              <a:p>
                <a:pPr marL="0" indent="0">
                  <a:buNone/>
                </a:pPr>
                <a:r>
                  <a:rPr lang="en-US" altLang="zh-CN" sz="24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【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题目大意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】</a:t>
                </a:r>
                <a:br>
                  <a:rPr lang="en-US" altLang="zh-CN" sz="24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</a:b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·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个牧场排成一条直线，第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个牧场建立控制站的代价为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，放养量为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。每个控制站只能控制他左边第一个控制站到自己之间的每个牧场，每个牧场被控制的代价为它的放养量乘控制它的牧场到它的距离。求最小代价。</a:t>
                </a:r>
                <a:r>
                  <a:rPr lang="en-US" altLang="zh-CN" sz="24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/>
                </a:r>
                <a:br>
                  <a:rPr lang="en-US" altLang="zh-CN" sz="24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</a:b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·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例如右图，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1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号牧场被控制代价为</a:t>
                </a:r>
                <a:r>
                  <a:rPr lang="en-US" altLang="zh-CN" sz="24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0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，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/>
                </a:r>
                <a:br>
                  <a:rPr lang="en-US" altLang="zh-CN" sz="24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</a:br>
                <a:r>
                  <a:rPr lang="en-US" altLang="zh-CN" sz="24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2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号牧场被控制代价为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1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 ，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3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号牧场代价为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/>
                </a:r>
                <a:br>
                  <a:rPr lang="en-US" altLang="zh-CN" sz="24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</a:br>
                <a:r>
                  <a:rPr lang="en-US" altLang="zh-CN" sz="24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0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，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4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号代价为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0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，加上修建控制站的代价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/>
                </a:r>
                <a:br>
                  <a:rPr lang="en-US" altLang="zh-CN" sz="24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</a:br>
                <a:r>
                  <a:rPr lang="zh-CN" altLang="en-US" sz="24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，总代价为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9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。</a:t>
                </a:r>
                <a:r>
                  <a:rPr lang="en-US" altLang="zh-CN" sz="24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/>
                </a:r>
                <a:br>
                  <a:rPr lang="en-US" altLang="zh-CN" sz="24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</a:br>
                <a:r>
                  <a:rPr lang="en-US" altLang="zh-CN" sz="24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【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数据范围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】</a:t>
                </a:r>
                <a:br>
                  <a:rPr lang="en-US" altLang="zh-CN" sz="24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</a:br>
                <a:r>
                  <a:rPr lang="en-US" altLang="zh-CN" sz="24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1≤</m:t>
                    </m:r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≤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6</m:t>
                        </m:r>
                      </m:sup>
                    </m:sSup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, 1≤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≤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4</m:t>
                        </m:r>
                      </m:sup>
                    </m:sSup>
                  </m:oMath>
                </a14:m>
                <a:endParaRPr lang="en-US" altLang="zh-CN" sz="2400" b="0" dirty="0" smtClean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zh-CN" altLang="en-US" sz="2400" dirty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60648"/>
                <a:ext cx="8229600" cy="6336704"/>
              </a:xfrm>
              <a:blipFill rotWithShape="1">
                <a:blip r:embed="rId1"/>
                <a:stretch>
                  <a:fillRect l="-1852" t="-15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108" y="2924944"/>
            <a:ext cx="2916813" cy="172819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 rot="21247002">
            <a:off x="3196962" y="5228653"/>
            <a:ext cx="57502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又来谈谈你的看法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32656"/>
                <a:ext cx="8229600" cy="612068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又来看看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DP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：</a:t>
                </a:r>
                <a:endParaRPr lang="en-US" altLang="zh-CN" dirty="0" smtClean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·</a:t>
                </a:r>
                <a:r>
                  <a:rPr lang="zh-CN" altLang="en-US" sz="2200" b="0" dirty="0" smtClean="0"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/>
                        <a:ea typeface="黑体" panose="02010609060101010101" pitchFamily="49" charset="-122"/>
                      </a:rPr>
                      <m:t>𝑓</m:t>
                    </m:r>
                    <m:r>
                      <a:rPr lang="en-US" altLang="zh-CN" sz="2200" b="0" i="1" smtClean="0">
                        <a:latin typeface="Cambria Math"/>
                        <a:ea typeface="黑体" panose="02010609060101010101" pitchFamily="49" charset="-122"/>
                      </a:rPr>
                      <m:t>[</m:t>
                    </m:r>
                    <m:r>
                      <a:rPr lang="en-US" altLang="zh-CN" sz="2200" b="0" i="1" smtClean="0">
                        <a:latin typeface="Cambria Math"/>
                        <a:ea typeface="黑体" panose="02010609060101010101" pitchFamily="49" charset="-122"/>
                      </a:rPr>
                      <m:t>𝑖</m:t>
                    </m:r>
                    <m:r>
                      <a:rPr lang="en-US" altLang="zh-CN" sz="2200" b="0" i="1" smtClean="0">
                        <a:latin typeface="Cambria Math"/>
                        <a:ea typeface="黑体" panose="02010609060101010101" pitchFamily="49" charset="-122"/>
                      </a:rPr>
                      <m:t>]</m:t>
                    </m:r>
                  </m:oMath>
                </a14:m>
                <a:r>
                  <a:rPr lang="zh-CN" altLang="en-US" sz="22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表示前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/>
                        <a:ea typeface="黑体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sz="22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个牧场被控制的最小代价</a:t>
                </a:r>
                <a:r>
                  <a:rPr lang="en-US" altLang="zh-CN" sz="22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/>
                </a:r>
                <a:br>
                  <a:rPr lang="en-US" altLang="zh-CN" sz="22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m:t>·</m:t>
                      </m:r>
                      <m:r>
                        <a:rPr lang="en-US" altLang="zh-CN" sz="2400" b="0" i="1" smtClean="0">
                          <a:latin typeface="Cambria Math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  <a:ea typeface="黑体" panose="02010609060101010101" pitchFamily="49" charset="-122"/>
                            </a:rPr>
                            <m:t>𝑖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  <a:ea typeface="黑体" panose="02010609060101010101" pitchFamily="49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  <a:ea typeface="黑体" panose="02010609060101010101" pitchFamily="49" charset="-122"/>
                        </a:rPr>
                        <m:t>+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/>
                                  <a:ea typeface="黑体" panose="02010609060101010101" pitchFamily="49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  <m:t>1≤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  <m:t>≤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latin typeface="Cambria Math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/>
                              <a:ea typeface="黑体" panose="02010609060101010101" pitchFamily="49" charset="-122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zh-CN" sz="24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  <m:r>
                                    <a:rPr lang="en-US" altLang="zh-CN" sz="2400" b="0" i="1" smtClean="0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r>
                                    <a:rPr lang="en-US" altLang="zh-CN" sz="2400" b="0" i="1" smtClean="0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/>
                          <a:ea typeface="黑体" panose="02010609060101010101" pitchFamily="49" charset="-122"/>
                        </a:rPr>
                        <m:t>              =</m:t>
                      </m:r>
                      <m:sSub>
                        <m:sSubPr>
                          <m:ctrlPr>
                            <a:rPr lang="en-US" altLang="zh-CN" sz="2200" i="1">
                              <a:latin typeface="Cambria Math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latin typeface="Cambria Math"/>
                              <a:ea typeface="黑体" panose="02010609060101010101" pitchFamily="49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200" i="1">
                              <a:latin typeface="Cambria Math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200" i="1">
                          <a:latin typeface="Cambria Math"/>
                          <a:ea typeface="黑体" panose="02010609060101010101" pitchFamily="49" charset="-122"/>
                        </a:rPr>
                        <m:t>+</m:t>
                      </m:r>
                      <m:func>
                        <m:funcPr>
                          <m:ctrlPr>
                            <a:rPr lang="en-US" altLang="zh-CN" sz="2200" i="1">
                              <a:latin typeface="Cambria Math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200" i="1">
                                  <a:latin typeface="Cambria Math"/>
                                  <a:ea typeface="黑体" panose="02010609060101010101" pitchFamily="49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latin typeface="Cambria Math"/>
                                  <a:ea typeface="黑体" panose="02010609060101010101" pitchFamily="49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2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1≤</m:t>
                              </m:r>
                              <m:r>
                                <a:rPr lang="en-US" altLang="zh-CN" sz="22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  <m:r>
                                <a:rPr lang="en-US" altLang="zh-CN" sz="22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≤</m:t>
                              </m:r>
                              <m:r>
                                <a:rPr lang="en-US" altLang="zh-CN" sz="22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  <m:r>
                                <a:rPr lang="en-US" altLang="zh-CN" sz="22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200" i="1">
                              <a:latin typeface="Cambria Math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200" i="1">
                                  <a:latin typeface="Cambria Math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2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CN" sz="2200" i="1">
                              <a:latin typeface="Cambria Math"/>
                              <a:ea typeface="黑体" panose="02010609060101010101" pitchFamily="49" charset="-122"/>
                            </a:rPr>
                            <m:t>+</m:t>
                          </m:r>
                          <m:r>
                            <a:rPr lang="en-US" altLang="zh-CN" sz="2200" b="0" i="1" smtClean="0">
                              <a:latin typeface="Cambria Math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sz="2200" i="1">
                              <a:latin typeface="Cambria Math"/>
                              <a:ea typeface="黑体" panose="02010609060101010101" pitchFamily="49" charset="-122"/>
                            </a:rPr>
                            <m:t>×</m:t>
                          </m:r>
                          <m:nary>
                            <m:naryPr>
                              <m:chr m:val="∑"/>
                              <m:ctrlPr>
                                <a:rPr lang="en-US" altLang="zh-CN" sz="2200" i="1">
                                  <a:latin typeface="Cambria Math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2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altLang="zh-CN" sz="22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r>
                                <a:rPr lang="en-US" altLang="zh-CN" sz="22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  <m:r>
                                <a:rPr lang="en-US" altLang="zh-CN" sz="22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zh-CN" sz="22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2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sz="2200" b="0" i="1" smtClean="0">
                              <a:latin typeface="Cambria Math"/>
                              <a:ea typeface="黑体" panose="02010609060101010101" pitchFamily="49" charset="-122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altLang="zh-CN" sz="22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2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altLang="zh-CN" sz="22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r>
                                <a:rPr lang="en-US" altLang="zh-CN" sz="22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  <m:r>
                                <a:rPr lang="en-US" altLang="zh-CN" sz="22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zh-CN" sz="22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p>
                            <m:e>
                              <m:r>
                                <a:rPr lang="en-US" altLang="zh-CN" sz="22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altLang="zh-CN" sz="22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zh-CN" sz="2200" i="1" smtClean="0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sz="2200" dirty="0" smtClean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·</a:t>
                </a:r>
                <a:r>
                  <a:rPr lang="zh-CN" altLang="en-US" sz="22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分别对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/>
                            <a:ea typeface="黑体" panose="0201060906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latin typeface="Cambria Math"/>
                        <a:ea typeface="黑体" panose="02010609060101010101" pitchFamily="49" charset="-122"/>
                      </a:rPr>
                      <m:t>𝑘</m:t>
                    </m:r>
                    <m:r>
                      <a:rPr lang="en-US" altLang="zh-CN" sz="2200" i="1">
                        <a:latin typeface="Cambria Math"/>
                        <a:ea typeface="黑体" panose="02010609060101010101" pitchFamily="49" charset="-122"/>
                      </a:rPr>
                      <m:t>×</m:t>
                    </m:r>
                    <m:sSub>
                      <m:sSubPr>
                        <m:ctrlPr>
                          <a:rPr lang="en-US" altLang="zh-CN" sz="220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/>
                            <a:ea typeface="黑体" panose="0201060906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用前缀和优化，记前缀和分别为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/>
                            <a:ea typeface="黑体" panose="0201060906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/>
                            <a:ea typeface="黑体" panose="02010609060101010101" pitchFamily="49" charset="-122"/>
                          </a:rPr>
                          <m:t>𝑑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，然后尝试分离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/>
                        <a:ea typeface="黑体" panose="02010609060101010101" pitchFamily="49" charset="-122"/>
                      </a:rPr>
                      <m:t>𝑖</m:t>
                    </m:r>
                    <m:r>
                      <a:rPr lang="en-US" altLang="zh-CN" sz="2200" b="0" i="1" smtClean="0">
                        <a:latin typeface="Cambria Math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200" b="0" i="1" smtClean="0">
                        <a:latin typeface="Cambria Math"/>
                        <a:ea typeface="黑体" panose="02010609060101010101" pitchFamily="49" charset="-122"/>
                      </a:rPr>
                      <m:t>𝑗</m:t>
                    </m:r>
                  </m:oMath>
                </a14:m>
                <a:r>
                  <a:rPr lang="zh-CN" altLang="en-US" sz="22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。</a:t>
                </a:r>
                <a:r>
                  <a:rPr lang="en-US" altLang="zh-CN" sz="22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/>
                </a:r>
                <a:br>
                  <a:rPr lang="en-US" altLang="zh-CN" sz="22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m:t>·</m:t>
                      </m:r>
                      <m:r>
                        <a:rPr lang="en-US" altLang="zh-CN" sz="2400" b="0" i="1" smtClean="0">
                          <a:latin typeface="Cambria Math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  <a:ea typeface="黑体" panose="02010609060101010101" pitchFamily="49" charset="-122"/>
                            </a:rPr>
                            <m:t>𝑖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  <a:ea typeface="黑体" panose="02010609060101010101" pitchFamily="49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  <a:ea typeface="黑体" panose="02010609060101010101" pitchFamily="49" charset="-122"/>
                        </a:rPr>
                        <m:t>+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/>
                                  <a:ea typeface="黑体" panose="02010609060101010101" pitchFamily="49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  <m:t>1≤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  <m:t>≤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latin typeface="Cambria Math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/>
                              <a:ea typeface="黑体" panose="02010609060101010101" pitchFamily="49" charset="-122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黑体" panose="02010609060101010101" pitchFamily="49" charset="-122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sz="2400" b="0" i="1" smtClean="0">
                          <a:latin typeface="Cambria Math"/>
                          <a:ea typeface="黑体" panose="02010609060101010101" pitchFamily="49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  <a:ea typeface="黑体" panose="02010609060101010101" pitchFamily="49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/>
                          <a:ea typeface="黑体" panose="02010609060101010101" pitchFamily="49" charset="-122"/>
                        </a:rPr>
                        <m:t>              =</m:t>
                      </m:r>
                      <m:sSub>
                        <m:sSubPr>
                          <m:ctrlPr>
                            <a:rPr lang="en-US" altLang="zh-CN" sz="2200" b="0" i="1" smtClean="0">
                              <a:latin typeface="Cambria Math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/>
                              <a:ea typeface="黑体" panose="02010609060101010101" pitchFamily="49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200" b="0" i="1" smtClean="0">
                          <a:latin typeface="Cambria Math"/>
                          <a:ea typeface="黑体" panose="02010609060101010101" pitchFamily="49" charset="-122"/>
                        </a:rPr>
                        <m:t>+</m:t>
                      </m:r>
                      <m:r>
                        <a:rPr lang="en-US" altLang="zh-CN" sz="2200" b="0" i="1" smtClean="0">
                          <a:latin typeface="Cambria Math"/>
                          <a:ea typeface="黑体" panose="02010609060101010101" pitchFamily="49" charset="-122"/>
                        </a:rPr>
                        <m:t>𝑖</m:t>
                      </m:r>
                      <m:r>
                        <a:rPr lang="en-US" altLang="zh-CN" sz="2200" b="0" i="1" smtClean="0">
                          <a:latin typeface="Cambria Math"/>
                          <a:ea typeface="黑体" panose="02010609060101010101" pitchFamily="49" charset="-122"/>
                        </a:rPr>
                        <m:t>×</m:t>
                      </m:r>
                      <m:sSub>
                        <m:sSubPr>
                          <m:ctrlPr>
                            <a:rPr lang="en-US" altLang="zh-CN" sz="2200" b="0" i="1" smtClean="0">
                              <a:latin typeface="Cambria Math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/>
                              <a:ea typeface="黑体" panose="02010609060101010101" pitchFamily="49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200" b="0" i="1" smtClean="0">
                          <a:latin typeface="Cambria Math"/>
                          <a:ea typeface="黑体" panose="02010609060101010101" pitchFamily="49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200" b="0" i="1" smtClean="0">
                              <a:latin typeface="Cambria Math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/>
                              <a:ea typeface="黑体" panose="02010609060101010101" pitchFamily="49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200" b="0" i="1" smtClean="0">
                          <a:latin typeface="Cambria Math"/>
                          <a:ea typeface="黑体" panose="02010609060101010101" pitchFamily="49" charset="-122"/>
                        </a:rPr>
                        <m:t>+</m:t>
                      </m:r>
                      <m:func>
                        <m:funcPr>
                          <m:ctrlPr>
                            <a:rPr lang="en-US" altLang="zh-CN" sz="2200" b="0" i="1" smtClean="0">
                              <a:latin typeface="Cambria Math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2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 b="0" i="0" smtClean="0">
                                  <a:latin typeface="Cambria Math"/>
                                  <a:ea typeface="黑体" panose="02010609060101010101" pitchFamily="49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2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  <m:t>1≤</m:t>
                              </m:r>
                              <m:r>
                                <a:rPr lang="en-US" altLang="zh-CN" sz="22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  <m:r>
                                <a:rPr lang="en-US" altLang="zh-CN" sz="22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  <m:t>≤</m:t>
                              </m:r>
                              <m:r>
                                <a:rPr lang="en-US" altLang="zh-CN" sz="22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  <m:r>
                                <a:rPr lang="en-US" altLang="zh-CN" sz="22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200" b="0" i="1" smtClean="0">
                              <a:latin typeface="Cambria Math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2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CN" sz="2200" b="0" i="1" smtClean="0">
                              <a:latin typeface="Cambria Math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altLang="zh-CN" sz="2200" b="0" i="1" smtClean="0">
                              <a:latin typeface="Cambria Math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sz="2200" b="0" i="1" smtClean="0">
                              <a:latin typeface="Cambria Math"/>
                              <a:ea typeface="黑体" panose="02010609060101010101" pitchFamily="49" charset="-122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latin typeface="Cambria Math"/>
                              <a:ea typeface="黑体" panose="02010609060101010101" pitchFamily="49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zh-CN" sz="2200" dirty="0" smtClean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·</a:t>
                </a:r>
                <a:r>
                  <a:rPr lang="zh-CN" altLang="en-US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于是我们又遇到了喜闻乐见的</a:t>
                </a:r>
                <a14:m>
                  <m:oMath xmlns:m="http://schemas.openxmlformats.org/officeDocument/2006/math">
                    <m:r>
                      <a:rPr lang="en-US" altLang="zh-CN" sz="2200" i="1" u="sng">
                        <a:latin typeface="Cambria Math"/>
                        <a:ea typeface="黑体" panose="02010609060101010101" pitchFamily="49" charset="-122"/>
                      </a:rPr>
                      <m:t>𝑖</m:t>
                    </m:r>
                    <m:r>
                      <a:rPr lang="en-US" altLang="zh-CN" sz="2200" i="1" u="sng">
                        <a:latin typeface="Cambria Math"/>
                        <a:ea typeface="黑体" panose="02010609060101010101" pitchFamily="49" charset="-122"/>
                      </a:rPr>
                      <m:t>×</m:t>
                    </m:r>
                    <m:sSub>
                      <m:sSubPr>
                        <m:ctrlPr>
                          <a:rPr lang="en-US" altLang="zh-CN" sz="2200" i="1" u="sng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200" i="1" u="sng">
                            <a:latin typeface="Cambria Math"/>
                            <a:ea typeface="黑体" panose="0201060906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200" i="1" u="sng">
                            <a:latin typeface="Cambria Math"/>
                            <a:ea typeface="黑体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u="sng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这样的交叉项</a:t>
                </a:r>
                <a:r>
                  <a:rPr lang="zh-CN" altLang="en-US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，无法分离</a:t>
                </a:r>
                <a:r>
                  <a:rPr lang="en-US" altLang="zh-CN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/>
                </a:r>
                <a:br>
                  <a:rPr lang="en-US" altLang="zh-CN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:r>
                  <a:rPr lang="en-US" altLang="zh-CN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·</a:t>
                </a:r>
                <a:r>
                  <a:rPr lang="zh-CN" altLang="en-US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怎么破？当然是用斜率优化轻松破！</a:t>
                </a:r>
                <a:endParaRPr lang="en-US" altLang="zh-CN" sz="22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zh-CN" altLang="en-US" sz="2000" dirty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32656"/>
                <a:ext cx="8229600" cy="6120680"/>
              </a:xfrm>
              <a:blipFill rotWithShape="1">
                <a:blip r:embed="rId1"/>
                <a:stretch>
                  <a:fillRect l="-1852" t="-15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</Words>
  <Application>WPS 演示</Application>
  <PresentationFormat>全屏显示(4:3)</PresentationFormat>
  <Paragraphs>56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Cambria Math</vt:lpstr>
      <vt:lpstr>黑体</vt:lpstr>
      <vt:lpstr>Calibri</vt:lpstr>
      <vt:lpstr>微软雅黑</vt:lpstr>
      <vt:lpstr>Courier New</vt:lpstr>
      <vt:lpstr>新宋体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DP优化杂谈</dc:title>
  <dc:creator>Administrator</dc:creator>
  <cp:lastModifiedBy>何浪</cp:lastModifiedBy>
  <cp:revision>75</cp:revision>
  <dcterms:created xsi:type="dcterms:W3CDTF">2014-08-08T15:47:00Z</dcterms:created>
  <dcterms:modified xsi:type="dcterms:W3CDTF">2017-01-03T08:18:31Z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