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8" r:id="rId3"/>
    <p:sldId id="287" r:id="rId4"/>
    <p:sldId id="314" r:id="rId5"/>
    <p:sldId id="315" r:id="rId6"/>
    <p:sldId id="312" r:id="rId7"/>
    <p:sldId id="313" r:id="rId8"/>
    <p:sldId id="320" r:id="rId9"/>
    <p:sldId id="323" r:id="rId10"/>
    <p:sldId id="327" r:id="rId11"/>
    <p:sldId id="319" r:id="rId12"/>
    <p:sldId id="289" r:id="rId13"/>
    <p:sldId id="321" r:id="rId14"/>
    <p:sldId id="324" r:id="rId15"/>
    <p:sldId id="322" r:id="rId16"/>
    <p:sldId id="332" r:id="rId17"/>
    <p:sldId id="326" r:id="rId18"/>
    <p:sldId id="325" r:id="rId19"/>
    <p:sldId id="330" r:id="rId20"/>
    <p:sldId id="333" r:id="rId21"/>
    <p:sldId id="311" r:id="rId22"/>
    <p:sldId id="331" r:id="rId23"/>
    <p:sldId id="335" r:id="rId24"/>
    <p:sldId id="329" r:id="rId25"/>
    <p:sldId id="334" r:id="rId26"/>
    <p:sldId id="33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84" d="100"/>
          <a:sy n="84" d="100"/>
        </p:scale>
        <p:origin x="-1554" y="-78"/>
      </p:cViewPr>
      <p:guideLst>
        <p:guide orient="horz" pos="2291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37C791-540E-4172-96EE-8D84EBB440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对角圆角矩形 6"/>
          <p:cNvSpPr>
            <a:spLocks noChangeArrowheads="1"/>
          </p:cNvSpPr>
          <p:nvPr/>
        </p:nvSpPr>
        <p:spPr bwMode="auto">
          <a:xfrm>
            <a:off x="107950" y="117475"/>
            <a:ext cx="8928100" cy="6626225"/>
          </a:xfrm>
          <a:custGeom>
            <a:avLst/>
            <a:gdLst>
              <a:gd name="T0" fmla="*/ 1103485 w 8928992"/>
              <a:gd name="T1" fmla="*/ 0 h 6624736"/>
              <a:gd name="T2" fmla="*/ 8923636 w 8928992"/>
              <a:gd name="T3" fmla="*/ 0 h 6624736"/>
              <a:gd name="T4" fmla="*/ 8923636 w 8928992"/>
              <a:gd name="T5" fmla="*/ 0 h 6624736"/>
              <a:gd name="T6" fmla="*/ 8923636 w 8928992"/>
              <a:gd name="T7" fmla="*/ 5528038 h 6624736"/>
              <a:gd name="T8" fmla="*/ 7820155 w 8928992"/>
              <a:gd name="T9" fmla="*/ 6633675 h 6624736"/>
              <a:gd name="T10" fmla="*/ 0 w 8928992"/>
              <a:gd name="T11" fmla="*/ 6633675 h 6624736"/>
              <a:gd name="T12" fmla="*/ 0 w 8928992"/>
              <a:gd name="T13" fmla="*/ 6633675 h 6624736"/>
              <a:gd name="T14" fmla="*/ 0 w 8928992"/>
              <a:gd name="T15" fmla="*/ 1105634 h 6624736"/>
              <a:gd name="T16" fmla="*/ 1103485 w 8928992"/>
              <a:gd name="T17" fmla="*/ 0 h 66247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928992"/>
              <a:gd name="T28" fmla="*/ 0 h 6624736"/>
              <a:gd name="T29" fmla="*/ 8928992 w 8928992"/>
              <a:gd name="T30" fmla="*/ 6624736 h 66247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928992" h="6624736">
                <a:moveTo>
                  <a:pt x="1104145" y="0"/>
                </a:moveTo>
                <a:lnTo>
                  <a:pt x="8928992" y="0"/>
                </a:lnTo>
                <a:lnTo>
                  <a:pt x="8928992" y="5520591"/>
                </a:lnTo>
                <a:cubicBezTo>
                  <a:pt x="8928992" y="6130393"/>
                  <a:pt x="8434649" y="6624736"/>
                  <a:pt x="7824847" y="6624736"/>
                </a:cubicBezTo>
                <a:lnTo>
                  <a:pt x="0" y="6624736"/>
                </a:lnTo>
                <a:lnTo>
                  <a:pt x="0" y="1104145"/>
                </a:lnTo>
                <a:cubicBezTo>
                  <a:pt x="0" y="494343"/>
                  <a:pt x="494343" y="0"/>
                  <a:pt x="1104145" y="0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1095375" y="2355850"/>
            <a:ext cx="59975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上下界网络流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4070350" y="3424238"/>
            <a:ext cx="2733675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3057525" y="2200275"/>
            <a:ext cx="2733675" cy="76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1333500" y="3424238"/>
            <a:ext cx="2733675" cy="76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323850" y="2200275"/>
            <a:ext cx="2733675" cy="76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6572250" y="592931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YXV_</a:t>
            </a:r>
            <a:endParaRPr lang="zh-CN" altLang="en-US" sz="240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7456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FF"/>
                </a:solidFill>
              </a:rPr>
              <a:t>一般思路</a:t>
            </a:r>
            <a:r>
              <a:rPr lang="en-US" altLang="zh-CN" sz="3600" b="1">
                <a:solidFill>
                  <a:schemeClr val="bg1"/>
                </a:solidFill>
              </a:rPr>
              <a:t>_</a:t>
            </a:r>
            <a:r>
              <a:rPr lang="zh-CN" altLang="en-US" sz="3600" b="1">
                <a:solidFill>
                  <a:schemeClr val="bg1"/>
                </a:solidFill>
              </a:rPr>
              <a:t>改进</a:t>
            </a:r>
            <a:r>
              <a:rPr lang="en-US" altLang="zh-CN" sz="3600" b="1">
                <a:solidFill>
                  <a:srgbClr val="FFFFFF"/>
                </a:solidFill>
              </a:rPr>
              <a:t>_</a:t>
            </a:r>
            <a:r>
              <a:rPr lang="zh-CN" altLang="en-US" sz="3600" b="1">
                <a:solidFill>
                  <a:srgbClr val="FFFFFF"/>
                </a:solidFill>
              </a:rPr>
              <a:t>优化</a:t>
            </a:r>
            <a:r>
              <a:rPr lang="en-US" altLang="zh-CN" sz="3600" b="1">
                <a:solidFill>
                  <a:srgbClr val="FFFFFF"/>
                </a:solidFill>
              </a:rPr>
              <a:t>_</a:t>
            </a:r>
            <a:r>
              <a:rPr lang="zh-CN" altLang="en-US" sz="3600" b="1">
                <a:solidFill>
                  <a:srgbClr val="FFFFFF"/>
                </a:solidFill>
              </a:rPr>
              <a:t>例子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439738" y="1346200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FFFF"/>
                </a:solidFill>
              </a:rPr>
              <a:t>原图：</a:t>
            </a:r>
          </a:p>
        </p:txBody>
      </p:sp>
      <p:sp>
        <p:nvSpPr>
          <p:cNvPr id="67" name="椭圆 66"/>
          <p:cNvSpPr>
            <a:spLocks noChangeAspect="1" noChangeArrowheads="1"/>
          </p:cNvSpPr>
          <p:nvPr/>
        </p:nvSpPr>
        <p:spPr bwMode="auto">
          <a:xfrm>
            <a:off x="3870325" y="1438275"/>
            <a:ext cx="366713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1</a:t>
            </a:r>
          </a:p>
        </p:txBody>
      </p:sp>
      <p:sp>
        <p:nvSpPr>
          <p:cNvPr id="69" name="椭圆 68"/>
          <p:cNvSpPr>
            <a:spLocks noChangeAspect="1" noChangeArrowheads="1"/>
          </p:cNvSpPr>
          <p:nvPr/>
        </p:nvSpPr>
        <p:spPr bwMode="auto">
          <a:xfrm>
            <a:off x="5181600" y="137001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2</a:t>
            </a:r>
          </a:p>
        </p:txBody>
      </p:sp>
      <p:sp>
        <p:nvSpPr>
          <p:cNvPr id="70" name="椭圆 69"/>
          <p:cNvSpPr>
            <a:spLocks noChangeAspect="1" noChangeArrowheads="1"/>
          </p:cNvSpPr>
          <p:nvPr/>
        </p:nvSpPr>
        <p:spPr bwMode="auto">
          <a:xfrm>
            <a:off x="2757488" y="1401763"/>
            <a:ext cx="366712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S</a:t>
            </a:r>
          </a:p>
        </p:txBody>
      </p:sp>
      <p:sp>
        <p:nvSpPr>
          <p:cNvPr id="71" name="椭圆 70"/>
          <p:cNvSpPr>
            <a:spLocks noChangeAspect="1" noChangeArrowheads="1"/>
          </p:cNvSpPr>
          <p:nvPr/>
        </p:nvSpPr>
        <p:spPr bwMode="auto">
          <a:xfrm>
            <a:off x="6316663" y="1504950"/>
            <a:ext cx="366712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T</a:t>
            </a:r>
          </a:p>
        </p:txBody>
      </p:sp>
      <p:sp>
        <p:nvSpPr>
          <p:cNvPr id="72" name="直接连接符 71"/>
          <p:cNvSpPr>
            <a:spLocks noChangeAspect="1" noChangeShapeType="1"/>
          </p:cNvSpPr>
          <p:nvPr/>
        </p:nvSpPr>
        <p:spPr bwMode="auto">
          <a:xfrm flipV="1">
            <a:off x="3211513" y="1620838"/>
            <a:ext cx="468312" cy="28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72"/>
          <p:cNvSpPr>
            <a:spLocks noChangeAspect="1" noChangeShapeType="1"/>
          </p:cNvSpPr>
          <p:nvPr/>
        </p:nvSpPr>
        <p:spPr bwMode="auto">
          <a:xfrm>
            <a:off x="5641975" y="1703388"/>
            <a:ext cx="571500" cy="269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直接连接符 73"/>
          <p:cNvSpPr>
            <a:spLocks noChangeAspect="1" noChangeShapeType="1"/>
          </p:cNvSpPr>
          <p:nvPr/>
        </p:nvSpPr>
        <p:spPr bwMode="auto">
          <a:xfrm>
            <a:off x="4343400" y="1674813"/>
            <a:ext cx="685800" cy="269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文本框 35852"/>
          <p:cNvSpPr txBox="1">
            <a:spLocks noChangeAspect="1" noChangeArrowheads="1"/>
          </p:cNvSpPr>
          <p:nvPr/>
        </p:nvSpPr>
        <p:spPr bwMode="auto">
          <a:xfrm>
            <a:off x="3208338" y="1328738"/>
            <a:ext cx="685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[2,6]</a:t>
            </a:r>
          </a:p>
        </p:txBody>
      </p:sp>
      <p:sp>
        <p:nvSpPr>
          <p:cNvPr id="78" name="文本框 35853"/>
          <p:cNvSpPr txBox="1">
            <a:spLocks noChangeAspect="1" noChangeArrowheads="1"/>
          </p:cNvSpPr>
          <p:nvPr/>
        </p:nvSpPr>
        <p:spPr bwMode="auto">
          <a:xfrm>
            <a:off x="5597525" y="1368425"/>
            <a:ext cx="6858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[3,7]</a:t>
            </a:r>
          </a:p>
        </p:txBody>
      </p:sp>
      <p:sp>
        <p:nvSpPr>
          <p:cNvPr id="79" name="文本框 35854"/>
          <p:cNvSpPr txBox="1">
            <a:spLocks noChangeAspect="1" noChangeArrowheads="1"/>
          </p:cNvSpPr>
          <p:nvPr/>
        </p:nvSpPr>
        <p:spPr bwMode="auto">
          <a:xfrm>
            <a:off x="4325938" y="1292225"/>
            <a:ext cx="8683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[3,4]</a:t>
            </a:r>
          </a:p>
        </p:txBody>
      </p:sp>
      <p:sp>
        <p:nvSpPr>
          <p:cNvPr id="98" name="椭圆 97"/>
          <p:cNvSpPr>
            <a:spLocks noChangeAspect="1" noChangeArrowheads="1"/>
          </p:cNvSpPr>
          <p:nvPr/>
        </p:nvSpPr>
        <p:spPr bwMode="auto">
          <a:xfrm>
            <a:off x="3657600" y="534511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1</a:t>
            </a:r>
          </a:p>
        </p:txBody>
      </p:sp>
      <p:sp>
        <p:nvSpPr>
          <p:cNvPr id="100" name="椭圆 99"/>
          <p:cNvSpPr>
            <a:spLocks noChangeAspect="1" noChangeArrowheads="1"/>
          </p:cNvSpPr>
          <p:nvPr/>
        </p:nvSpPr>
        <p:spPr bwMode="auto">
          <a:xfrm>
            <a:off x="5029200" y="537686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2</a:t>
            </a:r>
          </a:p>
        </p:txBody>
      </p:sp>
      <p:sp>
        <p:nvSpPr>
          <p:cNvPr id="101" name="椭圆 100"/>
          <p:cNvSpPr>
            <a:spLocks noChangeAspect="1" noChangeArrowheads="1"/>
          </p:cNvSpPr>
          <p:nvPr/>
        </p:nvSpPr>
        <p:spPr bwMode="auto">
          <a:xfrm>
            <a:off x="2578100" y="530066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S</a:t>
            </a:r>
          </a:p>
        </p:txBody>
      </p:sp>
      <p:sp>
        <p:nvSpPr>
          <p:cNvPr id="102" name="椭圆 101"/>
          <p:cNvSpPr>
            <a:spLocks noChangeAspect="1" noChangeArrowheads="1"/>
          </p:cNvSpPr>
          <p:nvPr/>
        </p:nvSpPr>
        <p:spPr bwMode="auto">
          <a:xfrm>
            <a:off x="6316663" y="54483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T</a:t>
            </a:r>
          </a:p>
        </p:txBody>
      </p:sp>
      <p:sp>
        <p:nvSpPr>
          <p:cNvPr id="103" name="直接连接符 102"/>
          <p:cNvSpPr>
            <a:spLocks noChangeAspect="1" noChangeShapeType="1"/>
          </p:cNvSpPr>
          <p:nvPr/>
        </p:nvSpPr>
        <p:spPr bwMode="auto">
          <a:xfrm flipV="1">
            <a:off x="3081338" y="5559425"/>
            <a:ext cx="54610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直接连接符 103"/>
          <p:cNvSpPr>
            <a:spLocks noChangeAspect="1" noChangeShapeType="1"/>
          </p:cNvSpPr>
          <p:nvPr/>
        </p:nvSpPr>
        <p:spPr bwMode="auto">
          <a:xfrm>
            <a:off x="5572125" y="5559425"/>
            <a:ext cx="66675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直接连接符 104"/>
          <p:cNvSpPr>
            <a:spLocks noChangeAspect="1" noChangeShapeType="1"/>
          </p:cNvSpPr>
          <p:nvPr/>
        </p:nvSpPr>
        <p:spPr bwMode="auto">
          <a:xfrm>
            <a:off x="4143375" y="5575300"/>
            <a:ext cx="80010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文本框 35852"/>
          <p:cNvSpPr txBox="1">
            <a:spLocks noChangeAspect="1" noChangeArrowheads="1"/>
          </p:cNvSpPr>
          <p:nvPr/>
        </p:nvSpPr>
        <p:spPr bwMode="auto">
          <a:xfrm>
            <a:off x="3043238" y="5192713"/>
            <a:ext cx="8001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[4]</a:t>
            </a:r>
          </a:p>
        </p:txBody>
      </p:sp>
      <p:sp>
        <p:nvSpPr>
          <p:cNvPr id="109" name="文本框 35853"/>
          <p:cNvSpPr txBox="1">
            <a:spLocks noChangeAspect="1" noChangeArrowheads="1"/>
          </p:cNvSpPr>
          <p:nvPr/>
        </p:nvSpPr>
        <p:spPr bwMode="auto">
          <a:xfrm>
            <a:off x="5589588" y="5241925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[4]</a:t>
            </a:r>
          </a:p>
        </p:txBody>
      </p:sp>
      <p:sp>
        <p:nvSpPr>
          <p:cNvPr id="110" name="文本框 35854"/>
          <p:cNvSpPr txBox="1">
            <a:spLocks noChangeAspect="1" noChangeArrowheads="1"/>
          </p:cNvSpPr>
          <p:nvPr/>
        </p:nvSpPr>
        <p:spPr bwMode="auto">
          <a:xfrm>
            <a:off x="4249738" y="5241925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[1]</a:t>
            </a:r>
          </a:p>
        </p:txBody>
      </p:sp>
      <p:sp>
        <p:nvSpPr>
          <p:cNvPr id="113" name="椭圆 112"/>
          <p:cNvSpPr>
            <a:spLocks noChangeAspect="1" noChangeArrowheads="1"/>
          </p:cNvSpPr>
          <p:nvPr/>
        </p:nvSpPr>
        <p:spPr bwMode="auto">
          <a:xfrm>
            <a:off x="5692775" y="6270625"/>
            <a:ext cx="425450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x</a:t>
            </a:r>
          </a:p>
        </p:txBody>
      </p:sp>
      <p:sp>
        <p:nvSpPr>
          <p:cNvPr id="114" name="椭圆 113"/>
          <p:cNvSpPr>
            <a:spLocks noChangeAspect="1" noChangeArrowheads="1"/>
          </p:cNvSpPr>
          <p:nvPr/>
        </p:nvSpPr>
        <p:spPr bwMode="auto">
          <a:xfrm>
            <a:off x="2740025" y="6143625"/>
            <a:ext cx="425450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y</a:t>
            </a:r>
          </a:p>
        </p:txBody>
      </p:sp>
      <p:sp>
        <p:nvSpPr>
          <p:cNvPr id="115" name="直接连接符 114"/>
          <p:cNvSpPr>
            <a:spLocks noChangeAspect="1" noChangeShapeType="1"/>
          </p:cNvSpPr>
          <p:nvPr/>
        </p:nvSpPr>
        <p:spPr bwMode="auto">
          <a:xfrm flipV="1">
            <a:off x="6040438" y="5927725"/>
            <a:ext cx="396875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TextBox 115"/>
          <p:cNvSpPr txBox="1">
            <a:spLocks noChangeAspect="1" noChangeArrowheads="1"/>
          </p:cNvSpPr>
          <p:nvPr/>
        </p:nvSpPr>
        <p:spPr bwMode="auto">
          <a:xfrm>
            <a:off x="6434138" y="5984875"/>
            <a:ext cx="307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[3]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直接连接符 116"/>
          <p:cNvSpPr>
            <a:spLocks noChangeAspect="1" noChangeShapeType="1"/>
          </p:cNvSpPr>
          <p:nvPr/>
        </p:nvSpPr>
        <p:spPr bwMode="auto">
          <a:xfrm flipH="1">
            <a:off x="3255963" y="5740400"/>
            <a:ext cx="541337" cy="447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TextBox 117"/>
          <p:cNvSpPr txBox="1">
            <a:spLocks noChangeAspect="1" noChangeArrowheads="1"/>
          </p:cNvSpPr>
          <p:nvPr/>
        </p:nvSpPr>
        <p:spPr bwMode="auto">
          <a:xfrm>
            <a:off x="3435350" y="5978525"/>
            <a:ext cx="307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[1]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直接连接符 118"/>
          <p:cNvSpPr>
            <a:spLocks noChangeAspect="1" noChangeShapeType="1"/>
          </p:cNvSpPr>
          <p:nvPr/>
        </p:nvSpPr>
        <p:spPr bwMode="auto">
          <a:xfrm>
            <a:off x="2878138" y="5713413"/>
            <a:ext cx="3175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TextBox 119"/>
          <p:cNvSpPr txBox="1">
            <a:spLocks noChangeAspect="1" noChangeArrowheads="1"/>
          </p:cNvSpPr>
          <p:nvPr/>
        </p:nvSpPr>
        <p:spPr bwMode="auto">
          <a:xfrm>
            <a:off x="2924175" y="5648325"/>
            <a:ext cx="307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[2]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428625" y="4154488"/>
            <a:ext cx="1279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方式</a:t>
            </a:r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rgbClr val="FFFFFF"/>
                </a:solidFill>
              </a:rPr>
              <a:t>：</a:t>
            </a:r>
          </a:p>
        </p:txBody>
      </p:sp>
      <p:sp>
        <p:nvSpPr>
          <p:cNvPr id="4098" name="任意多边形 4097"/>
          <p:cNvSpPr>
            <a:spLocks noChangeAspect="1"/>
          </p:cNvSpPr>
          <p:nvPr/>
        </p:nvSpPr>
        <p:spPr>
          <a:xfrm>
            <a:off x="2771775" y="4578350"/>
            <a:ext cx="3643313" cy="722313"/>
          </a:xfrm>
          <a:custGeom>
            <a:avLst/>
            <a:gdLst>
              <a:gd name="connsiteX0" fmla="*/ 4820356 w 4820356"/>
              <a:gd name="connsiteY0" fmla="*/ 699946 h 699946"/>
              <a:gd name="connsiteX1" fmla="*/ 2009422 w 4820356"/>
              <a:gd name="connsiteY1" fmla="*/ 35 h 699946"/>
              <a:gd name="connsiteX2" fmla="*/ 0 w 4820356"/>
              <a:gd name="connsiteY2" fmla="*/ 666080 h 699946"/>
              <a:gd name="connsiteX3" fmla="*/ 0 w 4820356"/>
              <a:gd name="connsiteY3" fmla="*/ 666080 h 69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356" h="699946">
                <a:moveTo>
                  <a:pt x="4820356" y="699946"/>
                </a:moveTo>
                <a:cubicBezTo>
                  <a:pt x="3816585" y="352812"/>
                  <a:pt x="2812815" y="5679"/>
                  <a:pt x="2009422" y="35"/>
                </a:cubicBezTo>
                <a:cubicBezTo>
                  <a:pt x="1206029" y="-5609"/>
                  <a:pt x="0" y="666080"/>
                  <a:pt x="0" y="666080"/>
                </a:cubicBezTo>
                <a:lnTo>
                  <a:pt x="0" y="666080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01" name="直接箭头连接符 4100"/>
          <p:cNvCxnSpPr>
            <a:cxnSpLocks noChangeAspect="1"/>
            <a:endCxn id="4098" idx="2"/>
          </p:cNvCxnSpPr>
          <p:nvPr/>
        </p:nvCxnSpPr>
        <p:spPr>
          <a:xfrm flipH="1">
            <a:off x="2771775" y="5148263"/>
            <a:ext cx="90488" cy="1174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9" name="TextBox 4101"/>
          <p:cNvSpPr txBox="1">
            <a:spLocks noChangeAspect="1"/>
          </p:cNvSpPr>
          <p:nvPr/>
        </p:nvSpPr>
        <p:spPr bwMode="auto">
          <a:xfrm>
            <a:off x="4111625" y="4679950"/>
            <a:ext cx="4794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 inf ]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椭圆 83"/>
          <p:cNvSpPr>
            <a:spLocks noChangeAspect="1" noChangeArrowheads="1"/>
          </p:cNvSpPr>
          <p:nvPr/>
        </p:nvSpPr>
        <p:spPr bwMode="auto">
          <a:xfrm>
            <a:off x="4219575" y="305276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1</a:t>
            </a:r>
          </a:p>
        </p:txBody>
      </p:sp>
      <p:sp>
        <p:nvSpPr>
          <p:cNvPr id="85" name="椭圆 84"/>
          <p:cNvSpPr>
            <a:spLocks noChangeAspect="1" noChangeArrowheads="1"/>
          </p:cNvSpPr>
          <p:nvPr/>
        </p:nvSpPr>
        <p:spPr bwMode="auto">
          <a:xfrm>
            <a:off x="5591175" y="308451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2</a:t>
            </a:r>
          </a:p>
        </p:txBody>
      </p:sp>
      <p:sp>
        <p:nvSpPr>
          <p:cNvPr id="86" name="椭圆 85"/>
          <p:cNvSpPr>
            <a:spLocks noChangeAspect="1" noChangeArrowheads="1"/>
          </p:cNvSpPr>
          <p:nvPr/>
        </p:nvSpPr>
        <p:spPr bwMode="auto">
          <a:xfrm>
            <a:off x="3140075" y="300831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S</a:t>
            </a:r>
          </a:p>
        </p:txBody>
      </p:sp>
      <p:sp>
        <p:nvSpPr>
          <p:cNvPr id="87" name="椭圆 86"/>
          <p:cNvSpPr>
            <a:spLocks noChangeAspect="1" noChangeArrowheads="1"/>
          </p:cNvSpPr>
          <p:nvPr/>
        </p:nvSpPr>
        <p:spPr bwMode="auto">
          <a:xfrm>
            <a:off x="6878638" y="315595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T</a:t>
            </a:r>
          </a:p>
        </p:txBody>
      </p:sp>
      <p:sp>
        <p:nvSpPr>
          <p:cNvPr id="88" name="直接连接符 87"/>
          <p:cNvSpPr>
            <a:spLocks noChangeAspect="1" noChangeShapeType="1"/>
          </p:cNvSpPr>
          <p:nvPr/>
        </p:nvSpPr>
        <p:spPr bwMode="auto">
          <a:xfrm flipV="1">
            <a:off x="3643313" y="3267075"/>
            <a:ext cx="547687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直接连接符 88"/>
          <p:cNvSpPr>
            <a:spLocks noChangeAspect="1" noChangeShapeType="1"/>
          </p:cNvSpPr>
          <p:nvPr/>
        </p:nvSpPr>
        <p:spPr bwMode="auto">
          <a:xfrm>
            <a:off x="6134100" y="3267075"/>
            <a:ext cx="66675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直接连接符 89"/>
          <p:cNvSpPr>
            <a:spLocks noChangeAspect="1" noChangeShapeType="1"/>
          </p:cNvSpPr>
          <p:nvPr/>
        </p:nvSpPr>
        <p:spPr bwMode="auto">
          <a:xfrm>
            <a:off x="4705350" y="3282950"/>
            <a:ext cx="80010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文本框 35852"/>
          <p:cNvSpPr txBox="1">
            <a:spLocks noChangeAspect="1" noChangeArrowheads="1"/>
          </p:cNvSpPr>
          <p:nvPr/>
        </p:nvSpPr>
        <p:spPr bwMode="auto">
          <a:xfrm>
            <a:off x="3605213" y="2900363"/>
            <a:ext cx="8001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[4]</a:t>
            </a:r>
          </a:p>
        </p:txBody>
      </p:sp>
      <p:sp>
        <p:nvSpPr>
          <p:cNvPr id="92" name="文本框 35853"/>
          <p:cNvSpPr txBox="1">
            <a:spLocks noChangeAspect="1" noChangeArrowheads="1"/>
          </p:cNvSpPr>
          <p:nvPr/>
        </p:nvSpPr>
        <p:spPr bwMode="auto">
          <a:xfrm>
            <a:off x="6151563" y="2949575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[4]</a:t>
            </a:r>
          </a:p>
        </p:txBody>
      </p:sp>
      <p:sp>
        <p:nvSpPr>
          <p:cNvPr id="93" name="文本框 35854"/>
          <p:cNvSpPr txBox="1">
            <a:spLocks noChangeAspect="1" noChangeArrowheads="1"/>
          </p:cNvSpPr>
          <p:nvPr/>
        </p:nvSpPr>
        <p:spPr bwMode="auto">
          <a:xfrm>
            <a:off x="4811713" y="2949575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[1]</a:t>
            </a:r>
          </a:p>
        </p:txBody>
      </p:sp>
      <p:sp>
        <p:nvSpPr>
          <p:cNvPr id="94" name="椭圆 93"/>
          <p:cNvSpPr>
            <a:spLocks noChangeAspect="1" noChangeArrowheads="1"/>
          </p:cNvSpPr>
          <p:nvPr/>
        </p:nvSpPr>
        <p:spPr bwMode="auto">
          <a:xfrm>
            <a:off x="6254750" y="3978275"/>
            <a:ext cx="427038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x</a:t>
            </a:r>
          </a:p>
        </p:txBody>
      </p:sp>
      <p:sp>
        <p:nvSpPr>
          <p:cNvPr id="95" name="直接连接符 94"/>
          <p:cNvSpPr>
            <a:spLocks noChangeAspect="1" noChangeShapeType="1"/>
          </p:cNvSpPr>
          <p:nvPr/>
        </p:nvSpPr>
        <p:spPr bwMode="auto">
          <a:xfrm flipV="1">
            <a:off x="6602413" y="3633788"/>
            <a:ext cx="396875" cy="3444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TextBox 95"/>
          <p:cNvSpPr txBox="1">
            <a:spLocks noChangeAspect="1" noChangeArrowheads="1"/>
          </p:cNvSpPr>
          <p:nvPr/>
        </p:nvSpPr>
        <p:spPr bwMode="auto">
          <a:xfrm>
            <a:off x="6996113" y="3692525"/>
            <a:ext cx="3095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[3]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7" name="直接连接符 96"/>
          <p:cNvSpPr>
            <a:spLocks noChangeAspect="1" noChangeShapeType="1"/>
          </p:cNvSpPr>
          <p:nvPr/>
        </p:nvSpPr>
        <p:spPr bwMode="auto">
          <a:xfrm flipH="1">
            <a:off x="3811588" y="3522663"/>
            <a:ext cx="541337" cy="449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TextBox 121"/>
          <p:cNvSpPr txBox="1">
            <a:spLocks noChangeAspect="1" noChangeArrowheads="1"/>
          </p:cNvSpPr>
          <p:nvPr/>
        </p:nvSpPr>
        <p:spPr bwMode="auto">
          <a:xfrm>
            <a:off x="4122738" y="3543300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[3]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3" name="直接连接符 122"/>
          <p:cNvSpPr>
            <a:spLocks noChangeAspect="1" noChangeShapeType="1"/>
          </p:cNvSpPr>
          <p:nvPr/>
        </p:nvSpPr>
        <p:spPr bwMode="auto">
          <a:xfrm>
            <a:off x="3433763" y="3495675"/>
            <a:ext cx="3175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" name="TextBox 123"/>
          <p:cNvSpPr txBox="1">
            <a:spLocks noChangeAspect="1" noChangeArrowheads="1"/>
          </p:cNvSpPr>
          <p:nvPr/>
        </p:nvSpPr>
        <p:spPr bwMode="auto">
          <a:xfrm>
            <a:off x="3479800" y="3432175"/>
            <a:ext cx="307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[2]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5" name="任意多边形 124"/>
          <p:cNvSpPr>
            <a:spLocks noChangeAspect="1"/>
          </p:cNvSpPr>
          <p:nvPr/>
        </p:nvSpPr>
        <p:spPr>
          <a:xfrm>
            <a:off x="3333750" y="2284413"/>
            <a:ext cx="3643313" cy="723900"/>
          </a:xfrm>
          <a:custGeom>
            <a:avLst/>
            <a:gdLst>
              <a:gd name="connsiteX0" fmla="*/ 4820356 w 4820356"/>
              <a:gd name="connsiteY0" fmla="*/ 699946 h 699946"/>
              <a:gd name="connsiteX1" fmla="*/ 2009422 w 4820356"/>
              <a:gd name="connsiteY1" fmla="*/ 35 h 699946"/>
              <a:gd name="connsiteX2" fmla="*/ 0 w 4820356"/>
              <a:gd name="connsiteY2" fmla="*/ 666080 h 699946"/>
              <a:gd name="connsiteX3" fmla="*/ 0 w 4820356"/>
              <a:gd name="connsiteY3" fmla="*/ 666080 h 69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356" h="699946">
                <a:moveTo>
                  <a:pt x="4820356" y="699946"/>
                </a:moveTo>
                <a:cubicBezTo>
                  <a:pt x="3816585" y="352812"/>
                  <a:pt x="2812815" y="5679"/>
                  <a:pt x="2009422" y="35"/>
                </a:cubicBezTo>
                <a:cubicBezTo>
                  <a:pt x="1206029" y="-5609"/>
                  <a:pt x="0" y="666080"/>
                  <a:pt x="0" y="666080"/>
                </a:cubicBezTo>
                <a:lnTo>
                  <a:pt x="0" y="666080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6" name="直接箭头连接符 125"/>
          <p:cNvCxnSpPr>
            <a:cxnSpLocks noChangeAspect="1"/>
            <a:endCxn id="125" idx="2"/>
          </p:cNvCxnSpPr>
          <p:nvPr/>
        </p:nvCxnSpPr>
        <p:spPr>
          <a:xfrm flipH="1">
            <a:off x="3333750" y="2855913"/>
            <a:ext cx="90488" cy="1174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9" name="TextBox 126"/>
          <p:cNvSpPr txBox="1">
            <a:spLocks noChangeAspect="1"/>
          </p:cNvSpPr>
          <p:nvPr/>
        </p:nvSpPr>
        <p:spPr bwMode="auto">
          <a:xfrm>
            <a:off x="4673600" y="2387600"/>
            <a:ext cx="4794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 inf ]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8" name="椭圆 147"/>
          <p:cNvSpPr>
            <a:spLocks noChangeAspect="1" noChangeArrowheads="1"/>
          </p:cNvSpPr>
          <p:nvPr/>
        </p:nvSpPr>
        <p:spPr bwMode="auto">
          <a:xfrm>
            <a:off x="3392488" y="38608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y</a:t>
            </a:r>
          </a:p>
        </p:txBody>
      </p:sp>
      <p:cxnSp>
        <p:nvCxnSpPr>
          <p:cNvPr id="4107" name="直接箭头连接符 4106"/>
          <p:cNvCxnSpPr/>
          <p:nvPr/>
        </p:nvCxnSpPr>
        <p:spPr>
          <a:xfrm flipH="1">
            <a:off x="3878263" y="3522663"/>
            <a:ext cx="1668462" cy="642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2" name="TextBox 4110"/>
          <p:cNvSpPr txBox="1">
            <a:spLocks noChangeArrowheads="1"/>
          </p:cNvSpPr>
          <p:nvPr/>
        </p:nvSpPr>
        <p:spPr bwMode="auto">
          <a:xfrm>
            <a:off x="4452938" y="391953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[3]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121" name="直接箭头连接符 4120"/>
          <p:cNvCxnSpPr/>
          <p:nvPr/>
        </p:nvCxnSpPr>
        <p:spPr>
          <a:xfrm flipH="1" flipV="1">
            <a:off x="6018213" y="3543300"/>
            <a:ext cx="298450" cy="3683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4" name="TextBox 4121"/>
          <p:cNvSpPr txBox="1">
            <a:spLocks noChangeArrowheads="1"/>
          </p:cNvSpPr>
          <p:nvPr/>
        </p:nvSpPr>
        <p:spPr bwMode="auto">
          <a:xfrm>
            <a:off x="6134100" y="36401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[3]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124" name="直接箭头连接符 4123"/>
          <p:cNvCxnSpPr/>
          <p:nvPr/>
        </p:nvCxnSpPr>
        <p:spPr>
          <a:xfrm flipH="1" flipV="1">
            <a:off x="4759325" y="3479800"/>
            <a:ext cx="1408113" cy="6238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6" name="TextBox 4125"/>
          <p:cNvSpPr txBox="1">
            <a:spLocks noChangeArrowheads="1"/>
          </p:cNvSpPr>
          <p:nvPr/>
        </p:nvSpPr>
        <p:spPr bwMode="auto">
          <a:xfrm>
            <a:off x="5540375" y="3821113"/>
            <a:ext cx="439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[2]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428625" y="2184400"/>
            <a:ext cx="1279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方式</a:t>
            </a:r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rgbClr val="FFFFFF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/>
      <p:bldP spid="78" grpId="0"/>
      <p:bldP spid="79" grpId="0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8" grpId="0"/>
      <p:bldP spid="109" grpId="0"/>
      <p:bldP spid="110" grpId="0"/>
      <p:bldP spid="113" grpId="0" animBg="1"/>
      <p:bldP spid="114" grpId="0" animBg="1"/>
      <p:bldP spid="115" grpId="0" animBg="1"/>
      <p:bldP spid="116" grpId="0"/>
      <p:bldP spid="117" grpId="0" animBg="1"/>
      <p:bldP spid="118" grpId="0"/>
      <p:bldP spid="119" grpId="0" animBg="1"/>
      <p:bldP spid="120" grpId="0"/>
      <p:bldP spid="121" grpId="0"/>
      <p:bldP spid="4098" grpId="0" animBg="1"/>
      <p:bldP spid="11299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 animBg="1"/>
      <p:bldP spid="95" grpId="0" animBg="1"/>
      <p:bldP spid="96" grpId="0"/>
      <p:bldP spid="97" grpId="0" animBg="1"/>
      <p:bldP spid="122" grpId="0"/>
      <p:bldP spid="123" grpId="0" animBg="1"/>
      <p:bldP spid="124" grpId="0"/>
      <p:bldP spid="125" grpId="0" animBg="1"/>
      <p:bldP spid="11319" grpId="0"/>
      <p:bldP spid="148" grpId="0" animBg="1"/>
      <p:bldP spid="11322" grpId="0"/>
      <p:bldP spid="11324" grpId="0"/>
      <p:bldP spid="11326" grpId="0"/>
      <p:bldP spid="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判断可行流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539750" y="1052513"/>
            <a:ext cx="7878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按上述方式</a:t>
            </a:r>
            <a:r>
              <a:rPr lang="en-US" altLang="zh-CN" sz="2400" dirty="0">
                <a:solidFill>
                  <a:schemeClr val="bg1"/>
                </a:solidFill>
              </a:rPr>
              <a:t>(1</a:t>
            </a:r>
            <a:r>
              <a:rPr lang="zh-CN" altLang="en-US" sz="2400" dirty="0">
                <a:solidFill>
                  <a:schemeClr val="bg1"/>
                </a:solidFill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均可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构图，</a:t>
            </a:r>
            <a:r>
              <a:rPr lang="zh-CN" altLang="en-US" sz="2400" dirty="0">
                <a:solidFill>
                  <a:srgbClr val="FFFF00"/>
                </a:solidFill>
              </a:rPr>
              <a:t>从</a:t>
            </a:r>
            <a:r>
              <a:rPr lang="en-US" altLang="zh-CN" sz="2400" dirty="0">
                <a:solidFill>
                  <a:srgbClr val="FFFF00"/>
                </a:solidFill>
              </a:rPr>
              <a:t>x</a:t>
            </a:r>
            <a:r>
              <a:rPr lang="zh-CN" altLang="en-US" sz="2400" dirty="0">
                <a:solidFill>
                  <a:srgbClr val="FFFF00"/>
                </a:solidFill>
              </a:rPr>
              <a:t>到</a:t>
            </a:r>
            <a:r>
              <a:rPr lang="en-US" altLang="zh-CN" sz="2400" dirty="0">
                <a:solidFill>
                  <a:srgbClr val="FFFF00"/>
                </a:solidFill>
              </a:rPr>
              <a:t>y</a:t>
            </a:r>
            <a:r>
              <a:rPr lang="zh-CN" altLang="en-US" sz="2400" dirty="0">
                <a:solidFill>
                  <a:srgbClr val="FFFF00"/>
                </a:solidFill>
              </a:rPr>
              <a:t>跑一次最大流，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若与</a:t>
            </a:r>
            <a:r>
              <a:rPr lang="en-US" altLang="zh-CN" sz="2400" dirty="0">
                <a:solidFill>
                  <a:srgbClr val="FFFF00"/>
                </a:solidFill>
              </a:rPr>
              <a:t>x</a:t>
            </a:r>
            <a:r>
              <a:rPr lang="zh-CN" altLang="en-US" sz="2400" dirty="0">
                <a:solidFill>
                  <a:srgbClr val="FFFF00"/>
                </a:solidFill>
              </a:rPr>
              <a:t>或与</a:t>
            </a:r>
            <a:r>
              <a:rPr lang="en-US" altLang="zh-CN" sz="2400" dirty="0">
                <a:solidFill>
                  <a:srgbClr val="FFFF00"/>
                </a:solidFill>
              </a:rPr>
              <a:t>y</a:t>
            </a:r>
            <a:r>
              <a:rPr lang="zh-CN" altLang="en-US" sz="2400" dirty="0">
                <a:solidFill>
                  <a:srgbClr val="FFFF00"/>
                </a:solidFill>
              </a:rPr>
              <a:t>相连的边全部流满，则证明原图存在可行流。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2938" y="3683000"/>
            <a:ext cx="5981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无原汇</a:t>
            </a:r>
            <a:r>
              <a:rPr lang="zh-CN" altLang="en-US" sz="2400" dirty="0">
                <a:solidFill>
                  <a:schemeClr val="bg1"/>
                </a:solidFill>
              </a:rPr>
              <a:t>为上图无</a:t>
            </a:r>
            <a:r>
              <a:rPr lang="en-US" altLang="zh-CN" sz="2400" dirty="0">
                <a:solidFill>
                  <a:schemeClr val="bg1"/>
                </a:solidFill>
              </a:rPr>
              <a:t>s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t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边的情况，更简单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674688" y="2492375"/>
            <a:ext cx="82740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考虑到，若在原图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没有</a:t>
            </a:r>
            <a:r>
              <a:rPr lang="en-US" altLang="zh-CN" sz="2400" dirty="0">
                <a:solidFill>
                  <a:schemeClr val="bg1"/>
                </a:solidFill>
              </a:rPr>
              <a:t>x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y</a:t>
            </a:r>
            <a:r>
              <a:rPr lang="zh-CN" altLang="en-US" sz="2400" dirty="0">
                <a:solidFill>
                  <a:schemeClr val="bg1"/>
                </a:solidFill>
              </a:rPr>
              <a:t>的图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中，从</a:t>
            </a:r>
            <a:r>
              <a:rPr lang="en-US" altLang="zh-CN" sz="2400" dirty="0">
                <a:solidFill>
                  <a:schemeClr val="bg1"/>
                </a:solidFill>
              </a:rPr>
              <a:t>t</a:t>
            </a:r>
            <a:r>
              <a:rPr lang="zh-CN" altLang="en-US" sz="2400" dirty="0">
                <a:solidFill>
                  <a:schemeClr val="bg1"/>
                </a:solidFill>
              </a:rPr>
              <a:t>向</a:t>
            </a:r>
            <a:r>
              <a:rPr lang="en-US" altLang="zh-CN" sz="2400" dirty="0">
                <a:solidFill>
                  <a:schemeClr val="bg1"/>
                </a:solidFill>
              </a:rPr>
              <a:t>s</a:t>
            </a:r>
            <a:r>
              <a:rPr lang="zh-CN" altLang="en-US" sz="2400" dirty="0">
                <a:solidFill>
                  <a:schemeClr val="bg1"/>
                </a:solidFill>
              </a:rPr>
              <a:t>连一条</a:t>
            </a:r>
            <a:r>
              <a:rPr lang="zh-CN" altLang="en-US" sz="2400" dirty="0">
                <a:solidFill>
                  <a:srgbClr val="FFC000"/>
                </a:solidFill>
              </a:rPr>
              <a:t>下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界为</a:t>
            </a:r>
            <a:r>
              <a:rPr lang="en-US" altLang="zh-CN" sz="2400" dirty="0">
                <a:solidFill>
                  <a:srgbClr val="FFC000"/>
                </a:solidFill>
              </a:rPr>
              <a:t>x</a:t>
            </a:r>
            <a:r>
              <a:rPr lang="zh-CN" altLang="en-US" sz="2400" dirty="0">
                <a:solidFill>
                  <a:schemeClr val="bg1"/>
                </a:solidFill>
              </a:rPr>
              <a:t>、上界为</a:t>
            </a:r>
            <a:r>
              <a:rPr lang="en-US" altLang="zh-CN" sz="2400" dirty="0" err="1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的边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不是之前讲的</a:t>
            </a:r>
            <a:r>
              <a:rPr lang="en-US" altLang="zh-CN" sz="2400" dirty="0" err="1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边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，若存在可行流，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则最大流</a:t>
            </a:r>
            <a:r>
              <a:rPr lang="en-US" altLang="zh-CN" sz="2400" dirty="0">
                <a:solidFill>
                  <a:schemeClr val="bg1"/>
                </a:solidFill>
              </a:rPr>
              <a:t>&gt;=x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966788" y="4181475"/>
            <a:ext cx="4032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于是自然地想到二分</a:t>
            </a:r>
            <a:r>
              <a:rPr lang="en-US" altLang="zh-CN" sz="2400" dirty="0">
                <a:solidFill>
                  <a:schemeClr val="bg1"/>
                </a:solidFill>
              </a:rPr>
              <a:t>x</a:t>
            </a:r>
            <a:r>
              <a:rPr lang="zh-CN" altLang="en-US" sz="2400" dirty="0">
                <a:solidFill>
                  <a:schemeClr val="bg1"/>
                </a:solidFill>
              </a:rPr>
              <a:t>的值啦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995363" y="4941888"/>
            <a:ext cx="5108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二分复杂度太高，看另一种方法吧</a:t>
            </a:r>
            <a:r>
              <a:rPr lang="en-US" altLang="zh-CN" sz="2400" dirty="0">
                <a:solidFill>
                  <a:schemeClr val="bg1"/>
                </a:solidFill>
              </a:rPr>
              <a:t>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最大流</a:t>
            </a:r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995363" y="1425575"/>
            <a:ext cx="6646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先判断是否存在可行流</a:t>
            </a:r>
            <a:r>
              <a:rPr lang="zh-CN" altLang="en-US" sz="2400">
                <a:solidFill>
                  <a:schemeClr val="bg1"/>
                </a:solidFill>
              </a:rPr>
              <a:t>，若存在再考虑求最大流</a:t>
            </a: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最大流</a:t>
            </a:r>
            <a:r>
              <a:rPr lang="en-US" altLang="zh-CN" sz="3600" b="1">
                <a:solidFill>
                  <a:schemeClr val="bg1"/>
                </a:solidFill>
              </a:rPr>
              <a:t>_</a:t>
            </a:r>
            <a:r>
              <a:rPr lang="zh-CN" altLang="en-US" sz="3600" b="1">
                <a:solidFill>
                  <a:schemeClr val="bg1"/>
                </a:solidFill>
              </a:rPr>
              <a:t>法二</a:t>
            </a:r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755650" y="1963738"/>
            <a:ext cx="4991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考虑按方式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构图后，</a:t>
            </a:r>
            <a:r>
              <a:rPr lang="en-US" altLang="zh-CN" sz="2400" dirty="0" err="1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边的意义：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755650" y="1195388"/>
            <a:ext cx="2646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同样</a:t>
            </a:r>
            <a:r>
              <a:rPr lang="zh-CN" altLang="en-US" sz="2400" dirty="0">
                <a:solidFill>
                  <a:srgbClr val="FFFF00"/>
                </a:solidFill>
              </a:rPr>
              <a:t>先判断可行流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758825" y="2703513"/>
            <a:ext cx="36544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它表示必须弧的流量 加上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为满足必要弧过程中顺便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得到的自由流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 flipH="1">
            <a:off x="790575" y="5013325"/>
            <a:ext cx="59769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也就是说，自由流可能还能再有一些贡献一些</a:t>
            </a:r>
          </a:p>
        </p:txBody>
      </p:sp>
      <p:sp>
        <p:nvSpPr>
          <p:cNvPr id="10" name="椭圆 9"/>
          <p:cNvSpPr>
            <a:spLocks noChangeAspect="1" noChangeArrowheads="1"/>
          </p:cNvSpPr>
          <p:nvPr/>
        </p:nvSpPr>
        <p:spPr bwMode="auto">
          <a:xfrm>
            <a:off x="5535613" y="3173413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1</a:t>
            </a:r>
          </a:p>
        </p:txBody>
      </p:sp>
      <p:sp>
        <p:nvSpPr>
          <p:cNvPr id="11" name="椭圆 10"/>
          <p:cNvSpPr>
            <a:spLocks noChangeAspect="1" noChangeArrowheads="1"/>
          </p:cNvSpPr>
          <p:nvPr/>
        </p:nvSpPr>
        <p:spPr bwMode="auto">
          <a:xfrm>
            <a:off x="6907213" y="3205163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2</a:t>
            </a:r>
          </a:p>
        </p:txBody>
      </p:sp>
      <p:sp>
        <p:nvSpPr>
          <p:cNvPr id="12" name="椭圆 11"/>
          <p:cNvSpPr>
            <a:spLocks noChangeAspect="1" noChangeArrowheads="1"/>
          </p:cNvSpPr>
          <p:nvPr/>
        </p:nvSpPr>
        <p:spPr bwMode="auto">
          <a:xfrm>
            <a:off x="4456113" y="3127375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S</a:t>
            </a:r>
          </a:p>
        </p:txBody>
      </p:sp>
      <p:sp>
        <p:nvSpPr>
          <p:cNvPr id="13" name="椭圆 12"/>
          <p:cNvSpPr>
            <a:spLocks noChangeAspect="1" noChangeArrowheads="1"/>
          </p:cNvSpPr>
          <p:nvPr/>
        </p:nvSpPr>
        <p:spPr bwMode="auto">
          <a:xfrm>
            <a:off x="8194675" y="3276600"/>
            <a:ext cx="427038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T</a:t>
            </a:r>
          </a:p>
        </p:txBody>
      </p:sp>
      <p:sp>
        <p:nvSpPr>
          <p:cNvPr id="14" name="直接连接符 13"/>
          <p:cNvSpPr>
            <a:spLocks noChangeAspect="1" noChangeShapeType="1"/>
          </p:cNvSpPr>
          <p:nvPr/>
        </p:nvSpPr>
        <p:spPr bwMode="auto">
          <a:xfrm flipV="1">
            <a:off x="4959350" y="3386138"/>
            <a:ext cx="54610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Aspect="1" noChangeShapeType="1"/>
          </p:cNvSpPr>
          <p:nvPr/>
        </p:nvSpPr>
        <p:spPr bwMode="auto">
          <a:xfrm>
            <a:off x="7450138" y="3386138"/>
            <a:ext cx="666750" cy="31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15"/>
          <p:cNvSpPr>
            <a:spLocks noChangeAspect="1" noChangeShapeType="1"/>
          </p:cNvSpPr>
          <p:nvPr/>
        </p:nvSpPr>
        <p:spPr bwMode="auto">
          <a:xfrm>
            <a:off x="6021388" y="3402013"/>
            <a:ext cx="800100" cy="333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35852"/>
          <p:cNvSpPr txBox="1">
            <a:spLocks noChangeAspect="1" noChangeArrowheads="1"/>
          </p:cNvSpPr>
          <p:nvPr/>
        </p:nvSpPr>
        <p:spPr bwMode="auto">
          <a:xfrm>
            <a:off x="4921250" y="3019425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[4]</a:t>
            </a:r>
          </a:p>
        </p:txBody>
      </p:sp>
      <p:sp>
        <p:nvSpPr>
          <p:cNvPr id="18" name="文本框 35853"/>
          <p:cNvSpPr txBox="1">
            <a:spLocks noChangeAspect="1" noChangeArrowheads="1"/>
          </p:cNvSpPr>
          <p:nvPr/>
        </p:nvSpPr>
        <p:spPr bwMode="auto">
          <a:xfrm>
            <a:off x="7467600" y="3068638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[4]</a:t>
            </a:r>
          </a:p>
        </p:txBody>
      </p:sp>
      <p:sp>
        <p:nvSpPr>
          <p:cNvPr id="19" name="文本框 35854"/>
          <p:cNvSpPr txBox="1">
            <a:spLocks noChangeAspect="1" noChangeArrowheads="1"/>
          </p:cNvSpPr>
          <p:nvPr/>
        </p:nvSpPr>
        <p:spPr bwMode="auto">
          <a:xfrm>
            <a:off x="6127750" y="3068638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华文楷体" pitchFamily="2" charset="-122"/>
              </a:rPr>
              <a:t>[1]</a:t>
            </a:r>
          </a:p>
        </p:txBody>
      </p:sp>
      <p:sp>
        <p:nvSpPr>
          <p:cNvPr id="20" name="椭圆 19"/>
          <p:cNvSpPr>
            <a:spLocks noChangeAspect="1" noChangeArrowheads="1"/>
          </p:cNvSpPr>
          <p:nvPr/>
        </p:nvSpPr>
        <p:spPr bwMode="auto">
          <a:xfrm>
            <a:off x="7569200" y="4097338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x</a:t>
            </a:r>
          </a:p>
        </p:txBody>
      </p:sp>
      <p:sp>
        <p:nvSpPr>
          <p:cNvPr id="21" name="椭圆 20"/>
          <p:cNvSpPr>
            <a:spLocks noChangeAspect="1" noChangeArrowheads="1"/>
          </p:cNvSpPr>
          <p:nvPr/>
        </p:nvSpPr>
        <p:spPr bwMode="auto">
          <a:xfrm>
            <a:off x="4616450" y="3971925"/>
            <a:ext cx="427038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华文楷体" pitchFamily="2" charset="-122"/>
              </a:rPr>
              <a:t>y</a:t>
            </a:r>
          </a:p>
        </p:txBody>
      </p:sp>
      <p:sp>
        <p:nvSpPr>
          <p:cNvPr id="22" name="直接连接符 21"/>
          <p:cNvSpPr>
            <a:spLocks noChangeAspect="1" noChangeShapeType="1"/>
          </p:cNvSpPr>
          <p:nvPr/>
        </p:nvSpPr>
        <p:spPr bwMode="auto">
          <a:xfrm flipV="1">
            <a:off x="7918450" y="3754438"/>
            <a:ext cx="396875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22"/>
          <p:cNvSpPr txBox="1">
            <a:spLocks noChangeAspect="1" noChangeArrowheads="1"/>
          </p:cNvSpPr>
          <p:nvPr/>
        </p:nvSpPr>
        <p:spPr bwMode="auto">
          <a:xfrm>
            <a:off x="8312150" y="3811588"/>
            <a:ext cx="3079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[3]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直接连接符 23"/>
          <p:cNvSpPr>
            <a:spLocks noChangeAspect="1" noChangeShapeType="1"/>
          </p:cNvSpPr>
          <p:nvPr/>
        </p:nvSpPr>
        <p:spPr bwMode="auto">
          <a:xfrm flipH="1">
            <a:off x="5133975" y="3567113"/>
            <a:ext cx="539750" cy="447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24"/>
          <p:cNvSpPr txBox="1">
            <a:spLocks noChangeAspect="1" noChangeArrowheads="1"/>
          </p:cNvSpPr>
          <p:nvPr/>
        </p:nvSpPr>
        <p:spPr bwMode="auto">
          <a:xfrm>
            <a:off x="5311775" y="3806825"/>
            <a:ext cx="3095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[1]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直接连接符 25"/>
          <p:cNvSpPr>
            <a:spLocks noChangeAspect="1" noChangeShapeType="1"/>
          </p:cNvSpPr>
          <p:nvPr/>
        </p:nvSpPr>
        <p:spPr bwMode="auto">
          <a:xfrm>
            <a:off x="4756150" y="3540125"/>
            <a:ext cx="3175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spect="1" noChangeArrowheads="1"/>
          </p:cNvSpPr>
          <p:nvPr/>
        </p:nvSpPr>
        <p:spPr bwMode="auto">
          <a:xfrm>
            <a:off x="4802188" y="3476625"/>
            <a:ext cx="307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[2]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>
            <a:spLocks noChangeAspect="1"/>
          </p:cNvSpPr>
          <p:nvPr/>
        </p:nvSpPr>
        <p:spPr>
          <a:xfrm>
            <a:off x="4649788" y="2405063"/>
            <a:ext cx="3643312" cy="722312"/>
          </a:xfrm>
          <a:custGeom>
            <a:avLst/>
            <a:gdLst>
              <a:gd name="connsiteX0" fmla="*/ 4820356 w 4820356"/>
              <a:gd name="connsiteY0" fmla="*/ 699946 h 699946"/>
              <a:gd name="connsiteX1" fmla="*/ 2009422 w 4820356"/>
              <a:gd name="connsiteY1" fmla="*/ 35 h 699946"/>
              <a:gd name="connsiteX2" fmla="*/ 0 w 4820356"/>
              <a:gd name="connsiteY2" fmla="*/ 666080 h 699946"/>
              <a:gd name="connsiteX3" fmla="*/ 0 w 4820356"/>
              <a:gd name="connsiteY3" fmla="*/ 666080 h 69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356" h="699946">
                <a:moveTo>
                  <a:pt x="4820356" y="699946"/>
                </a:moveTo>
                <a:cubicBezTo>
                  <a:pt x="3816585" y="352812"/>
                  <a:pt x="2812815" y="5679"/>
                  <a:pt x="2009422" y="35"/>
                </a:cubicBezTo>
                <a:cubicBezTo>
                  <a:pt x="1206029" y="-5609"/>
                  <a:pt x="0" y="666080"/>
                  <a:pt x="0" y="666080"/>
                </a:cubicBezTo>
                <a:lnTo>
                  <a:pt x="0" y="666080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箭头连接符 28"/>
          <p:cNvCxnSpPr>
            <a:cxnSpLocks noChangeAspect="1"/>
            <a:endCxn id="28" idx="2"/>
          </p:cNvCxnSpPr>
          <p:nvPr/>
        </p:nvCxnSpPr>
        <p:spPr>
          <a:xfrm flipH="1">
            <a:off x="4649788" y="2974975"/>
            <a:ext cx="88900" cy="1174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3" name="TextBox 29"/>
          <p:cNvSpPr txBox="1">
            <a:spLocks noChangeAspect="1"/>
          </p:cNvSpPr>
          <p:nvPr/>
        </p:nvSpPr>
        <p:spPr bwMode="auto">
          <a:xfrm>
            <a:off x="5988050" y="2508250"/>
            <a:ext cx="479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 inf ]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/>
      <p:bldP spid="18" grpId="1"/>
      <p:bldP spid="19" grpId="1"/>
      <p:bldP spid="20" grpId="1" animBg="1"/>
      <p:bldP spid="21" grpId="1" animBg="1"/>
      <p:bldP spid="22" grpId="1" animBg="1"/>
      <p:bldP spid="23" grpId="1"/>
      <p:bldP spid="24" grpId="1" animBg="1"/>
      <p:bldP spid="25" grpId="1"/>
      <p:bldP spid="26" grpId="1" animBg="1"/>
      <p:bldP spid="27" grpId="1"/>
      <p:bldP spid="28" grpId="0" animBg="1"/>
      <p:bldP spid="143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7383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最大流</a:t>
            </a:r>
            <a:r>
              <a:rPr lang="en-US" altLang="zh-CN" sz="3600" b="1">
                <a:solidFill>
                  <a:schemeClr val="bg1"/>
                </a:solidFill>
              </a:rPr>
              <a:t>_</a:t>
            </a:r>
            <a:r>
              <a:rPr lang="zh-CN" altLang="en-US" sz="3600" b="1">
                <a:solidFill>
                  <a:schemeClr val="bg1"/>
                </a:solidFill>
              </a:rPr>
              <a:t>法二</a:t>
            </a: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539750" y="1268413"/>
            <a:ext cx="59817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</a:rPr>
              <a:t>1</a:t>
            </a:r>
            <a:r>
              <a:rPr lang="zh-CN" altLang="en-US" sz="2400">
                <a:solidFill>
                  <a:srgbClr val="FFFF00"/>
                </a:solidFill>
              </a:rPr>
              <a:t>、重建图</a:t>
            </a:r>
            <a:endParaRPr lang="en-US" altLang="zh-CN" sz="2400">
              <a:solidFill>
                <a:srgbClr val="FFFF00"/>
              </a:solidFill>
            </a:endParaRPr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2</a:t>
            </a:r>
            <a:r>
              <a:rPr lang="zh-CN" altLang="en-US" sz="2400">
                <a:solidFill>
                  <a:srgbClr val="FFFF00"/>
                </a:solidFill>
              </a:rPr>
              <a:t>、从</a:t>
            </a:r>
            <a:r>
              <a:rPr lang="en-US" altLang="zh-CN" sz="2400">
                <a:solidFill>
                  <a:srgbClr val="FFFF00"/>
                </a:solidFill>
              </a:rPr>
              <a:t>x</a:t>
            </a:r>
            <a:r>
              <a:rPr lang="zh-CN" altLang="en-US" sz="2400">
                <a:solidFill>
                  <a:srgbClr val="FFFF00"/>
                </a:solidFill>
              </a:rPr>
              <a:t>到</a:t>
            </a:r>
            <a:r>
              <a:rPr lang="en-US" altLang="zh-CN" sz="2400">
                <a:solidFill>
                  <a:srgbClr val="FFFF00"/>
                </a:solidFill>
              </a:rPr>
              <a:t>y</a:t>
            </a:r>
            <a:r>
              <a:rPr lang="zh-CN" altLang="en-US" sz="2400">
                <a:solidFill>
                  <a:srgbClr val="FFFF00"/>
                </a:solidFill>
              </a:rPr>
              <a:t>跑一次最大流，判断有可行流后 </a:t>
            </a:r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      ans+=inf</a:t>
            </a:r>
            <a:r>
              <a:rPr lang="zh-CN" altLang="en-US" sz="2400">
                <a:solidFill>
                  <a:srgbClr val="FFFF00"/>
                </a:solidFill>
              </a:rPr>
              <a:t>边的流量</a:t>
            </a:r>
            <a:r>
              <a:rPr lang="en-US" altLang="zh-CN" sz="2400">
                <a:solidFill>
                  <a:srgbClr val="FFFF00"/>
                </a:solidFill>
              </a:rPr>
              <a:t>(</a:t>
            </a:r>
            <a:r>
              <a:rPr lang="zh-CN" altLang="en-US" sz="2400">
                <a:solidFill>
                  <a:srgbClr val="FFFF00"/>
                </a:solidFill>
              </a:rPr>
              <a:t>必要弧流量</a:t>
            </a:r>
            <a:r>
              <a:rPr lang="en-US" altLang="zh-CN" sz="2400">
                <a:solidFill>
                  <a:srgbClr val="FFFF00"/>
                </a:solidFill>
              </a:rPr>
              <a:t>)</a:t>
            </a:r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3</a:t>
            </a:r>
            <a:r>
              <a:rPr lang="zh-CN" altLang="en-US" sz="2400">
                <a:solidFill>
                  <a:srgbClr val="FFFF00"/>
                </a:solidFill>
              </a:rPr>
              <a:t>、删去</a:t>
            </a:r>
            <a:r>
              <a:rPr lang="en-US" altLang="zh-CN" sz="2400">
                <a:solidFill>
                  <a:srgbClr val="FFFF00"/>
                </a:solidFill>
              </a:rPr>
              <a:t>x</a:t>
            </a:r>
            <a:r>
              <a:rPr lang="zh-CN" altLang="en-US" sz="2400">
                <a:solidFill>
                  <a:srgbClr val="FFFF00"/>
                </a:solidFill>
              </a:rPr>
              <a:t>、</a:t>
            </a:r>
            <a:r>
              <a:rPr lang="en-US" altLang="zh-CN" sz="2400">
                <a:solidFill>
                  <a:srgbClr val="FFFF00"/>
                </a:solidFill>
              </a:rPr>
              <a:t>y</a:t>
            </a:r>
            <a:r>
              <a:rPr lang="zh-CN" altLang="en-US" sz="2400">
                <a:solidFill>
                  <a:srgbClr val="FFFF00"/>
                </a:solidFill>
              </a:rPr>
              <a:t>及其相关边、删去</a:t>
            </a:r>
            <a:r>
              <a:rPr lang="en-US" altLang="zh-CN" sz="2400">
                <a:solidFill>
                  <a:srgbClr val="FFFF00"/>
                </a:solidFill>
              </a:rPr>
              <a:t>inf</a:t>
            </a:r>
            <a:r>
              <a:rPr lang="zh-CN" altLang="en-US" sz="2400">
                <a:solidFill>
                  <a:srgbClr val="FFFF00"/>
                </a:solidFill>
              </a:rPr>
              <a:t>边</a:t>
            </a:r>
            <a:endParaRPr lang="en-US" altLang="zh-CN" sz="2400">
              <a:solidFill>
                <a:srgbClr val="FFFF00"/>
              </a:solidFill>
            </a:endParaRPr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4</a:t>
            </a:r>
            <a:r>
              <a:rPr lang="zh-CN" altLang="en-US" sz="2400">
                <a:solidFill>
                  <a:srgbClr val="FFFF00"/>
                </a:solidFill>
              </a:rPr>
              <a:t>、再从</a:t>
            </a:r>
            <a:r>
              <a:rPr lang="en-US" altLang="zh-CN" sz="2400">
                <a:solidFill>
                  <a:srgbClr val="FFFF00"/>
                </a:solidFill>
              </a:rPr>
              <a:t>s</a:t>
            </a:r>
            <a:r>
              <a:rPr lang="zh-CN" altLang="en-US" sz="2400">
                <a:solidFill>
                  <a:srgbClr val="FFFF00"/>
                </a:solidFill>
              </a:rPr>
              <a:t>到</a:t>
            </a:r>
            <a:r>
              <a:rPr lang="en-US" altLang="zh-CN" sz="2400">
                <a:solidFill>
                  <a:srgbClr val="FFFF00"/>
                </a:solidFill>
              </a:rPr>
              <a:t>t</a:t>
            </a:r>
            <a:r>
              <a:rPr lang="zh-CN" altLang="en-US" sz="2400">
                <a:solidFill>
                  <a:srgbClr val="FFFF00"/>
                </a:solidFill>
              </a:rPr>
              <a:t>跑一次最大流，</a:t>
            </a:r>
            <a:r>
              <a:rPr lang="en-US" altLang="zh-CN" sz="2400">
                <a:solidFill>
                  <a:srgbClr val="FFFF00"/>
                </a:solidFill>
              </a:rPr>
              <a:t>ans+=maxflow</a:t>
            </a: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最小流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684213" y="1773238"/>
            <a:ext cx="2646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法一同上，二分</a:t>
            </a:r>
            <a:r>
              <a:rPr lang="en-US" altLang="zh-CN" sz="2400">
                <a:solidFill>
                  <a:schemeClr val="bg1"/>
                </a:solidFill>
              </a:rPr>
              <a:t>…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565549" y="2214554"/>
            <a:ext cx="858440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、重建</a:t>
            </a:r>
            <a:r>
              <a:rPr lang="zh-CN" altLang="en-US" sz="2400" dirty="0" smtClean="0">
                <a:solidFill>
                  <a:srgbClr val="FFFF00"/>
                </a:solidFill>
              </a:rPr>
              <a:t>图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zh-CN" altLang="en-US" sz="2400" dirty="0" smtClean="0">
                <a:solidFill>
                  <a:srgbClr val="FFFF00"/>
                </a:solidFill>
              </a:rPr>
              <a:t>包括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inf</a:t>
            </a:r>
            <a:r>
              <a:rPr lang="zh-CN" altLang="en-US" sz="2400" dirty="0" smtClean="0">
                <a:solidFill>
                  <a:srgbClr val="FFFF00"/>
                </a:solidFill>
              </a:rPr>
              <a:t>边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</a:rPr>
              <a:t>、从</a:t>
            </a:r>
            <a:r>
              <a:rPr lang="en-US" altLang="zh-CN" sz="2400" dirty="0" smtClean="0">
                <a:solidFill>
                  <a:srgbClr val="FFFF00"/>
                </a:solidFill>
              </a:rPr>
              <a:t>x-&gt;y </a:t>
            </a:r>
            <a:r>
              <a:rPr lang="zh-CN" altLang="en-US" sz="2400" dirty="0" smtClean="0">
                <a:solidFill>
                  <a:srgbClr val="FFFF00"/>
                </a:solidFill>
              </a:rPr>
              <a:t>跑</a:t>
            </a:r>
            <a:r>
              <a:rPr lang="zh-CN" altLang="en-US" sz="2400" dirty="0">
                <a:solidFill>
                  <a:srgbClr val="FFFF00"/>
                </a:solidFill>
              </a:rPr>
              <a:t>一次最大</a:t>
            </a:r>
            <a:r>
              <a:rPr lang="zh-CN" altLang="en-US" sz="2400" dirty="0" smtClean="0">
                <a:solidFill>
                  <a:srgbClr val="FFFF00"/>
                </a:solidFill>
              </a:rPr>
              <a:t>流，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ans</a:t>
            </a:r>
            <a:r>
              <a:rPr lang="en-US" altLang="zh-CN" sz="2400" dirty="0" smtClean="0">
                <a:solidFill>
                  <a:srgbClr val="FFFF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inf</a:t>
            </a:r>
            <a:r>
              <a:rPr lang="zh-CN" altLang="en-US" sz="2400" dirty="0" smtClean="0">
                <a:solidFill>
                  <a:srgbClr val="FFFF00"/>
                </a:solidFill>
              </a:rPr>
              <a:t>边流量。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</a:t>
            </a:r>
            <a:r>
              <a:rPr lang="zh-CN" altLang="en-US" sz="2400" dirty="0" smtClean="0">
                <a:solidFill>
                  <a:srgbClr val="FFFF00"/>
                </a:solidFill>
              </a:rPr>
              <a:t>此时判断是否有可行流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</a:rPr>
              <a:t>、删除所有新加的边，从</a:t>
            </a:r>
            <a:r>
              <a:rPr lang="en-US" altLang="zh-CN" sz="2400" dirty="0" smtClean="0">
                <a:solidFill>
                  <a:srgbClr val="FFFF00"/>
                </a:solidFill>
              </a:rPr>
              <a:t>e-&gt;s</a:t>
            </a:r>
            <a:r>
              <a:rPr lang="zh-CN" altLang="en-US" sz="2400" dirty="0" smtClean="0">
                <a:solidFill>
                  <a:srgbClr val="FFFF00"/>
                </a:solidFill>
              </a:rPr>
              <a:t>跑</a:t>
            </a:r>
            <a:r>
              <a:rPr lang="zh-CN" altLang="en-US" sz="2400" dirty="0">
                <a:solidFill>
                  <a:srgbClr val="FFFF00"/>
                </a:solidFill>
              </a:rPr>
              <a:t>一次最大流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ans</a:t>
            </a:r>
            <a:r>
              <a:rPr lang="en-US" altLang="zh-CN" sz="2400" dirty="0" smtClean="0">
                <a:solidFill>
                  <a:srgbClr val="FFFF00"/>
                </a:solidFill>
              </a:rPr>
              <a:t>-=maxflow2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最小流</a:t>
            </a:r>
            <a:r>
              <a:rPr lang="en-US" altLang="zh-CN" sz="3600" b="1" dirty="0">
                <a:solidFill>
                  <a:schemeClr val="bg1"/>
                </a:solidFill>
              </a:rPr>
              <a:t>_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法二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50" y="135729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比较好想，就直接说了。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498411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就是将水尽可能地退回去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最小流</a:t>
            </a:r>
            <a:r>
              <a:rPr lang="en-US" altLang="zh-CN" sz="3600" b="1" dirty="0">
                <a:solidFill>
                  <a:schemeClr val="bg1"/>
                </a:solidFill>
              </a:rPr>
              <a:t>_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法三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611188" y="3475038"/>
            <a:ext cx="7489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所以：构图时不加</a:t>
            </a:r>
            <a:r>
              <a:rPr lang="en-US" altLang="zh-CN" sz="2400" dirty="0" err="1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边跑一边最大流，充分利用图中的环，使流到自由边上的流量尽可能</a:t>
            </a:r>
            <a:r>
              <a:rPr lang="zh-CN" altLang="en-US" sz="2400" dirty="0" smtClean="0">
                <a:solidFill>
                  <a:schemeClr val="bg1"/>
                </a:solidFill>
              </a:rPr>
              <a:t>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加上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inf</a:t>
            </a:r>
            <a:r>
              <a:rPr lang="zh-CN" altLang="en-US" sz="2400" dirty="0" smtClean="0">
                <a:solidFill>
                  <a:schemeClr val="bg1"/>
                </a:solidFill>
              </a:rPr>
              <a:t>边再跑一次最大流，使必要弧流满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611188" y="1571625"/>
            <a:ext cx="79644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考虑求最大流的过程，在图中可能会有一些环，会导致一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部分流量留在环中，而</a:t>
            </a:r>
            <a:r>
              <a:rPr lang="en-US" altLang="zh-CN" sz="2400" dirty="0" err="1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边的存在则使第一次最大流量尽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可能流走而不被“兜住”。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755650" y="1628775"/>
            <a:ext cx="6683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、重建图、不加</a:t>
            </a:r>
            <a:r>
              <a:rPr lang="en-US" altLang="zh-CN" sz="2400" dirty="0" err="1">
                <a:solidFill>
                  <a:srgbClr val="FFFF00"/>
                </a:solidFill>
              </a:rPr>
              <a:t>inf</a:t>
            </a:r>
            <a:r>
              <a:rPr lang="zh-CN" altLang="en-US" sz="2400" dirty="0">
                <a:solidFill>
                  <a:srgbClr val="FFFF00"/>
                </a:solidFill>
              </a:rPr>
              <a:t>边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2</a:t>
            </a:r>
            <a:r>
              <a:rPr lang="zh-CN" altLang="en-US" sz="2400" dirty="0">
                <a:solidFill>
                  <a:srgbClr val="FFFF00"/>
                </a:solidFill>
              </a:rPr>
              <a:t>、跑一次最大流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3</a:t>
            </a:r>
            <a:r>
              <a:rPr lang="zh-CN" altLang="en-US" sz="2400" dirty="0">
                <a:solidFill>
                  <a:srgbClr val="FFFF00"/>
                </a:solidFill>
              </a:rPr>
              <a:t>、加上</a:t>
            </a:r>
            <a:r>
              <a:rPr lang="en-US" altLang="zh-CN" sz="2400" dirty="0" err="1">
                <a:solidFill>
                  <a:srgbClr val="FFFF00"/>
                </a:solidFill>
              </a:rPr>
              <a:t>inf</a:t>
            </a:r>
            <a:r>
              <a:rPr lang="zh-CN" altLang="en-US" sz="2400" dirty="0">
                <a:solidFill>
                  <a:srgbClr val="FFFF00"/>
                </a:solidFill>
              </a:rPr>
              <a:t>边跑一次最大流，若连接</a:t>
            </a:r>
            <a:r>
              <a:rPr lang="en-US" altLang="zh-CN" sz="2400" dirty="0">
                <a:solidFill>
                  <a:srgbClr val="FFFF00"/>
                </a:solidFill>
              </a:rPr>
              <a:t>x</a:t>
            </a:r>
            <a:r>
              <a:rPr lang="zh-CN" altLang="en-US" sz="2400" dirty="0">
                <a:solidFill>
                  <a:srgbClr val="FFFF00"/>
                </a:solidFill>
              </a:rPr>
              <a:t>的边未流满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      </a:t>
            </a:r>
            <a:r>
              <a:rPr lang="zh-CN" altLang="en-US" sz="2400" dirty="0">
                <a:solidFill>
                  <a:srgbClr val="FFFF00"/>
                </a:solidFill>
              </a:rPr>
              <a:t>则无解，否则</a:t>
            </a:r>
            <a:r>
              <a:rPr lang="en-US" altLang="zh-CN" sz="2400" dirty="0" err="1">
                <a:solidFill>
                  <a:srgbClr val="FFFF00"/>
                </a:solidFill>
              </a:rPr>
              <a:t>ans</a:t>
            </a:r>
            <a:r>
              <a:rPr lang="en-US" altLang="zh-CN" sz="2400" dirty="0">
                <a:solidFill>
                  <a:srgbClr val="FFFF00"/>
                </a:solidFill>
              </a:rPr>
              <a:t>=</a:t>
            </a:r>
            <a:r>
              <a:rPr lang="en-US" altLang="zh-CN" sz="2400" dirty="0" err="1">
                <a:solidFill>
                  <a:srgbClr val="FFFF00"/>
                </a:solidFill>
              </a:rPr>
              <a:t>inf</a:t>
            </a:r>
            <a:r>
              <a:rPr lang="zh-CN" altLang="en-US" sz="2400" dirty="0">
                <a:solidFill>
                  <a:srgbClr val="FFFF00"/>
                </a:solidFill>
              </a:rPr>
              <a:t>边流量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最小流</a:t>
            </a:r>
            <a:r>
              <a:rPr lang="en-US" altLang="zh-CN" sz="3600" b="1" dirty="0">
                <a:solidFill>
                  <a:schemeClr val="bg1"/>
                </a:solidFill>
              </a:rPr>
              <a:t>_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法三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6645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最小流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_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一些奇怪的图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25146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1</a:t>
            </a:r>
          </a:p>
        </p:txBody>
      </p:sp>
      <p:sp>
        <p:nvSpPr>
          <p:cNvPr id="46" name="椭圆 45"/>
          <p:cNvSpPr>
            <a:spLocks noChangeArrowheads="1"/>
          </p:cNvSpPr>
          <p:nvPr/>
        </p:nvSpPr>
        <p:spPr bwMode="auto">
          <a:xfrm>
            <a:off x="37338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3</a:t>
            </a:r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49530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2</a:t>
            </a:r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6096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S</a:t>
            </a:r>
          </a:p>
        </p:txBody>
      </p:sp>
      <p:sp>
        <p:nvSpPr>
          <p:cNvPr id="53" name="椭圆 52"/>
          <p:cNvSpPr>
            <a:spLocks noChangeArrowheads="1"/>
          </p:cNvSpPr>
          <p:nvPr/>
        </p:nvSpPr>
        <p:spPr bwMode="auto">
          <a:xfrm>
            <a:off x="75438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T</a:t>
            </a:r>
          </a:p>
        </p:txBody>
      </p:sp>
      <p:sp>
        <p:nvSpPr>
          <p:cNvPr id="54" name="直接连接符 53"/>
          <p:cNvSpPr>
            <a:spLocks noChangeShapeType="1"/>
          </p:cNvSpPr>
          <p:nvPr/>
        </p:nvSpPr>
        <p:spPr bwMode="auto">
          <a:xfrm>
            <a:off x="1219200" y="28956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54"/>
          <p:cNvSpPr>
            <a:spLocks noChangeShapeType="1"/>
          </p:cNvSpPr>
          <p:nvPr/>
        </p:nvSpPr>
        <p:spPr bwMode="auto">
          <a:xfrm>
            <a:off x="5562600" y="28956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直接连接符 55"/>
          <p:cNvSpPr>
            <a:spLocks noChangeShapeType="1"/>
          </p:cNvSpPr>
          <p:nvPr/>
        </p:nvSpPr>
        <p:spPr bwMode="auto">
          <a:xfrm flipH="1">
            <a:off x="3124200" y="2895600"/>
            <a:ext cx="1828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直接连接符 56"/>
          <p:cNvSpPr>
            <a:spLocks noChangeShapeType="1"/>
          </p:cNvSpPr>
          <p:nvPr/>
        </p:nvSpPr>
        <p:spPr bwMode="auto">
          <a:xfrm>
            <a:off x="2971800" y="3200400"/>
            <a:ext cx="762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直接连接符 57"/>
          <p:cNvSpPr>
            <a:spLocks noChangeShapeType="1"/>
          </p:cNvSpPr>
          <p:nvPr/>
        </p:nvSpPr>
        <p:spPr bwMode="auto">
          <a:xfrm flipV="1">
            <a:off x="4343400" y="3200400"/>
            <a:ext cx="7620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文本框 35852"/>
          <p:cNvSpPr txBox="1">
            <a:spLocks noChangeArrowheads="1"/>
          </p:cNvSpPr>
          <p:nvPr/>
        </p:nvSpPr>
        <p:spPr bwMode="auto">
          <a:xfrm>
            <a:off x="1295400" y="2438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华文楷体" pitchFamily="2" charset="-122"/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  <a:ea typeface="华文楷体" pitchFamily="2" charset="-122"/>
              </a:rPr>
              <a:t>0,2]</a:t>
            </a:r>
            <a:endParaRPr lang="en-US" altLang="zh-CN" dirty="0">
              <a:solidFill>
                <a:schemeClr val="bg1"/>
              </a:solidFill>
              <a:ea typeface="华文楷体" pitchFamily="2" charset="-122"/>
            </a:endParaRPr>
          </a:p>
        </p:txBody>
      </p:sp>
      <p:sp>
        <p:nvSpPr>
          <p:cNvPr id="60" name="文本框 35853"/>
          <p:cNvSpPr txBox="1">
            <a:spLocks noChangeArrowheads="1"/>
          </p:cNvSpPr>
          <p:nvPr/>
        </p:nvSpPr>
        <p:spPr bwMode="auto">
          <a:xfrm>
            <a:off x="6019800" y="2438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华文楷体" pitchFamily="2" charset="-122"/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  <a:ea typeface="华文楷体" pitchFamily="2" charset="-122"/>
              </a:rPr>
              <a:t>0,2]</a:t>
            </a:r>
            <a:endParaRPr lang="en-US" altLang="zh-CN" dirty="0">
              <a:solidFill>
                <a:schemeClr val="bg1"/>
              </a:solidFill>
              <a:ea typeface="华文楷体" pitchFamily="2" charset="-122"/>
            </a:endParaRPr>
          </a:p>
        </p:txBody>
      </p:sp>
      <p:sp>
        <p:nvSpPr>
          <p:cNvPr id="61" name="文本框 35854"/>
          <p:cNvSpPr txBox="1">
            <a:spLocks noChangeArrowheads="1"/>
          </p:cNvSpPr>
          <p:nvPr/>
        </p:nvSpPr>
        <p:spPr bwMode="auto">
          <a:xfrm>
            <a:off x="3581400" y="2438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华文楷体" pitchFamily="2" charset="-122"/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  <a:ea typeface="华文楷体" pitchFamily="2" charset="-122"/>
              </a:rPr>
              <a:t>0,1]</a:t>
            </a:r>
            <a:endParaRPr lang="en-US" altLang="zh-CN" dirty="0">
              <a:solidFill>
                <a:schemeClr val="bg1"/>
              </a:solidFill>
              <a:ea typeface="华文楷体" pitchFamily="2" charset="-122"/>
            </a:endParaRPr>
          </a:p>
        </p:txBody>
      </p:sp>
      <p:sp>
        <p:nvSpPr>
          <p:cNvPr id="62" name="文本框 35855"/>
          <p:cNvSpPr txBox="1">
            <a:spLocks noChangeArrowheads="1"/>
          </p:cNvSpPr>
          <p:nvPr/>
        </p:nvSpPr>
        <p:spPr bwMode="auto">
          <a:xfrm>
            <a:off x="2590800" y="33670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华文楷体" pitchFamily="2" charset="-122"/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  <a:ea typeface="华文楷体" pitchFamily="2" charset="-122"/>
              </a:rPr>
              <a:t>2,2]</a:t>
            </a:r>
            <a:endParaRPr lang="en-US" altLang="zh-CN" dirty="0">
              <a:solidFill>
                <a:schemeClr val="bg1"/>
              </a:solidFill>
              <a:ea typeface="华文楷体" pitchFamily="2" charset="-122"/>
            </a:endParaRPr>
          </a:p>
        </p:txBody>
      </p:sp>
      <p:sp>
        <p:nvSpPr>
          <p:cNvPr id="63" name="文本框 35856"/>
          <p:cNvSpPr txBox="1">
            <a:spLocks noChangeArrowheads="1"/>
          </p:cNvSpPr>
          <p:nvPr/>
        </p:nvSpPr>
        <p:spPr bwMode="auto">
          <a:xfrm>
            <a:off x="4724400" y="3429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华文楷体" pitchFamily="2" charset="-122"/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  <a:ea typeface="华文楷体" pitchFamily="2" charset="-122"/>
              </a:rPr>
              <a:t>2,2]</a:t>
            </a:r>
            <a:endParaRPr lang="en-US" altLang="zh-CN" dirty="0">
              <a:solidFill>
                <a:schemeClr val="bg1"/>
              </a:solidFill>
              <a:ea typeface="华文楷体" pitchFamily="2" charset="-122"/>
            </a:endParaRPr>
          </a:p>
        </p:txBody>
      </p:sp>
      <p:sp>
        <p:nvSpPr>
          <p:cNvPr id="64" name="TextBox 36"/>
          <p:cNvSpPr txBox="1">
            <a:spLocks noChangeArrowheads="1"/>
          </p:cNvSpPr>
          <p:nvPr/>
        </p:nvSpPr>
        <p:spPr bwMode="auto">
          <a:xfrm>
            <a:off x="7183438" y="3611562"/>
            <a:ext cx="1428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</a:rPr>
              <a:t>Minflow</a:t>
            </a:r>
            <a:r>
              <a:rPr lang="en-US" altLang="zh-CN" dirty="0" smtClean="0">
                <a:solidFill>
                  <a:srgbClr val="FFC000"/>
                </a:solidFill>
              </a:rPr>
              <a:t>==1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4032" y="2590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38940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81354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67947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9600" y="135729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animBg="1"/>
      <p:bldP spid="46" grpId="1" animBg="1"/>
      <p:bldP spid="47" grpId="1" animBg="1"/>
      <p:bldP spid="50" grpId="1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1"/>
      <p:bldP spid="60" grpId="1"/>
      <p:bldP spid="61" grpId="1"/>
      <p:bldP spid="62" grpId="1"/>
      <p:bldP spid="63" grpId="1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9"/>
          <p:cNvSpPr txBox="1">
            <a:spLocks noChangeArrowheads="1"/>
          </p:cNvSpPr>
          <p:nvPr/>
        </p:nvSpPr>
        <p:spPr bwMode="auto">
          <a:xfrm>
            <a:off x="571500" y="21431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阅读须知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213" y="1539875"/>
            <a:ext cx="8494633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因网络上资源大多只给出结论，未给出严禁证明，所以本文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部分想法为我汇总网上所得资料的说法加上自己的猜想所得，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并不严格，可能</a:t>
            </a:r>
            <a:r>
              <a:rPr lang="zh-CN" altLang="en-US" sz="2400" dirty="0">
                <a:solidFill>
                  <a:schemeClr val="bg1"/>
                </a:solidFill>
              </a:rPr>
              <a:t>出现错误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但保证</a:t>
            </a:r>
            <a:r>
              <a:rPr lang="zh-CN" altLang="en-US" sz="2400" dirty="0">
                <a:solidFill>
                  <a:srgbClr val="FFFF00"/>
                </a:solidFill>
              </a:rPr>
              <a:t>黄色字</a:t>
            </a:r>
            <a:r>
              <a:rPr lang="zh-CN" altLang="en-US" sz="2400" dirty="0">
                <a:solidFill>
                  <a:schemeClr val="bg1"/>
                </a:solidFill>
              </a:rPr>
              <a:t>的重要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结论正确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688975" y="4437063"/>
            <a:ext cx="374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只看黄色字也是可以的呀</a:t>
            </a:r>
            <a:r>
              <a:rPr lang="en-US" altLang="zh-CN" sz="2400" dirty="0">
                <a:solidFill>
                  <a:srgbClr val="FFFF00"/>
                </a:solidFill>
              </a:rPr>
              <a:t>~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975" y="5429264"/>
            <a:ext cx="8307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另外各位同学若发现该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2400" dirty="0" smtClean="0">
                <a:solidFill>
                  <a:schemeClr val="bg1"/>
                </a:solidFill>
              </a:rPr>
              <a:t>有什么不正确或可以改进的地方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请务必告诉我</a:t>
            </a:r>
            <a:r>
              <a:rPr lang="en-US" altLang="zh-CN" sz="2400" dirty="0" smtClean="0">
                <a:solidFill>
                  <a:schemeClr val="bg1"/>
                </a:solidFill>
              </a:rPr>
              <a:t>~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6645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最小流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_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一些奇怪的图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>
            <a:spLocks noChangeAspect="1" noChangeArrowheads="1"/>
          </p:cNvSpPr>
          <p:nvPr/>
        </p:nvSpPr>
        <p:spPr bwMode="auto">
          <a:xfrm>
            <a:off x="3590926" y="1538288"/>
            <a:ext cx="366712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1</a:t>
            </a:r>
          </a:p>
        </p:txBody>
      </p:sp>
      <p:sp>
        <p:nvSpPr>
          <p:cNvPr id="22" name="椭圆 21"/>
          <p:cNvSpPr>
            <a:spLocks noChangeAspect="1" noChangeArrowheads="1"/>
          </p:cNvSpPr>
          <p:nvPr/>
        </p:nvSpPr>
        <p:spPr bwMode="auto">
          <a:xfrm>
            <a:off x="4414838" y="21891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3</a:t>
            </a:r>
          </a:p>
        </p:txBody>
      </p:sp>
      <p:sp>
        <p:nvSpPr>
          <p:cNvPr id="23" name="椭圆 22"/>
          <p:cNvSpPr>
            <a:spLocks noChangeAspect="1" noChangeArrowheads="1"/>
          </p:cNvSpPr>
          <p:nvPr/>
        </p:nvSpPr>
        <p:spPr bwMode="auto">
          <a:xfrm>
            <a:off x="5237163" y="1538288"/>
            <a:ext cx="3651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2</a:t>
            </a:r>
          </a:p>
        </p:txBody>
      </p:sp>
      <p:sp>
        <p:nvSpPr>
          <p:cNvPr id="24" name="椭圆 23"/>
          <p:cNvSpPr>
            <a:spLocks noChangeAspect="1" noChangeArrowheads="1"/>
          </p:cNvSpPr>
          <p:nvPr/>
        </p:nvSpPr>
        <p:spPr bwMode="auto">
          <a:xfrm>
            <a:off x="2295526" y="1538288"/>
            <a:ext cx="366712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S</a:t>
            </a:r>
          </a:p>
        </p:txBody>
      </p:sp>
      <p:sp>
        <p:nvSpPr>
          <p:cNvPr id="25" name="椭圆 24"/>
          <p:cNvSpPr>
            <a:spLocks noChangeAspect="1" noChangeArrowheads="1"/>
          </p:cNvSpPr>
          <p:nvPr/>
        </p:nvSpPr>
        <p:spPr bwMode="auto">
          <a:xfrm>
            <a:off x="6913563" y="1511301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T</a:t>
            </a:r>
          </a:p>
        </p:txBody>
      </p:sp>
      <p:sp>
        <p:nvSpPr>
          <p:cNvPr id="26" name="直接连接符 25"/>
          <p:cNvSpPr>
            <a:spLocks noChangeAspect="1" noChangeShapeType="1"/>
          </p:cNvSpPr>
          <p:nvPr/>
        </p:nvSpPr>
        <p:spPr bwMode="auto">
          <a:xfrm>
            <a:off x="2762251" y="1712913"/>
            <a:ext cx="7778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直接连接符 26"/>
          <p:cNvSpPr>
            <a:spLocks noChangeAspect="1" noChangeShapeType="1"/>
          </p:cNvSpPr>
          <p:nvPr/>
        </p:nvSpPr>
        <p:spPr bwMode="auto">
          <a:xfrm>
            <a:off x="5702301" y="1712913"/>
            <a:ext cx="114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直接连接符 27"/>
          <p:cNvSpPr>
            <a:spLocks noChangeAspect="1" noChangeShapeType="1"/>
          </p:cNvSpPr>
          <p:nvPr/>
        </p:nvSpPr>
        <p:spPr bwMode="auto">
          <a:xfrm flipH="1">
            <a:off x="4078288" y="1712913"/>
            <a:ext cx="1098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直接连接符 28"/>
          <p:cNvSpPr>
            <a:spLocks noChangeAspect="1" noChangeShapeType="1"/>
          </p:cNvSpPr>
          <p:nvPr/>
        </p:nvSpPr>
        <p:spPr bwMode="auto">
          <a:xfrm>
            <a:off x="3957638" y="1905001"/>
            <a:ext cx="45720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直接连接符 29"/>
          <p:cNvSpPr>
            <a:spLocks noChangeAspect="1" noChangeShapeType="1"/>
          </p:cNvSpPr>
          <p:nvPr/>
        </p:nvSpPr>
        <p:spPr bwMode="auto">
          <a:xfrm flipV="1">
            <a:off x="4840288" y="1876426"/>
            <a:ext cx="4572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文本框 35852"/>
          <p:cNvSpPr txBox="1">
            <a:spLocks noChangeAspect="1" noChangeArrowheads="1"/>
          </p:cNvSpPr>
          <p:nvPr/>
        </p:nvSpPr>
        <p:spPr bwMode="auto">
          <a:xfrm>
            <a:off x="2762251" y="1354138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[0,3]</a:t>
            </a:r>
          </a:p>
        </p:txBody>
      </p:sp>
      <p:sp>
        <p:nvSpPr>
          <p:cNvPr id="32" name="文本框 35853"/>
          <p:cNvSpPr txBox="1">
            <a:spLocks noChangeAspect="1" noChangeArrowheads="1"/>
          </p:cNvSpPr>
          <p:nvPr/>
        </p:nvSpPr>
        <p:spPr bwMode="auto">
          <a:xfrm>
            <a:off x="5888038" y="1325563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[0,2]</a:t>
            </a:r>
          </a:p>
        </p:txBody>
      </p:sp>
      <p:sp>
        <p:nvSpPr>
          <p:cNvPr id="33" name="文本框 35854"/>
          <p:cNvSpPr txBox="1">
            <a:spLocks noChangeAspect="1" noChangeArrowheads="1"/>
          </p:cNvSpPr>
          <p:nvPr/>
        </p:nvSpPr>
        <p:spPr bwMode="auto">
          <a:xfrm>
            <a:off x="4300538" y="1354138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[0,3]</a:t>
            </a:r>
          </a:p>
        </p:txBody>
      </p:sp>
      <p:sp>
        <p:nvSpPr>
          <p:cNvPr id="34" name="文本框 35855"/>
          <p:cNvSpPr txBox="1">
            <a:spLocks noChangeAspect="1" noChangeArrowheads="1"/>
          </p:cNvSpPr>
          <p:nvPr/>
        </p:nvSpPr>
        <p:spPr bwMode="auto">
          <a:xfrm>
            <a:off x="4986338" y="200501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[2,3]</a:t>
            </a:r>
          </a:p>
        </p:txBody>
      </p:sp>
      <p:sp>
        <p:nvSpPr>
          <p:cNvPr id="35" name="文本框 35856"/>
          <p:cNvSpPr txBox="1">
            <a:spLocks noChangeAspect="1" noChangeArrowheads="1"/>
          </p:cNvSpPr>
          <p:nvPr/>
        </p:nvSpPr>
        <p:spPr bwMode="auto">
          <a:xfrm>
            <a:off x="3614738" y="200501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[3,3]</a:t>
            </a:r>
          </a:p>
        </p:txBody>
      </p:sp>
      <p:sp>
        <p:nvSpPr>
          <p:cNvPr id="38" name="椭圆 37"/>
          <p:cNvSpPr>
            <a:spLocks noChangeAspect="1" noChangeArrowheads="1"/>
          </p:cNvSpPr>
          <p:nvPr/>
        </p:nvSpPr>
        <p:spPr bwMode="auto">
          <a:xfrm>
            <a:off x="4276725" y="4149725"/>
            <a:ext cx="3651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1</a:t>
            </a:r>
          </a:p>
        </p:txBody>
      </p:sp>
      <p:sp>
        <p:nvSpPr>
          <p:cNvPr id="39" name="椭圆 38"/>
          <p:cNvSpPr>
            <a:spLocks noChangeAspect="1" noChangeArrowheads="1"/>
          </p:cNvSpPr>
          <p:nvPr/>
        </p:nvSpPr>
        <p:spPr bwMode="auto">
          <a:xfrm>
            <a:off x="5099050" y="4800600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3</a:t>
            </a:r>
          </a:p>
        </p:txBody>
      </p:sp>
      <p:sp>
        <p:nvSpPr>
          <p:cNvPr id="40" name="椭圆 39"/>
          <p:cNvSpPr>
            <a:spLocks noChangeAspect="1" noChangeArrowheads="1"/>
          </p:cNvSpPr>
          <p:nvPr/>
        </p:nvSpPr>
        <p:spPr bwMode="auto">
          <a:xfrm>
            <a:off x="5921375" y="4149725"/>
            <a:ext cx="366713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2</a:t>
            </a:r>
          </a:p>
        </p:txBody>
      </p:sp>
      <p:sp>
        <p:nvSpPr>
          <p:cNvPr id="41" name="椭圆 40"/>
          <p:cNvSpPr>
            <a:spLocks noChangeAspect="1" noChangeArrowheads="1"/>
          </p:cNvSpPr>
          <p:nvPr/>
        </p:nvSpPr>
        <p:spPr bwMode="auto">
          <a:xfrm>
            <a:off x="2981325" y="4149725"/>
            <a:ext cx="3651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S</a:t>
            </a:r>
          </a:p>
        </p:txBody>
      </p:sp>
      <p:sp>
        <p:nvSpPr>
          <p:cNvPr id="42" name="椭圆 41"/>
          <p:cNvSpPr>
            <a:spLocks noChangeAspect="1" noChangeArrowheads="1"/>
          </p:cNvSpPr>
          <p:nvPr/>
        </p:nvSpPr>
        <p:spPr bwMode="auto">
          <a:xfrm>
            <a:off x="7597775" y="4122738"/>
            <a:ext cx="366713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T</a:t>
            </a:r>
          </a:p>
        </p:txBody>
      </p:sp>
      <p:sp>
        <p:nvSpPr>
          <p:cNvPr id="43" name="直接连接符 42"/>
          <p:cNvSpPr>
            <a:spLocks noChangeAspect="1" noChangeShapeType="1"/>
          </p:cNvSpPr>
          <p:nvPr/>
        </p:nvSpPr>
        <p:spPr bwMode="auto">
          <a:xfrm>
            <a:off x="3446463" y="4324350"/>
            <a:ext cx="7778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直接连接符 43"/>
          <p:cNvSpPr>
            <a:spLocks noChangeAspect="1" noChangeShapeType="1"/>
          </p:cNvSpPr>
          <p:nvPr/>
        </p:nvSpPr>
        <p:spPr bwMode="auto">
          <a:xfrm>
            <a:off x="6388100" y="4324350"/>
            <a:ext cx="114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文本框 35852"/>
          <p:cNvSpPr txBox="1">
            <a:spLocks noChangeAspect="1" noChangeArrowheads="1"/>
          </p:cNvSpPr>
          <p:nvPr/>
        </p:nvSpPr>
        <p:spPr bwMode="auto">
          <a:xfrm>
            <a:off x="3446463" y="3965575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[2]</a:t>
            </a:r>
          </a:p>
        </p:txBody>
      </p:sp>
      <p:sp>
        <p:nvSpPr>
          <p:cNvPr id="49" name="文本框 35853"/>
          <p:cNvSpPr txBox="1">
            <a:spLocks noChangeAspect="1" noChangeArrowheads="1"/>
          </p:cNvSpPr>
          <p:nvPr/>
        </p:nvSpPr>
        <p:spPr bwMode="auto">
          <a:xfrm>
            <a:off x="6573838" y="3937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[2]</a:t>
            </a:r>
          </a:p>
        </p:txBody>
      </p:sp>
      <p:sp>
        <p:nvSpPr>
          <p:cNvPr id="51" name="文本框 35855"/>
          <p:cNvSpPr txBox="1">
            <a:spLocks noChangeAspect="1" noChangeArrowheads="1"/>
          </p:cNvSpPr>
          <p:nvPr/>
        </p:nvSpPr>
        <p:spPr bwMode="auto">
          <a:xfrm>
            <a:off x="6388100" y="4430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itchFamily="2" charset="-122"/>
              </a:rPr>
              <a:t>[2]</a:t>
            </a:r>
          </a:p>
        </p:txBody>
      </p:sp>
      <p:sp>
        <p:nvSpPr>
          <p:cNvPr id="52" name="文本框 35856"/>
          <p:cNvSpPr txBox="1">
            <a:spLocks noChangeAspect="1" noChangeArrowheads="1"/>
          </p:cNvSpPr>
          <p:nvPr/>
        </p:nvSpPr>
        <p:spPr bwMode="auto">
          <a:xfrm>
            <a:off x="4170363" y="4616450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华文楷体" pitchFamily="2" charset="-122"/>
              </a:rPr>
              <a:t>[3]</a:t>
            </a:r>
          </a:p>
        </p:txBody>
      </p:sp>
      <p:sp>
        <p:nvSpPr>
          <p:cNvPr id="70" name="椭圆 69"/>
          <p:cNvSpPr>
            <a:spLocks noChangeAspect="1" noChangeArrowheads="1"/>
          </p:cNvSpPr>
          <p:nvPr/>
        </p:nvSpPr>
        <p:spPr bwMode="auto">
          <a:xfrm>
            <a:off x="3713163" y="4906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y</a:t>
            </a:r>
          </a:p>
        </p:txBody>
      </p:sp>
      <p:sp>
        <p:nvSpPr>
          <p:cNvPr id="73" name="椭圆 72"/>
          <p:cNvSpPr>
            <a:spLocks noChangeAspect="1" noChangeArrowheads="1"/>
          </p:cNvSpPr>
          <p:nvPr/>
        </p:nvSpPr>
        <p:spPr bwMode="auto">
          <a:xfrm>
            <a:off x="6656388" y="4800600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华文楷体" pitchFamily="2" charset="-122"/>
              </a:rPr>
              <a:t>x</a:t>
            </a:r>
          </a:p>
        </p:txBody>
      </p:sp>
      <p:sp>
        <p:nvSpPr>
          <p:cNvPr id="76" name="未知"/>
          <p:cNvSpPr>
            <a:spLocks noChangeArrowheads="1"/>
          </p:cNvSpPr>
          <p:nvPr/>
        </p:nvSpPr>
        <p:spPr bwMode="auto">
          <a:xfrm>
            <a:off x="3217863" y="3429000"/>
            <a:ext cx="4379912" cy="720725"/>
          </a:xfrm>
          <a:custGeom>
            <a:avLst/>
            <a:gdLst>
              <a:gd name="T0" fmla="*/ 4224 w 4224"/>
              <a:gd name="T1" fmla="*/ 760 h 760"/>
              <a:gd name="T2" fmla="*/ 2976 w 4224"/>
              <a:gd name="T3" fmla="*/ 184 h 760"/>
              <a:gd name="T4" fmla="*/ 1440 w 4224"/>
              <a:gd name="T5" fmla="*/ 88 h 760"/>
              <a:gd name="T6" fmla="*/ 0 w 4224"/>
              <a:gd name="T7" fmla="*/ 712 h 760"/>
              <a:gd name="T8" fmla="*/ 0 60000 65536"/>
              <a:gd name="T9" fmla="*/ 0 60000 65536"/>
              <a:gd name="T10" fmla="*/ 0 60000 65536"/>
              <a:gd name="T11" fmla="*/ 0 60000 65536"/>
              <a:gd name="T12" fmla="*/ 0 w 4224"/>
              <a:gd name="T13" fmla="*/ 0 h 760"/>
              <a:gd name="T14" fmla="*/ 4224 w 4224"/>
              <a:gd name="T15" fmla="*/ 760 h 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24" h="760">
                <a:moveTo>
                  <a:pt x="4224" y="760"/>
                </a:moveTo>
                <a:cubicBezTo>
                  <a:pt x="3832" y="528"/>
                  <a:pt x="3440" y="296"/>
                  <a:pt x="2976" y="184"/>
                </a:cubicBezTo>
                <a:cubicBezTo>
                  <a:pt x="2512" y="72"/>
                  <a:pt x="1936" y="0"/>
                  <a:pt x="1440" y="88"/>
                </a:cubicBezTo>
                <a:cubicBezTo>
                  <a:pt x="944" y="176"/>
                  <a:pt x="240" y="608"/>
                  <a:pt x="0" y="71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直接连接符 76"/>
          <p:cNvSpPr>
            <a:spLocks noChangeShapeType="1"/>
          </p:cNvSpPr>
          <p:nvPr/>
        </p:nvSpPr>
        <p:spPr bwMode="auto">
          <a:xfrm flipH="1">
            <a:off x="3217863" y="4073525"/>
            <a:ext cx="74612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4" name="TextBox 78"/>
          <p:cNvSpPr txBox="1">
            <a:spLocks noChangeArrowheads="1"/>
          </p:cNvSpPr>
          <p:nvPr/>
        </p:nvSpPr>
        <p:spPr bwMode="auto">
          <a:xfrm>
            <a:off x="4930775" y="3429000"/>
            <a:ext cx="69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 Inf ]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rot="5400000">
            <a:off x="3982245" y="4612481"/>
            <a:ext cx="442912" cy="2508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6270625" y="4516438"/>
            <a:ext cx="385763" cy="2841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0800000">
            <a:off x="4708525" y="4306888"/>
            <a:ext cx="1158875" cy="174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8" name="TextBox 91"/>
          <p:cNvSpPr txBox="1">
            <a:spLocks noChangeArrowheads="1"/>
          </p:cNvSpPr>
          <p:nvPr/>
        </p:nvSpPr>
        <p:spPr bwMode="auto">
          <a:xfrm>
            <a:off x="5022850" y="39655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[3]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rot="10800000">
            <a:off x="5553075" y="4986338"/>
            <a:ext cx="1103313" cy="15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470525" y="4487863"/>
            <a:ext cx="450850" cy="3127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1" name="TextBox 98"/>
          <p:cNvSpPr txBox="1">
            <a:spLocks noChangeArrowheads="1"/>
          </p:cNvSpPr>
          <p:nvPr/>
        </p:nvSpPr>
        <p:spPr bwMode="auto">
          <a:xfrm>
            <a:off x="5792788" y="4906963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[1]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52" name="TextBox 99"/>
          <p:cNvSpPr txBox="1">
            <a:spLocks noChangeArrowheads="1"/>
          </p:cNvSpPr>
          <p:nvPr/>
        </p:nvSpPr>
        <p:spPr bwMode="auto">
          <a:xfrm>
            <a:off x="5249863" y="44307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[1]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" y="135729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TextBox 36"/>
          <p:cNvSpPr txBox="1">
            <a:spLocks noChangeArrowheads="1"/>
          </p:cNvSpPr>
          <p:nvPr/>
        </p:nvSpPr>
        <p:spPr bwMode="auto">
          <a:xfrm>
            <a:off x="6564313" y="2189163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</a:rPr>
              <a:t>Minflow</a:t>
            </a:r>
            <a:r>
              <a:rPr lang="en-US" altLang="zh-CN" dirty="0" smtClean="0">
                <a:solidFill>
                  <a:srgbClr val="FFC000"/>
                </a:solidFill>
              </a:rPr>
              <a:t>==</a:t>
            </a:r>
            <a:r>
              <a:rPr lang="zh-CN" altLang="en-US" dirty="0" smtClean="0">
                <a:solidFill>
                  <a:srgbClr val="FFC000"/>
                </a:solidFill>
              </a:rPr>
              <a:t>？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9754" y="28574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重建图：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0657" y="45190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14171" y="4959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91188" y="46164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64175" y="4149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11432" y="4516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0" name="TextBox 36"/>
          <p:cNvSpPr txBox="1">
            <a:spLocks noChangeArrowheads="1"/>
          </p:cNvSpPr>
          <p:nvPr/>
        </p:nvSpPr>
        <p:spPr bwMode="auto">
          <a:xfrm>
            <a:off x="7073900" y="4959350"/>
            <a:ext cx="1755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Minflow</a:t>
            </a:r>
            <a:r>
              <a:rPr lang="en-US" altLang="zh-CN" dirty="0" smtClean="0">
                <a:solidFill>
                  <a:srgbClr val="FFC000"/>
                </a:solidFill>
              </a:rPr>
              <a:t>=0</a:t>
            </a:r>
            <a:r>
              <a:rPr lang="zh-CN" altLang="en-US" dirty="0" smtClean="0">
                <a:solidFill>
                  <a:srgbClr val="FFC000"/>
                </a:solidFill>
              </a:rPr>
              <a:t>！！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95526" y="571501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带环的最小流流量可能为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bldLvl="0"/>
      <p:bldP spid="32" grpId="0" bldLvl="0"/>
      <p:bldP spid="33" grpId="0" bldLvl="0"/>
      <p:bldP spid="34" grpId="0" bldLvl="0"/>
      <p:bldP spid="35" grpId="0" bldLvl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/>
      <p:bldP spid="49" grpId="0"/>
      <p:bldP spid="51" grpId="0"/>
      <p:bldP spid="52" grpId="0"/>
      <p:bldP spid="70" grpId="0" animBg="1"/>
      <p:bldP spid="73" grpId="0" animBg="1"/>
      <p:bldP spid="76" grpId="0" animBg="1"/>
      <p:bldP spid="77" grpId="0" animBg="1"/>
      <p:bldP spid="17444" grpId="0"/>
      <p:bldP spid="17448" grpId="0"/>
      <p:bldP spid="17451" grpId="0"/>
      <p:bldP spid="17452" grpId="0"/>
      <p:bldP spid="47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最小费用最大流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785813" y="1109663"/>
            <a:ext cx="2954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比较简单，直接说了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928688" y="2286000"/>
            <a:ext cx="52800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基本同最大流</a:t>
            </a:r>
            <a:r>
              <a:rPr lang="en-US" altLang="zh-CN" sz="2400" dirty="0">
                <a:solidFill>
                  <a:srgbClr val="FFFF00"/>
                </a:solidFill>
              </a:rPr>
              <a:t>…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区别：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、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</a:rPr>
              <a:t>ans</a:t>
            </a:r>
            <a:r>
              <a:rPr lang="en-US" altLang="zh-CN" sz="2400" dirty="0">
                <a:solidFill>
                  <a:srgbClr val="FFFF00"/>
                </a:solidFill>
              </a:rPr>
              <a:t>+=∑ </a:t>
            </a:r>
            <a:r>
              <a:rPr lang="zh-CN" altLang="en-US" sz="2400" dirty="0">
                <a:solidFill>
                  <a:srgbClr val="FFFF00"/>
                </a:solidFill>
              </a:rPr>
              <a:t>边下界*边费用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2</a:t>
            </a:r>
            <a:r>
              <a:rPr lang="zh-CN" altLang="en-US" sz="2400" dirty="0">
                <a:solidFill>
                  <a:srgbClr val="FFFF00"/>
                </a:solidFill>
              </a:rPr>
              <a:t>、重建图时，新增边费用均为</a:t>
            </a:r>
            <a:r>
              <a:rPr lang="en-US" altLang="zh-CN" sz="2400" dirty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3</a:t>
            </a:r>
            <a:r>
              <a:rPr lang="zh-CN" altLang="en-US" sz="2400" dirty="0">
                <a:solidFill>
                  <a:srgbClr val="FFFF00"/>
                </a:solidFill>
              </a:rPr>
              <a:t>、将两次最大流改为最小费用最大流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最小费用可行流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857250" y="1285875"/>
            <a:ext cx="6955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用最短路算法的话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“每次都沿最小费用找增广路，所以找出的可行流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一定是最小费用的”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214686"/>
            <a:ext cx="6647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基本同费用流，但只要做一次最小费用最大流算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法即可输出答案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zh-CN" altLang="en-US" sz="2400" dirty="0" smtClean="0">
                <a:solidFill>
                  <a:srgbClr val="FFFF00"/>
                </a:solidFill>
              </a:rPr>
              <a:t>注意提前加上</a:t>
            </a:r>
            <a:r>
              <a:rPr lang="en-US" altLang="zh-CN" sz="2400" dirty="0" smtClean="0">
                <a:solidFill>
                  <a:srgbClr val="FFFF00"/>
                </a:solidFill>
              </a:rPr>
              <a:t>∑ </a:t>
            </a:r>
            <a:r>
              <a:rPr lang="zh-CN" altLang="en-US" sz="2400" dirty="0" smtClean="0">
                <a:solidFill>
                  <a:srgbClr val="FFFF00"/>
                </a:solidFill>
              </a:rPr>
              <a:t>边下界*边费用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最后说一下费用流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857250" y="1285875"/>
            <a:ext cx="72635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因为</a:t>
            </a:r>
            <a:r>
              <a:rPr lang="zh-CN" altLang="en-US" sz="2400" dirty="0" smtClean="0">
                <a:solidFill>
                  <a:srgbClr val="FFC000"/>
                </a:solidFill>
              </a:rPr>
              <a:t>大多数</a:t>
            </a:r>
            <a:r>
              <a:rPr lang="zh-CN" altLang="en-US" sz="2400" dirty="0" smtClean="0">
                <a:solidFill>
                  <a:schemeClr val="bg1"/>
                </a:solidFill>
              </a:rPr>
              <a:t>图建好后，各个边都被卡得死死的，所以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这类题目使用最小费用最大流或者最小费用可行流是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没有区别的</a:t>
            </a:r>
            <a:r>
              <a:rPr lang="en-US" altLang="zh-CN" sz="2400" dirty="0" smtClean="0">
                <a:solidFill>
                  <a:schemeClr val="bg1"/>
                </a:solidFill>
              </a:rPr>
              <a:t>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题目推荐：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610013"/>
            <a:ext cx="809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赤裸裸的模板题：</a:t>
            </a:r>
            <a:r>
              <a:rPr lang="en-US" altLang="zh-CN" sz="2400" dirty="0" smtClean="0">
                <a:solidFill>
                  <a:schemeClr val="bg1"/>
                </a:solidFill>
              </a:rPr>
              <a:t>NKOJ 2711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NKOJ 2712 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NKOJ 2713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626663"/>
            <a:ext cx="4549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稍微好一点的模板题：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BZOJ 3876  </a:t>
            </a:r>
            <a:r>
              <a:rPr lang="zh-CN" altLang="en-US" sz="2400" dirty="0" smtClean="0">
                <a:solidFill>
                  <a:schemeClr val="bg1"/>
                </a:solidFill>
              </a:rPr>
              <a:t>支线剧情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NKOJ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2288 </a:t>
            </a:r>
            <a:r>
              <a:rPr lang="zh-CN" altLang="en-US" sz="2400" dirty="0" smtClean="0">
                <a:solidFill>
                  <a:schemeClr val="bg1"/>
                </a:solidFill>
              </a:rPr>
              <a:t>矩阵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NKOJ 2284 </a:t>
            </a:r>
            <a:r>
              <a:rPr lang="zh-CN" altLang="en-US" sz="2400" dirty="0" smtClean="0">
                <a:solidFill>
                  <a:schemeClr val="bg1"/>
                </a:solidFill>
              </a:rPr>
              <a:t>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Vijos</a:t>
            </a:r>
            <a:r>
              <a:rPr lang="en-US" altLang="zh-CN" sz="2400" dirty="0" smtClean="0">
                <a:solidFill>
                  <a:schemeClr val="bg1"/>
                </a:solidFill>
              </a:rPr>
              <a:t> 1213 80</a:t>
            </a:r>
            <a:r>
              <a:rPr lang="zh-CN" altLang="en-US" sz="2400" dirty="0" smtClean="0">
                <a:solidFill>
                  <a:schemeClr val="bg1"/>
                </a:solidFill>
              </a:rPr>
              <a:t>人环游世界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HDU 3157 Crazy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755650" y="1700213"/>
            <a:ext cx="572464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</a:rPr>
              <a:t>网络流浅析</a:t>
            </a:r>
            <a:r>
              <a:rPr lang="en-US" altLang="zh-CN" sz="3200" dirty="0" smtClean="0">
                <a:solidFill>
                  <a:schemeClr val="bg1"/>
                </a:solidFill>
              </a:rPr>
              <a:t>_</a:t>
            </a:r>
            <a:r>
              <a:rPr lang="zh-CN" altLang="en-US" sz="3200" dirty="0" smtClean="0">
                <a:solidFill>
                  <a:schemeClr val="bg1"/>
                </a:solidFill>
              </a:rPr>
              <a:t>罗怡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</a:rPr>
              <a:t>各位神犇的博客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	[</a:t>
            </a:r>
            <a:r>
              <a:rPr lang="zh-CN" altLang="en-US" sz="3200" dirty="0" smtClean="0">
                <a:solidFill>
                  <a:schemeClr val="bg1"/>
                </a:solidFill>
              </a:rPr>
              <a:t>图论知识总结</a:t>
            </a:r>
            <a:r>
              <a:rPr lang="en-US" altLang="zh-CN" sz="3200" dirty="0" smtClean="0">
                <a:solidFill>
                  <a:schemeClr val="bg1"/>
                </a:solidFill>
              </a:rPr>
              <a:t>][</a:t>
            </a:r>
            <a:r>
              <a:rPr lang="zh-CN" altLang="en-US" sz="3200" dirty="0" smtClean="0">
                <a:solidFill>
                  <a:schemeClr val="bg1"/>
                </a:solidFill>
              </a:rPr>
              <a:t>胡伯涛</a:t>
            </a:r>
            <a:r>
              <a:rPr lang="en-US" altLang="zh-CN" sz="3200" dirty="0" smtClean="0">
                <a:solidFill>
                  <a:schemeClr val="bg1"/>
                </a:solidFill>
              </a:rPr>
              <a:t>]	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参考：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755650" y="1700213"/>
            <a:ext cx="7394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puts("Thanks for watching.");</a:t>
            </a:r>
          </a:p>
          <a:p>
            <a:endParaRPr lang="en-US" altLang="zh-CN" sz="4400">
              <a:solidFill>
                <a:schemeClr val="bg1"/>
              </a:solidFill>
            </a:endParaRPr>
          </a:p>
          <a:p>
            <a:r>
              <a:rPr lang="en-US" altLang="zh-CN" sz="4400">
                <a:solidFill>
                  <a:schemeClr val="bg1"/>
                </a:solidFill>
              </a:rPr>
              <a:t>return 0;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571500" y="260350"/>
            <a:ext cx="4286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概念</a:t>
            </a:r>
          </a:p>
        </p:txBody>
      </p:sp>
      <p:sp>
        <p:nvSpPr>
          <p:cNvPr id="4099" name="TextBox 8"/>
          <p:cNvSpPr txBox="1">
            <a:spLocks noChangeArrowheads="1"/>
          </p:cNvSpPr>
          <p:nvPr/>
        </p:nvSpPr>
        <p:spPr bwMode="auto">
          <a:xfrm>
            <a:off x="428625" y="4714875"/>
            <a:ext cx="664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也可以将普通的网络流看做下界为</a:t>
            </a:r>
            <a:r>
              <a:rPr lang="en-US" altLang="zh-CN" sz="2400">
                <a:solidFill>
                  <a:schemeClr val="bg1"/>
                </a:solidFill>
              </a:rPr>
              <a:t>0</a:t>
            </a:r>
            <a:r>
              <a:rPr lang="zh-CN" altLang="en-US" sz="2400">
                <a:solidFill>
                  <a:schemeClr val="bg1"/>
                </a:solidFill>
              </a:rPr>
              <a:t>的特殊情况</a:t>
            </a: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428625" y="1500188"/>
            <a:ext cx="8404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上下界网络流，顾名思义就是带了下界的网络流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要求每条边的流量不仅不能超过上界，也不能小于下界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571500" y="260350"/>
            <a:ext cx="4286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按题目分类</a:t>
            </a:r>
          </a:p>
        </p:txBody>
      </p:sp>
      <p:sp>
        <p:nvSpPr>
          <p:cNvPr id="4099" name="TextBox 8"/>
          <p:cNvSpPr txBox="1">
            <a:spLocks noChangeArrowheads="1"/>
          </p:cNvSpPr>
          <p:nvPr/>
        </p:nvSpPr>
        <p:spPr bwMode="auto">
          <a:xfrm>
            <a:off x="785813" y="2214563"/>
            <a:ext cx="6643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、最大流</a:t>
            </a: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785813" y="1500188"/>
            <a:ext cx="8047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、可行流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r>
              <a:rPr lang="zh-CN" altLang="en-US" sz="2400">
                <a:solidFill>
                  <a:schemeClr val="bg1"/>
                </a:solidFill>
              </a:rPr>
              <a:t>即一个各边都满足上下界条件的流    </a:t>
            </a:r>
            <a:r>
              <a:rPr lang="en-US" altLang="zh-CN" sz="2400">
                <a:solidFill>
                  <a:schemeClr val="bg1"/>
                </a:solidFill>
              </a:rPr>
              <a:t>//</a:t>
            </a:r>
            <a:r>
              <a:rPr lang="zh-CN" altLang="en-US" sz="2400">
                <a:solidFill>
                  <a:schemeClr val="bg1"/>
                </a:solidFill>
              </a:rPr>
              <a:t>判断有无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813" y="2928938"/>
            <a:ext cx="5357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、最小流  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5813" y="357187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、最小费用最大流</a:t>
            </a: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804863" y="4183062"/>
            <a:ext cx="681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、最小费用可行流：即求费用最低的一个可行流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571500" y="260350"/>
            <a:ext cx="4286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按有无原汇分类</a:t>
            </a:r>
          </a:p>
        </p:txBody>
      </p:sp>
      <p:sp>
        <p:nvSpPr>
          <p:cNvPr id="4099" name="TextBox 8"/>
          <p:cNvSpPr txBox="1">
            <a:spLocks noChangeArrowheads="1"/>
          </p:cNvSpPr>
          <p:nvPr/>
        </p:nvSpPr>
        <p:spPr bwMode="auto">
          <a:xfrm>
            <a:off x="785813" y="2214563"/>
            <a:ext cx="6643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、有源汇  </a:t>
            </a:r>
            <a:r>
              <a:rPr lang="en-US" altLang="zh-CN" sz="2400" dirty="0">
                <a:solidFill>
                  <a:schemeClr val="bg1"/>
                </a:solidFill>
              </a:rPr>
              <a:t>// </a:t>
            </a:r>
            <a:r>
              <a:rPr lang="zh-CN" altLang="en-US" sz="2400" dirty="0">
                <a:solidFill>
                  <a:schemeClr val="bg1"/>
                </a:solidFill>
              </a:rPr>
              <a:t>均会出现</a:t>
            </a: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785813" y="1500188"/>
            <a:ext cx="8047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、无原汇   </a:t>
            </a:r>
            <a:r>
              <a:rPr lang="en-US" altLang="zh-CN" sz="2400" dirty="0">
                <a:solidFill>
                  <a:schemeClr val="bg1"/>
                </a:solidFill>
              </a:rPr>
              <a:t>// </a:t>
            </a:r>
            <a:r>
              <a:rPr lang="zh-CN" altLang="en-US" sz="2400" dirty="0">
                <a:solidFill>
                  <a:schemeClr val="bg1"/>
                </a:solidFill>
              </a:rPr>
              <a:t>只有可行流的题目会出现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813" y="3802063"/>
            <a:ext cx="742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事实上，所有有原汇的题目都是转化为无原汇来做的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一般思路</a:t>
            </a:r>
          </a:p>
        </p:txBody>
      </p:sp>
      <p:sp>
        <p:nvSpPr>
          <p:cNvPr id="4099" name="TextBox 8"/>
          <p:cNvSpPr txBox="1">
            <a:spLocks noChangeArrowheads="1"/>
          </p:cNvSpPr>
          <p:nvPr/>
        </p:nvSpPr>
        <p:spPr bwMode="auto">
          <a:xfrm>
            <a:off x="762000" y="3714750"/>
            <a:ext cx="8239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注意到每点流入的总和与流出的总和一定相等，但每点流入的边的下界和与流出边的下界和不一定相等，所</a:t>
            </a:r>
            <a:r>
              <a:rPr lang="zh-CN" altLang="en-US" sz="2400" dirty="0">
                <a:solidFill>
                  <a:srgbClr val="FFC000"/>
                </a:solidFill>
              </a:rPr>
              <a:t>以此法不满足流量守恒</a:t>
            </a: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762000" y="1270000"/>
            <a:ext cx="8382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先强制将每条边都流满下界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762000" y="2000250"/>
            <a:ext cx="8836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“强制将每条边都流满下界”，是指将每条边容量改为上界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减去下界后跑最大流，最后加上所有边的下界吗？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一般思路</a:t>
            </a:r>
            <a:r>
              <a:rPr lang="en-US" altLang="zh-CN" sz="3600" b="1">
                <a:solidFill>
                  <a:schemeClr val="bg1"/>
                </a:solidFill>
              </a:rPr>
              <a:t>_</a:t>
            </a:r>
            <a:r>
              <a:rPr lang="zh-CN" altLang="en-US" sz="3600" b="1">
                <a:solidFill>
                  <a:schemeClr val="bg1"/>
                </a:solidFill>
              </a:rPr>
              <a:t>改进</a:t>
            </a: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762000" y="1270000"/>
            <a:ext cx="8382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怎样改进？</a:t>
            </a:r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1042988" y="1792288"/>
            <a:ext cx="526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将原图中的每条弧拆分为“必要弧”和“自由弧”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46450" y="3357563"/>
            <a:ext cx="0" cy="7921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10" descr="C:\Users\Administrator\Desktop\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195513"/>
            <a:ext cx="41529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1" descr="C:\Users\Administrator\Desktop\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251325"/>
            <a:ext cx="38385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5724525" y="4508500"/>
            <a:ext cx="251936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彩色边为必须流满的必要弧，黑色为自由弧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196" grpId="0"/>
      <p:bldP spid="8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一般思路</a:t>
            </a:r>
            <a:r>
              <a:rPr lang="en-US" altLang="zh-CN" sz="3600" b="1">
                <a:solidFill>
                  <a:schemeClr val="bg1"/>
                </a:solidFill>
              </a:rPr>
              <a:t>_</a:t>
            </a:r>
            <a:r>
              <a:rPr lang="zh-CN" altLang="en-US" sz="3600" b="1">
                <a:solidFill>
                  <a:schemeClr val="bg1"/>
                </a:solidFill>
              </a:rPr>
              <a:t>改进</a:t>
            </a: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11188" y="1052513"/>
            <a:ext cx="8836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新建一个点</a:t>
            </a:r>
            <a:r>
              <a:rPr lang="en-US" altLang="zh-CN" sz="2400">
                <a:solidFill>
                  <a:schemeClr val="bg1"/>
                </a:solidFill>
              </a:rPr>
              <a:t>x</a:t>
            </a:r>
            <a:r>
              <a:rPr lang="zh-CN" altLang="en-US" sz="2400">
                <a:solidFill>
                  <a:schemeClr val="bg1"/>
                </a:solidFill>
              </a:rPr>
              <a:t>、点</a:t>
            </a:r>
            <a:r>
              <a:rPr lang="en-US" altLang="zh-CN" sz="2400">
                <a:solidFill>
                  <a:schemeClr val="bg1"/>
                </a:solidFill>
              </a:rPr>
              <a:t>y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9220" name="Picture 3" descr="C:\Users\Administrator\Desktop\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539750"/>
            <a:ext cx="38100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900113" y="2852738"/>
            <a:ext cx="8134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</a:rPr>
              <a:t>x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y</a:t>
            </a:r>
            <a:r>
              <a:rPr lang="zh-CN" altLang="en-US" sz="2400" dirty="0">
                <a:solidFill>
                  <a:schemeClr val="bg1"/>
                </a:solidFill>
              </a:rPr>
              <a:t>之间的边全部删除，并</a:t>
            </a:r>
            <a:r>
              <a:rPr lang="zh-CN" altLang="en-US" sz="2400" dirty="0">
                <a:solidFill>
                  <a:srgbClr val="FFFF00"/>
                </a:solidFill>
              </a:rPr>
              <a:t>从</a:t>
            </a:r>
            <a:r>
              <a:rPr lang="en-US" altLang="zh-CN" sz="2400" dirty="0">
                <a:solidFill>
                  <a:srgbClr val="FFFF00"/>
                </a:solidFill>
              </a:rPr>
              <a:t>t</a:t>
            </a:r>
            <a:r>
              <a:rPr lang="zh-CN" altLang="en-US" sz="2400" dirty="0">
                <a:solidFill>
                  <a:srgbClr val="FFFF00"/>
                </a:solidFill>
              </a:rPr>
              <a:t>指向</a:t>
            </a:r>
            <a:r>
              <a:rPr lang="en-US" altLang="zh-CN" sz="2400" dirty="0">
                <a:solidFill>
                  <a:srgbClr val="FFFF00"/>
                </a:solidFill>
              </a:rPr>
              <a:t>s</a:t>
            </a:r>
            <a:r>
              <a:rPr lang="zh-CN" altLang="en-US" sz="2400" dirty="0">
                <a:solidFill>
                  <a:srgbClr val="FFFF00"/>
                </a:solidFill>
              </a:rPr>
              <a:t>建一条容量为</a:t>
            </a:r>
            <a:r>
              <a:rPr lang="en-US" altLang="zh-CN" sz="2400" dirty="0" err="1">
                <a:solidFill>
                  <a:srgbClr val="FFFF00"/>
                </a:solidFill>
              </a:rPr>
              <a:t>inf</a:t>
            </a:r>
            <a:r>
              <a:rPr lang="zh-CN" altLang="en-US" sz="2400" dirty="0">
                <a:solidFill>
                  <a:srgbClr val="FFFF00"/>
                </a:solidFill>
              </a:rPr>
              <a:t>的边</a:t>
            </a:r>
          </a:p>
        </p:txBody>
      </p:sp>
      <p:pic>
        <p:nvPicPr>
          <p:cNvPr id="9222" name="Picture 4" descr="C:\Users\Administrator\Desktop\0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29000"/>
            <a:ext cx="38671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Box 2"/>
          <p:cNvSpPr txBox="1">
            <a:spLocks noChangeArrowheads="1"/>
          </p:cNvSpPr>
          <p:nvPr/>
        </p:nvSpPr>
        <p:spPr bwMode="auto">
          <a:xfrm>
            <a:off x="5867400" y="4149725"/>
            <a:ext cx="3348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该图与原图完全等效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21" grpId="0"/>
      <p:bldP spid="9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"/>
          <p:cNvSpPr txBox="1">
            <a:spLocks noChangeArrowheads="1"/>
          </p:cNvSpPr>
          <p:nvPr/>
        </p:nvSpPr>
        <p:spPr bwMode="auto">
          <a:xfrm>
            <a:off x="428625" y="260350"/>
            <a:ext cx="4429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FF"/>
                </a:solidFill>
              </a:rPr>
              <a:t>一般思路</a:t>
            </a:r>
            <a:r>
              <a:rPr lang="en-US" altLang="zh-CN" sz="3600" b="1">
                <a:solidFill>
                  <a:schemeClr val="bg1"/>
                </a:solidFill>
              </a:rPr>
              <a:t>_</a:t>
            </a:r>
            <a:r>
              <a:rPr lang="zh-CN" altLang="en-US" sz="3600" b="1">
                <a:solidFill>
                  <a:schemeClr val="bg1"/>
                </a:solidFill>
              </a:rPr>
              <a:t>改进</a:t>
            </a:r>
            <a:r>
              <a:rPr lang="en-US" altLang="zh-CN" sz="3600" b="1">
                <a:solidFill>
                  <a:srgbClr val="FFFFFF"/>
                </a:solidFill>
              </a:rPr>
              <a:t>_</a:t>
            </a:r>
            <a:r>
              <a:rPr lang="zh-CN" altLang="en-US" sz="3600" b="1">
                <a:solidFill>
                  <a:srgbClr val="FFFFFF"/>
                </a:solidFill>
              </a:rPr>
              <a:t>优化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0424" y="1400085"/>
            <a:ext cx="8836025" cy="461665"/>
          </a:xfrm>
          <a:prstGeom prst="rect">
            <a:avLst/>
          </a:prstGeom>
          <a:blipFill rotWithShape="1">
            <a:blip r:embed="rId2" cstate="print"/>
            <a:stretch>
              <a:fillRect l="-1104" t="-129333" b="-201333"/>
            </a:stretch>
          </a:blipFill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>
                <a:noFill/>
                <a:latin typeface="Arial" pitchFamily="34" charset="0"/>
              </a:rPr>
              <a:t> 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1550" y="2060575"/>
            <a:ext cx="669607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若</a:t>
            </a:r>
            <a:r>
              <a:rPr lang="en-US" altLang="zh-CN" sz="2400" dirty="0" err="1">
                <a:solidFill>
                  <a:srgbClr val="FFFF00"/>
                </a:solidFill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)&gt;0</a:t>
            </a:r>
            <a:r>
              <a:rPr lang="zh-CN" altLang="en-US" sz="2400" dirty="0">
                <a:solidFill>
                  <a:srgbClr val="FFFF00"/>
                </a:solidFill>
              </a:rPr>
              <a:t>则</a:t>
            </a:r>
            <a:r>
              <a:rPr lang="zh-CN" altLang="en-US" sz="2400" dirty="0" smtClean="0">
                <a:solidFill>
                  <a:srgbClr val="FFFF00"/>
                </a:solidFill>
              </a:rPr>
              <a:t>从</a:t>
            </a:r>
            <a:r>
              <a:rPr lang="en-US" altLang="zh-CN" sz="2400" dirty="0" smtClean="0">
                <a:solidFill>
                  <a:srgbClr val="FFFF00"/>
                </a:solidFill>
              </a:rPr>
              <a:t>x</a:t>
            </a:r>
            <a:r>
              <a:rPr lang="zh-CN" altLang="en-US" sz="2400" dirty="0" smtClean="0">
                <a:solidFill>
                  <a:srgbClr val="FFFF00"/>
                </a:solidFill>
              </a:rPr>
              <a:t>向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zh-CN" altLang="en-US" sz="2400" dirty="0">
                <a:solidFill>
                  <a:srgbClr val="FFFF00"/>
                </a:solidFill>
              </a:rPr>
              <a:t>连一条容量为</a:t>
            </a:r>
            <a:r>
              <a:rPr lang="en-US" altLang="zh-CN" sz="2400" dirty="0" err="1">
                <a:solidFill>
                  <a:srgbClr val="FFFF00"/>
                </a:solidFill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>
                <a:solidFill>
                  <a:srgbClr val="FFFF00"/>
                </a:solidFill>
              </a:rPr>
              <a:t>的边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若</a:t>
            </a:r>
            <a:r>
              <a:rPr lang="en-US" altLang="zh-CN" sz="2400" dirty="0" err="1">
                <a:solidFill>
                  <a:srgbClr val="FFFF00"/>
                </a:solidFill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)&lt;0</a:t>
            </a:r>
            <a:r>
              <a:rPr lang="zh-CN" altLang="en-US" sz="2400" dirty="0">
                <a:solidFill>
                  <a:srgbClr val="FFFF00"/>
                </a:solidFill>
              </a:rPr>
              <a:t>则从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zh-CN" altLang="en-US" sz="2400" dirty="0" smtClean="0">
                <a:solidFill>
                  <a:srgbClr val="FFFF00"/>
                </a:solidFill>
              </a:rPr>
              <a:t>向</a:t>
            </a:r>
            <a:r>
              <a:rPr lang="en-US" altLang="zh-CN" sz="2400" dirty="0" smtClean="0">
                <a:solidFill>
                  <a:srgbClr val="FFFF00"/>
                </a:solidFill>
              </a:rPr>
              <a:t>y</a:t>
            </a:r>
            <a:r>
              <a:rPr lang="zh-CN" altLang="en-US" sz="2400" dirty="0" smtClean="0">
                <a:solidFill>
                  <a:srgbClr val="FFFF00"/>
                </a:solidFill>
              </a:rPr>
              <a:t>连</a:t>
            </a:r>
            <a:r>
              <a:rPr lang="zh-CN" altLang="en-US" sz="2400" dirty="0">
                <a:solidFill>
                  <a:srgbClr val="FFFF00"/>
                </a:solidFill>
              </a:rPr>
              <a:t>一条容量为 </a:t>
            </a:r>
            <a:r>
              <a:rPr lang="en-US" altLang="zh-CN" sz="2400" dirty="0">
                <a:solidFill>
                  <a:srgbClr val="FFFF00"/>
                </a:solidFill>
              </a:rPr>
              <a:t>-</a:t>
            </a:r>
            <a:r>
              <a:rPr lang="en-US" altLang="zh-CN" sz="2400" dirty="0" err="1">
                <a:solidFill>
                  <a:srgbClr val="FFFF00"/>
                </a:solidFill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) </a:t>
            </a:r>
            <a:r>
              <a:rPr lang="zh-CN" altLang="en-US" sz="2400" dirty="0">
                <a:solidFill>
                  <a:srgbClr val="FFFF00"/>
                </a:solidFill>
              </a:rPr>
              <a:t>的边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这样，就把新增边的规模从原边数减少到原点数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Pages>0</Pages>
  <Words>1367</Words>
  <Characters>0</Characters>
  <Application>Microsoft Office PowerPoint</Application>
  <DocSecurity>0</DocSecurity>
  <PresentationFormat>全屏显示(4:3)</PresentationFormat>
  <Lines>0</Lines>
  <Paragraphs>243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65</cp:revision>
  <dcterms:created xsi:type="dcterms:W3CDTF">2012-03-17T15:08:35Z</dcterms:created>
  <dcterms:modified xsi:type="dcterms:W3CDTF">2017-02-22T11:26:53Z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