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9" r:id="rId4"/>
    <p:sldId id="260" r:id="rId5"/>
    <p:sldId id="261" r:id="rId6"/>
    <p:sldId id="262" r:id="rId7"/>
    <p:sldId id="267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CC"/>
    <a:srgbClr val="0066FF"/>
    <a:srgbClr val="FF99FF"/>
    <a:srgbClr val="66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282950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3986213"/>
            <a:ext cx="11135784" cy="5175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2055" name="Group 3" descr="#wm#_7_01_*Z"/>
          <p:cNvGrpSpPr/>
          <p:nvPr/>
        </p:nvGrpSpPr>
        <p:grpSpPr bwMode="auto">
          <a:xfrm>
            <a:off x="3757084" y="1196975"/>
            <a:ext cx="4726516" cy="2049463"/>
            <a:chOff x="0" y="0"/>
            <a:chExt cx="2543995" cy="1470643"/>
          </a:xfrm>
        </p:grpSpPr>
        <p:sp>
          <p:nvSpPr>
            <p:cNvPr id="2056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243205" indent="-243205" algn="l">
                <a:buFont typeface="Wingdings" panose="05000000000000000000" pitchFamily="2" charset="2"/>
                <a:buChar char="l"/>
              </a:pPr>
              <a:endParaRPr lang="zh-CN" altLang="zh-CN" sz="1350"/>
            </a:p>
          </p:txBody>
        </p:sp>
        <p:sp>
          <p:nvSpPr>
            <p:cNvPr id="2057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58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59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243205" indent="-243205" algn="l">
                <a:buFont typeface="Wingdings" panose="05000000000000000000" pitchFamily="2" charset="2"/>
                <a:buChar char="l"/>
              </a:pPr>
              <a:endParaRPr lang="zh-CN" altLang="zh-CN" sz="1350"/>
            </a:p>
          </p:txBody>
        </p:sp>
        <p:sp>
          <p:nvSpPr>
            <p:cNvPr id="2060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243205" indent="-243205" algn="l">
                <a:buFont typeface="Wingdings" panose="05000000000000000000" pitchFamily="2" charset="2"/>
                <a:buChar char="l"/>
              </a:pPr>
              <a:endParaRPr lang="zh-CN" altLang="zh-CN" sz="1350"/>
            </a:p>
          </p:txBody>
        </p:sp>
        <p:sp>
          <p:nvSpPr>
            <p:cNvPr id="2061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243205" indent="-243205" algn="l">
                <a:buFont typeface="Wingdings" panose="05000000000000000000" pitchFamily="2" charset="2"/>
                <a:buChar char="l"/>
              </a:pPr>
              <a:endParaRPr lang="zh-CN" altLang="zh-CN" sz="1350"/>
            </a:p>
          </p:txBody>
        </p:sp>
        <p:sp>
          <p:nvSpPr>
            <p:cNvPr id="2062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marL="243205" indent="-243205" algn="l">
                <a:buFont typeface="Wingdings" panose="05000000000000000000" pitchFamily="2" charset="2"/>
                <a:buChar char="l"/>
              </a:pPr>
              <a:endParaRPr lang="zh-CN" altLang="zh-CN" sz="1350"/>
            </a:p>
          </p:txBody>
        </p:sp>
      </p:grp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7" y="3986213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08675"/>
            <a:ext cx="10972800" cy="56126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839460"/>
            <a:ext cx="5376333" cy="52322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49" y="1701801"/>
            <a:ext cx="9889068" cy="43194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98800"/>
            <a:ext cx="4598400" cy="47160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247775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buChar char="l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zh-CN" sz="135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624398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0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0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35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单击</a:t>
            </a:r>
            <a:r>
              <a:rPr lang="zh-CN" noProof="0" dirty="0" smtClean="0">
                <a:sym typeface="Arial" panose="020B0604020202020204" pitchFamily="34" charset="0"/>
              </a:rPr>
              <a:t>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433856"/>
          </a:xfrm>
        </p:spPr>
        <p:txBody>
          <a:bodyPr>
            <a:normAutofit/>
          </a:bodyPr>
          <a:lstStyle>
            <a:lvl1pPr marL="0" indent="0" algn="r">
              <a:buFont typeface="Wingdings" panose="05000000000000000000" pitchFamily="2" charset="2"/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793750"/>
            <a:ext cx="5376333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701801"/>
            <a:ext cx="3972984" cy="4470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08133" y="1701800"/>
            <a:ext cx="5281084" cy="4470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48395" y="577850"/>
            <a:ext cx="1934005" cy="5218113"/>
          </a:xfrm>
        </p:spPr>
        <p:txBody>
          <a:bodyPr vert="eaVert" anchor="ctr" anchorCtr="1"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7850"/>
            <a:ext cx="8750763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04664"/>
            <a:ext cx="10972800" cy="69640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700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bg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43205" indent="-2432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5000"/>
        <a:buFont typeface="Wingdings" panose="05000000000000000000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1"/>
          <p:cNvSpPr>
            <a:spLocks noGrp="1"/>
          </p:cNvSpPr>
          <p:nvPr/>
        </p:nvSpPr>
        <p:spPr>
          <a:xfrm>
            <a:off x="1993900" y="2589530"/>
            <a:ext cx="8351838" cy="701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kern="1200">
                <a:solidFill>
                  <a:schemeClr val="bg1"/>
                </a:solidFill>
                <a:latin typeface="+mj-ea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r>
              <a:rPr lang="zh-CN" altLang="en-US"/>
              <a:t>图论知识小补充</a:t>
            </a:r>
            <a:endParaRPr lang="zh-CN" altLang="en-US"/>
          </a:p>
        </p:txBody>
      </p:sp>
      <p:sp>
        <p:nvSpPr>
          <p:cNvPr id="10" name="副标题 2"/>
          <p:cNvSpPr>
            <a:spLocks noGrp="1"/>
          </p:cNvSpPr>
          <p:nvPr/>
        </p:nvSpPr>
        <p:spPr>
          <a:xfrm>
            <a:off x="1993900" y="3346133"/>
            <a:ext cx="8351838" cy="517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0000" lnSpcReduction="10000"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l"/>
              <a:defRPr kern="1200">
                <a:solidFill>
                  <a:schemeClr val="bg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平面图的欧拉公式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11220" y="3314065"/>
            <a:ext cx="553275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10485755" y="6429375"/>
            <a:ext cx="1301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by helang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00200" y="73660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300">
                <a:solidFill>
                  <a:srgbClr val="FFCC00"/>
                </a:solidFill>
              </a:rPr>
              <a:t>引例：修门 </a:t>
            </a:r>
            <a:r>
              <a:rPr lang="en-US" altLang="zh-CN" sz="2300">
                <a:solidFill>
                  <a:srgbClr val="FFCC00"/>
                </a:solidFill>
              </a:rPr>
              <a:t>nkoi3654</a:t>
            </a:r>
            <a:endParaRPr lang="en-US" altLang="zh-CN" sz="2300">
              <a:solidFill>
                <a:srgbClr val="FFCC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8625" y="608330"/>
            <a:ext cx="864362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19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农夫约翰打算给农场建围栏。</a:t>
            </a:r>
            <a:endParaRPr lang="zh-CN" altLang="en-US" sz="19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9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一开始，约翰位于(0,0)位置，他总共进行了N步修建操作。每一步，他会在东、南、西、北四个方向中选一个方向，沿选中的方向修建一条单位长度(长度为1)的围栏。比如，他第一步往北，完成后就有一道围栏连接了(0,0)到(0,1)。</a:t>
            </a:r>
            <a:endParaRPr lang="zh-CN" altLang="en-US" sz="19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9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围栏修建过程中，约翰可能会重复经过某些点，并且可能在某些点建重复修建围栏，围栏间也可能存在交叉的情况。</a:t>
            </a:r>
            <a:endParaRPr lang="zh-CN" altLang="en-US" sz="19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9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围栏修建完成后，约翰发现农场的有些区域被围栏封闭起来了，他只有翻越围栏才能进出这些区域，这让约翰很是恼火。为解决这个问题，约翰想要在这些封闭区域的围栏上修建大门。在任意单位长度的围栏上都可以修建大门，请你帮他计算最少需要修建多少个大门，才能使得农场的任意区域都可相互到达。</a:t>
            </a:r>
            <a:endParaRPr lang="zh-CN" altLang="en-US" sz="19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505" y="4011930"/>
            <a:ext cx="769366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样例输入：                </a:t>
            </a:r>
            <a:r>
              <a:rPr lang="en-US" altLang="zh-CN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//</a:t>
            </a:r>
            <a:r>
              <a:rPr lang="zh-CN" altLang="en-US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东南西北分别用</a:t>
            </a:r>
            <a:r>
              <a:rPr lang="en-US" altLang="zh-CN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E</a:t>
            </a:r>
            <a:r>
              <a:rPr lang="zh-CN" altLang="en-US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S</a:t>
            </a:r>
            <a:r>
              <a:rPr lang="zh-CN" altLang="en-US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W</a:t>
            </a:r>
            <a:r>
              <a:rPr lang="zh-CN" altLang="en-US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表示</a:t>
            </a:r>
            <a:endParaRPr lang="zh-CN" altLang="en-US" sz="1900">
              <a:solidFill>
                <a:schemeClr val="tx1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9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14</a:t>
            </a:r>
            <a:endParaRPr lang="zh-CN" altLang="en-US" sz="19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9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NNNESWWWSSEEEE</a:t>
            </a:r>
            <a:endParaRPr lang="zh-CN" altLang="en-US" sz="19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47570" y="5283835"/>
            <a:ext cx="254000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900">
                <a:solidFill>
                  <a:schemeClr val="tx1">
                    <a:lumMod val="60000"/>
                    <a:lumOff val="4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样例输出：</a:t>
            </a:r>
            <a:r>
              <a:rPr lang="zh-CN" altLang="en-US" sz="190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19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9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1900"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19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31645" y="238125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300">
                <a:solidFill>
                  <a:srgbClr val="FFCC00"/>
                </a:solidFill>
              </a:rPr>
              <a:t>平面图的概念</a:t>
            </a:r>
            <a:endParaRPr lang="zh-CN" sz="2300">
              <a:solidFill>
                <a:srgbClr val="FFCC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3125" y="904875"/>
            <a:ext cx="733552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/>
            <a:r>
              <a: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一个无向图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</a:t>
            </a:r>
            <a:r>
              <a:rPr lang="en-US" altLang="zh-CN" sz="20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=&lt;V</a:t>
            </a:r>
            <a:r>
              <a:rPr lang="zh-CN" altLang="en-US" sz="20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，</a:t>
            </a:r>
            <a:r>
              <a:rPr lang="en-US" altLang="zh-CN" sz="200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Malgun Gothic" panose="020B0503020000020004" charset="-127"/>
                <a:ea typeface="Malgun Gothic" panose="020B0503020000020004" charset="-127"/>
                <a:sym typeface="+mn-ea"/>
              </a:rPr>
              <a:t>&gt;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，如果能把它画在平面上，且除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V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中的节点外，任意两条边均不相交</a:t>
            </a: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，则称该图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为平面图。</a:t>
            </a:r>
            <a:endParaRPr lang="zh-CN" altLang="en-US" sz="2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/>
          </a:p>
        </p:txBody>
      </p:sp>
      <p:grpSp>
        <p:nvGrpSpPr>
          <p:cNvPr id="12354" name="组合 12353"/>
          <p:cNvGrpSpPr/>
          <p:nvPr/>
        </p:nvGrpSpPr>
        <p:grpSpPr>
          <a:xfrm>
            <a:off x="2941320" y="2808605"/>
            <a:ext cx="1704975" cy="2150335"/>
            <a:chOff x="1362" y="2898"/>
            <a:chExt cx="708" cy="893"/>
          </a:xfrm>
        </p:grpSpPr>
        <p:sp>
          <p:nvSpPr>
            <p:cNvPr id="12332" name="直接连接符 12331"/>
            <p:cNvSpPr/>
            <p:nvPr/>
          </p:nvSpPr>
          <p:spPr>
            <a:xfrm>
              <a:off x="1374" y="3414"/>
              <a:ext cx="162" cy="168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3" name="直接连接符 12332"/>
            <p:cNvSpPr/>
            <p:nvPr/>
          </p:nvSpPr>
          <p:spPr>
            <a:xfrm>
              <a:off x="1890" y="3414"/>
              <a:ext cx="162" cy="168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4" name="直接连接符 12333"/>
            <p:cNvSpPr/>
            <p:nvPr/>
          </p:nvSpPr>
          <p:spPr>
            <a:xfrm>
              <a:off x="1374" y="3414"/>
              <a:ext cx="516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5" name="直接连接符 12334"/>
            <p:cNvSpPr/>
            <p:nvPr/>
          </p:nvSpPr>
          <p:spPr>
            <a:xfrm>
              <a:off x="1536" y="3582"/>
              <a:ext cx="516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6" name="直接连接符 12335"/>
            <p:cNvSpPr/>
            <p:nvPr/>
          </p:nvSpPr>
          <p:spPr>
            <a:xfrm>
              <a:off x="1536" y="3078"/>
              <a:ext cx="516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7" name="直接连接符 12336"/>
            <p:cNvSpPr/>
            <p:nvPr/>
          </p:nvSpPr>
          <p:spPr>
            <a:xfrm>
              <a:off x="1374" y="2910"/>
              <a:ext cx="516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8" name="直接连接符 12337"/>
            <p:cNvSpPr/>
            <p:nvPr/>
          </p:nvSpPr>
          <p:spPr>
            <a:xfrm>
              <a:off x="1890" y="2910"/>
              <a:ext cx="162" cy="168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9" name="直接连接符 12338"/>
            <p:cNvSpPr/>
            <p:nvPr/>
          </p:nvSpPr>
          <p:spPr>
            <a:xfrm>
              <a:off x="1374" y="2910"/>
              <a:ext cx="162" cy="168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0" name="直接连接符 12339"/>
            <p:cNvSpPr/>
            <p:nvPr/>
          </p:nvSpPr>
          <p:spPr>
            <a:xfrm>
              <a:off x="2052" y="3078"/>
              <a:ext cx="1" cy="50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1" name="直接连接符 12340"/>
            <p:cNvSpPr/>
            <p:nvPr/>
          </p:nvSpPr>
          <p:spPr>
            <a:xfrm>
              <a:off x="1890" y="2910"/>
              <a:ext cx="1" cy="50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直接连接符 12341"/>
            <p:cNvSpPr/>
            <p:nvPr/>
          </p:nvSpPr>
          <p:spPr>
            <a:xfrm>
              <a:off x="1536" y="3078"/>
              <a:ext cx="1" cy="50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直接连接符 12342"/>
            <p:cNvSpPr/>
            <p:nvPr/>
          </p:nvSpPr>
          <p:spPr>
            <a:xfrm>
              <a:off x="1374" y="2910"/>
              <a:ext cx="1" cy="50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4" name="椭圆 12343"/>
            <p:cNvSpPr/>
            <p:nvPr/>
          </p:nvSpPr>
          <p:spPr>
            <a:xfrm>
              <a:off x="2040" y="3570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椭圆 12344"/>
            <p:cNvSpPr/>
            <p:nvPr/>
          </p:nvSpPr>
          <p:spPr>
            <a:xfrm>
              <a:off x="2040" y="3066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椭圆 12345"/>
            <p:cNvSpPr/>
            <p:nvPr/>
          </p:nvSpPr>
          <p:spPr>
            <a:xfrm>
              <a:off x="1878" y="3402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7" name="椭圆 12346"/>
            <p:cNvSpPr/>
            <p:nvPr/>
          </p:nvSpPr>
          <p:spPr>
            <a:xfrm>
              <a:off x="1878" y="289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8" name="椭圆 12347"/>
            <p:cNvSpPr/>
            <p:nvPr/>
          </p:nvSpPr>
          <p:spPr>
            <a:xfrm>
              <a:off x="1524" y="3570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椭圆 12348"/>
            <p:cNvSpPr/>
            <p:nvPr/>
          </p:nvSpPr>
          <p:spPr>
            <a:xfrm>
              <a:off x="1524" y="3066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0" name="椭圆 12349"/>
            <p:cNvSpPr/>
            <p:nvPr/>
          </p:nvSpPr>
          <p:spPr>
            <a:xfrm>
              <a:off x="1362" y="3402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1" name="椭圆 12350"/>
            <p:cNvSpPr/>
            <p:nvPr/>
          </p:nvSpPr>
          <p:spPr>
            <a:xfrm>
              <a:off x="1362" y="289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2" name="矩形 12351"/>
            <p:cNvSpPr/>
            <p:nvPr/>
          </p:nvSpPr>
          <p:spPr>
            <a:xfrm>
              <a:off x="1668" y="3702"/>
              <a:ext cx="124" cy="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0">
                  <a:latin typeface="Times New Roman" panose="02020603050405020304" charset="0"/>
                  <a:ea typeface="宋体" panose="02010600030101010101" pitchFamily="2" charset="-122"/>
                </a:rPr>
                <a:t>(a)</a:t>
              </a:r>
              <a:endParaRPr lang="en-US" altLang="zh-CN" sz="2400" b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78" name="组合 12377"/>
          <p:cNvGrpSpPr/>
          <p:nvPr/>
        </p:nvGrpSpPr>
        <p:grpSpPr>
          <a:xfrm>
            <a:off x="6475095" y="2604135"/>
            <a:ext cx="2124710" cy="2512254"/>
            <a:chOff x="2418" y="2802"/>
            <a:chExt cx="882" cy="1043"/>
          </a:xfrm>
        </p:grpSpPr>
        <p:sp>
          <p:nvSpPr>
            <p:cNvPr id="12357" name="直接连接符 12356"/>
            <p:cNvSpPr/>
            <p:nvPr/>
          </p:nvSpPr>
          <p:spPr>
            <a:xfrm>
              <a:off x="2856" y="2814"/>
              <a:ext cx="1" cy="192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8" name="直接连接符 12357"/>
            <p:cNvSpPr/>
            <p:nvPr/>
          </p:nvSpPr>
          <p:spPr>
            <a:xfrm flipH="1">
              <a:off x="2430" y="3240"/>
              <a:ext cx="192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9" name="直接连接符 12358"/>
            <p:cNvSpPr/>
            <p:nvPr/>
          </p:nvSpPr>
          <p:spPr>
            <a:xfrm>
              <a:off x="2856" y="3474"/>
              <a:ext cx="1" cy="192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0" name="直接连接符 12359"/>
            <p:cNvSpPr/>
            <p:nvPr/>
          </p:nvSpPr>
          <p:spPr>
            <a:xfrm>
              <a:off x="3090" y="3240"/>
              <a:ext cx="192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1" name="直接连接符 12360"/>
            <p:cNvSpPr/>
            <p:nvPr/>
          </p:nvSpPr>
          <p:spPr>
            <a:xfrm flipH="1">
              <a:off x="2856" y="3240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2" name="直接连接符 12361"/>
            <p:cNvSpPr/>
            <p:nvPr/>
          </p:nvSpPr>
          <p:spPr>
            <a:xfrm flipH="1" flipV="1">
              <a:off x="2856" y="2814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3" name="直接连接符 12362"/>
            <p:cNvSpPr/>
            <p:nvPr/>
          </p:nvSpPr>
          <p:spPr>
            <a:xfrm flipV="1">
              <a:off x="2430" y="2814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4" name="直接连接符 12363"/>
            <p:cNvSpPr/>
            <p:nvPr/>
          </p:nvSpPr>
          <p:spPr>
            <a:xfrm>
              <a:off x="2430" y="3240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5" name="直接连接符 12364"/>
            <p:cNvSpPr/>
            <p:nvPr/>
          </p:nvSpPr>
          <p:spPr>
            <a:xfrm flipH="1">
              <a:off x="2856" y="3240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6" name="直接连接符 12365"/>
            <p:cNvSpPr/>
            <p:nvPr/>
          </p:nvSpPr>
          <p:spPr>
            <a:xfrm flipH="1" flipV="1">
              <a:off x="2856" y="3006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7" name="直接连接符 12366"/>
            <p:cNvSpPr/>
            <p:nvPr/>
          </p:nvSpPr>
          <p:spPr>
            <a:xfrm flipV="1">
              <a:off x="2622" y="3006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8" name="直接连接符 12367"/>
            <p:cNvSpPr/>
            <p:nvPr/>
          </p:nvSpPr>
          <p:spPr>
            <a:xfrm>
              <a:off x="2622" y="3240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9" name="椭圆 12368"/>
            <p:cNvSpPr/>
            <p:nvPr/>
          </p:nvSpPr>
          <p:spPr>
            <a:xfrm>
              <a:off x="3270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0" name="椭圆 12369"/>
            <p:cNvSpPr/>
            <p:nvPr/>
          </p:nvSpPr>
          <p:spPr>
            <a:xfrm>
              <a:off x="2844" y="2802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1" name="椭圆 12370"/>
            <p:cNvSpPr/>
            <p:nvPr/>
          </p:nvSpPr>
          <p:spPr>
            <a:xfrm>
              <a:off x="2844" y="3654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2" name="椭圆 12371"/>
            <p:cNvSpPr/>
            <p:nvPr/>
          </p:nvSpPr>
          <p:spPr>
            <a:xfrm>
              <a:off x="2418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3" name="椭圆 12372"/>
            <p:cNvSpPr/>
            <p:nvPr/>
          </p:nvSpPr>
          <p:spPr>
            <a:xfrm>
              <a:off x="3078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4" name="椭圆 12373"/>
            <p:cNvSpPr/>
            <p:nvPr/>
          </p:nvSpPr>
          <p:spPr>
            <a:xfrm>
              <a:off x="2844" y="2994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5" name="椭圆 12374"/>
            <p:cNvSpPr/>
            <p:nvPr/>
          </p:nvSpPr>
          <p:spPr>
            <a:xfrm>
              <a:off x="2844" y="3462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6" name="椭圆 12375"/>
            <p:cNvSpPr/>
            <p:nvPr/>
          </p:nvSpPr>
          <p:spPr>
            <a:xfrm>
              <a:off x="2610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7" name="矩形 12376"/>
            <p:cNvSpPr/>
            <p:nvPr/>
          </p:nvSpPr>
          <p:spPr>
            <a:xfrm>
              <a:off x="2790" y="3756"/>
              <a:ext cx="130" cy="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400" b="0">
                  <a:latin typeface="Times New Roman" panose="02020603050405020304" charset="0"/>
                  <a:ea typeface="宋体" panose="02010600030101010101" pitchFamily="2" charset="-122"/>
                </a:rPr>
                <a:t>(b)</a:t>
              </a:r>
              <a:endParaRPr lang="en-US" altLang="zh-CN" sz="2400" b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99" name="右箭头 12398"/>
          <p:cNvSpPr/>
          <p:nvPr/>
        </p:nvSpPr>
        <p:spPr>
          <a:xfrm>
            <a:off x="5057775" y="3472180"/>
            <a:ext cx="808990" cy="346710"/>
          </a:xfrm>
          <a:prstGeom prst="rightArrow">
            <a:avLst>
              <a:gd name="adj1" fmla="val 50000"/>
              <a:gd name="adj2" fmla="val 114581"/>
            </a:avLst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  <a:tileRect/>
          </a:gradFill>
          <a:ln w="12700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60650" y="251460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1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37635" y="251206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2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6600" y="294322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3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3585" y="294068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4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2875" y="373888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5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9860" y="373634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6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93110" y="416750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7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0095" y="416496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8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78700" y="219456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1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87770" y="334962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5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17890" y="331851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2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91070" y="286575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3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72275" y="335534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7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8930" y="331597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4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67270" y="465264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6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67905" y="383667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8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37985" y="5334000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图就是平面图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31645" y="238125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300">
                <a:solidFill>
                  <a:srgbClr val="FFCC00"/>
                </a:solidFill>
              </a:rPr>
              <a:t>平面图的欧拉公式</a:t>
            </a:r>
            <a:endParaRPr lang="zh-CN" sz="2300">
              <a:solidFill>
                <a:srgbClr val="FFCC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3560" y="765175"/>
            <a:ext cx="4396740" cy="583565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txBody>
          <a:bodyPr wrap="square" rtlCol="0">
            <a:spAutoFit/>
          </a:bodyPr>
          <a:p>
            <a:pPr marL="0" lvl="1"/>
            <a:r>
              <a: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Euler公式</a:t>
            </a:r>
            <a:r>
              <a:rPr 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3200" b="1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V+F=E+2</a:t>
            </a:r>
            <a:endParaRPr lang="zh-CN" altLang="en-US" sz="3200" b="1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5470" y="1423670"/>
            <a:ext cx="8239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V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表示图中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点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的总数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E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表示图中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边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的总数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表示这个图分割出来的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独立区域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的个数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也称为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面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域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如下图所示，该平面图共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个面，这些面都被图的边间隔开来，注意，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为外部面。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992630" y="3084195"/>
            <a:ext cx="2327910" cy="2887423"/>
            <a:chOff x="2418" y="2802"/>
            <a:chExt cx="882" cy="1094"/>
          </a:xfrm>
        </p:grpSpPr>
        <p:sp>
          <p:nvSpPr>
            <p:cNvPr id="23" name="直接连接符 22"/>
            <p:cNvSpPr/>
            <p:nvPr/>
          </p:nvSpPr>
          <p:spPr>
            <a:xfrm>
              <a:off x="2856" y="2814"/>
              <a:ext cx="1" cy="192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" name="直接连接符 23"/>
            <p:cNvSpPr/>
            <p:nvPr/>
          </p:nvSpPr>
          <p:spPr>
            <a:xfrm flipH="1">
              <a:off x="2430" y="3240"/>
              <a:ext cx="192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" name="直接连接符 24"/>
            <p:cNvSpPr/>
            <p:nvPr/>
          </p:nvSpPr>
          <p:spPr>
            <a:xfrm>
              <a:off x="2856" y="3474"/>
              <a:ext cx="1" cy="192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" name="直接连接符 25"/>
            <p:cNvSpPr/>
            <p:nvPr/>
          </p:nvSpPr>
          <p:spPr>
            <a:xfrm>
              <a:off x="3090" y="3240"/>
              <a:ext cx="192" cy="1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" name="直接连接符 26"/>
            <p:cNvSpPr/>
            <p:nvPr/>
          </p:nvSpPr>
          <p:spPr>
            <a:xfrm flipH="1">
              <a:off x="2856" y="3240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" name="直接连接符 27"/>
            <p:cNvSpPr/>
            <p:nvPr/>
          </p:nvSpPr>
          <p:spPr>
            <a:xfrm flipH="1" flipV="1">
              <a:off x="2856" y="2814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" name="直接连接符 28"/>
            <p:cNvSpPr/>
            <p:nvPr/>
          </p:nvSpPr>
          <p:spPr>
            <a:xfrm flipV="1">
              <a:off x="2430" y="2814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" name="直接连接符 29"/>
            <p:cNvSpPr/>
            <p:nvPr/>
          </p:nvSpPr>
          <p:spPr>
            <a:xfrm>
              <a:off x="2430" y="3240"/>
              <a:ext cx="426" cy="426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" name="直接连接符 30"/>
            <p:cNvSpPr/>
            <p:nvPr/>
          </p:nvSpPr>
          <p:spPr>
            <a:xfrm flipH="1">
              <a:off x="2856" y="3240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" name="直接连接符 31"/>
            <p:cNvSpPr/>
            <p:nvPr/>
          </p:nvSpPr>
          <p:spPr>
            <a:xfrm flipH="1" flipV="1">
              <a:off x="2856" y="3006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2622" y="3006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" name="直接连接符 33"/>
            <p:cNvSpPr/>
            <p:nvPr/>
          </p:nvSpPr>
          <p:spPr>
            <a:xfrm>
              <a:off x="2622" y="3240"/>
              <a:ext cx="234" cy="234"/>
            </a:xfrm>
            <a:prstGeom prst="line">
              <a:avLst/>
            </a:prstGeom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270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844" y="2802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844" y="3654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418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78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844" y="2994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844" y="3462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610" y="3228"/>
              <a:ext cx="30" cy="30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790" y="3756"/>
              <a:ext cx="130" cy="1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tIns="0" rIns="0" bIns="0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</a:pPr>
              <a:endParaRPr lang="en-US" altLang="zh-CN" sz="2400" b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165350" y="314515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99FF"/>
                </a:solidFill>
                <a:uFillTx/>
              </a:rPr>
              <a:t>1</a:t>
            </a:r>
            <a:endParaRPr lang="en-US" altLang="zh-CN">
              <a:solidFill>
                <a:srgbClr val="FF99FF"/>
              </a:solidFill>
              <a:uFillTx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490470" y="446722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5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406775" y="362648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2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975610" y="406336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3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33015" y="3630930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4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80740" y="4507865"/>
            <a:ext cx="30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FFFF"/>
                </a:solidFill>
                <a:uFillTx/>
              </a:rPr>
              <a:t>6</a:t>
            </a:r>
            <a:endParaRPr lang="en-US" altLang="zh-CN">
              <a:solidFill>
                <a:srgbClr val="66FFFF"/>
              </a:solidFill>
              <a:uFillTx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850890" y="2978150"/>
            <a:ext cx="4051935" cy="3228975"/>
            <a:chOff x="2640" y="2203"/>
            <a:chExt cx="8754" cy="6976"/>
          </a:xfrm>
        </p:grpSpPr>
        <p:sp>
          <p:nvSpPr>
            <p:cNvPr id="54" name="圆角矩形 53"/>
            <p:cNvSpPr/>
            <p:nvPr/>
          </p:nvSpPr>
          <p:spPr>
            <a:xfrm>
              <a:off x="2640" y="2203"/>
              <a:ext cx="8755" cy="697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9223" y="2565"/>
              <a:ext cx="927" cy="928"/>
            </a:xfrm>
            <a:prstGeom prst="ellipse">
              <a:avLst/>
            </a:prstGeom>
            <a:noFill/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p>
              <a:pPr lvl="0" algn="ctr"/>
              <a:r>
                <a:rPr lang="en-US" altLang="zh-CN" b="1">
                  <a:solidFill>
                    <a:srgbClr val="003399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23" y="5750"/>
              <a:ext cx="927" cy="928"/>
            </a:xfrm>
            <a:prstGeom prst="ellipse">
              <a:avLst/>
            </a:prstGeom>
            <a:noFill/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p>
              <a:pPr lvl="0" algn="ctr"/>
              <a:r>
                <a:rPr lang="en-US" altLang="zh-CN" b="1">
                  <a:solidFill>
                    <a:srgbClr val="003399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303" y="2565"/>
              <a:ext cx="927" cy="928"/>
            </a:xfrm>
            <a:prstGeom prst="ellipse">
              <a:avLst/>
            </a:prstGeom>
            <a:noFill/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p>
              <a:pPr lvl="0" algn="ctr"/>
              <a:r>
                <a:rPr lang="en-US" altLang="zh-CN" b="1">
                  <a:solidFill>
                    <a:srgbClr val="003399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6303" y="5750"/>
              <a:ext cx="927" cy="928"/>
            </a:xfrm>
            <a:prstGeom prst="ellipse">
              <a:avLst/>
            </a:prstGeom>
            <a:noFill/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p>
              <a:pPr lvl="0" algn="ctr"/>
              <a:r>
                <a:rPr lang="en-US" altLang="zh-CN" b="1">
                  <a:solidFill>
                    <a:srgbClr val="003399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18" y="4160"/>
              <a:ext cx="927" cy="928"/>
            </a:xfrm>
            <a:prstGeom prst="ellipse">
              <a:avLst/>
            </a:prstGeom>
            <a:noFill/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p>
              <a:pPr lvl="0" algn="ctr"/>
              <a:r>
                <a:rPr lang="en-US" altLang="zh-CN" b="1">
                  <a:solidFill>
                    <a:srgbClr val="003399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9223" y="7875"/>
              <a:ext cx="927" cy="928"/>
            </a:xfrm>
            <a:prstGeom prst="ellipse">
              <a:avLst/>
            </a:prstGeom>
            <a:noFill/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p>
              <a:pPr lvl="0" algn="ctr"/>
              <a:r>
                <a:rPr lang="en-US" altLang="zh-CN" b="1">
                  <a:solidFill>
                    <a:srgbClr val="003399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>
              <a:stCxn id="57" idx="6"/>
              <a:endCxn id="55" idx="2"/>
            </p:cNvCxnSpPr>
            <p:nvPr/>
          </p:nvCxnSpPr>
          <p:spPr>
            <a:xfrm>
              <a:off x="7283" y="3030"/>
              <a:ext cx="1887" cy="0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2" name="直接箭头连接符 61"/>
            <p:cNvCxnSpPr>
              <a:stCxn id="57" idx="3"/>
              <a:endCxn id="59" idx="6"/>
            </p:cNvCxnSpPr>
            <p:nvPr/>
          </p:nvCxnSpPr>
          <p:spPr>
            <a:xfrm flipH="1">
              <a:off x="4098" y="3410"/>
              <a:ext cx="2340" cy="1215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3" name="直接箭头连接符 62"/>
            <p:cNvCxnSpPr>
              <a:stCxn id="59" idx="6"/>
              <a:endCxn id="58" idx="1"/>
            </p:cNvCxnSpPr>
            <p:nvPr/>
          </p:nvCxnSpPr>
          <p:spPr>
            <a:xfrm>
              <a:off x="4098" y="4625"/>
              <a:ext cx="2340" cy="1208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4" name="直接箭头连接符 63"/>
            <p:cNvCxnSpPr>
              <a:stCxn id="58" idx="6"/>
              <a:endCxn id="55" idx="3"/>
            </p:cNvCxnSpPr>
            <p:nvPr/>
          </p:nvCxnSpPr>
          <p:spPr>
            <a:xfrm flipV="1">
              <a:off x="7283" y="3410"/>
              <a:ext cx="2075" cy="2805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5" name="直接箭头连接符 64"/>
            <p:cNvCxnSpPr>
              <a:stCxn id="57" idx="4"/>
              <a:endCxn id="58" idx="0"/>
            </p:cNvCxnSpPr>
            <p:nvPr/>
          </p:nvCxnSpPr>
          <p:spPr>
            <a:xfrm>
              <a:off x="6768" y="3545"/>
              <a:ext cx="0" cy="2153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6" name="直接箭头连接符 65"/>
            <p:cNvCxnSpPr>
              <a:stCxn id="58" idx="6"/>
              <a:endCxn id="56" idx="2"/>
            </p:cNvCxnSpPr>
            <p:nvPr/>
          </p:nvCxnSpPr>
          <p:spPr>
            <a:xfrm>
              <a:off x="7283" y="6215"/>
              <a:ext cx="1887" cy="0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7" name="直接箭头连接符 66"/>
            <p:cNvCxnSpPr>
              <a:stCxn id="55" idx="4"/>
              <a:endCxn id="56" idx="0"/>
            </p:cNvCxnSpPr>
            <p:nvPr/>
          </p:nvCxnSpPr>
          <p:spPr>
            <a:xfrm>
              <a:off x="9688" y="3545"/>
              <a:ext cx="0" cy="2153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68" name="直接箭头连接符 67"/>
            <p:cNvCxnSpPr>
              <a:stCxn id="56" idx="4"/>
              <a:endCxn id="60" idx="0"/>
            </p:cNvCxnSpPr>
            <p:nvPr/>
          </p:nvCxnSpPr>
          <p:spPr>
            <a:xfrm>
              <a:off x="9688" y="6730"/>
              <a:ext cx="0" cy="1093"/>
            </a:xfrm>
            <a:prstGeom prst="straightConnector1">
              <a:avLst/>
            </a:prstGeom>
            <a:ln w="57150" cap="flat" cmpd="sng">
              <a:solidFill>
                <a:srgbClr val="003399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69" name="文本框 68"/>
          <p:cNvSpPr txBox="1"/>
          <p:nvPr/>
        </p:nvSpPr>
        <p:spPr>
          <a:xfrm>
            <a:off x="6378575" y="5836285"/>
            <a:ext cx="183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图中有几个面？</a:t>
            </a:r>
            <a:endParaRPr lang="zh-CN" altLang="en-US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26593" y="3866833"/>
            <a:ext cx="673100" cy="590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/>
            <a:r>
              <a:rPr lang="en-US" altLang="zh-CN" sz="2400" i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400" i="1" baseline="-2500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905750" y="3662363"/>
            <a:ext cx="673100" cy="592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/>
            <a:r>
              <a:rPr lang="en-US" altLang="zh-CN" sz="2400" i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 i="1" baseline="-2500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436293" y="4136390"/>
            <a:ext cx="674687" cy="5921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/>
            <a:r>
              <a:rPr lang="en-US" altLang="zh-CN" sz="2400" i="1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 i="1" baseline="-2500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95858" y="5112703"/>
            <a:ext cx="674687" cy="592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/>
          <a:p>
            <a:pPr lvl="0" algn="ctr"/>
            <a:r>
              <a:rPr lang="en-US" altLang="zh-CN" sz="2400" i="1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400" i="1" baseline="-2500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2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723390" y="843915"/>
            <a:ext cx="8743315" cy="487553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1645" y="238125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300">
                <a:solidFill>
                  <a:srgbClr val="FFCC00"/>
                </a:solidFill>
              </a:rPr>
              <a:t>平面图的对偶图</a:t>
            </a:r>
            <a:endParaRPr lang="zh-CN" sz="2300">
              <a:solidFill>
                <a:srgbClr val="FFCC00"/>
              </a:solidFill>
            </a:endParaRPr>
          </a:p>
        </p:txBody>
      </p:sp>
      <p:sp>
        <p:nvSpPr>
          <p:cNvPr id="71683" name="椭圆 71682"/>
          <p:cNvSpPr/>
          <p:nvPr/>
        </p:nvSpPr>
        <p:spPr>
          <a:xfrm>
            <a:off x="5048885" y="1664335"/>
            <a:ext cx="446088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椭圆 71683"/>
          <p:cNvSpPr/>
          <p:nvPr/>
        </p:nvSpPr>
        <p:spPr>
          <a:xfrm>
            <a:off x="5048885" y="3289935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5" name="椭圆 71684"/>
          <p:cNvSpPr/>
          <p:nvPr/>
        </p:nvSpPr>
        <p:spPr>
          <a:xfrm>
            <a:off x="3642360" y="1664335"/>
            <a:ext cx="447675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椭圆 71685"/>
          <p:cNvSpPr/>
          <p:nvPr/>
        </p:nvSpPr>
        <p:spPr>
          <a:xfrm>
            <a:off x="3642360" y="3289935"/>
            <a:ext cx="447675" cy="471488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7" name="椭圆 71686"/>
          <p:cNvSpPr/>
          <p:nvPr/>
        </p:nvSpPr>
        <p:spPr>
          <a:xfrm>
            <a:off x="2110423" y="2477135"/>
            <a:ext cx="446087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8" name="椭圆 71687"/>
          <p:cNvSpPr/>
          <p:nvPr/>
        </p:nvSpPr>
        <p:spPr>
          <a:xfrm>
            <a:off x="5048885" y="4574223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71689" name="直接箭头连接符 71688"/>
          <p:cNvCxnSpPr>
            <a:stCxn id="71685" idx="6"/>
            <a:endCxn id="71683" idx="2"/>
          </p:cNvCxnSpPr>
          <p:nvPr/>
        </p:nvCxnSpPr>
        <p:spPr>
          <a:xfrm>
            <a:off x="4082415" y="1901825"/>
            <a:ext cx="958850" cy="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690" name="直接箭头连接符 71689"/>
          <p:cNvCxnSpPr>
            <a:stCxn id="71685" idx="3"/>
            <a:endCxn id="71687" idx="6"/>
          </p:cNvCxnSpPr>
          <p:nvPr/>
        </p:nvCxnSpPr>
        <p:spPr>
          <a:xfrm flipH="1">
            <a:off x="2548573" y="2069465"/>
            <a:ext cx="1151255" cy="64516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691" name="直接箭头连接符 71690"/>
          <p:cNvCxnSpPr>
            <a:stCxn id="71687" idx="6"/>
            <a:endCxn id="71686" idx="1"/>
          </p:cNvCxnSpPr>
          <p:nvPr/>
        </p:nvCxnSpPr>
        <p:spPr>
          <a:xfrm>
            <a:off x="2548573" y="2714625"/>
            <a:ext cx="1151255" cy="644525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692" name="直接箭头连接符 71691"/>
          <p:cNvCxnSpPr>
            <a:stCxn id="71686" idx="6"/>
            <a:endCxn id="71683" idx="3"/>
          </p:cNvCxnSpPr>
          <p:nvPr/>
        </p:nvCxnSpPr>
        <p:spPr>
          <a:xfrm flipV="1">
            <a:off x="4082415" y="2069148"/>
            <a:ext cx="1024255" cy="145669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693" name="直接箭头连接符 71692"/>
          <p:cNvCxnSpPr>
            <a:stCxn id="71685" idx="4"/>
            <a:endCxn id="71686" idx="0"/>
          </p:cNvCxnSpPr>
          <p:nvPr/>
        </p:nvCxnSpPr>
        <p:spPr>
          <a:xfrm>
            <a:off x="3858578" y="2138998"/>
            <a:ext cx="0" cy="115062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694" name="直接箭头连接符 71693"/>
          <p:cNvCxnSpPr>
            <a:stCxn id="71686" idx="6"/>
            <a:endCxn id="71684" idx="2"/>
          </p:cNvCxnSpPr>
          <p:nvPr/>
        </p:nvCxnSpPr>
        <p:spPr>
          <a:xfrm>
            <a:off x="4082415" y="3525838"/>
            <a:ext cx="958850" cy="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695" name="直接箭头连接符 71694"/>
          <p:cNvCxnSpPr>
            <a:stCxn id="71683" idx="4"/>
            <a:endCxn id="71684" idx="0"/>
          </p:cNvCxnSpPr>
          <p:nvPr/>
        </p:nvCxnSpPr>
        <p:spPr>
          <a:xfrm>
            <a:off x="5264468" y="2138998"/>
            <a:ext cx="0" cy="115062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696" name="直接箭头连接符 71695"/>
          <p:cNvCxnSpPr>
            <a:stCxn id="71684" idx="4"/>
            <a:endCxn id="71688" idx="0"/>
          </p:cNvCxnSpPr>
          <p:nvPr/>
        </p:nvCxnSpPr>
        <p:spPr>
          <a:xfrm>
            <a:off x="5264468" y="3761423"/>
            <a:ext cx="0" cy="81280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1697" name="椭圆 71696"/>
          <p:cNvSpPr/>
          <p:nvPr/>
        </p:nvSpPr>
        <p:spPr>
          <a:xfrm>
            <a:off x="3132773" y="2475548"/>
            <a:ext cx="444500" cy="473075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98" name="椭圆 71697"/>
          <p:cNvSpPr/>
          <p:nvPr/>
        </p:nvSpPr>
        <p:spPr>
          <a:xfrm>
            <a:off x="4090035" y="2275523"/>
            <a:ext cx="447675" cy="471487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99" name="椭圆 71698"/>
          <p:cNvSpPr/>
          <p:nvPr/>
        </p:nvSpPr>
        <p:spPr>
          <a:xfrm>
            <a:off x="4664710" y="2881948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00" name="椭圆 71699"/>
          <p:cNvSpPr/>
          <p:nvPr/>
        </p:nvSpPr>
        <p:spPr>
          <a:xfrm>
            <a:off x="2940685" y="4102735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23" name="椭圆 47122"/>
          <p:cNvSpPr/>
          <p:nvPr/>
        </p:nvSpPr>
        <p:spPr>
          <a:xfrm>
            <a:off x="7949248" y="2599373"/>
            <a:ext cx="444500" cy="473075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24" name="椭圆 47123"/>
          <p:cNvSpPr/>
          <p:nvPr/>
        </p:nvSpPr>
        <p:spPr>
          <a:xfrm>
            <a:off x="8906510" y="2399348"/>
            <a:ext cx="447675" cy="471487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25" name="椭圆 47124"/>
          <p:cNvSpPr/>
          <p:nvPr/>
        </p:nvSpPr>
        <p:spPr>
          <a:xfrm>
            <a:off x="9481185" y="3005773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26" name="椭圆 47125"/>
          <p:cNvSpPr/>
          <p:nvPr/>
        </p:nvSpPr>
        <p:spPr>
          <a:xfrm>
            <a:off x="7757160" y="4226560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7127" name="直接箭头连接符 47126"/>
          <p:cNvCxnSpPr>
            <a:stCxn id="47123" idx="6"/>
            <a:endCxn id="47124" idx="2"/>
          </p:cNvCxnSpPr>
          <p:nvPr/>
        </p:nvCxnSpPr>
        <p:spPr>
          <a:xfrm flipV="1">
            <a:off x="8401685" y="2634933"/>
            <a:ext cx="512445" cy="201295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28" name="直接箭头连接符 47127"/>
          <p:cNvCxnSpPr>
            <a:stCxn id="47123" idx="4"/>
            <a:endCxn id="47126" idx="0"/>
          </p:cNvCxnSpPr>
          <p:nvPr/>
        </p:nvCxnSpPr>
        <p:spPr>
          <a:xfrm flipH="1">
            <a:off x="7988300" y="3072765"/>
            <a:ext cx="191135" cy="1153795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29" name="直接箭头连接符 47128"/>
          <p:cNvCxnSpPr>
            <a:stCxn id="47124" idx="5"/>
            <a:endCxn id="47125" idx="1"/>
          </p:cNvCxnSpPr>
          <p:nvPr/>
        </p:nvCxnSpPr>
        <p:spPr>
          <a:xfrm>
            <a:off x="9296083" y="2801620"/>
            <a:ext cx="257810" cy="273685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30" name="直接箭头连接符 47129"/>
          <p:cNvCxnSpPr/>
          <p:nvPr/>
        </p:nvCxnSpPr>
        <p:spPr>
          <a:xfrm flipV="1">
            <a:off x="8211185" y="3402965"/>
            <a:ext cx="1343025" cy="1051560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31" name="曲线连接符 47130"/>
          <p:cNvCxnSpPr/>
          <p:nvPr/>
        </p:nvCxnSpPr>
        <p:spPr>
          <a:xfrm flipH="1">
            <a:off x="8211185" y="3235325"/>
            <a:ext cx="1724025" cy="1219200"/>
          </a:xfrm>
          <a:prstGeom prst="curvedConnector3">
            <a:avLst>
              <a:gd name="adj1" fmla="val -13812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32" name="曲线连接符 47131"/>
          <p:cNvCxnSpPr/>
          <p:nvPr/>
        </p:nvCxnSpPr>
        <p:spPr>
          <a:xfrm rot="16200000" flipH="1" flipV="1">
            <a:off x="6996748" y="3428683"/>
            <a:ext cx="1793875" cy="257810"/>
          </a:xfrm>
          <a:prstGeom prst="curvedConnector4">
            <a:avLst>
              <a:gd name="adj1" fmla="val -17150"/>
              <a:gd name="adj2" fmla="val 192488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133" name="曲线连接符 47132"/>
          <p:cNvCxnSpPr/>
          <p:nvPr/>
        </p:nvCxnSpPr>
        <p:spPr>
          <a:xfrm rot="16200000" flipH="1" flipV="1">
            <a:off x="7384098" y="2683510"/>
            <a:ext cx="2092325" cy="1398588"/>
          </a:xfrm>
          <a:prstGeom prst="curvedConnector4">
            <a:avLst>
              <a:gd name="adj1" fmla="val -58491"/>
              <a:gd name="adj2" fmla="val 215491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4733290" y="5276850"/>
            <a:ext cx="390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10000"/>
                  </a:schemeClr>
                </a:solidFill>
              </a:rPr>
              <a:t>左右两个平面图互为对偶图</a:t>
            </a:r>
            <a:endParaRPr lang="zh-CN" altLang="en-US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9785" y="5852795"/>
            <a:ext cx="8209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若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A,B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两图为对偶图，那么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图的每个顶点代表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图的一个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面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图的两个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面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若有共同的边作为</a:t>
            </a:r>
            <a:r>
              <a:rPr lang="zh-CN" altLang="en-US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分界线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，我们称它们相邻。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图的两个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面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相邻，则意味着在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图上的两个对应顶点之间有一条边。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 bldLvl="0" animBg="1"/>
      <p:bldP spid="71698" grpId="0" bldLvl="0" animBg="1"/>
      <p:bldP spid="71699" grpId="0" bldLvl="0" animBg="1"/>
      <p:bldP spid="71700" grpId="0" bldLvl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圆角矩形 68"/>
          <p:cNvSpPr/>
          <p:nvPr/>
        </p:nvSpPr>
        <p:spPr>
          <a:xfrm>
            <a:off x="1723390" y="843915"/>
            <a:ext cx="8743315" cy="487553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1645" y="238125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300">
                <a:solidFill>
                  <a:srgbClr val="FFCC00"/>
                </a:solidFill>
              </a:rPr>
              <a:t>平面图的对偶图</a:t>
            </a:r>
            <a:endParaRPr lang="zh-CN" sz="2300">
              <a:solidFill>
                <a:srgbClr val="FFCC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162800" y="2276475"/>
            <a:ext cx="446088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162800" y="3902075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756275" y="2276475"/>
            <a:ext cx="447675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756275" y="3902075"/>
            <a:ext cx="447675" cy="471488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24338" y="3089275"/>
            <a:ext cx="446087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162800" y="5186363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229350" y="2498090"/>
            <a:ext cx="906463" cy="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直接箭头连接符 50"/>
          <p:cNvCxnSpPr/>
          <p:nvPr/>
        </p:nvCxnSpPr>
        <p:spPr>
          <a:xfrm flipH="1">
            <a:off x="4697413" y="2691765"/>
            <a:ext cx="1123950" cy="619125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2" name="直接箭头连接符 51"/>
          <p:cNvCxnSpPr>
            <a:stCxn id="48" idx="6"/>
            <a:endCxn id="47" idx="1"/>
          </p:cNvCxnSpPr>
          <p:nvPr/>
        </p:nvCxnSpPr>
        <p:spPr>
          <a:xfrm>
            <a:off x="4697413" y="3327400"/>
            <a:ext cx="1123950" cy="614363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直接箭头连接符 52"/>
          <p:cNvCxnSpPr/>
          <p:nvPr/>
        </p:nvCxnSpPr>
        <p:spPr>
          <a:xfrm flipV="1">
            <a:off x="6229350" y="2700020"/>
            <a:ext cx="998538" cy="1430338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4" name="直接箭头连接符 53"/>
          <p:cNvCxnSpPr/>
          <p:nvPr/>
        </p:nvCxnSpPr>
        <p:spPr>
          <a:xfrm>
            <a:off x="5980113" y="2760028"/>
            <a:ext cx="0" cy="1096962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" name="直接箭头连接符 54"/>
          <p:cNvCxnSpPr>
            <a:stCxn id="47" idx="6"/>
            <a:endCxn id="45" idx="2"/>
          </p:cNvCxnSpPr>
          <p:nvPr/>
        </p:nvCxnSpPr>
        <p:spPr>
          <a:xfrm>
            <a:off x="6229350" y="4138613"/>
            <a:ext cx="906463" cy="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" name="直接箭头连接符 55"/>
          <p:cNvCxnSpPr>
            <a:stCxn id="44" idx="4"/>
            <a:endCxn id="45" idx="0"/>
          </p:cNvCxnSpPr>
          <p:nvPr/>
        </p:nvCxnSpPr>
        <p:spPr>
          <a:xfrm>
            <a:off x="7386638" y="2776538"/>
            <a:ext cx="0" cy="1096962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7" name="直接箭头连接符 56"/>
          <p:cNvCxnSpPr>
            <a:stCxn id="45" idx="4"/>
            <a:endCxn id="49" idx="0"/>
          </p:cNvCxnSpPr>
          <p:nvPr/>
        </p:nvCxnSpPr>
        <p:spPr>
          <a:xfrm>
            <a:off x="7386638" y="4402138"/>
            <a:ext cx="0" cy="758825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8" name="椭圆 57"/>
          <p:cNvSpPr/>
          <p:nvPr/>
        </p:nvSpPr>
        <p:spPr>
          <a:xfrm>
            <a:off x="5246688" y="3087688"/>
            <a:ext cx="444500" cy="473075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6203950" y="2887663"/>
            <a:ext cx="447675" cy="471487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778625" y="3494088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054600" y="4714875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2" name="直接箭头连接符 61"/>
          <p:cNvCxnSpPr>
            <a:stCxn id="58" idx="6"/>
            <a:endCxn id="59" idx="2"/>
          </p:cNvCxnSpPr>
          <p:nvPr/>
        </p:nvCxnSpPr>
        <p:spPr>
          <a:xfrm flipV="1">
            <a:off x="5718175" y="3124200"/>
            <a:ext cx="461963" cy="201613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" name="直接箭头连接符 62"/>
          <p:cNvCxnSpPr>
            <a:stCxn id="58" idx="4"/>
            <a:endCxn id="61" idx="0"/>
          </p:cNvCxnSpPr>
          <p:nvPr/>
        </p:nvCxnSpPr>
        <p:spPr>
          <a:xfrm flipH="1">
            <a:off x="5278438" y="3587750"/>
            <a:ext cx="192087" cy="1101725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" name="直接箭头连接符 63"/>
          <p:cNvCxnSpPr>
            <a:stCxn id="59" idx="5"/>
            <a:endCxn id="60" idx="1"/>
          </p:cNvCxnSpPr>
          <p:nvPr/>
        </p:nvCxnSpPr>
        <p:spPr>
          <a:xfrm>
            <a:off x="6586538" y="3317875"/>
            <a:ext cx="257175" cy="219075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" name="直接箭头连接符 64"/>
          <p:cNvCxnSpPr>
            <a:stCxn id="61" idx="6"/>
            <a:endCxn id="60" idx="3"/>
          </p:cNvCxnSpPr>
          <p:nvPr/>
        </p:nvCxnSpPr>
        <p:spPr>
          <a:xfrm flipV="1">
            <a:off x="5527675" y="3925888"/>
            <a:ext cx="1316038" cy="1027112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6" name="曲线连接符 65"/>
          <p:cNvCxnSpPr>
            <a:stCxn id="60" idx="6"/>
            <a:endCxn id="61" idx="6"/>
          </p:cNvCxnSpPr>
          <p:nvPr/>
        </p:nvCxnSpPr>
        <p:spPr>
          <a:xfrm flipH="1">
            <a:off x="5527675" y="3732213"/>
            <a:ext cx="1720850" cy="1220787"/>
          </a:xfrm>
          <a:prstGeom prst="curvedConnector3">
            <a:avLst>
              <a:gd name="adj1" fmla="val -52208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" name="曲线连接符 66"/>
          <p:cNvCxnSpPr>
            <a:stCxn id="58" idx="1"/>
            <a:endCxn id="61" idx="2"/>
          </p:cNvCxnSpPr>
          <p:nvPr/>
        </p:nvCxnSpPr>
        <p:spPr>
          <a:xfrm rot="16200000" flipH="1" flipV="1">
            <a:off x="4257675" y="3898900"/>
            <a:ext cx="1824038" cy="282575"/>
          </a:xfrm>
          <a:prstGeom prst="curvedConnector4">
            <a:avLst>
              <a:gd name="adj1" fmla="val -14088"/>
              <a:gd name="adj2" fmla="val 498500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曲线连接符 67"/>
          <p:cNvCxnSpPr/>
          <p:nvPr/>
        </p:nvCxnSpPr>
        <p:spPr>
          <a:xfrm rot="16200000" flipH="1" flipV="1">
            <a:off x="4681538" y="3171825"/>
            <a:ext cx="2092325" cy="1398588"/>
          </a:xfrm>
          <a:prstGeom prst="curvedConnector4">
            <a:avLst>
              <a:gd name="adj1" fmla="val -58491"/>
              <a:gd name="adj2" fmla="val 215491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2089785" y="5852795"/>
            <a:ext cx="7582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若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A,B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两图为对偶图，那么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图的每个顶点代表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图的一个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面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图的两个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面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若有共同的边作为分界线，我们称它们相邻。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图的两个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面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相邻，则意味着在</a:t>
            </a:r>
            <a:r>
              <a:rPr lang="en-US" alt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B</a:t>
            </a:r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图上的两个对应顶点之间有一条边。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6" grpId="0" bldLvl="0" animBg="1"/>
      <p:bldP spid="44" grpId="0" bldLvl="0" animBg="1"/>
      <p:bldP spid="47" grpId="0" bldLvl="0" animBg="1"/>
      <p:bldP spid="45" grpId="0" bldLvl="0" animBg="1"/>
      <p:bldP spid="49" grpId="0" bldLvl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731645" y="238125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300">
                <a:solidFill>
                  <a:srgbClr val="FFCC00"/>
                </a:solidFill>
              </a:rPr>
              <a:t>平面图的对偶图</a:t>
            </a:r>
            <a:endParaRPr lang="zh-CN" sz="2300">
              <a:solidFill>
                <a:srgbClr val="FFCC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9135" y="1632585"/>
            <a:ext cx="778383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平面图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与其对偶图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G'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之间的关系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:</a:t>
            </a:r>
            <a:endParaRPr lang="en-US" altLang="zh-CN" sz="2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的面数等于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'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的点数，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'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的点数等于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G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的面数</a:t>
            </a:r>
            <a:endParaRPr lang="zh-CN" altLang="en-US" sz="2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2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若其中一个图中两个面相邻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有共同的分界线</a:t>
            </a:r>
            <a:r>
              <a:rPr lang="en-US" altLang="zh-CN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，则另一个图中对应定点间有边直接相连。</a:t>
            </a:r>
            <a:endParaRPr lang="zh-CN" altLang="en-US" sz="20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13560" y="711835"/>
            <a:ext cx="4396740" cy="583565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txBody>
          <a:bodyPr wrap="square" rtlCol="0">
            <a:spAutoFit/>
          </a:bodyPr>
          <a:p>
            <a:pPr marL="0" lvl="1"/>
            <a:r>
              <a: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Euler公式</a:t>
            </a:r>
            <a:r>
              <a:rPr 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3200" b="1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V+F=E+2</a:t>
            </a:r>
            <a:endParaRPr lang="zh-CN" altLang="en-US" sz="3200" b="1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636395" y="1751965"/>
            <a:ext cx="4052570" cy="32289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683760" y="191960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683760" y="339407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331845" y="191960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331845" y="339407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857375" y="2658110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4683760" y="437705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/>
          <p:cNvCxnSpPr>
            <a:stCxn id="57" idx="6"/>
            <a:endCxn id="55" idx="2"/>
          </p:cNvCxnSpPr>
          <p:nvPr/>
        </p:nvCxnSpPr>
        <p:spPr>
          <a:xfrm>
            <a:off x="3761105" y="2126615"/>
            <a:ext cx="922655" cy="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直接箭头连接符 61"/>
          <p:cNvCxnSpPr>
            <a:stCxn id="57" idx="3"/>
            <a:endCxn id="59" idx="6"/>
          </p:cNvCxnSpPr>
          <p:nvPr/>
        </p:nvCxnSpPr>
        <p:spPr>
          <a:xfrm flipH="1">
            <a:off x="2286635" y="2278380"/>
            <a:ext cx="1108075" cy="58674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3" name="直接箭头连接符 62"/>
          <p:cNvCxnSpPr>
            <a:stCxn id="59" idx="6"/>
            <a:endCxn id="58" idx="1"/>
          </p:cNvCxnSpPr>
          <p:nvPr/>
        </p:nvCxnSpPr>
        <p:spPr>
          <a:xfrm>
            <a:off x="2286635" y="2865120"/>
            <a:ext cx="1108075" cy="58420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直接箭头连接符 63"/>
          <p:cNvCxnSpPr>
            <a:stCxn id="58" idx="6"/>
            <a:endCxn id="55" idx="3"/>
          </p:cNvCxnSpPr>
          <p:nvPr/>
        </p:nvCxnSpPr>
        <p:spPr>
          <a:xfrm flipV="1">
            <a:off x="3761105" y="2278380"/>
            <a:ext cx="985520" cy="1322705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直接箭头连接符 64"/>
          <p:cNvCxnSpPr>
            <a:stCxn id="57" idx="4"/>
            <a:endCxn id="58" idx="0"/>
          </p:cNvCxnSpPr>
          <p:nvPr/>
        </p:nvCxnSpPr>
        <p:spPr>
          <a:xfrm>
            <a:off x="3546475" y="2341245"/>
            <a:ext cx="0" cy="104521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6" name="直接箭头连接符 65"/>
          <p:cNvCxnSpPr>
            <a:stCxn id="58" idx="6"/>
            <a:endCxn id="56" idx="2"/>
          </p:cNvCxnSpPr>
          <p:nvPr/>
        </p:nvCxnSpPr>
        <p:spPr>
          <a:xfrm>
            <a:off x="3761105" y="3601085"/>
            <a:ext cx="922655" cy="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7" name="直接箭头连接符 66"/>
          <p:cNvCxnSpPr>
            <a:stCxn id="55" idx="4"/>
            <a:endCxn id="56" idx="0"/>
          </p:cNvCxnSpPr>
          <p:nvPr/>
        </p:nvCxnSpPr>
        <p:spPr>
          <a:xfrm>
            <a:off x="4898390" y="2341245"/>
            <a:ext cx="0" cy="104521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8" name="直接箭头连接符 67"/>
          <p:cNvCxnSpPr>
            <a:stCxn id="56" idx="4"/>
            <a:endCxn id="60" idx="0"/>
          </p:cNvCxnSpPr>
          <p:nvPr/>
        </p:nvCxnSpPr>
        <p:spPr>
          <a:xfrm>
            <a:off x="4898390" y="3815715"/>
            <a:ext cx="0" cy="55372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5" name="圆角矩形 4"/>
          <p:cNvSpPr/>
          <p:nvPr/>
        </p:nvSpPr>
        <p:spPr>
          <a:xfrm>
            <a:off x="5958840" y="1216660"/>
            <a:ext cx="4603115" cy="415099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7123" name="椭圆 47122"/>
          <p:cNvSpPr/>
          <p:nvPr/>
        </p:nvSpPr>
        <p:spPr>
          <a:xfrm>
            <a:off x="8033068" y="2927033"/>
            <a:ext cx="444500" cy="473075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24" name="椭圆 47123"/>
          <p:cNvSpPr/>
          <p:nvPr/>
        </p:nvSpPr>
        <p:spPr>
          <a:xfrm>
            <a:off x="8990330" y="2727008"/>
            <a:ext cx="447675" cy="471487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25" name="椭圆 47124"/>
          <p:cNvSpPr/>
          <p:nvPr/>
        </p:nvSpPr>
        <p:spPr>
          <a:xfrm>
            <a:off x="9565005" y="3333433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26" name="椭圆 47125"/>
          <p:cNvSpPr/>
          <p:nvPr/>
        </p:nvSpPr>
        <p:spPr>
          <a:xfrm>
            <a:off x="7840980" y="4554220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47127" name="直接箭头连接符 47126"/>
          <p:cNvCxnSpPr>
            <a:stCxn id="47123" idx="6"/>
            <a:endCxn id="47124" idx="2"/>
          </p:cNvCxnSpPr>
          <p:nvPr/>
        </p:nvCxnSpPr>
        <p:spPr>
          <a:xfrm flipV="1">
            <a:off x="8477885" y="2954973"/>
            <a:ext cx="512445" cy="201295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7128" name="直接箭头连接符 47127"/>
          <p:cNvCxnSpPr>
            <a:stCxn id="47123" idx="4"/>
            <a:endCxn id="47126" idx="0"/>
          </p:cNvCxnSpPr>
          <p:nvPr/>
        </p:nvCxnSpPr>
        <p:spPr>
          <a:xfrm flipH="1">
            <a:off x="8064500" y="3392805"/>
            <a:ext cx="191135" cy="1153795"/>
          </a:xfrm>
          <a:prstGeom prst="straightConnector1">
            <a:avLst/>
          </a:prstGeom>
          <a:ln w="38100" cap="flat" cmpd="sng">
            <a:solidFill>
              <a:srgbClr val="9900CC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7129" name="直接箭头连接符 47128"/>
          <p:cNvCxnSpPr>
            <a:stCxn id="47124" idx="5"/>
            <a:endCxn id="47125" idx="1"/>
          </p:cNvCxnSpPr>
          <p:nvPr/>
        </p:nvCxnSpPr>
        <p:spPr>
          <a:xfrm>
            <a:off x="9372283" y="3121660"/>
            <a:ext cx="257810" cy="273685"/>
          </a:xfrm>
          <a:prstGeom prst="straightConnector1">
            <a:avLst/>
          </a:prstGeom>
          <a:ln w="38100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7130" name="直接箭头连接符 47129"/>
          <p:cNvCxnSpPr/>
          <p:nvPr/>
        </p:nvCxnSpPr>
        <p:spPr>
          <a:xfrm flipV="1">
            <a:off x="8295005" y="3730625"/>
            <a:ext cx="1343025" cy="1051560"/>
          </a:xfrm>
          <a:prstGeom prst="straightConnector1">
            <a:avLst/>
          </a:prstGeom>
          <a:ln w="38100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7131" name="曲线连接符 47130"/>
          <p:cNvCxnSpPr/>
          <p:nvPr/>
        </p:nvCxnSpPr>
        <p:spPr>
          <a:xfrm flipH="1">
            <a:off x="8295005" y="3562985"/>
            <a:ext cx="1724025" cy="1219200"/>
          </a:xfrm>
          <a:prstGeom prst="curvedConnector3">
            <a:avLst>
              <a:gd name="adj1" fmla="val -13812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7132" name="曲线连接符 47131"/>
          <p:cNvCxnSpPr/>
          <p:nvPr/>
        </p:nvCxnSpPr>
        <p:spPr>
          <a:xfrm rot="16200000" flipH="1" flipV="1">
            <a:off x="7080568" y="3756343"/>
            <a:ext cx="1793875" cy="257810"/>
          </a:xfrm>
          <a:prstGeom prst="curvedConnector4">
            <a:avLst>
              <a:gd name="adj1" fmla="val -17150"/>
              <a:gd name="adj2" fmla="val 192488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47133" name="曲线连接符 47132"/>
          <p:cNvCxnSpPr/>
          <p:nvPr/>
        </p:nvCxnSpPr>
        <p:spPr>
          <a:xfrm rot="16200000" flipH="1" flipV="1">
            <a:off x="7467918" y="3011170"/>
            <a:ext cx="2092325" cy="1398588"/>
          </a:xfrm>
          <a:prstGeom prst="curvedConnector4">
            <a:avLst>
              <a:gd name="adj1" fmla="val -58491"/>
              <a:gd name="adj2" fmla="val 215491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6" name="椭圆 5"/>
          <p:cNvSpPr/>
          <p:nvPr/>
        </p:nvSpPr>
        <p:spPr>
          <a:xfrm>
            <a:off x="2762568" y="2575243"/>
            <a:ext cx="444500" cy="473075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19830" y="2375218"/>
            <a:ext cx="447675" cy="471487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294505" y="2981643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70480" y="4202430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3065" y="5407660"/>
            <a:ext cx="85674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左右两图为对偶图，我们在左图中任意找出一个生成树（左图中绿色的边）。</a:t>
            </a:r>
            <a:endParaRPr lang="zh-CN" altLang="en-US" sz="1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我们再找出左图中那些不属于生成树的</a:t>
            </a:r>
            <a:r>
              <a:rPr lang="zh-CN" altLang="en-US" sz="1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边界线</a:t>
            </a:r>
            <a:r>
              <a:rPr lang="en-US" altLang="zh-CN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深蓝色边</a:t>
            </a:r>
            <a:r>
              <a:rPr lang="en-US" altLang="zh-CN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，右图中穿越这些</a:t>
            </a:r>
            <a:r>
              <a:rPr lang="zh-CN" altLang="en-US" sz="1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边界线</a:t>
            </a:r>
            <a:r>
              <a:rPr lang="zh-CN" altLang="en-US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的边为紫色。</a:t>
            </a:r>
            <a:endParaRPr lang="zh-CN" altLang="en-US" sz="1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我们观察出，右图中紫色的边构成了右图的一棵生成树。</a:t>
            </a:r>
            <a:endParaRPr lang="zh-CN" altLang="en-US" sz="1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6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因为左图的绿色边构成一棵生成树，它没有隔离出任何一块区域。所以，紫色边是没有环的，否则它将把某个左图的顶点包起来，从而左图中的绿色边就不可能是生成树了。</a:t>
            </a:r>
            <a:endParaRPr lang="zh-CN" altLang="en-US" sz="16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1645" y="238125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300">
                <a:solidFill>
                  <a:srgbClr val="FFCC00"/>
                </a:solidFill>
              </a:rPr>
              <a:t>平面图的欧拉公式的证明</a:t>
            </a:r>
            <a:r>
              <a:rPr lang="en-US" altLang="zh-CN" sz="2300">
                <a:solidFill>
                  <a:srgbClr val="FFCC00"/>
                </a:solidFill>
              </a:rPr>
              <a:t>1</a:t>
            </a:r>
            <a:endParaRPr lang="en-US" altLang="zh-CN" sz="2300">
              <a:solidFill>
                <a:srgbClr val="FF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圆角矩形 68"/>
          <p:cNvSpPr/>
          <p:nvPr/>
        </p:nvSpPr>
        <p:spPr>
          <a:xfrm>
            <a:off x="5756275" y="514350"/>
            <a:ext cx="4867275" cy="42989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5155" y="5128260"/>
            <a:ext cx="8339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我们知道：</a:t>
            </a:r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一棵树的顶点数等于边数加一</a:t>
            </a:r>
            <a:endParaRPr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我们</a:t>
            </a:r>
            <a:r>
              <a:rPr 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就直接得出</a:t>
            </a:r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的结论了：</a:t>
            </a:r>
            <a:endParaRPr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左</a:t>
            </a:r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图的顶点数就是Euler公式中的V，它等于原图生成树的边数加一；</a:t>
            </a:r>
            <a:endParaRPr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右</a:t>
            </a:r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图的顶点数就是Euler公式中的F，它等于</a:t>
            </a:r>
            <a:r>
              <a:rPr lang="zh-CN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右图</a:t>
            </a:r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生成树的边数加一；</a:t>
            </a:r>
            <a:endParaRPr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而两棵生成树的边数总和正好就是原图中的E。于是我们就得到了V+F=E+2。</a:t>
            </a:r>
            <a:endParaRPr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9750425" y="1341120"/>
            <a:ext cx="446088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750425" y="2966720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343900" y="1341120"/>
            <a:ext cx="447675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43900" y="2966720"/>
            <a:ext cx="447675" cy="471488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811963" y="2153920"/>
            <a:ext cx="446087" cy="474663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9750425" y="4251008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816975" y="1562735"/>
            <a:ext cx="906463" cy="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直接箭头连接符 50"/>
          <p:cNvCxnSpPr/>
          <p:nvPr/>
        </p:nvCxnSpPr>
        <p:spPr>
          <a:xfrm flipH="1">
            <a:off x="7285038" y="1756410"/>
            <a:ext cx="1123950" cy="619125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直接箭头连接符 51"/>
          <p:cNvCxnSpPr>
            <a:stCxn id="48" idx="6"/>
            <a:endCxn id="47" idx="1"/>
          </p:cNvCxnSpPr>
          <p:nvPr/>
        </p:nvCxnSpPr>
        <p:spPr>
          <a:xfrm>
            <a:off x="7265353" y="2391410"/>
            <a:ext cx="1151255" cy="644525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3" name="直接箭头连接符 52"/>
          <p:cNvCxnSpPr/>
          <p:nvPr/>
        </p:nvCxnSpPr>
        <p:spPr>
          <a:xfrm flipV="1">
            <a:off x="8816975" y="1764665"/>
            <a:ext cx="998538" cy="1430338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直接箭头连接符 53"/>
          <p:cNvCxnSpPr/>
          <p:nvPr/>
        </p:nvCxnSpPr>
        <p:spPr>
          <a:xfrm>
            <a:off x="8567738" y="1824673"/>
            <a:ext cx="0" cy="1096962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直接箭头连接符 54"/>
          <p:cNvCxnSpPr>
            <a:stCxn id="47" idx="6"/>
            <a:endCxn id="45" idx="2"/>
          </p:cNvCxnSpPr>
          <p:nvPr/>
        </p:nvCxnSpPr>
        <p:spPr>
          <a:xfrm>
            <a:off x="8799195" y="3202623"/>
            <a:ext cx="958850" cy="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直接箭头连接符 55"/>
          <p:cNvCxnSpPr>
            <a:stCxn id="44" idx="4"/>
            <a:endCxn id="45" idx="0"/>
          </p:cNvCxnSpPr>
          <p:nvPr/>
        </p:nvCxnSpPr>
        <p:spPr>
          <a:xfrm>
            <a:off x="9981248" y="1815783"/>
            <a:ext cx="0" cy="115062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7" name="直接箭头连接符 56"/>
          <p:cNvCxnSpPr>
            <a:stCxn id="45" idx="4"/>
            <a:endCxn id="49" idx="0"/>
          </p:cNvCxnSpPr>
          <p:nvPr/>
        </p:nvCxnSpPr>
        <p:spPr>
          <a:xfrm>
            <a:off x="9981248" y="3438208"/>
            <a:ext cx="0" cy="81280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58" name="椭圆 57"/>
          <p:cNvSpPr/>
          <p:nvPr/>
        </p:nvSpPr>
        <p:spPr>
          <a:xfrm>
            <a:off x="7834313" y="2152333"/>
            <a:ext cx="444500" cy="473075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791575" y="1952308"/>
            <a:ext cx="447675" cy="471487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66250" y="2558733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7642225" y="3779520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62" name="直接箭头连接符 61"/>
          <p:cNvCxnSpPr>
            <a:stCxn id="58" idx="6"/>
            <a:endCxn id="59" idx="2"/>
          </p:cNvCxnSpPr>
          <p:nvPr/>
        </p:nvCxnSpPr>
        <p:spPr>
          <a:xfrm flipV="1">
            <a:off x="8286750" y="2187893"/>
            <a:ext cx="512445" cy="201295"/>
          </a:xfrm>
          <a:prstGeom prst="straightConnector1">
            <a:avLst/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3" name="直接箭头连接符 62"/>
          <p:cNvCxnSpPr>
            <a:stCxn id="58" idx="4"/>
            <a:endCxn id="61" idx="0"/>
          </p:cNvCxnSpPr>
          <p:nvPr/>
        </p:nvCxnSpPr>
        <p:spPr>
          <a:xfrm flipH="1">
            <a:off x="7873365" y="2625725"/>
            <a:ext cx="191135" cy="1153795"/>
          </a:xfrm>
          <a:prstGeom prst="straightConnector1">
            <a:avLst/>
          </a:prstGeom>
          <a:ln w="38100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4" name="直接箭头连接符 63"/>
          <p:cNvCxnSpPr>
            <a:stCxn id="59" idx="5"/>
            <a:endCxn id="60" idx="1"/>
          </p:cNvCxnSpPr>
          <p:nvPr/>
        </p:nvCxnSpPr>
        <p:spPr>
          <a:xfrm>
            <a:off x="9181148" y="2354580"/>
            <a:ext cx="257810" cy="273685"/>
          </a:xfrm>
          <a:prstGeom prst="straightConnector1">
            <a:avLst/>
          </a:prstGeom>
          <a:ln w="38100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5" name="直接箭头连接符 64"/>
          <p:cNvCxnSpPr>
            <a:stCxn id="61" idx="6"/>
            <a:endCxn id="60" idx="3"/>
          </p:cNvCxnSpPr>
          <p:nvPr/>
        </p:nvCxnSpPr>
        <p:spPr>
          <a:xfrm flipV="1">
            <a:off x="8096250" y="2964180"/>
            <a:ext cx="1343025" cy="1051560"/>
          </a:xfrm>
          <a:prstGeom prst="straightConnector1">
            <a:avLst/>
          </a:prstGeom>
          <a:ln w="38100" cap="flat" cmpd="sng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6" name="曲线连接符 65"/>
          <p:cNvCxnSpPr>
            <a:stCxn id="60" idx="6"/>
            <a:endCxn id="61" idx="6"/>
          </p:cNvCxnSpPr>
          <p:nvPr/>
        </p:nvCxnSpPr>
        <p:spPr>
          <a:xfrm flipH="1">
            <a:off x="8096250" y="2796540"/>
            <a:ext cx="1724025" cy="1219200"/>
          </a:xfrm>
          <a:prstGeom prst="curvedConnector3">
            <a:avLst>
              <a:gd name="adj1" fmla="val -37679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7" name="曲线连接符 66"/>
          <p:cNvCxnSpPr>
            <a:stCxn id="58" idx="1"/>
            <a:endCxn id="61" idx="2"/>
          </p:cNvCxnSpPr>
          <p:nvPr/>
        </p:nvCxnSpPr>
        <p:spPr>
          <a:xfrm rot="16200000" flipH="1" flipV="1">
            <a:off x="6881813" y="2989898"/>
            <a:ext cx="1793875" cy="257810"/>
          </a:xfrm>
          <a:prstGeom prst="curvedConnector4">
            <a:avLst>
              <a:gd name="adj1" fmla="val -31823"/>
              <a:gd name="adj2" fmla="val 547044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68" name="曲线连接符 67"/>
          <p:cNvCxnSpPr/>
          <p:nvPr/>
        </p:nvCxnSpPr>
        <p:spPr>
          <a:xfrm rot="16200000" flipH="1" flipV="1">
            <a:off x="7269163" y="2236470"/>
            <a:ext cx="2092325" cy="1398588"/>
          </a:xfrm>
          <a:prstGeom prst="curvedConnector4">
            <a:avLst>
              <a:gd name="adj1" fmla="val -50978"/>
              <a:gd name="adj2" fmla="val 215491"/>
            </a:avLst>
          </a:prstGeom>
          <a:ln w="28575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70" name="文本框 69"/>
          <p:cNvSpPr txBox="1"/>
          <p:nvPr/>
        </p:nvSpPr>
        <p:spPr>
          <a:xfrm>
            <a:off x="1731645" y="238125"/>
            <a:ext cx="37211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300">
                <a:solidFill>
                  <a:srgbClr val="FFCC00"/>
                </a:solidFill>
              </a:rPr>
              <a:t>平面图的欧拉公式的证明</a:t>
            </a:r>
            <a:r>
              <a:rPr lang="en-US" altLang="zh-CN" sz="2300">
                <a:solidFill>
                  <a:srgbClr val="FFCC00"/>
                </a:solidFill>
              </a:rPr>
              <a:t>2</a:t>
            </a:r>
            <a:endParaRPr lang="en-US" altLang="zh-CN" sz="2300">
              <a:solidFill>
                <a:srgbClr val="FFCC00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571625" y="1191895"/>
            <a:ext cx="4052570" cy="32289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618990" y="135953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618990" y="283400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3267075" y="135953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267075" y="283400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792605" y="2098040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618990" y="3816985"/>
            <a:ext cx="429260" cy="429260"/>
          </a:xfrm>
          <a:prstGeom prst="ellipse">
            <a:avLst/>
          </a:prstGeom>
          <a:noFill/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003399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b="1">
              <a:solidFill>
                <a:srgbClr val="003399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>
            <a:stCxn id="75" idx="6"/>
            <a:endCxn id="73" idx="2"/>
          </p:cNvCxnSpPr>
          <p:nvPr/>
        </p:nvCxnSpPr>
        <p:spPr>
          <a:xfrm>
            <a:off x="3703955" y="1574165"/>
            <a:ext cx="922655" cy="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80" name="直接箭头连接符 79"/>
          <p:cNvCxnSpPr>
            <a:stCxn id="75" idx="3"/>
            <a:endCxn id="77" idx="6"/>
          </p:cNvCxnSpPr>
          <p:nvPr/>
        </p:nvCxnSpPr>
        <p:spPr>
          <a:xfrm flipH="1">
            <a:off x="2229485" y="1725930"/>
            <a:ext cx="1108075" cy="58674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81" name="直接箭头连接符 80"/>
          <p:cNvCxnSpPr>
            <a:stCxn id="77" idx="6"/>
            <a:endCxn id="76" idx="1"/>
          </p:cNvCxnSpPr>
          <p:nvPr/>
        </p:nvCxnSpPr>
        <p:spPr>
          <a:xfrm>
            <a:off x="2229485" y="2312670"/>
            <a:ext cx="1108075" cy="58420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82" name="直接箭头连接符 81"/>
          <p:cNvCxnSpPr>
            <a:stCxn id="76" idx="6"/>
            <a:endCxn id="73" idx="3"/>
          </p:cNvCxnSpPr>
          <p:nvPr/>
        </p:nvCxnSpPr>
        <p:spPr>
          <a:xfrm flipV="1">
            <a:off x="3703955" y="1725930"/>
            <a:ext cx="985520" cy="1322705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直接箭头连接符 82"/>
          <p:cNvCxnSpPr>
            <a:stCxn id="75" idx="4"/>
            <a:endCxn id="76" idx="0"/>
          </p:cNvCxnSpPr>
          <p:nvPr/>
        </p:nvCxnSpPr>
        <p:spPr>
          <a:xfrm>
            <a:off x="3489325" y="1788795"/>
            <a:ext cx="0" cy="104521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84" name="直接箭头连接符 83"/>
          <p:cNvCxnSpPr>
            <a:stCxn id="76" idx="6"/>
            <a:endCxn id="74" idx="2"/>
          </p:cNvCxnSpPr>
          <p:nvPr/>
        </p:nvCxnSpPr>
        <p:spPr>
          <a:xfrm>
            <a:off x="3703955" y="3048635"/>
            <a:ext cx="922655" cy="0"/>
          </a:xfrm>
          <a:prstGeom prst="straightConnector1">
            <a:avLst/>
          </a:prstGeom>
          <a:ln w="57150" cap="flat" cmpd="sng">
            <a:solidFill>
              <a:srgbClr val="003399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85" name="直接箭头连接符 84"/>
          <p:cNvCxnSpPr>
            <a:stCxn id="73" idx="4"/>
            <a:endCxn id="74" idx="0"/>
          </p:cNvCxnSpPr>
          <p:nvPr/>
        </p:nvCxnSpPr>
        <p:spPr>
          <a:xfrm>
            <a:off x="4841240" y="1788795"/>
            <a:ext cx="0" cy="104521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86" name="直接箭头连接符 85"/>
          <p:cNvCxnSpPr>
            <a:stCxn id="74" idx="4"/>
            <a:endCxn id="78" idx="0"/>
          </p:cNvCxnSpPr>
          <p:nvPr/>
        </p:nvCxnSpPr>
        <p:spPr>
          <a:xfrm>
            <a:off x="4841240" y="3263265"/>
            <a:ext cx="0" cy="553720"/>
          </a:xfrm>
          <a:prstGeom prst="straightConnector1">
            <a:avLst/>
          </a:prstGeom>
          <a:ln w="5715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87" name="椭圆 86"/>
          <p:cNvSpPr/>
          <p:nvPr/>
        </p:nvSpPr>
        <p:spPr>
          <a:xfrm>
            <a:off x="2697798" y="2015173"/>
            <a:ext cx="444500" cy="473075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655060" y="1815148"/>
            <a:ext cx="447675" cy="471487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229735" y="2421573"/>
            <a:ext cx="446088" cy="474662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3*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505710" y="3642360"/>
            <a:ext cx="446088" cy="471488"/>
          </a:xfrm>
          <a:prstGeom prst="ellipse">
            <a:avLst/>
          </a:prstGeom>
          <a:noFill/>
          <a:ln w="5715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zh-CN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4*</a:t>
            </a:r>
            <a:endParaRPr lang="en-US" altLang="zh-CN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722755" y="655955"/>
            <a:ext cx="3491230" cy="460375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txBody>
          <a:bodyPr wrap="square" rtlCol="0">
            <a:spAutoFit/>
          </a:bodyPr>
          <a:p>
            <a:pPr marL="0" lvl="1"/>
            <a:r>
              <a: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Euler公式</a:t>
            </a:r>
            <a:r>
              <a:rPr 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b="1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V+F=E+2</a:t>
            </a:r>
            <a:endParaRPr lang="zh-CN" altLang="en-US" sz="2400" b="1">
              <a:solidFill>
                <a:schemeClr val="bg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6" grpId="0" bldLvl="0" animBg="1"/>
      <p:bldP spid="44" grpId="0" bldLvl="0" animBg="1"/>
      <p:bldP spid="47" grpId="0" bldLvl="0" animBg="1"/>
      <p:bldP spid="45" grpId="0" bldLvl="0" animBg="1"/>
      <p:bldP spid="49" grpId="0" bldLvl="0" animBg="1"/>
      <p:bldP spid="87" grpId="0" bldLvl="0" animBg="1"/>
      <p:bldP spid="88" grpId="0" bldLvl="0" animBg="1"/>
      <p:bldP spid="89" grpId="0" bldLvl="0" animBg="1"/>
      <p:bldP spid="90" grpId="0" bldLvl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演示</Application>
  <PresentationFormat>宽屏</PresentationFormat>
  <Paragraphs>258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楷体</vt:lpstr>
      <vt:lpstr>Malgun Gothic</vt:lpstr>
      <vt:lpstr>Times New Roman</vt:lpstr>
      <vt:lpstr>微软雅黑</vt:lpstr>
      <vt:lpstr>Verdana</vt:lpstr>
      <vt:lpstr>Arial Unicode MS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何浪</cp:lastModifiedBy>
  <cp:revision>88</cp:revision>
  <dcterms:created xsi:type="dcterms:W3CDTF">2015-05-05T08:02:00Z</dcterms:created>
  <dcterms:modified xsi:type="dcterms:W3CDTF">2017-09-04T13:46:36Z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