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6" r:id="rId10"/>
    <p:sldId id="277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1" r:id="rId25"/>
    <p:sldId id="282" r:id="rId26"/>
    <p:sldId id="283" r:id="rId27"/>
    <p:sldId id="280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926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7821D-9525-4B88-ABA2-F975995561D4}" type="datetimeFigureOut">
              <a:rPr lang="zh-CN" altLang="en-US" smtClean="0"/>
              <a:pPr/>
              <a:t>2013/4/25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67298-AB7C-432C-83CD-30B5F1156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由于和某人的考题撞了隐藏掉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67298-AB7C-432C-83CD-30B5F11561E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2013/4/25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2013/4/25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2013/4/25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2013/4/25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专题讨论：网络流趣题研究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AC_Aerolight</a:t>
            </a:r>
            <a:endParaRPr lang="en-US" altLang="zh-CN" dirty="0" smtClean="0"/>
          </a:p>
          <a:p>
            <a:r>
              <a:rPr lang="en-US" altLang="zh-CN" dirty="0" smtClean="0"/>
              <a:t>2013.4.30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Catch The Thieves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构造对偶图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对偶图的点是原图的块，对偶图的边可以对应原图的边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原图的</a:t>
            </a:r>
            <a:r>
              <a:rPr lang="en-US" altLang="zh-CN" dirty="0" smtClean="0"/>
              <a:t>S-T</a:t>
            </a:r>
            <a:r>
              <a:rPr lang="zh-CN" altLang="en-US" dirty="0" smtClean="0"/>
              <a:t>割对应对偶图的</a:t>
            </a:r>
            <a:r>
              <a:rPr lang="en-US" altLang="zh-CN" dirty="0" smtClean="0"/>
              <a:t>S’-T’</a:t>
            </a:r>
            <a:r>
              <a:rPr lang="zh-CN" altLang="en-US" dirty="0" smtClean="0"/>
              <a:t>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4908972" cy="357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Catch The Thieves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最小割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最短路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直接建图做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复杂度</a:t>
            </a:r>
            <a:r>
              <a:rPr lang="en-US" altLang="zh-CN" dirty="0" smtClean="0"/>
              <a:t>O(n^2logn)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4908972" cy="357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给定一个平面图的点和坐标。</a:t>
            </a:r>
            <a:endParaRPr lang="en-US" altLang="zh-CN" dirty="0" smtClean="0"/>
          </a:p>
          <a:p>
            <a:r>
              <a:rPr lang="zh-CN" altLang="en-US" dirty="0" smtClean="0"/>
              <a:t>保证平面图无割点无割边。</a:t>
            </a:r>
            <a:endParaRPr lang="en-US" altLang="zh-CN" dirty="0" smtClean="0"/>
          </a:p>
          <a:p>
            <a:r>
              <a:rPr lang="zh-CN" altLang="en-US" dirty="0" smtClean="0"/>
              <a:t>给出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个询问，每个询问是平面图上的一个环。</a:t>
            </a:r>
            <a:endParaRPr lang="en-US" altLang="zh-CN" dirty="0" smtClean="0"/>
          </a:p>
          <a:p>
            <a:r>
              <a:rPr lang="zh-CN" altLang="en-US" dirty="0" smtClean="0"/>
              <a:t>询问环上以及环内有几个点。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N&lt;=10^5 </a:t>
            </a:r>
            <a:r>
              <a:rPr lang="zh-CN" altLang="en-US" dirty="0" smtClean="0"/>
              <a:t>所有询问中环的长度之和</a:t>
            </a:r>
            <a:r>
              <a:rPr lang="en-US" altLang="zh-CN" dirty="0" smtClean="0"/>
              <a:t>&lt;=10^5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平面图中的环实际上可以对应其对偶图上的一个割。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引出的经典算法：平面图最小割转最短路</a:t>
            </a:r>
            <a:endParaRPr lang="en-US" altLang="zh-CN" dirty="0" smtClean="0"/>
          </a:p>
          <a:p>
            <a:r>
              <a:rPr lang="zh-CN" altLang="en-US" dirty="0" smtClean="0"/>
              <a:t>如何应用这个性质？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改造原图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在无限面上增加一个新节点，将它连接到随便一个边界点上，这个无限面上的节点就是网络流汇点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在每个点发起一个大小为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多源单汇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因为边没有流量限制不用调节，可以</a:t>
            </a:r>
            <a:r>
              <a:rPr lang="en-US" altLang="zh-CN" dirty="0" smtClean="0"/>
              <a:t>O(E)</a:t>
            </a:r>
            <a:r>
              <a:rPr lang="zh-CN" altLang="en-US" dirty="0" smtClean="0"/>
              <a:t>完成网络流</a:t>
            </a:r>
            <a:endParaRPr lang="en-US" altLang="zh-CN" dirty="0" smtClean="0"/>
          </a:p>
          <a:p>
            <a:r>
              <a:rPr lang="zh-CN" altLang="en-US" dirty="0" smtClean="0"/>
              <a:t>利用网络流图处理询问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处理询问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假设构造了一个割，割的容量恰好是所需答案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如何构造这个割？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在节点的外围划一圈，划到奇数次的边都是割</a:t>
            </a:r>
            <a:endParaRPr lang="en-US" altLang="zh-CN" dirty="0" smtClean="0"/>
          </a:p>
          <a:p>
            <a:r>
              <a:rPr lang="zh-CN" altLang="en-US" dirty="0" smtClean="0"/>
              <a:t>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对每个点单独考虑点对割的贡献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在割边上穿过偶数次则答案为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，否则答案为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计算割容量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对于环上的每个点，称为割边的是一段连续的边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二分边界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预处理流量前缀和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World Evil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r>
              <a:rPr lang="en-US" altLang="zh-CN" dirty="0" smtClean="0"/>
              <a:t>M</a:t>
            </a:r>
            <a:r>
              <a:rPr lang="zh-CN" altLang="en-US" dirty="0" smtClean="0"/>
              <a:t>列的网格图，网格的上下是联通的</a:t>
            </a:r>
            <a:endParaRPr lang="en-US" altLang="zh-CN" dirty="0" smtClean="0"/>
          </a:p>
          <a:p>
            <a:r>
              <a:rPr lang="zh-CN" altLang="en-US" dirty="0" smtClean="0"/>
              <a:t>左边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个点是源，右边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个点是汇</a:t>
            </a:r>
            <a:endParaRPr lang="en-US" altLang="zh-CN" dirty="0" smtClean="0"/>
          </a:p>
          <a:p>
            <a:r>
              <a:rPr lang="zh-CN" altLang="en-US" dirty="0" smtClean="0"/>
              <a:t>给定每条边的流量，求图的最大流</a:t>
            </a:r>
            <a:endParaRPr lang="en-US" altLang="zh-CN" dirty="0" smtClean="0"/>
          </a:p>
          <a:p>
            <a:r>
              <a:rPr lang="en-US" altLang="zh-CN" dirty="0" smtClean="0"/>
              <a:t>N&lt;=5</a:t>
            </a:r>
          </a:p>
          <a:p>
            <a:r>
              <a:rPr lang="en-US" altLang="zh-CN" dirty="0" smtClean="0"/>
              <a:t>M&lt;=10^5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852936"/>
            <a:ext cx="53054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World Evil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很明显本题的真正模型是最小割。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枚举每个点的归属</a:t>
            </a:r>
            <a:r>
              <a:rPr lang="en-US" altLang="zh-CN" dirty="0" smtClean="0"/>
              <a:t>-&gt;TLE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只需要计算流量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I+2</a:t>
            </a:r>
            <a:r>
              <a:rPr lang="zh-CN" altLang="en-US" dirty="0" smtClean="0"/>
              <a:t>行的点不会和第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行的点形成割边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状压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F[t][mask]</a:t>
            </a:r>
            <a:r>
              <a:rPr lang="zh-CN" altLang="en-US" dirty="0" smtClean="0"/>
              <a:t>表示图做到第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列，最后一列的归属（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割还是</a:t>
            </a:r>
            <a:r>
              <a:rPr lang="en-US" altLang="zh-CN" dirty="0" smtClean="0"/>
              <a:t>T</a:t>
            </a:r>
            <a:r>
              <a:rPr lang="zh-CN" altLang="en-US" dirty="0" smtClean="0"/>
              <a:t>割）为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，此时前</a:t>
            </a:r>
            <a:r>
              <a:rPr lang="en-US" altLang="zh-CN" dirty="0" smtClean="0"/>
              <a:t>T</a:t>
            </a:r>
            <a:r>
              <a:rPr lang="zh-CN" altLang="en-US" dirty="0" smtClean="0"/>
              <a:t>列的最小割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World Evil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转移到</a:t>
            </a:r>
            <a:r>
              <a:rPr lang="en-US" altLang="zh-CN" dirty="0" smtClean="0"/>
              <a:t>T+1</a:t>
            </a:r>
            <a:r>
              <a:rPr lang="zh-CN" altLang="en-US" dirty="0" smtClean="0"/>
              <a:t>列：</a:t>
            </a:r>
            <a:r>
              <a:rPr lang="en-US" altLang="zh-CN" dirty="0" smtClean="0"/>
              <a:t>F[t+1][mask’]</a:t>
            </a:r>
          </a:p>
          <a:p>
            <a:pPr lvl="1"/>
            <a:r>
              <a:rPr lang="en-US" altLang="zh-CN" dirty="0" smtClean="0"/>
              <a:t>F[t][mask]+cost[t+1][mask’]+cut[t][mask][mask’]</a:t>
            </a:r>
          </a:p>
          <a:p>
            <a:pPr lvl="1"/>
            <a:r>
              <a:rPr lang="en-US" altLang="zh-CN" dirty="0" smtClean="0"/>
              <a:t>Cost[t+1][mask’]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t+1</a:t>
            </a:r>
            <a:r>
              <a:rPr lang="zh-CN" altLang="en-US" dirty="0" smtClean="0"/>
              <a:t>列中竖直方向产生的割流量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Cut[t][mask][mask’]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t</a:t>
            </a:r>
            <a:r>
              <a:rPr lang="zh-CN" altLang="en-US" dirty="0" smtClean="0"/>
              <a:t>列和</a:t>
            </a:r>
            <a:r>
              <a:rPr lang="en-US" altLang="zh-CN" dirty="0" smtClean="0"/>
              <a:t>t+1</a:t>
            </a:r>
            <a:r>
              <a:rPr lang="zh-CN" altLang="en-US" dirty="0" smtClean="0"/>
              <a:t>列之间横边产生的割流量</a:t>
            </a:r>
            <a:endParaRPr lang="en-US" altLang="zh-CN" dirty="0" smtClean="0"/>
          </a:p>
          <a:p>
            <a:r>
              <a:rPr lang="en-US" altLang="zh-CN" dirty="0" smtClean="0"/>
              <a:t>O(m*2^2n) TLE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考虑逐格处理</a:t>
            </a:r>
            <a:endParaRPr lang="en-US" altLang="zh-CN" dirty="0" smtClean="0"/>
          </a:p>
          <a:p>
            <a:r>
              <a:rPr lang="en-US" altLang="zh-CN" dirty="0" smtClean="0"/>
              <a:t>F[x][y][mask]</a:t>
            </a:r>
            <a:r>
              <a:rPr lang="zh-CN" altLang="en-US" dirty="0" smtClean="0"/>
              <a:t>表示当前处理了</a:t>
            </a:r>
            <a:r>
              <a:rPr lang="en-US" altLang="zh-CN" dirty="0" smtClean="0"/>
              <a:t>x-1</a:t>
            </a:r>
            <a:r>
              <a:rPr lang="zh-CN" altLang="en-US" dirty="0" smtClean="0"/>
              <a:t>列和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列前</a:t>
            </a:r>
            <a:r>
              <a:rPr lang="en-US" altLang="zh-CN" dirty="0" smtClean="0"/>
              <a:t>y</a:t>
            </a:r>
            <a:r>
              <a:rPr lang="zh-CN" altLang="en-US" dirty="0" smtClean="0"/>
              <a:t>个点，最右侧的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个点情况为</a:t>
            </a:r>
            <a:r>
              <a:rPr lang="en-US" altLang="zh-CN" dirty="0" smtClean="0"/>
              <a:t>mask</a:t>
            </a:r>
          </a:p>
          <a:p>
            <a:r>
              <a:rPr lang="en-US" altLang="zh-CN" dirty="0" smtClean="0"/>
              <a:t>O(1)</a:t>
            </a:r>
            <a:r>
              <a:rPr lang="zh-CN" altLang="en-US" dirty="0" smtClean="0"/>
              <a:t>转移：枚举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的归属</a:t>
            </a:r>
            <a:endParaRPr lang="en-US" altLang="zh-CN" dirty="0" smtClean="0"/>
          </a:p>
          <a:p>
            <a:r>
              <a:rPr lang="en-US" altLang="zh-CN" dirty="0" smtClean="0"/>
              <a:t>O(m*n*2^n) AC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建设乌托乡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一张图，有特殊点和一般点</a:t>
            </a:r>
          </a:p>
          <a:p>
            <a:r>
              <a:rPr lang="zh-CN" altLang="en-US" dirty="0" smtClean="0"/>
              <a:t>每条边的端点中至少一个特殊点</a:t>
            </a:r>
          </a:p>
          <a:p>
            <a:r>
              <a:rPr lang="zh-CN" altLang="en-US" dirty="0" smtClean="0"/>
              <a:t>每个点有权值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，特殊点可以修改，代价为</a:t>
            </a:r>
            <a:r>
              <a:rPr lang="en-US" altLang="zh-CN" dirty="0" smtClean="0"/>
              <a:t>c*|ΔL[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]|</a:t>
            </a:r>
          </a:p>
          <a:p>
            <a:r>
              <a:rPr lang="zh-CN" altLang="en-US" dirty="0" smtClean="0"/>
              <a:t>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要计算代价，为</a:t>
            </a:r>
            <a:r>
              <a:rPr lang="en-US" altLang="zh-CN" dirty="0" smtClean="0"/>
              <a:t>e*|L[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]-L[j]|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min{c*Σ|ΔL[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]|+e*Σ|L[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]-L[j]|}</a:t>
            </a:r>
          </a:p>
          <a:p>
            <a:r>
              <a:rPr lang="en-US" altLang="zh-CN" dirty="0" smtClean="0"/>
              <a:t>L</a:t>
            </a:r>
            <a:r>
              <a:rPr lang="zh-CN" altLang="en-US" dirty="0" smtClean="0"/>
              <a:t>只能为</a:t>
            </a:r>
            <a:r>
              <a:rPr lang="en-US" altLang="zh-CN" dirty="0" smtClean="0"/>
              <a:t>1~20</a:t>
            </a:r>
            <a:r>
              <a:rPr lang="zh-CN" altLang="en-US" dirty="0" smtClean="0"/>
              <a:t>的整数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建设乌托乡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如果特殊点中间没有连边？</a:t>
            </a:r>
            <a:endParaRPr lang="en-US" altLang="zh-CN" dirty="0" smtClean="0"/>
          </a:p>
          <a:p>
            <a:r>
              <a:rPr lang="zh-CN" altLang="en-US" dirty="0" smtClean="0"/>
              <a:t>对于每个特殊点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，将它权值改成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的代价</a:t>
            </a:r>
            <a:endParaRPr lang="en-US" altLang="zh-CN" dirty="0" smtClean="0"/>
          </a:p>
          <a:p>
            <a:r>
              <a:rPr lang="en-US" altLang="zh-CN" dirty="0" smtClean="0"/>
              <a:t>Cost[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 = c*|L[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]-k|+e*Σ(|L[j]-k|)</a:t>
            </a:r>
          </a:p>
          <a:p>
            <a:pPr lvl="1"/>
            <a:r>
              <a:rPr lang="en-US" altLang="zh-CN" dirty="0" smtClean="0"/>
              <a:t>J</a:t>
            </a:r>
            <a:r>
              <a:rPr lang="zh-CN" altLang="en-US" dirty="0" smtClean="0"/>
              <a:t>是一般点，且与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有连边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考虑特殊点之间连边的处理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对于每个特殊点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，建立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P[x][t]</a:t>
            </a:r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P[x][t-1]</a:t>
            </a:r>
            <a:r>
              <a:rPr lang="zh-CN" altLang="en-US" dirty="0" smtClean="0"/>
              <a:t>向</a:t>
            </a:r>
            <a:r>
              <a:rPr lang="en-US" altLang="zh-CN" dirty="0" smtClean="0"/>
              <a:t>P[x][t]</a:t>
            </a:r>
            <a:r>
              <a:rPr lang="zh-CN" altLang="en-US" dirty="0" smtClean="0"/>
              <a:t>连边，流量为</a:t>
            </a:r>
            <a:r>
              <a:rPr lang="en-US" altLang="zh-CN" dirty="0" smtClean="0"/>
              <a:t>Cost[x][t]</a:t>
            </a:r>
          </a:p>
          <a:p>
            <a:r>
              <a:rPr lang="zh-CN" altLang="en-US" dirty="0" smtClean="0"/>
              <a:t>最小割不会在</a:t>
            </a:r>
            <a:r>
              <a:rPr lang="en-US" altLang="zh-CN" dirty="0" smtClean="0"/>
              <a:t>P[x]</a:t>
            </a:r>
            <a:r>
              <a:rPr lang="zh-CN" altLang="en-US" dirty="0" smtClean="0"/>
              <a:t>上切两次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zh-CN" altLang="en-US" dirty="0" smtClean="0"/>
              <a:t>我个人认为比较有趣的网络流题。</a:t>
            </a:r>
            <a:endParaRPr lang="en-US" altLang="zh-CN" dirty="0" smtClean="0"/>
          </a:p>
          <a:p>
            <a:r>
              <a:rPr lang="zh-CN" altLang="en-US" dirty="0" smtClean="0"/>
              <a:t>注意：题目的最终算法</a:t>
            </a:r>
            <a:r>
              <a:rPr lang="zh-CN" altLang="en-US" b="1" dirty="0" smtClean="0"/>
              <a:t>不一定</a:t>
            </a:r>
            <a:r>
              <a:rPr lang="zh-CN" altLang="en-US" dirty="0" smtClean="0"/>
              <a:t>是网络流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建设乌托乡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1-2,2-3</a:t>
            </a:r>
            <a:r>
              <a:rPr lang="zh-CN" altLang="en-US" dirty="0" smtClean="0"/>
              <a:t>连边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x,t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P[x,t-1]</a:t>
            </a:r>
            <a:r>
              <a:rPr lang="zh-CN" altLang="en-US" dirty="0" smtClean="0"/>
              <a:t>的边是割边，表示取</a:t>
            </a:r>
            <a:r>
              <a:rPr lang="en-US" altLang="zh-CN" dirty="0" smtClean="0"/>
              <a:t>L[x]=t</a:t>
            </a:r>
          </a:p>
          <a:p>
            <a:r>
              <a:rPr lang="zh-CN" altLang="en-US" dirty="0" smtClean="0"/>
              <a:t>如何表示</a:t>
            </a:r>
            <a:r>
              <a:rPr lang="en-US" altLang="zh-CN" dirty="0" smtClean="0"/>
              <a:t>e*|L[1]-L[2]|</a:t>
            </a:r>
            <a:r>
              <a:rPr lang="zh-CN" altLang="en-US" dirty="0" smtClean="0"/>
              <a:t>的值？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56388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建设乌托乡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P[1,x]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P[2,x]</a:t>
            </a:r>
            <a:r>
              <a:rPr lang="zh-CN" altLang="en-US" dirty="0" smtClean="0"/>
              <a:t>之间连边，每条的流量是</a:t>
            </a:r>
            <a:r>
              <a:rPr lang="en-US" altLang="zh-CN" dirty="0" smtClean="0"/>
              <a:t>E</a:t>
            </a:r>
          </a:p>
          <a:p>
            <a:r>
              <a:rPr lang="zh-CN" altLang="en-US" dirty="0" smtClean="0"/>
              <a:t>切割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的边数恰好为</a:t>
            </a:r>
            <a:r>
              <a:rPr lang="en-US" altLang="zh-CN" dirty="0" smtClean="0"/>
              <a:t>L[1]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L[2]</a:t>
            </a:r>
            <a:r>
              <a:rPr lang="zh-CN" altLang="en-US" dirty="0" smtClean="0"/>
              <a:t>的差</a:t>
            </a:r>
            <a:endParaRPr lang="en-US" altLang="zh-CN" dirty="0" smtClean="0"/>
          </a:p>
          <a:p>
            <a:r>
              <a:rPr lang="zh-CN" altLang="en-US" dirty="0" smtClean="0"/>
              <a:t>可以扩展到所有边上</a:t>
            </a: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2808312" cy="317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建设乌托乡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一个合法的最小割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4896544" cy="419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[2009</a:t>
            </a:r>
            <a:r>
              <a:rPr lang="zh-CN" altLang="en-US" dirty="0" smtClean="0"/>
              <a:t>集训队</a:t>
            </a:r>
            <a:r>
              <a:rPr lang="en-US" altLang="zh-CN" dirty="0" smtClean="0"/>
              <a:t>]Employ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L</a:t>
            </a:r>
            <a:r>
              <a:rPr lang="zh-CN" altLang="en-US" dirty="0" smtClean="0"/>
              <a:t>决定雇佣一些经理来管理公司。有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个经理让你雇佣，雇佣第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个经理的费用是</a:t>
            </a:r>
            <a:r>
              <a:rPr lang="en-US" altLang="zh-CN" dirty="0" smtClean="0"/>
              <a:t>Ai</a:t>
            </a:r>
            <a:r>
              <a:rPr lang="zh-CN" altLang="en-US" dirty="0" smtClean="0"/>
              <a:t>。雇佣的收益来自于经理之间的互相默契，我们将两个经理的默契值记作</a:t>
            </a:r>
            <a:r>
              <a:rPr lang="en-US" altLang="zh-CN" dirty="0" err="1" smtClean="0"/>
              <a:t>Ei,j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Ei,j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Ej,i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err="1" smtClean="0"/>
              <a:t>Ei,j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Ej,i</a:t>
            </a:r>
            <a:r>
              <a:rPr lang="zh-CN" altLang="en-US" dirty="0" smtClean="0"/>
              <a:t>算两次。</a:t>
            </a:r>
            <a:endParaRPr lang="en-US" altLang="zh-CN" dirty="0" smtClean="0"/>
          </a:p>
          <a:p>
            <a:r>
              <a:rPr lang="zh-CN" altLang="en-US" dirty="0" smtClean="0"/>
              <a:t>如果你同时雇佣了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，收益将上升</a:t>
            </a:r>
            <a:r>
              <a:rPr lang="en-US" altLang="zh-CN" dirty="0" err="1" smtClean="0"/>
              <a:t>Ei,j</a:t>
            </a:r>
            <a:r>
              <a:rPr lang="zh-CN" altLang="en-US" dirty="0" smtClean="0"/>
              <a:t>。但是如果你雇佣了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而没有雇佣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，经理</a:t>
            </a:r>
            <a:r>
              <a:rPr lang="en-US" altLang="zh-CN" dirty="0" smtClean="0"/>
              <a:t>J</a:t>
            </a:r>
            <a:r>
              <a:rPr lang="zh-CN" altLang="en-US" dirty="0" smtClean="0"/>
              <a:t>将被对手雇佣而对你的经理产生影响，造成</a:t>
            </a:r>
            <a:r>
              <a:rPr lang="en-US" altLang="zh-CN" dirty="0" err="1" smtClean="0"/>
              <a:t>Ei,j</a:t>
            </a:r>
            <a:r>
              <a:rPr lang="zh-CN" altLang="en-US" dirty="0" smtClean="0"/>
              <a:t>的损失。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，求最大的收益方案。</a:t>
            </a:r>
            <a:endParaRPr lang="en-US" altLang="zh-CN" dirty="0" smtClean="0"/>
          </a:p>
          <a:p>
            <a:r>
              <a:rPr lang="en-US" altLang="zh-CN" dirty="0" smtClean="0"/>
              <a:t>N&lt;=1000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[2009</a:t>
            </a:r>
            <a:r>
              <a:rPr lang="zh-CN" altLang="en-US" dirty="0" smtClean="0"/>
              <a:t>集训队</a:t>
            </a:r>
            <a:r>
              <a:rPr lang="en-US" altLang="zh-CN" dirty="0" smtClean="0"/>
              <a:t>]Employ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需要做一个最小割来得到答案</a:t>
            </a:r>
            <a:endParaRPr lang="en-US" altLang="zh-CN" dirty="0" smtClean="0"/>
          </a:p>
          <a:p>
            <a:r>
              <a:rPr lang="zh-CN" altLang="en-US" dirty="0" smtClean="0"/>
              <a:t>将每个人抽象成一个点，假设某个割</a:t>
            </a:r>
            <a:r>
              <a:rPr lang="en-US" altLang="zh-CN" dirty="0" smtClean="0"/>
              <a:t>S-T</a:t>
            </a:r>
            <a:r>
              <a:rPr lang="zh-CN" altLang="en-US" dirty="0" smtClean="0"/>
              <a:t>的值能代表一个分配方案的费用</a:t>
            </a:r>
            <a:endParaRPr lang="en-US" altLang="zh-CN" dirty="0" smtClean="0"/>
          </a:p>
          <a:p>
            <a:r>
              <a:rPr lang="zh-CN" altLang="en-US" dirty="0" smtClean="0"/>
              <a:t>割边构成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S-y,(2) x-T,(3) x-y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是被选择的点，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是没有选择的）</a:t>
            </a:r>
            <a:endParaRPr lang="en-US" altLang="zh-CN" dirty="0" smtClean="0"/>
          </a:p>
          <a:p>
            <a:r>
              <a:rPr lang="en-US" altLang="zh-CN" dirty="0" smtClean="0"/>
              <a:t>Ai</a:t>
            </a:r>
            <a:r>
              <a:rPr lang="zh-CN" altLang="en-US" dirty="0" smtClean="0"/>
              <a:t>的分配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被选择时会产生费用，因此将</a:t>
            </a:r>
            <a:r>
              <a:rPr lang="en-US" altLang="zh-CN" dirty="0" smtClean="0"/>
              <a:t>Ai</a:t>
            </a:r>
            <a:r>
              <a:rPr lang="zh-CN" altLang="en-US" dirty="0" smtClean="0"/>
              <a:t>赋值到</a:t>
            </a:r>
            <a:r>
              <a:rPr lang="en-US" altLang="zh-CN" dirty="0" smtClean="0"/>
              <a:t>x-T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smtClean="0"/>
              <a:t>E[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的分配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</a:t>
            </a:r>
            <a:r>
              <a:rPr lang="en-US" altLang="zh-CN" dirty="0" err="1" smtClean="0"/>
              <a:t>i,j</a:t>
            </a:r>
            <a:r>
              <a:rPr lang="zh-CN" altLang="en-US" dirty="0" smtClean="0"/>
              <a:t>都被选择，费用是</a:t>
            </a:r>
            <a:r>
              <a:rPr lang="en-US" altLang="zh-CN" b="1" dirty="0" smtClean="0"/>
              <a:t>-2Ei,j</a:t>
            </a:r>
          </a:p>
          <a:p>
            <a:pPr lvl="1"/>
            <a:r>
              <a:rPr lang="en-US" altLang="zh-CN" dirty="0" smtClean="0"/>
              <a:t>(2)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被选择而</a:t>
            </a:r>
            <a:r>
              <a:rPr lang="en-US" altLang="zh-CN" dirty="0" smtClean="0"/>
              <a:t>j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没被选择</a:t>
            </a:r>
            <a:r>
              <a:rPr lang="en-US" altLang="zh-CN" dirty="0" smtClean="0"/>
              <a:t>j</a:t>
            </a:r>
            <a:r>
              <a:rPr lang="zh-CN" altLang="en-US" dirty="0" smtClean="0"/>
              <a:t>被选择，费用是</a:t>
            </a:r>
            <a:r>
              <a:rPr lang="en-US" altLang="zh-CN" dirty="0" err="1" smtClean="0"/>
              <a:t>Ei,j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(3)</a:t>
            </a:r>
            <a:r>
              <a:rPr lang="zh-CN" altLang="en-US" dirty="0" smtClean="0"/>
              <a:t>都没有被选择，费用是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[2009</a:t>
            </a:r>
            <a:r>
              <a:rPr lang="zh-CN" altLang="en-US" dirty="0" smtClean="0"/>
              <a:t>集训队</a:t>
            </a:r>
            <a:r>
              <a:rPr lang="en-US" altLang="zh-CN" dirty="0" smtClean="0"/>
              <a:t>]Employ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负数很麻烦</a:t>
            </a:r>
            <a:endParaRPr lang="en-US" altLang="zh-CN" dirty="0" smtClean="0"/>
          </a:p>
          <a:p>
            <a:r>
              <a:rPr lang="zh-CN" altLang="en-US" dirty="0" smtClean="0"/>
              <a:t>先假设凭空多出了</a:t>
            </a:r>
            <a:r>
              <a:rPr lang="en-US" altLang="zh-CN" dirty="0" smtClean="0"/>
              <a:t>2Ei,j</a:t>
            </a:r>
            <a:r>
              <a:rPr lang="zh-CN" altLang="en-US" dirty="0" smtClean="0"/>
              <a:t>的费用，最后再扣除</a:t>
            </a:r>
            <a:endParaRPr lang="en-US" altLang="zh-CN" dirty="0" smtClean="0"/>
          </a:p>
          <a:p>
            <a:r>
              <a:rPr lang="en-US" altLang="zh-CN" dirty="0" smtClean="0"/>
              <a:t>E[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的分配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</a:t>
            </a:r>
            <a:r>
              <a:rPr lang="en-US" altLang="zh-CN" dirty="0" err="1" smtClean="0"/>
              <a:t>i,j</a:t>
            </a:r>
            <a:r>
              <a:rPr lang="zh-CN" altLang="en-US" dirty="0" smtClean="0"/>
              <a:t>都被选择，费用是</a:t>
            </a:r>
            <a:r>
              <a:rPr lang="en-US" altLang="zh-CN" dirty="0" smtClean="0"/>
              <a:t>0</a:t>
            </a:r>
          </a:p>
          <a:p>
            <a:pPr lvl="1"/>
            <a:r>
              <a:rPr lang="en-US" altLang="zh-CN" dirty="0" smtClean="0"/>
              <a:t>(2)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被选择而</a:t>
            </a:r>
            <a:r>
              <a:rPr lang="en-US" altLang="zh-CN" dirty="0" smtClean="0"/>
              <a:t>j</a:t>
            </a:r>
            <a:r>
              <a:rPr lang="zh-CN" altLang="en-US" dirty="0" smtClean="0"/>
              <a:t>没有，费用是</a:t>
            </a:r>
            <a:r>
              <a:rPr lang="en-US" altLang="zh-CN" dirty="0" smtClean="0"/>
              <a:t>3Ei,j</a:t>
            </a:r>
          </a:p>
          <a:p>
            <a:pPr lvl="1"/>
            <a:r>
              <a:rPr lang="en-US" altLang="zh-CN" dirty="0" smtClean="0"/>
              <a:t>(3)</a:t>
            </a:r>
            <a:r>
              <a:rPr lang="zh-CN" altLang="en-US" dirty="0" smtClean="0"/>
              <a:t>都没有被选择，费用是</a:t>
            </a:r>
            <a:r>
              <a:rPr lang="en-US" altLang="zh-CN" dirty="0" smtClean="0"/>
              <a:t>2Ei,j</a:t>
            </a:r>
          </a:p>
          <a:p>
            <a:r>
              <a:rPr lang="zh-CN" altLang="en-US" dirty="0" smtClean="0"/>
              <a:t>对应割边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</a:t>
            </a:r>
            <a:r>
              <a:rPr lang="zh-CN" altLang="en-US" dirty="0" smtClean="0"/>
              <a:t>：两条</a:t>
            </a:r>
            <a:r>
              <a:rPr lang="en-US" altLang="zh-CN" dirty="0" smtClean="0"/>
              <a:t>x-T</a:t>
            </a:r>
            <a:r>
              <a:rPr lang="zh-CN" altLang="en-US" dirty="0" smtClean="0"/>
              <a:t>的割边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(2)</a:t>
            </a:r>
            <a:r>
              <a:rPr lang="zh-CN" altLang="en-US" dirty="0" smtClean="0"/>
              <a:t>：一条</a:t>
            </a:r>
            <a:r>
              <a:rPr lang="en-US" altLang="zh-CN" dirty="0" smtClean="0"/>
              <a:t>x-T</a:t>
            </a:r>
            <a:r>
              <a:rPr lang="zh-CN" altLang="en-US" dirty="0" smtClean="0"/>
              <a:t>的割边，一条</a:t>
            </a:r>
            <a:r>
              <a:rPr lang="en-US" altLang="zh-CN" dirty="0" smtClean="0"/>
              <a:t>S-y</a:t>
            </a:r>
            <a:r>
              <a:rPr lang="zh-CN" altLang="en-US" dirty="0" smtClean="0"/>
              <a:t>的割边，一条</a:t>
            </a:r>
            <a:r>
              <a:rPr lang="en-US" altLang="zh-CN" dirty="0" smtClean="0"/>
              <a:t>x-y</a:t>
            </a:r>
            <a:r>
              <a:rPr lang="zh-CN" altLang="en-US" dirty="0" smtClean="0"/>
              <a:t>的割边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(3)</a:t>
            </a:r>
            <a:r>
              <a:rPr lang="zh-CN" altLang="en-US" dirty="0" smtClean="0"/>
              <a:t>：两条</a:t>
            </a:r>
            <a:r>
              <a:rPr lang="en-US" altLang="zh-CN" dirty="0" smtClean="0"/>
              <a:t>S-y</a:t>
            </a:r>
            <a:r>
              <a:rPr lang="zh-CN" altLang="en-US" dirty="0" smtClean="0"/>
              <a:t>的割边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[2009</a:t>
            </a:r>
            <a:r>
              <a:rPr lang="zh-CN" altLang="en-US" dirty="0" smtClean="0"/>
              <a:t>集训队</a:t>
            </a:r>
            <a:r>
              <a:rPr lang="en-US" altLang="zh-CN" dirty="0" smtClean="0"/>
              <a:t>]Employ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解方程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x-T</a:t>
            </a:r>
            <a:r>
              <a:rPr lang="zh-CN" altLang="en-US" dirty="0" smtClean="0"/>
              <a:t>的边是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(2)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x-y</a:t>
            </a:r>
            <a:r>
              <a:rPr lang="zh-CN" altLang="en-US" dirty="0" smtClean="0"/>
              <a:t>的边加上</a:t>
            </a:r>
            <a:r>
              <a:rPr lang="en-US" altLang="zh-CN" dirty="0" smtClean="0"/>
              <a:t>S-y</a:t>
            </a:r>
            <a:r>
              <a:rPr lang="zh-CN" altLang="en-US" dirty="0" smtClean="0"/>
              <a:t>的边费用是</a:t>
            </a:r>
            <a:r>
              <a:rPr lang="en-US" altLang="zh-CN" dirty="0" smtClean="0"/>
              <a:t>3Ei,j</a:t>
            </a:r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(3)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S-x</a:t>
            </a:r>
            <a:r>
              <a:rPr lang="zh-CN" altLang="en-US" dirty="0" smtClean="0"/>
              <a:t>的边加上</a:t>
            </a:r>
            <a:r>
              <a:rPr lang="en-US" altLang="zh-CN" dirty="0" smtClean="0"/>
              <a:t>S-y</a:t>
            </a:r>
            <a:r>
              <a:rPr lang="zh-CN" altLang="en-US" dirty="0" smtClean="0"/>
              <a:t>的边费用是</a:t>
            </a:r>
            <a:r>
              <a:rPr lang="en-US" altLang="zh-CN" dirty="0" smtClean="0"/>
              <a:t>2Ei,j</a:t>
            </a:r>
          </a:p>
          <a:p>
            <a:r>
              <a:rPr lang="zh-CN" altLang="en-US" dirty="0" smtClean="0"/>
              <a:t>解得</a:t>
            </a:r>
            <a:r>
              <a:rPr lang="en-US" altLang="zh-CN" dirty="0" smtClean="0"/>
              <a:t>x-y</a:t>
            </a:r>
            <a:r>
              <a:rPr lang="zh-CN" altLang="en-US" dirty="0" smtClean="0"/>
              <a:t>的边费用是</a:t>
            </a:r>
            <a:r>
              <a:rPr lang="en-US" altLang="zh-CN" dirty="0" smtClean="0"/>
              <a:t>2Ei,j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S-x</a:t>
            </a:r>
            <a:r>
              <a:rPr lang="zh-CN" altLang="en-US" dirty="0" smtClean="0"/>
              <a:t>的边费用是</a:t>
            </a:r>
            <a:r>
              <a:rPr lang="en-US" altLang="zh-CN" dirty="0" err="1" smtClean="0"/>
              <a:t>Ei,j</a:t>
            </a:r>
            <a:endParaRPr lang="en-US" altLang="zh-CN" dirty="0" smtClean="0"/>
          </a:p>
          <a:p>
            <a:r>
              <a:rPr lang="zh-CN" altLang="en-US" dirty="0" smtClean="0"/>
              <a:t>构图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源点向每个点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连边，流量是</a:t>
            </a:r>
            <a:r>
              <a:rPr lang="en-US" altLang="zh-CN" dirty="0" smtClean="0"/>
              <a:t>Σ(E[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])</a:t>
            </a:r>
          </a:p>
          <a:p>
            <a:pPr lvl="1"/>
            <a:r>
              <a:rPr lang="zh-CN" altLang="en-US" dirty="0" smtClean="0"/>
              <a:t>任意一对点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之间互相连边，流量是</a:t>
            </a:r>
            <a:r>
              <a:rPr lang="en-US" altLang="zh-CN" dirty="0" smtClean="0"/>
              <a:t>2E[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每个点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向汇点连边，流量是</a:t>
            </a:r>
            <a:r>
              <a:rPr lang="en-US" altLang="zh-CN" dirty="0" smtClean="0"/>
              <a:t>Ai</a:t>
            </a:r>
          </a:p>
          <a:p>
            <a:r>
              <a:rPr lang="zh-CN" altLang="en-US" dirty="0" smtClean="0"/>
              <a:t>答案是</a:t>
            </a:r>
            <a:r>
              <a:rPr lang="en-US" altLang="zh-CN" dirty="0" smtClean="0"/>
              <a:t>Σ(E[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])(1&lt;=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&lt;=n)-</a:t>
            </a:r>
            <a:r>
              <a:rPr lang="en-US" altLang="zh-CN" dirty="0" err="1" smtClean="0"/>
              <a:t>maxflow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Employ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L</a:t>
            </a:r>
            <a:r>
              <a:rPr lang="zh-CN" altLang="en-US" dirty="0" smtClean="0"/>
              <a:t>决定雇佣一些经理来管理公司。有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个经理让你雇佣，雇佣第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个经理的费用是</a:t>
            </a:r>
            <a:r>
              <a:rPr lang="en-US" altLang="zh-CN" dirty="0" smtClean="0"/>
              <a:t>Ai</a:t>
            </a:r>
            <a:r>
              <a:rPr lang="zh-CN" altLang="en-US" dirty="0" smtClean="0"/>
              <a:t>。雇佣的收益来自于经理之间的互相默契，我们将两个经理的默契值记作</a:t>
            </a:r>
            <a:r>
              <a:rPr lang="en-US" altLang="zh-CN" dirty="0" err="1" smtClean="0"/>
              <a:t>Ei,j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Ei,j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Ej,i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err="1" smtClean="0"/>
              <a:t>Ei,j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Ej,i</a:t>
            </a:r>
            <a:r>
              <a:rPr lang="zh-CN" altLang="en-US" dirty="0" smtClean="0"/>
              <a:t>算两次。</a:t>
            </a:r>
            <a:endParaRPr lang="en-US" altLang="zh-CN" dirty="0" smtClean="0"/>
          </a:p>
          <a:p>
            <a:r>
              <a:rPr lang="zh-CN" altLang="en-US" dirty="0" smtClean="0"/>
              <a:t>如果你同时雇佣了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，收益将上升</a:t>
            </a:r>
            <a:r>
              <a:rPr lang="en-US" altLang="zh-CN" dirty="0" err="1" smtClean="0"/>
              <a:t>Ei,j</a:t>
            </a:r>
            <a:r>
              <a:rPr lang="zh-CN" altLang="en-US" dirty="0" smtClean="0"/>
              <a:t>。但是如果你既没有雇佣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也没有雇佣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，他们将被对手雇佣而对你的生意产生影响，造成</a:t>
            </a:r>
            <a:r>
              <a:rPr lang="en-US" altLang="zh-CN" dirty="0" err="1" smtClean="0"/>
              <a:t>Ei,j</a:t>
            </a:r>
            <a:r>
              <a:rPr lang="zh-CN" altLang="en-US" dirty="0" smtClean="0"/>
              <a:t>的损失。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，求最大的收益方案。</a:t>
            </a:r>
            <a:endParaRPr lang="en-US" altLang="zh-CN" dirty="0" smtClean="0"/>
          </a:p>
          <a:p>
            <a:r>
              <a:rPr lang="en-US" altLang="zh-CN" dirty="0" smtClean="0"/>
              <a:t>N&lt;=1000</a:t>
            </a:r>
          </a:p>
          <a:p>
            <a:r>
              <a:rPr lang="zh-CN" altLang="en-US" dirty="0" smtClean="0"/>
              <a:t>构建网络流？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Employ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考虑一对点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的影响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都选：</a:t>
            </a:r>
            <a:r>
              <a:rPr lang="en-US" altLang="zh-CN" dirty="0" smtClean="0"/>
              <a:t>+2Ei,j</a:t>
            </a:r>
          </a:p>
          <a:p>
            <a:pPr lvl="1"/>
            <a:r>
              <a:rPr lang="zh-CN" altLang="en-US" dirty="0" smtClean="0"/>
              <a:t>选一个：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不选：</a:t>
            </a:r>
            <a:r>
              <a:rPr lang="en-US" altLang="zh-CN" dirty="0" smtClean="0"/>
              <a:t>-2Ei,j</a:t>
            </a:r>
          </a:p>
          <a:p>
            <a:r>
              <a:rPr lang="zh-CN" altLang="en-US" dirty="0" smtClean="0"/>
              <a:t>贪心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把权值转移到每个点上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个人的收益是</a:t>
            </a:r>
            <a:r>
              <a:rPr lang="en-US" altLang="zh-CN" dirty="0" smtClean="0"/>
              <a:t>Σ(2Ei,j)-Ai</a:t>
            </a:r>
            <a:r>
              <a:rPr lang="zh-CN" altLang="en-US" dirty="0" smtClean="0"/>
              <a:t>，任意两个人的收益独立</a:t>
            </a:r>
            <a:endParaRPr lang="en-US" altLang="zh-CN" dirty="0" smtClean="0"/>
          </a:p>
          <a:p>
            <a:r>
              <a:rPr lang="zh-CN" altLang="en-US" dirty="0" smtClean="0"/>
              <a:t>选择所有收益为正的人就行了</a:t>
            </a:r>
            <a:endParaRPr lang="en-US" altLang="zh-CN" dirty="0" smtClean="0"/>
          </a:p>
          <a:p>
            <a:r>
              <a:rPr lang="zh-CN" altLang="en-US" dirty="0" smtClean="0"/>
              <a:t>答案是</a:t>
            </a:r>
            <a:r>
              <a:rPr lang="en-US" altLang="zh-CN" dirty="0" smtClean="0"/>
              <a:t>ans-2ΣEi,j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Dancing Party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个男生和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个女生参加舞会，他们将一一结对参加若干轮舞蹈。</a:t>
            </a:r>
            <a:endParaRPr lang="en-US" altLang="zh-CN" dirty="0" smtClean="0"/>
          </a:p>
          <a:p>
            <a:r>
              <a:rPr lang="zh-CN" altLang="en-US" dirty="0" smtClean="0"/>
              <a:t>每轮舞蹈中，一个男生正好和一个女生配对。每个男生不会和同一个女生配对两次。</a:t>
            </a:r>
            <a:endParaRPr lang="en-US" altLang="zh-CN" dirty="0" smtClean="0"/>
          </a:p>
          <a:p>
            <a:r>
              <a:rPr lang="zh-CN" altLang="en-US" dirty="0" smtClean="0"/>
              <a:t>有些男女之间互相喜欢，有些互相讨厌。每个人最多和自己讨厌的人跳舞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次（男女皆是）。</a:t>
            </a:r>
            <a:endParaRPr lang="en-US" altLang="zh-CN" dirty="0" smtClean="0"/>
          </a:p>
          <a:p>
            <a:r>
              <a:rPr lang="zh-CN" altLang="en-US" dirty="0" smtClean="0"/>
              <a:t>给出互相喜欢的关系图，求最多能安排几轮舞蹈。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N,k</a:t>
            </a:r>
            <a:r>
              <a:rPr lang="en-US" altLang="zh-CN" dirty="0" smtClean="0"/>
              <a:t>&lt;=50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Privatization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Tar</a:t>
            </a:r>
            <a:r>
              <a:rPr lang="zh-CN" altLang="zh-CN" dirty="0" smtClean="0"/>
              <a:t>国和</a:t>
            </a:r>
            <a:r>
              <a:rPr lang="en-US" altLang="zh-CN" dirty="0" smtClean="0"/>
              <a:t>Rat</a:t>
            </a:r>
            <a:r>
              <a:rPr lang="zh-CN" altLang="zh-CN" dirty="0" smtClean="0"/>
              <a:t>国隔海相望，两国人民的相互来往都是通过</a:t>
            </a:r>
            <a:r>
              <a:rPr lang="en-US" altLang="zh-CN" dirty="0" err="1" smtClean="0"/>
              <a:t>Taratar</a:t>
            </a:r>
            <a:r>
              <a:rPr lang="en-US" altLang="zh-CN" dirty="0" smtClean="0"/>
              <a:t> Airlines</a:t>
            </a:r>
            <a:r>
              <a:rPr lang="zh-CN" altLang="zh-CN" dirty="0" smtClean="0"/>
              <a:t>的航班进行的。我们假设</a:t>
            </a:r>
            <a:r>
              <a:rPr lang="en-US" altLang="zh-CN" dirty="0" smtClean="0"/>
              <a:t>Tar</a:t>
            </a:r>
            <a:r>
              <a:rPr lang="zh-CN" altLang="zh-CN" dirty="0" smtClean="0"/>
              <a:t>国有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个机场，而</a:t>
            </a:r>
            <a:r>
              <a:rPr lang="en-US" altLang="zh-CN" dirty="0" smtClean="0"/>
              <a:t>Rat</a:t>
            </a:r>
            <a:r>
              <a:rPr lang="zh-CN" altLang="zh-CN" dirty="0" smtClean="0"/>
              <a:t>国有</a:t>
            </a:r>
            <a:r>
              <a:rPr lang="en-US" altLang="zh-CN" dirty="0" smtClean="0"/>
              <a:t>M</a:t>
            </a:r>
            <a:r>
              <a:rPr lang="zh-CN" altLang="zh-CN" dirty="0" smtClean="0"/>
              <a:t>个机场，有</a:t>
            </a:r>
            <a:r>
              <a:rPr lang="en-US" altLang="zh-CN" dirty="0" smtClean="0"/>
              <a:t>K</a:t>
            </a:r>
            <a:r>
              <a:rPr lang="zh-CN" altLang="zh-CN" dirty="0" smtClean="0"/>
              <a:t>条往返航线在两国之间运作，每条航线连接一个</a:t>
            </a:r>
            <a:r>
              <a:rPr lang="en-US" altLang="zh-CN" dirty="0" smtClean="0"/>
              <a:t>Tar</a:t>
            </a:r>
            <a:r>
              <a:rPr lang="zh-CN" altLang="zh-CN" dirty="0" smtClean="0"/>
              <a:t>国的机场和一个</a:t>
            </a:r>
            <a:r>
              <a:rPr lang="en-US" altLang="zh-CN" dirty="0" smtClean="0"/>
              <a:t>Rat</a:t>
            </a:r>
            <a:r>
              <a:rPr lang="zh-CN" altLang="zh-CN" dirty="0" smtClean="0"/>
              <a:t>国的机场。现在两国决定将</a:t>
            </a:r>
            <a:r>
              <a:rPr lang="en-US" altLang="zh-CN" dirty="0" err="1" smtClean="0"/>
              <a:t>Taratar</a:t>
            </a:r>
            <a:r>
              <a:rPr lang="en-US" altLang="zh-CN" dirty="0" smtClean="0"/>
              <a:t> Airlines</a:t>
            </a:r>
            <a:r>
              <a:rPr lang="zh-CN" altLang="zh-CN" dirty="0" smtClean="0"/>
              <a:t>私有化，将</a:t>
            </a:r>
            <a:r>
              <a:rPr lang="en-US" altLang="zh-CN" dirty="0" smtClean="0"/>
              <a:t>K</a:t>
            </a:r>
            <a:r>
              <a:rPr lang="zh-CN" altLang="zh-CN" dirty="0" smtClean="0"/>
              <a:t>条往返航线分拆给</a:t>
            </a:r>
            <a:r>
              <a:rPr lang="en-US" altLang="zh-CN" dirty="0" smtClean="0"/>
              <a:t>T</a:t>
            </a:r>
            <a:r>
              <a:rPr lang="zh-CN" altLang="zh-CN" dirty="0" smtClean="0"/>
              <a:t>个航空公司。</a:t>
            </a:r>
          </a:p>
          <a:p>
            <a:r>
              <a:rPr lang="zh-CN" altLang="zh-CN" dirty="0" smtClean="0"/>
              <a:t>对于</a:t>
            </a:r>
            <a:r>
              <a:rPr lang="en-US" altLang="zh-CN" dirty="0" smtClean="0"/>
              <a:t>Tar</a:t>
            </a:r>
            <a:r>
              <a:rPr lang="zh-CN" altLang="zh-CN" dirty="0" smtClean="0"/>
              <a:t>国和</a:t>
            </a:r>
            <a:r>
              <a:rPr lang="en-US" altLang="zh-CN" dirty="0" smtClean="0"/>
              <a:t>Rat</a:t>
            </a:r>
            <a:r>
              <a:rPr lang="zh-CN" altLang="zh-CN" dirty="0" smtClean="0"/>
              <a:t>国的每个机场</a:t>
            </a:r>
            <a:r>
              <a:rPr lang="en-US" altLang="zh-CN" dirty="0" smtClean="0"/>
              <a:t>x</a:t>
            </a:r>
            <a:r>
              <a:rPr lang="zh-CN" altLang="zh-CN" dirty="0" smtClean="0"/>
              <a:t>，用</a:t>
            </a:r>
            <a:r>
              <a:rPr lang="en-US" altLang="zh-CN" dirty="0" err="1" smtClean="0"/>
              <a:t>Axy</a:t>
            </a:r>
            <a:r>
              <a:rPr lang="zh-CN" altLang="zh-CN" dirty="0" smtClean="0"/>
              <a:t>表示连接机场</a:t>
            </a:r>
            <a:r>
              <a:rPr lang="en-US" altLang="zh-CN" dirty="0" smtClean="0"/>
              <a:t>x</a:t>
            </a:r>
            <a:r>
              <a:rPr lang="zh-CN" altLang="zh-CN" dirty="0" smtClean="0"/>
              <a:t>的航班中第</a:t>
            </a:r>
            <a:r>
              <a:rPr lang="en-US" altLang="zh-CN" dirty="0" smtClean="0"/>
              <a:t>y</a:t>
            </a:r>
            <a:r>
              <a:rPr lang="zh-CN" altLang="zh-CN" dirty="0" smtClean="0"/>
              <a:t>个航空公司获得的线路数，那么对于每个机场，我们定义它的公平指标为：</a:t>
            </a:r>
            <a:r>
              <a:rPr lang="en-US" altLang="zh-CN" dirty="0" smtClean="0"/>
              <a:t>U(x)=Max(</a:t>
            </a:r>
            <a:r>
              <a:rPr lang="en-US" altLang="zh-CN" dirty="0" err="1" smtClean="0"/>
              <a:t>Axy</a:t>
            </a:r>
            <a:r>
              <a:rPr lang="en-US" altLang="zh-CN" dirty="0" smtClean="0"/>
              <a:t>)-Min(</a:t>
            </a:r>
            <a:r>
              <a:rPr lang="en-US" altLang="zh-CN" dirty="0" err="1" smtClean="0"/>
              <a:t>Axy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。而一个分配方案的公平指数，就是两个国家所有机场的公平指标之和。</a:t>
            </a:r>
          </a:p>
          <a:p>
            <a:r>
              <a:rPr lang="zh-CN" altLang="zh-CN" dirty="0" smtClean="0"/>
              <a:t>现在给出两个国家之间的所有航线信息，你要帮助两国政府设置一个私有化方案，使得方案的公平指标最低。如果有多种方案能够达到最低指标，你可以任意输出一个。</a:t>
            </a:r>
            <a:endParaRPr lang="en-US" altLang="zh-CN" dirty="0" smtClean="0"/>
          </a:p>
          <a:p>
            <a:r>
              <a:rPr lang="en-US" altLang="zh-CN" dirty="0" smtClean="0"/>
              <a:t>N,M,T&lt;=200 K&lt;=5000.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Dancing Party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典型的最大匹配问题</a:t>
            </a:r>
            <a:endParaRPr lang="en-US" altLang="zh-CN" dirty="0" smtClean="0"/>
          </a:p>
          <a:p>
            <a:r>
              <a:rPr lang="zh-CN" altLang="en-US" dirty="0" smtClean="0"/>
              <a:t>处理喜欢关系的约束</a:t>
            </a:r>
            <a:endParaRPr lang="en-US" altLang="zh-CN" dirty="0" smtClean="0"/>
          </a:p>
          <a:p>
            <a:r>
              <a:rPr lang="zh-CN" altLang="en-US" dirty="0" smtClean="0"/>
              <a:t>二分答案</a:t>
            </a:r>
            <a:r>
              <a:rPr lang="en-US" altLang="zh-CN" dirty="0" smtClean="0"/>
              <a:t>t</a:t>
            </a:r>
          </a:p>
          <a:p>
            <a:r>
              <a:rPr lang="zh-CN" altLang="en-US" dirty="0" smtClean="0"/>
              <a:t>将男生拆成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</a:t>
            </a:r>
            <a:r>
              <a:rPr lang="zh-CN" altLang="en-US" dirty="0" smtClean="0"/>
              <a:t>用于从源点处分配流量到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S-x</a:t>
            </a:r>
            <a:r>
              <a:rPr lang="zh-CN" altLang="en-US" dirty="0" smtClean="0"/>
              <a:t>费用是</a:t>
            </a:r>
            <a:r>
              <a:rPr lang="en-US" altLang="zh-CN" dirty="0" smtClean="0"/>
              <a:t>t</a:t>
            </a:r>
          </a:p>
          <a:p>
            <a:pPr lvl="1"/>
            <a:r>
              <a:rPr lang="en-US" altLang="zh-CN" dirty="0" smtClean="0"/>
              <a:t>y</a:t>
            </a:r>
            <a:r>
              <a:rPr lang="zh-CN" altLang="en-US" dirty="0" smtClean="0"/>
              <a:t>表示不喜欢的人之间的舞蹈，</a:t>
            </a:r>
            <a:r>
              <a:rPr lang="en-US" altLang="zh-CN" dirty="0" smtClean="0"/>
              <a:t>x-y</a:t>
            </a:r>
            <a:r>
              <a:rPr lang="zh-CN" altLang="en-US" dirty="0" smtClean="0"/>
              <a:t>的流量限制为</a:t>
            </a:r>
            <a:r>
              <a:rPr lang="en-US" altLang="zh-CN" dirty="0" smtClean="0"/>
              <a:t>k</a:t>
            </a:r>
          </a:p>
          <a:p>
            <a:pPr lvl="1"/>
            <a:r>
              <a:rPr lang="en-US" altLang="zh-CN" dirty="0" smtClean="0"/>
              <a:t>z</a:t>
            </a:r>
            <a:r>
              <a:rPr lang="zh-CN" altLang="en-US" dirty="0" smtClean="0"/>
              <a:t>表示喜欢的人之间的舞蹈，</a:t>
            </a:r>
            <a:r>
              <a:rPr lang="en-US" altLang="zh-CN" dirty="0" smtClean="0"/>
              <a:t>x-z</a:t>
            </a:r>
            <a:r>
              <a:rPr lang="zh-CN" altLang="en-US" dirty="0" smtClean="0"/>
              <a:t>没有流量限制</a:t>
            </a:r>
            <a:endParaRPr lang="en-US" altLang="zh-CN" dirty="0" smtClean="0"/>
          </a:p>
          <a:p>
            <a:r>
              <a:rPr lang="zh-CN" altLang="en-US" dirty="0" smtClean="0"/>
              <a:t>女生类似拆点</a:t>
            </a:r>
            <a:endParaRPr lang="en-US" altLang="zh-CN" dirty="0" smtClean="0"/>
          </a:p>
          <a:p>
            <a:r>
              <a:rPr lang="zh-CN" altLang="en-US" dirty="0" smtClean="0"/>
              <a:t>喜欢的人互连</a:t>
            </a:r>
            <a:r>
              <a:rPr lang="en-US" altLang="zh-CN" dirty="0" smtClean="0"/>
              <a:t>z</a:t>
            </a:r>
            <a:r>
              <a:rPr lang="zh-CN" altLang="en-US" dirty="0" smtClean="0"/>
              <a:t>点，不喜欢的人互连</a:t>
            </a:r>
            <a:r>
              <a:rPr lang="en-US" altLang="zh-CN" dirty="0" smtClean="0"/>
              <a:t>y</a:t>
            </a:r>
            <a:r>
              <a:rPr lang="zh-CN" altLang="en-US" dirty="0" smtClean="0"/>
              <a:t>点，流量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跑最大流判定流值是否</a:t>
            </a:r>
            <a:r>
              <a:rPr lang="en-US" altLang="zh-CN" dirty="0" smtClean="0"/>
              <a:t>t*n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Dancing Party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可以合并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，本质不变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61817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Old Bridges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Alice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住在一个岛国里，岛国有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个岛和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座桥。有些桥是新桥，可以任意通过；有些则是旧桥，只能通过</a:t>
            </a:r>
            <a:r>
              <a:rPr lang="zh-CN" altLang="en-US" b="1" dirty="0" smtClean="0"/>
              <a:t>两次</a:t>
            </a:r>
            <a:r>
              <a:rPr lang="zh-CN" altLang="en-US" dirty="0" smtClean="0"/>
              <a:t>，两次之后不能再使用。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Alice</a:t>
            </a:r>
            <a:r>
              <a:rPr lang="zh-CN" altLang="en-US" dirty="0" smtClean="0"/>
              <a:t>想在指定的两个岛</a:t>
            </a:r>
            <a:r>
              <a:rPr lang="en-US" altLang="zh-CN" dirty="0" smtClean="0"/>
              <a:t>(a1,a2)</a:t>
            </a:r>
            <a:r>
              <a:rPr lang="zh-CN" altLang="en-US" dirty="0" smtClean="0"/>
              <a:t>间做</a:t>
            </a:r>
            <a:r>
              <a:rPr lang="en-US" altLang="zh-CN" dirty="0" smtClean="0"/>
              <a:t>an</a:t>
            </a:r>
            <a:r>
              <a:rPr lang="zh-CN" altLang="en-US" dirty="0" smtClean="0"/>
              <a:t>次环游。每次环游从</a:t>
            </a:r>
            <a:r>
              <a:rPr lang="en-US" altLang="zh-CN" dirty="0" smtClean="0"/>
              <a:t>a1</a:t>
            </a:r>
            <a:r>
              <a:rPr lang="zh-CN" altLang="en-US" dirty="0" smtClean="0"/>
              <a:t>开始，经过若干个岛屿到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，然后经过若干个岛屿回到</a:t>
            </a:r>
            <a:r>
              <a:rPr lang="en-US" altLang="zh-CN" dirty="0" smtClean="0"/>
              <a:t>a1.</a:t>
            </a:r>
          </a:p>
          <a:p>
            <a:r>
              <a:rPr lang="en-US" altLang="zh-CN" dirty="0" smtClean="0"/>
              <a:t>Bob</a:t>
            </a:r>
            <a:r>
              <a:rPr lang="zh-CN" altLang="en-US" dirty="0" smtClean="0"/>
              <a:t>想在另外两个岛</a:t>
            </a:r>
            <a:r>
              <a:rPr lang="en-US" altLang="zh-CN" dirty="0" smtClean="0"/>
              <a:t>(b1,b2)</a:t>
            </a:r>
            <a:r>
              <a:rPr lang="zh-CN" altLang="en-US" dirty="0" smtClean="0"/>
              <a:t>间做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次环游。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判断他们的方案是否能成功。</a:t>
            </a:r>
            <a:endParaRPr lang="en-US" altLang="zh-CN" dirty="0" smtClean="0"/>
          </a:p>
          <a:p>
            <a:r>
              <a:rPr lang="en-US" altLang="zh-CN" dirty="0" err="1" smtClean="0"/>
              <a:t>N,an,bn</a:t>
            </a:r>
            <a:r>
              <a:rPr lang="en-US" altLang="zh-CN" dirty="0" smtClean="0"/>
              <a:t>&lt;=50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Old Bridges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明显的网络流模型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一个回路相当于从</a:t>
            </a:r>
            <a:r>
              <a:rPr lang="en-US" altLang="zh-CN" dirty="0" smtClean="0"/>
              <a:t>a1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流量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F1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(a1,b1)</a:t>
            </a:r>
            <a:r>
              <a:rPr lang="zh-CN" altLang="en-US" dirty="0" smtClean="0"/>
              <a:t>到</a:t>
            </a:r>
            <a:r>
              <a:rPr lang="en-US" altLang="zh-CN" dirty="0" smtClean="0"/>
              <a:t>(a2,b2)</a:t>
            </a:r>
            <a:r>
              <a:rPr lang="zh-CN" altLang="en-US" dirty="0" smtClean="0"/>
              <a:t>的最大流</a:t>
            </a:r>
            <a:endParaRPr lang="en-US" altLang="zh-CN" dirty="0" smtClean="0"/>
          </a:p>
          <a:p>
            <a:r>
              <a:rPr lang="en-US" altLang="zh-CN" dirty="0" smtClean="0"/>
              <a:t>F2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(a1,b2)</a:t>
            </a:r>
            <a:r>
              <a:rPr lang="zh-CN" altLang="en-US" dirty="0" smtClean="0"/>
              <a:t>到</a:t>
            </a:r>
            <a:r>
              <a:rPr lang="en-US" altLang="zh-CN" dirty="0" smtClean="0"/>
              <a:t>(a2,b1)</a:t>
            </a:r>
            <a:r>
              <a:rPr lang="zh-CN" altLang="en-US" dirty="0" smtClean="0"/>
              <a:t>的最大流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如果有可行方案，明显有</a:t>
            </a:r>
            <a:r>
              <a:rPr lang="en-US" altLang="zh-CN" dirty="0" smtClean="0"/>
              <a:t>F1,F2&gt;=2(</a:t>
            </a:r>
            <a:r>
              <a:rPr lang="en-US" altLang="zh-CN" dirty="0" err="1" smtClean="0"/>
              <a:t>an+bn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证明：只要上式满足，答案就是</a:t>
            </a:r>
            <a:r>
              <a:rPr lang="en-US" altLang="zh-CN" dirty="0" smtClean="0"/>
              <a:t>YES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Old bridges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证明：</a:t>
            </a:r>
            <a:r>
              <a:rPr lang="en-US" altLang="zh-CN" dirty="0" smtClean="0"/>
              <a:t>F1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F2</a:t>
            </a:r>
            <a:r>
              <a:rPr lang="zh-CN" altLang="en-US" dirty="0" smtClean="0"/>
              <a:t>的所有边流量都是偶数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F1/2+F2/2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a1-&gt;a2</a:t>
            </a:r>
            <a:r>
              <a:rPr lang="zh-CN" altLang="en-US" dirty="0" smtClean="0"/>
              <a:t>的方案</a:t>
            </a:r>
            <a:endParaRPr lang="en-US" altLang="zh-CN" dirty="0" smtClean="0"/>
          </a:p>
          <a:p>
            <a:r>
              <a:rPr lang="en-US" altLang="zh-CN" dirty="0" smtClean="0"/>
              <a:t>F1/2-F2/2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b1-&gt;b2</a:t>
            </a:r>
            <a:r>
              <a:rPr lang="zh-CN" altLang="en-US" dirty="0" smtClean="0"/>
              <a:t>的方案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证明可行性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)/2+(a-b)/2=a</a:t>
            </a:r>
          </a:p>
          <a:p>
            <a:pPr lvl="1"/>
            <a:r>
              <a:rPr lang="zh-CN" altLang="en-US" dirty="0" smtClean="0"/>
              <a:t>因此两个方案在一条边上走过的次数不会大于</a:t>
            </a:r>
            <a:r>
              <a:rPr lang="en-US" altLang="zh-CN" dirty="0" smtClean="0"/>
              <a:t>F1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F2</a:t>
            </a:r>
            <a:r>
              <a:rPr lang="zh-CN" altLang="en-US" dirty="0" smtClean="0"/>
              <a:t>经过的次数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每条边的流量均合法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Privatization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（本来这题是考试题的）</a:t>
            </a:r>
            <a:endParaRPr lang="en-US" altLang="zh-CN" dirty="0" smtClean="0"/>
          </a:p>
          <a:p>
            <a:r>
              <a:rPr lang="zh-CN" altLang="en-US" dirty="0" smtClean="0"/>
              <a:t>“大胆猜想，不用证明”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每个度不被</a:t>
            </a:r>
            <a:r>
              <a:rPr lang="en-US" altLang="zh-CN" dirty="0" smtClean="0"/>
              <a:t>T</a:t>
            </a:r>
            <a:r>
              <a:rPr lang="zh-CN" altLang="en-US" dirty="0" smtClean="0"/>
              <a:t>整除的节点至少带来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的指标增加</a:t>
            </a:r>
            <a:endParaRPr lang="en-US" altLang="zh-CN" dirty="0" smtClean="0"/>
          </a:p>
          <a:p>
            <a:r>
              <a:rPr lang="zh-CN" altLang="en-US" dirty="0" smtClean="0"/>
              <a:t>答案最少也会是满足上述条件的节点个数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实际上，这就是最终答案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PROOF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Privatization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考虑如下方案：</a:t>
            </a:r>
            <a:endParaRPr lang="en-US" altLang="zh-CN" dirty="0" smtClean="0"/>
          </a:p>
          <a:p>
            <a:r>
              <a:rPr lang="zh-CN" altLang="en-US" dirty="0" smtClean="0"/>
              <a:t>每次决定一家公司能拿走哪些航线，然后把这个公司的航线删掉，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的规模减小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要让这一步的答案最小，每个节点的度应当在</a:t>
            </a:r>
            <a:r>
              <a:rPr lang="en-US" altLang="zh-CN" dirty="0" smtClean="0"/>
              <a:t>ceil(deg(v)/t)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floor(deg(v)/t)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r>
              <a:rPr lang="zh-CN" altLang="en-US" dirty="0" smtClean="0"/>
              <a:t>只要证明每一步都有满足以上条件的安排就可以了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求可行方案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带上下界限制的网络流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Privatization: Proof From </a:t>
            </a:r>
            <a:r>
              <a:rPr lang="en-US" altLang="zh-CN" dirty="0" err="1" smtClean="0"/>
              <a:t>AI.Cash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考虑一个修改的算法</a:t>
            </a:r>
            <a:endParaRPr lang="en-US" altLang="zh-CN" dirty="0" smtClean="0"/>
          </a:p>
          <a:p>
            <a:r>
              <a:rPr lang="zh-CN" altLang="en-US" dirty="0" smtClean="0"/>
              <a:t>只给定流的上界</a:t>
            </a:r>
            <a:r>
              <a:rPr lang="en-US" altLang="zh-CN" dirty="0" smtClean="0"/>
              <a:t>ceil(deg[v]/t)</a:t>
            </a:r>
          </a:p>
          <a:p>
            <a:r>
              <a:rPr lang="zh-CN" altLang="en-US" dirty="0" smtClean="0"/>
              <a:t>在最大流中不断调整，使得度</a:t>
            </a:r>
            <a:r>
              <a:rPr lang="en-US" altLang="zh-CN" dirty="0" smtClean="0"/>
              <a:t>&lt;floor(deg[v]/t)</a:t>
            </a:r>
            <a:r>
              <a:rPr lang="zh-CN" altLang="en-US" dirty="0" smtClean="0"/>
              <a:t>的点的度能够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寻找增广轨：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</a:t>
            </a:r>
            <a:r>
              <a:rPr lang="en-US" altLang="zh-CN" dirty="0" smtClean="0"/>
              <a:t>v0</a:t>
            </a:r>
            <a:r>
              <a:rPr lang="zh-CN" altLang="en-US" dirty="0" smtClean="0"/>
              <a:t>的度不足。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如果能找到路径</a:t>
            </a:r>
            <a:r>
              <a:rPr lang="en-US" altLang="zh-CN" dirty="0" smtClean="0"/>
              <a:t>v0-u1-v1-u1-…-un-</a:t>
            </a:r>
            <a:r>
              <a:rPr lang="en-US" altLang="zh-CN" dirty="0" err="1" smtClean="0"/>
              <a:t>vn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vi-ui+1</a:t>
            </a:r>
            <a:r>
              <a:rPr lang="zh-CN" altLang="en-US" dirty="0" smtClean="0"/>
              <a:t>的边都是空流，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-vi</a:t>
            </a:r>
            <a:r>
              <a:rPr lang="zh-CN" altLang="en-US" dirty="0" smtClean="0"/>
              <a:t>的边都是满流，且</a:t>
            </a:r>
            <a:r>
              <a:rPr lang="en-US" altLang="zh-CN" dirty="0" err="1" smtClean="0"/>
              <a:t>vn</a:t>
            </a:r>
            <a:r>
              <a:rPr lang="zh-CN" altLang="en-US" dirty="0" smtClean="0"/>
              <a:t>的度</a:t>
            </a:r>
            <a:r>
              <a:rPr lang="en-US" altLang="zh-CN" dirty="0" smtClean="0"/>
              <a:t>&gt;floor(deg[v]/t)</a:t>
            </a:r>
            <a:r>
              <a:rPr lang="zh-CN" altLang="en-US" dirty="0" smtClean="0"/>
              <a:t>，那么交换这些边的流量，使</a:t>
            </a:r>
            <a:r>
              <a:rPr lang="en-US" altLang="zh-CN" dirty="0" smtClean="0"/>
              <a:t>v0</a:t>
            </a:r>
            <a:r>
              <a:rPr lang="zh-CN" altLang="en-US" dirty="0" smtClean="0"/>
              <a:t>度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vn</a:t>
            </a:r>
            <a:r>
              <a:rPr lang="zh-CN" altLang="en-US" dirty="0" smtClean="0"/>
              <a:t>度</a:t>
            </a:r>
            <a:r>
              <a:rPr lang="en-US" altLang="zh-CN" dirty="0" smtClean="0"/>
              <a:t>+1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Privatization: Proof From </a:t>
            </a:r>
            <a:r>
              <a:rPr lang="en-US" altLang="zh-CN" dirty="0" err="1" smtClean="0"/>
              <a:t>AI.Cash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如果找不到增广轨，那么图一定满足条件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考虑反证，从</a:t>
            </a:r>
            <a:r>
              <a:rPr lang="en-US" altLang="zh-CN" dirty="0" smtClean="0"/>
              <a:t>v0</a:t>
            </a:r>
            <a:r>
              <a:rPr lang="zh-CN" altLang="en-US" dirty="0" smtClean="0"/>
              <a:t>能枚举到的增广树点集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v’,u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Vi-&gt;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：走空流，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-&gt;Vi</a:t>
            </a:r>
            <a:r>
              <a:rPr lang="zh-CN" altLang="en-US" dirty="0" smtClean="0"/>
              <a:t>：走满流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u’</a:t>
            </a:r>
            <a:r>
              <a:rPr lang="zh-CN" altLang="en-US" dirty="0" smtClean="0"/>
              <a:t>中的每个点流量都已经到达最大值（否则不是最大流）</a:t>
            </a:r>
            <a:r>
              <a:rPr lang="en-US" altLang="zh-CN" dirty="0" smtClean="0"/>
              <a:t>ceil(deg/t)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v’</a:t>
            </a:r>
            <a:r>
              <a:rPr lang="zh-CN" altLang="en-US" dirty="0" smtClean="0"/>
              <a:t>每个点的流量都无法扣减</a:t>
            </a:r>
            <a:r>
              <a:rPr lang="en-US" altLang="zh-CN" dirty="0" smtClean="0"/>
              <a:t>(&lt;=floor(deg/t))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v0</a:t>
            </a:r>
            <a:r>
              <a:rPr lang="zh-CN" altLang="en-US" dirty="0" smtClean="0"/>
              <a:t>处不取等号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现在考虑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v’,u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中的满流边数量</a:t>
            </a:r>
            <a:r>
              <a:rPr lang="en-US" altLang="zh-CN" dirty="0" smtClean="0"/>
              <a:t>TOTAL</a:t>
            </a:r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u’</a:t>
            </a:r>
            <a:r>
              <a:rPr lang="zh-CN" altLang="en-US" dirty="0" smtClean="0"/>
              <a:t>集合考虑：</a:t>
            </a:r>
            <a:r>
              <a:rPr lang="en-US" altLang="zh-CN" dirty="0" smtClean="0"/>
              <a:t>u’</a:t>
            </a:r>
            <a:r>
              <a:rPr lang="zh-CN" altLang="en-US" dirty="0" smtClean="0"/>
              <a:t>集合中的所有满流边都指向</a:t>
            </a:r>
            <a:r>
              <a:rPr lang="en-US" altLang="zh-CN" dirty="0" smtClean="0"/>
              <a:t>v’</a:t>
            </a:r>
          </a:p>
          <a:p>
            <a:pPr lvl="1"/>
            <a:r>
              <a:rPr lang="en-US" altLang="zh-CN" dirty="0" smtClean="0"/>
              <a:t>TOTAL = Σ(ceil(deg[u’]/t))</a:t>
            </a:r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v’</a:t>
            </a:r>
            <a:r>
              <a:rPr lang="zh-CN" altLang="en-US" dirty="0" smtClean="0"/>
              <a:t>集合考虑：</a:t>
            </a:r>
            <a:r>
              <a:rPr lang="en-US" altLang="zh-CN" dirty="0" smtClean="0"/>
              <a:t>v’</a:t>
            </a:r>
            <a:r>
              <a:rPr lang="zh-CN" altLang="en-US" dirty="0" smtClean="0"/>
              <a:t>集合中，只有一部分边指向</a:t>
            </a:r>
            <a:r>
              <a:rPr lang="en-US" altLang="zh-CN" dirty="0" smtClean="0"/>
              <a:t>u’</a:t>
            </a:r>
          </a:p>
          <a:p>
            <a:pPr lvl="1"/>
            <a:r>
              <a:rPr lang="en-US" altLang="zh-CN" dirty="0" smtClean="0"/>
              <a:t>TOTAL &lt; Σ(floor(deg[v’]/t))</a:t>
            </a:r>
          </a:p>
          <a:p>
            <a:pPr lvl="1"/>
            <a:r>
              <a:rPr lang="en-US" altLang="zh-CN" dirty="0" smtClean="0"/>
              <a:t>Σ(ceil(deg[u’]/t))&lt;Σ(floor(deg[v’]/t))</a:t>
            </a:r>
          </a:p>
          <a:p>
            <a:pPr lvl="1"/>
            <a:r>
              <a:rPr lang="en-US" altLang="zh-CN" dirty="0" smtClean="0"/>
              <a:t>Deg[U’] &lt; Deg[V’]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Privatization: Proof From </a:t>
            </a:r>
            <a:r>
              <a:rPr lang="en-US" altLang="zh-CN" dirty="0" err="1" smtClean="0"/>
              <a:t>AI.Cash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如果找不到增广轨，那么图一定满足条件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现在考虑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v’,u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中的空流边数量</a:t>
            </a:r>
            <a:r>
              <a:rPr lang="en-US" altLang="zh-CN" dirty="0" smtClean="0"/>
              <a:t>TOTAL</a:t>
            </a:r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u’</a:t>
            </a:r>
            <a:r>
              <a:rPr lang="zh-CN" altLang="en-US" dirty="0" smtClean="0"/>
              <a:t>集合考虑：</a:t>
            </a:r>
            <a:r>
              <a:rPr lang="en-US" altLang="zh-CN" dirty="0" smtClean="0"/>
              <a:t>u’</a:t>
            </a:r>
            <a:r>
              <a:rPr lang="zh-CN" altLang="en-US" dirty="0" smtClean="0"/>
              <a:t>集合中只有一部分空流指向</a:t>
            </a:r>
            <a:r>
              <a:rPr lang="en-US" altLang="zh-CN" dirty="0" smtClean="0"/>
              <a:t>v’</a:t>
            </a:r>
          </a:p>
          <a:p>
            <a:pPr lvl="1"/>
            <a:r>
              <a:rPr lang="en-US" altLang="zh-CN" dirty="0" smtClean="0"/>
              <a:t>TOTAL &lt; Σ(deg[u’])-Σ(ceil(deg[u’]/t))</a:t>
            </a:r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v’</a:t>
            </a:r>
            <a:r>
              <a:rPr lang="zh-CN" altLang="en-US" dirty="0" smtClean="0"/>
              <a:t>集合考虑：</a:t>
            </a:r>
            <a:r>
              <a:rPr lang="en-US" altLang="zh-CN" dirty="0" smtClean="0"/>
              <a:t>v’</a:t>
            </a:r>
            <a:r>
              <a:rPr lang="zh-CN" altLang="en-US" dirty="0" smtClean="0"/>
              <a:t>集合中，所有空流都指向</a:t>
            </a:r>
            <a:r>
              <a:rPr lang="en-US" altLang="zh-CN" dirty="0" smtClean="0"/>
              <a:t>u’</a:t>
            </a:r>
          </a:p>
          <a:p>
            <a:pPr lvl="1"/>
            <a:r>
              <a:rPr lang="en-US" altLang="zh-CN" dirty="0" smtClean="0"/>
              <a:t>TOTAL &gt; Σ(deg[v’])-Σ(floor(deg[v’]/t))</a:t>
            </a:r>
          </a:p>
          <a:p>
            <a:pPr lvl="1"/>
            <a:r>
              <a:rPr lang="en-US" altLang="zh-CN" dirty="0" smtClean="0"/>
              <a:t>Σ(deg[u’]-ceil(deg[u’]/t))&gt;Σ(deg[v’]-floor(deg[v’]/t))</a:t>
            </a:r>
          </a:p>
          <a:p>
            <a:pPr lvl="1"/>
            <a:r>
              <a:rPr lang="en-US" altLang="zh-CN" dirty="0" smtClean="0"/>
              <a:t>Deg[U’] &gt; Deg[V’]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得到了自相矛盾的结论。反证法结束。</a:t>
            </a:r>
            <a:endParaRPr lang="en-US" altLang="zh-CN" dirty="0" smtClean="0"/>
          </a:p>
          <a:p>
            <a:r>
              <a:rPr lang="zh-CN" altLang="en-US" dirty="0" smtClean="0"/>
              <a:t>可以用二分图染色的方法证明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Catch The Thieves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的网格，每条边上有流量上限</a:t>
            </a:r>
            <a:endParaRPr lang="en-US" altLang="zh-CN" dirty="0" smtClean="0"/>
          </a:p>
          <a:p>
            <a:r>
              <a:rPr lang="zh-CN" altLang="en-US" dirty="0" smtClean="0"/>
              <a:t>求从</a:t>
            </a:r>
            <a:r>
              <a:rPr lang="en-US" altLang="zh-CN" dirty="0" smtClean="0"/>
              <a:t>(1,1)</a:t>
            </a:r>
            <a:r>
              <a:rPr lang="zh-CN" altLang="en-US" dirty="0" smtClean="0"/>
              <a:t>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的最大流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N&lt;=400.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直接做最大流是不可行的</a:t>
            </a:r>
            <a:endParaRPr lang="en-US" altLang="zh-CN" dirty="0" smtClean="0"/>
          </a:p>
          <a:p>
            <a:r>
              <a:rPr lang="zh-CN" altLang="en-US" dirty="0" smtClean="0"/>
              <a:t>最大流</a:t>
            </a:r>
            <a:r>
              <a:rPr lang="en-US" altLang="zh-CN" dirty="0" smtClean="0"/>
              <a:t>=</a:t>
            </a:r>
            <a:r>
              <a:rPr lang="zh-CN" altLang="en-US" dirty="0" smtClean="0"/>
              <a:t>最小割</a:t>
            </a:r>
            <a:endParaRPr lang="en-US" altLang="zh-CN" dirty="0" smtClean="0"/>
          </a:p>
          <a:p>
            <a:r>
              <a:rPr lang="zh-CN" altLang="en-US" dirty="0" smtClean="0"/>
              <a:t>平面图？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357</TotalTime>
  <Words>2676</Words>
  <Application>Microsoft Office PowerPoint</Application>
  <PresentationFormat>全屏显示(4:3)</PresentationFormat>
  <Paragraphs>309</Paragraphs>
  <Slides>34</Slides>
  <Notes>1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凸显</vt:lpstr>
      <vt:lpstr>专题讨论：网络流趣题研究</vt:lpstr>
      <vt:lpstr>Preface</vt:lpstr>
      <vt:lpstr>Privatization</vt:lpstr>
      <vt:lpstr>Privatization</vt:lpstr>
      <vt:lpstr>Privatization</vt:lpstr>
      <vt:lpstr>Privatization: Proof From AI.Cash</vt:lpstr>
      <vt:lpstr>Privatization: Proof From AI.Cash</vt:lpstr>
      <vt:lpstr>Privatization: Proof From AI.Cash</vt:lpstr>
      <vt:lpstr>Catch The Thieves</vt:lpstr>
      <vt:lpstr>Catch The Thieves</vt:lpstr>
      <vt:lpstr>Catch The Thieves</vt:lpstr>
      <vt:lpstr>Planar Graph</vt:lpstr>
      <vt:lpstr>Planar Graph</vt:lpstr>
      <vt:lpstr>Planar Graph</vt:lpstr>
      <vt:lpstr>World Evil</vt:lpstr>
      <vt:lpstr>World Evil</vt:lpstr>
      <vt:lpstr>World Evil</vt:lpstr>
      <vt:lpstr>建设乌托乡</vt:lpstr>
      <vt:lpstr>建设乌托乡</vt:lpstr>
      <vt:lpstr>建设乌托乡</vt:lpstr>
      <vt:lpstr>建设乌托乡</vt:lpstr>
      <vt:lpstr>建设乌托乡</vt:lpstr>
      <vt:lpstr>[2009集训队]Employ</vt:lpstr>
      <vt:lpstr>[2009集训队]Employ</vt:lpstr>
      <vt:lpstr>[2009集训队]Employ</vt:lpstr>
      <vt:lpstr>[2009集训队]Employ</vt:lpstr>
      <vt:lpstr>Employ II</vt:lpstr>
      <vt:lpstr>Employ II</vt:lpstr>
      <vt:lpstr>Dancing Party</vt:lpstr>
      <vt:lpstr>Dancing Party</vt:lpstr>
      <vt:lpstr>Dancing Party</vt:lpstr>
      <vt:lpstr>Old Bridges</vt:lpstr>
      <vt:lpstr>Old Bridges</vt:lpstr>
      <vt:lpstr>Old bridges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</cp:lastModifiedBy>
  <cp:revision>120</cp:revision>
  <dcterms:created xsi:type="dcterms:W3CDTF">2013-04-16T03:17:14Z</dcterms:created>
  <dcterms:modified xsi:type="dcterms:W3CDTF">2013-04-25T07:47:23Z</dcterms:modified>
</cp:coreProperties>
</file>