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6.xml" ContentType="application/vnd.openxmlformats-officedocument.presentationml.slideLayout+xml"/>
  <Override PartName="/ppt/theme/theme2.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ags/tag43.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4" r:id="rId5"/>
    <p:sldMasterId id="2147483674" r:id="rId6"/>
    <p:sldMasterId id="2147483711" r:id="rId7"/>
  </p:sldMasterIdLst>
  <p:notesMasterIdLst>
    <p:notesMasterId r:id="rId37"/>
  </p:notesMasterIdLst>
  <p:handoutMasterIdLst>
    <p:handoutMasterId r:id="rId38"/>
  </p:handoutMasterIdLst>
  <p:sldIdLst>
    <p:sldId id="460" r:id="rId8"/>
    <p:sldId id="417" r:id="rId9"/>
    <p:sldId id="619" r:id="rId10"/>
    <p:sldId id="416" r:id="rId11"/>
    <p:sldId id="602" r:id="rId12"/>
    <p:sldId id="604" r:id="rId13"/>
    <p:sldId id="620" r:id="rId14"/>
    <p:sldId id="603" r:id="rId15"/>
    <p:sldId id="605" r:id="rId16"/>
    <p:sldId id="606" r:id="rId17"/>
    <p:sldId id="607" r:id="rId18"/>
    <p:sldId id="608" r:id="rId19"/>
    <p:sldId id="609" r:id="rId20"/>
    <p:sldId id="610" r:id="rId21"/>
    <p:sldId id="611" r:id="rId22"/>
    <p:sldId id="612" r:id="rId23"/>
    <p:sldId id="613" r:id="rId24"/>
    <p:sldId id="588" r:id="rId25"/>
    <p:sldId id="614" r:id="rId26"/>
    <p:sldId id="615" r:id="rId27"/>
    <p:sldId id="616" r:id="rId28"/>
    <p:sldId id="617" r:id="rId29"/>
    <p:sldId id="618" r:id="rId30"/>
    <p:sldId id="594" r:id="rId31"/>
    <p:sldId id="599" r:id="rId32"/>
    <p:sldId id="600" r:id="rId33"/>
    <p:sldId id="601" r:id="rId34"/>
    <p:sldId id="484" r:id="rId35"/>
    <p:sldId id="421" r:id="rId36"/>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0" userDrawn="1">
          <p15:clr>
            <a:srgbClr val="A4A3A4"/>
          </p15:clr>
        </p15:guide>
        <p15:guide id="2" orient="horz" pos="351" userDrawn="1">
          <p15:clr>
            <a:srgbClr val="A4A3A4"/>
          </p15:clr>
        </p15:guide>
        <p15:guide id="3" pos="283" userDrawn="1">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37B"/>
    <a:srgbClr val="00DE89"/>
    <a:srgbClr val="EE7012"/>
    <a:srgbClr val="FAF601"/>
    <a:srgbClr val="6964D1"/>
    <a:srgbClr val="F2642E"/>
    <a:srgbClr val="6A1A41"/>
    <a:srgbClr val="F7EDE5"/>
    <a:srgbClr val="C8C8C8"/>
    <a:srgbClr val="E6E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0865" autoAdjust="0"/>
  </p:normalViewPr>
  <p:slideViewPr>
    <p:cSldViewPr snapToGrid="0">
      <p:cViewPr varScale="1">
        <p:scale>
          <a:sx n="68" d="100"/>
          <a:sy n="68" d="100"/>
        </p:scale>
        <p:origin x="810" y="54"/>
      </p:cViewPr>
      <p:guideLst>
        <p:guide orient="horz" pos="740"/>
        <p:guide orient="horz" pos="351"/>
        <p:guide pos="283"/>
      </p:guideLst>
    </p:cSldViewPr>
  </p:slideViewPr>
  <p:notesTextViewPr>
    <p:cViewPr>
      <p:scale>
        <a:sx n="1" d="1"/>
        <a:sy n="1" d="1"/>
      </p:scale>
      <p:origin x="0" y="0"/>
    </p:cViewPr>
  </p:notesTextViewPr>
  <p:notesViewPr>
    <p:cSldViewPr snapToGrid="0">
      <p:cViewPr>
        <p:scale>
          <a:sx n="1" d="2"/>
          <a:sy n="1" d="2"/>
        </p:scale>
        <p:origin x="0" y="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presProps" Target="presProps.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4.xml"/><Relationship Id="rId1" Type="http://schemas.openxmlformats.org/officeDocument/2006/relationships/slide" Target="../slides/slide12.xml"/><Relationship Id="rId5" Type="http://schemas.openxmlformats.org/officeDocument/2006/relationships/slide" Target="../slides/slide20.xml"/><Relationship Id="rId4"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22E3CA-B13C-4E19-AD7F-BC1ED8D05018}" type="doc">
      <dgm:prSet loTypeId="urn:microsoft.com/office/officeart/2005/8/layout/cycle6" loCatId="relationship" qsTypeId="urn:microsoft.com/office/officeart/2005/8/quickstyle/simple1" qsCatId="simple" csTypeId="urn:microsoft.com/office/officeart/2005/8/colors/colorful3" csCatId="colorful" phldr="1"/>
      <dgm:spPr/>
      <dgm:t>
        <a:bodyPr/>
        <a:lstStyle/>
        <a:p>
          <a:endParaRPr lang="en-US"/>
        </a:p>
      </dgm:t>
    </dgm:pt>
    <dgm:pt modelId="{C30EC02E-9F47-4910-8390-E1DDAD693368}">
      <dgm:prSet phldrT="[Text]"/>
      <dgm:spPr>
        <a:solidFill>
          <a:srgbClr val="6964D1"/>
        </a:solidFill>
      </dgm:spPr>
      <dgm:t>
        <a:bodyPr/>
        <a:lstStyle/>
        <a:p>
          <a:r>
            <a:rPr lang="en-US" dirty="0">
              <a:latin typeface="Ubuntu" panose="020B0504030602030204" pitchFamily="34" charset="0"/>
            </a:rPr>
            <a:t>Trustworthy</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BF5081F6-EA89-447B-B750-7F50AB66F32D}" type="parTrans" cxnId="{A00C26B9-C0AF-42CF-AA89-A3CF7237C3B8}">
      <dgm:prSet/>
      <dgm:spPr/>
      <dgm:t>
        <a:bodyPr/>
        <a:lstStyle/>
        <a:p>
          <a:endParaRPr lang="en-US">
            <a:latin typeface="Ubuntu" panose="020B0504030602030204" pitchFamily="34" charset="0"/>
          </a:endParaRPr>
        </a:p>
      </dgm:t>
    </dgm:pt>
    <dgm:pt modelId="{3D110C87-A74D-4826-A680-7CCCEED18806}" type="sibTrans" cxnId="{A00C26B9-C0AF-42CF-AA89-A3CF7237C3B8}">
      <dgm:prSet/>
      <dgm:spPr/>
      <dgm:t>
        <a:bodyPr/>
        <a:lstStyle/>
        <a:p>
          <a:endParaRPr lang="en-US">
            <a:latin typeface="Ubuntu" panose="020B0504030602030204" pitchFamily="34" charset="0"/>
          </a:endParaRPr>
        </a:p>
      </dgm:t>
    </dgm:pt>
    <dgm:pt modelId="{1A93A6FE-0630-4963-8351-2B90878528D7}">
      <dgm:prSet phldrT="[Text]"/>
      <dgm:spPr/>
      <dgm:t>
        <a:bodyPr/>
        <a:lstStyle/>
        <a:p>
          <a:r>
            <a:rPr lang="en-US" dirty="0">
              <a:latin typeface="Ubuntu" panose="020B0504030602030204" pitchFamily="34" charset="0"/>
            </a:rPr>
            <a:t>Secure</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04A3F1DF-30D9-4E3F-95C3-347EB1A56B18}" type="parTrans" cxnId="{9A11E69B-BBE5-4C3A-867A-43222441880F}">
      <dgm:prSet/>
      <dgm:spPr/>
      <dgm:t>
        <a:bodyPr/>
        <a:lstStyle/>
        <a:p>
          <a:endParaRPr lang="en-US">
            <a:latin typeface="Ubuntu" panose="020B0504030602030204" pitchFamily="34" charset="0"/>
          </a:endParaRPr>
        </a:p>
      </dgm:t>
    </dgm:pt>
    <dgm:pt modelId="{1DFF1D37-0AC4-4BB0-9C05-3F0E72E1FF26}" type="sibTrans" cxnId="{9A11E69B-BBE5-4C3A-867A-43222441880F}">
      <dgm:prSet/>
      <dgm:spPr/>
      <dgm:t>
        <a:bodyPr/>
        <a:lstStyle/>
        <a:p>
          <a:endParaRPr lang="en-US">
            <a:latin typeface="Ubuntu" panose="020B0504030602030204" pitchFamily="34" charset="0"/>
          </a:endParaRPr>
        </a:p>
      </dgm:t>
    </dgm:pt>
    <dgm:pt modelId="{0386F24B-ED4D-4C5A-B857-BEF33A40B4F4}">
      <dgm:prSet phldrT="[Text]"/>
      <dgm:spPr/>
      <dgm:t>
        <a:bodyPr/>
        <a:lstStyle/>
        <a:p>
          <a:r>
            <a:rPr lang="en-US" dirty="0">
              <a:latin typeface="Ubuntu" panose="020B0504030602030204" pitchFamily="34" charset="0"/>
            </a:rPr>
            <a:t>Transparent</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80612C7C-0348-4C5C-ABE3-5B270B3419EB}" type="parTrans" cxnId="{C7965FCD-7E64-470E-9C82-A38960FFB561}">
      <dgm:prSet/>
      <dgm:spPr/>
      <dgm:t>
        <a:bodyPr/>
        <a:lstStyle/>
        <a:p>
          <a:endParaRPr lang="en-US">
            <a:latin typeface="Ubuntu" panose="020B0504030602030204" pitchFamily="34" charset="0"/>
          </a:endParaRPr>
        </a:p>
      </dgm:t>
    </dgm:pt>
    <dgm:pt modelId="{1C5EEBB5-D763-4B83-AB7B-46B99F315C2D}" type="sibTrans" cxnId="{C7965FCD-7E64-470E-9C82-A38960FFB561}">
      <dgm:prSet/>
      <dgm:spPr/>
      <dgm:t>
        <a:bodyPr/>
        <a:lstStyle/>
        <a:p>
          <a:endParaRPr lang="en-US">
            <a:latin typeface="Ubuntu" panose="020B0504030602030204" pitchFamily="34" charset="0"/>
          </a:endParaRPr>
        </a:p>
      </dgm:t>
    </dgm:pt>
    <dgm:pt modelId="{D8DBC46D-6EAD-49FD-B186-AE4DFC70A8D4}">
      <dgm:prSet phldrT="[Text]"/>
      <dgm:spPr/>
      <dgm:t>
        <a:bodyPr/>
        <a:lstStyle/>
        <a:p>
          <a:r>
            <a:rPr lang="en-US" dirty="0">
              <a:latin typeface="Ubuntu" panose="020B0504030602030204" pitchFamily="34" charset="0"/>
            </a:rPr>
            <a:t>Immutable</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067692C3-5BA6-430D-89C7-AF26627315A8}" type="parTrans" cxnId="{D1398199-2260-4A51-9329-53D44226A252}">
      <dgm:prSet/>
      <dgm:spPr/>
      <dgm:t>
        <a:bodyPr/>
        <a:lstStyle/>
        <a:p>
          <a:endParaRPr lang="en-US">
            <a:latin typeface="Ubuntu" panose="020B0504030602030204" pitchFamily="34" charset="0"/>
          </a:endParaRPr>
        </a:p>
      </dgm:t>
    </dgm:pt>
    <dgm:pt modelId="{F0C3E64E-9080-484E-88C3-D4532B20B83B}" type="sibTrans" cxnId="{D1398199-2260-4A51-9329-53D44226A252}">
      <dgm:prSet/>
      <dgm:spPr/>
      <dgm:t>
        <a:bodyPr/>
        <a:lstStyle/>
        <a:p>
          <a:endParaRPr lang="en-US">
            <a:latin typeface="Ubuntu" panose="020B0504030602030204" pitchFamily="34" charset="0"/>
          </a:endParaRPr>
        </a:p>
      </dgm:t>
    </dgm:pt>
    <dgm:pt modelId="{D9677560-1BC5-4AFC-8959-97BBBBE7ACAA}">
      <dgm:prSet phldrT="[Text]"/>
      <dgm:spPr/>
      <dgm:t>
        <a:bodyPr/>
        <a:lstStyle/>
        <a:p>
          <a:r>
            <a:rPr lang="en-US" dirty="0">
              <a:latin typeface="Ubuntu" panose="020B0504030602030204" pitchFamily="34" charset="0"/>
            </a:rPr>
            <a:t>Provenance</a:t>
          </a:r>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282819CF-B179-43A0-A741-563F8783299D}" type="parTrans" cxnId="{BD86162D-2CDB-4C4B-8CD9-F77EF725F3B7}">
      <dgm:prSet/>
      <dgm:spPr/>
      <dgm:t>
        <a:bodyPr/>
        <a:lstStyle/>
        <a:p>
          <a:endParaRPr lang="en-US">
            <a:latin typeface="Ubuntu" panose="020B0504030602030204" pitchFamily="34" charset="0"/>
          </a:endParaRPr>
        </a:p>
      </dgm:t>
    </dgm:pt>
    <dgm:pt modelId="{BC31F744-CD57-4BA7-A8F1-DE50D4759F9B}" type="sibTrans" cxnId="{BD86162D-2CDB-4C4B-8CD9-F77EF725F3B7}">
      <dgm:prSet/>
      <dgm:spPr/>
      <dgm:t>
        <a:bodyPr/>
        <a:lstStyle/>
        <a:p>
          <a:endParaRPr lang="en-US">
            <a:latin typeface="Ubuntu" panose="020B0504030602030204" pitchFamily="34" charset="0"/>
          </a:endParaRPr>
        </a:p>
      </dgm:t>
    </dgm:pt>
    <dgm:pt modelId="{9F7CA7C6-EC6F-4E9E-9F2B-DEE9D2D4B4B7}" type="pres">
      <dgm:prSet presAssocID="{6B22E3CA-B13C-4E19-AD7F-BC1ED8D05018}" presName="cycle" presStyleCnt="0">
        <dgm:presLayoutVars>
          <dgm:dir/>
          <dgm:resizeHandles val="exact"/>
        </dgm:presLayoutVars>
      </dgm:prSet>
      <dgm:spPr/>
    </dgm:pt>
    <dgm:pt modelId="{3D69775F-5392-49DB-A1D9-7C6FC68F03CD}" type="pres">
      <dgm:prSet presAssocID="{C30EC02E-9F47-4910-8390-E1DDAD693368}" presName="node" presStyleLbl="node1" presStyleIdx="0" presStyleCnt="5" custScaleX="115166">
        <dgm:presLayoutVars>
          <dgm:bulletEnabled val="1"/>
        </dgm:presLayoutVars>
      </dgm:prSet>
      <dgm:spPr/>
    </dgm:pt>
    <dgm:pt modelId="{D93AB127-77E1-4A49-A5F8-81385D77F2AC}" type="pres">
      <dgm:prSet presAssocID="{C30EC02E-9F47-4910-8390-E1DDAD693368}" presName="spNode" presStyleCnt="0"/>
      <dgm:spPr/>
    </dgm:pt>
    <dgm:pt modelId="{88406E96-0D1D-479E-B8F3-79B50A79BFF7}" type="pres">
      <dgm:prSet presAssocID="{3D110C87-A74D-4826-A680-7CCCEED18806}" presName="sibTrans" presStyleLbl="sibTrans1D1" presStyleIdx="0" presStyleCnt="5"/>
      <dgm:spPr/>
    </dgm:pt>
    <dgm:pt modelId="{87ECBF67-7ABE-4AB4-8250-78CECAC0B8CE}" type="pres">
      <dgm:prSet presAssocID="{1A93A6FE-0630-4963-8351-2B90878528D7}" presName="node" presStyleLbl="node1" presStyleIdx="1" presStyleCnt="5" custScaleX="115166">
        <dgm:presLayoutVars>
          <dgm:bulletEnabled val="1"/>
        </dgm:presLayoutVars>
      </dgm:prSet>
      <dgm:spPr/>
    </dgm:pt>
    <dgm:pt modelId="{5CA70F95-B1A4-4810-A22C-FD06C3553671}" type="pres">
      <dgm:prSet presAssocID="{1A93A6FE-0630-4963-8351-2B90878528D7}" presName="spNode" presStyleCnt="0"/>
      <dgm:spPr/>
    </dgm:pt>
    <dgm:pt modelId="{F09D7D1A-B613-43D0-9185-2EDA8F56C4EB}" type="pres">
      <dgm:prSet presAssocID="{1DFF1D37-0AC4-4BB0-9C05-3F0E72E1FF26}" presName="sibTrans" presStyleLbl="sibTrans1D1" presStyleIdx="1" presStyleCnt="5"/>
      <dgm:spPr/>
    </dgm:pt>
    <dgm:pt modelId="{C5B3B170-26F0-4F80-AB77-08CC97A2FB2A}" type="pres">
      <dgm:prSet presAssocID="{0386F24B-ED4D-4C5A-B857-BEF33A40B4F4}" presName="node" presStyleLbl="node1" presStyleIdx="2" presStyleCnt="5" custScaleX="115166">
        <dgm:presLayoutVars>
          <dgm:bulletEnabled val="1"/>
        </dgm:presLayoutVars>
      </dgm:prSet>
      <dgm:spPr/>
    </dgm:pt>
    <dgm:pt modelId="{DD3B4C66-CDBC-48EB-BE61-437A9C8B1360}" type="pres">
      <dgm:prSet presAssocID="{0386F24B-ED4D-4C5A-B857-BEF33A40B4F4}" presName="spNode" presStyleCnt="0"/>
      <dgm:spPr/>
    </dgm:pt>
    <dgm:pt modelId="{2B5D1C69-9721-4C96-889C-CB63342E3B56}" type="pres">
      <dgm:prSet presAssocID="{1C5EEBB5-D763-4B83-AB7B-46B99F315C2D}" presName="sibTrans" presStyleLbl="sibTrans1D1" presStyleIdx="2" presStyleCnt="5"/>
      <dgm:spPr/>
    </dgm:pt>
    <dgm:pt modelId="{CAB09091-CB43-44BE-B6CC-A88DF07D98B5}" type="pres">
      <dgm:prSet presAssocID="{D8DBC46D-6EAD-49FD-B186-AE4DFC70A8D4}" presName="node" presStyleLbl="node1" presStyleIdx="3" presStyleCnt="5" custScaleX="115166">
        <dgm:presLayoutVars>
          <dgm:bulletEnabled val="1"/>
        </dgm:presLayoutVars>
      </dgm:prSet>
      <dgm:spPr/>
    </dgm:pt>
    <dgm:pt modelId="{E4FCA828-7D01-4530-88D4-A90427F336A8}" type="pres">
      <dgm:prSet presAssocID="{D8DBC46D-6EAD-49FD-B186-AE4DFC70A8D4}" presName="spNode" presStyleCnt="0"/>
      <dgm:spPr/>
    </dgm:pt>
    <dgm:pt modelId="{3B1CB9DC-15AC-4EFA-AE88-81036A996D03}" type="pres">
      <dgm:prSet presAssocID="{F0C3E64E-9080-484E-88C3-D4532B20B83B}" presName="sibTrans" presStyleLbl="sibTrans1D1" presStyleIdx="3" presStyleCnt="5"/>
      <dgm:spPr/>
    </dgm:pt>
    <dgm:pt modelId="{047BC751-E49E-47B0-992F-C32A7E7039CF}" type="pres">
      <dgm:prSet presAssocID="{D9677560-1BC5-4AFC-8959-97BBBBE7ACAA}" presName="node" presStyleLbl="node1" presStyleIdx="4" presStyleCnt="5" custScaleX="115166">
        <dgm:presLayoutVars>
          <dgm:bulletEnabled val="1"/>
        </dgm:presLayoutVars>
      </dgm:prSet>
      <dgm:spPr/>
    </dgm:pt>
    <dgm:pt modelId="{64934DD7-635A-42A4-9153-8D7A9BFB2CA3}" type="pres">
      <dgm:prSet presAssocID="{D9677560-1BC5-4AFC-8959-97BBBBE7ACAA}" presName="spNode" presStyleCnt="0"/>
      <dgm:spPr/>
    </dgm:pt>
    <dgm:pt modelId="{B54B6E29-16D3-410B-846D-3549DA384AD5}" type="pres">
      <dgm:prSet presAssocID="{BC31F744-CD57-4BA7-A8F1-DE50D4759F9B}" presName="sibTrans" presStyleLbl="sibTrans1D1" presStyleIdx="4" presStyleCnt="5"/>
      <dgm:spPr/>
    </dgm:pt>
  </dgm:ptLst>
  <dgm:cxnLst>
    <dgm:cxn modelId="{4B023A18-F7E1-4762-94F5-D6A30EE873E8}" type="presOf" srcId="{C30EC02E-9F47-4910-8390-E1DDAD693368}" destId="{3D69775F-5392-49DB-A1D9-7C6FC68F03CD}" srcOrd="0" destOrd="0" presId="urn:microsoft.com/office/officeart/2005/8/layout/cycle6"/>
    <dgm:cxn modelId="{6EF9A31B-6C60-45EB-AC2B-3DC1A0613DAC}" type="presOf" srcId="{3D110C87-A74D-4826-A680-7CCCEED18806}" destId="{88406E96-0D1D-479E-B8F3-79B50A79BFF7}" srcOrd="0" destOrd="0" presId="urn:microsoft.com/office/officeart/2005/8/layout/cycle6"/>
    <dgm:cxn modelId="{BD86162D-2CDB-4C4B-8CD9-F77EF725F3B7}" srcId="{6B22E3CA-B13C-4E19-AD7F-BC1ED8D05018}" destId="{D9677560-1BC5-4AFC-8959-97BBBBE7ACAA}" srcOrd="4" destOrd="0" parTransId="{282819CF-B179-43A0-A741-563F8783299D}" sibTransId="{BC31F744-CD57-4BA7-A8F1-DE50D4759F9B}"/>
    <dgm:cxn modelId="{54342135-6394-48EE-BC70-B675C8751B8A}" type="presOf" srcId="{D9677560-1BC5-4AFC-8959-97BBBBE7ACAA}" destId="{047BC751-E49E-47B0-992F-C32A7E7039CF}" srcOrd="0" destOrd="0" presId="urn:microsoft.com/office/officeart/2005/8/layout/cycle6"/>
    <dgm:cxn modelId="{28846664-51F5-4A6D-8A38-C1D7279E6A0E}" type="presOf" srcId="{1A93A6FE-0630-4963-8351-2B90878528D7}" destId="{87ECBF67-7ABE-4AB4-8250-78CECAC0B8CE}" srcOrd="0" destOrd="0" presId="urn:microsoft.com/office/officeart/2005/8/layout/cycle6"/>
    <dgm:cxn modelId="{01BAC246-AF21-4AE9-BDDC-5F716EF92B50}" type="presOf" srcId="{F0C3E64E-9080-484E-88C3-D4532B20B83B}" destId="{3B1CB9DC-15AC-4EFA-AE88-81036A996D03}" srcOrd="0" destOrd="0" presId="urn:microsoft.com/office/officeart/2005/8/layout/cycle6"/>
    <dgm:cxn modelId="{169DBB8F-6EE7-4DA0-BD3C-E8DE94524CAB}" type="presOf" srcId="{1DFF1D37-0AC4-4BB0-9C05-3F0E72E1FF26}" destId="{F09D7D1A-B613-43D0-9185-2EDA8F56C4EB}" srcOrd="0" destOrd="0" presId="urn:microsoft.com/office/officeart/2005/8/layout/cycle6"/>
    <dgm:cxn modelId="{D1398199-2260-4A51-9329-53D44226A252}" srcId="{6B22E3CA-B13C-4E19-AD7F-BC1ED8D05018}" destId="{D8DBC46D-6EAD-49FD-B186-AE4DFC70A8D4}" srcOrd="3" destOrd="0" parTransId="{067692C3-5BA6-430D-89C7-AF26627315A8}" sibTransId="{F0C3E64E-9080-484E-88C3-D4532B20B83B}"/>
    <dgm:cxn modelId="{9A11E69B-BBE5-4C3A-867A-43222441880F}" srcId="{6B22E3CA-B13C-4E19-AD7F-BC1ED8D05018}" destId="{1A93A6FE-0630-4963-8351-2B90878528D7}" srcOrd="1" destOrd="0" parTransId="{04A3F1DF-30D9-4E3F-95C3-347EB1A56B18}" sibTransId="{1DFF1D37-0AC4-4BB0-9C05-3F0E72E1FF26}"/>
    <dgm:cxn modelId="{6A8918AD-CAB5-414F-B72D-6FBA460CA8AD}" type="presOf" srcId="{D8DBC46D-6EAD-49FD-B186-AE4DFC70A8D4}" destId="{CAB09091-CB43-44BE-B6CC-A88DF07D98B5}" srcOrd="0" destOrd="0" presId="urn:microsoft.com/office/officeart/2005/8/layout/cycle6"/>
    <dgm:cxn modelId="{F2D28CAE-E3C9-4AD6-A3AE-CA82D5E5162C}" type="presOf" srcId="{1C5EEBB5-D763-4B83-AB7B-46B99F315C2D}" destId="{2B5D1C69-9721-4C96-889C-CB63342E3B56}" srcOrd="0" destOrd="0" presId="urn:microsoft.com/office/officeart/2005/8/layout/cycle6"/>
    <dgm:cxn modelId="{DA6314AF-941F-4DEF-B778-DE2737E9D294}" type="presOf" srcId="{0386F24B-ED4D-4C5A-B857-BEF33A40B4F4}" destId="{C5B3B170-26F0-4F80-AB77-08CC97A2FB2A}" srcOrd="0" destOrd="0" presId="urn:microsoft.com/office/officeart/2005/8/layout/cycle6"/>
    <dgm:cxn modelId="{A00C26B9-C0AF-42CF-AA89-A3CF7237C3B8}" srcId="{6B22E3CA-B13C-4E19-AD7F-BC1ED8D05018}" destId="{C30EC02E-9F47-4910-8390-E1DDAD693368}" srcOrd="0" destOrd="0" parTransId="{BF5081F6-EA89-447B-B750-7F50AB66F32D}" sibTransId="{3D110C87-A74D-4826-A680-7CCCEED18806}"/>
    <dgm:cxn modelId="{C7965FCD-7E64-470E-9C82-A38960FFB561}" srcId="{6B22E3CA-B13C-4E19-AD7F-BC1ED8D05018}" destId="{0386F24B-ED4D-4C5A-B857-BEF33A40B4F4}" srcOrd="2" destOrd="0" parTransId="{80612C7C-0348-4C5C-ABE3-5B270B3419EB}" sibTransId="{1C5EEBB5-D763-4B83-AB7B-46B99F315C2D}"/>
    <dgm:cxn modelId="{92CC6CCF-A1E2-4EB2-8DDB-227635C63BE4}" type="presOf" srcId="{BC31F744-CD57-4BA7-A8F1-DE50D4759F9B}" destId="{B54B6E29-16D3-410B-846D-3549DA384AD5}" srcOrd="0" destOrd="0" presId="urn:microsoft.com/office/officeart/2005/8/layout/cycle6"/>
    <dgm:cxn modelId="{D0CBC6F6-EE9B-4A25-A83D-25A134C614A0}" type="presOf" srcId="{6B22E3CA-B13C-4E19-AD7F-BC1ED8D05018}" destId="{9F7CA7C6-EC6F-4E9E-9F2B-DEE9D2D4B4B7}" srcOrd="0" destOrd="0" presId="urn:microsoft.com/office/officeart/2005/8/layout/cycle6"/>
    <dgm:cxn modelId="{D7EE941A-8225-476A-8CE4-9EE309BDBB20}" type="presParOf" srcId="{9F7CA7C6-EC6F-4E9E-9F2B-DEE9D2D4B4B7}" destId="{3D69775F-5392-49DB-A1D9-7C6FC68F03CD}" srcOrd="0" destOrd="0" presId="urn:microsoft.com/office/officeart/2005/8/layout/cycle6"/>
    <dgm:cxn modelId="{3E957FEA-0AF7-48AF-9B6C-97DB859CB121}" type="presParOf" srcId="{9F7CA7C6-EC6F-4E9E-9F2B-DEE9D2D4B4B7}" destId="{D93AB127-77E1-4A49-A5F8-81385D77F2AC}" srcOrd="1" destOrd="0" presId="urn:microsoft.com/office/officeart/2005/8/layout/cycle6"/>
    <dgm:cxn modelId="{FFF95102-EFFF-41CA-AED6-1D1AC38CC1F6}" type="presParOf" srcId="{9F7CA7C6-EC6F-4E9E-9F2B-DEE9D2D4B4B7}" destId="{88406E96-0D1D-479E-B8F3-79B50A79BFF7}" srcOrd="2" destOrd="0" presId="urn:microsoft.com/office/officeart/2005/8/layout/cycle6"/>
    <dgm:cxn modelId="{E557A242-34AC-4E08-9B44-910CEFE21C03}" type="presParOf" srcId="{9F7CA7C6-EC6F-4E9E-9F2B-DEE9D2D4B4B7}" destId="{87ECBF67-7ABE-4AB4-8250-78CECAC0B8CE}" srcOrd="3" destOrd="0" presId="urn:microsoft.com/office/officeart/2005/8/layout/cycle6"/>
    <dgm:cxn modelId="{6F914B8C-A60C-438D-8513-16B6D8AEEE9E}" type="presParOf" srcId="{9F7CA7C6-EC6F-4E9E-9F2B-DEE9D2D4B4B7}" destId="{5CA70F95-B1A4-4810-A22C-FD06C3553671}" srcOrd="4" destOrd="0" presId="urn:microsoft.com/office/officeart/2005/8/layout/cycle6"/>
    <dgm:cxn modelId="{519EA005-B09D-42C3-AA98-05243BECF81E}" type="presParOf" srcId="{9F7CA7C6-EC6F-4E9E-9F2B-DEE9D2D4B4B7}" destId="{F09D7D1A-B613-43D0-9185-2EDA8F56C4EB}" srcOrd="5" destOrd="0" presId="urn:microsoft.com/office/officeart/2005/8/layout/cycle6"/>
    <dgm:cxn modelId="{A47DCA0A-D45E-4C76-A759-23AD70BF7585}" type="presParOf" srcId="{9F7CA7C6-EC6F-4E9E-9F2B-DEE9D2D4B4B7}" destId="{C5B3B170-26F0-4F80-AB77-08CC97A2FB2A}" srcOrd="6" destOrd="0" presId="urn:microsoft.com/office/officeart/2005/8/layout/cycle6"/>
    <dgm:cxn modelId="{E22C8857-B5A2-4CED-A27F-4FD1190293FC}" type="presParOf" srcId="{9F7CA7C6-EC6F-4E9E-9F2B-DEE9D2D4B4B7}" destId="{DD3B4C66-CDBC-48EB-BE61-437A9C8B1360}" srcOrd="7" destOrd="0" presId="urn:microsoft.com/office/officeart/2005/8/layout/cycle6"/>
    <dgm:cxn modelId="{F4CBBE54-B3B1-4D14-818B-829FC1F1F4B9}" type="presParOf" srcId="{9F7CA7C6-EC6F-4E9E-9F2B-DEE9D2D4B4B7}" destId="{2B5D1C69-9721-4C96-889C-CB63342E3B56}" srcOrd="8" destOrd="0" presId="urn:microsoft.com/office/officeart/2005/8/layout/cycle6"/>
    <dgm:cxn modelId="{6692B252-EF72-4556-A2D8-93FC010218F2}" type="presParOf" srcId="{9F7CA7C6-EC6F-4E9E-9F2B-DEE9D2D4B4B7}" destId="{CAB09091-CB43-44BE-B6CC-A88DF07D98B5}" srcOrd="9" destOrd="0" presId="urn:microsoft.com/office/officeart/2005/8/layout/cycle6"/>
    <dgm:cxn modelId="{6F71061D-84AC-42DF-9717-77A31EC943C1}" type="presParOf" srcId="{9F7CA7C6-EC6F-4E9E-9F2B-DEE9D2D4B4B7}" destId="{E4FCA828-7D01-4530-88D4-A90427F336A8}" srcOrd="10" destOrd="0" presId="urn:microsoft.com/office/officeart/2005/8/layout/cycle6"/>
    <dgm:cxn modelId="{C4EF14E7-9722-485E-824F-F2E56E60C2A3}" type="presParOf" srcId="{9F7CA7C6-EC6F-4E9E-9F2B-DEE9D2D4B4B7}" destId="{3B1CB9DC-15AC-4EFA-AE88-81036A996D03}" srcOrd="11" destOrd="0" presId="urn:microsoft.com/office/officeart/2005/8/layout/cycle6"/>
    <dgm:cxn modelId="{8B0324FC-E081-42E8-AC60-3E4E3E8DD618}" type="presParOf" srcId="{9F7CA7C6-EC6F-4E9E-9F2B-DEE9D2D4B4B7}" destId="{047BC751-E49E-47B0-992F-C32A7E7039CF}" srcOrd="12" destOrd="0" presId="urn:microsoft.com/office/officeart/2005/8/layout/cycle6"/>
    <dgm:cxn modelId="{79424DEA-C37F-48F5-88BC-54D0D4178310}" type="presParOf" srcId="{9F7CA7C6-EC6F-4E9E-9F2B-DEE9D2D4B4B7}" destId="{64934DD7-635A-42A4-9153-8D7A9BFB2CA3}" srcOrd="13" destOrd="0" presId="urn:microsoft.com/office/officeart/2005/8/layout/cycle6"/>
    <dgm:cxn modelId="{6E0671AA-F622-4D0E-97D3-0075ECA29A2B}" type="presParOf" srcId="{9F7CA7C6-EC6F-4E9E-9F2B-DEE9D2D4B4B7}" destId="{B54B6E29-16D3-410B-846D-3549DA384AD5}"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DA37B6-911F-4C1A-8A31-C301FECBC8ED}" type="doc">
      <dgm:prSet loTypeId="urn:microsoft.com/office/officeart/2005/8/layout/vList2" loCatId="list" qsTypeId="urn:microsoft.com/office/officeart/2005/8/quickstyle/simple3" qsCatId="simple" csTypeId="urn:microsoft.com/office/officeart/2005/8/colors/accent3_1" csCatId="accent3" phldr="1"/>
      <dgm:spPr/>
      <dgm:t>
        <a:bodyPr/>
        <a:lstStyle/>
        <a:p>
          <a:endParaRPr lang="en-US"/>
        </a:p>
      </dgm:t>
    </dgm:pt>
    <dgm:pt modelId="{F694FCE8-CFA8-4EAF-A704-307D2B3A133B}">
      <dgm:prSet phldrT="[Text]" custT="1"/>
      <dgm:spPr/>
      <dgm:t>
        <a:bodyPr/>
        <a:lstStyle/>
        <a:p>
          <a:r>
            <a:rPr lang="en-US" sz="1900" dirty="0">
              <a:latin typeface="Calibri" panose="020F0502020204030204" pitchFamily="34" charset="0"/>
              <a:cs typeface="Calibri" panose="020F0502020204030204" pitchFamily="34" charset="0"/>
            </a:rPr>
            <a:t>All Nodes in the Blockchain have the same components and operate the same way</a:t>
          </a:r>
        </a:p>
      </dgm:t>
    </dgm:pt>
    <dgm:pt modelId="{F566EEB2-FFEF-46D3-8666-887877140DD5}" type="parTrans" cxnId="{FDDB578B-8B57-4516-ABC9-25DE99117413}">
      <dgm:prSet/>
      <dgm:spPr/>
      <dgm:t>
        <a:bodyPr/>
        <a:lstStyle/>
        <a:p>
          <a:endParaRPr lang="en-US" sz="1900">
            <a:latin typeface="Calibri" panose="020F0502020204030204" pitchFamily="34" charset="0"/>
            <a:cs typeface="Calibri" panose="020F0502020204030204" pitchFamily="34" charset="0"/>
          </a:endParaRPr>
        </a:p>
      </dgm:t>
    </dgm:pt>
    <dgm:pt modelId="{275C8520-B69A-4442-9EC9-6404BA4F340D}" type="sibTrans" cxnId="{FDDB578B-8B57-4516-ABC9-25DE99117413}">
      <dgm:prSet/>
      <dgm:spPr/>
      <dgm:t>
        <a:bodyPr/>
        <a:lstStyle/>
        <a:p>
          <a:endParaRPr lang="en-US" sz="1900">
            <a:latin typeface="Calibri" panose="020F0502020204030204" pitchFamily="34" charset="0"/>
            <a:cs typeface="Calibri" panose="020F0502020204030204" pitchFamily="34" charset="0"/>
          </a:endParaRPr>
        </a:p>
      </dgm:t>
    </dgm:pt>
    <dgm:pt modelId="{FB0ABF28-C42C-4E8B-B523-AA0D978CBD40}">
      <dgm:prSet phldrT="[Text]" custT="1"/>
      <dgm:spPr/>
      <dgm:t>
        <a:bodyPr/>
        <a:lstStyle/>
        <a:p>
          <a:r>
            <a:rPr lang="en-US" sz="1900" dirty="0">
              <a:latin typeface="Calibri" panose="020F0502020204030204" pitchFamily="34" charset="0"/>
              <a:cs typeface="Calibri" panose="020F0502020204030204" pitchFamily="34" charset="0"/>
            </a:rPr>
            <a:t>Data stored in the Blockchain Ledger cannot be changed</a:t>
          </a:r>
        </a:p>
      </dgm:t>
    </dgm:pt>
    <dgm:pt modelId="{DBA6E813-CBDC-45AE-A3DF-A967313E6DD8}" type="parTrans" cxnId="{33623BCE-304D-462A-B9F1-31A2ACE0A03F}">
      <dgm:prSet/>
      <dgm:spPr/>
      <dgm:t>
        <a:bodyPr/>
        <a:lstStyle/>
        <a:p>
          <a:endParaRPr lang="en-US" sz="1900">
            <a:latin typeface="Calibri" panose="020F0502020204030204" pitchFamily="34" charset="0"/>
            <a:cs typeface="Calibri" panose="020F0502020204030204" pitchFamily="34" charset="0"/>
          </a:endParaRPr>
        </a:p>
      </dgm:t>
    </dgm:pt>
    <dgm:pt modelId="{420E2F10-683A-4A79-80F9-C7249CB3FCD0}" type="sibTrans" cxnId="{33623BCE-304D-462A-B9F1-31A2ACE0A03F}">
      <dgm:prSet/>
      <dgm:spPr/>
      <dgm:t>
        <a:bodyPr/>
        <a:lstStyle/>
        <a:p>
          <a:endParaRPr lang="en-US" sz="1900">
            <a:latin typeface="Calibri" panose="020F0502020204030204" pitchFamily="34" charset="0"/>
            <a:cs typeface="Calibri" panose="020F0502020204030204" pitchFamily="34" charset="0"/>
          </a:endParaRPr>
        </a:p>
      </dgm:t>
    </dgm:pt>
    <dgm:pt modelId="{19C63554-DED7-4914-B12D-0D62BB9127F9}">
      <dgm:prSet phldrT="[Text]" custT="1"/>
      <dgm:spPr/>
      <dgm:t>
        <a:bodyPr/>
        <a:lstStyle/>
        <a:p>
          <a:r>
            <a:rPr lang="en-US" sz="1900" dirty="0">
              <a:latin typeface="Calibri" panose="020F0502020204030204" pitchFamily="34" charset="0"/>
              <a:cs typeface="Calibri" panose="020F0502020204030204" pitchFamily="34" charset="0"/>
            </a:rPr>
            <a:t>Participants in the Blockchain have appropriate visibility to the transactions and stored data </a:t>
          </a:r>
        </a:p>
      </dgm:t>
    </dgm:pt>
    <dgm:pt modelId="{367A5696-946C-4AD3-B4CD-34607C480D11}" type="parTrans" cxnId="{7F8DACBD-E295-4004-8307-9D49C77C7123}">
      <dgm:prSet/>
      <dgm:spPr/>
      <dgm:t>
        <a:bodyPr/>
        <a:lstStyle/>
        <a:p>
          <a:endParaRPr lang="en-US" sz="1900">
            <a:latin typeface="Calibri" panose="020F0502020204030204" pitchFamily="34" charset="0"/>
            <a:cs typeface="Calibri" panose="020F0502020204030204" pitchFamily="34" charset="0"/>
          </a:endParaRPr>
        </a:p>
      </dgm:t>
    </dgm:pt>
    <dgm:pt modelId="{1A904C04-969B-4B32-8636-9E910F1DF7C8}" type="sibTrans" cxnId="{7F8DACBD-E295-4004-8307-9D49C77C7123}">
      <dgm:prSet/>
      <dgm:spPr/>
      <dgm:t>
        <a:bodyPr/>
        <a:lstStyle/>
        <a:p>
          <a:endParaRPr lang="en-US" sz="1900">
            <a:latin typeface="Calibri" panose="020F0502020204030204" pitchFamily="34" charset="0"/>
            <a:cs typeface="Calibri" panose="020F0502020204030204" pitchFamily="34" charset="0"/>
          </a:endParaRPr>
        </a:p>
      </dgm:t>
    </dgm:pt>
    <dgm:pt modelId="{15087763-3BEC-448A-A7B5-C228B8EC5D54}" type="pres">
      <dgm:prSet presAssocID="{05DA37B6-911F-4C1A-8A31-C301FECBC8ED}" presName="linear" presStyleCnt="0">
        <dgm:presLayoutVars>
          <dgm:animLvl val="lvl"/>
          <dgm:resizeHandles val="exact"/>
        </dgm:presLayoutVars>
      </dgm:prSet>
      <dgm:spPr/>
    </dgm:pt>
    <dgm:pt modelId="{AA8522E5-94B7-4BDE-8400-2707784707A7}" type="pres">
      <dgm:prSet presAssocID="{F694FCE8-CFA8-4EAF-A704-307D2B3A133B}" presName="parentText" presStyleLbl="node1" presStyleIdx="0" presStyleCnt="3">
        <dgm:presLayoutVars>
          <dgm:chMax val="0"/>
          <dgm:bulletEnabled val="1"/>
        </dgm:presLayoutVars>
      </dgm:prSet>
      <dgm:spPr/>
    </dgm:pt>
    <dgm:pt modelId="{B841B51F-1D79-4E38-A07C-3695D75017B4}" type="pres">
      <dgm:prSet presAssocID="{275C8520-B69A-4442-9EC9-6404BA4F340D}" presName="spacer" presStyleCnt="0"/>
      <dgm:spPr/>
    </dgm:pt>
    <dgm:pt modelId="{4F7142C6-AF46-42EF-A171-E25EFDEA9128}" type="pres">
      <dgm:prSet presAssocID="{FB0ABF28-C42C-4E8B-B523-AA0D978CBD40}" presName="parentText" presStyleLbl="node1" presStyleIdx="1" presStyleCnt="3">
        <dgm:presLayoutVars>
          <dgm:chMax val="0"/>
          <dgm:bulletEnabled val="1"/>
        </dgm:presLayoutVars>
      </dgm:prSet>
      <dgm:spPr/>
    </dgm:pt>
    <dgm:pt modelId="{2B66C44C-C241-43D4-B209-20BD38C73FF6}" type="pres">
      <dgm:prSet presAssocID="{420E2F10-683A-4A79-80F9-C7249CB3FCD0}" presName="spacer" presStyleCnt="0"/>
      <dgm:spPr/>
    </dgm:pt>
    <dgm:pt modelId="{2985F033-069E-4022-8207-203FCA8C4E98}" type="pres">
      <dgm:prSet presAssocID="{19C63554-DED7-4914-B12D-0D62BB9127F9}" presName="parentText" presStyleLbl="node1" presStyleIdx="2" presStyleCnt="3">
        <dgm:presLayoutVars>
          <dgm:chMax val="0"/>
          <dgm:bulletEnabled val="1"/>
        </dgm:presLayoutVars>
      </dgm:prSet>
      <dgm:spPr/>
    </dgm:pt>
  </dgm:ptLst>
  <dgm:cxnLst>
    <dgm:cxn modelId="{60E1C34F-DB33-4B2A-9B66-A1E03924D016}" type="presOf" srcId="{FB0ABF28-C42C-4E8B-B523-AA0D978CBD40}" destId="{4F7142C6-AF46-42EF-A171-E25EFDEA9128}" srcOrd="0" destOrd="0" presId="urn:microsoft.com/office/officeart/2005/8/layout/vList2"/>
    <dgm:cxn modelId="{FDDB578B-8B57-4516-ABC9-25DE99117413}" srcId="{05DA37B6-911F-4C1A-8A31-C301FECBC8ED}" destId="{F694FCE8-CFA8-4EAF-A704-307D2B3A133B}" srcOrd="0" destOrd="0" parTransId="{F566EEB2-FFEF-46D3-8666-887877140DD5}" sibTransId="{275C8520-B69A-4442-9EC9-6404BA4F340D}"/>
    <dgm:cxn modelId="{BA05BE91-6666-48CD-B8D4-E36CD4C1E082}" type="presOf" srcId="{F694FCE8-CFA8-4EAF-A704-307D2B3A133B}" destId="{AA8522E5-94B7-4BDE-8400-2707784707A7}" srcOrd="0" destOrd="0" presId="urn:microsoft.com/office/officeart/2005/8/layout/vList2"/>
    <dgm:cxn modelId="{7F8DACBD-E295-4004-8307-9D49C77C7123}" srcId="{05DA37B6-911F-4C1A-8A31-C301FECBC8ED}" destId="{19C63554-DED7-4914-B12D-0D62BB9127F9}" srcOrd="2" destOrd="0" parTransId="{367A5696-946C-4AD3-B4CD-34607C480D11}" sibTransId="{1A904C04-969B-4B32-8636-9E910F1DF7C8}"/>
    <dgm:cxn modelId="{33623BCE-304D-462A-B9F1-31A2ACE0A03F}" srcId="{05DA37B6-911F-4C1A-8A31-C301FECBC8ED}" destId="{FB0ABF28-C42C-4E8B-B523-AA0D978CBD40}" srcOrd="1" destOrd="0" parTransId="{DBA6E813-CBDC-45AE-A3DF-A967313E6DD8}" sibTransId="{420E2F10-683A-4A79-80F9-C7249CB3FCD0}"/>
    <dgm:cxn modelId="{628A4ED2-0ED3-4003-A896-CD35ADED4403}" type="presOf" srcId="{05DA37B6-911F-4C1A-8A31-C301FECBC8ED}" destId="{15087763-3BEC-448A-A7B5-C228B8EC5D54}" srcOrd="0" destOrd="0" presId="urn:microsoft.com/office/officeart/2005/8/layout/vList2"/>
    <dgm:cxn modelId="{AA26B8F9-5AB6-40B3-A408-A85C5E6769DD}" type="presOf" srcId="{19C63554-DED7-4914-B12D-0D62BB9127F9}" destId="{2985F033-069E-4022-8207-203FCA8C4E98}" srcOrd="0" destOrd="0" presId="urn:microsoft.com/office/officeart/2005/8/layout/vList2"/>
    <dgm:cxn modelId="{9D71CD85-D554-4D02-8A1F-318EBFF5033A}" type="presParOf" srcId="{15087763-3BEC-448A-A7B5-C228B8EC5D54}" destId="{AA8522E5-94B7-4BDE-8400-2707784707A7}" srcOrd="0" destOrd="0" presId="urn:microsoft.com/office/officeart/2005/8/layout/vList2"/>
    <dgm:cxn modelId="{48E7DBB1-AAB9-4B3D-842C-D40D9CB6745E}" type="presParOf" srcId="{15087763-3BEC-448A-A7B5-C228B8EC5D54}" destId="{B841B51F-1D79-4E38-A07C-3695D75017B4}" srcOrd="1" destOrd="0" presId="urn:microsoft.com/office/officeart/2005/8/layout/vList2"/>
    <dgm:cxn modelId="{5D7A731A-543A-41F7-B369-A7D89F0588CD}" type="presParOf" srcId="{15087763-3BEC-448A-A7B5-C228B8EC5D54}" destId="{4F7142C6-AF46-42EF-A171-E25EFDEA9128}" srcOrd="2" destOrd="0" presId="urn:microsoft.com/office/officeart/2005/8/layout/vList2"/>
    <dgm:cxn modelId="{E32F558A-8F97-4C4A-9B47-B9738A1DC3F0}" type="presParOf" srcId="{15087763-3BEC-448A-A7B5-C228B8EC5D54}" destId="{2B66C44C-C241-43D4-B209-20BD38C73FF6}" srcOrd="3" destOrd="0" presId="urn:microsoft.com/office/officeart/2005/8/layout/vList2"/>
    <dgm:cxn modelId="{131E7043-B365-4EB0-909B-9BA063D22AB7}" type="presParOf" srcId="{15087763-3BEC-448A-A7B5-C228B8EC5D54}" destId="{2985F033-069E-4022-8207-203FCA8C4E98}" srcOrd="4" destOrd="0" presId="urn:microsoft.com/office/officeart/2005/8/layout/vList2"/>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DA37B6-911F-4C1A-8A31-C301FECBC8ED}" type="doc">
      <dgm:prSet loTypeId="urn:microsoft.com/office/officeart/2005/8/layout/vList2" loCatId="list" qsTypeId="urn:microsoft.com/office/officeart/2005/8/quickstyle/simple3" qsCatId="simple" csTypeId="urn:microsoft.com/office/officeart/2005/8/colors/accent3_1" csCatId="accent3" phldr="1"/>
      <dgm:spPr/>
      <dgm:t>
        <a:bodyPr/>
        <a:lstStyle/>
        <a:p>
          <a:endParaRPr lang="en-US"/>
        </a:p>
      </dgm:t>
    </dgm:pt>
    <dgm:pt modelId="{F694FCE8-CFA8-4EAF-A704-307D2B3A133B}">
      <dgm:prSet phldrT="[Text]"/>
      <dgm:spPr/>
      <dgm:t>
        <a:bodyPr/>
        <a:lstStyle/>
        <a:p>
          <a:r>
            <a:rPr lang="en-US" dirty="0">
              <a:latin typeface="Calibri" panose="020F0502020204030204" pitchFamily="34" charset="0"/>
              <a:cs typeface="Calibri" panose="020F0502020204030204" pitchFamily="34" charset="0"/>
            </a:rPr>
            <a:t>Participants in the Blockchain have a Unique Identifier</a:t>
          </a:r>
        </a:p>
      </dgm:t>
    </dgm:pt>
    <dgm:pt modelId="{F566EEB2-FFEF-46D3-8666-887877140DD5}" type="parTrans" cxnId="{FDDB578B-8B57-4516-ABC9-25DE99117413}">
      <dgm:prSet/>
      <dgm:spPr/>
      <dgm:t>
        <a:bodyPr/>
        <a:lstStyle/>
        <a:p>
          <a:endParaRPr lang="en-US">
            <a:latin typeface="Calibri" panose="020F0502020204030204" pitchFamily="34" charset="0"/>
            <a:cs typeface="Calibri" panose="020F0502020204030204" pitchFamily="34" charset="0"/>
          </a:endParaRPr>
        </a:p>
      </dgm:t>
    </dgm:pt>
    <dgm:pt modelId="{275C8520-B69A-4442-9EC9-6404BA4F340D}" type="sibTrans" cxnId="{FDDB578B-8B57-4516-ABC9-25DE99117413}">
      <dgm:prSet/>
      <dgm:spPr/>
      <dgm:t>
        <a:bodyPr/>
        <a:lstStyle/>
        <a:p>
          <a:endParaRPr lang="en-US">
            <a:latin typeface="Calibri" panose="020F0502020204030204" pitchFamily="34" charset="0"/>
            <a:cs typeface="Calibri" panose="020F0502020204030204" pitchFamily="34" charset="0"/>
          </a:endParaRPr>
        </a:p>
      </dgm:t>
    </dgm:pt>
    <dgm:pt modelId="{FD5F0E83-A1A5-48F4-84B6-15B845552BFB}">
      <dgm:prSet phldrT="[Text]"/>
      <dgm:spPr/>
      <dgm:t>
        <a:bodyPr/>
        <a:lstStyle/>
        <a:p>
          <a:r>
            <a:rPr lang="en-US" dirty="0">
              <a:latin typeface="Calibri" panose="020F0502020204030204" pitchFamily="34" charset="0"/>
              <a:cs typeface="Calibri" panose="020F0502020204030204" pitchFamily="34" charset="0"/>
            </a:rPr>
            <a:t>Participants in a Multi-party Blockchain can only have access to data pertaining to relevant interactions</a:t>
          </a:r>
        </a:p>
      </dgm:t>
    </dgm:pt>
    <dgm:pt modelId="{816EDDB2-FD01-42EE-95EE-3BFB057DFF65}" type="parTrans" cxnId="{42876EA4-A400-4800-8728-F687458C9E52}">
      <dgm:prSet/>
      <dgm:spPr/>
      <dgm:t>
        <a:bodyPr/>
        <a:lstStyle/>
        <a:p>
          <a:endParaRPr lang="en-US">
            <a:latin typeface="Calibri" panose="020F0502020204030204" pitchFamily="34" charset="0"/>
            <a:cs typeface="Calibri" panose="020F0502020204030204" pitchFamily="34" charset="0"/>
          </a:endParaRPr>
        </a:p>
      </dgm:t>
    </dgm:pt>
    <dgm:pt modelId="{7E1BED95-8F0F-4963-85C6-E4F5EBF6C681}" type="sibTrans" cxnId="{42876EA4-A400-4800-8728-F687458C9E52}">
      <dgm:prSet/>
      <dgm:spPr/>
      <dgm:t>
        <a:bodyPr/>
        <a:lstStyle/>
        <a:p>
          <a:endParaRPr lang="en-US">
            <a:latin typeface="Calibri" panose="020F0502020204030204" pitchFamily="34" charset="0"/>
            <a:cs typeface="Calibri" panose="020F0502020204030204" pitchFamily="34" charset="0"/>
          </a:endParaRPr>
        </a:p>
      </dgm:t>
    </dgm:pt>
    <dgm:pt modelId="{EBBFBD33-66F8-4EA0-A3AB-E312FB56CAD5}">
      <dgm:prSet phldrT="[Text]"/>
      <dgm:spPr/>
      <dgm:t>
        <a:bodyPr/>
        <a:lstStyle/>
        <a:p>
          <a:r>
            <a:rPr lang="en-US" dirty="0">
              <a:latin typeface="Calibri" panose="020F0502020204030204" pitchFamily="34" charset="0"/>
              <a:cs typeface="Calibri" panose="020F0502020204030204" pitchFamily="34" charset="0"/>
            </a:rPr>
            <a:t>Private Blockchains require a participant (a user or machine) to be authenticated using a Blockchain provided identifier / private key</a:t>
          </a:r>
        </a:p>
      </dgm:t>
    </dgm:pt>
    <dgm:pt modelId="{C0545CA1-9221-49D0-9863-D622B1BAA237}" type="parTrans" cxnId="{555844AD-FAC3-4789-8930-A28EA6694ED0}">
      <dgm:prSet/>
      <dgm:spPr/>
      <dgm:t>
        <a:bodyPr/>
        <a:lstStyle/>
        <a:p>
          <a:endParaRPr lang="en-US">
            <a:latin typeface="Calibri" panose="020F0502020204030204" pitchFamily="34" charset="0"/>
            <a:cs typeface="Calibri" panose="020F0502020204030204" pitchFamily="34" charset="0"/>
          </a:endParaRPr>
        </a:p>
      </dgm:t>
    </dgm:pt>
    <dgm:pt modelId="{F5D3B72C-FD6D-47E8-9921-5A00B43E8FBC}" type="sibTrans" cxnId="{555844AD-FAC3-4789-8930-A28EA6694ED0}">
      <dgm:prSet/>
      <dgm:spPr/>
      <dgm:t>
        <a:bodyPr/>
        <a:lstStyle/>
        <a:p>
          <a:endParaRPr lang="en-US">
            <a:latin typeface="Calibri" panose="020F0502020204030204" pitchFamily="34" charset="0"/>
            <a:cs typeface="Calibri" panose="020F0502020204030204" pitchFamily="34" charset="0"/>
          </a:endParaRPr>
        </a:p>
      </dgm:t>
    </dgm:pt>
    <dgm:pt modelId="{5028F824-70BF-4A6C-9116-4CE6580A1EE8}">
      <dgm:prSet phldrT="[Text]"/>
      <dgm:spPr/>
      <dgm:t>
        <a:bodyPr/>
        <a:lstStyle/>
        <a:p>
          <a:r>
            <a:rPr lang="en-US" dirty="0">
              <a:latin typeface="Calibri" panose="020F0502020204030204" pitchFamily="34" charset="0"/>
              <a:cs typeface="Calibri" panose="020F0502020204030204" pitchFamily="34" charset="0"/>
            </a:rPr>
            <a:t>All data stored in the Blockchain Ledger is encrypted</a:t>
          </a:r>
        </a:p>
      </dgm:t>
    </dgm:pt>
    <dgm:pt modelId="{2463FEC8-8601-4EBC-A567-081C3987D090}" type="parTrans" cxnId="{32946FB4-0F50-421A-8B08-15D62C34C99C}">
      <dgm:prSet/>
      <dgm:spPr/>
      <dgm:t>
        <a:bodyPr/>
        <a:lstStyle/>
        <a:p>
          <a:endParaRPr lang="en-US">
            <a:latin typeface="Calibri" panose="020F0502020204030204" pitchFamily="34" charset="0"/>
            <a:cs typeface="Calibri" panose="020F0502020204030204" pitchFamily="34" charset="0"/>
          </a:endParaRPr>
        </a:p>
      </dgm:t>
    </dgm:pt>
    <dgm:pt modelId="{CCAEF747-59DD-4794-9A70-8A58D70554DE}" type="sibTrans" cxnId="{32946FB4-0F50-421A-8B08-15D62C34C99C}">
      <dgm:prSet/>
      <dgm:spPr/>
      <dgm:t>
        <a:bodyPr/>
        <a:lstStyle/>
        <a:p>
          <a:endParaRPr lang="en-US">
            <a:latin typeface="Calibri" panose="020F0502020204030204" pitchFamily="34" charset="0"/>
            <a:cs typeface="Calibri" panose="020F0502020204030204" pitchFamily="34" charset="0"/>
          </a:endParaRPr>
        </a:p>
      </dgm:t>
    </dgm:pt>
    <dgm:pt modelId="{72FA2C41-AEC4-4D34-9D6E-DDA9EE909EE8}">
      <dgm:prSet phldrT="[Text]"/>
      <dgm:spPr/>
      <dgm:t>
        <a:bodyPr/>
        <a:lstStyle/>
        <a:p>
          <a:r>
            <a:rPr lang="en-US" dirty="0">
              <a:latin typeface="Calibri" panose="020F0502020204030204" pitchFamily="34" charset="0"/>
              <a:cs typeface="Calibri" panose="020F0502020204030204" pitchFamily="34" charset="0"/>
            </a:rPr>
            <a:t>Nodes added to a Blockchain must contain a recognized hash key</a:t>
          </a:r>
        </a:p>
      </dgm:t>
    </dgm:pt>
    <dgm:pt modelId="{901379E6-72A0-4879-A565-FFF753CF35FE}" type="parTrans" cxnId="{98F90FFC-594B-41A8-AE94-745863F1B6A7}">
      <dgm:prSet/>
      <dgm:spPr/>
      <dgm:t>
        <a:bodyPr/>
        <a:lstStyle/>
        <a:p>
          <a:endParaRPr lang="en-US">
            <a:latin typeface="Calibri" panose="020F0502020204030204" pitchFamily="34" charset="0"/>
            <a:cs typeface="Calibri" panose="020F0502020204030204" pitchFamily="34" charset="0"/>
          </a:endParaRPr>
        </a:p>
      </dgm:t>
    </dgm:pt>
    <dgm:pt modelId="{C9532E08-E787-4B68-BFC9-6579122BB45E}" type="sibTrans" cxnId="{98F90FFC-594B-41A8-AE94-745863F1B6A7}">
      <dgm:prSet/>
      <dgm:spPr/>
      <dgm:t>
        <a:bodyPr/>
        <a:lstStyle/>
        <a:p>
          <a:endParaRPr lang="en-US">
            <a:latin typeface="Calibri" panose="020F0502020204030204" pitchFamily="34" charset="0"/>
            <a:cs typeface="Calibri" panose="020F0502020204030204" pitchFamily="34" charset="0"/>
          </a:endParaRPr>
        </a:p>
      </dgm:t>
    </dgm:pt>
    <dgm:pt modelId="{15087763-3BEC-448A-A7B5-C228B8EC5D54}" type="pres">
      <dgm:prSet presAssocID="{05DA37B6-911F-4C1A-8A31-C301FECBC8ED}" presName="linear" presStyleCnt="0">
        <dgm:presLayoutVars>
          <dgm:animLvl val="lvl"/>
          <dgm:resizeHandles val="exact"/>
        </dgm:presLayoutVars>
      </dgm:prSet>
      <dgm:spPr/>
    </dgm:pt>
    <dgm:pt modelId="{AA8522E5-94B7-4BDE-8400-2707784707A7}" type="pres">
      <dgm:prSet presAssocID="{F694FCE8-CFA8-4EAF-A704-307D2B3A133B}" presName="parentText" presStyleLbl="node1" presStyleIdx="0" presStyleCnt="5">
        <dgm:presLayoutVars>
          <dgm:chMax val="0"/>
          <dgm:bulletEnabled val="1"/>
        </dgm:presLayoutVars>
      </dgm:prSet>
      <dgm:spPr/>
    </dgm:pt>
    <dgm:pt modelId="{36D1F56C-5CCE-4316-A264-943DA95D82CD}" type="pres">
      <dgm:prSet presAssocID="{275C8520-B69A-4442-9EC9-6404BA4F340D}" presName="spacer" presStyleCnt="0"/>
      <dgm:spPr/>
    </dgm:pt>
    <dgm:pt modelId="{24E8E9C3-8984-43D2-8910-C9C900D0B549}" type="pres">
      <dgm:prSet presAssocID="{FD5F0E83-A1A5-48F4-84B6-15B845552BFB}" presName="parentText" presStyleLbl="node1" presStyleIdx="1" presStyleCnt="5">
        <dgm:presLayoutVars>
          <dgm:chMax val="0"/>
          <dgm:bulletEnabled val="1"/>
        </dgm:presLayoutVars>
      </dgm:prSet>
      <dgm:spPr/>
    </dgm:pt>
    <dgm:pt modelId="{67B2DE7D-E3A9-4781-9F53-0F6F78FF7625}" type="pres">
      <dgm:prSet presAssocID="{7E1BED95-8F0F-4963-85C6-E4F5EBF6C681}" presName="spacer" presStyleCnt="0"/>
      <dgm:spPr/>
    </dgm:pt>
    <dgm:pt modelId="{354EDDBC-66DB-4B75-AD73-D5D1D0FA38DF}" type="pres">
      <dgm:prSet presAssocID="{EBBFBD33-66F8-4EA0-A3AB-E312FB56CAD5}" presName="parentText" presStyleLbl="node1" presStyleIdx="2" presStyleCnt="5">
        <dgm:presLayoutVars>
          <dgm:chMax val="0"/>
          <dgm:bulletEnabled val="1"/>
        </dgm:presLayoutVars>
      </dgm:prSet>
      <dgm:spPr/>
    </dgm:pt>
    <dgm:pt modelId="{6AA2BBC8-C675-4856-B20E-6E0FB84704C4}" type="pres">
      <dgm:prSet presAssocID="{F5D3B72C-FD6D-47E8-9921-5A00B43E8FBC}" presName="spacer" presStyleCnt="0"/>
      <dgm:spPr/>
    </dgm:pt>
    <dgm:pt modelId="{8C6B3CD9-D586-4B52-BA0B-489B6F61539A}" type="pres">
      <dgm:prSet presAssocID="{5028F824-70BF-4A6C-9116-4CE6580A1EE8}" presName="parentText" presStyleLbl="node1" presStyleIdx="3" presStyleCnt="5">
        <dgm:presLayoutVars>
          <dgm:chMax val="0"/>
          <dgm:bulletEnabled val="1"/>
        </dgm:presLayoutVars>
      </dgm:prSet>
      <dgm:spPr/>
    </dgm:pt>
    <dgm:pt modelId="{99510223-47B5-49FD-BDE6-A0047FCB8146}" type="pres">
      <dgm:prSet presAssocID="{CCAEF747-59DD-4794-9A70-8A58D70554DE}" presName="spacer" presStyleCnt="0"/>
      <dgm:spPr/>
    </dgm:pt>
    <dgm:pt modelId="{FDE7321B-5AD4-49EF-990E-E26818C16CC6}" type="pres">
      <dgm:prSet presAssocID="{72FA2C41-AEC4-4D34-9D6E-DDA9EE909EE8}" presName="parentText" presStyleLbl="node1" presStyleIdx="4" presStyleCnt="5">
        <dgm:presLayoutVars>
          <dgm:chMax val="0"/>
          <dgm:bulletEnabled val="1"/>
        </dgm:presLayoutVars>
      </dgm:prSet>
      <dgm:spPr/>
    </dgm:pt>
  </dgm:ptLst>
  <dgm:cxnLst>
    <dgm:cxn modelId="{FFEE6122-CE9E-4FB6-A7DF-52545A658396}" type="presOf" srcId="{F694FCE8-CFA8-4EAF-A704-307D2B3A133B}" destId="{AA8522E5-94B7-4BDE-8400-2707784707A7}" srcOrd="0" destOrd="0" presId="urn:microsoft.com/office/officeart/2005/8/layout/vList2"/>
    <dgm:cxn modelId="{BF00E22B-AC88-4E47-8245-F4D386741808}" type="presOf" srcId="{EBBFBD33-66F8-4EA0-A3AB-E312FB56CAD5}" destId="{354EDDBC-66DB-4B75-AD73-D5D1D0FA38DF}" srcOrd="0" destOrd="0" presId="urn:microsoft.com/office/officeart/2005/8/layout/vList2"/>
    <dgm:cxn modelId="{FDDB578B-8B57-4516-ABC9-25DE99117413}" srcId="{05DA37B6-911F-4C1A-8A31-C301FECBC8ED}" destId="{F694FCE8-CFA8-4EAF-A704-307D2B3A133B}" srcOrd="0" destOrd="0" parTransId="{F566EEB2-FFEF-46D3-8666-887877140DD5}" sibTransId="{275C8520-B69A-4442-9EC9-6404BA4F340D}"/>
    <dgm:cxn modelId="{1A84DE8F-707D-489E-9640-FB91942B623C}" type="presOf" srcId="{5028F824-70BF-4A6C-9116-4CE6580A1EE8}" destId="{8C6B3CD9-D586-4B52-BA0B-489B6F61539A}" srcOrd="0" destOrd="0" presId="urn:microsoft.com/office/officeart/2005/8/layout/vList2"/>
    <dgm:cxn modelId="{42876EA4-A400-4800-8728-F687458C9E52}" srcId="{05DA37B6-911F-4C1A-8A31-C301FECBC8ED}" destId="{FD5F0E83-A1A5-48F4-84B6-15B845552BFB}" srcOrd="1" destOrd="0" parTransId="{816EDDB2-FD01-42EE-95EE-3BFB057DFF65}" sibTransId="{7E1BED95-8F0F-4963-85C6-E4F5EBF6C681}"/>
    <dgm:cxn modelId="{5630A8A5-1B9B-462D-8354-58603DBD6F9D}" type="presOf" srcId="{FD5F0E83-A1A5-48F4-84B6-15B845552BFB}" destId="{24E8E9C3-8984-43D2-8910-C9C900D0B549}" srcOrd="0" destOrd="0" presId="urn:microsoft.com/office/officeart/2005/8/layout/vList2"/>
    <dgm:cxn modelId="{555844AD-FAC3-4789-8930-A28EA6694ED0}" srcId="{05DA37B6-911F-4C1A-8A31-C301FECBC8ED}" destId="{EBBFBD33-66F8-4EA0-A3AB-E312FB56CAD5}" srcOrd="2" destOrd="0" parTransId="{C0545CA1-9221-49D0-9863-D622B1BAA237}" sibTransId="{F5D3B72C-FD6D-47E8-9921-5A00B43E8FBC}"/>
    <dgm:cxn modelId="{32946FB4-0F50-421A-8B08-15D62C34C99C}" srcId="{05DA37B6-911F-4C1A-8A31-C301FECBC8ED}" destId="{5028F824-70BF-4A6C-9116-4CE6580A1EE8}" srcOrd="3" destOrd="0" parTransId="{2463FEC8-8601-4EBC-A567-081C3987D090}" sibTransId="{CCAEF747-59DD-4794-9A70-8A58D70554DE}"/>
    <dgm:cxn modelId="{81B400D7-0DEB-4273-B95D-CE516481F883}" type="presOf" srcId="{72FA2C41-AEC4-4D34-9D6E-DDA9EE909EE8}" destId="{FDE7321B-5AD4-49EF-990E-E26818C16CC6}" srcOrd="0" destOrd="0" presId="urn:microsoft.com/office/officeart/2005/8/layout/vList2"/>
    <dgm:cxn modelId="{25B0CEF5-3124-474F-B983-B69E5B2839B1}" type="presOf" srcId="{05DA37B6-911F-4C1A-8A31-C301FECBC8ED}" destId="{15087763-3BEC-448A-A7B5-C228B8EC5D54}" srcOrd="0" destOrd="0" presId="urn:microsoft.com/office/officeart/2005/8/layout/vList2"/>
    <dgm:cxn modelId="{98F90FFC-594B-41A8-AE94-745863F1B6A7}" srcId="{05DA37B6-911F-4C1A-8A31-C301FECBC8ED}" destId="{72FA2C41-AEC4-4D34-9D6E-DDA9EE909EE8}" srcOrd="4" destOrd="0" parTransId="{901379E6-72A0-4879-A565-FFF753CF35FE}" sibTransId="{C9532E08-E787-4B68-BFC9-6579122BB45E}"/>
    <dgm:cxn modelId="{C12195AB-94E3-47C3-B59F-B78E6A5D77F2}" type="presParOf" srcId="{15087763-3BEC-448A-A7B5-C228B8EC5D54}" destId="{AA8522E5-94B7-4BDE-8400-2707784707A7}" srcOrd="0" destOrd="0" presId="urn:microsoft.com/office/officeart/2005/8/layout/vList2"/>
    <dgm:cxn modelId="{8DA1F800-A0D6-486D-91F6-A0D1704265FA}" type="presParOf" srcId="{15087763-3BEC-448A-A7B5-C228B8EC5D54}" destId="{36D1F56C-5CCE-4316-A264-943DA95D82CD}" srcOrd="1" destOrd="0" presId="urn:microsoft.com/office/officeart/2005/8/layout/vList2"/>
    <dgm:cxn modelId="{42C75CCA-F8E8-49B5-9C1C-CC75D1174404}" type="presParOf" srcId="{15087763-3BEC-448A-A7B5-C228B8EC5D54}" destId="{24E8E9C3-8984-43D2-8910-C9C900D0B549}" srcOrd="2" destOrd="0" presId="urn:microsoft.com/office/officeart/2005/8/layout/vList2"/>
    <dgm:cxn modelId="{5F496D0F-EAF3-4E11-816B-644767AD754E}" type="presParOf" srcId="{15087763-3BEC-448A-A7B5-C228B8EC5D54}" destId="{67B2DE7D-E3A9-4781-9F53-0F6F78FF7625}" srcOrd="3" destOrd="0" presId="urn:microsoft.com/office/officeart/2005/8/layout/vList2"/>
    <dgm:cxn modelId="{43644BB7-2570-4289-A036-0AB884108243}" type="presParOf" srcId="{15087763-3BEC-448A-A7B5-C228B8EC5D54}" destId="{354EDDBC-66DB-4B75-AD73-D5D1D0FA38DF}" srcOrd="4" destOrd="0" presId="urn:microsoft.com/office/officeart/2005/8/layout/vList2"/>
    <dgm:cxn modelId="{524FAC34-1582-4739-9245-20F99AA2837F}" type="presParOf" srcId="{15087763-3BEC-448A-A7B5-C228B8EC5D54}" destId="{6AA2BBC8-C675-4856-B20E-6E0FB84704C4}" srcOrd="5" destOrd="0" presId="urn:microsoft.com/office/officeart/2005/8/layout/vList2"/>
    <dgm:cxn modelId="{DE5C6198-77EB-4AFE-B861-6474A625497B}" type="presParOf" srcId="{15087763-3BEC-448A-A7B5-C228B8EC5D54}" destId="{8C6B3CD9-D586-4B52-BA0B-489B6F61539A}" srcOrd="6" destOrd="0" presId="urn:microsoft.com/office/officeart/2005/8/layout/vList2"/>
    <dgm:cxn modelId="{B1A1649C-7E29-42A0-B850-73738DAF4837}" type="presParOf" srcId="{15087763-3BEC-448A-A7B5-C228B8EC5D54}" destId="{99510223-47B5-49FD-BDE6-A0047FCB8146}" srcOrd="7" destOrd="0" presId="urn:microsoft.com/office/officeart/2005/8/layout/vList2"/>
    <dgm:cxn modelId="{EDD85AB3-98C3-4C1C-BC00-AD5C591C4D7F}" type="presParOf" srcId="{15087763-3BEC-448A-A7B5-C228B8EC5D54}" destId="{FDE7321B-5AD4-49EF-990E-E26818C16CC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DA37B6-911F-4C1A-8A31-C301FECBC8ED}" type="doc">
      <dgm:prSet loTypeId="urn:microsoft.com/office/officeart/2005/8/layout/vList2" loCatId="list" qsTypeId="urn:microsoft.com/office/officeart/2005/8/quickstyle/simple3" qsCatId="simple" csTypeId="urn:microsoft.com/office/officeart/2005/8/colors/accent3_1" csCatId="accent3" phldr="1"/>
      <dgm:spPr/>
      <dgm:t>
        <a:bodyPr/>
        <a:lstStyle/>
        <a:p>
          <a:endParaRPr lang="en-US"/>
        </a:p>
      </dgm:t>
    </dgm:pt>
    <dgm:pt modelId="{F694FCE8-CFA8-4EAF-A704-307D2B3A133B}">
      <dgm:prSet phldrT="[Text]" custT="1"/>
      <dgm:spPr/>
      <dgm:t>
        <a:bodyPr/>
        <a:lstStyle/>
        <a:p>
          <a:r>
            <a:rPr lang="en-US" sz="1900" dirty="0">
              <a:latin typeface="Calibri" panose="020F0502020204030204" pitchFamily="34" charset="0"/>
              <a:cs typeface="Calibri" panose="020F0502020204030204" pitchFamily="34" charset="0"/>
            </a:rPr>
            <a:t>Visibility to transaction data stored via the nodes of the Blockchain</a:t>
          </a:r>
        </a:p>
      </dgm:t>
    </dgm:pt>
    <dgm:pt modelId="{F566EEB2-FFEF-46D3-8666-887877140DD5}" type="parTrans" cxnId="{FDDB578B-8B57-4516-ABC9-25DE99117413}">
      <dgm:prSet/>
      <dgm:spPr/>
      <dgm:t>
        <a:bodyPr/>
        <a:lstStyle/>
        <a:p>
          <a:endParaRPr lang="en-US" sz="1900">
            <a:latin typeface="Calibri" panose="020F0502020204030204" pitchFamily="34" charset="0"/>
            <a:cs typeface="Calibri" panose="020F0502020204030204" pitchFamily="34" charset="0"/>
          </a:endParaRPr>
        </a:p>
      </dgm:t>
    </dgm:pt>
    <dgm:pt modelId="{275C8520-B69A-4442-9EC9-6404BA4F340D}" type="sibTrans" cxnId="{FDDB578B-8B57-4516-ABC9-25DE99117413}">
      <dgm:prSet/>
      <dgm:spPr/>
      <dgm:t>
        <a:bodyPr/>
        <a:lstStyle/>
        <a:p>
          <a:endParaRPr lang="en-US" sz="1900">
            <a:latin typeface="Calibri" panose="020F0502020204030204" pitchFamily="34" charset="0"/>
            <a:cs typeface="Calibri" panose="020F0502020204030204" pitchFamily="34" charset="0"/>
          </a:endParaRPr>
        </a:p>
      </dgm:t>
    </dgm:pt>
    <dgm:pt modelId="{FD5F0E83-A1A5-48F4-84B6-15B845552BFB}">
      <dgm:prSet phldrT="[Text]" custT="1"/>
      <dgm:spPr/>
      <dgm:t>
        <a:bodyPr/>
        <a:lstStyle/>
        <a:p>
          <a:r>
            <a:rPr lang="en-US" sz="1900" dirty="0">
              <a:latin typeface="Calibri" panose="020F0502020204030204" pitchFamily="34" charset="0"/>
              <a:cs typeface="Calibri" panose="020F0502020204030204" pitchFamily="34" charset="0"/>
            </a:rPr>
            <a:t>For Private Blockchains that contain transaction data from multiple parties, visibility is limited to the party-relevant transactions data</a:t>
          </a:r>
        </a:p>
      </dgm:t>
    </dgm:pt>
    <dgm:pt modelId="{816EDDB2-FD01-42EE-95EE-3BFB057DFF65}" type="parTrans" cxnId="{42876EA4-A400-4800-8728-F687458C9E52}">
      <dgm:prSet/>
      <dgm:spPr/>
      <dgm:t>
        <a:bodyPr/>
        <a:lstStyle/>
        <a:p>
          <a:endParaRPr lang="en-US" sz="1900">
            <a:latin typeface="Calibri" panose="020F0502020204030204" pitchFamily="34" charset="0"/>
            <a:cs typeface="Calibri" panose="020F0502020204030204" pitchFamily="34" charset="0"/>
          </a:endParaRPr>
        </a:p>
      </dgm:t>
    </dgm:pt>
    <dgm:pt modelId="{7E1BED95-8F0F-4963-85C6-E4F5EBF6C681}" type="sibTrans" cxnId="{42876EA4-A400-4800-8728-F687458C9E52}">
      <dgm:prSet/>
      <dgm:spPr/>
      <dgm:t>
        <a:bodyPr/>
        <a:lstStyle/>
        <a:p>
          <a:endParaRPr lang="en-US" sz="1900">
            <a:latin typeface="Calibri" panose="020F0502020204030204" pitchFamily="34" charset="0"/>
            <a:cs typeface="Calibri" panose="020F0502020204030204" pitchFamily="34" charset="0"/>
          </a:endParaRPr>
        </a:p>
      </dgm:t>
    </dgm:pt>
    <dgm:pt modelId="{B25DA325-D55B-4B94-A71B-C7989864EDE3}">
      <dgm:prSet phldrT="[Text]" custT="1"/>
      <dgm:spPr/>
      <dgm:t>
        <a:bodyPr/>
        <a:lstStyle/>
        <a:p>
          <a:r>
            <a:rPr lang="en-US" sz="1900" dirty="0">
              <a:latin typeface="Calibri" panose="020F0502020204030204" pitchFamily="34" charset="0"/>
              <a:cs typeface="Calibri" panose="020F0502020204030204" pitchFamily="34" charset="0"/>
            </a:rPr>
            <a:t>Transactions have transparency end to end across the respective Blockchain ecosystem for real time or historical review</a:t>
          </a:r>
        </a:p>
      </dgm:t>
    </dgm:pt>
    <dgm:pt modelId="{10D0E7DF-24C3-4F3C-AEB6-EC884C32B53B}" type="parTrans" cxnId="{69014B52-FAB5-449F-964E-66AD2D3977B6}">
      <dgm:prSet/>
      <dgm:spPr/>
      <dgm:t>
        <a:bodyPr/>
        <a:lstStyle/>
        <a:p>
          <a:endParaRPr lang="en-US" sz="1900">
            <a:latin typeface="Calibri" panose="020F0502020204030204" pitchFamily="34" charset="0"/>
            <a:cs typeface="Calibri" panose="020F0502020204030204" pitchFamily="34" charset="0"/>
          </a:endParaRPr>
        </a:p>
      </dgm:t>
    </dgm:pt>
    <dgm:pt modelId="{BD42D8F2-FD8D-458B-A109-F0BD048DE880}" type="sibTrans" cxnId="{69014B52-FAB5-449F-964E-66AD2D3977B6}">
      <dgm:prSet/>
      <dgm:spPr/>
      <dgm:t>
        <a:bodyPr/>
        <a:lstStyle/>
        <a:p>
          <a:endParaRPr lang="en-US" sz="1900">
            <a:latin typeface="Calibri" panose="020F0502020204030204" pitchFamily="34" charset="0"/>
            <a:cs typeface="Calibri" panose="020F0502020204030204" pitchFamily="34" charset="0"/>
          </a:endParaRPr>
        </a:p>
      </dgm:t>
    </dgm:pt>
    <dgm:pt modelId="{15087763-3BEC-448A-A7B5-C228B8EC5D54}" type="pres">
      <dgm:prSet presAssocID="{05DA37B6-911F-4C1A-8A31-C301FECBC8ED}" presName="linear" presStyleCnt="0">
        <dgm:presLayoutVars>
          <dgm:animLvl val="lvl"/>
          <dgm:resizeHandles val="exact"/>
        </dgm:presLayoutVars>
      </dgm:prSet>
      <dgm:spPr/>
    </dgm:pt>
    <dgm:pt modelId="{AA8522E5-94B7-4BDE-8400-2707784707A7}" type="pres">
      <dgm:prSet presAssocID="{F694FCE8-CFA8-4EAF-A704-307D2B3A133B}" presName="parentText" presStyleLbl="node1" presStyleIdx="0" presStyleCnt="3" custScaleY="75132" custLinFactNeighborY="-5667">
        <dgm:presLayoutVars>
          <dgm:chMax val="0"/>
          <dgm:bulletEnabled val="1"/>
        </dgm:presLayoutVars>
      </dgm:prSet>
      <dgm:spPr/>
    </dgm:pt>
    <dgm:pt modelId="{36D1F56C-5CCE-4316-A264-943DA95D82CD}" type="pres">
      <dgm:prSet presAssocID="{275C8520-B69A-4442-9EC9-6404BA4F340D}" presName="spacer" presStyleCnt="0"/>
      <dgm:spPr/>
    </dgm:pt>
    <dgm:pt modelId="{24E8E9C3-8984-43D2-8910-C9C900D0B549}" type="pres">
      <dgm:prSet presAssocID="{FD5F0E83-A1A5-48F4-84B6-15B845552BFB}" presName="parentText" presStyleLbl="node1" presStyleIdx="1" presStyleCnt="3">
        <dgm:presLayoutVars>
          <dgm:chMax val="0"/>
          <dgm:bulletEnabled val="1"/>
        </dgm:presLayoutVars>
      </dgm:prSet>
      <dgm:spPr/>
    </dgm:pt>
    <dgm:pt modelId="{753CE834-AD1B-4CD3-AEFE-80E82029E925}" type="pres">
      <dgm:prSet presAssocID="{7E1BED95-8F0F-4963-85C6-E4F5EBF6C681}" presName="spacer" presStyleCnt="0"/>
      <dgm:spPr/>
    </dgm:pt>
    <dgm:pt modelId="{F57F7584-40FC-403C-BD5F-21864A657DD2}" type="pres">
      <dgm:prSet presAssocID="{B25DA325-D55B-4B94-A71B-C7989864EDE3}" presName="parentText" presStyleLbl="node1" presStyleIdx="2" presStyleCnt="3">
        <dgm:presLayoutVars>
          <dgm:chMax val="0"/>
          <dgm:bulletEnabled val="1"/>
        </dgm:presLayoutVars>
      </dgm:prSet>
      <dgm:spPr/>
    </dgm:pt>
  </dgm:ptLst>
  <dgm:cxnLst>
    <dgm:cxn modelId="{EC8D7A01-E06A-407C-B010-6C09B30EC1A3}" type="presOf" srcId="{FD5F0E83-A1A5-48F4-84B6-15B845552BFB}" destId="{24E8E9C3-8984-43D2-8910-C9C900D0B549}" srcOrd="0" destOrd="0" presId="urn:microsoft.com/office/officeart/2005/8/layout/vList2"/>
    <dgm:cxn modelId="{DE088929-9624-4994-ADF4-9B38E2DF5321}" type="presOf" srcId="{B25DA325-D55B-4B94-A71B-C7989864EDE3}" destId="{F57F7584-40FC-403C-BD5F-21864A657DD2}" srcOrd="0" destOrd="0" presId="urn:microsoft.com/office/officeart/2005/8/layout/vList2"/>
    <dgm:cxn modelId="{89A0B332-FFD3-4404-AB7C-4C7D22CDF8E6}" type="presOf" srcId="{F694FCE8-CFA8-4EAF-A704-307D2B3A133B}" destId="{AA8522E5-94B7-4BDE-8400-2707784707A7}" srcOrd="0" destOrd="0" presId="urn:microsoft.com/office/officeart/2005/8/layout/vList2"/>
    <dgm:cxn modelId="{69014B52-FAB5-449F-964E-66AD2D3977B6}" srcId="{05DA37B6-911F-4C1A-8A31-C301FECBC8ED}" destId="{B25DA325-D55B-4B94-A71B-C7989864EDE3}" srcOrd="2" destOrd="0" parTransId="{10D0E7DF-24C3-4F3C-AEB6-EC884C32B53B}" sibTransId="{BD42D8F2-FD8D-458B-A109-F0BD048DE880}"/>
    <dgm:cxn modelId="{FDDB578B-8B57-4516-ABC9-25DE99117413}" srcId="{05DA37B6-911F-4C1A-8A31-C301FECBC8ED}" destId="{F694FCE8-CFA8-4EAF-A704-307D2B3A133B}" srcOrd="0" destOrd="0" parTransId="{F566EEB2-FFEF-46D3-8666-887877140DD5}" sibTransId="{275C8520-B69A-4442-9EC9-6404BA4F340D}"/>
    <dgm:cxn modelId="{4260BF9A-5A69-4F76-8423-87D5CE7192BE}" type="presOf" srcId="{05DA37B6-911F-4C1A-8A31-C301FECBC8ED}" destId="{15087763-3BEC-448A-A7B5-C228B8EC5D54}" srcOrd="0" destOrd="0" presId="urn:microsoft.com/office/officeart/2005/8/layout/vList2"/>
    <dgm:cxn modelId="{42876EA4-A400-4800-8728-F687458C9E52}" srcId="{05DA37B6-911F-4C1A-8A31-C301FECBC8ED}" destId="{FD5F0E83-A1A5-48F4-84B6-15B845552BFB}" srcOrd="1" destOrd="0" parTransId="{816EDDB2-FD01-42EE-95EE-3BFB057DFF65}" sibTransId="{7E1BED95-8F0F-4963-85C6-E4F5EBF6C681}"/>
    <dgm:cxn modelId="{3C74463F-15C8-4EDC-9397-ECA3612DBAC9}" type="presParOf" srcId="{15087763-3BEC-448A-A7B5-C228B8EC5D54}" destId="{AA8522E5-94B7-4BDE-8400-2707784707A7}" srcOrd="0" destOrd="0" presId="urn:microsoft.com/office/officeart/2005/8/layout/vList2"/>
    <dgm:cxn modelId="{7ABDB1BE-A7AF-4812-9EB2-6CC4958E31EC}" type="presParOf" srcId="{15087763-3BEC-448A-A7B5-C228B8EC5D54}" destId="{36D1F56C-5CCE-4316-A264-943DA95D82CD}" srcOrd="1" destOrd="0" presId="urn:microsoft.com/office/officeart/2005/8/layout/vList2"/>
    <dgm:cxn modelId="{060B4ABA-0936-4214-A357-C2A049B64185}" type="presParOf" srcId="{15087763-3BEC-448A-A7B5-C228B8EC5D54}" destId="{24E8E9C3-8984-43D2-8910-C9C900D0B549}" srcOrd="2" destOrd="0" presId="urn:microsoft.com/office/officeart/2005/8/layout/vList2"/>
    <dgm:cxn modelId="{9171500F-B62C-47BE-9C67-C9E70FFD68A2}" type="presParOf" srcId="{15087763-3BEC-448A-A7B5-C228B8EC5D54}" destId="{753CE834-AD1B-4CD3-AEFE-80E82029E925}" srcOrd="3" destOrd="0" presId="urn:microsoft.com/office/officeart/2005/8/layout/vList2"/>
    <dgm:cxn modelId="{22CEAEF4-7858-4FDA-842C-62AD854BA0FA}" type="presParOf" srcId="{15087763-3BEC-448A-A7B5-C228B8EC5D54}" destId="{F57F7584-40FC-403C-BD5F-21864A657DD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5DA37B6-911F-4C1A-8A31-C301FECBC8ED}" type="doc">
      <dgm:prSet loTypeId="urn:microsoft.com/office/officeart/2005/8/layout/vList2" loCatId="list" qsTypeId="urn:microsoft.com/office/officeart/2005/8/quickstyle/simple3" qsCatId="simple" csTypeId="urn:microsoft.com/office/officeart/2005/8/colors/accent3_1" csCatId="accent3" phldr="1"/>
      <dgm:spPr/>
      <dgm:t>
        <a:bodyPr/>
        <a:lstStyle/>
        <a:p>
          <a:endParaRPr lang="en-US"/>
        </a:p>
      </dgm:t>
    </dgm:pt>
    <dgm:pt modelId="{F694FCE8-CFA8-4EAF-A704-307D2B3A133B}">
      <dgm:prSet phldrT="[Text]"/>
      <dgm:spPr/>
      <dgm:t>
        <a:bodyPr/>
        <a:lstStyle/>
        <a:p>
          <a:r>
            <a:rPr lang="en-US" dirty="0">
              <a:latin typeface="Calibri" panose="020F0502020204030204" pitchFamily="34" charset="0"/>
              <a:cs typeface="Calibri" panose="020F0502020204030204" pitchFamily="34" charset="0"/>
            </a:rPr>
            <a:t>Each Node can store transaction data in the distributed ledger based on the code logic of the smart contract </a:t>
          </a:r>
        </a:p>
      </dgm:t>
    </dgm:pt>
    <dgm:pt modelId="{F566EEB2-FFEF-46D3-8666-887877140DD5}" type="parTrans" cxnId="{FDDB578B-8B57-4516-ABC9-25DE99117413}">
      <dgm:prSet/>
      <dgm:spPr/>
      <dgm:t>
        <a:bodyPr/>
        <a:lstStyle/>
        <a:p>
          <a:endParaRPr lang="en-US">
            <a:latin typeface="Calibri" panose="020F0502020204030204" pitchFamily="34" charset="0"/>
            <a:cs typeface="Calibri" panose="020F0502020204030204" pitchFamily="34" charset="0"/>
          </a:endParaRPr>
        </a:p>
      </dgm:t>
    </dgm:pt>
    <dgm:pt modelId="{275C8520-B69A-4442-9EC9-6404BA4F340D}" type="sibTrans" cxnId="{FDDB578B-8B57-4516-ABC9-25DE99117413}">
      <dgm:prSet/>
      <dgm:spPr/>
      <dgm:t>
        <a:bodyPr/>
        <a:lstStyle/>
        <a:p>
          <a:endParaRPr lang="en-US">
            <a:latin typeface="Calibri" panose="020F0502020204030204" pitchFamily="34" charset="0"/>
            <a:cs typeface="Calibri" panose="020F0502020204030204" pitchFamily="34" charset="0"/>
          </a:endParaRPr>
        </a:p>
      </dgm:t>
    </dgm:pt>
    <dgm:pt modelId="{B25DA325-D55B-4B94-A71B-C7989864EDE3}">
      <dgm:prSet phldrT="[Text]"/>
      <dgm:spPr/>
      <dgm:t>
        <a:bodyPr/>
        <a:lstStyle/>
        <a:p>
          <a:r>
            <a:rPr lang="en-US" dirty="0">
              <a:latin typeface="Calibri" panose="020F0502020204030204" pitchFamily="34" charset="0"/>
              <a:cs typeface="Calibri" panose="020F0502020204030204" pitchFamily="34" charset="0"/>
            </a:rPr>
            <a:t>The stored transactions are appropriately made available to blockchain participants, based on an assigned user key, and provide a audit trail to all transactions and interactions</a:t>
          </a:r>
        </a:p>
      </dgm:t>
    </dgm:pt>
    <dgm:pt modelId="{10D0E7DF-24C3-4F3C-AEB6-EC884C32B53B}" type="parTrans" cxnId="{69014B52-FAB5-449F-964E-66AD2D3977B6}">
      <dgm:prSet/>
      <dgm:spPr/>
      <dgm:t>
        <a:bodyPr/>
        <a:lstStyle/>
        <a:p>
          <a:endParaRPr lang="en-US">
            <a:latin typeface="Calibri" panose="020F0502020204030204" pitchFamily="34" charset="0"/>
            <a:cs typeface="Calibri" panose="020F0502020204030204" pitchFamily="34" charset="0"/>
          </a:endParaRPr>
        </a:p>
      </dgm:t>
    </dgm:pt>
    <dgm:pt modelId="{BD42D8F2-FD8D-458B-A109-F0BD048DE880}" type="sibTrans" cxnId="{69014B52-FAB5-449F-964E-66AD2D3977B6}">
      <dgm:prSet/>
      <dgm:spPr/>
      <dgm:t>
        <a:bodyPr/>
        <a:lstStyle/>
        <a:p>
          <a:endParaRPr lang="en-US">
            <a:latin typeface="Calibri" panose="020F0502020204030204" pitchFamily="34" charset="0"/>
            <a:cs typeface="Calibri" panose="020F0502020204030204" pitchFamily="34" charset="0"/>
          </a:endParaRPr>
        </a:p>
      </dgm:t>
    </dgm:pt>
    <dgm:pt modelId="{0B2DF96C-D1A1-4EE1-B010-6DA4605D43BF}">
      <dgm:prSet phldrT="[Text]"/>
      <dgm:spPr/>
      <dgm:t>
        <a:bodyPr/>
        <a:lstStyle/>
        <a:p>
          <a:r>
            <a:rPr lang="en-US" b="0" i="0" dirty="0">
              <a:latin typeface="Calibri" panose="020F0502020204030204" pitchFamily="34" charset="0"/>
              <a:cs typeface="Calibri" panose="020F0502020204030204" pitchFamily="34" charset="0"/>
            </a:rPr>
            <a:t>Each node independently verifies every new incoming transaction for validity, in terms of (a) its compliance with the blockchain’s rules, (b) its digital signature and (c) any conflicts with previously seen transactions</a:t>
          </a:r>
          <a:endParaRPr lang="en-US" dirty="0">
            <a:latin typeface="Calibri" panose="020F0502020204030204" pitchFamily="34" charset="0"/>
            <a:cs typeface="Calibri" panose="020F0502020204030204" pitchFamily="34" charset="0"/>
          </a:endParaRPr>
        </a:p>
      </dgm:t>
    </dgm:pt>
    <dgm:pt modelId="{ADB23901-99FC-4954-A5D1-763ABB86977C}" type="parTrans" cxnId="{D378F9D7-B325-445A-9D5B-92E609183EAC}">
      <dgm:prSet/>
      <dgm:spPr/>
      <dgm:t>
        <a:bodyPr/>
        <a:lstStyle/>
        <a:p>
          <a:endParaRPr lang="en-US">
            <a:latin typeface="Calibri" panose="020F0502020204030204" pitchFamily="34" charset="0"/>
            <a:cs typeface="Calibri" panose="020F0502020204030204" pitchFamily="34" charset="0"/>
          </a:endParaRPr>
        </a:p>
      </dgm:t>
    </dgm:pt>
    <dgm:pt modelId="{07D094F5-EC50-4D85-B66C-115A83CEC0B0}" type="sibTrans" cxnId="{D378F9D7-B325-445A-9D5B-92E609183EAC}">
      <dgm:prSet/>
      <dgm:spPr/>
      <dgm:t>
        <a:bodyPr/>
        <a:lstStyle/>
        <a:p>
          <a:endParaRPr lang="en-US">
            <a:latin typeface="Calibri" panose="020F0502020204030204" pitchFamily="34" charset="0"/>
            <a:cs typeface="Calibri" panose="020F0502020204030204" pitchFamily="34" charset="0"/>
          </a:endParaRPr>
        </a:p>
      </dgm:t>
    </dgm:pt>
    <dgm:pt modelId="{51F600C8-3536-4DFB-BC1A-49569A152CFE}">
      <dgm:prSet phldrT="[Text]"/>
      <dgm:spPr/>
      <dgm:t>
        <a:bodyPr/>
        <a:lstStyle/>
        <a:p>
          <a:r>
            <a:rPr lang="en-US" dirty="0">
              <a:latin typeface="Calibri" panose="020F0502020204030204" pitchFamily="34" charset="0"/>
              <a:cs typeface="Calibri" panose="020F0502020204030204" pitchFamily="34" charset="0"/>
            </a:rPr>
            <a:t>New Node transactions are placed in a “memory pool” and then forwarded to the peer network for independent verification</a:t>
          </a:r>
        </a:p>
      </dgm:t>
    </dgm:pt>
    <dgm:pt modelId="{2349B7A0-3D53-46EC-97A4-8EA296684258}" type="parTrans" cxnId="{4FAB8F44-5EEB-47F2-938C-0462DC90038E}">
      <dgm:prSet/>
      <dgm:spPr/>
      <dgm:t>
        <a:bodyPr/>
        <a:lstStyle/>
        <a:p>
          <a:endParaRPr lang="en-US">
            <a:latin typeface="Calibri" panose="020F0502020204030204" pitchFamily="34" charset="0"/>
            <a:cs typeface="Calibri" panose="020F0502020204030204" pitchFamily="34" charset="0"/>
          </a:endParaRPr>
        </a:p>
      </dgm:t>
    </dgm:pt>
    <dgm:pt modelId="{339A4C46-2D33-4A13-BA39-73E8F8E09147}" type="sibTrans" cxnId="{4FAB8F44-5EEB-47F2-938C-0462DC90038E}">
      <dgm:prSet/>
      <dgm:spPr/>
      <dgm:t>
        <a:bodyPr/>
        <a:lstStyle/>
        <a:p>
          <a:endParaRPr lang="en-US">
            <a:latin typeface="Calibri" panose="020F0502020204030204" pitchFamily="34" charset="0"/>
            <a:cs typeface="Calibri" panose="020F0502020204030204" pitchFamily="34" charset="0"/>
          </a:endParaRPr>
        </a:p>
      </dgm:t>
    </dgm:pt>
    <dgm:pt modelId="{15087763-3BEC-448A-A7B5-C228B8EC5D54}" type="pres">
      <dgm:prSet presAssocID="{05DA37B6-911F-4C1A-8A31-C301FECBC8ED}" presName="linear" presStyleCnt="0">
        <dgm:presLayoutVars>
          <dgm:animLvl val="lvl"/>
          <dgm:resizeHandles val="exact"/>
        </dgm:presLayoutVars>
      </dgm:prSet>
      <dgm:spPr/>
    </dgm:pt>
    <dgm:pt modelId="{AA8522E5-94B7-4BDE-8400-2707784707A7}" type="pres">
      <dgm:prSet presAssocID="{F694FCE8-CFA8-4EAF-A704-307D2B3A133B}" presName="parentText" presStyleLbl="node1" presStyleIdx="0" presStyleCnt="4" custLinFactNeighborY="-5667">
        <dgm:presLayoutVars>
          <dgm:chMax val="0"/>
          <dgm:bulletEnabled val="1"/>
        </dgm:presLayoutVars>
      </dgm:prSet>
      <dgm:spPr/>
    </dgm:pt>
    <dgm:pt modelId="{36D1F56C-5CCE-4316-A264-943DA95D82CD}" type="pres">
      <dgm:prSet presAssocID="{275C8520-B69A-4442-9EC9-6404BA4F340D}" presName="spacer" presStyleCnt="0"/>
      <dgm:spPr/>
    </dgm:pt>
    <dgm:pt modelId="{78C78728-A894-4CE4-B869-EC98ACE34F39}" type="pres">
      <dgm:prSet presAssocID="{51F600C8-3536-4DFB-BC1A-49569A152CFE}" presName="parentText" presStyleLbl="node1" presStyleIdx="1" presStyleCnt="4">
        <dgm:presLayoutVars>
          <dgm:chMax val="0"/>
          <dgm:bulletEnabled val="1"/>
        </dgm:presLayoutVars>
      </dgm:prSet>
      <dgm:spPr/>
    </dgm:pt>
    <dgm:pt modelId="{3C8E1897-F7FD-4049-89B6-9DBA18A409E7}" type="pres">
      <dgm:prSet presAssocID="{339A4C46-2D33-4A13-BA39-73E8F8E09147}" presName="spacer" presStyleCnt="0"/>
      <dgm:spPr/>
    </dgm:pt>
    <dgm:pt modelId="{EA9CA72A-44D5-4811-B150-0CB9BC156C34}" type="pres">
      <dgm:prSet presAssocID="{0B2DF96C-D1A1-4EE1-B010-6DA4605D43BF}" presName="parentText" presStyleLbl="node1" presStyleIdx="2" presStyleCnt="4">
        <dgm:presLayoutVars>
          <dgm:chMax val="0"/>
          <dgm:bulletEnabled val="1"/>
        </dgm:presLayoutVars>
      </dgm:prSet>
      <dgm:spPr/>
    </dgm:pt>
    <dgm:pt modelId="{CF38E916-D089-413A-9070-AA3211A4EFE5}" type="pres">
      <dgm:prSet presAssocID="{07D094F5-EC50-4D85-B66C-115A83CEC0B0}" presName="spacer" presStyleCnt="0"/>
      <dgm:spPr/>
    </dgm:pt>
    <dgm:pt modelId="{F57F7584-40FC-403C-BD5F-21864A657DD2}" type="pres">
      <dgm:prSet presAssocID="{B25DA325-D55B-4B94-A71B-C7989864EDE3}" presName="parentText" presStyleLbl="node1" presStyleIdx="3" presStyleCnt="4">
        <dgm:presLayoutVars>
          <dgm:chMax val="0"/>
          <dgm:bulletEnabled val="1"/>
        </dgm:presLayoutVars>
      </dgm:prSet>
      <dgm:spPr/>
    </dgm:pt>
  </dgm:ptLst>
  <dgm:cxnLst>
    <dgm:cxn modelId="{4FAB8F44-5EEB-47F2-938C-0462DC90038E}" srcId="{05DA37B6-911F-4C1A-8A31-C301FECBC8ED}" destId="{51F600C8-3536-4DFB-BC1A-49569A152CFE}" srcOrd="1" destOrd="0" parTransId="{2349B7A0-3D53-46EC-97A4-8EA296684258}" sibTransId="{339A4C46-2D33-4A13-BA39-73E8F8E09147}"/>
    <dgm:cxn modelId="{69014B52-FAB5-449F-964E-66AD2D3977B6}" srcId="{05DA37B6-911F-4C1A-8A31-C301FECBC8ED}" destId="{B25DA325-D55B-4B94-A71B-C7989864EDE3}" srcOrd="3" destOrd="0" parTransId="{10D0E7DF-24C3-4F3C-AEB6-EC884C32B53B}" sibTransId="{BD42D8F2-FD8D-458B-A109-F0BD048DE880}"/>
    <dgm:cxn modelId="{225D9785-27C7-4B8B-AD18-7AD6A8FDD676}" type="presOf" srcId="{05DA37B6-911F-4C1A-8A31-C301FECBC8ED}" destId="{15087763-3BEC-448A-A7B5-C228B8EC5D54}" srcOrd="0" destOrd="0" presId="urn:microsoft.com/office/officeart/2005/8/layout/vList2"/>
    <dgm:cxn modelId="{FDDB578B-8B57-4516-ABC9-25DE99117413}" srcId="{05DA37B6-911F-4C1A-8A31-C301FECBC8ED}" destId="{F694FCE8-CFA8-4EAF-A704-307D2B3A133B}" srcOrd="0" destOrd="0" parTransId="{F566EEB2-FFEF-46D3-8666-887877140DD5}" sibTransId="{275C8520-B69A-4442-9EC9-6404BA4F340D}"/>
    <dgm:cxn modelId="{F9BB90A5-DCB2-44AD-922B-94CDF8FD0364}" type="presOf" srcId="{51F600C8-3536-4DFB-BC1A-49569A152CFE}" destId="{78C78728-A894-4CE4-B869-EC98ACE34F39}" srcOrd="0" destOrd="0" presId="urn:microsoft.com/office/officeart/2005/8/layout/vList2"/>
    <dgm:cxn modelId="{C2C09FC8-6C46-4605-BD87-E24DA5CE2834}" type="presOf" srcId="{0B2DF96C-D1A1-4EE1-B010-6DA4605D43BF}" destId="{EA9CA72A-44D5-4811-B150-0CB9BC156C34}" srcOrd="0" destOrd="0" presId="urn:microsoft.com/office/officeart/2005/8/layout/vList2"/>
    <dgm:cxn modelId="{FEE3FBD2-08CE-4D87-B4EB-78DD080E2FFC}" type="presOf" srcId="{F694FCE8-CFA8-4EAF-A704-307D2B3A133B}" destId="{AA8522E5-94B7-4BDE-8400-2707784707A7}" srcOrd="0" destOrd="0" presId="urn:microsoft.com/office/officeart/2005/8/layout/vList2"/>
    <dgm:cxn modelId="{D378F9D7-B325-445A-9D5B-92E609183EAC}" srcId="{05DA37B6-911F-4C1A-8A31-C301FECBC8ED}" destId="{0B2DF96C-D1A1-4EE1-B010-6DA4605D43BF}" srcOrd="2" destOrd="0" parTransId="{ADB23901-99FC-4954-A5D1-763ABB86977C}" sibTransId="{07D094F5-EC50-4D85-B66C-115A83CEC0B0}"/>
    <dgm:cxn modelId="{36DE41FE-B47D-408F-977F-31AF4A5DBF54}" type="presOf" srcId="{B25DA325-D55B-4B94-A71B-C7989864EDE3}" destId="{F57F7584-40FC-403C-BD5F-21864A657DD2}" srcOrd="0" destOrd="0" presId="urn:microsoft.com/office/officeart/2005/8/layout/vList2"/>
    <dgm:cxn modelId="{0BCD49CD-8282-404E-988D-0B2767D7D94F}" type="presParOf" srcId="{15087763-3BEC-448A-A7B5-C228B8EC5D54}" destId="{AA8522E5-94B7-4BDE-8400-2707784707A7}" srcOrd="0" destOrd="0" presId="urn:microsoft.com/office/officeart/2005/8/layout/vList2"/>
    <dgm:cxn modelId="{FDD392F0-3170-4F3E-BD39-862B0F58506C}" type="presParOf" srcId="{15087763-3BEC-448A-A7B5-C228B8EC5D54}" destId="{36D1F56C-5CCE-4316-A264-943DA95D82CD}" srcOrd="1" destOrd="0" presId="urn:microsoft.com/office/officeart/2005/8/layout/vList2"/>
    <dgm:cxn modelId="{7387A313-8D0C-4B88-A5B9-F18C6A5F05AE}" type="presParOf" srcId="{15087763-3BEC-448A-A7B5-C228B8EC5D54}" destId="{78C78728-A894-4CE4-B869-EC98ACE34F39}" srcOrd="2" destOrd="0" presId="urn:microsoft.com/office/officeart/2005/8/layout/vList2"/>
    <dgm:cxn modelId="{76A9C578-1CDC-4231-A9BF-D46DFCE5A19F}" type="presParOf" srcId="{15087763-3BEC-448A-A7B5-C228B8EC5D54}" destId="{3C8E1897-F7FD-4049-89B6-9DBA18A409E7}" srcOrd="3" destOrd="0" presId="urn:microsoft.com/office/officeart/2005/8/layout/vList2"/>
    <dgm:cxn modelId="{DFE9A47D-7039-4422-A2F0-92F749E98AA4}" type="presParOf" srcId="{15087763-3BEC-448A-A7B5-C228B8EC5D54}" destId="{EA9CA72A-44D5-4811-B150-0CB9BC156C34}" srcOrd="4" destOrd="0" presId="urn:microsoft.com/office/officeart/2005/8/layout/vList2"/>
    <dgm:cxn modelId="{9FB61657-EAF4-4618-B2AF-C8D230BF7E4F}" type="presParOf" srcId="{15087763-3BEC-448A-A7B5-C228B8EC5D54}" destId="{CF38E916-D089-413A-9070-AA3211A4EFE5}" srcOrd="5" destOrd="0" presId="urn:microsoft.com/office/officeart/2005/8/layout/vList2"/>
    <dgm:cxn modelId="{474E97F1-F5D0-4DB9-8E67-B85AF0A9AE7C}" type="presParOf" srcId="{15087763-3BEC-448A-A7B5-C228B8EC5D54}" destId="{F57F7584-40FC-403C-BD5F-21864A657DD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DA37B6-911F-4C1A-8A31-C301FECBC8ED}" type="doc">
      <dgm:prSet loTypeId="urn:microsoft.com/office/officeart/2005/8/layout/vList2" loCatId="list" qsTypeId="urn:microsoft.com/office/officeart/2005/8/quickstyle/simple3" qsCatId="simple" csTypeId="urn:microsoft.com/office/officeart/2005/8/colors/accent3_1" csCatId="accent3" phldr="1"/>
      <dgm:spPr/>
      <dgm:t>
        <a:bodyPr/>
        <a:lstStyle/>
        <a:p>
          <a:endParaRPr lang="en-US"/>
        </a:p>
      </dgm:t>
    </dgm:pt>
    <dgm:pt modelId="{F694FCE8-CFA8-4EAF-A704-307D2B3A133B}">
      <dgm:prSet phldrT="[Text]" custT="1"/>
      <dgm:spPr/>
      <dgm:t>
        <a:bodyPr/>
        <a:lstStyle/>
        <a:p>
          <a:r>
            <a:rPr lang="en-US" sz="1800" dirty="0">
              <a:latin typeface="Calibri" panose="020F0502020204030204" pitchFamily="34" charset="0"/>
              <a:cs typeface="Calibri" panose="020F0502020204030204" pitchFamily="34" charset="0"/>
            </a:rPr>
            <a:t>Visibility to full chains of custody for movement and transfer of assets, e.g. raw material, finished goods, regulated item</a:t>
          </a:r>
        </a:p>
      </dgm:t>
    </dgm:pt>
    <dgm:pt modelId="{F566EEB2-FFEF-46D3-8666-887877140DD5}" type="parTrans" cxnId="{FDDB578B-8B57-4516-ABC9-25DE99117413}">
      <dgm:prSet/>
      <dgm:spPr/>
      <dgm:t>
        <a:bodyPr/>
        <a:lstStyle/>
        <a:p>
          <a:endParaRPr lang="en-US" sz="1800">
            <a:latin typeface="Calibri" panose="020F0502020204030204" pitchFamily="34" charset="0"/>
            <a:cs typeface="Calibri" panose="020F0502020204030204" pitchFamily="34" charset="0"/>
          </a:endParaRPr>
        </a:p>
      </dgm:t>
    </dgm:pt>
    <dgm:pt modelId="{275C8520-B69A-4442-9EC9-6404BA4F340D}" type="sibTrans" cxnId="{FDDB578B-8B57-4516-ABC9-25DE99117413}">
      <dgm:prSet/>
      <dgm:spPr/>
      <dgm:t>
        <a:bodyPr/>
        <a:lstStyle/>
        <a:p>
          <a:endParaRPr lang="en-US" sz="1800">
            <a:latin typeface="Calibri" panose="020F0502020204030204" pitchFamily="34" charset="0"/>
            <a:cs typeface="Calibri" panose="020F0502020204030204" pitchFamily="34" charset="0"/>
          </a:endParaRPr>
        </a:p>
      </dgm:t>
    </dgm:pt>
    <dgm:pt modelId="{48AB7026-C289-446C-96B4-54BF9E4C5ECB}">
      <dgm:prSet phldrT="[Text]" custT="1"/>
      <dgm:spPr/>
      <dgm:t>
        <a:bodyPr/>
        <a:lstStyle/>
        <a:p>
          <a:r>
            <a:rPr lang="en-US" sz="1800" dirty="0">
              <a:latin typeface="Calibri" panose="020F0502020204030204" pitchFamily="34" charset="0"/>
              <a:cs typeface="Calibri" panose="020F0502020204030204" pitchFamily="34" charset="0"/>
            </a:rPr>
            <a:t>Chains of custody are verifiable and auditable, creating a digital thread for connecting the dots among interactions and asset exchanges</a:t>
          </a:r>
        </a:p>
      </dgm:t>
    </dgm:pt>
    <dgm:pt modelId="{92C0B9E6-3A93-446C-8C44-FF622CDD1C3F}" type="parTrans" cxnId="{1D8A5FAE-9FF9-4B5C-886D-12E13A24A8E7}">
      <dgm:prSet/>
      <dgm:spPr/>
      <dgm:t>
        <a:bodyPr/>
        <a:lstStyle/>
        <a:p>
          <a:endParaRPr lang="en-US" sz="1800">
            <a:latin typeface="Calibri" panose="020F0502020204030204" pitchFamily="34" charset="0"/>
            <a:cs typeface="Calibri" panose="020F0502020204030204" pitchFamily="34" charset="0"/>
          </a:endParaRPr>
        </a:p>
      </dgm:t>
    </dgm:pt>
    <dgm:pt modelId="{39B9A0B7-3767-40A7-BADC-DB1F9756DD23}" type="sibTrans" cxnId="{1D8A5FAE-9FF9-4B5C-886D-12E13A24A8E7}">
      <dgm:prSet/>
      <dgm:spPr/>
      <dgm:t>
        <a:bodyPr/>
        <a:lstStyle/>
        <a:p>
          <a:endParaRPr lang="en-US" sz="1800">
            <a:latin typeface="Calibri" panose="020F0502020204030204" pitchFamily="34" charset="0"/>
            <a:cs typeface="Calibri" panose="020F0502020204030204" pitchFamily="34" charset="0"/>
          </a:endParaRPr>
        </a:p>
      </dgm:t>
    </dgm:pt>
    <dgm:pt modelId="{7ADF0E3C-F40B-4BD0-97F4-1FECA0699E39}">
      <dgm:prSet phldrT="[Text]" custT="1"/>
      <dgm:spPr/>
      <dgm:t>
        <a:bodyPr/>
        <a:lstStyle/>
        <a:p>
          <a:r>
            <a:rPr lang="en-US" sz="1800" dirty="0">
              <a:latin typeface="Calibri" panose="020F0502020204030204" pitchFamily="34" charset="0"/>
              <a:cs typeface="Calibri" panose="020F0502020204030204" pitchFamily="34" charset="0"/>
            </a:rPr>
            <a:t>Provides for tracing and verifying the origins, attributes and ownership across a supply chain or other multi-party business event</a:t>
          </a:r>
        </a:p>
      </dgm:t>
    </dgm:pt>
    <dgm:pt modelId="{B890EC9F-C596-430A-A289-8DE28C0AD397}" type="parTrans" cxnId="{C21BF98D-497E-409F-9E8D-66F43F4237B1}">
      <dgm:prSet/>
      <dgm:spPr/>
      <dgm:t>
        <a:bodyPr/>
        <a:lstStyle/>
        <a:p>
          <a:endParaRPr lang="en-US" sz="1800">
            <a:latin typeface="Calibri" panose="020F0502020204030204" pitchFamily="34" charset="0"/>
            <a:cs typeface="Calibri" panose="020F0502020204030204" pitchFamily="34" charset="0"/>
          </a:endParaRPr>
        </a:p>
      </dgm:t>
    </dgm:pt>
    <dgm:pt modelId="{8692C377-10F6-4762-8B05-880B5560635C}" type="sibTrans" cxnId="{C21BF98D-497E-409F-9E8D-66F43F4237B1}">
      <dgm:prSet/>
      <dgm:spPr/>
      <dgm:t>
        <a:bodyPr/>
        <a:lstStyle/>
        <a:p>
          <a:endParaRPr lang="en-US" sz="1800">
            <a:latin typeface="Calibri" panose="020F0502020204030204" pitchFamily="34" charset="0"/>
            <a:cs typeface="Calibri" panose="020F0502020204030204" pitchFamily="34" charset="0"/>
          </a:endParaRPr>
        </a:p>
      </dgm:t>
    </dgm:pt>
    <dgm:pt modelId="{15087763-3BEC-448A-A7B5-C228B8EC5D54}" type="pres">
      <dgm:prSet presAssocID="{05DA37B6-911F-4C1A-8A31-C301FECBC8ED}" presName="linear" presStyleCnt="0">
        <dgm:presLayoutVars>
          <dgm:animLvl val="lvl"/>
          <dgm:resizeHandles val="exact"/>
        </dgm:presLayoutVars>
      </dgm:prSet>
      <dgm:spPr/>
    </dgm:pt>
    <dgm:pt modelId="{AA8522E5-94B7-4BDE-8400-2707784707A7}" type="pres">
      <dgm:prSet presAssocID="{F694FCE8-CFA8-4EAF-A704-307D2B3A133B}" presName="parentText" presStyleLbl="node1" presStyleIdx="0" presStyleCnt="3" custLinFactNeighborY="-5667">
        <dgm:presLayoutVars>
          <dgm:chMax val="0"/>
          <dgm:bulletEnabled val="1"/>
        </dgm:presLayoutVars>
      </dgm:prSet>
      <dgm:spPr/>
    </dgm:pt>
    <dgm:pt modelId="{E48F5BFE-8F90-41AD-84F2-31F3752E7760}" type="pres">
      <dgm:prSet presAssocID="{275C8520-B69A-4442-9EC9-6404BA4F340D}" presName="spacer" presStyleCnt="0"/>
      <dgm:spPr/>
    </dgm:pt>
    <dgm:pt modelId="{E4E4C317-9654-46FD-B144-9DEC6EB60CE0}" type="pres">
      <dgm:prSet presAssocID="{48AB7026-C289-446C-96B4-54BF9E4C5ECB}" presName="parentText" presStyleLbl="node1" presStyleIdx="1" presStyleCnt="3">
        <dgm:presLayoutVars>
          <dgm:chMax val="0"/>
          <dgm:bulletEnabled val="1"/>
        </dgm:presLayoutVars>
      </dgm:prSet>
      <dgm:spPr/>
    </dgm:pt>
    <dgm:pt modelId="{168ABF70-9A96-42E6-AE73-97384B1ABAE9}" type="pres">
      <dgm:prSet presAssocID="{39B9A0B7-3767-40A7-BADC-DB1F9756DD23}" presName="spacer" presStyleCnt="0"/>
      <dgm:spPr/>
    </dgm:pt>
    <dgm:pt modelId="{5A4C255C-0C0E-44EA-AFF6-945BDF0505AA}" type="pres">
      <dgm:prSet presAssocID="{7ADF0E3C-F40B-4BD0-97F4-1FECA0699E39}" presName="parentText" presStyleLbl="node1" presStyleIdx="2" presStyleCnt="3">
        <dgm:presLayoutVars>
          <dgm:chMax val="0"/>
          <dgm:bulletEnabled val="1"/>
        </dgm:presLayoutVars>
      </dgm:prSet>
      <dgm:spPr/>
    </dgm:pt>
  </dgm:ptLst>
  <dgm:cxnLst>
    <dgm:cxn modelId="{7E11153A-B400-4298-ACEE-CF9721A12652}" type="presOf" srcId="{05DA37B6-911F-4C1A-8A31-C301FECBC8ED}" destId="{15087763-3BEC-448A-A7B5-C228B8EC5D54}" srcOrd="0" destOrd="0" presId="urn:microsoft.com/office/officeart/2005/8/layout/vList2"/>
    <dgm:cxn modelId="{468FB367-F32C-4ED9-8456-A827E23B6BB4}" type="presOf" srcId="{48AB7026-C289-446C-96B4-54BF9E4C5ECB}" destId="{E4E4C317-9654-46FD-B144-9DEC6EB60CE0}" srcOrd="0" destOrd="0" presId="urn:microsoft.com/office/officeart/2005/8/layout/vList2"/>
    <dgm:cxn modelId="{FDDB578B-8B57-4516-ABC9-25DE99117413}" srcId="{05DA37B6-911F-4C1A-8A31-C301FECBC8ED}" destId="{F694FCE8-CFA8-4EAF-A704-307D2B3A133B}" srcOrd="0" destOrd="0" parTransId="{F566EEB2-FFEF-46D3-8666-887877140DD5}" sibTransId="{275C8520-B69A-4442-9EC9-6404BA4F340D}"/>
    <dgm:cxn modelId="{C21BF98D-497E-409F-9E8D-66F43F4237B1}" srcId="{05DA37B6-911F-4C1A-8A31-C301FECBC8ED}" destId="{7ADF0E3C-F40B-4BD0-97F4-1FECA0699E39}" srcOrd="2" destOrd="0" parTransId="{B890EC9F-C596-430A-A289-8DE28C0AD397}" sibTransId="{8692C377-10F6-4762-8B05-880B5560635C}"/>
    <dgm:cxn modelId="{1D8A5FAE-9FF9-4B5C-886D-12E13A24A8E7}" srcId="{05DA37B6-911F-4C1A-8A31-C301FECBC8ED}" destId="{48AB7026-C289-446C-96B4-54BF9E4C5ECB}" srcOrd="1" destOrd="0" parTransId="{92C0B9E6-3A93-446C-8C44-FF622CDD1C3F}" sibTransId="{39B9A0B7-3767-40A7-BADC-DB1F9756DD23}"/>
    <dgm:cxn modelId="{9B33DCBA-FC7F-4177-88DB-188F8E9B085B}" type="presOf" srcId="{7ADF0E3C-F40B-4BD0-97F4-1FECA0699E39}" destId="{5A4C255C-0C0E-44EA-AFF6-945BDF0505AA}" srcOrd="0" destOrd="0" presId="urn:microsoft.com/office/officeart/2005/8/layout/vList2"/>
    <dgm:cxn modelId="{F28BFBF9-9630-4083-829F-39B2B89DDAB9}" type="presOf" srcId="{F694FCE8-CFA8-4EAF-A704-307D2B3A133B}" destId="{AA8522E5-94B7-4BDE-8400-2707784707A7}" srcOrd="0" destOrd="0" presId="urn:microsoft.com/office/officeart/2005/8/layout/vList2"/>
    <dgm:cxn modelId="{A91D551E-F674-4F18-98AC-06E599A7AE3A}" type="presParOf" srcId="{15087763-3BEC-448A-A7B5-C228B8EC5D54}" destId="{AA8522E5-94B7-4BDE-8400-2707784707A7}" srcOrd="0" destOrd="0" presId="urn:microsoft.com/office/officeart/2005/8/layout/vList2"/>
    <dgm:cxn modelId="{D2A5E301-DA33-48B8-A68E-3829D22F5833}" type="presParOf" srcId="{15087763-3BEC-448A-A7B5-C228B8EC5D54}" destId="{E48F5BFE-8F90-41AD-84F2-31F3752E7760}" srcOrd="1" destOrd="0" presId="urn:microsoft.com/office/officeart/2005/8/layout/vList2"/>
    <dgm:cxn modelId="{4510EF9B-5D63-47D5-846C-46FA32943B1B}" type="presParOf" srcId="{15087763-3BEC-448A-A7B5-C228B8EC5D54}" destId="{E4E4C317-9654-46FD-B144-9DEC6EB60CE0}" srcOrd="2" destOrd="0" presId="urn:microsoft.com/office/officeart/2005/8/layout/vList2"/>
    <dgm:cxn modelId="{D0E2635A-5A13-410C-A6CE-F428B5AD143F}" type="presParOf" srcId="{15087763-3BEC-448A-A7B5-C228B8EC5D54}" destId="{168ABF70-9A96-42E6-AE73-97384B1ABAE9}" srcOrd="3" destOrd="0" presId="urn:microsoft.com/office/officeart/2005/8/layout/vList2"/>
    <dgm:cxn modelId="{83F25AAC-6B0A-4169-837D-9362066AF6AA}" type="presParOf" srcId="{15087763-3BEC-448A-A7B5-C228B8EC5D54}" destId="{5A4C255C-0C0E-44EA-AFF6-945BDF0505A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3DD7C26-EF73-46FE-96C8-5E0B1B86BF1A}" type="doc">
      <dgm:prSet loTypeId="urn:microsoft.com/office/officeart/2005/8/layout/vList2" loCatId="list" qsTypeId="urn:microsoft.com/office/officeart/2005/8/quickstyle/simple4" qsCatId="simple" csTypeId="urn:microsoft.com/office/officeart/2005/8/colors/accent3_5" csCatId="accent3" phldr="1"/>
      <dgm:spPr/>
      <dgm:t>
        <a:bodyPr/>
        <a:lstStyle/>
        <a:p>
          <a:endParaRPr lang="en-US"/>
        </a:p>
      </dgm:t>
    </dgm:pt>
    <dgm:pt modelId="{AFA288A8-9B49-4D83-9058-E412AD40B2C7}">
      <dgm:prSet phldrT="[Text]" custT="1"/>
      <dgm:spPr/>
      <dgm:t>
        <a:bodyPr/>
        <a:lstStyle/>
        <a:p>
          <a:r>
            <a:rPr lang="en-US" sz="1800" b="1" dirty="0">
              <a:latin typeface="Calibri" panose="020F0502020204030204" pitchFamily="34" charset="0"/>
              <a:cs typeface="Calibri" panose="020F0502020204030204" pitchFamily="34" charset="0"/>
            </a:rPr>
            <a:t>Loyalty</a:t>
          </a:r>
        </a:p>
      </dgm:t>
    </dgm:pt>
    <dgm:pt modelId="{48AB235A-BC98-4D47-B0F0-A8F3BC6651ED}" type="parTrans" cxnId="{5F1F0317-E86C-4B9E-A1DD-DB987C5BA29E}">
      <dgm:prSet/>
      <dgm:spPr/>
      <dgm:t>
        <a:bodyPr/>
        <a:lstStyle/>
        <a:p>
          <a:endParaRPr lang="en-US"/>
        </a:p>
      </dgm:t>
    </dgm:pt>
    <dgm:pt modelId="{D263463F-7B41-4129-BCB2-87F1303D4B98}" type="sibTrans" cxnId="{5F1F0317-E86C-4B9E-A1DD-DB987C5BA29E}">
      <dgm:prSet/>
      <dgm:spPr/>
      <dgm:t>
        <a:bodyPr/>
        <a:lstStyle/>
        <a:p>
          <a:endParaRPr lang="en-US"/>
        </a:p>
      </dgm:t>
    </dgm:pt>
    <dgm:pt modelId="{EE3E3370-64BE-482C-B2BB-C00551F6B75B}">
      <dgm:prSet/>
      <dgm:spPr/>
      <dgm:t>
        <a:bodyPr/>
        <a:lstStyle/>
        <a:p>
          <a:r>
            <a:rPr lang="en-US" dirty="0"/>
            <a:t>Digital loyalty tokens platform which enables multi-tenant, cross-platform collaboration and a decentralized exchange for easy and quick conversion of loyalty tokens. </a:t>
          </a:r>
        </a:p>
      </dgm:t>
    </dgm:pt>
    <dgm:pt modelId="{95ED25B7-2899-46B6-BF11-42AB3524A231}" type="parTrans" cxnId="{67A0E172-AA79-4D9C-9225-65B740CE4A29}">
      <dgm:prSet/>
      <dgm:spPr/>
      <dgm:t>
        <a:bodyPr/>
        <a:lstStyle/>
        <a:p>
          <a:endParaRPr lang="en-US"/>
        </a:p>
      </dgm:t>
    </dgm:pt>
    <dgm:pt modelId="{4B6D1B76-BA4D-4459-A107-201674484AFE}" type="sibTrans" cxnId="{67A0E172-AA79-4D9C-9225-65B740CE4A29}">
      <dgm:prSet/>
      <dgm:spPr/>
      <dgm:t>
        <a:bodyPr/>
        <a:lstStyle/>
        <a:p>
          <a:endParaRPr lang="en-US"/>
        </a:p>
      </dgm:t>
    </dgm:pt>
    <dgm:pt modelId="{EAE02875-0022-4417-B989-E3AB62E1E020}">
      <dgm:prSet custT="1"/>
      <dgm:spPr/>
      <dgm:t>
        <a:bodyPr/>
        <a:lstStyle/>
        <a:p>
          <a:r>
            <a:rPr lang="en-US" sz="1800" b="1" dirty="0">
              <a:latin typeface="Calibri" panose="020F0502020204030204" pitchFamily="34" charset="0"/>
              <a:cs typeface="Calibri" panose="020F0502020204030204" pitchFamily="34" charset="0"/>
            </a:rPr>
            <a:t>Syndicated Loans</a:t>
          </a:r>
        </a:p>
      </dgm:t>
    </dgm:pt>
    <dgm:pt modelId="{A59EE959-3D86-4E26-896D-2DEC9C3AD962}" type="parTrans" cxnId="{8C83A064-B024-46FC-873A-4A049533F0FF}">
      <dgm:prSet/>
      <dgm:spPr/>
      <dgm:t>
        <a:bodyPr/>
        <a:lstStyle/>
        <a:p>
          <a:endParaRPr lang="en-US"/>
        </a:p>
      </dgm:t>
    </dgm:pt>
    <dgm:pt modelId="{1F736438-E98E-4686-AD7F-E61E06A42412}" type="sibTrans" cxnId="{8C83A064-B024-46FC-873A-4A049533F0FF}">
      <dgm:prSet/>
      <dgm:spPr/>
      <dgm:t>
        <a:bodyPr/>
        <a:lstStyle/>
        <a:p>
          <a:endParaRPr lang="en-US"/>
        </a:p>
      </dgm:t>
    </dgm:pt>
    <dgm:pt modelId="{4E8D0729-6931-47A1-9AA7-966514433299}">
      <dgm:prSet/>
      <dgm:spPr/>
      <dgm:t>
        <a:bodyPr/>
        <a:lstStyle/>
        <a:p>
          <a:r>
            <a:rPr lang="en-US" dirty="0"/>
            <a:t>A decentralized solution which brings a common digital platform to a small group of stakeholders (lead bank, participating bank and borrower) to increase efficiency (conversion from paper to digital).</a:t>
          </a:r>
        </a:p>
      </dgm:t>
    </dgm:pt>
    <dgm:pt modelId="{5991BE63-9CE2-41AD-A7CA-CCB964A4D7A3}" type="parTrans" cxnId="{EC111C8E-F5A4-4623-9326-DE01EE4EB3FC}">
      <dgm:prSet/>
      <dgm:spPr/>
      <dgm:t>
        <a:bodyPr/>
        <a:lstStyle/>
        <a:p>
          <a:endParaRPr lang="en-US"/>
        </a:p>
      </dgm:t>
    </dgm:pt>
    <dgm:pt modelId="{90CEBE85-1A77-404C-8FED-6E8FE2D9B33F}" type="sibTrans" cxnId="{EC111C8E-F5A4-4623-9326-DE01EE4EB3FC}">
      <dgm:prSet/>
      <dgm:spPr/>
      <dgm:t>
        <a:bodyPr/>
        <a:lstStyle/>
        <a:p>
          <a:endParaRPr lang="en-US"/>
        </a:p>
      </dgm:t>
    </dgm:pt>
    <dgm:pt modelId="{E0E2AF0C-E66F-42D0-A1A4-3D489457DF8E}">
      <dgm:prSet custT="1"/>
      <dgm:spPr/>
      <dgm:t>
        <a:bodyPr/>
        <a:lstStyle/>
        <a:p>
          <a:r>
            <a:rPr lang="en-US" sz="1800" b="1" dirty="0">
              <a:latin typeface="Calibri" panose="020F0502020204030204" pitchFamily="34" charset="0"/>
              <a:cs typeface="Calibri" panose="020F0502020204030204" pitchFamily="34" charset="0"/>
            </a:rPr>
            <a:t>Private Securities</a:t>
          </a:r>
        </a:p>
      </dgm:t>
    </dgm:pt>
    <dgm:pt modelId="{87DCFDEF-2658-4E62-B143-00A7A229547E}" type="parTrans" cxnId="{A5B0177C-AE1F-4037-A690-A20369E9CDD8}">
      <dgm:prSet/>
      <dgm:spPr/>
      <dgm:t>
        <a:bodyPr/>
        <a:lstStyle/>
        <a:p>
          <a:endParaRPr lang="en-US"/>
        </a:p>
      </dgm:t>
    </dgm:pt>
    <dgm:pt modelId="{A2248D69-BFDE-46B2-9FF3-BB842518D1BD}" type="sibTrans" cxnId="{A5B0177C-AE1F-4037-A690-A20369E9CDD8}">
      <dgm:prSet/>
      <dgm:spPr/>
      <dgm:t>
        <a:bodyPr/>
        <a:lstStyle/>
        <a:p>
          <a:endParaRPr lang="en-US"/>
        </a:p>
      </dgm:t>
    </dgm:pt>
    <dgm:pt modelId="{41425182-26A5-44AA-80B6-9E1D602FB71B}">
      <dgm:prSet/>
      <dgm:spPr/>
      <dgm:t>
        <a:bodyPr/>
        <a:lstStyle/>
        <a:p>
          <a:r>
            <a:rPr lang="en-US" dirty="0"/>
            <a:t>Private securities solution which enables capital markets firms to create digital assets and automates the master order book, corporate action and exchange of digital securities, with the direct and immediate access and oversight by state regulatory bodies. </a:t>
          </a:r>
        </a:p>
      </dgm:t>
    </dgm:pt>
    <dgm:pt modelId="{B78CD6C8-34EE-494C-BE1A-92907241B461}" type="parTrans" cxnId="{190A15E0-E502-4F92-BEB0-9E0A1F14EA74}">
      <dgm:prSet/>
      <dgm:spPr/>
      <dgm:t>
        <a:bodyPr/>
        <a:lstStyle/>
        <a:p>
          <a:endParaRPr lang="en-US"/>
        </a:p>
      </dgm:t>
    </dgm:pt>
    <dgm:pt modelId="{C331356B-0117-45F9-8202-A9459E3F009C}" type="sibTrans" cxnId="{190A15E0-E502-4F92-BEB0-9E0A1F14EA74}">
      <dgm:prSet/>
      <dgm:spPr/>
      <dgm:t>
        <a:bodyPr/>
        <a:lstStyle/>
        <a:p>
          <a:endParaRPr lang="en-US"/>
        </a:p>
      </dgm:t>
    </dgm:pt>
    <dgm:pt modelId="{DB1B2F13-06AE-485C-B9E3-64E3C459DA50}">
      <dgm:prSet custT="1"/>
      <dgm:spPr/>
      <dgm:t>
        <a:bodyPr/>
        <a:lstStyle/>
        <a:p>
          <a:r>
            <a:rPr lang="en-US" sz="1800" b="1" dirty="0">
              <a:latin typeface="Calibri" panose="020F0502020204030204" pitchFamily="34" charset="0"/>
              <a:cs typeface="Calibri" panose="020F0502020204030204" pitchFamily="34" charset="0"/>
            </a:rPr>
            <a:t>Ripple Integration</a:t>
          </a:r>
        </a:p>
      </dgm:t>
    </dgm:pt>
    <dgm:pt modelId="{EB2320A6-5EFB-4C44-AFC2-9BD770DA6406}" type="parTrans" cxnId="{B8E3D45E-839C-4D34-964E-995486301299}">
      <dgm:prSet/>
      <dgm:spPr/>
      <dgm:t>
        <a:bodyPr/>
        <a:lstStyle/>
        <a:p>
          <a:endParaRPr lang="en-US"/>
        </a:p>
      </dgm:t>
    </dgm:pt>
    <dgm:pt modelId="{C126CDD3-4A62-4AB4-8428-59CF1DFD7072}" type="sibTrans" cxnId="{B8E3D45E-839C-4D34-964E-995486301299}">
      <dgm:prSet/>
      <dgm:spPr/>
      <dgm:t>
        <a:bodyPr/>
        <a:lstStyle/>
        <a:p>
          <a:endParaRPr lang="en-US"/>
        </a:p>
      </dgm:t>
    </dgm:pt>
    <dgm:pt modelId="{45B920A9-4364-47F0-A56F-D01408508C3C}">
      <dgm:prSet/>
      <dgm:spPr/>
      <dgm:t>
        <a:bodyPr/>
        <a:lstStyle/>
        <a:p>
          <a:r>
            <a:rPr lang="en-US" dirty="0"/>
            <a:t>Based on our partnership with Temenos (core banking) and Bluzelle (Ripple Gateway), this solution allows financial institutions to connect their core banking application directly to the Ripple Network.</a:t>
          </a:r>
        </a:p>
      </dgm:t>
    </dgm:pt>
    <dgm:pt modelId="{040D9398-F5BA-400F-BF99-662EF438421B}" type="parTrans" cxnId="{9E4889F1-B8F2-44D2-8833-4E3FB309B5D1}">
      <dgm:prSet/>
      <dgm:spPr/>
      <dgm:t>
        <a:bodyPr/>
        <a:lstStyle/>
        <a:p>
          <a:endParaRPr lang="en-US"/>
        </a:p>
      </dgm:t>
    </dgm:pt>
    <dgm:pt modelId="{C355329C-DEEC-4A40-BEA8-6DBE1651C7BC}" type="sibTrans" cxnId="{9E4889F1-B8F2-44D2-8833-4E3FB309B5D1}">
      <dgm:prSet/>
      <dgm:spPr/>
      <dgm:t>
        <a:bodyPr/>
        <a:lstStyle/>
        <a:p>
          <a:endParaRPr lang="en-US"/>
        </a:p>
      </dgm:t>
    </dgm:pt>
    <dgm:pt modelId="{A483C5D6-C987-476A-B18F-8A5606DE731F}">
      <dgm:prSet custT="1"/>
      <dgm:spPr/>
      <dgm:t>
        <a:bodyPr/>
        <a:lstStyle/>
        <a:p>
          <a:r>
            <a:rPr lang="en-US" sz="1800" b="1" dirty="0">
              <a:latin typeface="Calibri" panose="020F0502020204030204" pitchFamily="34" charset="0"/>
              <a:cs typeface="Calibri" panose="020F0502020204030204" pitchFamily="34" charset="0"/>
            </a:rPr>
            <a:t>PSD2 Compliance</a:t>
          </a:r>
        </a:p>
      </dgm:t>
    </dgm:pt>
    <dgm:pt modelId="{1D2A41E8-74D0-4968-9DA4-BDAB8F8ED65B}" type="parTrans" cxnId="{6ABA4DBB-B7FB-4646-9376-D7219FD7AE25}">
      <dgm:prSet/>
      <dgm:spPr/>
      <dgm:t>
        <a:bodyPr/>
        <a:lstStyle/>
        <a:p>
          <a:endParaRPr lang="en-US"/>
        </a:p>
      </dgm:t>
    </dgm:pt>
    <dgm:pt modelId="{7F8B641F-F130-49F3-92F0-F18A3795421D}" type="sibTrans" cxnId="{6ABA4DBB-B7FB-4646-9376-D7219FD7AE25}">
      <dgm:prSet/>
      <dgm:spPr/>
      <dgm:t>
        <a:bodyPr/>
        <a:lstStyle/>
        <a:p>
          <a:endParaRPr lang="en-US"/>
        </a:p>
      </dgm:t>
    </dgm:pt>
    <dgm:pt modelId="{DEE66B37-F6B7-4E21-B5E1-A60D69E76ACD}">
      <dgm:prSet/>
      <dgm:spPr/>
      <dgm:t>
        <a:bodyPr/>
        <a:lstStyle/>
        <a:p>
          <a:r>
            <a:rPr lang="en-US" dirty="0"/>
            <a:t>Ethereum solution for Payment Services Directive 2 (PSD2), which enable a common framework and standard for third parties and financial institutions to authorize transactions between parties.</a:t>
          </a:r>
        </a:p>
      </dgm:t>
    </dgm:pt>
    <dgm:pt modelId="{5CE5214C-A0B0-4BC0-8E2E-C3D00D164319}" type="parTrans" cxnId="{E86FDAED-BD33-4A0F-BE80-00180D9796AC}">
      <dgm:prSet/>
      <dgm:spPr/>
      <dgm:t>
        <a:bodyPr/>
        <a:lstStyle/>
        <a:p>
          <a:endParaRPr lang="en-US"/>
        </a:p>
      </dgm:t>
    </dgm:pt>
    <dgm:pt modelId="{F4E98216-493D-432B-99FE-6C36B8EF32D5}" type="sibTrans" cxnId="{E86FDAED-BD33-4A0F-BE80-00180D9796AC}">
      <dgm:prSet/>
      <dgm:spPr/>
      <dgm:t>
        <a:bodyPr/>
        <a:lstStyle/>
        <a:p>
          <a:endParaRPr lang="en-US"/>
        </a:p>
      </dgm:t>
    </dgm:pt>
    <dgm:pt modelId="{6F089141-1123-4ADB-90DD-C22E70537E12}">
      <dgm:prSet custT="1"/>
      <dgm:spPr/>
      <dgm:t>
        <a:bodyPr/>
        <a:lstStyle/>
        <a:p>
          <a:r>
            <a:rPr lang="en-US" sz="1800" b="1" dirty="0">
              <a:latin typeface="Calibri" panose="020F0502020204030204" pitchFamily="34" charset="0"/>
              <a:cs typeface="Calibri" panose="020F0502020204030204" pitchFamily="34" charset="0"/>
            </a:rPr>
            <a:t>Fiat - Relay</a:t>
          </a:r>
        </a:p>
      </dgm:t>
    </dgm:pt>
    <dgm:pt modelId="{D33D87DC-70DA-4453-9F81-99EE190B753E}" type="parTrans" cxnId="{D30DF1DF-7B49-4506-8FB9-241BF19A8020}">
      <dgm:prSet/>
      <dgm:spPr/>
      <dgm:t>
        <a:bodyPr/>
        <a:lstStyle/>
        <a:p>
          <a:endParaRPr lang="en-US"/>
        </a:p>
      </dgm:t>
    </dgm:pt>
    <dgm:pt modelId="{F7559BDE-CA0C-4143-8051-52C10D2D4998}" type="sibTrans" cxnId="{D30DF1DF-7B49-4506-8FB9-241BF19A8020}">
      <dgm:prSet/>
      <dgm:spPr/>
      <dgm:t>
        <a:bodyPr/>
        <a:lstStyle/>
        <a:p>
          <a:endParaRPr lang="en-US"/>
        </a:p>
      </dgm:t>
    </dgm:pt>
    <dgm:pt modelId="{7A64DAFD-91A9-4F9C-89A7-B9E2C8B5A570}">
      <dgm:prSet/>
      <dgm:spPr/>
      <dgm:t>
        <a:bodyPr/>
        <a:lstStyle/>
        <a:p>
          <a:r>
            <a:rPr lang="en-US" dirty="0"/>
            <a:t>Fiat-Relay is an open source initiative by Capgemini and a partner bank to connect smart contracts to traditional payment services.</a:t>
          </a:r>
        </a:p>
      </dgm:t>
    </dgm:pt>
    <dgm:pt modelId="{0ED14DF7-4636-489E-8C86-E51526AB24A5}" type="parTrans" cxnId="{A60FE023-0932-4CFA-ABB3-FC07A8ACF724}">
      <dgm:prSet/>
      <dgm:spPr/>
      <dgm:t>
        <a:bodyPr/>
        <a:lstStyle/>
        <a:p>
          <a:endParaRPr lang="en-US"/>
        </a:p>
      </dgm:t>
    </dgm:pt>
    <dgm:pt modelId="{82D925AE-1B47-4073-872F-7DF27E49C2F6}" type="sibTrans" cxnId="{A60FE023-0932-4CFA-ABB3-FC07A8ACF724}">
      <dgm:prSet/>
      <dgm:spPr/>
      <dgm:t>
        <a:bodyPr/>
        <a:lstStyle/>
        <a:p>
          <a:endParaRPr lang="en-US"/>
        </a:p>
      </dgm:t>
    </dgm:pt>
    <dgm:pt modelId="{2855D454-2D08-47A4-9F26-4ED5C2956D44}" type="pres">
      <dgm:prSet presAssocID="{53DD7C26-EF73-46FE-96C8-5E0B1B86BF1A}" presName="linear" presStyleCnt="0">
        <dgm:presLayoutVars>
          <dgm:animLvl val="lvl"/>
          <dgm:resizeHandles val="exact"/>
        </dgm:presLayoutVars>
      </dgm:prSet>
      <dgm:spPr/>
    </dgm:pt>
    <dgm:pt modelId="{C71C57E4-240C-4AF5-A788-A22EEB6B1869}" type="pres">
      <dgm:prSet presAssocID="{AFA288A8-9B49-4D83-9058-E412AD40B2C7}" presName="parentText" presStyleLbl="node1" presStyleIdx="0" presStyleCnt="6">
        <dgm:presLayoutVars>
          <dgm:chMax val="0"/>
          <dgm:bulletEnabled val="1"/>
        </dgm:presLayoutVars>
      </dgm:prSet>
      <dgm:spPr/>
    </dgm:pt>
    <dgm:pt modelId="{4CE5E817-BA27-4009-A5E6-032AA400295E}" type="pres">
      <dgm:prSet presAssocID="{AFA288A8-9B49-4D83-9058-E412AD40B2C7}" presName="childText" presStyleLbl="revTx" presStyleIdx="0" presStyleCnt="6">
        <dgm:presLayoutVars>
          <dgm:bulletEnabled val="1"/>
        </dgm:presLayoutVars>
      </dgm:prSet>
      <dgm:spPr/>
    </dgm:pt>
    <dgm:pt modelId="{E769E63D-40F2-42B6-A995-AAB8BC51A123}" type="pres">
      <dgm:prSet presAssocID="{EAE02875-0022-4417-B989-E3AB62E1E020}" presName="parentText" presStyleLbl="node1" presStyleIdx="1" presStyleCnt="6" custLinFactNeighborY="1804">
        <dgm:presLayoutVars>
          <dgm:chMax val="0"/>
          <dgm:bulletEnabled val="1"/>
        </dgm:presLayoutVars>
      </dgm:prSet>
      <dgm:spPr/>
    </dgm:pt>
    <dgm:pt modelId="{9DA4D698-B426-4238-9E27-F8EA742F2471}" type="pres">
      <dgm:prSet presAssocID="{EAE02875-0022-4417-B989-E3AB62E1E020}" presName="childText" presStyleLbl="revTx" presStyleIdx="1" presStyleCnt="6">
        <dgm:presLayoutVars>
          <dgm:bulletEnabled val="1"/>
        </dgm:presLayoutVars>
      </dgm:prSet>
      <dgm:spPr/>
    </dgm:pt>
    <dgm:pt modelId="{BAEEF801-BFB3-4A80-8CA0-A46F60FBF0D3}" type="pres">
      <dgm:prSet presAssocID="{E0E2AF0C-E66F-42D0-A1A4-3D489457DF8E}" presName="parentText" presStyleLbl="node1" presStyleIdx="2" presStyleCnt="6">
        <dgm:presLayoutVars>
          <dgm:chMax val="0"/>
          <dgm:bulletEnabled val="1"/>
        </dgm:presLayoutVars>
      </dgm:prSet>
      <dgm:spPr/>
    </dgm:pt>
    <dgm:pt modelId="{28CC3BA5-DC24-4A69-98F2-1CF33B92215B}" type="pres">
      <dgm:prSet presAssocID="{E0E2AF0C-E66F-42D0-A1A4-3D489457DF8E}" presName="childText" presStyleLbl="revTx" presStyleIdx="2" presStyleCnt="6">
        <dgm:presLayoutVars>
          <dgm:bulletEnabled val="1"/>
        </dgm:presLayoutVars>
      </dgm:prSet>
      <dgm:spPr/>
    </dgm:pt>
    <dgm:pt modelId="{81508CC9-9F11-4376-82CB-286F23135DB5}" type="pres">
      <dgm:prSet presAssocID="{DB1B2F13-06AE-485C-B9E3-64E3C459DA50}" presName="parentText" presStyleLbl="node1" presStyleIdx="3" presStyleCnt="6">
        <dgm:presLayoutVars>
          <dgm:chMax val="0"/>
          <dgm:bulletEnabled val="1"/>
        </dgm:presLayoutVars>
      </dgm:prSet>
      <dgm:spPr/>
    </dgm:pt>
    <dgm:pt modelId="{68817693-877C-4F22-B401-4E88C66A7267}" type="pres">
      <dgm:prSet presAssocID="{DB1B2F13-06AE-485C-B9E3-64E3C459DA50}" presName="childText" presStyleLbl="revTx" presStyleIdx="3" presStyleCnt="6">
        <dgm:presLayoutVars>
          <dgm:bulletEnabled val="1"/>
        </dgm:presLayoutVars>
      </dgm:prSet>
      <dgm:spPr/>
    </dgm:pt>
    <dgm:pt modelId="{1CDD5A09-E308-4E64-813B-A3382B552005}" type="pres">
      <dgm:prSet presAssocID="{A483C5D6-C987-476A-B18F-8A5606DE731F}" presName="parentText" presStyleLbl="node1" presStyleIdx="4" presStyleCnt="6">
        <dgm:presLayoutVars>
          <dgm:chMax val="0"/>
          <dgm:bulletEnabled val="1"/>
        </dgm:presLayoutVars>
      </dgm:prSet>
      <dgm:spPr/>
    </dgm:pt>
    <dgm:pt modelId="{1D0A9D72-3EC5-4C8F-B7FF-D348B47D53E6}" type="pres">
      <dgm:prSet presAssocID="{A483C5D6-C987-476A-B18F-8A5606DE731F}" presName="childText" presStyleLbl="revTx" presStyleIdx="4" presStyleCnt="6">
        <dgm:presLayoutVars>
          <dgm:bulletEnabled val="1"/>
        </dgm:presLayoutVars>
      </dgm:prSet>
      <dgm:spPr/>
    </dgm:pt>
    <dgm:pt modelId="{FA17FA9C-B08D-4244-878A-F22388E2E3ED}" type="pres">
      <dgm:prSet presAssocID="{6F089141-1123-4ADB-90DD-C22E70537E12}" presName="parentText" presStyleLbl="node1" presStyleIdx="5" presStyleCnt="6">
        <dgm:presLayoutVars>
          <dgm:chMax val="0"/>
          <dgm:bulletEnabled val="1"/>
        </dgm:presLayoutVars>
      </dgm:prSet>
      <dgm:spPr/>
    </dgm:pt>
    <dgm:pt modelId="{EB68F9B1-0559-4FD1-8167-D0ADB12B6F45}" type="pres">
      <dgm:prSet presAssocID="{6F089141-1123-4ADB-90DD-C22E70537E12}" presName="childText" presStyleLbl="revTx" presStyleIdx="5" presStyleCnt="6">
        <dgm:presLayoutVars>
          <dgm:bulletEnabled val="1"/>
        </dgm:presLayoutVars>
      </dgm:prSet>
      <dgm:spPr/>
    </dgm:pt>
  </dgm:ptLst>
  <dgm:cxnLst>
    <dgm:cxn modelId="{71C7F409-1E8C-4C6E-B72F-39D1DC25EA1C}" type="presOf" srcId="{7A64DAFD-91A9-4F9C-89A7-B9E2C8B5A570}" destId="{EB68F9B1-0559-4FD1-8167-D0ADB12B6F45}" srcOrd="0" destOrd="0" presId="urn:microsoft.com/office/officeart/2005/8/layout/vList2"/>
    <dgm:cxn modelId="{5F1F0317-E86C-4B9E-A1DD-DB987C5BA29E}" srcId="{53DD7C26-EF73-46FE-96C8-5E0B1B86BF1A}" destId="{AFA288A8-9B49-4D83-9058-E412AD40B2C7}" srcOrd="0" destOrd="0" parTransId="{48AB235A-BC98-4D47-B0F0-A8F3BC6651ED}" sibTransId="{D263463F-7B41-4129-BCB2-87F1303D4B98}"/>
    <dgm:cxn modelId="{A60FE023-0932-4CFA-ABB3-FC07A8ACF724}" srcId="{6F089141-1123-4ADB-90DD-C22E70537E12}" destId="{7A64DAFD-91A9-4F9C-89A7-B9E2C8B5A570}" srcOrd="0" destOrd="0" parTransId="{0ED14DF7-4636-489E-8C86-E51526AB24A5}" sibTransId="{82D925AE-1B47-4073-872F-7DF27E49C2F6}"/>
    <dgm:cxn modelId="{B9018038-F780-4D23-A6EB-287A1AE3A2D5}" type="presOf" srcId="{E0E2AF0C-E66F-42D0-A1A4-3D489457DF8E}" destId="{BAEEF801-BFB3-4A80-8CA0-A46F60FBF0D3}" srcOrd="0" destOrd="0" presId="urn:microsoft.com/office/officeart/2005/8/layout/vList2"/>
    <dgm:cxn modelId="{B8E3D45E-839C-4D34-964E-995486301299}" srcId="{53DD7C26-EF73-46FE-96C8-5E0B1B86BF1A}" destId="{DB1B2F13-06AE-485C-B9E3-64E3C459DA50}" srcOrd="3" destOrd="0" parTransId="{EB2320A6-5EFB-4C44-AFC2-9BD770DA6406}" sibTransId="{C126CDD3-4A62-4AB4-8428-59CF1DFD7072}"/>
    <dgm:cxn modelId="{8C83A064-B024-46FC-873A-4A049533F0FF}" srcId="{53DD7C26-EF73-46FE-96C8-5E0B1B86BF1A}" destId="{EAE02875-0022-4417-B989-E3AB62E1E020}" srcOrd="1" destOrd="0" parTransId="{A59EE959-3D86-4E26-896D-2DEC9C3AD962}" sibTransId="{1F736438-E98E-4686-AD7F-E61E06A42412}"/>
    <dgm:cxn modelId="{CF2E3A6C-2293-4E85-83FF-7FC5FDC6A117}" type="presOf" srcId="{53DD7C26-EF73-46FE-96C8-5E0B1B86BF1A}" destId="{2855D454-2D08-47A4-9F26-4ED5C2956D44}" srcOrd="0" destOrd="0" presId="urn:microsoft.com/office/officeart/2005/8/layout/vList2"/>
    <dgm:cxn modelId="{E238274E-AC21-40BC-B4F4-E803ABB094CD}" type="presOf" srcId="{EAE02875-0022-4417-B989-E3AB62E1E020}" destId="{E769E63D-40F2-42B6-A995-AAB8BC51A123}" srcOrd="0" destOrd="0" presId="urn:microsoft.com/office/officeart/2005/8/layout/vList2"/>
    <dgm:cxn modelId="{67A0E172-AA79-4D9C-9225-65B740CE4A29}" srcId="{AFA288A8-9B49-4D83-9058-E412AD40B2C7}" destId="{EE3E3370-64BE-482C-B2BB-C00551F6B75B}" srcOrd="0" destOrd="0" parTransId="{95ED25B7-2899-46B6-BF11-42AB3524A231}" sibTransId="{4B6D1B76-BA4D-4459-A107-201674484AFE}"/>
    <dgm:cxn modelId="{A5B0177C-AE1F-4037-A690-A20369E9CDD8}" srcId="{53DD7C26-EF73-46FE-96C8-5E0B1B86BF1A}" destId="{E0E2AF0C-E66F-42D0-A1A4-3D489457DF8E}" srcOrd="2" destOrd="0" parTransId="{87DCFDEF-2658-4E62-B143-00A7A229547E}" sibTransId="{A2248D69-BFDE-46B2-9FF3-BB842518D1BD}"/>
    <dgm:cxn modelId="{C2C6157D-4A4C-4FC4-85AF-2FC5AEA87DC3}" type="presOf" srcId="{AFA288A8-9B49-4D83-9058-E412AD40B2C7}" destId="{C71C57E4-240C-4AF5-A788-A22EEB6B1869}" srcOrd="0" destOrd="0" presId="urn:microsoft.com/office/officeart/2005/8/layout/vList2"/>
    <dgm:cxn modelId="{8976CB85-CB8A-415D-89EA-73BB83E9FDD9}" type="presOf" srcId="{45B920A9-4364-47F0-A56F-D01408508C3C}" destId="{68817693-877C-4F22-B401-4E88C66A7267}" srcOrd="0" destOrd="0" presId="urn:microsoft.com/office/officeart/2005/8/layout/vList2"/>
    <dgm:cxn modelId="{EC111C8E-F5A4-4623-9326-DE01EE4EB3FC}" srcId="{EAE02875-0022-4417-B989-E3AB62E1E020}" destId="{4E8D0729-6931-47A1-9AA7-966514433299}" srcOrd="0" destOrd="0" parTransId="{5991BE63-9CE2-41AD-A7CA-CCB964A4D7A3}" sibTransId="{90CEBE85-1A77-404C-8FED-6E8FE2D9B33F}"/>
    <dgm:cxn modelId="{9A62DEAC-A4CB-4D4F-8C39-21C4E02E8E62}" type="presOf" srcId="{4E8D0729-6931-47A1-9AA7-966514433299}" destId="{9DA4D698-B426-4238-9E27-F8EA742F2471}" srcOrd="0" destOrd="0" presId="urn:microsoft.com/office/officeart/2005/8/layout/vList2"/>
    <dgm:cxn modelId="{A9C31DB3-E614-457B-86D3-CF85E8DA200E}" type="presOf" srcId="{DEE66B37-F6B7-4E21-B5E1-A60D69E76ACD}" destId="{1D0A9D72-3EC5-4C8F-B7FF-D348B47D53E6}" srcOrd="0" destOrd="0" presId="urn:microsoft.com/office/officeart/2005/8/layout/vList2"/>
    <dgm:cxn modelId="{514159B6-FC79-47BE-994F-BAD6DACEB667}" type="presOf" srcId="{41425182-26A5-44AA-80B6-9E1D602FB71B}" destId="{28CC3BA5-DC24-4A69-98F2-1CF33B92215B}" srcOrd="0" destOrd="0" presId="urn:microsoft.com/office/officeart/2005/8/layout/vList2"/>
    <dgm:cxn modelId="{6ABA4DBB-B7FB-4646-9376-D7219FD7AE25}" srcId="{53DD7C26-EF73-46FE-96C8-5E0B1B86BF1A}" destId="{A483C5D6-C987-476A-B18F-8A5606DE731F}" srcOrd="4" destOrd="0" parTransId="{1D2A41E8-74D0-4968-9DA4-BDAB8F8ED65B}" sibTransId="{7F8B641F-F130-49F3-92F0-F18A3795421D}"/>
    <dgm:cxn modelId="{E80E6BC4-05F9-4009-84F3-4B78A719C131}" type="presOf" srcId="{A483C5D6-C987-476A-B18F-8A5606DE731F}" destId="{1CDD5A09-E308-4E64-813B-A3382B552005}" srcOrd="0" destOrd="0" presId="urn:microsoft.com/office/officeart/2005/8/layout/vList2"/>
    <dgm:cxn modelId="{17ADA8C5-1462-4253-9F3D-D070BFA2FC9E}" type="presOf" srcId="{6F089141-1123-4ADB-90DD-C22E70537E12}" destId="{FA17FA9C-B08D-4244-878A-F22388E2E3ED}" srcOrd="0" destOrd="0" presId="urn:microsoft.com/office/officeart/2005/8/layout/vList2"/>
    <dgm:cxn modelId="{669560D0-44A1-419A-B668-CDA0B6E0F4F5}" type="presOf" srcId="{DB1B2F13-06AE-485C-B9E3-64E3C459DA50}" destId="{81508CC9-9F11-4376-82CB-286F23135DB5}" srcOrd="0" destOrd="0" presId="urn:microsoft.com/office/officeart/2005/8/layout/vList2"/>
    <dgm:cxn modelId="{D30DF1DF-7B49-4506-8FB9-241BF19A8020}" srcId="{53DD7C26-EF73-46FE-96C8-5E0B1B86BF1A}" destId="{6F089141-1123-4ADB-90DD-C22E70537E12}" srcOrd="5" destOrd="0" parTransId="{D33D87DC-70DA-4453-9F81-99EE190B753E}" sibTransId="{F7559BDE-CA0C-4143-8051-52C10D2D4998}"/>
    <dgm:cxn modelId="{190A15E0-E502-4F92-BEB0-9E0A1F14EA74}" srcId="{E0E2AF0C-E66F-42D0-A1A4-3D489457DF8E}" destId="{41425182-26A5-44AA-80B6-9E1D602FB71B}" srcOrd="0" destOrd="0" parTransId="{B78CD6C8-34EE-494C-BE1A-92907241B461}" sibTransId="{C331356B-0117-45F9-8202-A9459E3F009C}"/>
    <dgm:cxn modelId="{F77159ED-968F-4B3D-9F73-4765E2D087E9}" type="presOf" srcId="{EE3E3370-64BE-482C-B2BB-C00551F6B75B}" destId="{4CE5E817-BA27-4009-A5E6-032AA400295E}" srcOrd="0" destOrd="0" presId="urn:microsoft.com/office/officeart/2005/8/layout/vList2"/>
    <dgm:cxn modelId="{E86FDAED-BD33-4A0F-BE80-00180D9796AC}" srcId="{A483C5D6-C987-476A-B18F-8A5606DE731F}" destId="{DEE66B37-F6B7-4E21-B5E1-A60D69E76ACD}" srcOrd="0" destOrd="0" parTransId="{5CE5214C-A0B0-4BC0-8E2E-C3D00D164319}" sibTransId="{F4E98216-493D-432B-99FE-6C36B8EF32D5}"/>
    <dgm:cxn modelId="{9E4889F1-B8F2-44D2-8833-4E3FB309B5D1}" srcId="{DB1B2F13-06AE-485C-B9E3-64E3C459DA50}" destId="{45B920A9-4364-47F0-A56F-D01408508C3C}" srcOrd="0" destOrd="0" parTransId="{040D9398-F5BA-400F-BF99-662EF438421B}" sibTransId="{C355329C-DEEC-4A40-BEA8-6DBE1651C7BC}"/>
    <dgm:cxn modelId="{63D3044C-E9D0-4DAF-969E-404B484523F9}" type="presParOf" srcId="{2855D454-2D08-47A4-9F26-4ED5C2956D44}" destId="{C71C57E4-240C-4AF5-A788-A22EEB6B1869}" srcOrd="0" destOrd="0" presId="urn:microsoft.com/office/officeart/2005/8/layout/vList2"/>
    <dgm:cxn modelId="{FB589650-AD5D-4EEF-8117-90ED373DB6E3}" type="presParOf" srcId="{2855D454-2D08-47A4-9F26-4ED5C2956D44}" destId="{4CE5E817-BA27-4009-A5E6-032AA400295E}" srcOrd="1" destOrd="0" presId="urn:microsoft.com/office/officeart/2005/8/layout/vList2"/>
    <dgm:cxn modelId="{F5FF4C8F-6F8D-4764-A7B5-8276CD29CBBD}" type="presParOf" srcId="{2855D454-2D08-47A4-9F26-4ED5C2956D44}" destId="{E769E63D-40F2-42B6-A995-AAB8BC51A123}" srcOrd="2" destOrd="0" presId="urn:microsoft.com/office/officeart/2005/8/layout/vList2"/>
    <dgm:cxn modelId="{F1C46A22-60E4-4448-94CE-64C338A3864F}" type="presParOf" srcId="{2855D454-2D08-47A4-9F26-4ED5C2956D44}" destId="{9DA4D698-B426-4238-9E27-F8EA742F2471}" srcOrd="3" destOrd="0" presId="urn:microsoft.com/office/officeart/2005/8/layout/vList2"/>
    <dgm:cxn modelId="{DEC550FD-8A47-4717-AB20-DEE589B85C9D}" type="presParOf" srcId="{2855D454-2D08-47A4-9F26-4ED5C2956D44}" destId="{BAEEF801-BFB3-4A80-8CA0-A46F60FBF0D3}" srcOrd="4" destOrd="0" presId="urn:microsoft.com/office/officeart/2005/8/layout/vList2"/>
    <dgm:cxn modelId="{C96D53DC-35AF-4531-A4E3-39B3F8CE6B5A}" type="presParOf" srcId="{2855D454-2D08-47A4-9F26-4ED5C2956D44}" destId="{28CC3BA5-DC24-4A69-98F2-1CF33B92215B}" srcOrd="5" destOrd="0" presId="urn:microsoft.com/office/officeart/2005/8/layout/vList2"/>
    <dgm:cxn modelId="{D32CFAF4-6B79-45A1-BF57-9751321A0DCF}" type="presParOf" srcId="{2855D454-2D08-47A4-9F26-4ED5C2956D44}" destId="{81508CC9-9F11-4376-82CB-286F23135DB5}" srcOrd="6" destOrd="0" presId="urn:microsoft.com/office/officeart/2005/8/layout/vList2"/>
    <dgm:cxn modelId="{34CAFE30-DB0A-429F-8671-EA0620C7C368}" type="presParOf" srcId="{2855D454-2D08-47A4-9F26-4ED5C2956D44}" destId="{68817693-877C-4F22-B401-4E88C66A7267}" srcOrd="7" destOrd="0" presId="urn:microsoft.com/office/officeart/2005/8/layout/vList2"/>
    <dgm:cxn modelId="{D62267D6-5F36-4AD5-904A-CB08A2B1CEBE}" type="presParOf" srcId="{2855D454-2D08-47A4-9F26-4ED5C2956D44}" destId="{1CDD5A09-E308-4E64-813B-A3382B552005}" srcOrd="8" destOrd="0" presId="urn:microsoft.com/office/officeart/2005/8/layout/vList2"/>
    <dgm:cxn modelId="{0A57E5B0-E1FE-49BE-8C61-09183BD6CB82}" type="presParOf" srcId="{2855D454-2D08-47A4-9F26-4ED5C2956D44}" destId="{1D0A9D72-3EC5-4C8F-B7FF-D348B47D53E6}" srcOrd="9" destOrd="0" presId="urn:microsoft.com/office/officeart/2005/8/layout/vList2"/>
    <dgm:cxn modelId="{504B69C1-F325-4F08-B990-1A274B86D2C8}" type="presParOf" srcId="{2855D454-2D08-47A4-9F26-4ED5C2956D44}" destId="{FA17FA9C-B08D-4244-878A-F22388E2E3ED}" srcOrd="10" destOrd="0" presId="urn:microsoft.com/office/officeart/2005/8/layout/vList2"/>
    <dgm:cxn modelId="{64BE7724-BE24-4B03-9C82-D6749B40E528}" type="presParOf" srcId="{2855D454-2D08-47A4-9F26-4ED5C2956D44}" destId="{EB68F9B1-0559-4FD1-8167-D0ADB12B6F45}"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69775F-5392-49DB-A1D9-7C6FC68F03CD}">
      <dsp:nvSpPr>
        <dsp:cNvPr id="0" name=""/>
        <dsp:cNvSpPr/>
      </dsp:nvSpPr>
      <dsp:spPr>
        <a:xfrm>
          <a:off x="2187802" y="3027"/>
          <a:ext cx="1872795" cy="1057010"/>
        </a:xfrm>
        <a:prstGeom prst="roundRect">
          <a:avLst/>
        </a:prstGeom>
        <a:solidFill>
          <a:srgbClr val="6964D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Ubuntu" panose="020B0504030602030204" pitchFamily="34" charset="0"/>
            </a:rPr>
            <a:t>Trustworthy</a:t>
          </a:r>
        </a:p>
      </dsp:txBody>
      <dsp:txXfrm>
        <a:off x="2239401" y="54626"/>
        <a:ext cx="1769597" cy="953812"/>
      </dsp:txXfrm>
    </dsp:sp>
    <dsp:sp modelId="{88406E96-0D1D-479E-B8F3-79B50A79BFF7}">
      <dsp:nvSpPr>
        <dsp:cNvPr id="0" name=""/>
        <dsp:cNvSpPr/>
      </dsp:nvSpPr>
      <dsp:spPr>
        <a:xfrm>
          <a:off x="1012550" y="531532"/>
          <a:ext cx="4223299" cy="4223299"/>
        </a:xfrm>
        <a:custGeom>
          <a:avLst/>
          <a:gdLst/>
          <a:ahLst/>
          <a:cxnLst/>
          <a:rect l="0" t="0" r="0" b="0"/>
          <a:pathLst>
            <a:path>
              <a:moveTo>
                <a:pt x="3057726" y="223793"/>
              </a:moveTo>
              <a:arcTo wR="2111649" hR="2111649" stAng="17797032" swAng="1744930"/>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7ECBF67-7ABE-4AB4-8250-78CECAC0B8CE}">
      <dsp:nvSpPr>
        <dsp:cNvPr id="0" name=""/>
        <dsp:cNvSpPr/>
      </dsp:nvSpPr>
      <dsp:spPr>
        <a:xfrm>
          <a:off x="4196100" y="1462141"/>
          <a:ext cx="1872795" cy="1057010"/>
        </a:xfrm>
        <a:prstGeom prst="roundRect">
          <a:avLst/>
        </a:prstGeom>
        <a:solidFill>
          <a:schemeClr val="accent3">
            <a:hueOff val="1651683"/>
            <a:satOff val="1953"/>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Ubuntu" panose="020B0504030602030204" pitchFamily="34" charset="0"/>
            </a:rPr>
            <a:t>Secure</a:t>
          </a:r>
        </a:p>
      </dsp:txBody>
      <dsp:txXfrm>
        <a:off x="4247699" y="1513740"/>
        <a:ext cx="1769597" cy="953812"/>
      </dsp:txXfrm>
    </dsp:sp>
    <dsp:sp modelId="{F09D7D1A-B613-43D0-9185-2EDA8F56C4EB}">
      <dsp:nvSpPr>
        <dsp:cNvPr id="0" name=""/>
        <dsp:cNvSpPr/>
      </dsp:nvSpPr>
      <dsp:spPr>
        <a:xfrm>
          <a:off x="1012550" y="531532"/>
          <a:ext cx="4223299" cy="4223299"/>
        </a:xfrm>
        <a:custGeom>
          <a:avLst/>
          <a:gdLst/>
          <a:ahLst/>
          <a:cxnLst/>
          <a:rect l="0" t="0" r="0" b="0"/>
          <a:pathLst>
            <a:path>
              <a:moveTo>
                <a:pt x="4220404" y="2001116"/>
              </a:moveTo>
              <a:arcTo wR="2111649" hR="2111649" stAng="21419971" swAng="2196129"/>
            </a:path>
          </a:pathLst>
        </a:custGeom>
        <a:noFill/>
        <a:ln w="9525" cap="flat" cmpd="sng" algn="ctr">
          <a:solidFill>
            <a:schemeClr val="accent3">
              <a:hueOff val="1651683"/>
              <a:satOff val="1953"/>
              <a:lumOff val="4314"/>
              <a:alphaOff val="0"/>
            </a:schemeClr>
          </a:solidFill>
          <a:prstDash val="solid"/>
        </a:ln>
        <a:effectLst/>
      </dsp:spPr>
      <dsp:style>
        <a:lnRef idx="1">
          <a:scrgbClr r="0" g="0" b="0"/>
        </a:lnRef>
        <a:fillRef idx="0">
          <a:scrgbClr r="0" g="0" b="0"/>
        </a:fillRef>
        <a:effectRef idx="0">
          <a:scrgbClr r="0" g="0" b="0"/>
        </a:effectRef>
        <a:fontRef idx="minor"/>
      </dsp:style>
    </dsp:sp>
    <dsp:sp modelId="{C5B3B170-26F0-4F80-AB77-08CC97A2FB2A}">
      <dsp:nvSpPr>
        <dsp:cNvPr id="0" name=""/>
        <dsp:cNvSpPr/>
      </dsp:nvSpPr>
      <dsp:spPr>
        <a:xfrm>
          <a:off x="3428998" y="3823037"/>
          <a:ext cx="1872795" cy="1057010"/>
        </a:xfrm>
        <a:prstGeom prst="roundRect">
          <a:avLst/>
        </a:prstGeom>
        <a:solidFill>
          <a:schemeClr val="accent3">
            <a:hueOff val="3303366"/>
            <a:satOff val="3905"/>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Ubuntu" panose="020B0504030602030204" pitchFamily="34" charset="0"/>
            </a:rPr>
            <a:t>Transparent</a:t>
          </a:r>
        </a:p>
      </dsp:txBody>
      <dsp:txXfrm>
        <a:off x="3480597" y="3874636"/>
        <a:ext cx="1769597" cy="953812"/>
      </dsp:txXfrm>
    </dsp:sp>
    <dsp:sp modelId="{2B5D1C69-9721-4C96-889C-CB63342E3B56}">
      <dsp:nvSpPr>
        <dsp:cNvPr id="0" name=""/>
        <dsp:cNvSpPr/>
      </dsp:nvSpPr>
      <dsp:spPr>
        <a:xfrm>
          <a:off x="1012550" y="531532"/>
          <a:ext cx="4223299" cy="4223299"/>
        </a:xfrm>
        <a:custGeom>
          <a:avLst/>
          <a:gdLst/>
          <a:ahLst/>
          <a:cxnLst/>
          <a:rect l="0" t="0" r="0" b="0"/>
          <a:pathLst>
            <a:path>
              <a:moveTo>
                <a:pt x="2410415" y="4202057"/>
              </a:moveTo>
              <a:arcTo wR="2111649" hR="2111649" stAng="4911975" swAng="976050"/>
            </a:path>
          </a:pathLst>
        </a:custGeom>
        <a:noFill/>
        <a:ln w="9525" cap="flat" cmpd="sng" algn="ctr">
          <a:solidFill>
            <a:schemeClr val="accent3">
              <a:hueOff val="3303366"/>
              <a:satOff val="3905"/>
              <a:lumOff val="8628"/>
              <a:alphaOff val="0"/>
            </a:schemeClr>
          </a:solidFill>
          <a:prstDash val="solid"/>
        </a:ln>
        <a:effectLst/>
      </dsp:spPr>
      <dsp:style>
        <a:lnRef idx="1">
          <a:scrgbClr r="0" g="0" b="0"/>
        </a:lnRef>
        <a:fillRef idx="0">
          <a:scrgbClr r="0" g="0" b="0"/>
        </a:fillRef>
        <a:effectRef idx="0">
          <a:scrgbClr r="0" g="0" b="0"/>
        </a:effectRef>
        <a:fontRef idx="minor"/>
      </dsp:style>
    </dsp:sp>
    <dsp:sp modelId="{CAB09091-CB43-44BE-B6CC-A88DF07D98B5}">
      <dsp:nvSpPr>
        <dsp:cNvPr id="0" name=""/>
        <dsp:cNvSpPr/>
      </dsp:nvSpPr>
      <dsp:spPr>
        <a:xfrm>
          <a:off x="946605" y="3823037"/>
          <a:ext cx="1872795" cy="1057010"/>
        </a:xfrm>
        <a:prstGeom prst="roundRect">
          <a:avLst/>
        </a:prstGeom>
        <a:solidFill>
          <a:schemeClr val="accent3">
            <a:hueOff val="4955049"/>
            <a:satOff val="5858"/>
            <a:lumOff val="129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Ubuntu" panose="020B0504030602030204" pitchFamily="34" charset="0"/>
            </a:rPr>
            <a:t>Immutable</a:t>
          </a:r>
        </a:p>
      </dsp:txBody>
      <dsp:txXfrm>
        <a:off x="998204" y="3874636"/>
        <a:ext cx="1769597" cy="953812"/>
      </dsp:txXfrm>
    </dsp:sp>
    <dsp:sp modelId="{3B1CB9DC-15AC-4EFA-AE88-81036A996D03}">
      <dsp:nvSpPr>
        <dsp:cNvPr id="0" name=""/>
        <dsp:cNvSpPr/>
      </dsp:nvSpPr>
      <dsp:spPr>
        <a:xfrm>
          <a:off x="1012550" y="531532"/>
          <a:ext cx="4223299" cy="4223299"/>
        </a:xfrm>
        <a:custGeom>
          <a:avLst/>
          <a:gdLst/>
          <a:ahLst/>
          <a:cxnLst/>
          <a:rect l="0" t="0" r="0" b="0"/>
          <a:pathLst>
            <a:path>
              <a:moveTo>
                <a:pt x="352845" y="3280269"/>
              </a:moveTo>
              <a:arcTo wR="2111649" hR="2111649" stAng="8783901" swAng="2196129"/>
            </a:path>
          </a:pathLst>
        </a:custGeom>
        <a:noFill/>
        <a:ln w="9525" cap="flat" cmpd="sng" algn="ctr">
          <a:solidFill>
            <a:schemeClr val="accent3">
              <a:hueOff val="4955049"/>
              <a:satOff val="5858"/>
              <a:lumOff val="12942"/>
              <a:alphaOff val="0"/>
            </a:schemeClr>
          </a:solidFill>
          <a:prstDash val="solid"/>
        </a:ln>
        <a:effectLst/>
      </dsp:spPr>
      <dsp:style>
        <a:lnRef idx="1">
          <a:scrgbClr r="0" g="0" b="0"/>
        </a:lnRef>
        <a:fillRef idx="0">
          <a:scrgbClr r="0" g="0" b="0"/>
        </a:fillRef>
        <a:effectRef idx="0">
          <a:scrgbClr r="0" g="0" b="0"/>
        </a:effectRef>
        <a:fontRef idx="minor"/>
      </dsp:style>
    </dsp:sp>
    <dsp:sp modelId="{047BC751-E49E-47B0-992F-C32A7E7039CF}">
      <dsp:nvSpPr>
        <dsp:cNvPr id="0" name=""/>
        <dsp:cNvSpPr/>
      </dsp:nvSpPr>
      <dsp:spPr>
        <a:xfrm>
          <a:off x="179503" y="1462141"/>
          <a:ext cx="1872795" cy="1057010"/>
        </a:xfrm>
        <a:prstGeom prst="roundRect">
          <a:avLst/>
        </a:prstGeom>
        <a:solidFill>
          <a:schemeClr val="accent3">
            <a:hueOff val="6606731"/>
            <a:satOff val="7810"/>
            <a:lumOff val="172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Ubuntu" panose="020B0504030602030204" pitchFamily="34" charset="0"/>
            </a:rPr>
            <a:t>Provenance</a:t>
          </a:r>
        </a:p>
      </dsp:txBody>
      <dsp:txXfrm>
        <a:off x="231102" y="1513740"/>
        <a:ext cx="1769597" cy="953812"/>
      </dsp:txXfrm>
    </dsp:sp>
    <dsp:sp modelId="{B54B6E29-16D3-410B-846D-3549DA384AD5}">
      <dsp:nvSpPr>
        <dsp:cNvPr id="0" name=""/>
        <dsp:cNvSpPr/>
      </dsp:nvSpPr>
      <dsp:spPr>
        <a:xfrm>
          <a:off x="1012550" y="531532"/>
          <a:ext cx="4223299" cy="4223299"/>
        </a:xfrm>
        <a:custGeom>
          <a:avLst/>
          <a:gdLst/>
          <a:ahLst/>
          <a:cxnLst/>
          <a:rect l="0" t="0" r="0" b="0"/>
          <a:pathLst>
            <a:path>
              <a:moveTo>
                <a:pt x="367232" y="921660"/>
              </a:moveTo>
              <a:arcTo wR="2111649" hR="2111649" stAng="12858038" swAng="1744930"/>
            </a:path>
          </a:pathLst>
        </a:custGeom>
        <a:noFill/>
        <a:ln w="9525" cap="flat" cmpd="sng" algn="ctr">
          <a:solidFill>
            <a:schemeClr val="accent3">
              <a:hueOff val="6606731"/>
              <a:satOff val="7810"/>
              <a:lumOff val="17256"/>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522E5-94B7-4BDE-8400-2707784707A7}">
      <dsp:nvSpPr>
        <dsp:cNvPr id="0" name=""/>
        <dsp:cNvSpPr/>
      </dsp:nvSpPr>
      <dsp:spPr>
        <a:xfrm>
          <a:off x="0" y="15933"/>
          <a:ext cx="7010400" cy="102960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Calibri" panose="020F0502020204030204" pitchFamily="34" charset="0"/>
              <a:cs typeface="Calibri" panose="020F0502020204030204" pitchFamily="34" charset="0"/>
            </a:rPr>
            <a:t>All Nodes in the Blockchain have the same components and operate the same way</a:t>
          </a:r>
        </a:p>
      </dsp:txBody>
      <dsp:txXfrm>
        <a:off x="50261" y="66194"/>
        <a:ext cx="6909878" cy="929078"/>
      </dsp:txXfrm>
    </dsp:sp>
    <dsp:sp modelId="{4F7142C6-AF46-42EF-A171-E25EFDEA9128}">
      <dsp:nvSpPr>
        <dsp:cNvPr id="0" name=""/>
        <dsp:cNvSpPr/>
      </dsp:nvSpPr>
      <dsp:spPr>
        <a:xfrm>
          <a:off x="0" y="1203933"/>
          <a:ext cx="7010400" cy="102960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Calibri" panose="020F0502020204030204" pitchFamily="34" charset="0"/>
              <a:cs typeface="Calibri" panose="020F0502020204030204" pitchFamily="34" charset="0"/>
            </a:rPr>
            <a:t>Data stored in the Blockchain Ledger cannot be changed</a:t>
          </a:r>
        </a:p>
      </dsp:txBody>
      <dsp:txXfrm>
        <a:off x="50261" y="1254194"/>
        <a:ext cx="6909878" cy="929078"/>
      </dsp:txXfrm>
    </dsp:sp>
    <dsp:sp modelId="{2985F033-069E-4022-8207-203FCA8C4E98}">
      <dsp:nvSpPr>
        <dsp:cNvPr id="0" name=""/>
        <dsp:cNvSpPr/>
      </dsp:nvSpPr>
      <dsp:spPr>
        <a:xfrm>
          <a:off x="0" y="2391933"/>
          <a:ext cx="7010400" cy="102960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Calibri" panose="020F0502020204030204" pitchFamily="34" charset="0"/>
              <a:cs typeface="Calibri" panose="020F0502020204030204" pitchFamily="34" charset="0"/>
            </a:rPr>
            <a:t>Participants in the Blockchain have appropriate visibility to the transactions and stored data </a:t>
          </a:r>
        </a:p>
      </dsp:txBody>
      <dsp:txXfrm>
        <a:off x="50261" y="2442194"/>
        <a:ext cx="6909878" cy="9290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522E5-94B7-4BDE-8400-2707784707A7}">
      <dsp:nvSpPr>
        <dsp:cNvPr id="0" name=""/>
        <dsp:cNvSpPr/>
      </dsp:nvSpPr>
      <dsp:spPr>
        <a:xfrm>
          <a:off x="0" y="169060"/>
          <a:ext cx="7010400" cy="754777"/>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Calibri" panose="020F0502020204030204" pitchFamily="34" charset="0"/>
              <a:cs typeface="Calibri" panose="020F0502020204030204" pitchFamily="34" charset="0"/>
            </a:rPr>
            <a:t>Participants in the Blockchain have a Unique Identifier</a:t>
          </a:r>
        </a:p>
      </dsp:txBody>
      <dsp:txXfrm>
        <a:off x="36845" y="205905"/>
        <a:ext cx="6936710" cy="681087"/>
      </dsp:txXfrm>
    </dsp:sp>
    <dsp:sp modelId="{24E8E9C3-8984-43D2-8910-C9C900D0B549}">
      <dsp:nvSpPr>
        <dsp:cNvPr id="0" name=""/>
        <dsp:cNvSpPr/>
      </dsp:nvSpPr>
      <dsp:spPr>
        <a:xfrm>
          <a:off x="0" y="978558"/>
          <a:ext cx="7010400" cy="754777"/>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Calibri" panose="020F0502020204030204" pitchFamily="34" charset="0"/>
              <a:cs typeface="Calibri" panose="020F0502020204030204" pitchFamily="34" charset="0"/>
            </a:rPr>
            <a:t>Participants in a Multi-party Blockchain can only have access to data pertaining to relevant interactions</a:t>
          </a:r>
        </a:p>
      </dsp:txBody>
      <dsp:txXfrm>
        <a:off x="36845" y="1015403"/>
        <a:ext cx="6936710" cy="681087"/>
      </dsp:txXfrm>
    </dsp:sp>
    <dsp:sp modelId="{354EDDBC-66DB-4B75-AD73-D5D1D0FA38DF}">
      <dsp:nvSpPr>
        <dsp:cNvPr id="0" name=""/>
        <dsp:cNvSpPr/>
      </dsp:nvSpPr>
      <dsp:spPr>
        <a:xfrm>
          <a:off x="0" y="1788056"/>
          <a:ext cx="7010400" cy="754777"/>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Calibri" panose="020F0502020204030204" pitchFamily="34" charset="0"/>
              <a:cs typeface="Calibri" panose="020F0502020204030204" pitchFamily="34" charset="0"/>
            </a:rPr>
            <a:t>Private Blockchains require a participant (a user or machine) to be authenticated using a Blockchain provided identifier / private key</a:t>
          </a:r>
        </a:p>
      </dsp:txBody>
      <dsp:txXfrm>
        <a:off x="36845" y="1824901"/>
        <a:ext cx="6936710" cy="681087"/>
      </dsp:txXfrm>
    </dsp:sp>
    <dsp:sp modelId="{8C6B3CD9-D586-4B52-BA0B-489B6F61539A}">
      <dsp:nvSpPr>
        <dsp:cNvPr id="0" name=""/>
        <dsp:cNvSpPr/>
      </dsp:nvSpPr>
      <dsp:spPr>
        <a:xfrm>
          <a:off x="0" y="2597553"/>
          <a:ext cx="7010400" cy="754777"/>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Calibri" panose="020F0502020204030204" pitchFamily="34" charset="0"/>
              <a:cs typeface="Calibri" panose="020F0502020204030204" pitchFamily="34" charset="0"/>
            </a:rPr>
            <a:t>All data stored in the Blockchain Ledger is encrypted</a:t>
          </a:r>
        </a:p>
      </dsp:txBody>
      <dsp:txXfrm>
        <a:off x="36845" y="2634398"/>
        <a:ext cx="6936710" cy="681087"/>
      </dsp:txXfrm>
    </dsp:sp>
    <dsp:sp modelId="{FDE7321B-5AD4-49EF-990E-E26818C16CC6}">
      <dsp:nvSpPr>
        <dsp:cNvPr id="0" name=""/>
        <dsp:cNvSpPr/>
      </dsp:nvSpPr>
      <dsp:spPr>
        <a:xfrm>
          <a:off x="0" y="3407051"/>
          <a:ext cx="7010400" cy="754777"/>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Calibri" panose="020F0502020204030204" pitchFamily="34" charset="0"/>
              <a:cs typeface="Calibri" panose="020F0502020204030204" pitchFamily="34" charset="0"/>
            </a:rPr>
            <a:t>Nodes added to a Blockchain must contain a recognized hash key</a:t>
          </a:r>
        </a:p>
      </dsp:txBody>
      <dsp:txXfrm>
        <a:off x="36845" y="3443896"/>
        <a:ext cx="6936710" cy="6810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522E5-94B7-4BDE-8400-2707784707A7}">
      <dsp:nvSpPr>
        <dsp:cNvPr id="0" name=""/>
        <dsp:cNvSpPr/>
      </dsp:nvSpPr>
      <dsp:spPr>
        <a:xfrm>
          <a:off x="0" y="528588"/>
          <a:ext cx="7010400" cy="914206"/>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Calibri" panose="020F0502020204030204" pitchFamily="34" charset="0"/>
              <a:cs typeface="Calibri" panose="020F0502020204030204" pitchFamily="34" charset="0"/>
            </a:rPr>
            <a:t>Visibility to transaction data stored via the nodes of the Blockchain</a:t>
          </a:r>
        </a:p>
      </dsp:txBody>
      <dsp:txXfrm>
        <a:off x="44628" y="573216"/>
        <a:ext cx="6921144" cy="824950"/>
      </dsp:txXfrm>
    </dsp:sp>
    <dsp:sp modelId="{24E8E9C3-8984-43D2-8910-C9C900D0B549}">
      <dsp:nvSpPr>
        <dsp:cNvPr id="0" name=""/>
        <dsp:cNvSpPr/>
      </dsp:nvSpPr>
      <dsp:spPr>
        <a:xfrm>
          <a:off x="0" y="1640603"/>
          <a:ext cx="7010400" cy="121680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Calibri" panose="020F0502020204030204" pitchFamily="34" charset="0"/>
              <a:cs typeface="Calibri" panose="020F0502020204030204" pitchFamily="34" charset="0"/>
            </a:rPr>
            <a:t>For Private Blockchains that contain transaction data from multiple parties, visibility is limited to the party-relevant transactions data</a:t>
          </a:r>
        </a:p>
      </dsp:txBody>
      <dsp:txXfrm>
        <a:off x="59399" y="1700002"/>
        <a:ext cx="6891602" cy="1098002"/>
      </dsp:txXfrm>
    </dsp:sp>
    <dsp:sp modelId="{F57F7584-40FC-403C-BD5F-21864A657DD2}">
      <dsp:nvSpPr>
        <dsp:cNvPr id="0" name=""/>
        <dsp:cNvSpPr/>
      </dsp:nvSpPr>
      <dsp:spPr>
        <a:xfrm>
          <a:off x="0" y="3044603"/>
          <a:ext cx="7010400" cy="121680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Calibri" panose="020F0502020204030204" pitchFamily="34" charset="0"/>
              <a:cs typeface="Calibri" panose="020F0502020204030204" pitchFamily="34" charset="0"/>
            </a:rPr>
            <a:t>Transactions have transparency end to end across the respective Blockchain ecosystem for real time or historical review</a:t>
          </a:r>
        </a:p>
      </dsp:txBody>
      <dsp:txXfrm>
        <a:off x="59399" y="3104002"/>
        <a:ext cx="6891602" cy="10980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522E5-94B7-4BDE-8400-2707784707A7}">
      <dsp:nvSpPr>
        <dsp:cNvPr id="0" name=""/>
        <dsp:cNvSpPr/>
      </dsp:nvSpPr>
      <dsp:spPr>
        <a:xfrm>
          <a:off x="0" y="305739"/>
          <a:ext cx="7010400" cy="1006931"/>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alibri" panose="020F0502020204030204" pitchFamily="34" charset="0"/>
              <a:cs typeface="Calibri" panose="020F0502020204030204" pitchFamily="34" charset="0"/>
            </a:rPr>
            <a:t>Each Node can store transaction data in the distributed ledger based on the code logic of the smart contract </a:t>
          </a:r>
        </a:p>
      </dsp:txBody>
      <dsp:txXfrm>
        <a:off x="49154" y="354893"/>
        <a:ext cx="6912092" cy="908623"/>
      </dsp:txXfrm>
    </dsp:sp>
    <dsp:sp modelId="{78C78728-A894-4CE4-B869-EC98ACE34F39}">
      <dsp:nvSpPr>
        <dsp:cNvPr id="0" name=""/>
        <dsp:cNvSpPr/>
      </dsp:nvSpPr>
      <dsp:spPr>
        <a:xfrm>
          <a:off x="0" y="1367448"/>
          <a:ext cx="7010400" cy="1006931"/>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alibri" panose="020F0502020204030204" pitchFamily="34" charset="0"/>
              <a:cs typeface="Calibri" panose="020F0502020204030204" pitchFamily="34" charset="0"/>
            </a:rPr>
            <a:t>New Node transactions are placed in a “memory pool” and then forwarded to the peer network for independent verification</a:t>
          </a:r>
        </a:p>
      </dsp:txBody>
      <dsp:txXfrm>
        <a:off x="49154" y="1416602"/>
        <a:ext cx="6912092" cy="908623"/>
      </dsp:txXfrm>
    </dsp:sp>
    <dsp:sp modelId="{EA9CA72A-44D5-4811-B150-0CB9BC156C34}">
      <dsp:nvSpPr>
        <dsp:cNvPr id="0" name=""/>
        <dsp:cNvSpPr/>
      </dsp:nvSpPr>
      <dsp:spPr>
        <a:xfrm>
          <a:off x="0" y="2426220"/>
          <a:ext cx="7010400" cy="1006931"/>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Calibri" panose="020F0502020204030204" pitchFamily="34" charset="0"/>
              <a:cs typeface="Calibri" panose="020F0502020204030204" pitchFamily="34" charset="0"/>
            </a:rPr>
            <a:t>Each node independently verifies every new incoming transaction for validity, in terms of (a) its compliance with the blockchain’s rules, (b) its digital signature and (c) any conflicts with previously seen transactions</a:t>
          </a:r>
          <a:endParaRPr lang="en-US" sz="1800" kern="1200" dirty="0">
            <a:latin typeface="Calibri" panose="020F0502020204030204" pitchFamily="34" charset="0"/>
            <a:cs typeface="Calibri" panose="020F0502020204030204" pitchFamily="34" charset="0"/>
          </a:endParaRPr>
        </a:p>
      </dsp:txBody>
      <dsp:txXfrm>
        <a:off x="49154" y="2475374"/>
        <a:ext cx="6912092" cy="908623"/>
      </dsp:txXfrm>
    </dsp:sp>
    <dsp:sp modelId="{F57F7584-40FC-403C-BD5F-21864A657DD2}">
      <dsp:nvSpPr>
        <dsp:cNvPr id="0" name=""/>
        <dsp:cNvSpPr/>
      </dsp:nvSpPr>
      <dsp:spPr>
        <a:xfrm>
          <a:off x="0" y="3484991"/>
          <a:ext cx="7010400" cy="1006931"/>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alibri" panose="020F0502020204030204" pitchFamily="34" charset="0"/>
              <a:cs typeface="Calibri" panose="020F0502020204030204" pitchFamily="34" charset="0"/>
            </a:rPr>
            <a:t>The stored transactions are appropriately made available to blockchain participants, based on an assigned user key, and provide a audit trail to all transactions and interactions</a:t>
          </a:r>
        </a:p>
      </dsp:txBody>
      <dsp:txXfrm>
        <a:off x="49154" y="3534145"/>
        <a:ext cx="6912092" cy="9086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522E5-94B7-4BDE-8400-2707784707A7}">
      <dsp:nvSpPr>
        <dsp:cNvPr id="0" name=""/>
        <dsp:cNvSpPr/>
      </dsp:nvSpPr>
      <dsp:spPr>
        <a:xfrm>
          <a:off x="0" y="0"/>
          <a:ext cx="7010400" cy="114192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alibri" panose="020F0502020204030204" pitchFamily="34" charset="0"/>
              <a:cs typeface="Calibri" panose="020F0502020204030204" pitchFamily="34" charset="0"/>
            </a:rPr>
            <a:t>Visibility to full chains of custody for movement and transfer of assets, e.g. raw material, finished goods, regulated item</a:t>
          </a:r>
        </a:p>
      </dsp:txBody>
      <dsp:txXfrm>
        <a:off x="55744" y="55744"/>
        <a:ext cx="6898912" cy="1030432"/>
      </dsp:txXfrm>
    </dsp:sp>
    <dsp:sp modelId="{E4E4C317-9654-46FD-B144-9DEC6EB60CE0}">
      <dsp:nvSpPr>
        <dsp:cNvPr id="0" name=""/>
        <dsp:cNvSpPr/>
      </dsp:nvSpPr>
      <dsp:spPr>
        <a:xfrm>
          <a:off x="0" y="1319255"/>
          <a:ext cx="7010400" cy="114192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alibri" panose="020F0502020204030204" pitchFamily="34" charset="0"/>
              <a:cs typeface="Calibri" panose="020F0502020204030204" pitchFamily="34" charset="0"/>
            </a:rPr>
            <a:t>Chains of custody are verifiable and auditable, creating a digital thread for connecting the dots among interactions and asset exchanges</a:t>
          </a:r>
        </a:p>
      </dsp:txBody>
      <dsp:txXfrm>
        <a:off x="55744" y="1374999"/>
        <a:ext cx="6898912" cy="1030432"/>
      </dsp:txXfrm>
    </dsp:sp>
    <dsp:sp modelId="{5A4C255C-0C0E-44EA-AFF6-945BDF0505AA}">
      <dsp:nvSpPr>
        <dsp:cNvPr id="0" name=""/>
        <dsp:cNvSpPr/>
      </dsp:nvSpPr>
      <dsp:spPr>
        <a:xfrm>
          <a:off x="0" y="2636855"/>
          <a:ext cx="7010400" cy="114192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alibri" panose="020F0502020204030204" pitchFamily="34" charset="0"/>
              <a:cs typeface="Calibri" panose="020F0502020204030204" pitchFamily="34" charset="0"/>
            </a:rPr>
            <a:t>Provides for tracing and verifying the origins, attributes and ownership across a supply chain or other multi-party business event</a:t>
          </a:r>
        </a:p>
      </dsp:txBody>
      <dsp:txXfrm>
        <a:off x="55744" y="2692599"/>
        <a:ext cx="6898912" cy="10304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1C57E4-240C-4AF5-A788-A22EEB6B1869}">
      <dsp:nvSpPr>
        <dsp:cNvPr id="0" name=""/>
        <dsp:cNvSpPr/>
      </dsp:nvSpPr>
      <dsp:spPr>
        <a:xfrm>
          <a:off x="0" y="3321"/>
          <a:ext cx="11477767" cy="431730"/>
        </a:xfrm>
        <a:prstGeom prst="roundRect">
          <a:avLst/>
        </a:prstGeom>
        <a:gradFill rotWithShape="0">
          <a:gsLst>
            <a:gs pos="0">
              <a:schemeClr val="accent3">
                <a:alpha val="90000"/>
                <a:hueOff val="0"/>
                <a:satOff val="0"/>
                <a:lumOff val="0"/>
                <a:alphaOff val="0"/>
                <a:shade val="51000"/>
                <a:satMod val="130000"/>
              </a:schemeClr>
            </a:gs>
            <a:gs pos="80000">
              <a:schemeClr val="accent3">
                <a:alpha val="90000"/>
                <a:hueOff val="0"/>
                <a:satOff val="0"/>
                <a:lumOff val="0"/>
                <a:alphaOff val="0"/>
                <a:shade val="93000"/>
                <a:satMod val="130000"/>
              </a:schemeClr>
            </a:gs>
            <a:gs pos="100000">
              <a:schemeClr val="accent3">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Loyalty</a:t>
          </a:r>
        </a:p>
      </dsp:txBody>
      <dsp:txXfrm>
        <a:off x="21075" y="24396"/>
        <a:ext cx="11435617" cy="389580"/>
      </dsp:txXfrm>
    </dsp:sp>
    <dsp:sp modelId="{4CE5E817-BA27-4009-A5E6-032AA400295E}">
      <dsp:nvSpPr>
        <dsp:cNvPr id="0" name=""/>
        <dsp:cNvSpPr/>
      </dsp:nvSpPr>
      <dsp:spPr>
        <a:xfrm>
          <a:off x="0" y="435051"/>
          <a:ext cx="11477767"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41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Digital loyalty tokens platform which enables multi-tenant, cross-platform collaboration and a decentralized exchange for easy and quick conversion of loyalty tokens. </a:t>
          </a:r>
        </a:p>
      </dsp:txBody>
      <dsp:txXfrm>
        <a:off x="0" y="435051"/>
        <a:ext cx="11477767" cy="419175"/>
      </dsp:txXfrm>
    </dsp:sp>
    <dsp:sp modelId="{E769E63D-40F2-42B6-A995-AAB8BC51A123}">
      <dsp:nvSpPr>
        <dsp:cNvPr id="0" name=""/>
        <dsp:cNvSpPr/>
      </dsp:nvSpPr>
      <dsp:spPr>
        <a:xfrm>
          <a:off x="0" y="861788"/>
          <a:ext cx="11477767" cy="431730"/>
        </a:xfrm>
        <a:prstGeom prst="roundRect">
          <a:avLst/>
        </a:prstGeom>
        <a:gradFill rotWithShape="0">
          <a:gsLst>
            <a:gs pos="0">
              <a:schemeClr val="accent3">
                <a:alpha val="90000"/>
                <a:hueOff val="0"/>
                <a:satOff val="0"/>
                <a:lumOff val="0"/>
                <a:alphaOff val="-8000"/>
                <a:shade val="51000"/>
                <a:satMod val="130000"/>
              </a:schemeClr>
            </a:gs>
            <a:gs pos="80000">
              <a:schemeClr val="accent3">
                <a:alpha val="90000"/>
                <a:hueOff val="0"/>
                <a:satOff val="0"/>
                <a:lumOff val="0"/>
                <a:alphaOff val="-8000"/>
                <a:shade val="93000"/>
                <a:satMod val="130000"/>
              </a:schemeClr>
            </a:gs>
            <a:gs pos="100000">
              <a:schemeClr val="accent3">
                <a:alpha val="90000"/>
                <a:hueOff val="0"/>
                <a:satOff val="0"/>
                <a:lumOff val="0"/>
                <a:alphaOff val="-800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Syndicated Loans</a:t>
          </a:r>
        </a:p>
      </dsp:txBody>
      <dsp:txXfrm>
        <a:off x="21075" y="882863"/>
        <a:ext cx="11435617" cy="389580"/>
      </dsp:txXfrm>
    </dsp:sp>
    <dsp:sp modelId="{9DA4D698-B426-4238-9E27-F8EA742F2471}">
      <dsp:nvSpPr>
        <dsp:cNvPr id="0" name=""/>
        <dsp:cNvSpPr/>
      </dsp:nvSpPr>
      <dsp:spPr>
        <a:xfrm>
          <a:off x="0" y="1285956"/>
          <a:ext cx="11477767"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41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A decentralized solution which brings a common digital platform to a small group of stakeholders (lead bank, participating bank and borrower) to increase efficiency (conversion from paper to digital).</a:t>
          </a:r>
        </a:p>
      </dsp:txBody>
      <dsp:txXfrm>
        <a:off x="0" y="1285956"/>
        <a:ext cx="11477767" cy="419175"/>
      </dsp:txXfrm>
    </dsp:sp>
    <dsp:sp modelId="{BAEEF801-BFB3-4A80-8CA0-A46F60FBF0D3}">
      <dsp:nvSpPr>
        <dsp:cNvPr id="0" name=""/>
        <dsp:cNvSpPr/>
      </dsp:nvSpPr>
      <dsp:spPr>
        <a:xfrm>
          <a:off x="0" y="1705131"/>
          <a:ext cx="11477767" cy="431730"/>
        </a:xfrm>
        <a:prstGeom prst="roundRect">
          <a:avLst/>
        </a:prstGeom>
        <a:gradFill rotWithShape="0">
          <a:gsLst>
            <a:gs pos="0">
              <a:schemeClr val="accent3">
                <a:alpha val="90000"/>
                <a:hueOff val="0"/>
                <a:satOff val="0"/>
                <a:lumOff val="0"/>
                <a:alphaOff val="-16000"/>
                <a:shade val="51000"/>
                <a:satMod val="130000"/>
              </a:schemeClr>
            </a:gs>
            <a:gs pos="80000">
              <a:schemeClr val="accent3">
                <a:alpha val="90000"/>
                <a:hueOff val="0"/>
                <a:satOff val="0"/>
                <a:lumOff val="0"/>
                <a:alphaOff val="-16000"/>
                <a:shade val="93000"/>
                <a:satMod val="130000"/>
              </a:schemeClr>
            </a:gs>
            <a:gs pos="100000">
              <a:schemeClr val="accent3">
                <a:alpha val="90000"/>
                <a:hueOff val="0"/>
                <a:satOff val="0"/>
                <a:lumOff val="0"/>
                <a:alphaOff val="-1600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Private Securities</a:t>
          </a:r>
        </a:p>
      </dsp:txBody>
      <dsp:txXfrm>
        <a:off x="21075" y="1726206"/>
        <a:ext cx="11435617" cy="389580"/>
      </dsp:txXfrm>
    </dsp:sp>
    <dsp:sp modelId="{28CC3BA5-DC24-4A69-98F2-1CF33B92215B}">
      <dsp:nvSpPr>
        <dsp:cNvPr id="0" name=""/>
        <dsp:cNvSpPr/>
      </dsp:nvSpPr>
      <dsp:spPr>
        <a:xfrm>
          <a:off x="0" y="2136861"/>
          <a:ext cx="11477767"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41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Private securities solution which enables capital markets firms to create digital assets and automates the master order book, corporate action and exchange of digital securities, with the direct and immediate access and oversight by state regulatory bodies. </a:t>
          </a:r>
        </a:p>
      </dsp:txBody>
      <dsp:txXfrm>
        <a:off x="0" y="2136861"/>
        <a:ext cx="11477767" cy="419175"/>
      </dsp:txXfrm>
    </dsp:sp>
    <dsp:sp modelId="{81508CC9-9F11-4376-82CB-286F23135DB5}">
      <dsp:nvSpPr>
        <dsp:cNvPr id="0" name=""/>
        <dsp:cNvSpPr/>
      </dsp:nvSpPr>
      <dsp:spPr>
        <a:xfrm>
          <a:off x="0" y="2556036"/>
          <a:ext cx="11477767" cy="431730"/>
        </a:xfrm>
        <a:prstGeom prst="roundRect">
          <a:avLst/>
        </a:prstGeom>
        <a:gradFill rotWithShape="0">
          <a:gsLst>
            <a:gs pos="0">
              <a:schemeClr val="accent3">
                <a:alpha val="90000"/>
                <a:hueOff val="0"/>
                <a:satOff val="0"/>
                <a:lumOff val="0"/>
                <a:alphaOff val="-24000"/>
                <a:shade val="51000"/>
                <a:satMod val="130000"/>
              </a:schemeClr>
            </a:gs>
            <a:gs pos="80000">
              <a:schemeClr val="accent3">
                <a:alpha val="90000"/>
                <a:hueOff val="0"/>
                <a:satOff val="0"/>
                <a:lumOff val="0"/>
                <a:alphaOff val="-24000"/>
                <a:shade val="93000"/>
                <a:satMod val="130000"/>
              </a:schemeClr>
            </a:gs>
            <a:gs pos="100000">
              <a:schemeClr val="accent3">
                <a:alpha val="90000"/>
                <a:hueOff val="0"/>
                <a:satOff val="0"/>
                <a:lumOff val="0"/>
                <a:alphaOff val="-2400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Ripple Integration</a:t>
          </a:r>
        </a:p>
      </dsp:txBody>
      <dsp:txXfrm>
        <a:off x="21075" y="2577111"/>
        <a:ext cx="11435617" cy="389580"/>
      </dsp:txXfrm>
    </dsp:sp>
    <dsp:sp modelId="{68817693-877C-4F22-B401-4E88C66A7267}">
      <dsp:nvSpPr>
        <dsp:cNvPr id="0" name=""/>
        <dsp:cNvSpPr/>
      </dsp:nvSpPr>
      <dsp:spPr>
        <a:xfrm>
          <a:off x="0" y="2987766"/>
          <a:ext cx="11477767"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41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Based on our partnership with Temenos (core banking) and Bluzelle (Ripple Gateway), this solution allows financial institutions to connect their core banking application directly to the Ripple Network.</a:t>
          </a:r>
        </a:p>
      </dsp:txBody>
      <dsp:txXfrm>
        <a:off x="0" y="2987766"/>
        <a:ext cx="11477767" cy="419175"/>
      </dsp:txXfrm>
    </dsp:sp>
    <dsp:sp modelId="{1CDD5A09-E308-4E64-813B-A3382B552005}">
      <dsp:nvSpPr>
        <dsp:cNvPr id="0" name=""/>
        <dsp:cNvSpPr/>
      </dsp:nvSpPr>
      <dsp:spPr>
        <a:xfrm>
          <a:off x="0" y="3406941"/>
          <a:ext cx="11477767" cy="431730"/>
        </a:xfrm>
        <a:prstGeom prst="roundRect">
          <a:avLst/>
        </a:prstGeom>
        <a:gradFill rotWithShape="0">
          <a:gsLst>
            <a:gs pos="0">
              <a:schemeClr val="accent3">
                <a:alpha val="90000"/>
                <a:hueOff val="0"/>
                <a:satOff val="0"/>
                <a:lumOff val="0"/>
                <a:alphaOff val="-32000"/>
                <a:shade val="51000"/>
                <a:satMod val="130000"/>
              </a:schemeClr>
            </a:gs>
            <a:gs pos="80000">
              <a:schemeClr val="accent3">
                <a:alpha val="90000"/>
                <a:hueOff val="0"/>
                <a:satOff val="0"/>
                <a:lumOff val="0"/>
                <a:alphaOff val="-32000"/>
                <a:shade val="93000"/>
                <a:satMod val="130000"/>
              </a:schemeClr>
            </a:gs>
            <a:gs pos="100000">
              <a:schemeClr val="accent3">
                <a:alpha val="90000"/>
                <a:hueOff val="0"/>
                <a:satOff val="0"/>
                <a:lumOff val="0"/>
                <a:alphaOff val="-3200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PSD2 Compliance</a:t>
          </a:r>
        </a:p>
      </dsp:txBody>
      <dsp:txXfrm>
        <a:off x="21075" y="3428016"/>
        <a:ext cx="11435617" cy="389580"/>
      </dsp:txXfrm>
    </dsp:sp>
    <dsp:sp modelId="{1D0A9D72-3EC5-4C8F-B7FF-D348B47D53E6}">
      <dsp:nvSpPr>
        <dsp:cNvPr id="0" name=""/>
        <dsp:cNvSpPr/>
      </dsp:nvSpPr>
      <dsp:spPr>
        <a:xfrm>
          <a:off x="0" y="3838671"/>
          <a:ext cx="11477767"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41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Ethereum solution for Payment Services Directive 2 (PSD2), which enable a common framework and standard for third parties and financial institutions to authorize transactions between parties.</a:t>
          </a:r>
        </a:p>
      </dsp:txBody>
      <dsp:txXfrm>
        <a:off x="0" y="3838671"/>
        <a:ext cx="11477767" cy="419175"/>
      </dsp:txXfrm>
    </dsp:sp>
    <dsp:sp modelId="{FA17FA9C-B08D-4244-878A-F22388E2E3ED}">
      <dsp:nvSpPr>
        <dsp:cNvPr id="0" name=""/>
        <dsp:cNvSpPr/>
      </dsp:nvSpPr>
      <dsp:spPr>
        <a:xfrm>
          <a:off x="0" y="4257846"/>
          <a:ext cx="11477767" cy="431730"/>
        </a:xfrm>
        <a:prstGeom prst="roundRect">
          <a:avLst/>
        </a:prstGeom>
        <a:gradFill rotWithShape="0">
          <a:gsLst>
            <a:gs pos="0">
              <a:schemeClr val="accent3">
                <a:alpha val="90000"/>
                <a:hueOff val="0"/>
                <a:satOff val="0"/>
                <a:lumOff val="0"/>
                <a:alphaOff val="-40000"/>
                <a:shade val="51000"/>
                <a:satMod val="130000"/>
              </a:schemeClr>
            </a:gs>
            <a:gs pos="80000">
              <a:schemeClr val="accent3">
                <a:alpha val="90000"/>
                <a:hueOff val="0"/>
                <a:satOff val="0"/>
                <a:lumOff val="0"/>
                <a:alphaOff val="-40000"/>
                <a:shade val="93000"/>
                <a:satMod val="130000"/>
              </a:schemeClr>
            </a:gs>
            <a:gs pos="100000">
              <a:schemeClr val="accent3">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Fiat - Relay</a:t>
          </a:r>
        </a:p>
      </dsp:txBody>
      <dsp:txXfrm>
        <a:off x="21075" y="4278921"/>
        <a:ext cx="11435617" cy="389580"/>
      </dsp:txXfrm>
    </dsp:sp>
    <dsp:sp modelId="{EB68F9B1-0559-4FD1-8167-D0ADB12B6F45}">
      <dsp:nvSpPr>
        <dsp:cNvPr id="0" name=""/>
        <dsp:cNvSpPr/>
      </dsp:nvSpPr>
      <dsp:spPr>
        <a:xfrm>
          <a:off x="0" y="4689576"/>
          <a:ext cx="11477767"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41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Fiat-Relay is an open source initiative by Capgemini and a partner bank to connect smart contracts to traditional payment services.</a:t>
          </a:r>
        </a:p>
      </dsp:txBody>
      <dsp:txXfrm>
        <a:off x="0" y="4689576"/>
        <a:ext cx="11477767" cy="298080"/>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3616" tIns="46808" rIns="93616" bIns="46808"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1804"/>
          </a:xfrm>
          <a:prstGeom prst="rect">
            <a:avLst/>
          </a:prstGeom>
        </p:spPr>
        <p:txBody>
          <a:bodyPr vert="horz" lIns="93616" tIns="46808" rIns="93616" bIns="46808" rtlCol="0"/>
          <a:lstStyle>
            <a:lvl1pPr algn="r">
              <a:defRPr sz="1200"/>
            </a:lvl1pPr>
          </a:lstStyle>
          <a:p>
            <a:fld id="{CBC2C562-3ABF-449F-BC7D-78255304C412}" type="datetimeFigureOut">
              <a:rPr lang="en-US" smtClean="0"/>
              <a:pPr/>
              <a:t>9/6/2018</a:t>
            </a:fld>
            <a:endParaRPr lang="en-US"/>
          </a:p>
        </p:txBody>
      </p:sp>
      <p:sp>
        <p:nvSpPr>
          <p:cNvPr id="4" name="Footer Placeholder 3"/>
          <p:cNvSpPr>
            <a:spLocks noGrp="1"/>
          </p:cNvSpPr>
          <p:nvPr>
            <p:ph type="ftr" sz="quarter" idx="2"/>
          </p:nvPr>
        </p:nvSpPr>
        <p:spPr>
          <a:xfrm>
            <a:off x="0" y="8772668"/>
            <a:ext cx="3037840" cy="461804"/>
          </a:xfrm>
          <a:prstGeom prst="rect">
            <a:avLst/>
          </a:prstGeom>
        </p:spPr>
        <p:txBody>
          <a:bodyPr vert="horz" lIns="93616" tIns="46808" rIns="93616" bIns="46808"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772668"/>
            <a:ext cx="3037840" cy="461804"/>
          </a:xfrm>
          <a:prstGeom prst="rect">
            <a:avLst/>
          </a:prstGeom>
        </p:spPr>
        <p:txBody>
          <a:bodyPr vert="horz" lIns="93616" tIns="46808" rIns="93616" bIns="46808" rtlCol="0" anchor="b"/>
          <a:lstStyle>
            <a:lvl1pPr algn="r">
              <a:defRPr sz="1200"/>
            </a:lvl1pPr>
          </a:lstStyle>
          <a:p>
            <a:fld id="{88C4C71A-1C17-4342-AD83-9B360BA581CB}" type="slidenum">
              <a:rPr lang="en-US" smtClean="0"/>
              <a:pPr/>
              <a:t>‹#›</a:t>
            </a:fld>
            <a:endParaRPr lang="en-US"/>
          </a:p>
        </p:txBody>
      </p:sp>
    </p:spTree>
    <p:extLst>
      <p:ext uri="{BB962C8B-B14F-4D97-AF65-F5344CB8AC3E}">
        <p14:creationId xmlns:p14="http://schemas.microsoft.com/office/powerpoint/2010/main" val="2369905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3616" tIns="46808" rIns="93616" bIns="46808"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3616" tIns="46808" rIns="93616" bIns="46808" rtlCol="0"/>
          <a:lstStyle>
            <a:lvl1pPr algn="r">
              <a:defRPr sz="1200"/>
            </a:lvl1pPr>
          </a:lstStyle>
          <a:p>
            <a:fld id="{6D0524E5-8614-4D32-A3DF-F32181F74545}" type="datetimeFigureOut">
              <a:rPr lang="en-US" smtClean="0"/>
              <a:pPr/>
              <a:t>9/6/2018</a:t>
            </a:fld>
            <a:endParaRPr lang="en-US"/>
          </a:p>
        </p:txBody>
      </p:sp>
      <p:sp>
        <p:nvSpPr>
          <p:cNvPr id="4" name="Slide Image Placeholder 3"/>
          <p:cNvSpPr>
            <a:spLocks noGrp="1" noRot="1" noChangeAspect="1"/>
          </p:cNvSpPr>
          <p:nvPr>
            <p:ph type="sldImg" idx="2"/>
          </p:nvPr>
        </p:nvSpPr>
        <p:spPr>
          <a:xfrm>
            <a:off x="428625" y="693738"/>
            <a:ext cx="6153150" cy="3462337"/>
          </a:xfrm>
          <a:prstGeom prst="rect">
            <a:avLst/>
          </a:prstGeom>
          <a:noFill/>
          <a:ln w="12700">
            <a:solidFill>
              <a:prstClr val="black"/>
            </a:solidFill>
          </a:ln>
        </p:spPr>
        <p:txBody>
          <a:bodyPr vert="horz" lIns="93616" tIns="46808" rIns="93616" bIns="46808"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3616" tIns="46808" rIns="93616" bIns="4680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3616" tIns="46808" rIns="93616" bIns="46808"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3616" tIns="46808" rIns="93616" bIns="46808" rtlCol="0" anchor="b"/>
          <a:lstStyle>
            <a:lvl1pPr algn="r">
              <a:defRPr sz="1200"/>
            </a:lvl1pPr>
          </a:lstStyle>
          <a:p>
            <a:fld id="{9FF4F04D-5809-46B9-BC34-D0E45399D316}" type="slidenum">
              <a:rPr lang="en-US" smtClean="0"/>
              <a:pPr/>
              <a:t>‹#›</a:t>
            </a:fld>
            <a:endParaRPr lang="en-US"/>
          </a:p>
        </p:txBody>
      </p:sp>
    </p:spTree>
    <p:extLst>
      <p:ext uri="{BB962C8B-B14F-4D97-AF65-F5344CB8AC3E}">
        <p14:creationId xmlns:p14="http://schemas.microsoft.com/office/powerpoint/2010/main" val="413281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F4F04D-5809-46B9-BC34-D0E45399D316}" type="slidenum">
              <a:rPr lang="en-US" smtClean="0"/>
              <a:pPr/>
              <a:t>1</a:t>
            </a:fld>
            <a:endParaRPr lang="en-US"/>
          </a:p>
        </p:txBody>
      </p:sp>
    </p:spTree>
    <p:extLst>
      <p:ext uri="{BB962C8B-B14F-4D97-AF65-F5344CB8AC3E}">
        <p14:creationId xmlns:p14="http://schemas.microsoft.com/office/powerpoint/2010/main" val="640301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pt-B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70625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pt-B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25031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pt-B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62122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pt-B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88607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pt-B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24044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pt-B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85461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pt-B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38248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pt-B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38710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“digital asset” include:</a:t>
            </a:r>
          </a:p>
          <a:p>
            <a:pPr marL="228600" indent="-228600">
              <a:buFont typeface="+mj-lt"/>
              <a:buAutoNum type="arabicPeriod"/>
            </a:pPr>
            <a:r>
              <a:rPr lang="en-US" dirty="0"/>
              <a:t>Data from IoT devices</a:t>
            </a:r>
          </a:p>
          <a:p>
            <a:pPr marL="228600" indent="-228600">
              <a:buFont typeface="+mj-lt"/>
              <a:buAutoNum type="arabicPeriod"/>
            </a:pPr>
            <a:r>
              <a:rPr lang="en-US" dirty="0"/>
              <a:t>Key performance measures</a:t>
            </a:r>
          </a:p>
          <a:p>
            <a:pPr marL="228600" indent="-228600">
              <a:buFont typeface="+mj-lt"/>
              <a:buAutoNum type="arabicPeriod"/>
            </a:pPr>
            <a:r>
              <a:rPr lang="en-US" dirty="0"/>
              <a:t>Digital content</a:t>
            </a:r>
          </a:p>
          <a:p>
            <a:pPr marL="228600" indent="-228600">
              <a:buFont typeface="+mj-lt"/>
              <a:buAutoNum type="arabicPeriod"/>
            </a:pPr>
            <a:r>
              <a:rPr lang="en-US" dirty="0"/>
              <a:t>Retail channel interfaces</a:t>
            </a:r>
          </a:p>
          <a:p>
            <a:pPr marL="228600" indent="-228600">
              <a:buFont typeface="+mj-lt"/>
              <a:buAutoNum type="arabicPeriod"/>
            </a:pPr>
            <a:r>
              <a:rPr lang="en-US" dirty="0"/>
              <a:t>Data science algorithms</a:t>
            </a:r>
          </a:p>
          <a:p>
            <a:pPr marL="228600" indent="-228600">
              <a:buFont typeface="+mj-lt"/>
              <a:buAutoNum type="arabicPeriod"/>
            </a:pPr>
            <a:r>
              <a:rPr lang="en-US" dirty="0"/>
              <a:t>Contracts</a:t>
            </a:r>
          </a:p>
          <a:p>
            <a:pPr marL="228600" indent="-228600">
              <a:buFont typeface="+mj-lt"/>
              <a:buAutoNum type="arabicPeriod"/>
            </a:pPr>
            <a:r>
              <a:rPr lang="en-US" dirty="0"/>
              <a:t>Employee records</a:t>
            </a:r>
          </a:p>
          <a:p>
            <a:pPr marL="228600" indent="-228600">
              <a:buFont typeface="+mj-lt"/>
              <a:buAutoNum type="arabicPeriod"/>
            </a:pPr>
            <a:r>
              <a:rPr lang="en-US" dirty="0"/>
              <a:t>Medical devices</a:t>
            </a:r>
          </a:p>
          <a:p>
            <a:pPr marL="228600" indent="-228600">
              <a:buFont typeface="+mj-lt"/>
              <a:buAutoNum type="arabicPeriod"/>
            </a:pPr>
            <a:r>
              <a:rPr lang="en-US" dirty="0"/>
              <a:t>Digital information pertain to a hard-good asset</a:t>
            </a:r>
            <a:br>
              <a:rPr lang="en-US" dirty="0"/>
            </a:br>
            <a:r>
              <a:rPr lang="en-US" dirty="0"/>
              <a:t>among others</a:t>
            </a:r>
          </a:p>
          <a:p>
            <a:pPr marL="228600" indent="-228600">
              <a:buFont typeface="+mj-lt"/>
              <a:buAutoNum type="arabicPeriod"/>
            </a:pPr>
            <a:r>
              <a:rPr lang="en-US" dirty="0"/>
              <a:t>Programmatic interfaces for proactive and reactive interactions</a:t>
            </a:r>
          </a:p>
          <a:p>
            <a:pPr marL="0" indent="0">
              <a:buFont typeface="+mj-lt"/>
              <a:buNone/>
            </a:pPr>
            <a:r>
              <a:rPr lang="en-US" dirty="0"/>
              <a:t>.....................</a:t>
            </a:r>
          </a:p>
          <a:p>
            <a:pPr marL="0" indent="0">
              <a:buFont typeface="+mj-lt"/>
              <a:buNone/>
            </a:pPr>
            <a:r>
              <a:rPr lang="en-US" dirty="0"/>
              <a:t>Assets have functional and non-functional characteristics and meta data</a:t>
            </a:r>
          </a:p>
        </p:txBody>
      </p:sp>
      <p:sp>
        <p:nvSpPr>
          <p:cNvPr id="4" name="Slide Number Placeholder 3"/>
          <p:cNvSpPr>
            <a:spLocks noGrp="1"/>
          </p:cNvSpPr>
          <p:nvPr>
            <p:ph type="sldNum" sz="quarter" idx="10"/>
          </p:nvPr>
        </p:nvSpPr>
        <p:spPr/>
        <p:txBody>
          <a:bodyPr/>
          <a:lstStyle/>
          <a:p>
            <a:fld id="{C0696B5C-12A0-4042-B4D0-BD3B9A4F58C6}" type="slidenum">
              <a:rPr lang="pt-BR" smtClean="0"/>
              <a:t>24</a:t>
            </a:fld>
            <a:endParaRPr lang="pt-BR"/>
          </a:p>
        </p:txBody>
      </p:sp>
    </p:spTree>
    <p:extLst>
      <p:ext uri="{BB962C8B-B14F-4D97-AF65-F5344CB8AC3E}">
        <p14:creationId xmlns:p14="http://schemas.microsoft.com/office/powerpoint/2010/main" val="3896685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TextEdit="1"/>
          </p:cNvSpPr>
          <p:nvPr>
            <p:ph type="sldImg"/>
          </p:nvPr>
        </p:nvSpPr>
        <p:spPr bwMode="auto">
          <a:noFill/>
          <a:ln>
            <a:solidFill>
              <a:srgbClr val="000000"/>
            </a:solidFill>
            <a:miter lim="800000"/>
            <a:headEnd/>
            <a:tailEnd/>
          </a:ln>
        </p:spPr>
      </p:sp>
      <p:sp>
        <p:nvSpPr>
          <p:cNvPr id="4096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So Blockchain technology comprises these four main blocks, that can lead to increased efficiencies, and cost reduction across the business network.</a:t>
            </a:r>
          </a:p>
          <a:p>
            <a:pPr eaLnBrk="1" hangingPunct="1">
              <a:spcBef>
                <a:spcPct val="0"/>
              </a:spcBef>
            </a:pPr>
            <a:endParaRPr lang="en-US" dirty="0"/>
          </a:p>
          <a:p>
            <a:pPr eaLnBrk="1" hangingPunct="1">
              <a:spcBef>
                <a:spcPct val="0"/>
              </a:spcBef>
            </a:pPr>
            <a:r>
              <a:rPr lang="en-US" dirty="0"/>
              <a:t>Shared LEDGER has been already covered, and a SMART CONTRACT enables the business rules implied by the contract to be embedded in the Blockchain and executed with the transaction</a:t>
            </a:r>
            <a:endParaRPr lang="en-US" b="1" i="1" dirty="0">
              <a:solidFill>
                <a:srgbClr val="FF0000"/>
              </a:solidFill>
            </a:endParaRPr>
          </a:p>
          <a:p>
            <a:pPr eaLnBrk="1" hangingPunct="1"/>
            <a:endParaRPr lang="en-US" dirty="0"/>
          </a:p>
        </p:txBody>
      </p:sp>
    </p:spTree>
    <p:extLst>
      <p:ext uri="{BB962C8B-B14F-4D97-AF65-F5344CB8AC3E}">
        <p14:creationId xmlns:p14="http://schemas.microsoft.com/office/powerpoint/2010/main" val="2982169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pt-B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793532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28625" y="693738"/>
            <a:ext cx="6153150" cy="3462337"/>
          </a:xfrm>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pt-B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03745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pt-B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34998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pt-B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12261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pt-B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45277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pt-B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84186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Blockchain Ecosystem is comprised of a series of interactions among collaborating computers (i.e. node or Block)</a:t>
            </a:r>
          </a:p>
          <a:p>
            <a:pPr marL="171450" indent="-171450">
              <a:buFont typeface="Arial" panose="020B0604020202020204" pitchFamily="34" charset="0"/>
              <a:buChar char="•"/>
            </a:pPr>
            <a:r>
              <a:rPr lang="en-US" dirty="0"/>
              <a:t>Each computer includes an Blockchain provided application </a:t>
            </a:r>
          </a:p>
          <a:p>
            <a:pPr marL="171450" indent="-171450">
              <a:buFont typeface="Arial" panose="020B0604020202020204" pitchFamily="34" charset="0"/>
              <a:buChar char="•"/>
            </a:pPr>
            <a:r>
              <a:rPr lang="en-US" dirty="0"/>
              <a:t>The Blockchain ecosystem (services) operates as an “Overlay Network”, overlaying above the Blockchain technologies / components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pt-B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57036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pt-B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38475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pt-B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637576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3.jpe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emf"/><Relationship Id="rId5" Type="http://schemas.openxmlformats.org/officeDocument/2006/relationships/image" Target="../media/image1.jpe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4.jpeg"/><Relationship Id="rId2" Type="http://schemas.openxmlformats.org/officeDocument/2006/relationships/tags" Target="../tags/tag10.xml"/><Relationship Id="rId1" Type="http://schemas.openxmlformats.org/officeDocument/2006/relationships/vmlDrawing" Target="../drawings/vmlDrawing4.v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4.jpeg"/><Relationship Id="rId2" Type="http://schemas.openxmlformats.org/officeDocument/2006/relationships/tags" Target="../tags/tag12.xml"/><Relationship Id="rId1" Type="http://schemas.openxmlformats.org/officeDocument/2006/relationships/vmlDrawing" Target="../drawings/vmlDrawing5.vml"/><Relationship Id="rId6" Type="http://schemas.openxmlformats.org/officeDocument/2006/relationships/image" Target="../media/image5.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4.xml"/><Relationship Id="rId1" Type="http://schemas.openxmlformats.org/officeDocument/2006/relationships/vmlDrawing" Target="../drawings/vmlDrawing7.vml"/><Relationship Id="rId5" Type="http://schemas.openxmlformats.org/officeDocument/2006/relationships/image" Target="../media/image5.emf"/><Relationship Id="rId4" Type="http://schemas.openxmlformats.org/officeDocument/2006/relationships/oleObject" Target="../embeddings/oleObject7.bin"/></Relationships>
</file>

<file path=ppt/slideLayouts/_rels/slideLayout1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6.xml"/><Relationship Id="rId7" Type="http://schemas.openxmlformats.org/officeDocument/2006/relationships/slideMaster" Target="../slideMasters/slideMaster3.xml"/><Relationship Id="rId2" Type="http://schemas.openxmlformats.org/officeDocument/2006/relationships/tags" Target="../tags/tag35.xml"/><Relationship Id="rId1" Type="http://schemas.openxmlformats.org/officeDocument/2006/relationships/vmlDrawing" Target="../drawings/vmlDrawing9.vml"/><Relationship Id="rId6" Type="http://schemas.openxmlformats.org/officeDocument/2006/relationships/tags" Target="../tags/tag39.xml"/><Relationship Id="rId5" Type="http://schemas.openxmlformats.org/officeDocument/2006/relationships/tags" Target="../tags/tag38.xml"/><Relationship Id="rId10" Type="http://schemas.openxmlformats.org/officeDocument/2006/relationships/image" Target="../media/image15.png"/><Relationship Id="rId4" Type="http://schemas.openxmlformats.org/officeDocument/2006/relationships/tags" Target="../tags/tag37.xml"/><Relationship Id="rId9" Type="http://schemas.openxmlformats.org/officeDocument/2006/relationships/image" Target="../media/image5.emf"/></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15.png"/><Relationship Id="rId2" Type="http://schemas.openxmlformats.org/officeDocument/2006/relationships/tags" Target="../tags/tag40.xml"/><Relationship Id="rId1" Type="http://schemas.openxmlformats.org/officeDocument/2006/relationships/vmlDrawing" Target="../drawings/vmlDrawing10.vml"/><Relationship Id="rId6" Type="http://schemas.openxmlformats.org/officeDocument/2006/relationships/image" Target="../media/image5.emf"/><Relationship Id="rId5" Type="http://schemas.openxmlformats.org/officeDocument/2006/relationships/oleObject" Target="../embeddings/oleObject10.bin"/><Relationship Id="rId4"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2.xml"/><Relationship Id="rId1" Type="http://schemas.openxmlformats.org/officeDocument/2006/relationships/vmlDrawing" Target="../drawings/vmlDrawing11.vml"/><Relationship Id="rId5" Type="http://schemas.openxmlformats.org/officeDocument/2006/relationships/image" Target="../media/image5.emf"/><Relationship Id="rId4" Type="http://schemas.openxmlformats.org/officeDocument/2006/relationships/oleObject" Target="../embeddings/oleObject1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3.xml"/><Relationship Id="rId1" Type="http://schemas.openxmlformats.org/officeDocument/2006/relationships/vmlDrawing" Target="../drawings/vmlDrawing12.vml"/><Relationship Id="rId5" Type="http://schemas.openxmlformats.org/officeDocument/2006/relationships/image" Target="../media/image5.emf"/><Relationship Id="rId4" Type="http://schemas.openxmlformats.org/officeDocument/2006/relationships/oleObject" Target="../embeddings/oleObject12.bin"/></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6.png"/><Relationship Id="rId2" Type="http://schemas.openxmlformats.org/officeDocument/2006/relationships/tags" Target="../tags/tag5.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4.jpeg"/><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50000">
              <a:schemeClr val="accent2"/>
            </a:gs>
            <a:gs pos="50000">
              <a:schemeClr val="accent1">
                <a:tint val="44500"/>
                <a:satMod val="160000"/>
              </a:schemeClr>
            </a:gs>
            <a:gs pos="100000">
              <a:schemeClr val="accent1">
                <a:tint val="23500"/>
                <a:satMod val="160000"/>
              </a:schemeClr>
            </a:gs>
          </a:gsLst>
          <a:lin ang="2700000" scaled="0"/>
        </a:gradFill>
        <a:effectLst/>
      </p:bgPr>
    </p:bg>
    <p:spTree>
      <p:nvGrpSpPr>
        <p:cNvPr id="1" name=""/>
        <p:cNvGrpSpPr/>
        <p:nvPr/>
      </p:nvGrpSpPr>
      <p:grpSpPr>
        <a:xfrm>
          <a:off x="0" y="0"/>
          <a:ext cx="0" cy="0"/>
          <a:chOff x="0" y="0"/>
          <a:chExt cx="0" cy="0"/>
        </a:xfrm>
      </p:grpSpPr>
      <p:pic>
        <p:nvPicPr>
          <p:cNvPr id="11" name="Picture 10" descr="139871404.jpg"/>
          <p:cNvPicPr>
            <a:picLocks noChangeAspect="1"/>
          </p:cNvPicPr>
          <p:nvPr userDrawn="1"/>
        </p:nvPicPr>
        <p:blipFill>
          <a:blip r:embed="rId5" cstate="print"/>
          <a:srcRect/>
          <a:stretch>
            <a:fillRect/>
          </a:stretch>
        </p:blipFill>
        <p:spPr>
          <a:xfrm>
            <a:off x="0" y="1157036"/>
            <a:ext cx="12192000" cy="5400518"/>
          </a:xfrm>
          <a:prstGeom prst="rect">
            <a:avLst/>
          </a:prstGeom>
        </p:spPr>
      </p:pic>
      <p:sp>
        <p:nvSpPr>
          <p:cNvPr id="16" name="Rectangle 15"/>
          <p:cNvSpPr/>
          <p:nvPr userDrawn="1">
            <p:custDataLst>
              <p:tags r:id="rId1"/>
            </p:custDataLst>
          </p:nvPr>
        </p:nvSpPr>
        <p:spPr>
          <a:xfrm>
            <a:off x="0" y="6400876"/>
            <a:ext cx="12192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a:p>
        </p:txBody>
      </p:sp>
      <p:sp>
        <p:nvSpPr>
          <p:cNvPr id="17" name="Rectangle 7"/>
          <p:cNvSpPr/>
          <p:nvPr userDrawn="1">
            <p:custDataLst>
              <p:tags r:id="rId2"/>
            </p:custDataLst>
          </p:nvPr>
        </p:nvSpPr>
        <p:spPr bwMode="auto">
          <a:xfrm>
            <a:off x="-2736" y="0"/>
            <a:ext cx="12194736" cy="24766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a:solidFill>
                <a:schemeClr val="bg1"/>
              </a:solidFill>
              <a:latin typeface="Arial"/>
              <a:cs typeface="Arial"/>
            </a:endParaRPr>
          </a:p>
        </p:txBody>
      </p:sp>
      <p:pic>
        <p:nvPicPr>
          <p:cNvPr id="22" name="Picture 104" descr="C:\Users\UserSim\Desktop\Capgemini\moto.emf"/>
          <p:cNvPicPr>
            <a:picLocks noChangeAspect="1" noChangeArrowheads="1"/>
          </p:cNvPicPr>
          <p:nvPr userDrawn="1">
            <p:custDataLst>
              <p:tags r:id="rId3"/>
            </p:custDataLst>
          </p:nvPr>
        </p:nvPicPr>
        <p:blipFill>
          <a:blip r:embed="rId6" cstate="email"/>
          <a:srcRect/>
          <a:stretch>
            <a:fillRect/>
          </a:stretch>
        </p:blipFill>
        <p:spPr bwMode="auto">
          <a:xfrm>
            <a:off x="7743715" y="6520695"/>
            <a:ext cx="4001900" cy="239021"/>
          </a:xfrm>
          <a:prstGeom prst="rect">
            <a:avLst/>
          </a:prstGeom>
          <a:noFill/>
        </p:spPr>
      </p:pic>
      <p:pic>
        <p:nvPicPr>
          <p:cNvPr id="23" name="Picture 22" descr="capgemini_rgb.jpg"/>
          <p:cNvPicPr>
            <a:picLocks noChangeAspect="1"/>
          </p:cNvPicPr>
          <p:nvPr userDrawn="1"/>
        </p:nvPicPr>
        <p:blipFill>
          <a:blip r:embed="rId7" cstate="print"/>
          <a:stretch>
            <a:fillRect/>
          </a:stretch>
        </p:blipFill>
        <p:spPr>
          <a:xfrm>
            <a:off x="857613" y="514697"/>
            <a:ext cx="4181440" cy="958698"/>
          </a:xfrm>
          <a:prstGeom prst="rect">
            <a:avLst/>
          </a:prstGeom>
        </p:spPr>
      </p:pic>
      <p:sp>
        <p:nvSpPr>
          <p:cNvPr id="2" name="Title 1"/>
          <p:cNvSpPr>
            <a:spLocks noGrp="1"/>
          </p:cNvSpPr>
          <p:nvPr userDrawn="1">
            <p:ph type="ctrTitle"/>
          </p:nvPr>
        </p:nvSpPr>
        <p:spPr>
          <a:xfrm>
            <a:off x="0" y="2476689"/>
            <a:ext cx="6502400" cy="1965770"/>
          </a:xfrm>
        </p:spPr>
        <p:txBody>
          <a:bodyPr lIns="228600"/>
          <a:lstStyle>
            <a:lvl1pPr>
              <a:defRPr sz="2800"/>
            </a:lvl1pPr>
          </a:lstStyle>
          <a:p>
            <a:r>
              <a:rPr lang="en-US"/>
              <a:t>Click to edit Master title style</a:t>
            </a:r>
          </a:p>
        </p:txBody>
      </p:sp>
      <p:sp>
        <p:nvSpPr>
          <p:cNvPr id="3" name="Subtitle 2"/>
          <p:cNvSpPr>
            <a:spLocks noGrp="1"/>
          </p:cNvSpPr>
          <p:nvPr userDrawn="1">
            <p:ph type="subTitle" idx="1"/>
          </p:nvPr>
        </p:nvSpPr>
        <p:spPr>
          <a:xfrm>
            <a:off x="0" y="4442459"/>
            <a:ext cx="6502400" cy="914400"/>
          </a:xfrm>
        </p:spPr>
        <p:txBody>
          <a:bodyPr lIns="228600" rIns="0">
            <a:noAutofit/>
          </a:bodyPr>
          <a:lstStyle>
            <a:lvl1pPr marL="0" indent="0" algn="l">
              <a:buNone/>
              <a:defRPr sz="20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able with Charts">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050C72D0-5CFE-422E-AABA-2AE737D2B66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6616701" y="300730"/>
            <a:ext cx="5880099" cy="6557270"/>
          </a:xfrm>
          <a:prstGeom prst="rect">
            <a:avLst/>
          </a:prstGeom>
        </p:spPr>
      </p:pic>
      <p:sp>
        <p:nvSpPr>
          <p:cNvPr id="17" name="Text Placeholder 7">
            <a:extLst>
              <a:ext uri="{FF2B5EF4-FFF2-40B4-BE49-F238E27FC236}">
                <a16:creationId xmlns:a16="http://schemas.microsoft.com/office/drawing/2014/main" id="{0953EECA-9A2F-483A-AF62-834FA9F888FE}"/>
              </a:ext>
            </a:extLst>
          </p:cNvPr>
          <p:cNvSpPr>
            <a:spLocks noGrp="1"/>
          </p:cNvSpPr>
          <p:nvPr>
            <p:ph type="body" sz="quarter" idx="12" hasCustomPrompt="1"/>
          </p:nvPr>
        </p:nvSpPr>
        <p:spPr>
          <a:xfrm>
            <a:off x="8044284" y="4437112"/>
            <a:ext cx="4031829" cy="1224136"/>
          </a:xfrm>
          <a:prstGeom prst="rect">
            <a:avLst/>
          </a:prstGeom>
        </p:spPr>
        <p:txBody>
          <a:bodyPr>
            <a:noAutofit/>
          </a:bodyPr>
          <a:lstStyle>
            <a:lvl1pPr algn="r">
              <a:lnSpc>
                <a:spcPts val="1800"/>
              </a:lnSpc>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 </a:t>
            </a:r>
          </a:p>
        </p:txBody>
      </p:sp>
      <p:sp>
        <p:nvSpPr>
          <p:cNvPr id="16" name="Table Placeholder 15">
            <a:extLst>
              <a:ext uri="{FF2B5EF4-FFF2-40B4-BE49-F238E27FC236}">
                <a16:creationId xmlns:a16="http://schemas.microsoft.com/office/drawing/2014/main" id="{F5F8DF03-3900-491E-B8AF-F0C6BE50D853}"/>
              </a:ext>
            </a:extLst>
          </p:cNvPr>
          <p:cNvSpPr>
            <a:spLocks noGrp="1"/>
          </p:cNvSpPr>
          <p:nvPr>
            <p:ph type="tbl" sz="quarter" idx="11"/>
          </p:nvPr>
        </p:nvSpPr>
        <p:spPr>
          <a:xfrm>
            <a:off x="407989" y="1989287"/>
            <a:ext cx="5543550" cy="4463901"/>
          </a:xfrm>
          <a:prstGeom prst="rect">
            <a:avLst/>
          </a:prstGeom>
        </p:spPr>
        <p:txBody>
          <a:bodyPr>
            <a:normAutofit/>
          </a:bodyPr>
          <a:lstStyle>
            <a:lvl1pPr>
              <a:defRPr sz="1600">
                <a:latin typeface="Calibri" panose="020F0502020204030204" pitchFamily="34" charset="0"/>
                <a:cs typeface="Calibri" panose="020F0502020204030204" pitchFamily="34" charset="0"/>
              </a:defRPr>
            </a:lvl1pPr>
          </a:lstStyle>
          <a:p>
            <a:endParaRPr lang="pt-PT" dirty="0"/>
          </a:p>
        </p:txBody>
      </p:sp>
      <p:sp>
        <p:nvSpPr>
          <p:cNvPr id="9"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02E5A9-B53C-401E-A0E0-4A359BB0A9E5}" type="slidenum">
              <a:rPr kumimoji="0" lang="en-US" sz="800" b="0" i="0" u="none" strike="noStrike" kern="1200" cap="none" spc="0" normalizeH="0" baseline="0" noProof="0" smtClean="0">
                <a:ln>
                  <a:noFill/>
                </a:ln>
                <a:solidFill>
                  <a:prstClr val="white"/>
                </a:solidFill>
                <a:effectLst/>
                <a:uLnTx/>
                <a:uFillTx/>
                <a:latin typeface="Verdana"/>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prstClr val="white"/>
              </a:solidFill>
              <a:effectLst/>
              <a:uLnTx/>
              <a:uFillTx/>
              <a:latin typeface="Verdana"/>
              <a:ea typeface="+mn-ea"/>
              <a:cs typeface="Arial" panose="020B0604020202020204" pitchFamily="34" charset="0"/>
            </a:endParaRPr>
          </a:p>
        </p:txBody>
      </p:sp>
      <p:sp>
        <p:nvSpPr>
          <p:cNvPr id="10"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9" y="404813"/>
            <a:ext cx="10944596" cy="865054"/>
          </a:xfrm>
          <a:prstGeom prst="rect">
            <a:avLst/>
          </a:prstGeom>
        </p:spPr>
        <p:txBody>
          <a:bodyPr vert="horz" lIns="0" tIns="0" rIns="0" bIns="0" rtlCol="0" anchor="t">
            <a:normAutofit/>
          </a:bodyPr>
          <a:lstStyle>
            <a:lvl1pPr>
              <a:defRPr lang="pt-PT" dirty="0">
                <a:solidFill>
                  <a:srgbClr val="6964D1"/>
                </a:solidFill>
              </a:defRPr>
            </a:lvl1pPr>
          </a:lstStyle>
          <a:p>
            <a:pPr lvl="0">
              <a:lnSpc>
                <a:spcPts val="2251"/>
              </a:lnSpc>
            </a:pPr>
            <a:r>
              <a:rPr lang="en-US" dirty="0"/>
              <a:t>Click to insert title</a:t>
            </a:r>
            <a:endParaRPr lang="pt-PT" dirty="0"/>
          </a:p>
        </p:txBody>
      </p:sp>
      <p:sp>
        <p:nvSpPr>
          <p:cNvPr id="11" name="Rectangle 10"/>
          <p:cNvSpPr/>
          <p:nvPr userDrawn="1"/>
        </p:nvSpPr>
        <p:spPr>
          <a:xfrm>
            <a:off x="407988" y="919829"/>
            <a:ext cx="1063413"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12" name="Groupe 1"/>
          <p:cNvGrpSpPr/>
          <p:nvPr userDrawn="1"/>
        </p:nvGrpSpPr>
        <p:grpSpPr>
          <a:xfrm>
            <a:off x="11509298" y="305304"/>
            <a:ext cx="346641" cy="321477"/>
            <a:chOff x="11501102" y="171573"/>
            <a:chExt cx="419436" cy="388988"/>
          </a:xfrm>
        </p:grpSpPr>
        <p:sp>
          <p:nvSpPr>
            <p:cNvPr id="13"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8"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72200" y="278040"/>
            <a:ext cx="348741" cy="348741"/>
          </a:xfrm>
          <a:prstGeom prst="rect">
            <a:avLst/>
          </a:prstGeom>
        </p:spPr>
      </p:pic>
    </p:spTree>
    <p:extLst>
      <p:ext uri="{BB962C8B-B14F-4D97-AF65-F5344CB8AC3E}">
        <p14:creationId xmlns:p14="http://schemas.microsoft.com/office/powerpoint/2010/main" val="224167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ext with Shapes - Layout3">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5848EA7-8D7C-4A7B-9182-7C1202EDBFB1}"/>
              </a:ext>
            </a:extLst>
          </p:cNvPr>
          <p:cNvSpPr/>
          <p:nvPr userDrawn="1"/>
        </p:nvSpPr>
        <p:spPr>
          <a:xfrm>
            <a:off x="5550122" y="732974"/>
            <a:ext cx="6641878"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 name="Text Placeholder 7">
            <a:extLst>
              <a:ext uri="{FF2B5EF4-FFF2-40B4-BE49-F238E27FC236}">
                <a16:creationId xmlns:a16="http://schemas.microsoft.com/office/drawing/2014/main" id="{B223EFB8-88D3-4227-B238-464A474B852E}"/>
              </a:ext>
            </a:extLst>
          </p:cNvPr>
          <p:cNvSpPr>
            <a:spLocks noGrp="1"/>
          </p:cNvSpPr>
          <p:nvPr>
            <p:ph type="body" sz="quarter" idx="12" hasCustomPrompt="1"/>
          </p:nvPr>
        </p:nvSpPr>
        <p:spPr>
          <a:xfrm>
            <a:off x="2044699" y="3913792"/>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8" name="Text Placeholder 7">
            <a:extLst>
              <a:ext uri="{FF2B5EF4-FFF2-40B4-BE49-F238E27FC236}">
                <a16:creationId xmlns:a16="http://schemas.microsoft.com/office/drawing/2014/main" id="{274C953F-F6D9-4EEF-A914-7C47201B5536}"/>
              </a:ext>
            </a:extLst>
          </p:cNvPr>
          <p:cNvSpPr>
            <a:spLocks noGrp="1"/>
          </p:cNvSpPr>
          <p:nvPr>
            <p:ph type="body" sz="quarter" idx="13" hasCustomPrompt="1"/>
          </p:nvPr>
        </p:nvSpPr>
        <p:spPr>
          <a:xfrm>
            <a:off x="2044699" y="5111406"/>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5" name="Text Placeholder 7">
            <a:extLst>
              <a:ext uri="{FF2B5EF4-FFF2-40B4-BE49-F238E27FC236}">
                <a16:creationId xmlns:a16="http://schemas.microsoft.com/office/drawing/2014/main" id="{053B0AF9-F410-4C47-9D9C-CAC9890E4210}"/>
              </a:ext>
            </a:extLst>
          </p:cNvPr>
          <p:cNvSpPr>
            <a:spLocks noGrp="1"/>
          </p:cNvSpPr>
          <p:nvPr>
            <p:ph type="body" sz="quarter" idx="10" hasCustomPrompt="1"/>
          </p:nvPr>
        </p:nvSpPr>
        <p:spPr>
          <a:xfrm>
            <a:off x="407988" y="1413990"/>
            <a:ext cx="6297894" cy="894840"/>
          </a:xfrm>
          <a:prstGeom prst="rect">
            <a:avLst/>
          </a:prstGeom>
        </p:spPr>
        <p:txBody>
          <a:bodyPr>
            <a:noAutofit/>
          </a:bodyPr>
          <a:lstStyle>
            <a:lvl1pPr>
              <a:lnSpc>
                <a:spcPts val="2200"/>
              </a:lnSpc>
              <a:defRPr sz="18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6" name="Text Placeholder 7">
            <a:extLst>
              <a:ext uri="{FF2B5EF4-FFF2-40B4-BE49-F238E27FC236}">
                <a16:creationId xmlns:a16="http://schemas.microsoft.com/office/drawing/2014/main" id="{4C26CB88-1502-4963-9C3F-B1DA1792174C}"/>
              </a:ext>
            </a:extLst>
          </p:cNvPr>
          <p:cNvSpPr>
            <a:spLocks noGrp="1"/>
          </p:cNvSpPr>
          <p:nvPr>
            <p:ph type="body" sz="quarter" idx="11" hasCustomPrompt="1"/>
          </p:nvPr>
        </p:nvSpPr>
        <p:spPr>
          <a:xfrm>
            <a:off x="2044699" y="2611604"/>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a16="http://schemas.microsoft.com/office/drawing/2014/main" id="{14E8646B-8451-4052-9B50-DB60E346C8FA}"/>
              </a:ext>
            </a:extLst>
          </p:cNvPr>
          <p:cNvSpPr>
            <a:spLocks noGrp="1"/>
          </p:cNvSpPr>
          <p:nvPr>
            <p:ph type="body" sz="quarter" idx="14" hasCustomPrompt="1"/>
          </p:nvPr>
        </p:nvSpPr>
        <p:spPr>
          <a:xfrm>
            <a:off x="7392144" y="5276721"/>
            <a:ext cx="4391869" cy="729525"/>
          </a:xfrm>
          <a:prstGeom prst="rect">
            <a:avLst/>
          </a:prstGeom>
        </p:spPr>
        <p:txBody>
          <a:bodyPr>
            <a:noAutofit/>
          </a:bodyPr>
          <a:lstStyle>
            <a:lvl1pPr algn="r">
              <a:lnSpc>
                <a:spcPts val="18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42">
            <a:extLst>
              <a:ext uri="{FF2B5EF4-FFF2-40B4-BE49-F238E27FC236}">
                <a16:creationId xmlns:a16="http://schemas.microsoft.com/office/drawing/2014/main" id="{A06380E9-5885-470D-9428-A5F69B32620C}"/>
              </a:ext>
            </a:extLst>
          </p:cNvPr>
          <p:cNvSpPr>
            <a:spLocks noGrp="1"/>
          </p:cNvSpPr>
          <p:nvPr>
            <p:ph type="body" sz="quarter" idx="15" hasCustomPrompt="1"/>
          </p:nvPr>
        </p:nvSpPr>
        <p:spPr>
          <a:xfrm>
            <a:off x="7392144" y="4140764"/>
            <a:ext cx="4391869" cy="974725"/>
          </a:xfrm>
          <a:prstGeom prst="rect">
            <a:avLst/>
          </a:prstGeom>
        </p:spPr>
        <p:txBody>
          <a:bodyPr anchor="b">
            <a:noAutofit/>
          </a:bodyPr>
          <a:lstStyle>
            <a:lvl1pPr algn="r">
              <a:lnSpc>
                <a:spcPts val="3000"/>
              </a:lnSpc>
              <a:defRPr sz="2600">
                <a:solidFill>
                  <a:schemeClr val="bg1"/>
                </a:solidFill>
              </a:defRPr>
            </a:lvl1pPr>
          </a:lstStyle>
          <a:p>
            <a:pPr lvl="0"/>
            <a:r>
              <a:rPr lang="en-US" dirty="0"/>
              <a:t>Click to add subtitle</a:t>
            </a:r>
          </a:p>
        </p:txBody>
      </p:sp>
      <p:sp>
        <p:nvSpPr>
          <p:cNvPr id="10"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1"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Tree>
    <p:extLst>
      <p:ext uri="{BB962C8B-B14F-4D97-AF65-F5344CB8AC3E}">
        <p14:creationId xmlns:p14="http://schemas.microsoft.com/office/powerpoint/2010/main" val="3538215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with Shapes - Layout3 (Purp)">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1"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16"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786074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 y="4"/>
          <a:ext cx="180998" cy="143985"/>
        </p:xfrm>
        <a:graphic>
          <a:graphicData uri="http://schemas.openxmlformats.org/presentationml/2006/ole">
            <mc:AlternateContent xmlns:mc="http://schemas.openxmlformats.org/markup-compatibility/2006">
              <mc:Choice xmlns:v="urn:schemas-microsoft-com:vml" Requires="v">
                <p:oleObj spid="_x0000_s3380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 y="4"/>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Content Placeholder 2"/>
          <p:cNvSpPr>
            <a:spLocks noGrp="1"/>
          </p:cNvSpPr>
          <p:nvPr>
            <p:ph idx="1"/>
            <p:custDataLst>
              <p:tags r:id="rId3"/>
            </p:custDataLst>
          </p:nvPr>
        </p:nvSpPr>
        <p:spPr>
          <a:xfrm>
            <a:off x="420080" y="1282700"/>
            <a:ext cx="11351846" cy="4984751"/>
          </a:xfrm>
        </p:spPr>
        <p:txBody>
          <a:bodyPr/>
          <a:lstStyle>
            <a:lvl1pPr>
              <a:buClr>
                <a:schemeClr val="accent5"/>
              </a:buClr>
              <a:defRPr b="0">
                <a:solidFill>
                  <a:schemeClr val="bg2">
                    <a:lumMod val="50000"/>
                  </a:schemeClr>
                </a:solidFill>
              </a:defRPr>
            </a:lvl1pPr>
            <a:lvl2pPr marL="422041" indent="-211021">
              <a:buClr>
                <a:schemeClr val="accent5"/>
              </a:buClr>
              <a:defRPr>
                <a:solidFill>
                  <a:schemeClr val="bg2">
                    <a:lumMod val="50000"/>
                  </a:schemeClr>
                </a:solidFill>
              </a:defRPr>
            </a:lvl2pPr>
            <a:lvl3pPr marL="633062" indent="-211021">
              <a:buClr>
                <a:schemeClr val="accent5"/>
              </a:buClr>
              <a:defRPr>
                <a:solidFill>
                  <a:schemeClr val="bg2">
                    <a:lumMod val="50000"/>
                  </a:schemeClr>
                </a:solidFill>
              </a:defRPr>
            </a:lvl3pPr>
            <a:lvl4pPr>
              <a:buClr>
                <a:schemeClr val="accent5"/>
              </a:buClr>
              <a:defRPr>
                <a:solidFill>
                  <a:schemeClr val="bg2">
                    <a:lumMod val="50000"/>
                  </a:schemeClr>
                </a:solidFill>
              </a:defRPr>
            </a:lvl4pPr>
            <a:lvl5pPr>
              <a:buNone/>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p:txBody>
      </p:sp>
      <p:sp>
        <p:nvSpPr>
          <p:cNvPr id="5"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9" y="404813"/>
            <a:ext cx="10944596" cy="865054"/>
          </a:xfrm>
          <a:prstGeom prst="rect">
            <a:avLst/>
          </a:prstGeom>
        </p:spPr>
        <p:txBody>
          <a:bodyPr vert="horz" lIns="0" tIns="0" rIns="0" bIns="0" rtlCol="0" anchor="t">
            <a:normAutofit/>
          </a:bodyPr>
          <a:lstStyle>
            <a:lvl1pPr>
              <a:defRPr lang="pt-PT" dirty="0">
                <a:solidFill>
                  <a:srgbClr val="6964D1"/>
                </a:solidFill>
              </a:defRPr>
            </a:lvl1pPr>
          </a:lstStyle>
          <a:p>
            <a:pPr lvl="0">
              <a:lnSpc>
                <a:spcPts val="2251"/>
              </a:lnSpc>
            </a:pPr>
            <a:r>
              <a:rPr lang="en-US" dirty="0"/>
              <a:t>Click to insert title</a:t>
            </a:r>
            <a:endParaRPr lang="pt-PT" dirty="0"/>
          </a:p>
        </p:txBody>
      </p:sp>
      <p:sp>
        <p:nvSpPr>
          <p:cNvPr id="6" name="Rectangle 5"/>
          <p:cNvSpPr/>
          <p:nvPr userDrawn="1"/>
        </p:nvSpPr>
        <p:spPr>
          <a:xfrm>
            <a:off x="407988" y="919829"/>
            <a:ext cx="1063413"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7" name="Groupe 1"/>
          <p:cNvGrpSpPr/>
          <p:nvPr userDrawn="1"/>
        </p:nvGrpSpPr>
        <p:grpSpPr>
          <a:xfrm>
            <a:off x="11509298" y="305304"/>
            <a:ext cx="346641" cy="321477"/>
            <a:chOff x="11501102" y="171573"/>
            <a:chExt cx="419436" cy="388988"/>
          </a:xfrm>
        </p:grpSpPr>
        <p:sp>
          <p:nvSpPr>
            <p:cNvPr id="8"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9"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pic>
        <p:nvPicPr>
          <p:cNvPr id="10" name="Picture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72200" y="278040"/>
            <a:ext cx="348741" cy="348741"/>
          </a:xfrm>
          <a:prstGeom prst="rect">
            <a:avLst/>
          </a:prstGeom>
        </p:spPr>
      </p:pic>
    </p:spTree>
    <p:extLst>
      <p:ext uri="{BB962C8B-B14F-4D97-AF65-F5344CB8AC3E}">
        <p14:creationId xmlns:p14="http://schemas.microsoft.com/office/powerpoint/2010/main" val="3932862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aphic slide">
    <p:bg>
      <p:bgPr>
        <a:solidFill>
          <a:srgbClr val="FFFFFF"/>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9" y="404813"/>
            <a:ext cx="10944596" cy="865054"/>
          </a:xfrm>
          <a:prstGeom prst="rect">
            <a:avLst/>
          </a:prstGeom>
        </p:spPr>
        <p:txBody>
          <a:bodyPr vert="horz" lIns="0" tIns="0" rIns="0" bIns="0" rtlCol="0" anchor="t">
            <a:normAutofit/>
          </a:bodyPr>
          <a:lstStyle>
            <a:lvl1pPr>
              <a:defRPr lang="pt-PT" dirty="0">
                <a:solidFill>
                  <a:srgbClr val="6964D1"/>
                </a:solidFill>
              </a:defRPr>
            </a:lvl1pPr>
          </a:lstStyle>
          <a:p>
            <a:pPr lvl="0">
              <a:lnSpc>
                <a:spcPts val="2251"/>
              </a:lnSpc>
            </a:pPr>
            <a:r>
              <a:rPr lang="en-US" dirty="0"/>
              <a:t>Click to insert title</a:t>
            </a:r>
            <a:endParaRPr lang="pt-PT" dirty="0"/>
          </a:p>
        </p:txBody>
      </p:sp>
      <p:sp>
        <p:nvSpPr>
          <p:cNvPr id="7" name="Rectangle 6"/>
          <p:cNvSpPr/>
          <p:nvPr userDrawn="1"/>
        </p:nvSpPr>
        <p:spPr>
          <a:xfrm>
            <a:off x="407988" y="919829"/>
            <a:ext cx="1063413"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8" name="Groupe 1"/>
          <p:cNvGrpSpPr/>
          <p:nvPr userDrawn="1"/>
        </p:nvGrpSpPr>
        <p:grpSpPr>
          <a:xfrm>
            <a:off x="11509298" y="305304"/>
            <a:ext cx="346641" cy="321477"/>
            <a:chOff x="11501102" y="171573"/>
            <a:chExt cx="419436" cy="388988"/>
          </a:xfrm>
        </p:grpSpPr>
        <p:sp>
          <p:nvSpPr>
            <p:cNvPr id="9"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0"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72200" y="278040"/>
            <a:ext cx="348741" cy="348741"/>
          </a:xfrm>
          <a:prstGeom prst="rect">
            <a:avLst/>
          </a:prstGeom>
        </p:spPr>
      </p:pic>
    </p:spTree>
    <p:extLst>
      <p:ext uri="{BB962C8B-B14F-4D97-AF65-F5344CB8AC3E}">
        <p14:creationId xmlns:p14="http://schemas.microsoft.com/office/powerpoint/2010/main" val="1109685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8" cy="143985"/>
        </p:xfrm>
        <a:graphic>
          <a:graphicData uri="http://schemas.openxmlformats.org/presentationml/2006/ole">
            <mc:AlternateContent xmlns:mc="http://schemas.openxmlformats.org/markup-compatibility/2006">
              <mc:Choice xmlns:v="urn:schemas-microsoft-com:vml" Requires="v">
                <p:oleObj spid="_x0000_s3278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Content Placeholder 2"/>
          <p:cNvSpPr>
            <a:spLocks noGrp="1"/>
          </p:cNvSpPr>
          <p:nvPr>
            <p:ph idx="1" hasCustomPrompt="1"/>
            <p:custDataLst>
              <p:tags r:id="rId3"/>
            </p:custDataLst>
          </p:nvPr>
        </p:nvSpPr>
        <p:spPr>
          <a:xfrm>
            <a:off x="398021" y="1494766"/>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9" y="404813"/>
            <a:ext cx="10944596" cy="865054"/>
          </a:xfrm>
          <a:prstGeom prst="rect">
            <a:avLst/>
          </a:prstGeom>
        </p:spPr>
        <p:txBody>
          <a:bodyPr vert="horz" lIns="0" tIns="0" rIns="0" bIns="0" rtlCol="0" anchor="t">
            <a:normAutofit/>
          </a:bodyPr>
          <a:lstStyle>
            <a:lvl1pPr>
              <a:defRPr lang="pt-PT" dirty="0">
                <a:solidFill>
                  <a:srgbClr val="6964D1"/>
                </a:solidFill>
              </a:defRPr>
            </a:lvl1pPr>
          </a:lstStyle>
          <a:p>
            <a:pPr lvl="0">
              <a:lnSpc>
                <a:spcPts val="2251"/>
              </a:lnSpc>
            </a:pPr>
            <a:r>
              <a:rPr lang="en-US" dirty="0"/>
              <a:t>Click to insert title</a:t>
            </a:r>
            <a:endParaRPr lang="pt-PT" dirty="0"/>
          </a:p>
        </p:txBody>
      </p:sp>
      <p:sp>
        <p:nvSpPr>
          <p:cNvPr id="6" name="Rectangle 5"/>
          <p:cNvSpPr/>
          <p:nvPr userDrawn="1"/>
        </p:nvSpPr>
        <p:spPr>
          <a:xfrm>
            <a:off x="407988" y="919829"/>
            <a:ext cx="1063413"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7" name="Groupe 1"/>
          <p:cNvGrpSpPr/>
          <p:nvPr userDrawn="1"/>
        </p:nvGrpSpPr>
        <p:grpSpPr>
          <a:xfrm>
            <a:off x="11509298" y="305304"/>
            <a:ext cx="346641" cy="321477"/>
            <a:chOff x="11501102" y="171573"/>
            <a:chExt cx="419436" cy="388988"/>
          </a:xfrm>
        </p:grpSpPr>
        <p:sp>
          <p:nvSpPr>
            <p:cNvPr id="8"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9"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pic>
        <p:nvPicPr>
          <p:cNvPr id="10" name="Picture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72200" y="278040"/>
            <a:ext cx="348741" cy="348741"/>
          </a:xfrm>
          <a:prstGeom prst="rect">
            <a:avLst/>
          </a:prstGeom>
        </p:spPr>
      </p:pic>
    </p:spTree>
    <p:extLst>
      <p:ext uri="{BB962C8B-B14F-4D97-AF65-F5344CB8AC3E}">
        <p14:creationId xmlns:p14="http://schemas.microsoft.com/office/powerpoint/2010/main" val="1442784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9262" name="think-cell Slide" r:id="rId4" imgW="360" imgH="360" progId="">
                  <p:embed/>
                </p:oleObj>
              </mc:Choice>
              <mc:Fallback>
                <p:oleObj name="think-cell Slide" r:id="rId4" imgW="360" imgH="360" progId="">
                  <p:embed/>
                  <p:pic>
                    <p:nvPicPr>
                      <p:cNvPr id="0" name="Picture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2" y="4"/>
          <a:ext cx="180999" cy="143985"/>
        </p:xfrm>
        <a:graphic>
          <a:graphicData uri="http://schemas.openxmlformats.org/presentationml/2006/ole">
            <mc:AlternateContent xmlns:mc="http://schemas.openxmlformats.org/markup-compatibility/2006">
              <mc:Choice xmlns:v="urn:schemas-microsoft-com:vml" Requires="v">
                <p:oleObj spid="_x0000_s11310" name="think-cell Slide" r:id="rId8" imgW="360" imgH="360" progId="">
                  <p:embed/>
                </p:oleObj>
              </mc:Choice>
              <mc:Fallback>
                <p:oleObj name="think-cell Slide" r:id="rId8" imgW="360" imgH="36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 y="4"/>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51"/>
          <p:cNvGrpSpPr/>
          <p:nvPr userDrawn="1">
            <p:custDataLst>
              <p:tags r:id="rId3"/>
            </p:custDataLst>
          </p:nvPr>
        </p:nvGrpSpPr>
        <p:grpSpPr>
          <a:xfrm>
            <a:off x="7116221" y="3258545"/>
            <a:ext cx="4555760" cy="2118522"/>
            <a:chOff x="5511798" y="3584333"/>
            <a:chExt cx="4818106" cy="2816468"/>
          </a:xfrm>
        </p:grpSpPr>
        <p:grpSp>
          <p:nvGrpSpPr>
            <p:cNvPr id="3" name="Group 54"/>
            <p:cNvGrpSpPr/>
            <p:nvPr userDrawn="1">
              <p:custDataLst>
                <p:tags r:id="rId5"/>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solidFill>
                    <a:srgbClr val="263147"/>
                  </a:solidFill>
                </a:endParaRPr>
              </a:p>
            </p:txBody>
          </p:sp>
        </p:grpSp>
        <p:grpSp>
          <p:nvGrpSpPr>
            <p:cNvPr id="5"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grpSp>
      <p:sp>
        <p:nvSpPr>
          <p:cNvPr id="336" name="Rectangle 9"/>
          <p:cNvSpPr>
            <a:spLocks noChangeArrowheads="1"/>
          </p:cNvSpPr>
          <p:nvPr userDrawn="1">
            <p:custDataLst>
              <p:tags r:id="rId4"/>
            </p:custDataLst>
          </p:nvPr>
        </p:nvSpPr>
        <p:spPr bwMode="gray">
          <a:xfrm>
            <a:off x="1375955" y="3827545"/>
            <a:ext cx="5432144"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algn="just" defTabSz="1042966">
              <a:defRPr/>
            </a:pPr>
            <a:r>
              <a:rPr lang="en-US" sz="1800" b="1">
                <a:solidFill>
                  <a:prstClr val="white"/>
                </a:solidFill>
                <a:latin typeface="Arial"/>
                <a:cs typeface="Arial"/>
              </a:rPr>
              <a:t>About Capgemini</a:t>
            </a:r>
            <a:endParaRPr lang="en-US" sz="1000">
              <a:solidFill>
                <a:prstClr val="white"/>
              </a:solidFill>
              <a:latin typeface="Arial" pitchFamily="34" charset="0"/>
              <a:cs typeface="Arial" pitchFamily="34" charset="0"/>
            </a:endParaRPr>
          </a:p>
          <a:p>
            <a:pPr algn="just"/>
            <a:endParaRPr lang="en-US" sz="1000">
              <a:solidFill>
                <a:prstClr val="white"/>
              </a:solidFill>
              <a:latin typeface="Arial" pitchFamily="34" charset="0"/>
              <a:cs typeface="Arial" pitchFamily="34" charset="0"/>
            </a:endParaRPr>
          </a:p>
          <a:p>
            <a:r>
              <a:rPr lang="en-US" sz="1000">
                <a:solidFill>
                  <a:prstClr val="white"/>
                </a:solidFill>
                <a:latin typeface="Arial" pitchFamily="34" charset="0"/>
                <a:cs typeface="Arial" pitchFamily="34" charset="0"/>
              </a:rPr>
              <a:t>With more than 180,000 people in over 40 countries, Capgemini is one of the world's foremost providers of consulting, technology and outsourcing services. The Group reported 2015 global revenues of EUR 11.9 billion (about $13.2 billion USD at 2015 average rate) </a:t>
            </a:r>
          </a:p>
          <a:p>
            <a:r>
              <a:rPr lang="en-US" sz="1000">
                <a:solidFill>
                  <a:prstClr val="white"/>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Experience™, and draws on Rightshore</a:t>
            </a:r>
            <a:r>
              <a:rPr lang="en-US" sz="1000" baseline="30000">
                <a:solidFill>
                  <a:prstClr val="white"/>
                </a:solidFill>
                <a:latin typeface="Arial" pitchFamily="34" charset="0"/>
                <a:cs typeface="Arial" pitchFamily="34" charset="0"/>
              </a:rPr>
              <a:t>®</a:t>
            </a:r>
            <a:r>
              <a:rPr lang="en-US" sz="1000">
                <a:solidFill>
                  <a:prstClr val="white"/>
                </a:solidFill>
                <a:latin typeface="Arial" pitchFamily="34" charset="0"/>
                <a:cs typeface="Arial" pitchFamily="34" charset="0"/>
              </a:rPr>
              <a:t>, its worldwide delivery model. Learn more about us at www.capgemini.com.</a:t>
            </a:r>
          </a:p>
          <a:p>
            <a:endParaRPr lang="en-US" sz="1050">
              <a:solidFill>
                <a:prstClr val="white"/>
              </a:solidFill>
              <a:latin typeface="Arial" pitchFamily="34" charset="0"/>
              <a:cs typeface="Arial" pitchFamily="34" charset="0"/>
            </a:endParaRPr>
          </a:p>
          <a:p>
            <a:pPr algn="just"/>
            <a:r>
              <a:rPr lang="en-US" sz="900" i="1">
                <a:solidFill>
                  <a:prstClr val="white"/>
                </a:solidFill>
                <a:latin typeface="Arial" pitchFamily="34" charset="0"/>
                <a:cs typeface="Arial" pitchFamily="34" charset="0"/>
              </a:rPr>
              <a:t>Rightshore</a:t>
            </a:r>
            <a:r>
              <a:rPr lang="en-US" sz="900" i="1" baseline="30000">
                <a:solidFill>
                  <a:prstClr val="white"/>
                </a:solidFill>
                <a:latin typeface="Arial" pitchFamily="34" charset="0"/>
                <a:cs typeface="Arial" pitchFamily="34" charset="0"/>
              </a:rPr>
              <a:t>®</a:t>
            </a:r>
            <a:r>
              <a:rPr lang="en-US" sz="900" i="1">
                <a:solidFill>
                  <a:prstClr val="white"/>
                </a:solidFill>
                <a:latin typeface="Arial" pitchFamily="34" charset="0"/>
                <a:cs typeface="Arial" pitchFamily="34" charset="0"/>
              </a:rPr>
              <a:t> is a trademark belonging to Capgemini</a:t>
            </a:r>
            <a:endParaRPr lang="en-US" sz="900" b="1" kern="0" noProof="1">
              <a:solidFill>
                <a:prstClr val="white"/>
              </a:solidFill>
              <a:latin typeface="Arial" pitchFamily="34" charset="0"/>
              <a:cs typeface="Arial" pitchFamily="34" charset="0"/>
            </a:endParaRPr>
          </a:p>
        </p:txBody>
      </p:sp>
      <p:pic>
        <p:nvPicPr>
          <p:cNvPr id="339" name="Image 337" descr="CBE_Label_ppt.png"/>
          <p:cNvPicPr>
            <a:picLocks noChangeAspect="1"/>
          </p:cNvPicPr>
          <p:nvPr userDrawn="1"/>
        </p:nvPicPr>
        <p:blipFill>
          <a:blip r:embed="rId10" cstate="print"/>
          <a:stretch>
            <a:fillRect/>
          </a:stretch>
        </p:blipFill>
        <p:spPr>
          <a:xfrm>
            <a:off x="1034104" y="3395466"/>
            <a:ext cx="692760" cy="523727"/>
          </a:xfrm>
          <a:prstGeom prst="rect">
            <a:avLst/>
          </a:prstGeom>
          <a:noFill/>
          <a:ln>
            <a:noFill/>
          </a:ln>
        </p:spPr>
      </p:pic>
    </p:spTree>
    <p:extLst>
      <p:ext uri="{BB962C8B-B14F-4D97-AF65-F5344CB8AC3E}">
        <p14:creationId xmlns:p14="http://schemas.microsoft.com/office/powerpoint/2010/main" val="27094264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sp>
        <p:nvSpPr>
          <p:cNvPr id="8" name="Rectangle 9"/>
          <p:cNvSpPr>
            <a:spLocks noChangeArrowheads="1"/>
          </p:cNvSpPr>
          <p:nvPr userDrawn="1">
            <p:custDataLst>
              <p:tags r:id="rId2"/>
            </p:custDataLst>
          </p:nvPr>
        </p:nvSpPr>
        <p:spPr bwMode="gray">
          <a:xfrm>
            <a:off x="6112727" y="3083753"/>
            <a:ext cx="6079275"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514900 w 4514900"/>
              <a:gd name="connsiteY0" fmla="*/ 2132777 h 2132777"/>
              <a:gd name="connsiteX1" fmla="*/ 164137 w 4514900"/>
              <a:gd name="connsiteY1" fmla="*/ 2132777 h 2132777"/>
              <a:gd name="connsiteX2" fmla="*/ 48075 w 4514900"/>
              <a:gd name="connsiteY2" fmla="*/ 2084702 h 2132777"/>
              <a:gd name="connsiteX3" fmla="*/ 0 w 4514900"/>
              <a:gd name="connsiteY3" fmla="*/ 1968640 h 2132777"/>
              <a:gd name="connsiteX4" fmla="*/ 0 w 451490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4900" h="2132777">
                <a:moveTo>
                  <a:pt x="451490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457200" bIns="144000" rtlCol="0" anchor="b"/>
          <a:lstStyle/>
          <a:p>
            <a:pPr algn="just" defTabSz="1042966">
              <a:defRPr/>
            </a:pPr>
            <a:r>
              <a:rPr lang="en-US" sz="1800" b="1">
                <a:solidFill>
                  <a:prstClr val="white"/>
                </a:solidFill>
                <a:latin typeface="Arial"/>
                <a:cs typeface="Arial"/>
              </a:rPr>
              <a:t>About Capgemini</a:t>
            </a:r>
            <a:endParaRPr lang="en-US" sz="1000">
              <a:solidFill>
                <a:prstClr val="white"/>
              </a:solidFill>
              <a:latin typeface="Arial" pitchFamily="34" charset="0"/>
              <a:cs typeface="Arial" pitchFamily="34" charset="0"/>
            </a:endParaRPr>
          </a:p>
          <a:p>
            <a:pPr algn="just"/>
            <a:endParaRPr lang="en-US" sz="1000">
              <a:solidFill>
                <a:prstClr val="white"/>
              </a:solidFill>
              <a:latin typeface="Arial" pitchFamily="34" charset="0"/>
              <a:cs typeface="Arial" pitchFamily="34" charset="0"/>
            </a:endParaRPr>
          </a:p>
          <a:p>
            <a:r>
              <a:rPr lang="en-US" sz="1000">
                <a:solidFill>
                  <a:prstClr val="white"/>
                </a:solidFill>
                <a:latin typeface="Arial" pitchFamily="34" charset="0"/>
                <a:cs typeface="Arial" pitchFamily="34" charset="0"/>
              </a:rPr>
              <a:t>With more than 180,000 people in over 40 countries, Capgemini is one of the world's foremost providers of consulting, technology and outsourcing services. The Group reported 2015 global revenues of EUR 11.9 billion (about $13.2 billion USD at 2015 average rate) </a:t>
            </a:r>
          </a:p>
          <a:p>
            <a:r>
              <a:rPr lang="en-US" sz="1000">
                <a:solidFill>
                  <a:prstClr val="white"/>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Experience™, and draws on Rightshore®, its worldwide delivery model. </a:t>
            </a:r>
            <a:br>
              <a:rPr lang="en-US" sz="1000">
                <a:solidFill>
                  <a:prstClr val="white"/>
                </a:solidFill>
                <a:latin typeface="Arial" pitchFamily="34" charset="0"/>
                <a:cs typeface="Arial" pitchFamily="34" charset="0"/>
              </a:rPr>
            </a:br>
            <a:r>
              <a:rPr lang="en-US" sz="1000">
                <a:solidFill>
                  <a:prstClr val="white"/>
                </a:solidFill>
                <a:latin typeface="Arial" pitchFamily="34" charset="0"/>
                <a:cs typeface="Arial" pitchFamily="34" charset="0"/>
              </a:rPr>
              <a:t>Learn more about us at www.capgemini.com.</a:t>
            </a:r>
          </a:p>
          <a:p>
            <a:pPr algn="just"/>
            <a:endParaRPr lang="en-US" sz="1050">
              <a:solidFill>
                <a:prstClr val="white"/>
              </a:solidFill>
              <a:latin typeface="Arial" pitchFamily="34" charset="0"/>
              <a:cs typeface="Arial" pitchFamily="34" charset="0"/>
            </a:endParaRPr>
          </a:p>
          <a:p>
            <a:pPr algn="just"/>
            <a:r>
              <a:rPr lang="en-US" sz="900" i="1">
                <a:solidFill>
                  <a:prstClr val="white"/>
                </a:solidFill>
                <a:latin typeface="Arial" pitchFamily="34" charset="0"/>
                <a:cs typeface="Arial" pitchFamily="34" charset="0"/>
              </a:rPr>
              <a:t>Rightshore</a:t>
            </a:r>
            <a:r>
              <a:rPr lang="en-US" sz="900" i="1" baseline="30000">
                <a:solidFill>
                  <a:prstClr val="white"/>
                </a:solidFill>
                <a:latin typeface="Arial" pitchFamily="34" charset="0"/>
                <a:cs typeface="Arial" pitchFamily="34" charset="0"/>
              </a:rPr>
              <a:t>®</a:t>
            </a:r>
            <a:r>
              <a:rPr lang="en-US" sz="900" i="1">
                <a:solidFill>
                  <a:prstClr val="white"/>
                </a:solidFill>
                <a:latin typeface="Arial" pitchFamily="34" charset="0"/>
                <a:cs typeface="Arial" pitchFamily="34" charset="0"/>
              </a:rPr>
              <a:t> is a trademark belonging to Capgemini</a:t>
            </a:r>
            <a:endParaRPr lang="en-US" sz="900" b="1" kern="0" noProof="1">
              <a:solidFill>
                <a:prstClr val="white"/>
              </a:solidFill>
              <a:latin typeface="Arial" pitchFamily="34" charset="0"/>
              <a:cs typeface="Arial" pitchFamily="34" charset="0"/>
            </a:endParaRPr>
          </a:p>
        </p:txBody>
      </p:sp>
      <p:graphicFrame>
        <p:nvGraphicFramePr>
          <p:cNvPr id="6" name="Object 5" hidden="1"/>
          <p:cNvGraphicFramePr>
            <a:graphicFrameLocks noChangeAspect="1"/>
          </p:cNvGraphicFramePr>
          <p:nvPr>
            <p:custDataLst>
              <p:tags r:id="rId3"/>
            </p:custDataLst>
          </p:nvPr>
        </p:nvGraphicFramePr>
        <p:xfrm>
          <a:off x="2" y="4"/>
          <a:ext cx="180999" cy="143985"/>
        </p:xfrm>
        <a:graphic>
          <a:graphicData uri="http://schemas.openxmlformats.org/presentationml/2006/ole">
            <mc:AlternateContent xmlns:mc="http://schemas.openxmlformats.org/markup-compatibility/2006">
              <mc:Choice xmlns:v="urn:schemas-microsoft-com:vml" Requires="v">
                <p:oleObj spid="_x0000_s1233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 y="4"/>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Image 6" descr="CBE_Label_ppt.png"/>
          <p:cNvPicPr>
            <a:picLocks noChangeAspect="1"/>
          </p:cNvPicPr>
          <p:nvPr userDrawn="1"/>
        </p:nvPicPr>
        <p:blipFill>
          <a:blip r:embed="rId7" cstate="print"/>
          <a:stretch>
            <a:fillRect/>
          </a:stretch>
        </p:blipFill>
        <p:spPr>
          <a:xfrm>
            <a:off x="5757532" y="2791401"/>
            <a:ext cx="692760" cy="523727"/>
          </a:xfrm>
          <a:prstGeom prst="rect">
            <a:avLst/>
          </a:prstGeom>
          <a:noFill/>
          <a:ln>
            <a:noFill/>
          </a:ln>
        </p:spPr>
      </p:pic>
    </p:spTree>
    <p:extLst>
      <p:ext uri="{BB962C8B-B14F-4D97-AF65-F5344CB8AC3E}">
        <p14:creationId xmlns:p14="http://schemas.microsoft.com/office/powerpoint/2010/main" val="4140244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13358"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20682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0" y="25263"/>
            <a:ext cx="11765280" cy="822960"/>
          </a:xfrm>
        </p:spPr>
        <p:txBody>
          <a:bodyPr/>
          <a:lstStyle/>
          <a:p>
            <a:r>
              <a:rPr lang="en-US"/>
              <a:t>Click to edit Master title style</a:t>
            </a:r>
          </a:p>
        </p:txBody>
      </p:sp>
      <p:sp>
        <p:nvSpPr>
          <p:cNvPr id="4" name="Text Placeholder 3"/>
          <p:cNvSpPr>
            <a:spLocks noGrp="1"/>
          </p:cNvSpPr>
          <p:nvPr>
            <p:ph type="body" sz="quarter" idx="10"/>
          </p:nvPr>
        </p:nvSpPr>
        <p:spPr>
          <a:xfrm>
            <a:off x="426720" y="1171978"/>
            <a:ext cx="11338560" cy="1384995"/>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1775" indent="-231775"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569913" indent="-228600"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795338" indent="-228600"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1031875" indent="-228600"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4AD8C3-D400-42D3-B4EC-58A496C822D8}"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E5FD0-7254-4F90-BC7F-C238F25A47E5}" type="slidenum">
              <a:rPr lang="en-US" smtClean="0"/>
              <a:t>‹#›</a:t>
            </a:fld>
            <a:endParaRPr lang="en-US"/>
          </a:p>
        </p:txBody>
      </p:sp>
    </p:spTree>
    <p:extLst>
      <p:ext uri="{BB962C8B-B14F-4D97-AF65-F5344CB8AC3E}">
        <p14:creationId xmlns:p14="http://schemas.microsoft.com/office/powerpoint/2010/main" val="5373660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4AD8C3-D400-42D3-B4EC-58A496C822D8}"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E5FD0-7254-4F90-BC7F-C238F25A47E5}" type="slidenum">
              <a:rPr lang="en-US" smtClean="0"/>
              <a:t>‹#›</a:t>
            </a:fld>
            <a:endParaRPr lang="en-US"/>
          </a:p>
        </p:txBody>
      </p:sp>
      <p:grpSp>
        <p:nvGrpSpPr>
          <p:cNvPr id="7" name="Groupe 1"/>
          <p:cNvGrpSpPr/>
          <p:nvPr userDrawn="1"/>
        </p:nvGrpSpPr>
        <p:grpSpPr>
          <a:xfrm>
            <a:off x="11547414" y="325611"/>
            <a:ext cx="462188" cy="321477"/>
            <a:chOff x="11501102" y="171573"/>
            <a:chExt cx="419436" cy="388988"/>
          </a:xfrm>
        </p:grpSpPr>
        <p:sp>
          <p:nvSpPr>
            <p:cNvPr id="8"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prstClr val="black"/>
                </a:solidFill>
              </a:endParaRPr>
            </a:p>
          </p:txBody>
        </p:sp>
        <p:sp>
          <p:nvSpPr>
            <p:cNvPr id="9"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prstClr val="black"/>
                </a:solidFill>
              </a:endParaRPr>
            </a:p>
          </p:txBody>
        </p:sp>
      </p:gr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64617" y="298347"/>
            <a:ext cx="464988" cy="348741"/>
          </a:xfrm>
          <a:prstGeom prst="rect">
            <a:avLst/>
          </a:prstGeom>
        </p:spPr>
      </p:pic>
      <p:sp>
        <p:nvSpPr>
          <p:cNvPr id="11" name="Rectangle 10"/>
          <p:cNvSpPr/>
          <p:nvPr userDrawn="1"/>
        </p:nvSpPr>
        <p:spPr>
          <a:xfrm>
            <a:off x="388016" y="848223"/>
            <a:ext cx="1063413"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7160682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4AD8C3-D400-42D3-B4EC-58A496C822D8}"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E5FD0-7254-4F90-BC7F-C238F25A47E5}" type="slidenum">
              <a:rPr lang="en-US" smtClean="0"/>
              <a:t>‹#›</a:t>
            </a:fld>
            <a:endParaRPr lang="en-US"/>
          </a:p>
        </p:txBody>
      </p:sp>
    </p:spTree>
    <p:extLst>
      <p:ext uri="{BB962C8B-B14F-4D97-AF65-F5344CB8AC3E}">
        <p14:creationId xmlns:p14="http://schemas.microsoft.com/office/powerpoint/2010/main" val="8328787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4AD8C3-D400-42D3-B4EC-58A496C822D8}"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E5FD0-7254-4F90-BC7F-C238F25A47E5}" type="slidenum">
              <a:rPr lang="en-US" smtClean="0"/>
              <a:t>‹#›</a:t>
            </a:fld>
            <a:endParaRPr lang="en-US"/>
          </a:p>
        </p:txBody>
      </p:sp>
    </p:spTree>
    <p:extLst>
      <p:ext uri="{BB962C8B-B14F-4D97-AF65-F5344CB8AC3E}">
        <p14:creationId xmlns:p14="http://schemas.microsoft.com/office/powerpoint/2010/main" val="19107652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4AD8C3-D400-42D3-B4EC-58A496C822D8}" type="datetimeFigureOut">
              <a:rPr lang="en-US" smtClean="0"/>
              <a:t>9/6/2018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DE5FD0-7254-4F90-BC7F-C238F25A47E5}" type="slidenum">
              <a:rPr lang="en-US" smtClean="0"/>
              <a:t>‹#›</a:t>
            </a:fld>
            <a:endParaRPr lang="en-US"/>
          </a:p>
        </p:txBody>
      </p:sp>
    </p:spTree>
    <p:extLst>
      <p:ext uri="{BB962C8B-B14F-4D97-AF65-F5344CB8AC3E}">
        <p14:creationId xmlns:p14="http://schemas.microsoft.com/office/powerpoint/2010/main" val="1111422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4AD8C3-D400-42D3-B4EC-58A496C822D8}" type="datetimeFigureOut">
              <a:rPr lang="en-US" smtClean="0"/>
              <a:t>9/6/2018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DE5FD0-7254-4F90-BC7F-C238F25A47E5}" type="slidenum">
              <a:rPr lang="en-US" smtClean="0"/>
              <a:t>‹#›</a:t>
            </a:fld>
            <a:endParaRPr lang="en-US"/>
          </a:p>
        </p:txBody>
      </p:sp>
      <p:grpSp>
        <p:nvGrpSpPr>
          <p:cNvPr id="6" name="Groupe 1"/>
          <p:cNvGrpSpPr/>
          <p:nvPr userDrawn="1"/>
        </p:nvGrpSpPr>
        <p:grpSpPr>
          <a:xfrm>
            <a:off x="11547414" y="325611"/>
            <a:ext cx="462188" cy="321477"/>
            <a:chOff x="11501102" y="171573"/>
            <a:chExt cx="419436" cy="388988"/>
          </a:xfrm>
        </p:grpSpPr>
        <p:sp>
          <p:nvSpPr>
            <p:cNvPr id="7"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prstClr val="black"/>
                </a:solidFill>
              </a:endParaRPr>
            </a:p>
          </p:txBody>
        </p:sp>
        <p:sp>
          <p:nvSpPr>
            <p:cNvPr id="8"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prstClr val="black"/>
                </a:solidFill>
              </a:endParaRPr>
            </a:p>
          </p:txBody>
        </p:sp>
      </p:gr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64617" y="298347"/>
            <a:ext cx="464988" cy="348741"/>
          </a:xfrm>
          <a:prstGeom prst="rect">
            <a:avLst/>
          </a:prstGeom>
        </p:spPr>
      </p:pic>
      <p:sp>
        <p:nvSpPr>
          <p:cNvPr id="10" name="Rectangle 9"/>
          <p:cNvSpPr/>
          <p:nvPr userDrawn="1"/>
        </p:nvSpPr>
        <p:spPr>
          <a:xfrm>
            <a:off x="388016" y="848223"/>
            <a:ext cx="1063413"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3588442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4AD8C3-D400-42D3-B4EC-58A496C822D8}" type="datetimeFigureOut">
              <a:rPr lang="en-US" smtClean="0"/>
              <a:t>9/6/2018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DE5FD0-7254-4F90-BC7F-C238F25A47E5}" type="slidenum">
              <a:rPr lang="en-US" smtClean="0"/>
              <a:t>‹#›</a:t>
            </a:fld>
            <a:endParaRPr lang="en-US"/>
          </a:p>
        </p:txBody>
      </p:sp>
      <p:grpSp>
        <p:nvGrpSpPr>
          <p:cNvPr id="5" name="Groupe 1"/>
          <p:cNvGrpSpPr/>
          <p:nvPr userDrawn="1"/>
        </p:nvGrpSpPr>
        <p:grpSpPr>
          <a:xfrm>
            <a:off x="11547414" y="325611"/>
            <a:ext cx="462188" cy="321477"/>
            <a:chOff x="11501102" y="171573"/>
            <a:chExt cx="419436" cy="388988"/>
          </a:xfrm>
        </p:grpSpPr>
        <p:sp>
          <p:nvSpPr>
            <p:cNvPr id="6"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prstClr val="black"/>
                </a:solidFill>
              </a:endParaRPr>
            </a:p>
          </p:txBody>
        </p:sp>
        <p:sp>
          <p:nvSpPr>
            <p:cNvPr id="7"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prstClr val="black"/>
                </a:solidFill>
              </a:endParaRPr>
            </a:p>
          </p:txBody>
        </p:sp>
      </p:gr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64617" y="298347"/>
            <a:ext cx="464988" cy="348741"/>
          </a:xfrm>
          <a:prstGeom prst="rect">
            <a:avLst/>
          </a:prstGeom>
        </p:spPr>
      </p:pic>
    </p:spTree>
    <p:extLst>
      <p:ext uri="{BB962C8B-B14F-4D97-AF65-F5344CB8AC3E}">
        <p14:creationId xmlns:p14="http://schemas.microsoft.com/office/powerpoint/2010/main" val="3935008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4AD8C3-D400-42D3-B4EC-58A496C822D8}"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E5FD0-7254-4F90-BC7F-C238F25A47E5}" type="slidenum">
              <a:rPr lang="en-US" smtClean="0"/>
              <a:t>‹#›</a:t>
            </a:fld>
            <a:endParaRPr lang="en-US"/>
          </a:p>
        </p:txBody>
      </p:sp>
    </p:spTree>
    <p:extLst>
      <p:ext uri="{BB962C8B-B14F-4D97-AF65-F5344CB8AC3E}">
        <p14:creationId xmlns:p14="http://schemas.microsoft.com/office/powerpoint/2010/main" val="14608219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4AD8C3-D400-42D3-B4EC-58A496C822D8}"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E5FD0-7254-4F90-BC7F-C238F25A47E5}" type="slidenum">
              <a:rPr lang="en-US" smtClean="0"/>
              <a:t>‹#›</a:t>
            </a:fld>
            <a:endParaRPr lang="en-US"/>
          </a:p>
        </p:txBody>
      </p:sp>
    </p:spTree>
    <p:extLst>
      <p:ext uri="{BB962C8B-B14F-4D97-AF65-F5344CB8AC3E}">
        <p14:creationId xmlns:p14="http://schemas.microsoft.com/office/powerpoint/2010/main" val="14601670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4AD8C3-D400-42D3-B4EC-58A496C822D8}"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E5FD0-7254-4F90-BC7F-C238F25A47E5}" type="slidenum">
              <a:rPr lang="en-US" smtClean="0"/>
              <a:t>‹#›</a:t>
            </a:fld>
            <a:endParaRPr lang="en-US"/>
          </a:p>
        </p:txBody>
      </p:sp>
    </p:spTree>
    <p:extLst>
      <p:ext uri="{BB962C8B-B14F-4D97-AF65-F5344CB8AC3E}">
        <p14:creationId xmlns:p14="http://schemas.microsoft.com/office/powerpoint/2010/main" val="474820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6964D1"/>
                </a:solidFill>
              </a:defRPr>
            </a:lvl1pPr>
          </a:lstStyle>
          <a:p>
            <a:r>
              <a:rPr lang="en-US" dirty="0"/>
              <a:t>Click to edit Master title style</a:t>
            </a:r>
          </a:p>
        </p:txBody>
      </p:sp>
      <p:sp>
        <p:nvSpPr>
          <p:cNvPr id="3" name="Content Placeholder 2"/>
          <p:cNvSpPr>
            <a:spLocks noGrp="1"/>
          </p:cNvSpPr>
          <p:nvPr>
            <p:ph idx="1"/>
          </p:nvPr>
        </p:nvSpPr>
        <p:spPr/>
        <p:txBody>
          <a:bodyPr/>
          <a:lstStyle>
            <a:lvl1pPr marL="233363" indent="-233363">
              <a:defRPr lang="en-US" sz="1600" b="0" kern="1200" dirty="0" smtClean="0">
                <a:solidFill>
                  <a:schemeClr val="tx1"/>
                </a:solidFill>
                <a:latin typeface="+mj-lt"/>
                <a:ea typeface="+mn-ea"/>
                <a:cs typeface="Arial" pitchFamily="34" charset="0"/>
              </a:defRPr>
            </a:lvl1pPr>
            <a:lvl2pPr marL="457200" indent="-223838">
              <a:defRPr lang="en-US" sz="1600" b="0" kern="1200" dirty="0" smtClean="0">
                <a:solidFill>
                  <a:schemeClr val="tx1"/>
                </a:solidFill>
                <a:latin typeface="+mj-lt"/>
                <a:ea typeface="+mn-ea"/>
                <a:cs typeface="Arial" pitchFamily="34" charset="0"/>
              </a:defRPr>
            </a:lvl2pPr>
            <a:lvl3pPr>
              <a:defRPr lang="en-US" sz="1400" b="0" kern="1200" dirty="0" smtClean="0">
                <a:solidFill>
                  <a:schemeClr val="tx1"/>
                </a:solidFill>
                <a:latin typeface="+mj-lt"/>
                <a:ea typeface="+mn-ea"/>
                <a:cs typeface="Arial" pitchFamily="34" charset="0"/>
              </a:defRPr>
            </a:lvl3pPr>
            <a:lvl4pPr>
              <a:defRPr lang="en-US" sz="1200" b="0" kern="1200" dirty="0" smtClean="0">
                <a:solidFill>
                  <a:schemeClr val="tx1"/>
                </a:solidFill>
                <a:latin typeface="+mj-lt"/>
                <a:ea typeface="+mn-ea"/>
                <a:cs typeface="Arial" pitchFamily="34" charset="0"/>
              </a:defRPr>
            </a:lvl4pPr>
            <a:lvl5pPr>
              <a:defRPr lang="en-US" sz="1200" b="0" kern="1200" dirty="0">
                <a:solidFill>
                  <a:schemeClr val="tx1"/>
                </a:solidFill>
                <a:latin typeface="+mj-lt"/>
                <a:ea typeface="+mn-ea"/>
                <a:cs typeface="Arial" pitchFamily="34" charset="0"/>
              </a:defRPr>
            </a:lvl5pPr>
          </a:lstStyle>
          <a:p>
            <a:pPr marL="233363" lvl="0" indent="-233363" algn="l" defTabSz="914400" rtl="0" eaLnBrk="1" fontAlgn="base" latinLnBrk="0" hangingPunct="1">
              <a:spcBef>
                <a:spcPct val="0"/>
              </a:spcBef>
              <a:spcAft>
                <a:spcPts val="600"/>
              </a:spcAft>
              <a:buClr>
                <a:schemeClr val="accent2"/>
              </a:buClr>
              <a:buFont typeface="Wingdings" pitchFamily="2" charset="2"/>
              <a:buChar char="§"/>
            </a:pPr>
            <a:r>
              <a:rPr lang="en-US" dirty="0"/>
              <a:t>Click to edit Master text styles</a:t>
            </a:r>
          </a:p>
          <a:p>
            <a:pPr marL="233363" lvl="1" indent="-233363" algn="l" defTabSz="914400" rtl="0" eaLnBrk="1" fontAlgn="base" latinLnBrk="0" hangingPunct="1">
              <a:spcBef>
                <a:spcPct val="0"/>
              </a:spcBef>
              <a:spcAft>
                <a:spcPts val="600"/>
              </a:spcAft>
              <a:buClr>
                <a:schemeClr val="accent2"/>
              </a:buClr>
              <a:buFont typeface="Wingdings" pitchFamily="2" charset="2"/>
              <a:buChar char="§"/>
            </a:pPr>
            <a:r>
              <a:rPr lang="en-US" dirty="0"/>
              <a:t>Second level</a:t>
            </a:r>
          </a:p>
          <a:p>
            <a:pPr marL="233363" lvl="2" indent="-233363" algn="l" defTabSz="914400" rtl="0" eaLnBrk="1" fontAlgn="base" latinLnBrk="0" hangingPunct="1">
              <a:spcBef>
                <a:spcPct val="0"/>
              </a:spcBef>
              <a:spcAft>
                <a:spcPts val="600"/>
              </a:spcAft>
              <a:buClr>
                <a:schemeClr val="accent2"/>
              </a:buClr>
              <a:buFont typeface="Wingdings" pitchFamily="2" charset="2"/>
              <a:buChar char="§"/>
            </a:pPr>
            <a:r>
              <a:rPr lang="en-US" dirty="0"/>
              <a:t>Third level</a:t>
            </a:r>
          </a:p>
          <a:p>
            <a:pPr marL="233363" lvl="3" indent="-233363" algn="l" defTabSz="914400" rtl="0" eaLnBrk="1" fontAlgn="base" latinLnBrk="0" hangingPunct="1">
              <a:spcBef>
                <a:spcPct val="0"/>
              </a:spcBef>
              <a:spcAft>
                <a:spcPts val="600"/>
              </a:spcAft>
              <a:buClr>
                <a:schemeClr val="accent2"/>
              </a:buClr>
              <a:buFont typeface="Wingdings" pitchFamily="2" charset="2"/>
              <a:buChar char="§"/>
            </a:pPr>
            <a:r>
              <a:rPr lang="en-US" dirty="0"/>
              <a:t>Fourth level</a:t>
            </a:r>
          </a:p>
          <a:p>
            <a:pPr marL="233363" lvl="4" indent="-233363" algn="l" defTabSz="914400" rtl="0" eaLnBrk="1" fontAlgn="base" latinLnBrk="0" hangingPunct="1">
              <a:spcBef>
                <a:spcPct val="0"/>
              </a:spcBef>
              <a:spcAft>
                <a:spcPts val="600"/>
              </a:spcAft>
              <a:buClr>
                <a:schemeClr val="accent2"/>
              </a:buClr>
              <a:buFont typeface="Wingdings" pitchFamily="2" charset="2"/>
              <a:buChar char="§"/>
            </a:pPr>
            <a:r>
              <a:rPr lang="en-US" dirty="0"/>
              <a:t>Fifth level</a:t>
            </a:r>
          </a:p>
        </p:txBody>
      </p:sp>
      <p:grpSp>
        <p:nvGrpSpPr>
          <p:cNvPr id="4" name="Groupe 1"/>
          <p:cNvGrpSpPr/>
          <p:nvPr userDrawn="1"/>
        </p:nvGrpSpPr>
        <p:grpSpPr>
          <a:xfrm>
            <a:off x="11547414" y="325611"/>
            <a:ext cx="462188" cy="321477"/>
            <a:chOff x="11501102" y="171573"/>
            <a:chExt cx="419436" cy="388988"/>
          </a:xfrm>
        </p:grpSpPr>
        <p:sp>
          <p:nvSpPr>
            <p:cNvPr id="5"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prstClr val="black"/>
                </a:solidFill>
              </a:endParaRPr>
            </a:p>
          </p:txBody>
        </p:sp>
        <p:sp>
          <p:nvSpPr>
            <p:cNvPr id="6"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prstClr val="black"/>
                </a:solidFill>
              </a:endParaRPr>
            </a:p>
          </p:txBody>
        </p:sp>
      </p:gr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64617" y="298347"/>
            <a:ext cx="464988" cy="348741"/>
          </a:xfrm>
          <a:prstGeom prst="rect">
            <a:avLst/>
          </a:prstGeom>
        </p:spPr>
      </p:pic>
      <p:sp>
        <p:nvSpPr>
          <p:cNvPr id="9" name="Rectangle 8"/>
          <p:cNvSpPr/>
          <p:nvPr userDrawn="1"/>
        </p:nvSpPr>
        <p:spPr>
          <a:xfrm>
            <a:off x="388016" y="848223"/>
            <a:ext cx="1063413"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4AD8C3-D400-42D3-B4EC-58A496C822D8}"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E5FD0-7254-4F90-BC7F-C238F25A47E5}" type="slidenum">
              <a:rPr lang="en-US" smtClean="0"/>
              <a:t>‹#›</a:t>
            </a:fld>
            <a:endParaRPr lang="en-US"/>
          </a:p>
        </p:txBody>
      </p:sp>
    </p:spTree>
    <p:extLst>
      <p:ext uri="{BB962C8B-B14F-4D97-AF65-F5344CB8AC3E}">
        <p14:creationId xmlns:p14="http://schemas.microsoft.com/office/powerpoint/2010/main" val="17850912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Le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2"/>
          <a:ext cx="180999" cy="143985"/>
        </p:xfrm>
        <a:graphic>
          <a:graphicData uri="http://schemas.openxmlformats.org/presentationml/2006/ole">
            <mc:AlternateContent xmlns:mc="http://schemas.openxmlformats.org/markup-compatibility/2006">
              <mc:Choice xmlns:v="urn:schemas-microsoft-com:vml" Requires="v">
                <p:oleObj spid="_x0000_s1744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780254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E06185A-5BFC-4ED2-BAEE-4157C4188C2E}"/>
              </a:ext>
            </a:extLst>
          </p:cNvPr>
          <p:cNvSpPr>
            <a:spLocks noGrp="1"/>
          </p:cNvSpPr>
          <p:nvPr>
            <p:ph type="dt" sz="half" idx="10"/>
          </p:nvPr>
        </p:nvSpPr>
        <p:spPr/>
        <p:txBody>
          <a:bodyPr/>
          <a:lstStyle/>
          <a:p>
            <a:fld id="{D14AD8C3-D400-42D3-B4EC-58A496C822D8}" type="datetimeFigureOut">
              <a:rPr lang="en-US" smtClean="0"/>
              <a:t>9/6/2018</a:t>
            </a:fld>
            <a:endParaRPr lang="en-US"/>
          </a:p>
        </p:txBody>
      </p:sp>
      <p:sp>
        <p:nvSpPr>
          <p:cNvPr id="4" name="Footer Placeholder 3">
            <a:extLst>
              <a:ext uri="{FF2B5EF4-FFF2-40B4-BE49-F238E27FC236}">
                <a16:creationId xmlns:a16="http://schemas.microsoft.com/office/drawing/2014/main" id="{23BE4D9D-F1C0-4827-9B22-7544CCE067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6BAE9F-2F99-4F42-8584-316ECB2808BC}"/>
              </a:ext>
            </a:extLst>
          </p:cNvPr>
          <p:cNvSpPr>
            <a:spLocks noGrp="1"/>
          </p:cNvSpPr>
          <p:nvPr>
            <p:ph type="sldNum" sz="quarter" idx="12"/>
          </p:nvPr>
        </p:nvSpPr>
        <p:spPr/>
        <p:txBody>
          <a:bodyPr/>
          <a:lstStyle/>
          <a:p>
            <a:fld id="{09DE5FD0-7254-4F90-BC7F-C238F25A47E5}" type="slidenum">
              <a:rPr lang="en-US" smtClean="0"/>
              <a:t>‹#›</a:t>
            </a:fld>
            <a:endParaRPr lang="en-US"/>
          </a:p>
        </p:txBody>
      </p:sp>
      <p:sp>
        <p:nvSpPr>
          <p:cNvPr id="7" name="Title 1">
            <a:extLst>
              <a:ext uri="{FF2B5EF4-FFF2-40B4-BE49-F238E27FC236}">
                <a16:creationId xmlns:a16="http://schemas.microsoft.com/office/drawing/2014/main" id="{2260923F-298E-4AEB-B63B-1CD84A4F3722}"/>
              </a:ext>
            </a:extLst>
          </p:cNvPr>
          <p:cNvSpPr>
            <a:spLocks noGrp="1"/>
          </p:cNvSpPr>
          <p:nvPr>
            <p:ph type="title"/>
          </p:nvPr>
        </p:nvSpPr>
        <p:spPr>
          <a:xfrm>
            <a:off x="257628" y="278040"/>
            <a:ext cx="10515600" cy="476703"/>
          </a:xfrm>
        </p:spPr>
        <p:txBody>
          <a:bodyPr>
            <a:normAutofit/>
          </a:bodyPr>
          <a:lstStyle>
            <a:lvl1pPr>
              <a:defRPr lang="en-US" sz="2200" b="1" kern="1200" dirty="0">
                <a:solidFill>
                  <a:srgbClr val="6964D1"/>
                </a:solidFill>
                <a:latin typeface="Arial" pitchFamily="34" charset="0"/>
                <a:ea typeface="+mj-ea"/>
                <a:cs typeface="Arial" pitchFamily="34" charset="0"/>
              </a:defRPr>
            </a:lvl1pPr>
          </a:lstStyle>
          <a:p>
            <a:pPr lvl="0" algn="l" defTabSz="914400" rtl="0" eaLnBrk="1" fontAlgn="base" latinLnBrk="0" hangingPunct="1">
              <a:lnSpc>
                <a:spcPts val="2251"/>
              </a:lnSpc>
              <a:spcBef>
                <a:spcPct val="0"/>
              </a:spcBef>
              <a:spcAft>
                <a:spcPct val="0"/>
              </a:spcAft>
              <a:buNone/>
            </a:pPr>
            <a:r>
              <a:rPr lang="en-US" dirty="0"/>
              <a:t>Click to edit Master title style</a:t>
            </a:r>
          </a:p>
        </p:txBody>
      </p:sp>
      <p:grpSp>
        <p:nvGrpSpPr>
          <p:cNvPr id="8" name="Groupe 1"/>
          <p:cNvGrpSpPr/>
          <p:nvPr userDrawn="1"/>
        </p:nvGrpSpPr>
        <p:grpSpPr>
          <a:xfrm>
            <a:off x="11547414" y="325611"/>
            <a:ext cx="462188" cy="321477"/>
            <a:chOff x="11501102" y="171573"/>
            <a:chExt cx="419436" cy="388988"/>
          </a:xfrm>
        </p:grpSpPr>
        <p:sp>
          <p:nvSpPr>
            <p:cNvPr id="9"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prstClr val="black"/>
                </a:solidFill>
              </a:endParaRPr>
            </a:p>
          </p:txBody>
        </p:sp>
        <p:sp>
          <p:nvSpPr>
            <p:cNvPr id="10"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prstClr val="black"/>
                </a:solidFill>
              </a:endParaRPr>
            </a:p>
          </p:txBody>
        </p:sp>
      </p:gr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64617" y="298347"/>
            <a:ext cx="464988" cy="348741"/>
          </a:xfrm>
          <a:prstGeom prst="rect">
            <a:avLst/>
          </a:prstGeom>
        </p:spPr>
      </p:pic>
      <p:sp>
        <p:nvSpPr>
          <p:cNvPr id="12" name="Rectangle 11"/>
          <p:cNvSpPr/>
          <p:nvPr userDrawn="1"/>
        </p:nvSpPr>
        <p:spPr>
          <a:xfrm>
            <a:off x="388016" y="848223"/>
            <a:ext cx="1063413"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853319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5167" name="think-cell Slide" r:id="rId5" imgW="360" imgH="360" progId="">
                  <p:embed/>
                </p:oleObj>
              </mc:Choice>
              <mc:Fallback>
                <p:oleObj name="think-cell Slide" r:id="rId5" imgW="360" imgH="360" progId="">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a:xfrm>
            <a:off x="0" y="705190"/>
            <a:ext cx="12192000" cy="1143240"/>
          </a:xfrm>
          <a:prstGeom prst="rect">
            <a:avLst/>
          </a:prstGeom>
        </p:spPr>
        <p:txBody>
          <a:bodyPr lIns="330588" tIns="33059" rIns="33059" bIns="33059" anchor="ctr" anchorCtr="0"/>
          <a:lstStyle>
            <a:lvl1pPr algn="l">
              <a:defRPr sz="3600" b="1">
                <a:solidFill>
                  <a:schemeClr val="tx1"/>
                </a:solidFill>
                <a:latin typeface="Arial" pitchFamily="34" charset="0"/>
                <a:cs typeface="Arial" pitchFamily="34" charset="0"/>
              </a:defRPr>
            </a:lvl1pPr>
          </a:lstStyle>
          <a:p>
            <a:pPr lvl="0"/>
            <a:r>
              <a:rPr lang="en-US" noProof="0" dirty="0"/>
              <a:t>Click to edit Master text style</a:t>
            </a:r>
          </a:p>
        </p:txBody>
      </p:sp>
      <p:sp>
        <p:nvSpPr>
          <p:cNvPr id="8" name="Text Placeholder 7"/>
          <p:cNvSpPr>
            <a:spLocks noGrp="1"/>
          </p:cNvSpPr>
          <p:nvPr>
            <p:ph type="body" sz="quarter" idx="10"/>
          </p:nvPr>
        </p:nvSpPr>
        <p:spPr>
          <a:xfrm>
            <a:off x="448733" y="1847850"/>
            <a:ext cx="9677400" cy="307777"/>
          </a:xfr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p:txBody>
      </p:sp>
      <p:pic>
        <p:nvPicPr>
          <p:cNvPr id="10" name="Picture 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368" y="1214754"/>
            <a:ext cx="12189632" cy="5144500"/>
          </a:xfrm>
          <a:prstGeom prst="rect">
            <a:avLst/>
          </a:prstGeom>
        </p:spPr>
      </p:pic>
      <p:sp>
        <p:nvSpPr>
          <p:cNvPr id="11" name="Rectangle 10"/>
          <p:cNvSpPr/>
          <p:nvPr userDrawn="1"/>
        </p:nvSpPr>
        <p:spPr>
          <a:xfrm>
            <a:off x="0" y="6223380"/>
            <a:ext cx="12192000" cy="634621"/>
          </a:xfrm>
          <a:prstGeom prst="rect">
            <a:avLst/>
          </a:prstGeom>
          <a:solidFill>
            <a:srgbClr val="F26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260923F-298E-4AEB-B63B-1CD84A4F3722}"/>
              </a:ext>
            </a:extLst>
          </p:cNvPr>
          <p:cNvSpPr>
            <a:spLocks noGrp="1"/>
          </p:cNvSpPr>
          <p:nvPr>
            <p:ph type="title"/>
          </p:nvPr>
        </p:nvSpPr>
        <p:spPr>
          <a:xfrm>
            <a:off x="257628" y="278040"/>
            <a:ext cx="10515600" cy="476703"/>
          </a:xfrm>
        </p:spPr>
        <p:txBody>
          <a:bodyPr>
            <a:normAutofit/>
          </a:bodyPr>
          <a:lstStyle>
            <a:lvl1pPr>
              <a:defRPr lang="en-US" sz="2200" b="1" kern="1200" dirty="0">
                <a:solidFill>
                  <a:srgbClr val="6964D1"/>
                </a:solidFill>
                <a:latin typeface="Arial" pitchFamily="34" charset="0"/>
                <a:ea typeface="+mj-ea"/>
                <a:cs typeface="Arial" pitchFamily="34" charset="0"/>
              </a:defRPr>
            </a:lvl1pPr>
          </a:lstStyle>
          <a:p>
            <a:pPr lvl="0" algn="l" defTabSz="914400" rtl="0" eaLnBrk="1" fontAlgn="base" latinLnBrk="0" hangingPunct="1">
              <a:lnSpc>
                <a:spcPts val="2251"/>
              </a:lnSpc>
              <a:spcBef>
                <a:spcPct val="0"/>
              </a:spcBef>
              <a:spcAft>
                <a:spcPct val="0"/>
              </a:spcAft>
              <a:buNone/>
            </a:pPr>
            <a:r>
              <a:rPr lang="en-US" dirty="0"/>
              <a:t>Click to edit Master title style</a:t>
            </a:r>
          </a:p>
        </p:txBody>
      </p:sp>
      <p:grpSp>
        <p:nvGrpSpPr>
          <p:cNvPr id="4" name="Groupe 1"/>
          <p:cNvGrpSpPr/>
          <p:nvPr userDrawn="1"/>
        </p:nvGrpSpPr>
        <p:grpSpPr>
          <a:xfrm>
            <a:off x="11547414" y="325611"/>
            <a:ext cx="462188" cy="321477"/>
            <a:chOff x="11501102" y="171573"/>
            <a:chExt cx="419436" cy="388988"/>
          </a:xfrm>
        </p:grpSpPr>
        <p:sp>
          <p:nvSpPr>
            <p:cNvPr id="5"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prstClr val="black"/>
                </a:solidFill>
              </a:endParaRPr>
            </a:p>
          </p:txBody>
        </p:sp>
        <p:sp>
          <p:nvSpPr>
            <p:cNvPr id="6"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800">
                <a:solidFill>
                  <a:prstClr val="black"/>
                </a:solidFill>
              </a:endParaRPr>
            </a:p>
          </p:txBody>
        </p:sp>
      </p:gr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64617" y="298347"/>
            <a:ext cx="464988" cy="348741"/>
          </a:xfrm>
          <a:prstGeom prst="rect">
            <a:avLst/>
          </a:prstGeom>
        </p:spPr>
      </p:pic>
      <p:sp>
        <p:nvSpPr>
          <p:cNvPr id="8" name="Rectangle 7"/>
          <p:cNvSpPr/>
          <p:nvPr userDrawn="1"/>
        </p:nvSpPr>
        <p:spPr>
          <a:xfrm>
            <a:off x="388016" y="848223"/>
            <a:ext cx="1063413"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8" y="2010609"/>
            <a:ext cx="5543551" cy="4442581"/>
          </a:xfrm>
          <a:prstGeom prst="rect">
            <a:avLst/>
          </a:prstGeom>
        </p:spPr>
        <p:txBody>
          <a:bodyPr>
            <a:noAutofit/>
          </a:bodyPr>
          <a:lstStyle>
            <a:lvl1pPr>
              <a:lnSpc>
                <a:spcPct val="100000"/>
              </a:lnSpc>
              <a:defRPr sz="1050">
                <a:solidFill>
                  <a:schemeClr val="tx1"/>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7" y="2010606"/>
            <a:ext cx="5516444" cy="4441372"/>
          </a:xfrm>
          <a:prstGeom prst="rect">
            <a:avLst/>
          </a:prstGeom>
        </p:spPr>
        <p:txBody>
          <a:bodyPr>
            <a:noAutofit/>
          </a:bodyPr>
          <a:lstStyle>
            <a:lvl1pPr>
              <a:lnSpc>
                <a:spcPct val="100000"/>
              </a:lnSpc>
              <a:defRPr sz="1050">
                <a:solidFill>
                  <a:schemeClr val="tx1"/>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8" y="1420990"/>
            <a:ext cx="5543551" cy="438494"/>
          </a:xfrm>
          <a:prstGeom prst="rect">
            <a:avLst/>
          </a:prstGeom>
        </p:spPr>
        <p:txBody>
          <a:bodyPr>
            <a:noAutofit/>
          </a:bodyPr>
          <a:lstStyle>
            <a:lvl1pPr>
              <a:lnSpc>
                <a:spcPts val="1651"/>
              </a:lnSpc>
              <a:defRPr sz="1350" b="0">
                <a:solidFill>
                  <a:srgbClr val="12ABDB"/>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7" y="1420990"/>
            <a:ext cx="5516444" cy="438494"/>
          </a:xfrm>
          <a:prstGeom prst="rect">
            <a:avLst/>
          </a:prstGeom>
        </p:spPr>
        <p:txBody>
          <a:bodyPr>
            <a:noAutofit/>
          </a:bodyPr>
          <a:lstStyle>
            <a:lvl1pPr>
              <a:lnSpc>
                <a:spcPts val="1651"/>
              </a:lnSpc>
              <a:defRPr sz="1350" b="0">
                <a:solidFill>
                  <a:srgbClr val="12ABDB"/>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9" y="404813"/>
            <a:ext cx="10944596" cy="865054"/>
          </a:xfrm>
          <a:prstGeom prst="rect">
            <a:avLst/>
          </a:prstGeom>
        </p:spPr>
        <p:txBody>
          <a:bodyPr vert="horz" lIns="0" tIns="0" rIns="0" bIns="0" rtlCol="0" anchor="t">
            <a:normAutofit/>
          </a:bodyPr>
          <a:lstStyle>
            <a:lvl1pPr>
              <a:defRPr lang="pt-PT" dirty="0">
                <a:solidFill>
                  <a:srgbClr val="6964D1"/>
                </a:solidFill>
              </a:defRPr>
            </a:lvl1pPr>
          </a:lstStyle>
          <a:p>
            <a:pPr lvl="0">
              <a:lnSpc>
                <a:spcPts val="2251"/>
              </a:lnSpc>
            </a:pPr>
            <a:r>
              <a:rPr lang="en-US" dirty="0"/>
              <a:t>Click to insert title</a:t>
            </a:r>
            <a:endParaRPr lang="pt-PT" dirty="0"/>
          </a:p>
        </p:txBody>
      </p:sp>
      <p:sp>
        <p:nvSpPr>
          <p:cNvPr id="24" name="Rectangle 23"/>
          <p:cNvSpPr/>
          <p:nvPr userDrawn="1"/>
        </p:nvSpPr>
        <p:spPr>
          <a:xfrm>
            <a:off x="407988" y="919829"/>
            <a:ext cx="1063413"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25" name="Groupe 1"/>
          <p:cNvGrpSpPr/>
          <p:nvPr userDrawn="1"/>
        </p:nvGrpSpPr>
        <p:grpSpPr>
          <a:xfrm>
            <a:off x="11509298" y="305304"/>
            <a:ext cx="346641" cy="321477"/>
            <a:chOff x="11501102" y="171573"/>
            <a:chExt cx="419436" cy="388988"/>
          </a:xfrm>
        </p:grpSpPr>
        <p:sp>
          <p:nvSpPr>
            <p:cNvPr id="26"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7"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pic>
        <p:nvPicPr>
          <p:cNvPr id="28" name="Picture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72200" y="278040"/>
            <a:ext cx="348741" cy="348741"/>
          </a:xfrm>
          <a:prstGeom prst="rect">
            <a:avLst/>
          </a:prstGeom>
        </p:spPr>
      </p:pic>
    </p:spTree>
    <p:extLst>
      <p:ext uri="{BB962C8B-B14F-4D97-AF65-F5344CB8AC3E}">
        <p14:creationId xmlns:p14="http://schemas.microsoft.com/office/powerpoint/2010/main" val="100986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9" y="1773315"/>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1" kern="1200" dirty="0">
                <a:solidFill>
                  <a:schemeClr val="tx1"/>
                </a:solidFill>
                <a:latin typeface="Montserrat Semi"/>
                <a:ea typeface="Verdana" panose="020B0604030504040204" pitchFamily="34" charset="0"/>
                <a:cs typeface="Verdana" panose="020B0604030504040204" pitchFamily="34" charset="0"/>
              </a:defRPr>
            </a:lvl1pPr>
          </a:lstStyle>
          <a:p>
            <a:pPr marL="0" lvl="0"/>
            <a:r>
              <a:rPr lang="en-US" dirty="0"/>
              <a:t>Click to insert title</a:t>
            </a:r>
          </a:p>
        </p:txBody>
      </p:sp>
      <p:sp>
        <p:nvSpPr>
          <p:cNvPr id="12" name="Subtitle 2"/>
          <p:cNvSpPr>
            <a:spLocks noGrp="1"/>
          </p:cNvSpPr>
          <p:nvPr>
            <p:ph type="subTitle" idx="1" hasCustomPrompt="1"/>
          </p:nvPr>
        </p:nvSpPr>
        <p:spPr>
          <a:xfrm>
            <a:off x="407989" y="2636912"/>
            <a:ext cx="4967932" cy="1795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latin typeface="Ubuntu" panose="020B0504030602030204" pitchFamily="34" charset="0"/>
              </a:defRPr>
            </a:lvl1pPr>
          </a:lstStyle>
          <a:p>
            <a:pPr marL="0" lvl="0"/>
            <a:r>
              <a:rPr lang="en-US" dirty="0"/>
              <a:t>Click to insert presenter, location, and date</a:t>
            </a:r>
          </a:p>
        </p:txBody>
      </p:sp>
    </p:spTree>
    <p:extLst>
      <p:ext uri="{BB962C8B-B14F-4D97-AF65-F5344CB8AC3E}">
        <p14:creationId xmlns:p14="http://schemas.microsoft.com/office/powerpoint/2010/main" val="3861211146"/>
      </p:ext>
    </p:extLst>
  </p:cSld>
  <p:clrMapOvr>
    <a:masterClrMapping/>
  </p:clrMapOvr>
  <p:extLst mod="1">
    <p:ext uri="{DCECCB84-F9BA-43D5-87BE-67443E8EF086}">
      <p15:sldGuideLst xmlns:p15="http://schemas.microsoft.com/office/powerpoint/2012/main">
        <p15:guide id="1" pos="962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ontent_Subtitle_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80999" cy="143985"/>
        </p:xfrm>
        <a:graphic>
          <a:graphicData uri="http://schemas.openxmlformats.org/presentationml/2006/ole">
            <mc:AlternateContent xmlns:mc="http://schemas.openxmlformats.org/markup-compatibility/2006">
              <mc:Choice xmlns:v="urn:schemas-microsoft-com:vml" Requires="v">
                <p:oleObj spid="_x0000_s1437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Espace réservé du texte 7"/>
          <p:cNvSpPr>
            <a:spLocks noGrp="1"/>
          </p:cNvSpPr>
          <p:nvPr>
            <p:ph type="body" sz="quarter" idx="11" hasCustomPrompt="1"/>
            <p:custDataLst>
              <p:tags r:id="rId3"/>
            </p:custDataLst>
          </p:nvPr>
        </p:nvSpPr>
        <p:spPr>
          <a:xfrm>
            <a:off x="336062" y="1412721"/>
            <a:ext cx="11519877" cy="230832"/>
          </a:xfrm>
          <a:prstGeom prst="rect">
            <a:avLst/>
          </a:prstGeom>
        </p:spPr>
        <p:txBody>
          <a:bodyPr>
            <a:spAutoFit/>
          </a:bodyPr>
          <a:lstStyle>
            <a:lvl1pPr marL="0" indent="0">
              <a:buNone/>
              <a:defRPr lang="fr-FR" sz="1500" b="1" i="0" kern="1200" dirty="0" smtClean="0">
                <a:solidFill>
                  <a:srgbClr val="6964D1"/>
                </a:solidFill>
                <a:latin typeface="+mn-lt"/>
                <a:ea typeface="+mn-ea"/>
                <a:cs typeface="+mn-cs"/>
              </a:defRPr>
            </a:lvl1pPr>
          </a:lstStyle>
          <a:p>
            <a:pPr lvl="0"/>
            <a:r>
              <a:rPr lang="fr-FR" dirty="0"/>
              <a:t>Click to </a:t>
            </a:r>
            <a:r>
              <a:rPr lang="fr-FR" dirty="0" err="1"/>
              <a:t>edit</a:t>
            </a:r>
            <a:r>
              <a:rPr lang="fr-FR" dirty="0"/>
              <a:t> Master </a:t>
            </a:r>
            <a:r>
              <a:rPr lang="fr-FR" dirty="0" err="1"/>
              <a:t>text</a:t>
            </a:r>
            <a:r>
              <a:rPr lang="fr-FR" dirty="0"/>
              <a:t> style</a:t>
            </a:r>
          </a:p>
        </p:txBody>
      </p:sp>
      <p:sp>
        <p:nvSpPr>
          <p:cNvPr id="11" name="Content Placeholder 10"/>
          <p:cNvSpPr>
            <a:spLocks noGrp="1"/>
          </p:cNvSpPr>
          <p:nvPr>
            <p:ph sz="quarter" idx="15"/>
          </p:nvPr>
        </p:nvSpPr>
        <p:spPr>
          <a:xfrm>
            <a:off x="336062" y="1772771"/>
            <a:ext cx="11519877" cy="4464620"/>
          </a:xfrm>
        </p:spPr>
        <p:txBody>
          <a:bodyPr>
            <a:normAutofit/>
          </a:bodyPr>
          <a:lstStyle>
            <a:lvl1pPr>
              <a:defRPr sz="1300"/>
            </a:lvl1pPr>
            <a:lvl2pPr>
              <a:defRPr sz="1300"/>
            </a:lvl2pPr>
            <a:lvl3pPr>
              <a:defRPr sz="1300"/>
            </a:lvl3pPr>
            <a:lvl4pPr marL="501174" indent="-167058">
              <a:defRPr sz="1300"/>
            </a:lvl4pPr>
            <a:lvl5pPr marL="659440" indent="-158265">
              <a:defRPr sz="1300"/>
            </a:lvl5pPr>
            <a:lvl6pPr>
              <a:defRPr/>
            </a:lvl6pPr>
            <a:lvl7pPr>
              <a:defRPr/>
            </a:lvl7pPr>
            <a:lvl8pPr>
              <a:defRPr/>
            </a:lvl8pPr>
            <a:lvl9pPr>
              <a:defRPr/>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Title 1">
            <a:extLst>
              <a:ext uri="{FF2B5EF4-FFF2-40B4-BE49-F238E27FC236}">
                <a16:creationId xmlns:a16="http://schemas.microsoft.com/office/drawing/2014/main" id="{2260923F-298E-4AEB-B63B-1CD84A4F3722}"/>
              </a:ext>
            </a:extLst>
          </p:cNvPr>
          <p:cNvSpPr>
            <a:spLocks noGrp="1"/>
          </p:cNvSpPr>
          <p:nvPr>
            <p:ph type="title" hasCustomPrompt="1"/>
          </p:nvPr>
        </p:nvSpPr>
        <p:spPr>
          <a:xfrm>
            <a:off x="79828" y="278040"/>
            <a:ext cx="10515600" cy="476703"/>
          </a:xfrm>
        </p:spPr>
        <p:txBody>
          <a:bodyPr>
            <a:normAutofit/>
          </a:bodyPr>
          <a:lstStyle>
            <a:lvl1pPr>
              <a:defRPr lang="en-US" sz="2200" b="1" kern="1200" dirty="0">
                <a:solidFill>
                  <a:srgbClr val="6964D1"/>
                </a:solidFill>
                <a:latin typeface="Arial" pitchFamily="34" charset="0"/>
                <a:ea typeface="+mj-ea"/>
                <a:cs typeface="Arial" pitchFamily="34" charset="0"/>
              </a:defRPr>
            </a:lvl1pPr>
          </a:lstStyle>
          <a:p>
            <a:pPr lvl="0" algn="l" defTabSz="914400" rtl="0" eaLnBrk="1" fontAlgn="base" latinLnBrk="0" hangingPunct="1">
              <a:lnSpc>
                <a:spcPts val="2251"/>
              </a:lnSpc>
              <a:spcBef>
                <a:spcPct val="0"/>
              </a:spcBef>
              <a:spcAft>
                <a:spcPct val="0"/>
              </a:spcAft>
              <a:buNone/>
            </a:pPr>
            <a:r>
              <a:rPr lang="en-US" dirty="0" err="1"/>
              <a:t>Clirearck</a:t>
            </a:r>
            <a:r>
              <a:rPr lang="en-US" dirty="0"/>
              <a:t> to edit Master title style</a:t>
            </a:r>
          </a:p>
        </p:txBody>
      </p:sp>
      <p:sp>
        <p:nvSpPr>
          <p:cNvPr id="13" name="Rectangle 12"/>
          <p:cNvSpPr/>
          <p:nvPr userDrawn="1"/>
        </p:nvSpPr>
        <p:spPr>
          <a:xfrm>
            <a:off x="388016" y="848223"/>
            <a:ext cx="1063413"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14" name="Groupe 1"/>
          <p:cNvGrpSpPr/>
          <p:nvPr userDrawn="1"/>
        </p:nvGrpSpPr>
        <p:grpSpPr>
          <a:xfrm>
            <a:off x="11509298" y="305304"/>
            <a:ext cx="346641" cy="321477"/>
            <a:chOff x="11501102" y="171573"/>
            <a:chExt cx="419436" cy="388988"/>
          </a:xfrm>
        </p:grpSpPr>
        <p:sp>
          <p:nvSpPr>
            <p:cNvPr id="15"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6"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pic>
        <p:nvPicPr>
          <p:cNvPr id="17" name="Picture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72200" y="278040"/>
            <a:ext cx="348741" cy="348741"/>
          </a:xfrm>
          <a:prstGeom prst="rect">
            <a:avLst/>
          </a:prstGeom>
        </p:spPr>
      </p:pic>
    </p:spTree>
    <p:extLst>
      <p:ext uri="{BB962C8B-B14F-4D97-AF65-F5344CB8AC3E}">
        <p14:creationId xmlns:p14="http://schemas.microsoft.com/office/powerpoint/2010/main" val="2573500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Le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2"/>
          <a:ext cx="180999" cy="143985"/>
        </p:xfrm>
        <a:graphic>
          <a:graphicData uri="http://schemas.openxmlformats.org/presentationml/2006/ole">
            <mc:AlternateContent xmlns:mc="http://schemas.openxmlformats.org/markup-compatibility/2006">
              <mc:Choice xmlns:v="urn:schemas-microsoft-com:vml" Requires="v">
                <p:oleObj spid="_x0000_s15395"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43676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vmlDrawing" Target="../drawings/vmlDrawing6.vml"/><Relationship Id="rId21" Type="http://schemas.openxmlformats.org/officeDocument/2006/relationships/image" Target="../media/image11.png"/><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image" Target="../media/image2.emf"/><Relationship Id="rId25" Type="http://schemas.openxmlformats.org/officeDocument/2006/relationships/image" Target="../media/image13.png"/><Relationship Id="rId2" Type="http://schemas.openxmlformats.org/officeDocument/2006/relationships/theme" Target="../theme/theme2.xml"/><Relationship Id="rId16" Type="http://schemas.openxmlformats.org/officeDocument/2006/relationships/image" Target="../media/image5.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6.xml"/><Relationship Id="rId6" Type="http://schemas.openxmlformats.org/officeDocument/2006/relationships/tags" Target="../tags/tag16.xml"/><Relationship Id="rId11" Type="http://schemas.openxmlformats.org/officeDocument/2006/relationships/tags" Target="../tags/tag21.xml"/><Relationship Id="rId24" Type="http://schemas.openxmlformats.org/officeDocument/2006/relationships/hyperlink" Target="http://www.youtube.com/capgemini" TargetMode="External"/><Relationship Id="rId5" Type="http://schemas.openxmlformats.org/officeDocument/2006/relationships/tags" Target="../tags/tag15.xml"/><Relationship Id="rId15" Type="http://schemas.openxmlformats.org/officeDocument/2006/relationships/oleObject" Target="../embeddings/oleObject6.bin"/><Relationship Id="rId23" Type="http://schemas.openxmlformats.org/officeDocument/2006/relationships/image" Target="../media/image12.png"/><Relationship Id="rId10" Type="http://schemas.openxmlformats.org/officeDocument/2006/relationships/tags" Target="../tags/tag20.xml"/><Relationship Id="rId19" Type="http://schemas.openxmlformats.org/officeDocument/2006/relationships/image" Target="../media/image10.png"/><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image" Target="../media/image9.jpeg"/><Relationship Id="rId22" Type="http://schemas.openxmlformats.org/officeDocument/2006/relationships/hyperlink" Target="http://www.twitter.com/capgemini" TargetMode="External"/><Relationship Id="rId27" Type="http://schemas.openxmlformats.org/officeDocument/2006/relationships/image" Target="../media/image14.gif"/></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18" Type="http://schemas.openxmlformats.org/officeDocument/2006/relationships/image" Target="../media/image5.emf"/><Relationship Id="rId26" Type="http://schemas.openxmlformats.org/officeDocument/2006/relationships/hyperlink" Target="http://www.youtube.com/capgemini" TargetMode="External"/><Relationship Id="rId3" Type="http://schemas.openxmlformats.org/officeDocument/2006/relationships/slideLayout" Target="../slideLayouts/slideLayout19.xml"/><Relationship Id="rId21" Type="http://schemas.openxmlformats.org/officeDocument/2006/relationships/image" Target="../media/image10.png"/><Relationship Id="rId7" Type="http://schemas.openxmlformats.org/officeDocument/2006/relationships/tags" Target="../tags/tag26.xml"/><Relationship Id="rId12" Type="http://schemas.openxmlformats.org/officeDocument/2006/relationships/tags" Target="../tags/tag31.xml"/><Relationship Id="rId17" Type="http://schemas.openxmlformats.org/officeDocument/2006/relationships/oleObject" Target="../embeddings/oleObject8.bin"/><Relationship Id="rId25" Type="http://schemas.openxmlformats.org/officeDocument/2006/relationships/image" Target="../media/image12.png"/><Relationship Id="rId2" Type="http://schemas.openxmlformats.org/officeDocument/2006/relationships/slideLayout" Target="../slideLayouts/slideLayout18.xml"/><Relationship Id="rId16" Type="http://schemas.openxmlformats.org/officeDocument/2006/relationships/image" Target="../media/image3.jpeg"/><Relationship Id="rId20" Type="http://schemas.openxmlformats.org/officeDocument/2006/relationships/hyperlink" Target="http://www.facebook.com/Capgemini" TargetMode="External"/><Relationship Id="rId29" Type="http://schemas.openxmlformats.org/officeDocument/2006/relationships/image" Target="../media/image14.gif"/><Relationship Id="rId1" Type="http://schemas.openxmlformats.org/officeDocument/2006/relationships/slideLayout" Target="../slideLayouts/slideLayout17.xml"/><Relationship Id="rId6" Type="http://schemas.openxmlformats.org/officeDocument/2006/relationships/tags" Target="../tags/tag25.xml"/><Relationship Id="rId11" Type="http://schemas.openxmlformats.org/officeDocument/2006/relationships/tags" Target="../tags/tag30.xml"/><Relationship Id="rId24" Type="http://schemas.openxmlformats.org/officeDocument/2006/relationships/hyperlink" Target="http://www.twitter.com/capgemini" TargetMode="External"/><Relationship Id="rId5" Type="http://schemas.openxmlformats.org/officeDocument/2006/relationships/vmlDrawing" Target="../drawings/vmlDrawing8.vml"/><Relationship Id="rId15" Type="http://schemas.openxmlformats.org/officeDocument/2006/relationships/tags" Target="../tags/tag34.xml"/><Relationship Id="rId23" Type="http://schemas.openxmlformats.org/officeDocument/2006/relationships/image" Target="../media/image11.png"/><Relationship Id="rId28" Type="http://schemas.openxmlformats.org/officeDocument/2006/relationships/hyperlink" Target="http://www.slideshare.net/capgemini" TargetMode="External"/><Relationship Id="rId10" Type="http://schemas.openxmlformats.org/officeDocument/2006/relationships/tags" Target="../tags/tag29.xml"/><Relationship Id="rId19" Type="http://schemas.openxmlformats.org/officeDocument/2006/relationships/image" Target="../media/image2.emf"/><Relationship Id="rId4" Type="http://schemas.openxmlformats.org/officeDocument/2006/relationships/theme" Target="../theme/theme3.xml"/><Relationship Id="rId9" Type="http://schemas.openxmlformats.org/officeDocument/2006/relationships/tags" Target="../tags/tag28.xml"/><Relationship Id="rId14" Type="http://schemas.openxmlformats.org/officeDocument/2006/relationships/tags" Target="../tags/tag33.xml"/><Relationship Id="rId22" Type="http://schemas.openxmlformats.org/officeDocument/2006/relationships/hyperlink" Target="http://www.linkedin.com/company/capgemini" TargetMode="External"/><Relationship Id="rId27" Type="http://schemas.openxmlformats.org/officeDocument/2006/relationships/image" Target="../media/image1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Line 7"/>
          <p:cNvSpPr>
            <a:spLocks noChangeShapeType="1"/>
          </p:cNvSpPr>
          <p:nvPr/>
        </p:nvSpPr>
        <p:spPr bwMode="gray">
          <a:xfrm>
            <a:off x="11588751" y="6500813"/>
            <a:ext cx="0" cy="239712"/>
          </a:xfrm>
          <a:prstGeom prst="line">
            <a:avLst/>
          </a:prstGeom>
          <a:noFill/>
          <a:ln w="9525">
            <a:solidFill>
              <a:srgbClr val="969696"/>
            </a:solidFill>
            <a:round/>
            <a:headEnd/>
            <a:tailEnd/>
          </a:ln>
          <a:effectLst/>
        </p:spPr>
        <p:txBody>
          <a:bodyPr wrap="none" anchor="ctr"/>
          <a:lstStyle/>
          <a:p>
            <a:endParaRPr lang="en-US" sz="1800">
              <a:solidFill>
                <a:schemeClr val="tx2"/>
              </a:solidFill>
            </a:endParaRPr>
          </a:p>
        </p:txBody>
      </p:sp>
      <p:sp>
        <p:nvSpPr>
          <p:cNvPr id="15" name="Text Box 8"/>
          <p:cNvSpPr txBox="1">
            <a:spLocks noChangeArrowheads="1"/>
          </p:cNvSpPr>
          <p:nvPr/>
        </p:nvSpPr>
        <p:spPr bwMode="gray">
          <a:xfrm>
            <a:off x="11588753" y="6499225"/>
            <a:ext cx="603249"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800">
                <a:solidFill>
                  <a:srgbClr val="969696"/>
                </a:solidFill>
                <a:latin typeface="Arial Narrow" pitchFamily="34" charset="0"/>
              </a:rPr>
              <a:pPr eaLnBrk="0" hangingPunct="0">
                <a:lnSpc>
                  <a:spcPct val="85000"/>
                </a:lnSpc>
              </a:pPr>
              <a:t>‹#›</a:t>
            </a:fld>
            <a:endParaRPr lang="en-US" sz="800">
              <a:solidFill>
                <a:srgbClr val="969696"/>
              </a:solidFill>
              <a:latin typeface="Arial Narrow" pitchFamily="34" charset="0"/>
            </a:endParaRPr>
          </a:p>
        </p:txBody>
      </p:sp>
      <p:sp>
        <p:nvSpPr>
          <p:cNvPr id="16" name="Text Box 9"/>
          <p:cNvSpPr txBox="1">
            <a:spLocks noChangeArrowheads="1"/>
          </p:cNvSpPr>
          <p:nvPr/>
        </p:nvSpPr>
        <p:spPr bwMode="gray">
          <a:xfrm>
            <a:off x="5475818" y="6548438"/>
            <a:ext cx="6068484" cy="170816"/>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00" dirty="0">
                <a:solidFill>
                  <a:schemeClr val="tx2"/>
                </a:solidFill>
                <a:latin typeface="Arial Narrow" pitchFamily="34" charset="0"/>
              </a:rPr>
              <a:t>The information contained in this document is proprietary. Copyright © 2018 Capgemini. All rights reserved.</a:t>
            </a:r>
          </a:p>
        </p:txBody>
      </p:sp>
      <p:sp>
        <p:nvSpPr>
          <p:cNvPr id="13" name="Freeform 4"/>
          <p:cNvSpPr>
            <a:spLocks/>
          </p:cNvSpPr>
          <p:nvPr>
            <p:custDataLst>
              <p:tags r:id="rId17"/>
            </p:custDataLst>
          </p:nvPr>
        </p:nvSpPr>
        <p:spPr bwMode="auto">
          <a:xfrm>
            <a:off x="4" y="504953"/>
            <a:ext cx="12191997" cy="6721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2"/>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sp>
        <p:nvSpPr>
          <p:cNvPr id="4" name="Rectangle 3"/>
          <p:cNvSpPr/>
          <p:nvPr userDrawn="1"/>
        </p:nvSpPr>
        <p:spPr>
          <a:xfrm>
            <a:off x="-1" y="436744"/>
            <a:ext cx="12192001" cy="11326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2" name="Title Placeholder 1"/>
          <p:cNvSpPr>
            <a:spLocks noGrp="1"/>
          </p:cNvSpPr>
          <p:nvPr>
            <p:ph type="title"/>
          </p:nvPr>
        </p:nvSpPr>
        <p:spPr>
          <a:xfrm>
            <a:off x="5" y="25263"/>
            <a:ext cx="11765276" cy="82296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p>
            <a:r>
              <a:rPr lang="en-US" dirty="0"/>
              <a:t>Click to edit Master title style</a:t>
            </a:r>
          </a:p>
        </p:txBody>
      </p:sp>
      <p:sp>
        <p:nvSpPr>
          <p:cNvPr id="3" name="Text Placeholder 2"/>
          <p:cNvSpPr>
            <a:spLocks noGrp="1"/>
          </p:cNvSpPr>
          <p:nvPr>
            <p:ph type="body" idx="1"/>
          </p:nvPr>
        </p:nvSpPr>
        <p:spPr>
          <a:xfrm>
            <a:off x="426720" y="1234216"/>
            <a:ext cx="11338560" cy="1384995"/>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p>
            <a:pPr marL="233363" lvl="0" indent="-233363" algn="l" defTabSz="914400" rtl="0" eaLnBrk="1" fontAlgn="base" latinLnBrk="0" hangingPunct="1">
              <a:spcBef>
                <a:spcPct val="0"/>
              </a:spcBef>
              <a:spcAft>
                <a:spcPts val="600"/>
              </a:spcAft>
              <a:buClr>
                <a:schemeClr val="accent2"/>
              </a:buClr>
              <a:buFont typeface="Wingdings" pitchFamily="2" charset="2"/>
              <a:buChar char="§"/>
            </a:pPr>
            <a:r>
              <a:rPr lang="en-US" dirty="0"/>
              <a:t>Click to edit Master text styles</a:t>
            </a:r>
          </a:p>
          <a:p>
            <a:pPr marL="233363" lvl="1" indent="-233363" algn="l" defTabSz="914400" rtl="0" eaLnBrk="1" fontAlgn="base" latinLnBrk="0" hangingPunct="1">
              <a:spcBef>
                <a:spcPct val="0"/>
              </a:spcBef>
              <a:spcAft>
                <a:spcPts val="600"/>
              </a:spcAft>
              <a:buClr>
                <a:schemeClr val="accent2"/>
              </a:buClr>
              <a:buFont typeface="Wingdings" pitchFamily="2" charset="2"/>
              <a:buChar char="§"/>
            </a:pPr>
            <a:r>
              <a:rPr lang="en-US" dirty="0"/>
              <a:t>Second level</a:t>
            </a:r>
          </a:p>
          <a:p>
            <a:pPr marL="233363" lvl="2" indent="-233363" algn="l" defTabSz="914400" rtl="0" eaLnBrk="1" fontAlgn="base" latinLnBrk="0" hangingPunct="1">
              <a:spcBef>
                <a:spcPct val="0"/>
              </a:spcBef>
              <a:spcAft>
                <a:spcPts val="600"/>
              </a:spcAft>
              <a:buClr>
                <a:schemeClr val="accent2"/>
              </a:buClr>
              <a:buFont typeface="Wingdings" pitchFamily="2" charset="2"/>
              <a:buChar char="§"/>
            </a:pPr>
            <a:r>
              <a:rPr lang="en-US" dirty="0"/>
              <a:t>Third level</a:t>
            </a:r>
          </a:p>
          <a:p>
            <a:pPr marL="233363" lvl="3" indent="-233363" algn="l" defTabSz="914400" rtl="0" eaLnBrk="1" fontAlgn="base" latinLnBrk="0" hangingPunct="1">
              <a:spcBef>
                <a:spcPct val="0"/>
              </a:spcBef>
              <a:spcAft>
                <a:spcPts val="600"/>
              </a:spcAft>
              <a:buClr>
                <a:schemeClr val="accent2"/>
              </a:buClr>
              <a:buFont typeface="Wingdings" pitchFamily="2" charset="2"/>
              <a:buChar char="§"/>
            </a:pPr>
            <a:r>
              <a:rPr lang="en-US" dirty="0"/>
              <a:t>Fourth level</a:t>
            </a:r>
          </a:p>
          <a:p>
            <a:pPr marL="233363" lvl="4" indent="-233363" algn="l" defTabSz="914400" rtl="0" eaLnBrk="1" fontAlgn="base" latinLnBrk="0" hangingPunct="1">
              <a:spcBef>
                <a:spcPct val="0"/>
              </a:spcBef>
              <a:spcAft>
                <a:spcPts val="600"/>
              </a:spcAft>
              <a:buClr>
                <a:schemeClr val="accent2"/>
              </a:buClr>
              <a:buFont typeface="Wingdings" pitchFamily="2" charset="2"/>
              <a:buChar char="§"/>
            </a:pPr>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8" r:id="rId4"/>
    <p:sldLayoutId id="2147483654" r:id="rId5"/>
    <p:sldLayoutId id="2147483687" r:id="rId6"/>
    <p:sldLayoutId id="2147483700" r:id="rId7"/>
    <p:sldLayoutId id="2147483701" r:id="rId8"/>
    <p:sldLayoutId id="2147483702" r:id="rId9"/>
    <p:sldLayoutId id="2147483731" r:id="rId10"/>
    <p:sldLayoutId id="2147483734" r:id="rId11"/>
    <p:sldLayoutId id="2147483736" r:id="rId12"/>
    <p:sldLayoutId id="2147483739" r:id="rId13"/>
    <p:sldLayoutId id="2147483740" r:id="rId14"/>
    <p:sldLayoutId id="2147483741" r:id="rId15"/>
  </p:sldLayoutIdLst>
  <p:txStyles>
    <p:titleStyle>
      <a:lvl1pPr algn="l" defTabSz="914400" rtl="0" eaLnBrk="1" fontAlgn="base" latinLnBrk="0" hangingPunct="1">
        <a:spcBef>
          <a:spcPct val="0"/>
        </a:spcBef>
        <a:spcAft>
          <a:spcPct val="0"/>
        </a:spcAft>
        <a:buNone/>
        <a:defRPr lang="en-US" sz="2200" b="1" kern="1200" dirty="0">
          <a:solidFill>
            <a:schemeClr val="tx1"/>
          </a:solidFill>
          <a:latin typeface="Arial" pitchFamily="34" charset="0"/>
          <a:ea typeface="+mj-ea"/>
          <a:cs typeface="Arial" pitchFamily="34" charset="0"/>
        </a:defRPr>
      </a:lvl1pPr>
    </p:titleStyle>
    <p:bodyStyle>
      <a:lvl1pPr marL="342900" indent="-342900" algn="l" defTabSz="914400" rtl="0" eaLnBrk="1" fontAlgn="base" latinLnBrk="0" hangingPunct="1">
        <a:spcBef>
          <a:spcPct val="0"/>
        </a:spcBef>
        <a:spcAft>
          <a:spcPts val="600"/>
        </a:spcAft>
        <a:buClr>
          <a:schemeClr val="accent2"/>
        </a:buClr>
        <a:buFont typeface="Wingdings" pitchFamily="2" charset="2"/>
        <a:buChar char="§"/>
        <a:defRPr lang="en-US" sz="1600" b="0" kern="1200" dirty="0" smtClean="0">
          <a:solidFill>
            <a:schemeClr val="tx1"/>
          </a:solidFill>
          <a:latin typeface="Ubuntu" panose="020B0504030602030204" pitchFamily="34" charset="0"/>
          <a:ea typeface="+mn-ea"/>
          <a:cs typeface="Arial" pitchFamily="34" charset="0"/>
        </a:defRPr>
      </a:lvl1pPr>
      <a:lvl2pPr marL="742950" indent="-285750" algn="l" defTabSz="914400" rtl="0" eaLnBrk="1" fontAlgn="base" latinLnBrk="0" hangingPunct="1">
        <a:spcBef>
          <a:spcPct val="0"/>
        </a:spcBef>
        <a:spcAft>
          <a:spcPts val="600"/>
        </a:spcAft>
        <a:buClr>
          <a:schemeClr val="accent2"/>
        </a:buClr>
        <a:buFont typeface="Arial" pitchFamily="34" charset="0"/>
        <a:buChar char="–"/>
        <a:defRPr lang="en-US" sz="1600" b="0" kern="1200" dirty="0" smtClean="0">
          <a:solidFill>
            <a:schemeClr val="tx1"/>
          </a:solidFill>
          <a:latin typeface="Ubuntu" panose="020B0504030602030204" pitchFamily="34" charset="0"/>
          <a:ea typeface="+mn-ea"/>
          <a:cs typeface="Arial" pitchFamily="34" charset="0"/>
        </a:defRPr>
      </a:lvl2pPr>
      <a:lvl3pPr marL="1025525" indent="-228600" algn="l" defTabSz="914400" rtl="0" eaLnBrk="1" fontAlgn="base" latinLnBrk="0" hangingPunct="1">
        <a:spcBef>
          <a:spcPct val="0"/>
        </a:spcBef>
        <a:spcAft>
          <a:spcPts val="600"/>
        </a:spcAft>
        <a:buClr>
          <a:schemeClr val="accent2"/>
        </a:buClr>
        <a:buFont typeface="Arial" pitchFamily="34" charset="0"/>
        <a:buChar char="•"/>
        <a:defRPr lang="en-US" sz="1400" b="0" kern="1200" dirty="0" smtClean="0">
          <a:solidFill>
            <a:schemeClr val="tx1"/>
          </a:solidFill>
          <a:latin typeface="Ubuntu" panose="020B0504030602030204" pitchFamily="34" charset="0"/>
          <a:ea typeface="+mn-ea"/>
          <a:cs typeface="Arial" pitchFamily="34" charset="0"/>
        </a:defRPr>
      </a:lvl3pPr>
      <a:lvl4pPr marL="1317625" indent="-228600" algn="l" defTabSz="914400" rtl="0" eaLnBrk="1" fontAlgn="base" latinLnBrk="0" hangingPunct="1">
        <a:spcBef>
          <a:spcPct val="0"/>
        </a:spcBef>
        <a:spcAft>
          <a:spcPts val="600"/>
        </a:spcAft>
        <a:buClr>
          <a:schemeClr val="accent2"/>
        </a:buClr>
        <a:buFont typeface="Arial" pitchFamily="34" charset="0"/>
        <a:buChar char="–"/>
        <a:defRPr lang="en-US" sz="1200" b="0" kern="1200" dirty="0" smtClean="0">
          <a:solidFill>
            <a:schemeClr val="tx1"/>
          </a:solidFill>
          <a:latin typeface="Ubuntu" panose="020B0504030602030204" pitchFamily="34" charset="0"/>
          <a:ea typeface="+mn-ea"/>
          <a:cs typeface="Arial" pitchFamily="34" charset="0"/>
        </a:defRPr>
      </a:lvl4pPr>
      <a:lvl5pPr marL="1541463" indent="-228600" algn="l" defTabSz="914400" rtl="0" eaLnBrk="1" fontAlgn="base" latinLnBrk="0" hangingPunct="1">
        <a:spcBef>
          <a:spcPct val="0"/>
        </a:spcBef>
        <a:spcAft>
          <a:spcPts val="600"/>
        </a:spcAft>
        <a:buClr>
          <a:schemeClr val="accent2"/>
        </a:buClr>
        <a:buFont typeface="Arial" pitchFamily="34" charset="0"/>
        <a:buChar char="•"/>
        <a:defRPr lang="en-US" sz="1200" b="0" kern="1200" dirty="0">
          <a:solidFill>
            <a:schemeClr val="tx1"/>
          </a:solidFill>
          <a:latin typeface="Ubuntu" panose="020B0504030602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1" name="Picture 20" descr="capgemini_rgb.jpg"/>
          <p:cNvPicPr>
            <a:picLocks noChangeAspect="1"/>
          </p:cNvPicPr>
          <p:nvPr/>
        </p:nvPicPr>
        <p:blipFill>
          <a:blip r:embed="rId14" cstate="print"/>
          <a:stretch>
            <a:fillRect/>
          </a:stretch>
        </p:blipFill>
        <p:spPr>
          <a:xfrm>
            <a:off x="789880" y="844897"/>
            <a:ext cx="4036120" cy="925380"/>
          </a:xfrm>
          <a:prstGeom prst="rect">
            <a:avLst/>
          </a:prstGeom>
        </p:spPr>
      </p:pic>
      <p:graphicFrame>
        <p:nvGraphicFramePr>
          <p:cNvPr id="12" name="Object 11" hidden="1"/>
          <p:cNvGraphicFramePr>
            <a:graphicFrameLocks noChangeAspect="1"/>
          </p:cNvGraphicFramePr>
          <p:nvPr>
            <p:custDataLst>
              <p:tags r:id="rId4"/>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8238" name="think-cell Slide" r:id="rId15" imgW="360" imgH="360" progId="">
                  <p:embed/>
                </p:oleObj>
              </mc:Choice>
              <mc:Fallback>
                <p:oleObj name="think-cell Slide" r:id="rId15" imgW="360" imgH="360" progId="">
                  <p:embed/>
                  <p:pic>
                    <p:nvPicPr>
                      <p:cNvPr id="0" name="Picture 2"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5"/>
            </p:custDataLst>
          </p:nvPr>
        </p:nvSpPr>
        <p:spPr bwMode="auto">
          <a:xfrm flipV="1">
            <a:off x="-2039" y="1677994"/>
            <a:ext cx="1219404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6"/>
            </p:custDataLst>
          </p:nvPr>
        </p:nvPicPr>
        <p:blipFill>
          <a:blip r:embed="rId17" cstate="email"/>
          <a:srcRect/>
          <a:stretch>
            <a:fillRect/>
          </a:stretch>
        </p:blipFill>
        <p:spPr bwMode="auto">
          <a:xfrm>
            <a:off x="6758931" y="1173628"/>
            <a:ext cx="4486515" cy="290298"/>
          </a:xfrm>
          <a:prstGeom prst="rect">
            <a:avLst/>
          </a:prstGeom>
          <a:noFill/>
        </p:spPr>
      </p:pic>
      <p:sp>
        <p:nvSpPr>
          <p:cNvPr id="13" name="Rectangle 12"/>
          <p:cNvSpPr/>
          <p:nvPr>
            <p:custDataLst>
              <p:tags r:id="rId7"/>
            </p:custDataLst>
          </p:nvPr>
        </p:nvSpPr>
        <p:spPr>
          <a:xfrm>
            <a:off x="6798670" y="6379672"/>
            <a:ext cx="5393333" cy="282207"/>
          </a:xfrm>
          <a:prstGeom prst="rect">
            <a:avLst/>
          </a:prstGeom>
        </p:spPr>
        <p:txBody>
          <a:bodyPr wrap="square" lIns="33059" tIns="33059" rIns="330588" bIns="33059" anchor="b" anchorCtr="0">
            <a:spAutoFit/>
          </a:bodyPr>
          <a:lstStyle/>
          <a:p>
            <a:pPr algn="r"/>
            <a:r>
              <a:rPr lang="en-US" sz="700">
                <a:solidFill>
                  <a:schemeClr val="bg1"/>
                </a:solidFill>
                <a:latin typeface="Arial"/>
                <a:cs typeface="Arial"/>
              </a:rPr>
              <a:t>The information contained in this presentation is proprietary.</a:t>
            </a:r>
          </a:p>
          <a:p>
            <a:pPr algn="r"/>
            <a:r>
              <a:rPr lang="en-US" sz="700">
                <a:solidFill>
                  <a:schemeClr val="bg1"/>
                </a:solidFill>
                <a:latin typeface="Arial"/>
                <a:cs typeface="Arial"/>
              </a:rPr>
              <a:t>© 2012 Capgemini. All rights reserved.</a:t>
            </a:r>
          </a:p>
        </p:txBody>
      </p:sp>
      <p:sp>
        <p:nvSpPr>
          <p:cNvPr id="15" name="Rectangle 14"/>
          <p:cNvSpPr/>
          <p:nvPr>
            <p:custDataLst>
              <p:tags r:id="rId8"/>
            </p:custDataLst>
          </p:nvPr>
        </p:nvSpPr>
        <p:spPr>
          <a:xfrm>
            <a:off x="9268878" y="5457935"/>
            <a:ext cx="2923122" cy="380480"/>
          </a:xfrm>
          <a:prstGeom prst="rect">
            <a:avLst/>
          </a:prstGeom>
        </p:spPr>
        <p:txBody>
          <a:bodyPr wrap="none" lIns="36000" tIns="36000" rIns="360000" bIns="36000" anchor="b" anchorCtr="0">
            <a:spAutoFit/>
          </a:bodyPr>
          <a:lstStyle/>
          <a:p>
            <a:pPr algn="r"/>
            <a:r>
              <a:rPr lang="en-US" sz="2000" b="1">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9"/>
            </p:custDataLst>
          </p:nvPr>
        </p:nvPicPr>
        <p:blipFill>
          <a:blip r:embed="rId19" cstate="email"/>
          <a:srcRect/>
          <a:stretch>
            <a:fillRect/>
          </a:stretch>
        </p:blipFill>
        <p:spPr bwMode="auto">
          <a:xfrm>
            <a:off x="9771390" y="5932547"/>
            <a:ext cx="342428"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0"/>
            </p:custDataLst>
          </p:nvPr>
        </p:nvPicPr>
        <p:blipFill>
          <a:blip r:embed="rId21" cstate="email"/>
          <a:srcRect/>
          <a:stretch>
            <a:fillRect/>
          </a:stretch>
        </p:blipFill>
        <p:spPr bwMode="auto">
          <a:xfrm>
            <a:off x="10184204" y="5932547"/>
            <a:ext cx="346232"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1"/>
            </p:custDataLst>
          </p:nvPr>
        </p:nvPicPr>
        <p:blipFill>
          <a:blip r:embed="rId23" cstate="email"/>
          <a:srcRect/>
          <a:stretch>
            <a:fillRect/>
          </a:stretch>
        </p:blipFill>
        <p:spPr bwMode="auto">
          <a:xfrm>
            <a:off x="10958425" y="5932547"/>
            <a:ext cx="346232"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2"/>
            </p:custDataLst>
          </p:nvPr>
        </p:nvPicPr>
        <p:blipFill>
          <a:blip r:embed="rId25" cstate="email"/>
          <a:srcRect/>
          <a:stretch>
            <a:fillRect/>
          </a:stretch>
        </p:blipFill>
        <p:spPr bwMode="auto">
          <a:xfrm>
            <a:off x="11375044" y="5932547"/>
            <a:ext cx="346232" cy="266700"/>
          </a:xfrm>
          <a:prstGeom prst="rect">
            <a:avLst/>
          </a:prstGeom>
          <a:noFill/>
        </p:spPr>
      </p:pic>
      <p:pic>
        <p:nvPicPr>
          <p:cNvPr id="20" name="Image 22" descr="Picto_Slideshare.gif">
            <a:hlinkClick r:id="rId26"/>
          </p:cNvPr>
          <p:cNvPicPr preferRelativeResize="0">
            <a:picLocks/>
          </p:cNvPicPr>
          <p:nvPr>
            <p:custDataLst>
              <p:tags r:id="rId13"/>
            </p:custDataLst>
          </p:nvPr>
        </p:nvPicPr>
        <p:blipFill>
          <a:blip r:embed="rId27" cstate="email"/>
          <a:srcRect l="4793" t="6316" r="5718" b="7969"/>
          <a:stretch>
            <a:fillRect/>
          </a:stretch>
        </p:blipFill>
        <p:spPr>
          <a:xfrm>
            <a:off x="10600825" y="5932551"/>
            <a:ext cx="287215"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667"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7"/>
          <p:cNvSpPr/>
          <p:nvPr userDrawn="1">
            <p:custDataLst>
              <p:tags r:id="rId6"/>
            </p:custDataLst>
          </p:nvPr>
        </p:nvSpPr>
        <p:spPr bwMode="auto">
          <a:xfrm>
            <a:off x="-5187" y="2163292"/>
            <a:ext cx="12196320" cy="469860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1744042 w 12324337"/>
              <a:gd name="connsiteY7" fmla="*/ 117552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233913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6 w 13203131"/>
              <a:gd name="connsiteY0" fmla="*/ 0 h 2958168"/>
              <a:gd name="connsiteX1" fmla="*/ 13202375 w 13203131"/>
              <a:gd name="connsiteY1" fmla="*/ 0 h 2958168"/>
              <a:gd name="connsiteX2" fmla="*/ 13201877 w 13203131"/>
              <a:gd name="connsiteY2" fmla="*/ 1476338 h 2958168"/>
              <a:gd name="connsiteX3" fmla="*/ 11929314 w 13203131"/>
              <a:gd name="connsiteY3" fmla="*/ 2153103 h 2958168"/>
              <a:gd name="connsiteX4" fmla="*/ 4958278 w 13203131"/>
              <a:gd name="connsiteY4" fmla="*/ 2159512 h 2958168"/>
              <a:gd name="connsiteX5" fmla="*/ 3821609 w 13203131"/>
              <a:gd name="connsiteY5" fmla="*/ 2958168 h 2958168"/>
              <a:gd name="connsiteX6" fmla="*/ 2640720 w 13203131"/>
              <a:gd name="connsiteY6" fmla="*/ 2174065 h 2958168"/>
              <a:gd name="connsiteX7" fmla="*/ 1758386 w 13203131"/>
              <a:gd name="connsiteY7" fmla="*/ 2188049 h 2958168"/>
              <a:gd name="connsiteX8" fmla="*/ 1763256 w 13203131"/>
              <a:gd name="connsiteY8" fmla="*/ 0 h 2958168"/>
              <a:gd name="connsiteX0" fmla="*/ 4870 w 11444745"/>
              <a:gd name="connsiteY0" fmla="*/ 0 h 2958168"/>
              <a:gd name="connsiteX1" fmla="*/ 11443989 w 11444745"/>
              <a:gd name="connsiteY1" fmla="*/ 0 h 2958168"/>
              <a:gd name="connsiteX2" fmla="*/ 11443491 w 11444745"/>
              <a:gd name="connsiteY2" fmla="*/ 1476338 h 2958168"/>
              <a:gd name="connsiteX3" fmla="*/ 10170928 w 11444745"/>
              <a:gd name="connsiteY3" fmla="*/ 2153103 h 2958168"/>
              <a:gd name="connsiteX4" fmla="*/ 3199892 w 11444745"/>
              <a:gd name="connsiteY4" fmla="*/ 2159512 h 2958168"/>
              <a:gd name="connsiteX5" fmla="*/ 2063223 w 11444745"/>
              <a:gd name="connsiteY5" fmla="*/ 2958168 h 2958168"/>
              <a:gd name="connsiteX6" fmla="*/ 882334 w 11444745"/>
              <a:gd name="connsiteY6" fmla="*/ 2174065 h 2958168"/>
              <a:gd name="connsiteX7" fmla="*/ 0 w 11444745"/>
              <a:gd name="connsiteY7" fmla="*/ 2188049 h 2958168"/>
              <a:gd name="connsiteX8" fmla="*/ 4870 w 1144474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0170928 w 16276755"/>
              <a:gd name="connsiteY3" fmla="*/ 2153103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5472016 w 16276755"/>
              <a:gd name="connsiteY3" fmla="*/ 2188049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88049 h 2958168"/>
              <a:gd name="connsiteX8" fmla="*/ 1 w 16273653"/>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95845 h 2958168"/>
              <a:gd name="connsiteX8" fmla="*/ 1 w 16273653"/>
              <a:gd name="connsiteY8" fmla="*/ 0 h 2958168"/>
              <a:gd name="connsiteX0" fmla="*/ 1 w 21695427"/>
              <a:gd name="connsiteY0" fmla="*/ 0 h 2958168"/>
              <a:gd name="connsiteX1" fmla="*/ 16273141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427"/>
              <a:gd name="connsiteY0" fmla="*/ 0 h 2958168"/>
              <a:gd name="connsiteX1" fmla="*/ 21694172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15467147 w 21695939"/>
              <a:gd name="connsiteY3" fmla="*/ 2188049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20899883 w 21695939"/>
              <a:gd name="connsiteY3" fmla="*/ 2195845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2 w 21700437"/>
              <a:gd name="connsiteY0" fmla="*/ 0 h 4325468"/>
              <a:gd name="connsiteX1" fmla="*/ 21699925 w 21700437"/>
              <a:gd name="connsiteY1" fmla="*/ 1367300 h 4325468"/>
              <a:gd name="connsiteX2" fmla="*/ 21698670 w 21700437"/>
              <a:gd name="connsiteY2" fmla="*/ 3188064 h 4325468"/>
              <a:gd name="connsiteX3" fmla="*/ 20904381 w 21700437"/>
              <a:gd name="connsiteY3" fmla="*/ 3563145 h 4325468"/>
              <a:gd name="connsiteX4" fmla="*/ 3199521 w 21700437"/>
              <a:gd name="connsiteY4" fmla="*/ 3526812 h 4325468"/>
              <a:gd name="connsiteX5" fmla="*/ 2062852 w 21700437"/>
              <a:gd name="connsiteY5" fmla="*/ 4325468 h 4325468"/>
              <a:gd name="connsiteX6" fmla="*/ 881963 w 21700437"/>
              <a:gd name="connsiteY6" fmla="*/ 3541365 h 4325468"/>
              <a:gd name="connsiteX7" fmla="*/ 4500 w 21700437"/>
              <a:gd name="connsiteY7" fmla="*/ 3563145 h 4325468"/>
              <a:gd name="connsiteX8" fmla="*/ 2 w 21700437"/>
              <a:gd name="connsiteY8" fmla="*/ 0 h 4325468"/>
              <a:gd name="connsiteX0" fmla="*/ 2 w 21699925"/>
              <a:gd name="connsiteY0" fmla="*/ 0 h 4325468"/>
              <a:gd name="connsiteX1" fmla="*/ 21698669 w 21699925"/>
              <a:gd name="connsiteY1" fmla="*/ 0 h 4325468"/>
              <a:gd name="connsiteX2" fmla="*/ 21698670 w 21699925"/>
              <a:gd name="connsiteY2" fmla="*/ 3188064 h 4325468"/>
              <a:gd name="connsiteX3" fmla="*/ 20904381 w 21699925"/>
              <a:gd name="connsiteY3" fmla="*/ 3563145 h 4325468"/>
              <a:gd name="connsiteX4" fmla="*/ 3199521 w 21699925"/>
              <a:gd name="connsiteY4" fmla="*/ 3526812 h 4325468"/>
              <a:gd name="connsiteX5" fmla="*/ 2062852 w 21699925"/>
              <a:gd name="connsiteY5" fmla="*/ 4325468 h 4325468"/>
              <a:gd name="connsiteX6" fmla="*/ 881963 w 21699925"/>
              <a:gd name="connsiteY6" fmla="*/ 3541365 h 4325468"/>
              <a:gd name="connsiteX7" fmla="*/ 4500 w 21699925"/>
              <a:gd name="connsiteY7" fmla="*/ 3563145 h 4325468"/>
              <a:gd name="connsiteX8" fmla="*/ 2 w 21699925"/>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1018295 w 22713720"/>
              <a:gd name="connsiteY7" fmla="*/ 3563145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0 w 22713720"/>
              <a:gd name="connsiteY7" fmla="*/ 3529270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0899886 w 22713720"/>
              <a:gd name="connsiteY3" fmla="*/ 3551158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2977"/>
              <a:gd name="connsiteY0" fmla="*/ 0 h 4325468"/>
              <a:gd name="connsiteX1" fmla="*/ 22712464 w 22712977"/>
              <a:gd name="connsiteY1" fmla="*/ 0 h 4325468"/>
              <a:gd name="connsiteX2" fmla="*/ 21694177 w 22712977"/>
              <a:gd name="connsiteY2" fmla="*/ 3166173 h 4325468"/>
              <a:gd name="connsiteX3" fmla="*/ 20899886 w 22712977"/>
              <a:gd name="connsiteY3" fmla="*/ 3551158 h 4325468"/>
              <a:gd name="connsiteX4" fmla="*/ 4213316 w 22712977"/>
              <a:gd name="connsiteY4" fmla="*/ 3526812 h 4325468"/>
              <a:gd name="connsiteX5" fmla="*/ 3076647 w 22712977"/>
              <a:gd name="connsiteY5" fmla="*/ 4325468 h 4325468"/>
              <a:gd name="connsiteX6" fmla="*/ 1895758 w 22712977"/>
              <a:gd name="connsiteY6" fmla="*/ 3541365 h 4325468"/>
              <a:gd name="connsiteX7" fmla="*/ 2 w 22712977"/>
              <a:gd name="connsiteY7" fmla="*/ 3551158 h 4325468"/>
              <a:gd name="connsiteX8" fmla="*/ 3 w 22712977"/>
              <a:gd name="connsiteY8" fmla="*/ 0 h 4325468"/>
              <a:gd name="connsiteX0" fmla="*/ 3 w 21695432"/>
              <a:gd name="connsiteY0" fmla="*/ 0 h 4325468"/>
              <a:gd name="connsiteX1" fmla="*/ 21153955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9849 w 21695432"/>
              <a:gd name="connsiteY4" fmla="*/ 3526990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0 w 21725855"/>
              <a:gd name="connsiteY0" fmla="*/ 10139197 h 10229976"/>
              <a:gd name="connsiteX1" fmla="*/ 21725167 w 21725855"/>
              <a:gd name="connsiteY1" fmla="*/ 3 h 10229976"/>
              <a:gd name="connsiteX2" fmla="*/ 21725167 w 21725855"/>
              <a:gd name="connsiteY2" fmla="*/ 3144285 h 10229976"/>
              <a:gd name="connsiteX3" fmla="*/ 20930876 w 21725855"/>
              <a:gd name="connsiteY3" fmla="*/ 3529270 h 10229976"/>
              <a:gd name="connsiteX4" fmla="*/ 4250839 w 21725855"/>
              <a:gd name="connsiteY4" fmla="*/ 3505102 h 10229976"/>
              <a:gd name="connsiteX5" fmla="*/ 3107637 w 21725855"/>
              <a:gd name="connsiteY5" fmla="*/ 4303580 h 10229976"/>
              <a:gd name="connsiteX6" fmla="*/ 1933283 w 21725855"/>
              <a:gd name="connsiteY6" fmla="*/ 3505102 h 10229976"/>
              <a:gd name="connsiteX7" fmla="*/ 30995 w 21725855"/>
              <a:gd name="connsiteY7" fmla="*/ 3505102 h 10229976"/>
              <a:gd name="connsiteX8" fmla="*/ 0 w 21725855"/>
              <a:gd name="connsiteY8" fmla="*/ 10139197 h 10229976"/>
              <a:gd name="connsiteX0" fmla="*/ 0 w 21725203"/>
              <a:gd name="connsiteY0" fmla="*/ 6995113 h 7085892"/>
              <a:gd name="connsiteX1" fmla="*/ 21694175 w 21725203"/>
              <a:gd name="connsiteY1" fmla="*/ 6952895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888786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920841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56164"/>
              <a:gd name="connsiteY0" fmla="*/ 6995113 h 7085892"/>
              <a:gd name="connsiteX1" fmla="*/ 21756159 w 21756164"/>
              <a:gd name="connsiteY1" fmla="*/ 6952895 h 7085892"/>
              <a:gd name="connsiteX2" fmla="*/ 21725167 w 21756164"/>
              <a:gd name="connsiteY2" fmla="*/ 201 h 7085892"/>
              <a:gd name="connsiteX3" fmla="*/ 20930876 w 21756164"/>
              <a:gd name="connsiteY3" fmla="*/ 385186 h 7085892"/>
              <a:gd name="connsiteX4" fmla="*/ 4250839 w 21756164"/>
              <a:gd name="connsiteY4" fmla="*/ 361018 h 7085892"/>
              <a:gd name="connsiteX5" fmla="*/ 3107637 w 21756164"/>
              <a:gd name="connsiteY5" fmla="*/ 1159496 h 7085892"/>
              <a:gd name="connsiteX6" fmla="*/ 1933283 w 21756164"/>
              <a:gd name="connsiteY6" fmla="*/ 361018 h 7085892"/>
              <a:gd name="connsiteX7" fmla="*/ 30995 w 21756164"/>
              <a:gd name="connsiteY7" fmla="*/ 361018 h 7085892"/>
              <a:gd name="connsiteX8" fmla="*/ 0 w 21756164"/>
              <a:gd name="connsiteY8" fmla="*/ 6995113 h 7085892"/>
              <a:gd name="connsiteX0" fmla="*/ 0 w 21756164"/>
              <a:gd name="connsiteY0" fmla="*/ 6995113 h 7086228"/>
              <a:gd name="connsiteX1" fmla="*/ 21756159 w 21756164"/>
              <a:gd name="connsiteY1" fmla="*/ 6952895 h 7086228"/>
              <a:gd name="connsiteX2" fmla="*/ 21725167 w 21756164"/>
              <a:gd name="connsiteY2" fmla="*/ 201 h 7086228"/>
              <a:gd name="connsiteX3" fmla="*/ 20930876 w 21756164"/>
              <a:gd name="connsiteY3" fmla="*/ 385186 h 7086228"/>
              <a:gd name="connsiteX4" fmla="*/ 4250839 w 21756164"/>
              <a:gd name="connsiteY4" fmla="*/ 361018 h 7086228"/>
              <a:gd name="connsiteX5" fmla="*/ 3107637 w 21756164"/>
              <a:gd name="connsiteY5" fmla="*/ 1159496 h 7086228"/>
              <a:gd name="connsiteX6" fmla="*/ 1933283 w 21756164"/>
              <a:gd name="connsiteY6" fmla="*/ 361018 h 7086228"/>
              <a:gd name="connsiteX7" fmla="*/ 2 w 21756164"/>
              <a:gd name="connsiteY7" fmla="*/ 393072 h 7086228"/>
              <a:gd name="connsiteX8" fmla="*/ 0 w 21756164"/>
              <a:gd name="connsiteY8" fmla="*/ 6995113 h 7086228"/>
              <a:gd name="connsiteX0" fmla="*/ 0 w 21756164"/>
              <a:gd name="connsiteY0" fmla="*/ 6995113 h 7086157"/>
              <a:gd name="connsiteX1" fmla="*/ 21756159 w 21756164"/>
              <a:gd name="connsiteY1" fmla="*/ 6952895 h 7086157"/>
              <a:gd name="connsiteX2" fmla="*/ 21725167 w 21756164"/>
              <a:gd name="connsiteY2" fmla="*/ 201 h 7086157"/>
              <a:gd name="connsiteX3" fmla="*/ 20930876 w 21756164"/>
              <a:gd name="connsiteY3" fmla="*/ 385186 h 7086157"/>
              <a:gd name="connsiteX4" fmla="*/ 4250839 w 21756164"/>
              <a:gd name="connsiteY4" fmla="*/ 361018 h 7086157"/>
              <a:gd name="connsiteX5" fmla="*/ 3107637 w 21756164"/>
              <a:gd name="connsiteY5" fmla="*/ 1159496 h 7086157"/>
              <a:gd name="connsiteX6" fmla="*/ 1933283 w 21756164"/>
              <a:gd name="connsiteY6" fmla="*/ 361018 h 7086157"/>
              <a:gd name="connsiteX7" fmla="*/ 26140 w 21756164"/>
              <a:gd name="connsiteY7" fmla="*/ 386312 h 7086157"/>
              <a:gd name="connsiteX8" fmla="*/ 0 w 21756164"/>
              <a:gd name="connsiteY8" fmla="*/ 6995113 h 7086157"/>
              <a:gd name="connsiteX0" fmla="*/ 0 w 21756164"/>
              <a:gd name="connsiteY0" fmla="*/ 6995113 h 7085875"/>
              <a:gd name="connsiteX1" fmla="*/ 21756159 w 21756164"/>
              <a:gd name="connsiteY1" fmla="*/ 6952895 h 7085875"/>
              <a:gd name="connsiteX2" fmla="*/ 21725167 w 21756164"/>
              <a:gd name="connsiteY2" fmla="*/ 201 h 7085875"/>
              <a:gd name="connsiteX3" fmla="*/ 20930876 w 21756164"/>
              <a:gd name="connsiteY3" fmla="*/ 385186 h 7085875"/>
              <a:gd name="connsiteX4" fmla="*/ 4250839 w 21756164"/>
              <a:gd name="connsiteY4" fmla="*/ 361018 h 7085875"/>
              <a:gd name="connsiteX5" fmla="*/ 3107637 w 21756164"/>
              <a:gd name="connsiteY5" fmla="*/ 1159496 h 7085875"/>
              <a:gd name="connsiteX6" fmla="*/ 1933283 w 21756164"/>
              <a:gd name="connsiteY6" fmla="*/ 361018 h 7085875"/>
              <a:gd name="connsiteX7" fmla="*/ 26140 w 21756164"/>
              <a:gd name="connsiteY7" fmla="*/ 359281 h 7085875"/>
              <a:gd name="connsiteX8" fmla="*/ 0 w 21756164"/>
              <a:gd name="connsiteY8" fmla="*/ 6995113 h 7085875"/>
              <a:gd name="connsiteX0" fmla="*/ 472961 w 21730024"/>
              <a:gd name="connsiteY0" fmla="*/ 6272426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2961 w 21730024"/>
              <a:gd name="connsiteY8" fmla="*/ 6272426 h 6953376"/>
              <a:gd name="connsiteX0" fmla="*/ 479 w 21730024"/>
              <a:gd name="connsiteY0" fmla="*/ 6946935 h 7038202"/>
              <a:gd name="connsiteX1" fmla="*/ 21730019 w 21730024"/>
              <a:gd name="connsiteY1" fmla="*/ 6952895 h 7038202"/>
              <a:gd name="connsiteX2" fmla="*/ 21699027 w 21730024"/>
              <a:gd name="connsiteY2" fmla="*/ 201 h 7038202"/>
              <a:gd name="connsiteX3" fmla="*/ 20904736 w 21730024"/>
              <a:gd name="connsiteY3" fmla="*/ 385186 h 7038202"/>
              <a:gd name="connsiteX4" fmla="*/ 4224699 w 21730024"/>
              <a:gd name="connsiteY4" fmla="*/ 361018 h 7038202"/>
              <a:gd name="connsiteX5" fmla="*/ 3081497 w 21730024"/>
              <a:gd name="connsiteY5" fmla="*/ 1159496 h 7038202"/>
              <a:gd name="connsiteX6" fmla="*/ 1907143 w 21730024"/>
              <a:gd name="connsiteY6" fmla="*/ 361018 h 7038202"/>
              <a:gd name="connsiteX7" fmla="*/ 0 w 21730024"/>
              <a:gd name="connsiteY7" fmla="*/ 359281 h 7038202"/>
              <a:gd name="connsiteX8" fmla="*/ 479 w 21730024"/>
              <a:gd name="connsiteY8" fmla="*/ 6946935 h 7038202"/>
              <a:gd name="connsiteX0" fmla="*/ 85846 w 21815391"/>
              <a:gd name="connsiteY0" fmla="*/ 6946935 h 6953376"/>
              <a:gd name="connsiteX1" fmla="*/ 21815386 w 21815391"/>
              <a:gd name="connsiteY1" fmla="*/ 6952895 h 6953376"/>
              <a:gd name="connsiteX2" fmla="*/ 21784394 w 21815391"/>
              <a:gd name="connsiteY2" fmla="*/ 201 h 6953376"/>
              <a:gd name="connsiteX3" fmla="*/ 20990103 w 21815391"/>
              <a:gd name="connsiteY3" fmla="*/ 385186 h 6953376"/>
              <a:gd name="connsiteX4" fmla="*/ 4310066 w 21815391"/>
              <a:gd name="connsiteY4" fmla="*/ 361018 h 6953376"/>
              <a:gd name="connsiteX5" fmla="*/ 3166864 w 21815391"/>
              <a:gd name="connsiteY5" fmla="*/ 1159496 h 6953376"/>
              <a:gd name="connsiteX6" fmla="*/ 1992510 w 21815391"/>
              <a:gd name="connsiteY6" fmla="*/ 361018 h 6953376"/>
              <a:gd name="connsiteX7" fmla="*/ 85367 w 21815391"/>
              <a:gd name="connsiteY7" fmla="*/ 359281 h 6953376"/>
              <a:gd name="connsiteX8" fmla="*/ 85846 w 21815391"/>
              <a:gd name="connsiteY8" fmla="*/ 6946935 h 6953376"/>
              <a:gd name="connsiteX0" fmla="*/ 479 w 21730024"/>
              <a:gd name="connsiteY0" fmla="*/ 6946935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9 w 21730024"/>
              <a:gd name="connsiteY8" fmla="*/ 6946935 h 6953376"/>
              <a:gd name="connsiteX0" fmla="*/ 479 w 21699030"/>
              <a:gd name="connsiteY0" fmla="*/ 6946937 h 6946937"/>
              <a:gd name="connsiteX1" fmla="*/ 21344051 w 21699030"/>
              <a:gd name="connsiteY1" fmla="*/ 6787711 h 6946937"/>
              <a:gd name="connsiteX2" fmla="*/ 21699027 w 21699030"/>
              <a:gd name="connsiteY2" fmla="*/ 203 h 6946937"/>
              <a:gd name="connsiteX3" fmla="*/ 20904736 w 21699030"/>
              <a:gd name="connsiteY3" fmla="*/ 385188 h 6946937"/>
              <a:gd name="connsiteX4" fmla="*/ 4224699 w 21699030"/>
              <a:gd name="connsiteY4" fmla="*/ 361020 h 6946937"/>
              <a:gd name="connsiteX5" fmla="*/ 3081497 w 21699030"/>
              <a:gd name="connsiteY5" fmla="*/ 1159498 h 6946937"/>
              <a:gd name="connsiteX6" fmla="*/ 1907143 w 21699030"/>
              <a:gd name="connsiteY6" fmla="*/ 361020 h 6946937"/>
              <a:gd name="connsiteX7" fmla="*/ 0 w 21699030"/>
              <a:gd name="connsiteY7" fmla="*/ 359283 h 6946937"/>
              <a:gd name="connsiteX8" fmla="*/ 479 w 21699030"/>
              <a:gd name="connsiteY8" fmla="*/ 6946937 h 6946937"/>
              <a:gd name="connsiteX0" fmla="*/ 479 w 21703452"/>
              <a:gd name="connsiteY0" fmla="*/ 6946935 h 6946935"/>
              <a:gd name="connsiteX1" fmla="*/ 21703403 w 21703452"/>
              <a:gd name="connsiteY1" fmla="*/ 6946012 h 6946935"/>
              <a:gd name="connsiteX2" fmla="*/ 21699027 w 21703452"/>
              <a:gd name="connsiteY2" fmla="*/ 201 h 6946935"/>
              <a:gd name="connsiteX3" fmla="*/ 20904736 w 21703452"/>
              <a:gd name="connsiteY3" fmla="*/ 385186 h 6946935"/>
              <a:gd name="connsiteX4" fmla="*/ 4224699 w 21703452"/>
              <a:gd name="connsiteY4" fmla="*/ 361018 h 6946935"/>
              <a:gd name="connsiteX5" fmla="*/ 3081497 w 21703452"/>
              <a:gd name="connsiteY5" fmla="*/ 1159496 h 6946935"/>
              <a:gd name="connsiteX6" fmla="*/ 1907143 w 21703452"/>
              <a:gd name="connsiteY6" fmla="*/ 361018 h 6946935"/>
              <a:gd name="connsiteX7" fmla="*/ 0 w 21703452"/>
              <a:gd name="connsiteY7" fmla="*/ 359281 h 6946935"/>
              <a:gd name="connsiteX8" fmla="*/ 479 w 21703452"/>
              <a:gd name="connsiteY8" fmla="*/ 6946935 h 6946935"/>
              <a:gd name="connsiteX0" fmla="*/ 479 w 21869774"/>
              <a:gd name="connsiteY0" fmla="*/ 6946945 h 6946945"/>
              <a:gd name="connsiteX1" fmla="*/ 21869772 w 21869774"/>
              <a:gd name="connsiteY1" fmla="*/ 6505527 h 6946945"/>
              <a:gd name="connsiteX2" fmla="*/ 21699027 w 21869774"/>
              <a:gd name="connsiteY2" fmla="*/ 211 h 6946945"/>
              <a:gd name="connsiteX3" fmla="*/ 20904736 w 21869774"/>
              <a:gd name="connsiteY3" fmla="*/ 385196 h 6946945"/>
              <a:gd name="connsiteX4" fmla="*/ 4224699 w 21869774"/>
              <a:gd name="connsiteY4" fmla="*/ 361028 h 6946945"/>
              <a:gd name="connsiteX5" fmla="*/ 3081497 w 21869774"/>
              <a:gd name="connsiteY5" fmla="*/ 1159506 h 6946945"/>
              <a:gd name="connsiteX6" fmla="*/ 1907143 w 21869774"/>
              <a:gd name="connsiteY6" fmla="*/ 361028 h 6946945"/>
              <a:gd name="connsiteX7" fmla="*/ 0 w 21869774"/>
              <a:gd name="connsiteY7" fmla="*/ 359291 h 6946945"/>
              <a:gd name="connsiteX8" fmla="*/ 479 w 21869774"/>
              <a:gd name="connsiteY8" fmla="*/ 6946945 h 6946945"/>
              <a:gd name="connsiteX0" fmla="*/ 479 w 21703454"/>
              <a:gd name="connsiteY0" fmla="*/ 6946935 h 6953376"/>
              <a:gd name="connsiteX1" fmla="*/ 21703405 w 21703454"/>
              <a:gd name="connsiteY1" fmla="*/ 6952895 h 6953376"/>
              <a:gd name="connsiteX2" fmla="*/ 21699027 w 21703454"/>
              <a:gd name="connsiteY2" fmla="*/ 201 h 6953376"/>
              <a:gd name="connsiteX3" fmla="*/ 20904736 w 21703454"/>
              <a:gd name="connsiteY3" fmla="*/ 385186 h 6953376"/>
              <a:gd name="connsiteX4" fmla="*/ 4224699 w 21703454"/>
              <a:gd name="connsiteY4" fmla="*/ 361018 h 6953376"/>
              <a:gd name="connsiteX5" fmla="*/ 3081497 w 21703454"/>
              <a:gd name="connsiteY5" fmla="*/ 1159496 h 6953376"/>
              <a:gd name="connsiteX6" fmla="*/ 1907143 w 21703454"/>
              <a:gd name="connsiteY6" fmla="*/ 361018 h 6953376"/>
              <a:gd name="connsiteX7" fmla="*/ 0 w 21703454"/>
              <a:gd name="connsiteY7" fmla="*/ 359281 h 6953376"/>
              <a:gd name="connsiteX8" fmla="*/ 479 w 21703454"/>
              <a:gd name="connsiteY8" fmla="*/ 6946935 h 6953376"/>
              <a:gd name="connsiteX0" fmla="*/ 479 w 21703404"/>
              <a:gd name="connsiteY0" fmla="*/ 6947131 h 6953091"/>
              <a:gd name="connsiteX1" fmla="*/ 21703405 w 21703404"/>
              <a:gd name="connsiteY1" fmla="*/ 6953091 h 6953091"/>
              <a:gd name="connsiteX2" fmla="*/ 21699027 w 21703404"/>
              <a:gd name="connsiteY2" fmla="*/ 397 h 6953091"/>
              <a:gd name="connsiteX3" fmla="*/ 20904736 w 21703404"/>
              <a:gd name="connsiteY3" fmla="*/ 385382 h 6953091"/>
              <a:gd name="connsiteX4" fmla="*/ 4224699 w 21703404"/>
              <a:gd name="connsiteY4" fmla="*/ 361214 h 6953091"/>
              <a:gd name="connsiteX5" fmla="*/ 3081497 w 21703404"/>
              <a:gd name="connsiteY5" fmla="*/ 1159692 h 6953091"/>
              <a:gd name="connsiteX6" fmla="*/ 1907143 w 21703404"/>
              <a:gd name="connsiteY6" fmla="*/ 361214 h 6953091"/>
              <a:gd name="connsiteX7" fmla="*/ 0 w 21703404"/>
              <a:gd name="connsiteY7" fmla="*/ 359477 h 6953091"/>
              <a:gd name="connsiteX8" fmla="*/ 479 w 21703404"/>
              <a:gd name="connsiteY8" fmla="*/ 6947131 h 6953091"/>
              <a:gd name="connsiteX0" fmla="*/ 479 w 21703404"/>
              <a:gd name="connsiteY0" fmla="*/ 6946733 h 6952693"/>
              <a:gd name="connsiteX1" fmla="*/ 21703405 w 21703404"/>
              <a:gd name="connsiteY1" fmla="*/ 6952693 h 6952693"/>
              <a:gd name="connsiteX2" fmla="*/ 21699027 w 21703404"/>
              <a:gd name="connsiteY2" fmla="*/ -1 h 6952693"/>
              <a:gd name="connsiteX3" fmla="*/ 20904736 w 21703404"/>
              <a:gd name="connsiteY3" fmla="*/ 384984 h 6952693"/>
              <a:gd name="connsiteX4" fmla="*/ 4224699 w 21703404"/>
              <a:gd name="connsiteY4" fmla="*/ 360816 h 6952693"/>
              <a:gd name="connsiteX5" fmla="*/ 3081497 w 21703404"/>
              <a:gd name="connsiteY5" fmla="*/ 1159294 h 6952693"/>
              <a:gd name="connsiteX6" fmla="*/ 1907143 w 21703404"/>
              <a:gd name="connsiteY6" fmla="*/ 360816 h 6952693"/>
              <a:gd name="connsiteX7" fmla="*/ 0 w 21703404"/>
              <a:gd name="connsiteY7" fmla="*/ 359079 h 6952693"/>
              <a:gd name="connsiteX8" fmla="*/ 479 w 21703404"/>
              <a:gd name="connsiteY8" fmla="*/ 6946733 h 6952693"/>
              <a:gd name="connsiteX0" fmla="*/ 479 w 21703404"/>
              <a:gd name="connsiteY0" fmla="*/ 11587960 h 11587960"/>
              <a:gd name="connsiteX1" fmla="*/ 21703405 w 21703404"/>
              <a:gd name="connsiteY1" fmla="*/ 6952693 h 11587960"/>
              <a:gd name="connsiteX2" fmla="*/ 21699027 w 21703404"/>
              <a:gd name="connsiteY2" fmla="*/ -1 h 11587960"/>
              <a:gd name="connsiteX3" fmla="*/ 20904736 w 21703404"/>
              <a:gd name="connsiteY3" fmla="*/ 384984 h 11587960"/>
              <a:gd name="connsiteX4" fmla="*/ 4224699 w 21703404"/>
              <a:gd name="connsiteY4" fmla="*/ 360816 h 11587960"/>
              <a:gd name="connsiteX5" fmla="*/ 3081497 w 21703404"/>
              <a:gd name="connsiteY5" fmla="*/ 1159294 h 11587960"/>
              <a:gd name="connsiteX6" fmla="*/ 1907143 w 21703404"/>
              <a:gd name="connsiteY6" fmla="*/ 360816 h 11587960"/>
              <a:gd name="connsiteX7" fmla="*/ 0 w 21703404"/>
              <a:gd name="connsiteY7" fmla="*/ 359079 h 11587960"/>
              <a:gd name="connsiteX8" fmla="*/ 479 w 21703404"/>
              <a:gd name="connsiteY8" fmla="*/ 11587960 h 11587960"/>
              <a:gd name="connsiteX0" fmla="*/ 802867 w 21703404"/>
              <a:gd name="connsiteY0" fmla="*/ 10604388 h 10604388"/>
              <a:gd name="connsiteX1" fmla="*/ 21703405 w 21703404"/>
              <a:gd name="connsiteY1" fmla="*/ 6952693 h 10604388"/>
              <a:gd name="connsiteX2" fmla="*/ 21699027 w 21703404"/>
              <a:gd name="connsiteY2" fmla="*/ -1 h 10604388"/>
              <a:gd name="connsiteX3" fmla="*/ 20904736 w 21703404"/>
              <a:gd name="connsiteY3" fmla="*/ 384984 h 10604388"/>
              <a:gd name="connsiteX4" fmla="*/ 4224699 w 21703404"/>
              <a:gd name="connsiteY4" fmla="*/ 360816 h 10604388"/>
              <a:gd name="connsiteX5" fmla="*/ 3081497 w 21703404"/>
              <a:gd name="connsiteY5" fmla="*/ 1159294 h 10604388"/>
              <a:gd name="connsiteX6" fmla="*/ 1907143 w 21703404"/>
              <a:gd name="connsiteY6" fmla="*/ 360816 h 10604388"/>
              <a:gd name="connsiteX7" fmla="*/ 0 w 21703404"/>
              <a:gd name="connsiteY7" fmla="*/ 359079 h 10604388"/>
              <a:gd name="connsiteX8" fmla="*/ 802867 w 21703404"/>
              <a:gd name="connsiteY8" fmla="*/ 10604388 h 10604388"/>
              <a:gd name="connsiteX0" fmla="*/ 30197 w 21703404"/>
              <a:gd name="connsiteY0" fmla="*/ 11587960 h 11587960"/>
              <a:gd name="connsiteX1" fmla="*/ 21703405 w 21703404"/>
              <a:gd name="connsiteY1" fmla="*/ 6952693 h 11587960"/>
              <a:gd name="connsiteX2" fmla="*/ 21699027 w 21703404"/>
              <a:gd name="connsiteY2" fmla="*/ -1 h 11587960"/>
              <a:gd name="connsiteX3" fmla="*/ 20904736 w 21703404"/>
              <a:gd name="connsiteY3" fmla="*/ 384984 h 11587960"/>
              <a:gd name="connsiteX4" fmla="*/ 4224699 w 21703404"/>
              <a:gd name="connsiteY4" fmla="*/ 360816 h 11587960"/>
              <a:gd name="connsiteX5" fmla="*/ 3081497 w 21703404"/>
              <a:gd name="connsiteY5" fmla="*/ 1159294 h 11587960"/>
              <a:gd name="connsiteX6" fmla="*/ 1907143 w 21703404"/>
              <a:gd name="connsiteY6" fmla="*/ 360816 h 11587960"/>
              <a:gd name="connsiteX7" fmla="*/ 0 w 21703404"/>
              <a:gd name="connsiteY7" fmla="*/ 359079 h 11587960"/>
              <a:gd name="connsiteX8" fmla="*/ 30197 w 21703404"/>
              <a:gd name="connsiteY8" fmla="*/ 11587960 h 11587960"/>
              <a:gd name="connsiteX0" fmla="*/ 13248 w 21703404"/>
              <a:gd name="connsiteY0" fmla="*/ 11547057 h 11547057"/>
              <a:gd name="connsiteX1" fmla="*/ 21703405 w 21703404"/>
              <a:gd name="connsiteY1" fmla="*/ 6952693 h 11547057"/>
              <a:gd name="connsiteX2" fmla="*/ 21699027 w 21703404"/>
              <a:gd name="connsiteY2" fmla="*/ -1 h 11547057"/>
              <a:gd name="connsiteX3" fmla="*/ 20904736 w 21703404"/>
              <a:gd name="connsiteY3" fmla="*/ 384984 h 11547057"/>
              <a:gd name="connsiteX4" fmla="*/ 4224699 w 21703404"/>
              <a:gd name="connsiteY4" fmla="*/ 360816 h 11547057"/>
              <a:gd name="connsiteX5" fmla="*/ 3081497 w 21703404"/>
              <a:gd name="connsiteY5" fmla="*/ 1159294 h 11547057"/>
              <a:gd name="connsiteX6" fmla="*/ 1907143 w 21703404"/>
              <a:gd name="connsiteY6" fmla="*/ 360816 h 11547057"/>
              <a:gd name="connsiteX7" fmla="*/ 0 w 21703404"/>
              <a:gd name="connsiteY7" fmla="*/ 359079 h 11547057"/>
              <a:gd name="connsiteX8" fmla="*/ 13248 w 21703404"/>
              <a:gd name="connsiteY8" fmla="*/ 11547057 h 11547057"/>
              <a:gd name="connsiteX0" fmla="*/ 18899 w 21703404"/>
              <a:gd name="connsiteY0" fmla="*/ 11500312 h 11500312"/>
              <a:gd name="connsiteX1" fmla="*/ 21703405 w 21703404"/>
              <a:gd name="connsiteY1" fmla="*/ 6952693 h 11500312"/>
              <a:gd name="connsiteX2" fmla="*/ 21699027 w 21703404"/>
              <a:gd name="connsiteY2" fmla="*/ -1 h 11500312"/>
              <a:gd name="connsiteX3" fmla="*/ 20904736 w 21703404"/>
              <a:gd name="connsiteY3" fmla="*/ 384984 h 11500312"/>
              <a:gd name="connsiteX4" fmla="*/ 4224699 w 21703404"/>
              <a:gd name="connsiteY4" fmla="*/ 360816 h 11500312"/>
              <a:gd name="connsiteX5" fmla="*/ 3081497 w 21703404"/>
              <a:gd name="connsiteY5" fmla="*/ 1159294 h 11500312"/>
              <a:gd name="connsiteX6" fmla="*/ 1907143 w 21703404"/>
              <a:gd name="connsiteY6" fmla="*/ 360816 h 11500312"/>
              <a:gd name="connsiteX7" fmla="*/ 0 w 21703404"/>
              <a:gd name="connsiteY7" fmla="*/ 359079 h 11500312"/>
              <a:gd name="connsiteX8" fmla="*/ 18899 w 21703404"/>
              <a:gd name="connsiteY8" fmla="*/ 11500312 h 11500312"/>
              <a:gd name="connsiteX0" fmla="*/ 453915 w 21703404"/>
              <a:gd name="connsiteY0" fmla="*/ 10910154 h 10910154"/>
              <a:gd name="connsiteX1" fmla="*/ 21703405 w 21703404"/>
              <a:gd name="connsiteY1" fmla="*/ 6952693 h 10910154"/>
              <a:gd name="connsiteX2" fmla="*/ 21699027 w 21703404"/>
              <a:gd name="connsiteY2" fmla="*/ -1 h 10910154"/>
              <a:gd name="connsiteX3" fmla="*/ 20904736 w 21703404"/>
              <a:gd name="connsiteY3" fmla="*/ 384984 h 10910154"/>
              <a:gd name="connsiteX4" fmla="*/ 4224699 w 21703404"/>
              <a:gd name="connsiteY4" fmla="*/ 360816 h 10910154"/>
              <a:gd name="connsiteX5" fmla="*/ 3081497 w 21703404"/>
              <a:gd name="connsiteY5" fmla="*/ 1159294 h 10910154"/>
              <a:gd name="connsiteX6" fmla="*/ 1907143 w 21703404"/>
              <a:gd name="connsiteY6" fmla="*/ 360816 h 10910154"/>
              <a:gd name="connsiteX7" fmla="*/ 0 w 21703404"/>
              <a:gd name="connsiteY7" fmla="*/ 359079 h 10910154"/>
              <a:gd name="connsiteX8" fmla="*/ 453915 w 21703404"/>
              <a:gd name="connsiteY8" fmla="*/ 10910154 h 10910154"/>
              <a:gd name="connsiteX0" fmla="*/ 7602 w 21703404"/>
              <a:gd name="connsiteY0" fmla="*/ 11529527 h 11529527"/>
              <a:gd name="connsiteX1" fmla="*/ 21703405 w 21703404"/>
              <a:gd name="connsiteY1" fmla="*/ 6952693 h 11529527"/>
              <a:gd name="connsiteX2" fmla="*/ 21699027 w 21703404"/>
              <a:gd name="connsiteY2" fmla="*/ -1 h 11529527"/>
              <a:gd name="connsiteX3" fmla="*/ 20904736 w 21703404"/>
              <a:gd name="connsiteY3" fmla="*/ 384984 h 11529527"/>
              <a:gd name="connsiteX4" fmla="*/ 4224699 w 21703404"/>
              <a:gd name="connsiteY4" fmla="*/ 360816 h 11529527"/>
              <a:gd name="connsiteX5" fmla="*/ 3081497 w 21703404"/>
              <a:gd name="connsiteY5" fmla="*/ 1159294 h 11529527"/>
              <a:gd name="connsiteX6" fmla="*/ 1907143 w 21703404"/>
              <a:gd name="connsiteY6" fmla="*/ 360816 h 11529527"/>
              <a:gd name="connsiteX7" fmla="*/ 0 w 21703404"/>
              <a:gd name="connsiteY7" fmla="*/ 359079 h 11529527"/>
              <a:gd name="connsiteX8" fmla="*/ 7602 w 21703404"/>
              <a:gd name="connsiteY8" fmla="*/ 11529527 h 11529527"/>
              <a:gd name="connsiteX0" fmla="*/ 7602 w 21703404"/>
              <a:gd name="connsiteY0" fmla="*/ 11529527 h 11529527"/>
              <a:gd name="connsiteX1" fmla="*/ 21703404 w 21703404"/>
              <a:gd name="connsiteY1" fmla="*/ 8571247 h 11529527"/>
              <a:gd name="connsiteX2" fmla="*/ 21699027 w 21703404"/>
              <a:gd name="connsiteY2" fmla="*/ -1 h 11529527"/>
              <a:gd name="connsiteX3" fmla="*/ 20904736 w 21703404"/>
              <a:gd name="connsiteY3" fmla="*/ 384984 h 11529527"/>
              <a:gd name="connsiteX4" fmla="*/ 4224699 w 21703404"/>
              <a:gd name="connsiteY4" fmla="*/ 360816 h 11529527"/>
              <a:gd name="connsiteX5" fmla="*/ 3081497 w 21703404"/>
              <a:gd name="connsiteY5" fmla="*/ 1159294 h 11529527"/>
              <a:gd name="connsiteX6" fmla="*/ 1907143 w 21703404"/>
              <a:gd name="connsiteY6" fmla="*/ 360816 h 11529527"/>
              <a:gd name="connsiteX7" fmla="*/ 0 w 21703404"/>
              <a:gd name="connsiteY7" fmla="*/ 359079 h 11529527"/>
              <a:gd name="connsiteX8" fmla="*/ 7602 w 21703404"/>
              <a:gd name="connsiteY8" fmla="*/ 11529527 h 11529527"/>
              <a:gd name="connsiteX0" fmla="*/ 7602 w 21703404"/>
              <a:gd name="connsiteY0" fmla="*/ 11529527 h 11529527"/>
              <a:gd name="connsiteX1" fmla="*/ 21703404 w 21703404"/>
              <a:gd name="connsiteY1" fmla="*/ 11422707 h 11529527"/>
              <a:gd name="connsiteX2" fmla="*/ 21699027 w 21703404"/>
              <a:gd name="connsiteY2" fmla="*/ -1 h 11529527"/>
              <a:gd name="connsiteX3" fmla="*/ 20904736 w 21703404"/>
              <a:gd name="connsiteY3" fmla="*/ 384984 h 11529527"/>
              <a:gd name="connsiteX4" fmla="*/ 4224699 w 21703404"/>
              <a:gd name="connsiteY4" fmla="*/ 360816 h 11529527"/>
              <a:gd name="connsiteX5" fmla="*/ 3081497 w 21703404"/>
              <a:gd name="connsiteY5" fmla="*/ 1159294 h 11529527"/>
              <a:gd name="connsiteX6" fmla="*/ 1907143 w 21703404"/>
              <a:gd name="connsiteY6" fmla="*/ 360816 h 11529527"/>
              <a:gd name="connsiteX7" fmla="*/ 0 w 21703404"/>
              <a:gd name="connsiteY7" fmla="*/ 359079 h 11529527"/>
              <a:gd name="connsiteX8" fmla="*/ 7602 w 21703404"/>
              <a:gd name="connsiteY8" fmla="*/ 11529527 h 11529527"/>
              <a:gd name="connsiteX0" fmla="*/ 7602 w 21701862"/>
              <a:gd name="connsiteY0" fmla="*/ 11529527 h 11529527"/>
              <a:gd name="connsiteX1" fmla="*/ 21697755 w 21701862"/>
              <a:gd name="connsiteY1" fmla="*/ 11522040 h 11529527"/>
              <a:gd name="connsiteX2" fmla="*/ 21699027 w 21701862"/>
              <a:gd name="connsiteY2" fmla="*/ -1 h 11529527"/>
              <a:gd name="connsiteX3" fmla="*/ 20904736 w 21701862"/>
              <a:gd name="connsiteY3" fmla="*/ 384984 h 11529527"/>
              <a:gd name="connsiteX4" fmla="*/ 4224699 w 21701862"/>
              <a:gd name="connsiteY4" fmla="*/ 360816 h 11529527"/>
              <a:gd name="connsiteX5" fmla="*/ 3081497 w 21701862"/>
              <a:gd name="connsiteY5" fmla="*/ 1159294 h 11529527"/>
              <a:gd name="connsiteX6" fmla="*/ 1907143 w 21701862"/>
              <a:gd name="connsiteY6" fmla="*/ 360816 h 11529527"/>
              <a:gd name="connsiteX7" fmla="*/ 0 w 21701862"/>
              <a:gd name="connsiteY7" fmla="*/ 359079 h 11529527"/>
              <a:gd name="connsiteX8" fmla="*/ 7602 w 21701862"/>
              <a:gd name="connsiteY8" fmla="*/ 11529527 h 11529527"/>
              <a:gd name="connsiteX0" fmla="*/ 7602 w 21701862"/>
              <a:gd name="connsiteY0" fmla="*/ 11529527 h 11529527"/>
              <a:gd name="connsiteX1" fmla="*/ 21697755 w 21701862"/>
              <a:gd name="connsiteY1" fmla="*/ 11516198 h 11529527"/>
              <a:gd name="connsiteX2" fmla="*/ 21699027 w 21701862"/>
              <a:gd name="connsiteY2" fmla="*/ -1 h 11529527"/>
              <a:gd name="connsiteX3" fmla="*/ 20904736 w 21701862"/>
              <a:gd name="connsiteY3" fmla="*/ 384984 h 11529527"/>
              <a:gd name="connsiteX4" fmla="*/ 4224699 w 21701862"/>
              <a:gd name="connsiteY4" fmla="*/ 360816 h 11529527"/>
              <a:gd name="connsiteX5" fmla="*/ 3081497 w 21701862"/>
              <a:gd name="connsiteY5" fmla="*/ 1159294 h 11529527"/>
              <a:gd name="connsiteX6" fmla="*/ 1907143 w 21701862"/>
              <a:gd name="connsiteY6" fmla="*/ 360816 h 11529527"/>
              <a:gd name="connsiteX7" fmla="*/ 0 w 21701862"/>
              <a:gd name="connsiteY7" fmla="*/ 359079 h 11529527"/>
              <a:gd name="connsiteX8" fmla="*/ 7602 w 21701862"/>
              <a:gd name="connsiteY8" fmla="*/ 11529527 h 1152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1862" h="11529527">
                <a:moveTo>
                  <a:pt x="7602" y="11529527"/>
                </a:moveTo>
                <a:lnTo>
                  <a:pt x="21697755" y="11516198"/>
                </a:lnTo>
                <a:cubicBezTo>
                  <a:pt x="21695566" y="8039851"/>
                  <a:pt x="21706934" y="899518"/>
                  <a:pt x="21699027" y="-1"/>
                </a:cubicBezTo>
                <a:cubicBezTo>
                  <a:pt x="21554928" y="424890"/>
                  <a:pt x="21164498" y="379041"/>
                  <a:pt x="20904736" y="384984"/>
                </a:cubicBezTo>
                <a:lnTo>
                  <a:pt x="4224699" y="360816"/>
                </a:lnTo>
                <a:cubicBezTo>
                  <a:pt x="3647485" y="393958"/>
                  <a:pt x="3273106" y="696472"/>
                  <a:pt x="3081497" y="1159294"/>
                </a:cubicBezTo>
                <a:cubicBezTo>
                  <a:pt x="2783143" y="455517"/>
                  <a:pt x="2185783" y="359938"/>
                  <a:pt x="1907143" y="360816"/>
                </a:cubicBezTo>
                <a:lnTo>
                  <a:pt x="0" y="359079"/>
                </a:lnTo>
                <a:cubicBezTo>
                  <a:pt x="222" y="-2800"/>
                  <a:pt x="7362" y="8235700"/>
                  <a:pt x="7602" y="11529527"/>
                </a:cubicBezTo>
                <a:close/>
              </a:path>
            </a:pathLst>
          </a:custGeom>
          <a:gradFill>
            <a:gsLst>
              <a:gs pos="0">
                <a:srgbClr val="005B7C"/>
              </a:gs>
              <a:gs pos="50000">
                <a:srgbClr val="0085B3"/>
              </a:gs>
              <a:gs pos="100000">
                <a:srgbClr val="00A0D6"/>
              </a:gs>
            </a:gsLst>
            <a:lin ang="18900000" scaled="1"/>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a:solidFill>
                <a:prstClr val="white"/>
              </a:solidFill>
              <a:latin typeface="Arial"/>
              <a:cs typeface="Arial"/>
            </a:endParaRPr>
          </a:p>
        </p:txBody>
      </p:sp>
      <p:pic>
        <p:nvPicPr>
          <p:cNvPr id="21" name="Picture 20" descr="capgemini_rgb.jpg"/>
          <p:cNvPicPr>
            <a:picLocks noChangeAspect="1"/>
          </p:cNvPicPr>
          <p:nvPr/>
        </p:nvPicPr>
        <p:blipFill>
          <a:blip r:embed="rId16" cstate="print"/>
          <a:stretch>
            <a:fillRect/>
          </a:stretch>
        </p:blipFill>
        <p:spPr>
          <a:xfrm>
            <a:off x="789880" y="844897"/>
            <a:ext cx="4036120" cy="925380"/>
          </a:xfrm>
          <a:prstGeom prst="rect">
            <a:avLst/>
          </a:prstGeom>
        </p:spPr>
      </p:pic>
      <p:graphicFrame>
        <p:nvGraphicFramePr>
          <p:cNvPr id="12" name="Object 11" hidden="1"/>
          <p:cNvGraphicFramePr>
            <a:graphicFrameLocks noChangeAspect="1"/>
          </p:cNvGraphicFramePr>
          <p:nvPr>
            <p:custDataLst>
              <p:tags r:id="rId7"/>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10286" name="think-cell Slide" r:id="rId17" imgW="360" imgH="360" progId="">
                  <p:embed/>
                </p:oleObj>
              </mc:Choice>
              <mc:Fallback>
                <p:oleObj name="think-cell Slide" r:id="rId17" imgW="360" imgH="360"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104" descr="C:\Users\UserSim\Desktop\Capgemini\moto.emf"/>
          <p:cNvPicPr>
            <a:picLocks noChangeAspect="1" noChangeArrowheads="1"/>
          </p:cNvPicPr>
          <p:nvPr>
            <p:custDataLst>
              <p:tags r:id="rId8"/>
            </p:custDataLst>
          </p:nvPr>
        </p:nvPicPr>
        <p:blipFill>
          <a:blip r:embed="rId19" cstate="email"/>
          <a:srcRect/>
          <a:stretch>
            <a:fillRect/>
          </a:stretch>
        </p:blipFill>
        <p:spPr bwMode="auto">
          <a:xfrm>
            <a:off x="6758931" y="1173628"/>
            <a:ext cx="4486515" cy="290298"/>
          </a:xfrm>
          <a:prstGeom prst="rect">
            <a:avLst/>
          </a:prstGeom>
          <a:noFill/>
        </p:spPr>
      </p:pic>
      <p:sp>
        <p:nvSpPr>
          <p:cNvPr id="13" name="Rectangle 12"/>
          <p:cNvSpPr/>
          <p:nvPr>
            <p:custDataLst>
              <p:tags r:id="rId9"/>
            </p:custDataLst>
          </p:nvPr>
        </p:nvSpPr>
        <p:spPr>
          <a:xfrm>
            <a:off x="6798670" y="6379672"/>
            <a:ext cx="5393333" cy="282207"/>
          </a:xfrm>
          <a:prstGeom prst="rect">
            <a:avLst/>
          </a:prstGeom>
        </p:spPr>
        <p:txBody>
          <a:bodyPr wrap="square" lIns="33059" tIns="33059" rIns="330588" bIns="33059" anchor="b" anchorCtr="0">
            <a:spAutoFit/>
          </a:bodyPr>
          <a:lstStyle/>
          <a:p>
            <a:pPr algn="r"/>
            <a:r>
              <a:rPr lang="en-US" sz="700">
                <a:solidFill>
                  <a:prstClr val="white"/>
                </a:solidFill>
                <a:latin typeface="Arial"/>
                <a:cs typeface="Arial"/>
              </a:rPr>
              <a:t>The information contained in this presentation is proprietary.</a:t>
            </a:r>
          </a:p>
          <a:p>
            <a:pPr algn="r"/>
            <a:r>
              <a:rPr lang="en-US" sz="700">
                <a:solidFill>
                  <a:prstClr val="white"/>
                </a:solidFill>
                <a:latin typeface="Arial"/>
                <a:cs typeface="Arial"/>
              </a:rPr>
              <a:t>© 2016 Capgemini. All rights reserved.</a:t>
            </a:r>
          </a:p>
        </p:txBody>
      </p:sp>
      <p:sp>
        <p:nvSpPr>
          <p:cNvPr id="15" name="Rectangle 14"/>
          <p:cNvSpPr/>
          <p:nvPr>
            <p:custDataLst>
              <p:tags r:id="rId10"/>
            </p:custDataLst>
          </p:nvPr>
        </p:nvSpPr>
        <p:spPr>
          <a:xfrm>
            <a:off x="9268878" y="5457935"/>
            <a:ext cx="2923122" cy="380480"/>
          </a:xfrm>
          <a:prstGeom prst="rect">
            <a:avLst/>
          </a:prstGeom>
        </p:spPr>
        <p:txBody>
          <a:bodyPr wrap="none" lIns="36000" tIns="36000" rIns="360000" bIns="36000" anchor="b" anchorCtr="0">
            <a:spAutoFit/>
          </a:bodyPr>
          <a:lstStyle/>
          <a:p>
            <a:pPr algn="r"/>
            <a:r>
              <a:rPr lang="en-US" sz="2000" b="1">
                <a:solidFill>
                  <a:prstClr val="white"/>
                </a:solidFill>
                <a:latin typeface="Arial" pitchFamily="34" charset="0"/>
                <a:cs typeface="Arial" pitchFamily="34" charset="0"/>
              </a:rPr>
              <a:t>www.capgemini.com</a:t>
            </a:r>
          </a:p>
        </p:txBody>
      </p:sp>
      <p:pic>
        <p:nvPicPr>
          <p:cNvPr id="16" name="Picture 3" descr="C:\Users\UserSim\Desktop\DS_icons\128x128 shadows\facebook.png">
            <a:hlinkClick r:id="rId20"/>
          </p:cNvPr>
          <p:cNvPicPr>
            <a:picLocks noChangeAspect="1" noChangeArrowheads="1"/>
          </p:cNvPicPr>
          <p:nvPr>
            <p:custDataLst>
              <p:tags r:id="rId11"/>
            </p:custDataLst>
          </p:nvPr>
        </p:nvPicPr>
        <p:blipFill>
          <a:blip r:embed="rId21" cstate="email"/>
          <a:srcRect/>
          <a:stretch>
            <a:fillRect/>
          </a:stretch>
        </p:blipFill>
        <p:spPr bwMode="auto">
          <a:xfrm>
            <a:off x="9771390" y="5932547"/>
            <a:ext cx="342428" cy="263770"/>
          </a:xfrm>
          <a:prstGeom prst="rect">
            <a:avLst/>
          </a:prstGeom>
          <a:noFill/>
        </p:spPr>
      </p:pic>
      <p:pic>
        <p:nvPicPr>
          <p:cNvPr id="17" name="Picture 4" descr="C:\Users\UserSim\Desktop\DS_icons\128x128 shadows\linkedin.png">
            <a:hlinkClick r:id="rId22"/>
          </p:cNvPr>
          <p:cNvPicPr>
            <a:picLocks noChangeAspect="1" noChangeArrowheads="1"/>
          </p:cNvPicPr>
          <p:nvPr>
            <p:custDataLst>
              <p:tags r:id="rId12"/>
            </p:custDataLst>
          </p:nvPr>
        </p:nvPicPr>
        <p:blipFill>
          <a:blip r:embed="rId23" cstate="email"/>
          <a:srcRect/>
          <a:stretch>
            <a:fillRect/>
          </a:stretch>
        </p:blipFill>
        <p:spPr bwMode="auto">
          <a:xfrm>
            <a:off x="10184204" y="5932547"/>
            <a:ext cx="346232" cy="266700"/>
          </a:xfrm>
          <a:prstGeom prst="rect">
            <a:avLst/>
          </a:prstGeom>
          <a:noFill/>
        </p:spPr>
      </p:pic>
      <p:pic>
        <p:nvPicPr>
          <p:cNvPr id="18" name="Picture 5" descr="C:\Users\UserSim\Desktop\DS_icons\128x128 shadows\twitter.png">
            <a:hlinkClick r:id="rId24"/>
          </p:cNvPr>
          <p:cNvPicPr>
            <a:picLocks noChangeAspect="1" noChangeArrowheads="1"/>
          </p:cNvPicPr>
          <p:nvPr>
            <p:custDataLst>
              <p:tags r:id="rId13"/>
            </p:custDataLst>
          </p:nvPr>
        </p:nvPicPr>
        <p:blipFill>
          <a:blip r:embed="rId25" cstate="email"/>
          <a:srcRect/>
          <a:stretch>
            <a:fillRect/>
          </a:stretch>
        </p:blipFill>
        <p:spPr bwMode="auto">
          <a:xfrm>
            <a:off x="10958425" y="5932547"/>
            <a:ext cx="346232" cy="266700"/>
          </a:xfrm>
          <a:prstGeom prst="rect">
            <a:avLst/>
          </a:prstGeom>
          <a:noFill/>
        </p:spPr>
      </p:pic>
      <p:pic>
        <p:nvPicPr>
          <p:cNvPr id="19" name="Picture 6" descr="C:\Users\UserSim\Desktop\DS_icons\128x128 shadows\youtube.png">
            <a:hlinkClick r:id="rId26"/>
          </p:cNvPr>
          <p:cNvPicPr>
            <a:picLocks noChangeAspect="1" noChangeArrowheads="1"/>
          </p:cNvPicPr>
          <p:nvPr>
            <p:custDataLst>
              <p:tags r:id="rId14"/>
            </p:custDataLst>
          </p:nvPr>
        </p:nvPicPr>
        <p:blipFill>
          <a:blip r:embed="rId27" cstate="email"/>
          <a:srcRect/>
          <a:stretch>
            <a:fillRect/>
          </a:stretch>
        </p:blipFill>
        <p:spPr bwMode="auto">
          <a:xfrm>
            <a:off x="11375044" y="5932547"/>
            <a:ext cx="346232" cy="266700"/>
          </a:xfrm>
          <a:prstGeom prst="rect">
            <a:avLst/>
          </a:prstGeom>
          <a:noFill/>
        </p:spPr>
      </p:pic>
      <p:pic>
        <p:nvPicPr>
          <p:cNvPr id="20" name="Image 22" descr="Picto_Slideshare.gif">
            <a:hlinkClick r:id="rId28"/>
          </p:cNvPr>
          <p:cNvPicPr preferRelativeResize="0">
            <a:picLocks/>
          </p:cNvPicPr>
          <p:nvPr>
            <p:custDataLst>
              <p:tags r:id="rId15"/>
            </p:custDataLst>
          </p:nvPr>
        </p:nvPicPr>
        <p:blipFill>
          <a:blip r:embed="rId29" cstate="email"/>
          <a:srcRect l="4793" t="6316" r="5718" b="7969"/>
          <a:stretch>
            <a:fillRect/>
          </a:stretch>
        </p:blipFill>
        <p:spPr>
          <a:xfrm>
            <a:off x="10600825" y="5932551"/>
            <a:ext cx="287215" cy="238125"/>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p14="http://schemas.microsoft.com/office/powerpoint/2010/main" val="154292829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9/6/2018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2910077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69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9.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1.xml"/><Relationship Id="rId5" Type="http://schemas.openxmlformats.org/officeDocument/2006/relationships/image" Target="../media/image19.sv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6171"/>
            <a:ext cx="12192000" cy="686066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0631" y="316196"/>
            <a:ext cx="736013" cy="653760"/>
          </a:xfrm>
          <a:prstGeom prst="rect">
            <a:avLst/>
          </a:prstGeom>
        </p:spPr>
      </p:pic>
      <p:pic>
        <p:nvPicPr>
          <p:cNvPr id="6" name="Picture 5" descr="Our_Universcity_Logotype-01.png"/>
          <p:cNvPicPr>
            <a:picLocks noChangeAspect="1"/>
          </p:cNvPicPr>
          <p:nvPr/>
        </p:nvPicPr>
        <p:blipFill>
          <a:blip r:embed="rId5" cstate="print"/>
          <a:stretch>
            <a:fillRect/>
          </a:stretch>
        </p:blipFill>
        <p:spPr>
          <a:xfrm>
            <a:off x="3287688" y="404664"/>
            <a:ext cx="2160240" cy="521438"/>
          </a:xfrm>
          <a:prstGeom prst="rect">
            <a:avLst/>
          </a:prstGeom>
        </p:spPr>
      </p:pic>
      <p:sp>
        <p:nvSpPr>
          <p:cNvPr id="8" name="TextBox 7"/>
          <p:cNvSpPr txBox="1"/>
          <p:nvPr/>
        </p:nvSpPr>
        <p:spPr>
          <a:xfrm>
            <a:off x="376519" y="1735943"/>
            <a:ext cx="7593773" cy="2050561"/>
          </a:xfrm>
          <a:prstGeom prst="rect">
            <a:avLst/>
          </a:prstGeom>
          <a:noFill/>
        </p:spPr>
        <p:txBody>
          <a:bodyPr wrap="square" rtlCol="0">
            <a:spAutoFit/>
          </a:bodyPr>
          <a:lstStyle/>
          <a:p>
            <a:r>
              <a:rPr lang="en-US" sz="3600" b="1" dirty="0">
                <a:solidFill>
                  <a:srgbClr val="6964D1"/>
                </a:solidFill>
                <a:latin typeface="Ubuntu" panose="020B0504030602030204" pitchFamily="34" charset="0"/>
              </a:rPr>
              <a:t>Intro to </a:t>
            </a:r>
            <a:r>
              <a:rPr lang="en-US" sz="3600" b="1" dirty="0" err="1">
                <a:solidFill>
                  <a:srgbClr val="6964D1"/>
                </a:solidFill>
                <a:latin typeface="Ubuntu" panose="020B0504030602030204" pitchFamily="34" charset="0"/>
              </a:rPr>
              <a:t>Blockchain</a:t>
            </a:r>
            <a:r>
              <a:rPr lang="en-US" sz="3600" b="1" dirty="0">
                <a:solidFill>
                  <a:srgbClr val="6964D1"/>
                </a:solidFill>
                <a:latin typeface="Ubuntu" panose="020B0504030602030204" pitchFamily="34" charset="0"/>
              </a:rPr>
              <a:t> Technology</a:t>
            </a:r>
          </a:p>
          <a:p>
            <a:r>
              <a:rPr lang="en-US" sz="2700" dirty="0">
                <a:solidFill>
                  <a:schemeClr val="bg1">
                    <a:lumMod val="65000"/>
                  </a:schemeClr>
                </a:solidFill>
                <a:latin typeface="Ubuntu" panose="020B0504030602030204" pitchFamily="34" charset="0"/>
              </a:rPr>
              <a:t>Aaron Anderson, Aaron Rorstrom </a:t>
            </a:r>
          </a:p>
          <a:p>
            <a:r>
              <a:rPr lang="en-US" sz="2000" dirty="0">
                <a:solidFill>
                  <a:schemeClr val="bg1">
                    <a:lumMod val="65000"/>
                  </a:schemeClr>
                </a:solidFill>
                <a:latin typeface="Ubuntu" panose="020B0504030602030204" pitchFamily="34" charset="0"/>
              </a:rPr>
              <a:t>September 6, 2018</a:t>
            </a:r>
          </a:p>
          <a:p>
            <a:endParaRPr lang="en-US" sz="825" dirty="0">
              <a:solidFill>
                <a:srgbClr val="2B0E3C"/>
              </a:solidFill>
            </a:endParaRPr>
          </a:p>
          <a:p>
            <a:endParaRPr lang="pl-PL" sz="3600" b="1" dirty="0">
              <a:solidFill>
                <a:srgbClr val="2B0E3C"/>
              </a:solidFill>
              <a:latin typeface="Ubuntu" panose="020B0504030602030204" pitchFamily="34" charset="0"/>
            </a:endParaRPr>
          </a:p>
        </p:txBody>
      </p:sp>
      <p:pic>
        <p:nvPicPr>
          <p:cNvPr id="9" name="Graphic 9">
            <a:extLst>
              <a:ext uri="{FF2B5EF4-FFF2-40B4-BE49-F238E27FC236}">
                <a16:creationId xmlns:a16="http://schemas.microsoft.com/office/drawing/2014/main" id="{C3D2EC56-D17C-4A75-8178-C69397BC7353}"/>
              </a:ext>
            </a:extLst>
          </p:cNvPr>
          <p:cNvPicPr>
            <a:picLocks noChangeAspect="1"/>
          </p:cNvPicPr>
          <p:nvPr/>
        </p:nvPicPr>
        <p:blipFill>
          <a:blip r:embed="rId6" cstate="print">
            <a:extLst>
              <a:ext uri="{96DAC541-7B7A-43D3-8B79-37D633B846F1}">
                <asvg:svgBlip xmlns:asvg="http://schemas.microsoft.com/office/drawing/2016/SVG/main" r:embed="rId7"/>
              </a:ext>
            </a:extLst>
          </a:blip>
          <a:stretch>
            <a:fillRect/>
          </a:stretch>
        </p:blipFill>
        <p:spPr>
          <a:xfrm>
            <a:off x="407988" y="438004"/>
            <a:ext cx="2286000" cy="510013"/>
          </a:xfrm>
          <a:prstGeom prst="rect">
            <a:avLst/>
          </a:prstGeom>
        </p:spPr>
      </p:pic>
    </p:spTree>
    <p:extLst>
      <p:ext uri="{BB962C8B-B14F-4D97-AF65-F5344CB8AC3E}">
        <p14:creationId xmlns:p14="http://schemas.microsoft.com/office/powerpoint/2010/main" val="1545411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BAD3FAA8-650A-4E1B-B561-D86BE9AFB0F0}"/>
              </a:ext>
            </a:extLst>
          </p:cNvPr>
          <p:cNvSpPr>
            <a:spLocks noGrp="1"/>
          </p:cNvSpPr>
          <p:nvPr>
            <p:ph type="title"/>
          </p:nvPr>
        </p:nvSpPr>
        <p:spPr>
          <a:xfrm>
            <a:off x="379407" y="356175"/>
            <a:ext cx="10944596" cy="532736"/>
          </a:xfrm>
        </p:spPr>
        <p:txBody>
          <a:bodyPr>
            <a:noAutofit/>
          </a:bodyPr>
          <a:lstStyle/>
          <a:p>
            <a:r>
              <a:rPr lang="en-US" sz="2400" dirty="0"/>
              <a:t>What is the Role of a “Node”?</a:t>
            </a:r>
            <a:endParaRPr lang="pt-PT" sz="2400" dirty="0"/>
          </a:p>
        </p:txBody>
      </p:sp>
      <p:grpSp>
        <p:nvGrpSpPr>
          <p:cNvPr id="44" name="Group 43">
            <a:extLst>
              <a:ext uri="{FF2B5EF4-FFF2-40B4-BE49-F238E27FC236}">
                <a16:creationId xmlns:a16="http://schemas.microsoft.com/office/drawing/2014/main" id="{911AD2AE-B576-423D-8F3C-47D7315465F3}"/>
              </a:ext>
            </a:extLst>
          </p:cNvPr>
          <p:cNvGrpSpPr/>
          <p:nvPr/>
        </p:nvGrpSpPr>
        <p:grpSpPr>
          <a:xfrm>
            <a:off x="808403" y="2104975"/>
            <a:ext cx="10515600" cy="1335312"/>
            <a:chOff x="533400" y="2286000"/>
            <a:chExt cx="10515600" cy="1335312"/>
          </a:xfrm>
        </p:grpSpPr>
        <p:sp>
          <p:nvSpPr>
            <p:cNvPr id="45" name="Rectangle 44">
              <a:extLst>
                <a:ext uri="{FF2B5EF4-FFF2-40B4-BE49-F238E27FC236}">
                  <a16:creationId xmlns:a16="http://schemas.microsoft.com/office/drawing/2014/main" id="{A31D701D-8C30-4B5F-A779-879B4B93DCFF}"/>
                </a:ext>
              </a:extLst>
            </p:cNvPr>
            <p:cNvSpPr/>
            <p:nvPr/>
          </p:nvSpPr>
          <p:spPr>
            <a:xfrm>
              <a:off x="533400" y="2286000"/>
              <a:ext cx="10515600" cy="1143000"/>
            </a:xfrm>
            <a:prstGeom prst="rect">
              <a:avLst/>
            </a:prstGeom>
            <a:solidFill>
              <a:schemeClr val="bg1">
                <a:lumMod val="8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2B0A3D"/>
                  </a:solidFill>
                  <a:effectLst/>
                  <a:uLnTx/>
                  <a:uFillTx/>
                  <a:latin typeface="Calibri" panose="020F0502020204030204" pitchFamily="34" charset="0"/>
                  <a:cs typeface="Calibri" panose="020F0502020204030204" pitchFamily="34" charset="0"/>
                </a:rPr>
                <a:t>The “Chain”</a:t>
              </a:r>
            </a:p>
          </p:txBody>
        </p:sp>
        <p:sp>
          <p:nvSpPr>
            <p:cNvPr id="46" name="Rectangle: Rounded Corners 3">
              <a:extLst>
                <a:ext uri="{FF2B5EF4-FFF2-40B4-BE49-F238E27FC236}">
                  <a16:creationId xmlns:a16="http://schemas.microsoft.com/office/drawing/2014/main" id="{9AF69B7B-DD60-42E6-A27F-DA5EE5D8C300}"/>
                </a:ext>
              </a:extLst>
            </p:cNvPr>
            <p:cNvSpPr/>
            <p:nvPr/>
          </p:nvSpPr>
          <p:spPr>
            <a:xfrm>
              <a:off x="762000" y="2667000"/>
              <a:ext cx="1524000" cy="685800"/>
            </a:xfrm>
            <a:prstGeom prst="roundRect">
              <a:avLst/>
            </a:prstGeom>
            <a:solidFill>
              <a:srgbClr val="00C37B"/>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“genesis” node</a:t>
              </a:r>
            </a:p>
          </p:txBody>
        </p:sp>
        <p:sp>
          <p:nvSpPr>
            <p:cNvPr id="47" name="Rectangle: Rounded Corners 4">
              <a:extLst>
                <a:ext uri="{FF2B5EF4-FFF2-40B4-BE49-F238E27FC236}">
                  <a16:creationId xmlns:a16="http://schemas.microsoft.com/office/drawing/2014/main" id="{5B48417A-92E7-4948-A282-0521DE397AF1}"/>
                </a:ext>
              </a:extLst>
            </p:cNvPr>
            <p:cNvSpPr/>
            <p:nvPr/>
          </p:nvSpPr>
          <p:spPr>
            <a:xfrm>
              <a:off x="2895600" y="2667000"/>
              <a:ext cx="1524000" cy="685800"/>
            </a:xfrm>
            <a:prstGeom prst="roundRect">
              <a:avLst/>
            </a:prstGeom>
            <a:solidFill>
              <a:srgbClr val="6964D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Node 1</a:t>
              </a:r>
            </a:p>
          </p:txBody>
        </p:sp>
        <p:sp>
          <p:nvSpPr>
            <p:cNvPr id="48" name="Rectangle: Rounded Corners 5">
              <a:extLst>
                <a:ext uri="{FF2B5EF4-FFF2-40B4-BE49-F238E27FC236}">
                  <a16:creationId xmlns:a16="http://schemas.microsoft.com/office/drawing/2014/main" id="{873A54C0-C5A7-4B46-AF81-EE02D9602387}"/>
                </a:ext>
              </a:extLst>
            </p:cNvPr>
            <p:cNvSpPr/>
            <p:nvPr/>
          </p:nvSpPr>
          <p:spPr>
            <a:xfrm>
              <a:off x="5029200" y="2667000"/>
              <a:ext cx="1524000" cy="685800"/>
            </a:xfrm>
            <a:prstGeom prst="roundRect">
              <a:avLst/>
            </a:prstGeom>
            <a:solidFill>
              <a:srgbClr val="6964D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Node 2</a:t>
              </a:r>
            </a:p>
          </p:txBody>
        </p:sp>
        <p:sp>
          <p:nvSpPr>
            <p:cNvPr id="49" name="Rectangle: Rounded Corners 6">
              <a:extLst>
                <a:ext uri="{FF2B5EF4-FFF2-40B4-BE49-F238E27FC236}">
                  <a16:creationId xmlns:a16="http://schemas.microsoft.com/office/drawing/2014/main" id="{E23BE8DE-06D7-487A-99E9-A625F367111B}"/>
                </a:ext>
              </a:extLst>
            </p:cNvPr>
            <p:cNvSpPr/>
            <p:nvPr/>
          </p:nvSpPr>
          <p:spPr>
            <a:xfrm>
              <a:off x="7162800" y="2667000"/>
              <a:ext cx="1524000" cy="685800"/>
            </a:xfrm>
            <a:prstGeom prst="roundRect">
              <a:avLst/>
            </a:prstGeom>
            <a:solidFill>
              <a:srgbClr val="6964D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Node 3</a:t>
              </a:r>
            </a:p>
          </p:txBody>
        </p:sp>
        <p:sp>
          <p:nvSpPr>
            <p:cNvPr id="50" name="Rectangle: Rounded Corners 7">
              <a:extLst>
                <a:ext uri="{FF2B5EF4-FFF2-40B4-BE49-F238E27FC236}">
                  <a16:creationId xmlns:a16="http://schemas.microsoft.com/office/drawing/2014/main" id="{E19438CC-071E-4DF3-BD8F-45FA284DBAE6}"/>
                </a:ext>
              </a:extLst>
            </p:cNvPr>
            <p:cNvSpPr/>
            <p:nvPr/>
          </p:nvSpPr>
          <p:spPr>
            <a:xfrm>
              <a:off x="9296400" y="2667000"/>
              <a:ext cx="1524000" cy="685800"/>
            </a:xfrm>
            <a:prstGeom prst="roundRect">
              <a:avLst/>
            </a:prstGeom>
            <a:solidFill>
              <a:srgbClr val="6964D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Node N</a:t>
              </a:r>
            </a:p>
          </p:txBody>
        </p:sp>
        <p:cxnSp>
          <p:nvCxnSpPr>
            <p:cNvPr id="51" name="Straight Connector 50">
              <a:extLst>
                <a:ext uri="{FF2B5EF4-FFF2-40B4-BE49-F238E27FC236}">
                  <a16:creationId xmlns:a16="http://schemas.microsoft.com/office/drawing/2014/main" id="{CACB65B2-F053-44A6-96EB-80496D59FFB4}"/>
                </a:ext>
              </a:extLst>
            </p:cNvPr>
            <p:cNvCxnSpPr/>
            <p:nvPr/>
          </p:nvCxnSpPr>
          <p:spPr>
            <a:xfrm>
              <a:off x="2286000" y="30099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444968A-585E-4EA7-936A-AFB4E78189B6}"/>
                </a:ext>
              </a:extLst>
            </p:cNvPr>
            <p:cNvCxnSpPr/>
            <p:nvPr/>
          </p:nvCxnSpPr>
          <p:spPr>
            <a:xfrm>
              <a:off x="4419600" y="30099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5FEE485-CB53-4633-8677-B14CE165967C}"/>
                </a:ext>
              </a:extLst>
            </p:cNvPr>
            <p:cNvCxnSpPr/>
            <p:nvPr/>
          </p:nvCxnSpPr>
          <p:spPr>
            <a:xfrm>
              <a:off x="6553200" y="30099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B864CE0-AF65-47BB-A8E5-34F692A02D3C}"/>
                </a:ext>
              </a:extLst>
            </p:cNvPr>
            <p:cNvCxnSpPr/>
            <p:nvPr/>
          </p:nvCxnSpPr>
          <p:spPr>
            <a:xfrm>
              <a:off x="8686800" y="3009900"/>
              <a:ext cx="609600"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Freeform: Shape 12">
              <a:extLst>
                <a:ext uri="{FF2B5EF4-FFF2-40B4-BE49-F238E27FC236}">
                  <a16:creationId xmlns:a16="http://schemas.microsoft.com/office/drawing/2014/main" id="{B030B5F6-F0DD-445C-973F-8ACCC341EE28}"/>
                </a:ext>
              </a:extLst>
            </p:cNvPr>
            <p:cNvSpPr/>
            <p:nvPr/>
          </p:nvSpPr>
          <p:spPr>
            <a:xfrm>
              <a:off x="2057401" y="3200400"/>
              <a:ext cx="1142999" cy="381000"/>
            </a:xfrm>
            <a:custGeom>
              <a:avLst/>
              <a:gdLst>
                <a:gd name="connsiteX0" fmla="*/ 1494971 w 1494971"/>
                <a:gd name="connsiteY0" fmla="*/ 101600 h 624114"/>
                <a:gd name="connsiteX1" fmla="*/ 1494971 w 1494971"/>
                <a:gd name="connsiteY1" fmla="*/ 624114 h 624114"/>
                <a:gd name="connsiteX2" fmla="*/ 0 w 1494971"/>
                <a:gd name="connsiteY2" fmla="*/ 624114 h 624114"/>
                <a:gd name="connsiteX3" fmla="*/ 14514 w 1494971"/>
                <a:gd name="connsiteY3" fmla="*/ 0 h 624114"/>
              </a:gdLst>
              <a:ahLst/>
              <a:cxnLst>
                <a:cxn ang="0">
                  <a:pos x="connsiteX0" y="connsiteY0"/>
                </a:cxn>
                <a:cxn ang="0">
                  <a:pos x="connsiteX1" y="connsiteY1"/>
                </a:cxn>
                <a:cxn ang="0">
                  <a:pos x="connsiteX2" y="connsiteY2"/>
                </a:cxn>
                <a:cxn ang="0">
                  <a:pos x="connsiteX3" y="connsiteY3"/>
                </a:cxn>
              </a:cxnLst>
              <a:rect l="l" t="t" r="r" b="b"/>
              <a:pathLst>
                <a:path w="1494971" h="624114">
                  <a:moveTo>
                    <a:pt x="1494971" y="101600"/>
                  </a:moveTo>
                  <a:lnTo>
                    <a:pt x="1494971" y="624114"/>
                  </a:lnTo>
                  <a:lnTo>
                    <a:pt x="0" y="624114"/>
                  </a:lnTo>
                  <a:lnTo>
                    <a:pt x="14514" y="0"/>
                  </a:lnTo>
                </a:path>
              </a:pathLst>
            </a:custGeom>
            <a:noFill/>
            <a:ln w="38100">
              <a:solidFill>
                <a:schemeClr val="accent4"/>
              </a:solidFill>
              <a:prstDash val="sysDash"/>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56" name="Freeform: Shape 13">
              <a:extLst>
                <a:ext uri="{FF2B5EF4-FFF2-40B4-BE49-F238E27FC236}">
                  <a16:creationId xmlns:a16="http://schemas.microsoft.com/office/drawing/2014/main" id="{23C8D41E-CE1D-479B-8D34-FA75D505B962}"/>
                </a:ext>
              </a:extLst>
            </p:cNvPr>
            <p:cNvSpPr/>
            <p:nvPr/>
          </p:nvSpPr>
          <p:spPr>
            <a:xfrm>
              <a:off x="4183139" y="3200400"/>
              <a:ext cx="1142999" cy="381000"/>
            </a:xfrm>
            <a:custGeom>
              <a:avLst/>
              <a:gdLst>
                <a:gd name="connsiteX0" fmla="*/ 1494971 w 1494971"/>
                <a:gd name="connsiteY0" fmla="*/ 101600 h 624114"/>
                <a:gd name="connsiteX1" fmla="*/ 1494971 w 1494971"/>
                <a:gd name="connsiteY1" fmla="*/ 624114 h 624114"/>
                <a:gd name="connsiteX2" fmla="*/ 0 w 1494971"/>
                <a:gd name="connsiteY2" fmla="*/ 624114 h 624114"/>
                <a:gd name="connsiteX3" fmla="*/ 14514 w 1494971"/>
                <a:gd name="connsiteY3" fmla="*/ 0 h 624114"/>
              </a:gdLst>
              <a:ahLst/>
              <a:cxnLst>
                <a:cxn ang="0">
                  <a:pos x="connsiteX0" y="connsiteY0"/>
                </a:cxn>
                <a:cxn ang="0">
                  <a:pos x="connsiteX1" y="connsiteY1"/>
                </a:cxn>
                <a:cxn ang="0">
                  <a:pos x="connsiteX2" y="connsiteY2"/>
                </a:cxn>
                <a:cxn ang="0">
                  <a:pos x="connsiteX3" y="connsiteY3"/>
                </a:cxn>
              </a:cxnLst>
              <a:rect l="l" t="t" r="r" b="b"/>
              <a:pathLst>
                <a:path w="1494971" h="624114">
                  <a:moveTo>
                    <a:pt x="1494971" y="101600"/>
                  </a:moveTo>
                  <a:lnTo>
                    <a:pt x="1494971" y="624114"/>
                  </a:lnTo>
                  <a:lnTo>
                    <a:pt x="0" y="624114"/>
                  </a:lnTo>
                  <a:lnTo>
                    <a:pt x="14514" y="0"/>
                  </a:lnTo>
                </a:path>
              </a:pathLst>
            </a:custGeom>
            <a:noFill/>
            <a:ln w="38100">
              <a:solidFill>
                <a:schemeClr val="accent4"/>
              </a:solidFill>
              <a:prstDash val="sysDash"/>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57" name="Freeform: Shape 14">
              <a:extLst>
                <a:ext uri="{FF2B5EF4-FFF2-40B4-BE49-F238E27FC236}">
                  <a16:creationId xmlns:a16="http://schemas.microsoft.com/office/drawing/2014/main" id="{475B8F06-C978-40EC-9320-7FB300E73080}"/>
                </a:ext>
              </a:extLst>
            </p:cNvPr>
            <p:cNvSpPr/>
            <p:nvPr/>
          </p:nvSpPr>
          <p:spPr>
            <a:xfrm>
              <a:off x="6308877" y="3220356"/>
              <a:ext cx="1142999" cy="381000"/>
            </a:xfrm>
            <a:custGeom>
              <a:avLst/>
              <a:gdLst>
                <a:gd name="connsiteX0" fmla="*/ 1494971 w 1494971"/>
                <a:gd name="connsiteY0" fmla="*/ 101600 h 624114"/>
                <a:gd name="connsiteX1" fmla="*/ 1494971 w 1494971"/>
                <a:gd name="connsiteY1" fmla="*/ 624114 h 624114"/>
                <a:gd name="connsiteX2" fmla="*/ 0 w 1494971"/>
                <a:gd name="connsiteY2" fmla="*/ 624114 h 624114"/>
                <a:gd name="connsiteX3" fmla="*/ 14514 w 1494971"/>
                <a:gd name="connsiteY3" fmla="*/ 0 h 624114"/>
              </a:gdLst>
              <a:ahLst/>
              <a:cxnLst>
                <a:cxn ang="0">
                  <a:pos x="connsiteX0" y="connsiteY0"/>
                </a:cxn>
                <a:cxn ang="0">
                  <a:pos x="connsiteX1" y="connsiteY1"/>
                </a:cxn>
                <a:cxn ang="0">
                  <a:pos x="connsiteX2" y="connsiteY2"/>
                </a:cxn>
                <a:cxn ang="0">
                  <a:pos x="connsiteX3" y="connsiteY3"/>
                </a:cxn>
              </a:cxnLst>
              <a:rect l="l" t="t" r="r" b="b"/>
              <a:pathLst>
                <a:path w="1494971" h="624114">
                  <a:moveTo>
                    <a:pt x="1494971" y="101600"/>
                  </a:moveTo>
                  <a:lnTo>
                    <a:pt x="1494971" y="624114"/>
                  </a:lnTo>
                  <a:lnTo>
                    <a:pt x="0" y="624114"/>
                  </a:lnTo>
                  <a:lnTo>
                    <a:pt x="14514" y="0"/>
                  </a:lnTo>
                </a:path>
              </a:pathLst>
            </a:custGeom>
            <a:noFill/>
            <a:ln w="38100">
              <a:solidFill>
                <a:schemeClr val="accent4"/>
              </a:solidFill>
              <a:prstDash val="sysDash"/>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58" name="Freeform: Shape 15">
              <a:extLst>
                <a:ext uri="{FF2B5EF4-FFF2-40B4-BE49-F238E27FC236}">
                  <a16:creationId xmlns:a16="http://schemas.microsoft.com/office/drawing/2014/main" id="{C4EC82E0-2204-408B-B511-2EC02973B8B8}"/>
                </a:ext>
              </a:extLst>
            </p:cNvPr>
            <p:cNvSpPr/>
            <p:nvPr/>
          </p:nvSpPr>
          <p:spPr>
            <a:xfrm>
              <a:off x="8434615" y="3240312"/>
              <a:ext cx="1142999" cy="381000"/>
            </a:xfrm>
            <a:custGeom>
              <a:avLst/>
              <a:gdLst>
                <a:gd name="connsiteX0" fmla="*/ 1494971 w 1494971"/>
                <a:gd name="connsiteY0" fmla="*/ 101600 h 624114"/>
                <a:gd name="connsiteX1" fmla="*/ 1494971 w 1494971"/>
                <a:gd name="connsiteY1" fmla="*/ 624114 h 624114"/>
                <a:gd name="connsiteX2" fmla="*/ 0 w 1494971"/>
                <a:gd name="connsiteY2" fmla="*/ 624114 h 624114"/>
                <a:gd name="connsiteX3" fmla="*/ 14514 w 1494971"/>
                <a:gd name="connsiteY3" fmla="*/ 0 h 624114"/>
              </a:gdLst>
              <a:ahLst/>
              <a:cxnLst>
                <a:cxn ang="0">
                  <a:pos x="connsiteX0" y="connsiteY0"/>
                </a:cxn>
                <a:cxn ang="0">
                  <a:pos x="connsiteX1" y="connsiteY1"/>
                </a:cxn>
                <a:cxn ang="0">
                  <a:pos x="connsiteX2" y="connsiteY2"/>
                </a:cxn>
                <a:cxn ang="0">
                  <a:pos x="connsiteX3" y="connsiteY3"/>
                </a:cxn>
              </a:cxnLst>
              <a:rect l="l" t="t" r="r" b="b"/>
              <a:pathLst>
                <a:path w="1494971" h="624114">
                  <a:moveTo>
                    <a:pt x="1494971" y="101600"/>
                  </a:moveTo>
                  <a:lnTo>
                    <a:pt x="1494971" y="624114"/>
                  </a:lnTo>
                  <a:lnTo>
                    <a:pt x="0" y="624114"/>
                  </a:lnTo>
                  <a:lnTo>
                    <a:pt x="14514" y="0"/>
                  </a:lnTo>
                </a:path>
              </a:pathLst>
            </a:custGeom>
            <a:noFill/>
            <a:ln w="38100">
              <a:solidFill>
                <a:schemeClr val="accent4"/>
              </a:solidFill>
              <a:prstDash val="sysDash"/>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grpSp>
      <p:grpSp>
        <p:nvGrpSpPr>
          <p:cNvPr id="59" name="Group 58">
            <a:extLst>
              <a:ext uri="{FF2B5EF4-FFF2-40B4-BE49-F238E27FC236}">
                <a16:creationId xmlns:a16="http://schemas.microsoft.com/office/drawing/2014/main" id="{9C6D9098-FCE2-49ED-871D-913B0746E778}"/>
              </a:ext>
            </a:extLst>
          </p:cNvPr>
          <p:cNvGrpSpPr/>
          <p:nvPr/>
        </p:nvGrpSpPr>
        <p:grpSpPr>
          <a:xfrm>
            <a:off x="3822235" y="3095575"/>
            <a:ext cx="6621537" cy="928915"/>
            <a:chOff x="3547232" y="3276600"/>
            <a:chExt cx="6621537" cy="928915"/>
          </a:xfrm>
        </p:grpSpPr>
        <p:sp>
          <p:nvSpPr>
            <p:cNvPr id="60" name="Arrow: Pentagon 17">
              <a:extLst>
                <a:ext uri="{FF2B5EF4-FFF2-40B4-BE49-F238E27FC236}">
                  <a16:creationId xmlns:a16="http://schemas.microsoft.com/office/drawing/2014/main" id="{DCD16AE4-CCAD-40EE-A1CE-CA7D48D85F36}"/>
                </a:ext>
              </a:extLst>
            </p:cNvPr>
            <p:cNvSpPr/>
            <p:nvPr/>
          </p:nvSpPr>
          <p:spPr>
            <a:xfrm rot="16200000">
              <a:off x="3193144" y="3630688"/>
              <a:ext cx="928914" cy="220738"/>
            </a:xfrm>
            <a:prstGeom prst="homePlate">
              <a:avLst/>
            </a:prstGeom>
            <a:solidFill>
              <a:schemeClr val="tx1"/>
            </a:solidFill>
            <a:ln>
              <a:solidFill>
                <a:schemeClr val="bg1"/>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61" name="Arrow: Pentagon 18">
              <a:extLst>
                <a:ext uri="{FF2B5EF4-FFF2-40B4-BE49-F238E27FC236}">
                  <a16:creationId xmlns:a16="http://schemas.microsoft.com/office/drawing/2014/main" id="{D21123DA-5BF1-483E-BA6D-8D34983C891E}"/>
                </a:ext>
              </a:extLst>
            </p:cNvPr>
            <p:cNvSpPr/>
            <p:nvPr/>
          </p:nvSpPr>
          <p:spPr>
            <a:xfrm rot="16200000">
              <a:off x="5326743" y="3630689"/>
              <a:ext cx="928914" cy="220738"/>
            </a:xfrm>
            <a:prstGeom prst="homePlate">
              <a:avLst/>
            </a:prstGeom>
            <a:solidFill>
              <a:schemeClr val="tx1"/>
            </a:solidFill>
            <a:ln>
              <a:solidFill>
                <a:schemeClr val="bg1"/>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62" name="Arrow: Pentagon 19">
              <a:extLst>
                <a:ext uri="{FF2B5EF4-FFF2-40B4-BE49-F238E27FC236}">
                  <a16:creationId xmlns:a16="http://schemas.microsoft.com/office/drawing/2014/main" id="{6BEB5BB7-0050-44E2-9B1A-0C15260D9B41}"/>
                </a:ext>
              </a:extLst>
            </p:cNvPr>
            <p:cNvSpPr/>
            <p:nvPr/>
          </p:nvSpPr>
          <p:spPr>
            <a:xfrm rot="16200000">
              <a:off x="7581294" y="3630688"/>
              <a:ext cx="928914" cy="220738"/>
            </a:xfrm>
            <a:prstGeom prst="homePlate">
              <a:avLst/>
            </a:prstGeom>
            <a:solidFill>
              <a:schemeClr val="tx1"/>
            </a:solidFill>
            <a:ln>
              <a:solidFill>
                <a:schemeClr val="bg1"/>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63" name="Arrow: Pentagon 22">
              <a:extLst>
                <a:ext uri="{FF2B5EF4-FFF2-40B4-BE49-F238E27FC236}">
                  <a16:creationId xmlns:a16="http://schemas.microsoft.com/office/drawing/2014/main" id="{B89F47DA-478D-4F0F-91C5-F1A06CC8568D}"/>
                </a:ext>
              </a:extLst>
            </p:cNvPr>
            <p:cNvSpPr/>
            <p:nvPr/>
          </p:nvSpPr>
          <p:spPr>
            <a:xfrm rot="16200000">
              <a:off x="9593943" y="3630688"/>
              <a:ext cx="928914" cy="220738"/>
            </a:xfrm>
            <a:prstGeom prst="homePlate">
              <a:avLst/>
            </a:prstGeom>
            <a:solidFill>
              <a:schemeClr val="tx1"/>
            </a:solidFill>
            <a:ln>
              <a:solidFill>
                <a:schemeClr val="bg1"/>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grpSp>
      <p:sp>
        <p:nvSpPr>
          <p:cNvPr id="64" name="Rectangle 63">
            <a:extLst>
              <a:ext uri="{FF2B5EF4-FFF2-40B4-BE49-F238E27FC236}">
                <a16:creationId xmlns:a16="http://schemas.microsoft.com/office/drawing/2014/main" id="{7659E05B-3A25-4754-A627-7CF7EEFF7B41}"/>
              </a:ext>
            </a:extLst>
          </p:cNvPr>
          <p:cNvSpPr/>
          <p:nvPr/>
        </p:nvSpPr>
        <p:spPr>
          <a:xfrm>
            <a:off x="3551603" y="4009975"/>
            <a:ext cx="7194250" cy="7620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Each Node represents and includes </a:t>
            </a:r>
            <a:r>
              <a:rPr kumimoji="0" lang="en-US" sz="1800" b="0" i="0" u="sng"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transaction detail</a:t>
            </a: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that is relevant </a:t>
            </a:r>
            <a:br>
              <a:rPr kumimoji="0" 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the ecosystem</a:t>
            </a:r>
          </a:p>
        </p:txBody>
      </p:sp>
      <p:sp>
        <p:nvSpPr>
          <p:cNvPr id="65" name="Rectangle 64">
            <a:extLst>
              <a:ext uri="{FF2B5EF4-FFF2-40B4-BE49-F238E27FC236}">
                <a16:creationId xmlns:a16="http://schemas.microsoft.com/office/drawing/2014/main" id="{3FAA24B5-1BE1-41F2-A06E-AD8D2253E45C}"/>
              </a:ext>
            </a:extLst>
          </p:cNvPr>
          <p:cNvSpPr/>
          <p:nvPr/>
        </p:nvSpPr>
        <p:spPr>
          <a:xfrm>
            <a:off x="2897253" y="4848175"/>
            <a:ext cx="8502950" cy="7620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Each Node includes an </a:t>
            </a:r>
            <a:r>
              <a:rPr kumimoji="0" lang="en-US" sz="1800" b="0" i="0" u="sng"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encoded pointer</a:t>
            </a: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the previous node making it extremely hard for a fraudulent Node to be inserted</a:t>
            </a:r>
          </a:p>
        </p:txBody>
      </p:sp>
      <p:sp>
        <p:nvSpPr>
          <p:cNvPr id="66" name="Rectangle 65">
            <a:extLst>
              <a:ext uri="{FF2B5EF4-FFF2-40B4-BE49-F238E27FC236}">
                <a16:creationId xmlns:a16="http://schemas.microsoft.com/office/drawing/2014/main" id="{B0BE1E3B-C4EC-48DA-B0E7-54B4EDB022B3}"/>
              </a:ext>
            </a:extLst>
          </p:cNvPr>
          <p:cNvSpPr/>
          <p:nvPr/>
        </p:nvSpPr>
        <p:spPr>
          <a:xfrm>
            <a:off x="2865803" y="5686375"/>
            <a:ext cx="8502950" cy="7620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Each Node contains </a:t>
            </a:r>
            <a:r>
              <a:rPr kumimoji="0" lang="en-US" sz="1800" b="0" i="0" u="sng"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software “code”</a:t>
            </a: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that implements the business, transaction and integration logic defined for the ecosystem</a:t>
            </a:r>
          </a:p>
        </p:txBody>
      </p:sp>
      <p:sp>
        <p:nvSpPr>
          <p:cNvPr id="67" name="TextBox 66">
            <a:extLst>
              <a:ext uri="{FF2B5EF4-FFF2-40B4-BE49-F238E27FC236}">
                <a16:creationId xmlns:a16="http://schemas.microsoft.com/office/drawing/2014/main" id="{A8E59A9B-12AA-4CAD-8393-7C6C794E4629}"/>
              </a:ext>
            </a:extLst>
          </p:cNvPr>
          <p:cNvSpPr txBox="1"/>
          <p:nvPr/>
        </p:nvSpPr>
        <p:spPr>
          <a:xfrm>
            <a:off x="457200" y="1143000"/>
            <a:ext cx="990600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a:t>
            </a:r>
            <a:r>
              <a:rPr kumimoji="0" lang="en-US" sz="2000" b="0" i="0" u="sng"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“Nodes” are connected</a:t>
            </a: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each other </a:t>
            </a:r>
            <a:r>
              <a:rPr kumimoji="0" lang="en-US" sz="2000" b="0" i="0" u="sng"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creating a peer-to-peer network</a:t>
            </a: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that acts as a central point of control, i.e. through consensus based acceptance</a:t>
            </a:r>
          </a:p>
        </p:txBody>
      </p:sp>
    </p:spTree>
    <p:extLst>
      <p:ext uri="{BB962C8B-B14F-4D97-AF65-F5344CB8AC3E}">
        <p14:creationId xmlns:p14="http://schemas.microsoft.com/office/powerpoint/2010/main" val="393256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Rectangle 197">
            <a:extLst>
              <a:ext uri="{FF2B5EF4-FFF2-40B4-BE49-F238E27FC236}">
                <a16:creationId xmlns:a16="http://schemas.microsoft.com/office/drawing/2014/main" id="{A9FA422D-EEDE-46E2-A74E-885AFCF9A3B0}"/>
              </a:ext>
            </a:extLst>
          </p:cNvPr>
          <p:cNvSpPr/>
          <p:nvPr/>
        </p:nvSpPr>
        <p:spPr>
          <a:xfrm>
            <a:off x="228600" y="2503409"/>
            <a:ext cx="6324600" cy="3668791"/>
          </a:xfrm>
          <a:prstGeom prst="rect">
            <a:avLst/>
          </a:prstGeom>
          <a:solidFill>
            <a:schemeClr val="bg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alibri" panose="020F0502020204030204" pitchFamily="34" charset="0"/>
                <a:cs typeface="Calibri" panose="020F0502020204030204" pitchFamily="34" charset="0"/>
              </a:rPr>
              <a:t>Blockchain Ecosystem</a:t>
            </a:r>
          </a:p>
        </p:txBody>
      </p:sp>
      <p:sp>
        <p:nvSpPr>
          <p:cNvPr id="24" name="Text Placeholder 23">
            <a:extLst>
              <a:ext uri="{FF2B5EF4-FFF2-40B4-BE49-F238E27FC236}">
                <a16:creationId xmlns:a16="http://schemas.microsoft.com/office/drawing/2014/main" id="{5C9D9223-F55D-4182-8648-C5646A3C7D77}"/>
              </a:ext>
            </a:extLst>
          </p:cNvPr>
          <p:cNvSpPr>
            <a:spLocks noGrp="1"/>
          </p:cNvSpPr>
          <p:nvPr>
            <p:ph type="body" sz="quarter" idx="12"/>
          </p:nvPr>
        </p:nvSpPr>
        <p:spPr>
          <a:xfrm>
            <a:off x="8044284" y="1905000"/>
            <a:ext cx="4031829" cy="4419600"/>
          </a:xfrm>
        </p:spPr>
        <p:txBody>
          <a:bodyPr anchor="b"/>
          <a:lstStyle/>
          <a:p>
            <a:pPr marL="0" indent="0">
              <a:buNone/>
            </a:pPr>
            <a:r>
              <a:rPr lang="en-US" sz="1800" dirty="0">
                <a:latin typeface="Calibri" panose="020F0502020204030204" pitchFamily="34" charset="0"/>
                <a:cs typeface="Calibri" panose="020F0502020204030204" pitchFamily="34" charset="0"/>
              </a:rPr>
              <a:t>Having</a:t>
            </a:r>
            <a:r>
              <a:rPr lang="en-US" sz="1800" u="sng" dirty="0">
                <a:latin typeface="Calibri" panose="020F0502020204030204" pitchFamily="34" charset="0"/>
                <a:cs typeface="Calibri" panose="020F0502020204030204" pitchFamily="34" charset="0"/>
              </a:rPr>
              <a:t> Data At the Center of the Picture</a:t>
            </a:r>
            <a:r>
              <a:rPr lang="en-US" sz="1800" dirty="0">
                <a:latin typeface="Calibri" panose="020F0502020204030204" pitchFamily="34" charset="0"/>
                <a:cs typeface="Calibri" panose="020F0502020204030204" pitchFamily="34" charset="0"/>
              </a:rPr>
              <a:t> Requires a Different Approach to Designing and Developing business and technology solutions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Blockchains Can Be </a:t>
            </a:r>
            <a:r>
              <a:rPr lang="en-US" sz="1800" u="sng" dirty="0">
                <a:latin typeface="Calibri" panose="020F0502020204030204" pitchFamily="34" charset="0"/>
                <a:cs typeface="Calibri" panose="020F0502020204030204" pitchFamily="34" charset="0"/>
              </a:rPr>
              <a:t>Open or Require Special Permissions</a:t>
            </a:r>
            <a:r>
              <a:rPr lang="en-US" sz="1800" dirty="0">
                <a:latin typeface="Calibri" panose="020F0502020204030204" pitchFamily="34" charset="0"/>
                <a:cs typeface="Calibri" panose="020F0502020204030204" pitchFamily="34" charset="0"/>
              </a:rPr>
              <a:t> to Participate</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Blockchain Technology Operates as a </a:t>
            </a:r>
            <a:r>
              <a:rPr lang="en-US" sz="1800" u="sng" dirty="0">
                <a:latin typeface="Calibri" panose="020F0502020204030204" pitchFamily="34" charset="0"/>
                <a:cs typeface="Calibri" panose="020F0502020204030204" pitchFamily="34" charset="0"/>
              </a:rPr>
              <a:t>Service Overlay Network </a:t>
            </a:r>
            <a:r>
              <a:rPr lang="en-US" sz="1800" dirty="0">
                <a:latin typeface="Calibri" panose="020F0502020204030204" pitchFamily="34" charset="0"/>
                <a:cs typeface="Calibri" panose="020F0502020204030204" pitchFamily="34" charset="0"/>
              </a:rPr>
              <a:t>… Each Participating Computer Must Run the Application / Service That Interoperates within the Overlay Network</a:t>
            </a:r>
          </a:p>
        </p:txBody>
      </p:sp>
      <p:sp>
        <p:nvSpPr>
          <p:cNvPr id="22" name="Text Placeholder 21">
            <a:extLst>
              <a:ext uri="{FF2B5EF4-FFF2-40B4-BE49-F238E27FC236}">
                <a16:creationId xmlns:a16="http://schemas.microsoft.com/office/drawing/2014/main" id="{D8EE7A9C-A7A9-4293-B9CF-B877C392779B}"/>
              </a:ext>
            </a:extLst>
          </p:cNvPr>
          <p:cNvSpPr>
            <a:spLocks noGrp="1"/>
          </p:cNvSpPr>
          <p:nvPr>
            <p:ph type="body" sz="quarter" idx="4294967295"/>
          </p:nvPr>
        </p:nvSpPr>
        <p:spPr>
          <a:xfrm>
            <a:off x="407988" y="1412876"/>
            <a:ext cx="5543549" cy="830997"/>
          </a:xfrm>
        </p:spPr>
        <p:txBody>
          <a:bodyPr/>
          <a:lstStyle/>
          <a:p>
            <a:pPr marL="0" indent="0">
              <a:buNone/>
            </a:pPr>
            <a:r>
              <a:rPr lang="en-US" sz="1800" dirty="0">
                <a:latin typeface="Calibri" panose="020F0502020204030204" pitchFamily="34" charset="0"/>
                <a:cs typeface="Calibri" panose="020F0502020204030204" pitchFamily="34" charset="0"/>
              </a:rPr>
              <a:t>Across the “chain” data moves from one block to another and at each block specific things  / operations could transpire</a:t>
            </a:r>
          </a:p>
        </p:txBody>
      </p:sp>
      <p:sp>
        <p:nvSpPr>
          <p:cNvPr id="21" name="Title 20">
            <a:extLst>
              <a:ext uri="{FF2B5EF4-FFF2-40B4-BE49-F238E27FC236}">
                <a16:creationId xmlns:a16="http://schemas.microsoft.com/office/drawing/2014/main" id="{E264597F-8B92-4CE7-9138-866A7313CAF3}"/>
              </a:ext>
            </a:extLst>
          </p:cNvPr>
          <p:cNvSpPr>
            <a:spLocks noGrp="1"/>
          </p:cNvSpPr>
          <p:nvPr>
            <p:ph type="title"/>
          </p:nvPr>
        </p:nvSpPr>
        <p:spPr>
          <a:xfrm>
            <a:off x="407988" y="404813"/>
            <a:ext cx="10944596" cy="863600"/>
          </a:xfrm>
        </p:spPr>
        <p:txBody>
          <a:bodyPr/>
          <a:lstStyle/>
          <a:p>
            <a:r>
              <a:rPr lang="en-US" dirty="0"/>
              <a:t>Blockchain Puts Data in the Center of the Picture</a:t>
            </a:r>
          </a:p>
        </p:txBody>
      </p:sp>
      <p:pic>
        <p:nvPicPr>
          <p:cNvPr id="2" name="Picture 1">
            <a:extLst>
              <a:ext uri="{FF2B5EF4-FFF2-40B4-BE49-F238E27FC236}">
                <a16:creationId xmlns:a16="http://schemas.microsoft.com/office/drawing/2014/main" id="{E16E5FAA-4FE4-48E3-A9B4-2618914B8D01}"/>
              </a:ext>
            </a:extLst>
          </p:cNvPr>
          <p:cNvPicPr>
            <a:picLocks noChangeAspect="1"/>
          </p:cNvPicPr>
          <p:nvPr/>
        </p:nvPicPr>
        <p:blipFill>
          <a:blip r:embed="rId3"/>
          <a:stretch>
            <a:fillRect/>
          </a:stretch>
        </p:blipFill>
        <p:spPr>
          <a:xfrm>
            <a:off x="290930" y="3140315"/>
            <a:ext cx="6199940" cy="2923560"/>
          </a:xfrm>
          <a:prstGeom prst="rect">
            <a:avLst/>
          </a:prstGeom>
        </p:spPr>
      </p:pic>
    </p:spTree>
    <p:extLst>
      <p:ext uri="{BB962C8B-B14F-4D97-AF65-F5344CB8AC3E}">
        <p14:creationId xmlns:p14="http://schemas.microsoft.com/office/powerpoint/2010/main" val="36510648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364D66-FC4C-441E-83C1-9BF0AC4760C9}"/>
              </a:ext>
            </a:extLst>
          </p:cNvPr>
          <p:cNvSpPr/>
          <p:nvPr/>
        </p:nvSpPr>
        <p:spPr>
          <a:xfrm>
            <a:off x="3034798" y="4104191"/>
            <a:ext cx="6090995" cy="121687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 name="Rectangle 3">
            <a:extLst>
              <a:ext uri="{FF2B5EF4-FFF2-40B4-BE49-F238E27FC236}">
                <a16:creationId xmlns:a16="http://schemas.microsoft.com/office/drawing/2014/main" id="{52D3990A-7639-49C3-8EB3-9CCD786FD6C9}"/>
              </a:ext>
            </a:extLst>
          </p:cNvPr>
          <p:cNvSpPr/>
          <p:nvPr/>
        </p:nvSpPr>
        <p:spPr>
          <a:xfrm>
            <a:off x="3034798" y="1563758"/>
            <a:ext cx="6090995" cy="2145168"/>
          </a:xfrm>
          <a:prstGeom prst="rect">
            <a:avLst/>
          </a:prstGeom>
          <a:solidFill>
            <a:schemeClr val="bg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3" name="Title 3">
            <a:extLst>
              <a:ext uri="{FF2B5EF4-FFF2-40B4-BE49-F238E27FC236}">
                <a16:creationId xmlns:a16="http://schemas.microsoft.com/office/drawing/2014/main" id="{BAD3FAA8-650A-4E1B-B561-D86BE9AFB0F0}"/>
              </a:ext>
            </a:extLst>
          </p:cNvPr>
          <p:cNvSpPr>
            <a:spLocks noGrp="1"/>
          </p:cNvSpPr>
          <p:nvPr>
            <p:ph type="title"/>
          </p:nvPr>
        </p:nvSpPr>
        <p:spPr>
          <a:xfrm>
            <a:off x="379407" y="356175"/>
            <a:ext cx="10944596" cy="532736"/>
          </a:xfrm>
        </p:spPr>
        <p:txBody>
          <a:bodyPr>
            <a:noAutofit/>
          </a:bodyPr>
          <a:lstStyle/>
          <a:p>
            <a:r>
              <a:rPr lang="en-US" sz="2400" dirty="0"/>
              <a:t>Digitization of the  Business is Moving Us Towards a Decentralized World</a:t>
            </a:r>
            <a:endParaRPr lang="pt-PT" sz="2400" dirty="0"/>
          </a:p>
        </p:txBody>
      </p:sp>
      <p:sp>
        <p:nvSpPr>
          <p:cNvPr id="27" name="Text Placeholder 9">
            <a:extLst>
              <a:ext uri="{FF2B5EF4-FFF2-40B4-BE49-F238E27FC236}">
                <a16:creationId xmlns:a16="http://schemas.microsoft.com/office/drawing/2014/main" id="{5CFEA711-BD2A-4268-BEBE-5390D62D5DD7}"/>
              </a:ext>
            </a:extLst>
          </p:cNvPr>
          <p:cNvSpPr>
            <a:spLocks noGrp="1"/>
          </p:cNvSpPr>
          <p:nvPr>
            <p:ph type="body" sz="quarter" idx="4294967295"/>
          </p:nvPr>
        </p:nvSpPr>
        <p:spPr>
          <a:xfrm>
            <a:off x="3108495" y="1806623"/>
            <a:ext cx="5943600" cy="3337837"/>
          </a:xfrm>
          <a:prstGeom prst="rect">
            <a:avLst/>
          </a:prstGeom>
        </p:spPr>
        <p:txBody>
          <a:bodyPr/>
          <a:lstStyle/>
          <a:p>
            <a:pPr marL="0" indent="0" algn="ctr">
              <a:lnSpc>
                <a:spcPts val="3600"/>
              </a:lnSpc>
              <a:buNone/>
            </a:pPr>
            <a:r>
              <a:rPr lang="en-US" sz="2000" dirty="0">
                <a:latin typeface="Calibri" panose="020F0502020204030204" pitchFamily="34" charset="0"/>
                <a:cs typeface="Calibri" panose="020F0502020204030204" pitchFamily="34" charset="0"/>
              </a:rPr>
              <a:t>We need to </a:t>
            </a:r>
            <a:r>
              <a:rPr lang="en-US" sz="2000" b="1" dirty="0">
                <a:solidFill>
                  <a:srgbClr val="6964D1"/>
                </a:solidFill>
                <a:latin typeface="Calibri" panose="020F0502020204030204" pitchFamily="34" charset="0"/>
                <a:cs typeface="Calibri" panose="020F0502020204030204" pitchFamily="34" charset="0"/>
              </a:rPr>
              <a:t>embrace the exodus </a:t>
            </a:r>
            <a:r>
              <a:rPr lang="en-US" sz="2000" dirty="0">
                <a:latin typeface="Calibri" panose="020F0502020204030204" pitchFamily="34" charset="0"/>
                <a:cs typeface="Calibri" panose="020F0502020204030204" pitchFamily="34" charset="0"/>
              </a:rPr>
              <a:t>from the “Centralized World” moving towards a </a:t>
            </a:r>
            <a:r>
              <a:rPr lang="en-US" sz="2000" u="sng" dirty="0">
                <a:latin typeface="Calibri" panose="020F0502020204030204" pitchFamily="34" charset="0"/>
                <a:cs typeface="Calibri" panose="020F0502020204030204" pitchFamily="34" charset="0"/>
              </a:rPr>
              <a:t>Decentralized Way of Working</a:t>
            </a:r>
            <a:r>
              <a:rPr lang="en-US" sz="2000" dirty="0">
                <a:latin typeface="Calibri" panose="020F0502020204030204" pitchFamily="34" charset="0"/>
                <a:cs typeface="Calibri" panose="020F0502020204030204" pitchFamily="34" charset="0"/>
              </a:rPr>
              <a:t> and Exchanging Valued Assets … democratizing transfer of value with authenticity</a:t>
            </a:r>
          </a:p>
          <a:p>
            <a:pPr marL="0" indent="0" algn="ctr">
              <a:lnSpc>
                <a:spcPts val="3600"/>
              </a:lnSpc>
              <a:buNone/>
            </a:pPr>
            <a:endParaRPr lang="en-US" sz="2000" dirty="0">
              <a:latin typeface="Calibri" panose="020F0502020204030204" pitchFamily="34" charset="0"/>
              <a:cs typeface="Calibri" panose="020F0502020204030204" pitchFamily="34" charset="0"/>
            </a:endParaRPr>
          </a:p>
          <a:p>
            <a:pPr marL="0" indent="0" algn="ctr">
              <a:lnSpc>
                <a:spcPts val="3600"/>
              </a:lnSpc>
              <a:buNone/>
            </a:pPr>
            <a:r>
              <a:rPr lang="en-US" sz="2000" dirty="0">
                <a:latin typeface="Calibri" panose="020F0502020204030204" pitchFamily="34" charset="0"/>
                <a:cs typeface="Calibri" panose="020F0502020204030204" pitchFamily="34" charset="0"/>
              </a:rPr>
              <a:t>Blockchain is the </a:t>
            </a:r>
            <a:r>
              <a:rPr lang="en-US" sz="2000" u="sng" dirty="0">
                <a:solidFill>
                  <a:srgbClr val="C00000"/>
                </a:solidFill>
                <a:latin typeface="Calibri" panose="020F0502020204030204" pitchFamily="34" charset="0"/>
                <a:cs typeface="Calibri" panose="020F0502020204030204" pitchFamily="34" charset="0"/>
              </a:rPr>
              <a:t>First Important Mechanism</a:t>
            </a:r>
            <a:r>
              <a:rPr lang="en-US" sz="2000" dirty="0">
                <a:latin typeface="Calibri" panose="020F0502020204030204" pitchFamily="34" charset="0"/>
                <a:cs typeface="Calibri" panose="020F0502020204030204" pitchFamily="34" charset="0"/>
              </a:rPr>
              <a:t> to Facilitate Our Trajectory towards Decentralization</a:t>
            </a:r>
          </a:p>
        </p:txBody>
      </p:sp>
      <p:cxnSp>
        <p:nvCxnSpPr>
          <p:cNvPr id="28" name="Straight Connector 27">
            <a:extLst>
              <a:ext uri="{FF2B5EF4-FFF2-40B4-BE49-F238E27FC236}">
                <a16:creationId xmlns:a16="http://schemas.microsoft.com/office/drawing/2014/main" id="{01A837F7-A531-4E19-8F9E-6246EB809D8C}"/>
              </a:ext>
            </a:extLst>
          </p:cNvPr>
          <p:cNvCxnSpPr>
            <a:cxnSpLocks/>
          </p:cNvCxnSpPr>
          <p:nvPr/>
        </p:nvCxnSpPr>
        <p:spPr>
          <a:xfrm flipH="1">
            <a:off x="2879895" y="3828198"/>
            <a:ext cx="6400800" cy="0"/>
          </a:xfrm>
          <a:prstGeom prst="line">
            <a:avLst/>
          </a:prstGeom>
          <a:ln w="38100">
            <a:solidFill>
              <a:srgbClr val="00C37B"/>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Isosceles Triangle 1">
            <a:extLst>
              <a:ext uri="{FF2B5EF4-FFF2-40B4-BE49-F238E27FC236}">
                <a16:creationId xmlns:a16="http://schemas.microsoft.com/office/drawing/2014/main" id="{267A3E53-7828-48B4-A503-09324975966A}"/>
              </a:ext>
            </a:extLst>
          </p:cNvPr>
          <p:cNvSpPr/>
          <p:nvPr/>
        </p:nvSpPr>
        <p:spPr>
          <a:xfrm flipV="1">
            <a:off x="4743865" y="3854702"/>
            <a:ext cx="2672861" cy="200462"/>
          </a:xfrm>
          <a:prstGeom prst="triangle">
            <a:avLst/>
          </a:prstGeom>
          <a:solidFill>
            <a:srgbClr val="00DE8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 name="Rectangle 5">
            <a:extLst>
              <a:ext uri="{FF2B5EF4-FFF2-40B4-BE49-F238E27FC236}">
                <a16:creationId xmlns:a16="http://schemas.microsoft.com/office/drawing/2014/main" id="{6E4B351F-39F3-4C01-9EAD-BE518741923E}"/>
              </a:ext>
            </a:extLst>
          </p:cNvPr>
          <p:cNvSpPr/>
          <p:nvPr/>
        </p:nvSpPr>
        <p:spPr>
          <a:xfrm>
            <a:off x="152400" y="5943600"/>
            <a:ext cx="11658600" cy="381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50000"/>
                    <a:lumOff val="50000"/>
                  </a:schemeClr>
                </a:solidFill>
              </a:rPr>
              <a:t>Other mechanisms are starting to gain momentum</a:t>
            </a:r>
          </a:p>
        </p:txBody>
      </p:sp>
    </p:spTree>
    <p:extLst>
      <p:ext uri="{BB962C8B-B14F-4D97-AF65-F5344CB8AC3E}">
        <p14:creationId xmlns:p14="http://schemas.microsoft.com/office/powerpoint/2010/main" val="46012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714375" fontAlgn="base">
              <a:lnSpc>
                <a:spcPct val="90000"/>
              </a:lnSpc>
              <a:buClr>
                <a:schemeClr val="accent3"/>
              </a:buClr>
            </a:pPr>
            <a:endParaRPr lang="en-US" sz="1400" dirty="0">
              <a:solidFill>
                <a:schemeClr val="tx2">
                  <a:lumMod val="50000"/>
                </a:schemeClr>
              </a:solidFill>
              <a:latin typeface="Arial"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6171"/>
            <a:ext cx="12192000" cy="6860666"/>
          </a:xfrm>
          <a:prstGeom prst="rect">
            <a:avLst/>
          </a:prstGeom>
        </p:spPr>
      </p:pic>
      <p:sp>
        <p:nvSpPr>
          <p:cNvPr id="5" name="Title 7"/>
          <p:cNvSpPr txBox="1">
            <a:spLocks/>
          </p:cNvSpPr>
          <p:nvPr/>
        </p:nvSpPr>
        <p:spPr>
          <a:xfrm>
            <a:off x="441990" y="1092656"/>
            <a:ext cx="7432767" cy="1143240"/>
          </a:xfrm>
          <a:prstGeom prst="rect">
            <a:avLst/>
          </a:prstGeom>
        </p:spPr>
        <p:txBody>
          <a:bodyPr/>
          <a:lstStyle>
            <a:lvl1pPr algn="l" defTabSz="844029" rtl="0" eaLnBrk="1" latinLnBrk="0" hangingPunct="1">
              <a:lnSpc>
                <a:spcPct val="90000"/>
              </a:lnSpc>
              <a:spcBef>
                <a:spcPct val="0"/>
              </a:spcBef>
              <a:buNone/>
              <a:defRPr sz="2585" b="0" kern="1200">
                <a:solidFill>
                  <a:srgbClr val="6964D1"/>
                </a:solidFill>
                <a:latin typeface="+mj-lt"/>
                <a:ea typeface="+mj-ea"/>
                <a:cs typeface="+mj-cs"/>
              </a:defRPr>
            </a:lvl1pPr>
          </a:lstStyle>
          <a:p>
            <a:pPr>
              <a:lnSpc>
                <a:spcPct val="100000"/>
              </a:lnSpc>
            </a:pPr>
            <a:r>
              <a:rPr lang="en-US" sz="2800" b="1" dirty="0">
                <a:solidFill>
                  <a:schemeClr val="bg1"/>
                </a:solidFill>
              </a:rPr>
              <a:t>Chapter 2:</a:t>
            </a:r>
            <a:br>
              <a:rPr lang="en-US" sz="2800" b="1" dirty="0">
                <a:solidFill>
                  <a:schemeClr val="bg1"/>
                </a:solidFill>
              </a:rPr>
            </a:br>
            <a:r>
              <a:rPr lang="en-US" sz="4800" b="1" dirty="0">
                <a:solidFill>
                  <a:schemeClr val="bg1"/>
                </a:solidFill>
                <a:latin typeface="Ubuntu" panose="020B0504030602030204" pitchFamily="34" charset="0"/>
              </a:rPr>
              <a:t>Blockchain and What it Will Do For Us – Tenets Of Blockchain</a:t>
            </a:r>
          </a:p>
          <a:p>
            <a:endParaRPr lang="en-US" sz="4800" b="1" i="1" dirty="0">
              <a:solidFill>
                <a:schemeClr val="bg1"/>
              </a:solidFill>
              <a:latin typeface="Ubuntu" panose="020B0504030602030204" pitchFamily="34" charset="0"/>
            </a:endParaRPr>
          </a:p>
        </p:txBody>
      </p:sp>
    </p:spTree>
    <p:extLst>
      <p:ext uri="{BB962C8B-B14F-4D97-AF65-F5344CB8AC3E}">
        <p14:creationId xmlns:p14="http://schemas.microsoft.com/office/powerpoint/2010/main" val="153772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BAD3FAA8-650A-4E1B-B561-D86BE9AFB0F0}"/>
              </a:ext>
            </a:extLst>
          </p:cNvPr>
          <p:cNvSpPr>
            <a:spLocks noGrp="1"/>
          </p:cNvSpPr>
          <p:nvPr>
            <p:ph type="title"/>
          </p:nvPr>
        </p:nvSpPr>
        <p:spPr>
          <a:xfrm>
            <a:off x="379407" y="356175"/>
            <a:ext cx="10944596" cy="532736"/>
          </a:xfrm>
        </p:spPr>
        <p:txBody>
          <a:bodyPr>
            <a:noAutofit/>
          </a:bodyPr>
          <a:lstStyle/>
          <a:p>
            <a:r>
              <a:rPr lang="en-US" sz="2400" dirty="0"/>
              <a:t>The Tenets for </a:t>
            </a:r>
            <a:r>
              <a:rPr lang="en-US" sz="2400" dirty="0" err="1"/>
              <a:t>Blockchain</a:t>
            </a:r>
            <a:r>
              <a:rPr lang="en-US" sz="2400" dirty="0"/>
              <a:t>: A </a:t>
            </a:r>
            <a:r>
              <a:rPr lang="en-US" sz="2400" dirty="0" err="1"/>
              <a:t>Blockchain</a:t>
            </a:r>
            <a:r>
              <a:rPr lang="en-US" sz="2400" dirty="0"/>
              <a:t> is…</a:t>
            </a:r>
            <a:endParaRPr lang="pt-PT" sz="2400" dirty="0"/>
          </a:p>
        </p:txBody>
      </p:sp>
      <p:graphicFrame>
        <p:nvGraphicFramePr>
          <p:cNvPr id="6" name="Diagram 5">
            <a:extLst>
              <a:ext uri="{FF2B5EF4-FFF2-40B4-BE49-F238E27FC236}">
                <a16:creationId xmlns:a16="http://schemas.microsoft.com/office/drawing/2014/main" id="{A1F68389-CA42-4D96-A1CB-2DCD951261FA}"/>
              </a:ext>
            </a:extLst>
          </p:cNvPr>
          <p:cNvGraphicFramePr/>
          <p:nvPr>
            <p:extLst>
              <p:ext uri="{D42A27DB-BD31-4B8C-83A1-F6EECF244321}">
                <p14:modId xmlns:p14="http://schemas.microsoft.com/office/powerpoint/2010/main" val="3957486421"/>
              </p:ext>
            </p:extLst>
          </p:nvPr>
        </p:nvGraphicFramePr>
        <p:xfrm>
          <a:off x="2743200" y="1447800"/>
          <a:ext cx="62484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CE3F1FA1-6067-48B0-A6C0-C9E411F183D3}"/>
              </a:ext>
            </a:extLst>
          </p:cNvPr>
          <p:cNvSpPr txBox="1"/>
          <p:nvPr/>
        </p:nvSpPr>
        <p:spPr>
          <a:xfrm>
            <a:off x="6780148" y="1478609"/>
            <a:ext cx="3429000"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…if you join the Blockchain </a:t>
            </a:r>
            <a:r>
              <a:rPr lang="en-US" u="sng" dirty="0">
                <a:latin typeface="Calibri" panose="020F0502020204030204" pitchFamily="34" charset="0"/>
                <a:cs typeface="Calibri" panose="020F0502020204030204" pitchFamily="34" charset="0"/>
              </a:rPr>
              <a:t>you trust and are trusted</a:t>
            </a:r>
          </a:p>
        </p:txBody>
      </p:sp>
      <p:sp>
        <p:nvSpPr>
          <p:cNvPr id="8" name="TextBox 7">
            <a:extLst>
              <a:ext uri="{FF2B5EF4-FFF2-40B4-BE49-F238E27FC236}">
                <a16:creationId xmlns:a16="http://schemas.microsoft.com/office/drawing/2014/main" id="{212E4D0A-C3AC-4DF8-A32C-2398F9D46167}"/>
              </a:ext>
            </a:extLst>
          </p:cNvPr>
          <p:cNvSpPr txBox="1"/>
          <p:nvPr/>
        </p:nvSpPr>
        <p:spPr>
          <a:xfrm>
            <a:off x="8839200" y="2895600"/>
            <a:ext cx="3276600" cy="1200329"/>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…Blockchain membership and stored </a:t>
            </a:r>
            <a:r>
              <a:rPr lang="en-US" u="sng" dirty="0">
                <a:latin typeface="Calibri" panose="020F0502020204030204" pitchFamily="34" charset="0"/>
                <a:cs typeface="Calibri" panose="020F0502020204030204" pitchFamily="34" charset="0"/>
              </a:rPr>
              <a:t>data are encrypted</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…Members can </a:t>
            </a:r>
            <a:r>
              <a:rPr lang="en-US" u="sng" dirty="0">
                <a:latin typeface="Calibri" panose="020F0502020204030204" pitchFamily="34" charset="0"/>
                <a:cs typeface="Calibri" panose="020F0502020204030204" pitchFamily="34" charset="0"/>
              </a:rPr>
              <a:t>only see what is relevant</a:t>
            </a:r>
            <a:r>
              <a:rPr lang="en-US" dirty="0">
                <a:latin typeface="Calibri" panose="020F0502020204030204" pitchFamily="34" charset="0"/>
                <a:cs typeface="Calibri" panose="020F0502020204030204" pitchFamily="34" charset="0"/>
              </a:rPr>
              <a:t> to them</a:t>
            </a:r>
          </a:p>
        </p:txBody>
      </p:sp>
      <p:sp>
        <p:nvSpPr>
          <p:cNvPr id="9" name="TextBox 8">
            <a:extLst>
              <a:ext uri="{FF2B5EF4-FFF2-40B4-BE49-F238E27FC236}">
                <a16:creationId xmlns:a16="http://schemas.microsoft.com/office/drawing/2014/main" id="{3A50E285-0638-4359-9B3B-BC82D1728812}"/>
              </a:ext>
            </a:extLst>
          </p:cNvPr>
          <p:cNvSpPr txBox="1"/>
          <p:nvPr/>
        </p:nvSpPr>
        <p:spPr>
          <a:xfrm>
            <a:off x="8072228" y="5257678"/>
            <a:ext cx="3276600" cy="92333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…Participants in the Blockchain </a:t>
            </a:r>
            <a:r>
              <a:rPr lang="en-US" u="sng" dirty="0">
                <a:latin typeface="Calibri" panose="020F0502020204030204" pitchFamily="34" charset="0"/>
                <a:cs typeface="Calibri" panose="020F0502020204030204" pitchFamily="34" charset="0"/>
              </a:rPr>
              <a:t>have visibility to transactions and events</a:t>
            </a:r>
          </a:p>
        </p:txBody>
      </p:sp>
      <p:sp>
        <p:nvSpPr>
          <p:cNvPr id="10" name="TextBox 9">
            <a:extLst>
              <a:ext uri="{FF2B5EF4-FFF2-40B4-BE49-F238E27FC236}">
                <a16:creationId xmlns:a16="http://schemas.microsoft.com/office/drawing/2014/main" id="{ADF3AB33-A0EF-4213-BF92-4E2BC47FD6C3}"/>
              </a:ext>
            </a:extLst>
          </p:cNvPr>
          <p:cNvSpPr txBox="1"/>
          <p:nvPr/>
        </p:nvSpPr>
        <p:spPr>
          <a:xfrm>
            <a:off x="855260" y="5381934"/>
            <a:ext cx="3352800" cy="92333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…once the data is stored in a Blockchain it </a:t>
            </a:r>
            <a:r>
              <a:rPr lang="en-US" u="sng" dirty="0">
                <a:latin typeface="Calibri" panose="020F0502020204030204" pitchFamily="34" charset="0"/>
                <a:cs typeface="Calibri" panose="020F0502020204030204" pitchFamily="34" charset="0"/>
              </a:rPr>
              <a:t>cannot </a:t>
            </a:r>
            <a:br>
              <a:rPr lang="en-US" u="sng" dirty="0">
                <a:latin typeface="Calibri" panose="020F0502020204030204" pitchFamily="34" charset="0"/>
                <a:cs typeface="Calibri" panose="020F0502020204030204" pitchFamily="34" charset="0"/>
              </a:rPr>
            </a:br>
            <a:r>
              <a:rPr lang="en-US" u="sng" dirty="0">
                <a:latin typeface="Calibri" panose="020F0502020204030204" pitchFamily="34" charset="0"/>
                <a:cs typeface="Calibri" panose="020F0502020204030204" pitchFamily="34" charset="0"/>
              </a:rPr>
              <a:t>be changed</a:t>
            </a:r>
          </a:p>
        </p:txBody>
      </p:sp>
      <p:sp>
        <p:nvSpPr>
          <p:cNvPr id="11" name="TextBox 10">
            <a:extLst>
              <a:ext uri="{FF2B5EF4-FFF2-40B4-BE49-F238E27FC236}">
                <a16:creationId xmlns:a16="http://schemas.microsoft.com/office/drawing/2014/main" id="{7F58A764-F9E8-4DAA-9504-19E0D602E3B0}"/>
              </a:ext>
            </a:extLst>
          </p:cNvPr>
          <p:cNvSpPr txBox="1"/>
          <p:nvPr/>
        </p:nvSpPr>
        <p:spPr>
          <a:xfrm>
            <a:off x="407987" y="1981200"/>
            <a:ext cx="3325813" cy="1200329"/>
          </a:xfrm>
          <a:prstGeom prst="rect">
            <a:avLst/>
          </a:prstGeom>
          <a:noFill/>
        </p:spPr>
        <p:txBody>
          <a:bodyPr wrap="square" lIns="0" rIns="0" rtlCol="0">
            <a:spAutoFit/>
          </a:bodyPr>
          <a:lstStyle/>
          <a:p>
            <a:r>
              <a:rPr lang="en-US" dirty="0">
                <a:latin typeface="Calibri" panose="020F0502020204030204" pitchFamily="34" charset="0"/>
                <a:cs typeface="Calibri" panose="020F0502020204030204" pitchFamily="34" charset="0"/>
              </a:rPr>
              <a:t>…the </a:t>
            </a:r>
            <a:r>
              <a:rPr lang="en-US" u="sng" dirty="0">
                <a:latin typeface="Calibri" panose="020F0502020204030204" pitchFamily="34" charset="0"/>
                <a:cs typeface="Calibri" panose="020F0502020204030204" pitchFamily="34" charset="0"/>
              </a:rPr>
              <a:t>authenticity and transfer of ownership</a:t>
            </a:r>
            <a:r>
              <a:rPr lang="en-US" dirty="0">
                <a:latin typeface="Calibri" panose="020F0502020204030204" pitchFamily="34" charset="0"/>
                <a:cs typeface="Calibri" panose="020F0502020204030204" pitchFamily="34" charset="0"/>
              </a:rPr>
              <a:t> for a valued asset, whether proof of work, physical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asset or digital asset</a:t>
            </a:r>
          </a:p>
        </p:txBody>
      </p:sp>
    </p:spTree>
    <p:extLst>
      <p:ext uri="{BB962C8B-B14F-4D97-AF65-F5344CB8AC3E}">
        <p14:creationId xmlns:p14="http://schemas.microsoft.com/office/powerpoint/2010/main" val="4192449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BAD3FAA8-650A-4E1B-B561-D86BE9AFB0F0}"/>
              </a:ext>
            </a:extLst>
          </p:cNvPr>
          <p:cNvSpPr>
            <a:spLocks noGrp="1"/>
          </p:cNvSpPr>
          <p:nvPr>
            <p:ph type="title"/>
          </p:nvPr>
        </p:nvSpPr>
        <p:spPr>
          <a:xfrm>
            <a:off x="379407" y="356175"/>
            <a:ext cx="10944596" cy="532736"/>
          </a:xfrm>
        </p:spPr>
        <p:txBody>
          <a:bodyPr>
            <a:noAutofit/>
          </a:bodyPr>
          <a:lstStyle/>
          <a:p>
            <a:r>
              <a:rPr lang="en-US" sz="2400" dirty="0"/>
              <a:t>A </a:t>
            </a:r>
            <a:r>
              <a:rPr lang="en-US" sz="2400" dirty="0" err="1"/>
              <a:t>Blockchain</a:t>
            </a:r>
            <a:r>
              <a:rPr lang="en-US" sz="2400" dirty="0"/>
              <a:t> is…</a:t>
            </a:r>
            <a:endParaRPr lang="pt-PT" sz="2400" dirty="0"/>
          </a:p>
        </p:txBody>
      </p:sp>
      <p:sp>
        <p:nvSpPr>
          <p:cNvPr id="12" name="Rectangle 11">
            <a:extLst>
              <a:ext uri="{FF2B5EF4-FFF2-40B4-BE49-F238E27FC236}">
                <a16:creationId xmlns:a16="http://schemas.microsoft.com/office/drawing/2014/main" id="{AA5AFE9E-0807-4A68-A750-154397CC94A7}"/>
              </a:ext>
            </a:extLst>
          </p:cNvPr>
          <p:cNvSpPr/>
          <p:nvPr/>
        </p:nvSpPr>
        <p:spPr>
          <a:xfrm>
            <a:off x="3658048" y="1537649"/>
            <a:ext cx="7467600" cy="4071581"/>
          </a:xfrm>
          <a:prstGeom prst="rect">
            <a:avLst/>
          </a:prstGeom>
          <a:solidFill>
            <a:schemeClr val="bg1">
              <a:alpha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13" name="Rectangle: Rounded Corners 2">
            <a:extLst>
              <a:ext uri="{FF2B5EF4-FFF2-40B4-BE49-F238E27FC236}">
                <a16:creationId xmlns:a16="http://schemas.microsoft.com/office/drawing/2014/main" id="{DF4E5746-9F94-4F5F-9A5F-66B81A188633}"/>
              </a:ext>
            </a:extLst>
          </p:cNvPr>
          <p:cNvSpPr/>
          <p:nvPr/>
        </p:nvSpPr>
        <p:spPr>
          <a:xfrm>
            <a:off x="379407" y="1426523"/>
            <a:ext cx="3352800" cy="712787"/>
          </a:xfrm>
          <a:prstGeom prst="roundRect">
            <a:avLst/>
          </a:prstGeom>
          <a:solidFill>
            <a:srgbClr val="6964D1"/>
          </a:solidFill>
          <a:ln>
            <a:solidFill>
              <a:schemeClr val="bg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Ubuntu" panose="020B0504030602030204" pitchFamily="34" charset="0"/>
              </a:rPr>
              <a:t>Trustworthy</a:t>
            </a:r>
          </a:p>
        </p:txBody>
      </p:sp>
      <p:sp>
        <p:nvSpPr>
          <p:cNvPr id="14" name="Rectangle 13">
            <a:extLst>
              <a:ext uri="{FF2B5EF4-FFF2-40B4-BE49-F238E27FC236}">
                <a16:creationId xmlns:a16="http://schemas.microsoft.com/office/drawing/2014/main" id="{CB148E96-42F5-44B5-8A72-EE8B8F83FC54}"/>
              </a:ext>
            </a:extLst>
          </p:cNvPr>
          <p:cNvSpPr/>
          <p:nvPr/>
        </p:nvSpPr>
        <p:spPr>
          <a:xfrm>
            <a:off x="381449" y="2147248"/>
            <a:ext cx="3276600"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you join the Blockchain you are trusted and can trust the behavior of the ecosystem</a:t>
            </a:r>
          </a:p>
        </p:txBody>
      </p:sp>
      <p:graphicFrame>
        <p:nvGraphicFramePr>
          <p:cNvPr id="15" name="Diagram 14">
            <a:extLst>
              <a:ext uri="{FF2B5EF4-FFF2-40B4-BE49-F238E27FC236}">
                <a16:creationId xmlns:a16="http://schemas.microsoft.com/office/drawing/2014/main" id="{C6904CAD-705B-44AF-B773-9C6D48B832D0}"/>
              </a:ext>
            </a:extLst>
          </p:cNvPr>
          <p:cNvGraphicFramePr/>
          <p:nvPr>
            <p:extLst>
              <p:ext uri="{D42A27DB-BD31-4B8C-83A1-F6EECF244321}">
                <p14:modId xmlns:p14="http://schemas.microsoft.com/office/powerpoint/2010/main" val="3959519233"/>
              </p:ext>
            </p:extLst>
          </p:nvPr>
        </p:nvGraphicFramePr>
        <p:xfrm>
          <a:off x="3886648" y="1842448"/>
          <a:ext cx="7010400" cy="34374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124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2798A75-E281-415D-A0F6-DD8D25A9A5E4}"/>
              </a:ext>
            </a:extLst>
          </p:cNvPr>
          <p:cNvSpPr/>
          <p:nvPr/>
        </p:nvSpPr>
        <p:spPr>
          <a:xfrm>
            <a:off x="4929809" y="1227264"/>
            <a:ext cx="3803365" cy="1674376"/>
          </a:xfrm>
          <a:prstGeom prst="rect">
            <a:avLst/>
          </a:prstGeom>
          <a:solidFill>
            <a:schemeClr val="bg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3" name="Title 3">
            <a:extLst>
              <a:ext uri="{FF2B5EF4-FFF2-40B4-BE49-F238E27FC236}">
                <a16:creationId xmlns:a16="http://schemas.microsoft.com/office/drawing/2014/main" id="{BAD3FAA8-650A-4E1B-B561-D86BE9AFB0F0}"/>
              </a:ext>
            </a:extLst>
          </p:cNvPr>
          <p:cNvSpPr>
            <a:spLocks noGrp="1"/>
          </p:cNvSpPr>
          <p:nvPr>
            <p:ph type="title"/>
          </p:nvPr>
        </p:nvSpPr>
        <p:spPr>
          <a:xfrm>
            <a:off x="379407" y="124163"/>
            <a:ext cx="10944596" cy="532736"/>
          </a:xfrm>
        </p:spPr>
        <p:txBody>
          <a:bodyPr>
            <a:noAutofit/>
          </a:bodyPr>
          <a:lstStyle/>
          <a:p>
            <a:r>
              <a:rPr lang="en-US" sz="2400" dirty="0"/>
              <a:t>Four Main Architecture Components of </a:t>
            </a:r>
            <a:r>
              <a:rPr lang="en-US" sz="2400" dirty="0" err="1"/>
              <a:t>Blockchain</a:t>
            </a:r>
            <a:r>
              <a:rPr lang="en-US" sz="2400" dirty="0"/>
              <a:t> </a:t>
            </a:r>
            <a:br>
              <a:rPr lang="en-US" sz="2400" dirty="0"/>
            </a:br>
            <a:r>
              <a:rPr lang="en-US" sz="2400" i="1" dirty="0"/>
              <a:t>(A Simplified View)</a:t>
            </a:r>
            <a:endParaRPr lang="pt-PT" sz="2400" dirty="0"/>
          </a:p>
        </p:txBody>
      </p:sp>
      <p:sp>
        <p:nvSpPr>
          <p:cNvPr id="7" name="Rectangle 6">
            <a:extLst>
              <a:ext uri="{FF2B5EF4-FFF2-40B4-BE49-F238E27FC236}">
                <a16:creationId xmlns:a16="http://schemas.microsoft.com/office/drawing/2014/main" id="{E1C9BFCF-BED0-4A93-ADEC-940CCFBBCB22}"/>
              </a:ext>
            </a:extLst>
          </p:cNvPr>
          <p:cNvSpPr/>
          <p:nvPr/>
        </p:nvSpPr>
        <p:spPr>
          <a:xfrm>
            <a:off x="9448800" y="1447800"/>
            <a:ext cx="2427310" cy="5291523"/>
          </a:xfrm>
          <a:prstGeom prst="rect">
            <a:avLst/>
          </a:prstGeom>
          <a:solidFill>
            <a:schemeClr val="bg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0AD"/>
                </a:solidFill>
                <a:effectLst/>
                <a:uLnTx/>
                <a:uFillTx/>
                <a:latin typeface="Verdana"/>
                <a:ea typeface="+mn-ea"/>
                <a:cs typeface="+mn-cs"/>
              </a:rPr>
              <a:t>Blockchain Ecosystem</a:t>
            </a:r>
          </a:p>
        </p:txBody>
      </p:sp>
      <p:sp>
        <p:nvSpPr>
          <p:cNvPr id="8" name="Rectangle: Rounded Corners 14">
            <a:extLst>
              <a:ext uri="{FF2B5EF4-FFF2-40B4-BE49-F238E27FC236}">
                <a16:creationId xmlns:a16="http://schemas.microsoft.com/office/drawing/2014/main" id="{8E52098C-BCBF-4CEC-8E27-4A5FC197914E}"/>
              </a:ext>
            </a:extLst>
          </p:cNvPr>
          <p:cNvSpPr/>
          <p:nvPr/>
        </p:nvSpPr>
        <p:spPr>
          <a:xfrm>
            <a:off x="5426098" y="4982962"/>
            <a:ext cx="2800334" cy="735356"/>
          </a:xfrm>
          <a:prstGeom prst="round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8FC9E148-64B8-4114-8E7F-654006B0E103}"/>
              </a:ext>
            </a:extLst>
          </p:cNvPr>
          <p:cNvSpPr/>
          <p:nvPr/>
        </p:nvSpPr>
        <p:spPr>
          <a:xfrm>
            <a:off x="5325019" y="4724400"/>
            <a:ext cx="3002492" cy="293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6964D1"/>
                </a:solidFill>
                <a:effectLst/>
                <a:uLnTx/>
                <a:uFillTx/>
                <a:latin typeface="Calibri" panose="020F0502020204030204" pitchFamily="34" charset="0"/>
                <a:cs typeface="Calibri" panose="020F0502020204030204" pitchFamily="34" charset="0"/>
              </a:rPr>
              <a:t>Distributed, Shared Ledger</a:t>
            </a:r>
          </a:p>
        </p:txBody>
      </p:sp>
      <p:sp>
        <p:nvSpPr>
          <p:cNvPr id="10" name="TextBox 9">
            <a:extLst>
              <a:ext uri="{FF2B5EF4-FFF2-40B4-BE49-F238E27FC236}">
                <a16:creationId xmlns:a16="http://schemas.microsoft.com/office/drawing/2014/main" id="{58E2622E-2AF4-4196-A4FD-E206A30D1F8B}"/>
              </a:ext>
            </a:extLst>
          </p:cNvPr>
          <p:cNvSpPr txBox="1"/>
          <p:nvPr/>
        </p:nvSpPr>
        <p:spPr>
          <a:xfrm>
            <a:off x="304800" y="1573213"/>
            <a:ext cx="5154613" cy="1836400"/>
          </a:xfrm>
          <a:prstGeom prst="rect">
            <a:avLst/>
          </a:prstGeom>
          <a:noFill/>
        </p:spPr>
        <p:txBody>
          <a:bodyPr wrap="square" rtlCol="0">
            <a:spAutoFit/>
          </a:bodyPr>
          <a:lstStyle/>
          <a:p>
            <a:pPr marL="457200" marR="0" lvl="0" indent="-457200" algn="l" defTabSz="914400" rtl="0" eaLnBrk="1" fontAlgn="auto" latinLnBrk="0" hangingPunct="1">
              <a:lnSpc>
                <a:spcPts val="34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a Node Application</a:t>
            </a:r>
          </a:p>
          <a:p>
            <a:pPr marL="457200" marR="0" lvl="0" indent="-457200" algn="l" defTabSz="914400" rtl="0" eaLnBrk="1" fontAlgn="auto" latinLnBrk="0" hangingPunct="1">
              <a:lnSpc>
                <a:spcPts val="34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a Shared Ledger</a:t>
            </a:r>
          </a:p>
          <a:p>
            <a:pPr marL="457200" marR="0" lvl="0" indent="-457200" algn="l" defTabSz="914400" rtl="0" eaLnBrk="1" fontAlgn="auto" latinLnBrk="0" hangingPunct="1">
              <a:lnSpc>
                <a:spcPts val="34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a Consensus Algorithm</a:t>
            </a:r>
          </a:p>
          <a:p>
            <a:pPr marL="457200" marR="0" lvl="0" indent="-457200" algn="l" defTabSz="914400" rtl="0" eaLnBrk="1" fontAlgn="auto" latinLnBrk="0" hangingPunct="1">
              <a:lnSpc>
                <a:spcPts val="34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a Virtual Machine</a:t>
            </a:r>
          </a:p>
        </p:txBody>
      </p:sp>
      <p:sp>
        <p:nvSpPr>
          <p:cNvPr id="11" name="Rectangle 10">
            <a:extLst>
              <a:ext uri="{FF2B5EF4-FFF2-40B4-BE49-F238E27FC236}">
                <a16:creationId xmlns:a16="http://schemas.microsoft.com/office/drawing/2014/main" id="{D1CA51DD-5D7B-4E11-9CF4-6C72FC4F556D}"/>
              </a:ext>
            </a:extLst>
          </p:cNvPr>
          <p:cNvSpPr/>
          <p:nvPr/>
        </p:nvSpPr>
        <p:spPr>
          <a:xfrm>
            <a:off x="5226065" y="2057400"/>
            <a:ext cx="3200400" cy="2267949"/>
          </a:xfrm>
          <a:prstGeom prst="rect">
            <a:avLst/>
          </a:prstGeom>
          <a:solidFill>
            <a:srgbClr val="6964D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Node</a:t>
            </a:r>
          </a:p>
        </p:txBody>
      </p:sp>
      <p:sp>
        <p:nvSpPr>
          <p:cNvPr id="16" name="Rectangle 15">
            <a:extLst>
              <a:ext uri="{FF2B5EF4-FFF2-40B4-BE49-F238E27FC236}">
                <a16:creationId xmlns:a16="http://schemas.microsoft.com/office/drawing/2014/main" id="{9FEB854B-82A2-4378-9CF9-7ACD557D1D80}"/>
              </a:ext>
            </a:extLst>
          </p:cNvPr>
          <p:cNvSpPr/>
          <p:nvPr/>
        </p:nvSpPr>
        <p:spPr>
          <a:xfrm>
            <a:off x="5426090" y="2450514"/>
            <a:ext cx="2800350" cy="1682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B0A3D"/>
                </a:solidFill>
                <a:effectLst/>
                <a:uLnTx/>
                <a:uFillTx/>
                <a:latin typeface="Calibri" panose="020F0502020204030204" pitchFamily="34" charset="0"/>
                <a:cs typeface="Calibri" panose="020F0502020204030204" pitchFamily="34" charset="0"/>
              </a:rPr>
              <a:t>Virtual Machine</a:t>
            </a:r>
          </a:p>
        </p:txBody>
      </p:sp>
      <p:sp>
        <p:nvSpPr>
          <p:cNvPr id="17" name="Rectangle 16">
            <a:extLst>
              <a:ext uri="{FF2B5EF4-FFF2-40B4-BE49-F238E27FC236}">
                <a16:creationId xmlns:a16="http://schemas.microsoft.com/office/drawing/2014/main" id="{28906852-0789-4C3F-B467-3F9B8F6FB625}"/>
              </a:ext>
            </a:extLst>
          </p:cNvPr>
          <p:cNvSpPr/>
          <p:nvPr/>
        </p:nvSpPr>
        <p:spPr>
          <a:xfrm>
            <a:off x="5518196" y="2907714"/>
            <a:ext cx="2616138" cy="6096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B0A3D"/>
                </a:solidFill>
                <a:effectLst/>
                <a:uLnTx/>
                <a:uFillTx/>
                <a:latin typeface="Calibri" panose="020F0502020204030204" pitchFamily="34" charset="0"/>
                <a:cs typeface="Calibri" panose="020F0502020204030204" pitchFamily="34" charset="0"/>
              </a:rPr>
              <a:t>Blockchain Application</a:t>
            </a:r>
          </a:p>
        </p:txBody>
      </p:sp>
      <p:cxnSp>
        <p:nvCxnSpPr>
          <p:cNvPr id="18" name="Straight Arrow Connector 17">
            <a:extLst>
              <a:ext uri="{FF2B5EF4-FFF2-40B4-BE49-F238E27FC236}">
                <a16:creationId xmlns:a16="http://schemas.microsoft.com/office/drawing/2014/main" id="{D9431DA2-3DB8-4972-9199-6A11C5E07534}"/>
              </a:ext>
            </a:extLst>
          </p:cNvPr>
          <p:cNvCxnSpPr>
            <a:cxnSpLocks/>
            <a:stCxn id="16" idx="2"/>
            <a:endCxn id="9" idx="0"/>
          </p:cNvCxnSpPr>
          <p:nvPr/>
        </p:nvCxnSpPr>
        <p:spPr>
          <a:xfrm>
            <a:off x="6826265" y="4132983"/>
            <a:ext cx="0" cy="5914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8441784-1F41-4021-B926-C9217B94A9F2}"/>
              </a:ext>
            </a:extLst>
          </p:cNvPr>
          <p:cNvSpPr txBox="1"/>
          <p:nvPr/>
        </p:nvSpPr>
        <p:spPr>
          <a:xfrm>
            <a:off x="5127633" y="1265271"/>
            <a:ext cx="32988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Blockchain Simplified Architecture View </a:t>
            </a:r>
          </a:p>
        </p:txBody>
      </p:sp>
      <p:cxnSp>
        <p:nvCxnSpPr>
          <p:cNvPr id="20" name="Straight Arrow Connector 19">
            <a:extLst>
              <a:ext uri="{FF2B5EF4-FFF2-40B4-BE49-F238E27FC236}">
                <a16:creationId xmlns:a16="http://schemas.microsoft.com/office/drawing/2014/main" id="{4E84E6F7-0743-4CA7-BB62-6CE7DFC5AEFD}"/>
              </a:ext>
            </a:extLst>
          </p:cNvPr>
          <p:cNvCxnSpPr>
            <a:cxnSpLocks/>
          </p:cNvCxnSpPr>
          <p:nvPr/>
        </p:nvCxnSpPr>
        <p:spPr>
          <a:xfrm>
            <a:off x="10631482" y="3033508"/>
            <a:ext cx="0" cy="6002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4E1EFD0-8676-4BD9-86FB-2FB2AF878F5E}"/>
              </a:ext>
            </a:extLst>
          </p:cNvPr>
          <p:cNvCxnSpPr>
            <a:cxnSpLocks/>
          </p:cNvCxnSpPr>
          <p:nvPr/>
        </p:nvCxnSpPr>
        <p:spPr>
          <a:xfrm>
            <a:off x="10631482" y="4827443"/>
            <a:ext cx="0" cy="6002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23E1045-0175-4D05-9313-77AD17DE7745}"/>
              </a:ext>
            </a:extLst>
          </p:cNvPr>
          <p:cNvCxnSpPr>
            <a:cxnSpLocks/>
          </p:cNvCxnSpPr>
          <p:nvPr/>
        </p:nvCxnSpPr>
        <p:spPr>
          <a:xfrm flipH="1">
            <a:off x="8226432" y="2561927"/>
            <a:ext cx="1603368" cy="27835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E2751EF-E182-49F5-84AD-79C73BFDBE0E}"/>
              </a:ext>
            </a:extLst>
          </p:cNvPr>
          <p:cNvCxnSpPr>
            <a:cxnSpLocks/>
          </p:cNvCxnSpPr>
          <p:nvPr/>
        </p:nvCxnSpPr>
        <p:spPr>
          <a:xfrm flipH="1">
            <a:off x="8247095" y="4068445"/>
            <a:ext cx="1582705" cy="14605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2911C6A-65A7-46B5-A2DD-FC7A1056F22B}"/>
              </a:ext>
            </a:extLst>
          </p:cNvPr>
          <p:cNvCxnSpPr>
            <a:cxnSpLocks/>
          </p:cNvCxnSpPr>
          <p:nvPr/>
        </p:nvCxnSpPr>
        <p:spPr>
          <a:xfrm flipH="1" flipV="1">
            <a:off x="8223264" y="5637048"/>
            <a:ext cx="1606536" cy="4589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EE6BD18-EE49-4899-BC35-FFCAF60D25CB}"/>
              </a:ext>
            </a:extLst>
          </p:cNvPr>
          <p:cNvSpPr/>
          <p:nvPr/>
        </p:nvSpPr>
        <p:spPr>
          <a:xfrm>
            <a:off x="5575330" y="3640210"/>
            <a:ext cx="2495534" cy="334646"/>
          </a:xfrm>
          <a:prstGeom prst="rect">
            <a:avLst/>
          </a:prstGeom>
          <a:solidFill>
            <a:srgbClr val="F7E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B0A3D"/>
                </a:solidFill>
                <a:effectLst/>
                <a:uLnTx/>
                <a:uFillTx/>
                <a:latin typeface="Calibri" panose="020F0502020204030204" pitchFamily="34" charset="0"/>
                <a:cs typeface="Calibri" panose="020F0502020204030204" pitchFamily="34" charset="0"/>
              </a:rPr>
              <a:t>Consensus Algorithm</a:t>
            </a:r>
          </a:p>
        </p:txBody>
      </p:sp>
      <p:sp>
        <p:nvSpPr>
          <p:cNvPr id="29" name="TextBox 28">
            <a:extLst>
              <a:ext uri="{FF2B5EF4-FFF2-40B4-BE49-F238E27FC236}">
                <a16:creationId xmlns:a16="http://schemas.microsoft.com/office/drawing/2014/main" id="{685A11BE-BFB3-4DB7-9F03-C2318488A6CC}"/>
              </a:ext>
            </a:extLst>
          </p:cNvPr>
          <p:cNvSpPr txBox="1"/>
          <p:nvPr/>
        </p:nvSpPr>
        <p:spPr>
          <a:xfrm>
            <a:off x="304606" y="5427696"/>
            <a:ext cx="4162576" cy="738664"/>
          </a:xfrm>
          <a:prstGeom prst="rect">
            <a:avLst/>
          </a:prstGeom>
          <a:noFill/>
        </p:spPr>
        <p:txBody>
          <a:bodyPr wrap="squar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pitchFamily="34" charset="0"/>
                <a:cs typeface="Calibri" panose="020F0502020204030204" pitchFamily="34" charset="0"/>
              </a:rPr>
              <a:t>Every Participant in the Blockchain (human or machine) requires a computer running the Blockchain Application </a:t>
            </a:r>
          </a:p>
        </p:txBody>
      </p:sp>
      <p:cxnSp>
        <p:nvCxnSpPr>
          <p:cNvPr id="30" name="Straight Connector 29">
            <a:extLst>
              <a:ext uri="{FF2B5EF4-FFF2-40B4-BE49-F238E27FC236}">
                <a16:creationId xmlns:a16="http://schemas.microsoft.com/office/drawing/2014/main" id="{16B3C68E-7569-4732-8AF2-3325B98C17AB}"/>
              </a:ext>
            </a:extLst>
          </p:cNvPr>
          <p:cNvCxnSpPr/>
          <p:nvPr/>
        </p:nvCxnSpPr>
        <p:spPr>
          <a:xfrm>
            <a:off x="304800" y="541020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9797741" y="1859231"/>
            <a:ext cx="1667481" cy="1182566"/>
          </a:xfrm>
          <a:prstGeom prst="rect">
            <a:avLst/>
          </a:prstGeom>
        </p:spPr>
      </p:pic>
      <p:pic>
        <p:nvPicPr>
          <p:cNvPr id="39" name="Picture 38"/>
          <p:cNvPicPr>
            <a:picLocks noChangeAspect="1"/>
          </p:cNvPicPr>
          <p:nvPr/>
        </p:nvPicPr>
        <p:blipFill>
          <a:blip r:embed="rId3"/>
          <a:stretch>
            <a:fillRect/>
          </a:stretch>
        </p:blipFill>
        <p:spPr>
          <a:xfrm>
            <a:off x="9797740" y="3607474"/>
            <a:ext cx="1667481" cy="1182566"/>
          </a:xfrm>
          <a:prstGeom prst="rect">
            <a:avLst/>
          </a:prstGeom>
        </p:spPr>
      </p:pic>
      <p:pic>
        <p:nvPicPr>
          <p:cNvPr id="40" name="Picture 39"/>
          <p:cNvPicPr>
            <a:picLocks noChangeAspect="1"/>
          </p:cNvPicPr>
          <p:nvPr/>
        </p:nvPicPr>
        <p:blipFill>
          <a:blip r:embed="rId3"/>
          <a:stretch>
            <a:fillRect/>
          </a:stretch>
        </p:blipFill>
        <p:spPr>
          <a:xfrm>
            <a:off x="9797741" y="5409983"/>
            <a:ext cx="1667481" cy="1182566"/>
          </a:xfrm>
          <a:prstGeom prst="rect">
            <a:avLst/>
          </a:prstGeom>
        </p:spPr>
      </p:pic>
      <p:cxnSp>
        <p:nvCxnSpPr>
          <p:cNvPr id="5" name="Straight Connector 4">
            <a:extLst>
              <a:ext uri="{FF2B5EF4-FFF2-40B4-BE49-F238E27FC236}">
                <a16:creationId xmlns:a16="http://schemas.microsoft.com/office/drawing/2014/main" id="{FD893FC4-8530-4CFD-8268-C3745A8EE251}"/>
              </a:ext>
            </a:extLst>
          </p:cNvPr>
          <p:cNvCxnSpPr/>
          <p:nvPr/>
        </p:nvCxnSpPr>
        <p:spPr>
          <a:xfrm>
            <a:off x="3935894" y="1669774"/>
            <a:ext cx="0" cy="2955235"/>
          </a:xfrm>
          <a:prstGeom prst="line">
            <a:avLst/>
          </a:prstGeom>
          <a:ln w="38100">
            <a:solidFill>
              <a:srgbClr val="00C37B"/>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Isosceles Triangle 5">
            <a:extLst>
              <a:ext uri="{FF2B5EF4-FFF2-40B4-BE49-F238E27FC236}">
                <a16:creationId xmlns:a16="http://schemas.microsoft.com/office/drawing/2014/main" id="{4C96BE3A-2B46-4E12-988B-F65A6D5FF08F}"/>
              </a:ext>
            </a:extLst>
          </p:cNvPr>
          <p:cNvSpPr/>
          <p:nvPr/>
        </p:nvSpPr>
        <p:spPr>
          <a:xfrm rot="5400000">
            <a:off x="3677684" y="2105548"/>
            <a:ext cx="794102" cy="198169"/>
          </a:xfrm>
          <a:prstGeom prst="triangle">
            <a:avLst/>
          </a:prstGeom>
          <a:solidFill>
            <a:srgbClr val="00DE89"/>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1909041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BAD3FAA8-650A-4E1B-B561-D86BE9AFB0F0}"/>
              </a:ext>
            </a:extLst>
          </p:cNvPr>
          <p:cNvSpPr>
            <a:spLocks noGrp="1"/>
          </p:cNvSpPr>
          <p:nvPr>
            <p:ph type="title"/>
          </p:nvPr>
        </p:nvSpPr>
        <p:spPr>
          <a:xfrm>
            <a:off x="407988" y="301584"/>
            <a:ext cx="10944596" cy="532736"/>
          </a:xfrm>
        </p:spPr>
        <p:txBody>
          <a:bodyPr>
            <a:noAutofit/>
          </a:bodyPr>
          <a:lstStyle/>
          <a:p>
            <a:r>
              <a:rPr lang="en-US" sz="2400" dirty="0"/>
              <a:t>A </a:t>
            </a:r>
            <a:r>
              <a:rPr lang="en-US" sz="2400" dirty="0" err="1"/>
              <a:t>Blockchain</a:t>
            </a:r>
            <a:r>
              <a:rPr lang="en-US" sz="2400" dirty="0"/>
              <a:t> is…</a:t>
            </a:r>
            <a:endParaRPr lang="pt-PT" sz="2400" dirty="0"/>
          </a:p>
        </p:txBody>
      </p:sp>
      <p:sp>
        <p:nvSpPr>
          <p:cNvPr id="26" name="Rectangle 25">
            <a:extLst>
              <a:ext uri="{FF2B5EF4-FFF2-40B4-BE49-F238E27FC236}">
                <a16:creationId xmlns:a16="http://schemas.microsoft.com/office/drawing/2014/main" id="{3EEE5A97-31FC-4408-B243-0B7D1332D95C}"/>
              </a:ext>
            </a:extLst>
          </p:cNvPr>
          <p:cNvSpPr/>
          <p:nvPr/>
        </p:nvSpPr>
        <p:spPr>
          <a:xfrm>
            <a:off x="3657600" y="1524000"/>
            <a:ext cx="7467600" cy="4330890"/>
          </a:xfrm>
          <a:prstGeom prst="rect">
            <a:avLst/>
          </a:prstGeom>
          <a:solidFill>
            <a:schemeClr val="bg1">
              <a:alpha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28" name="Rectangle: Rounded Corners 2">
            <a:extLst>
              <a:ext uri="{FF2B5EF4-FFF2-40B4-BE49-F238E27FC236}">
                <a16:creationId xmlns:a16="http://schemas.microsoft.com/office/drawing/2014/main" id="{2A479212-E55C-4380-9B2D-662949787962}"/>
              </a:ext>
            </a:extLst>
          </p:cNvPr>
          <p:cNvSpPr/>
          <p:nvPr/>
        </p:nvSpPr>
        <p:spPr>
          <a:xfrm>
            <a:off x="407988" y="1412875"/>
            <a:ext cx="3352800" cy="712787"/>
          </a:xfrm>
          <a:prstGeom prst="roundRect">
            <a:avLst/>
          </a:prstGeom>
          <a:solidFill>
            <a:srgbClr val="6964D1"/>
          </a:solidFill>
          <a:ln>
            <a:solidFill>
              <a:schemeClr val="bg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Ubuntu" panose="020B0504030602030204" pitchFamily="34" charset="0"/>
              </a:rPr>
              <a:t>Secure</a:t>
            </a:r>
          </a:p>
        </p:txBody>
      </p:sp>
      <p:graphicFrame>
        <p:nvGraphicFramePr>
          <p:cNvPr id="31" name="Diagram 30">
            <a:extLst>
              <a:ext uri="{FF2B5EF4-FFF2-40B4-BE49-F238E27FC236}">
                <a16:creationId xmlns:a16="http://schemas.microsoft.com/office/drawing/2014/main" id="{3AACE354-0EF8-4279-BBD0-3DB9F7465914}"/>
              </a:ext>
            </a:extLst>
          </p:cNvPr>
          <p:cNvGraphicFramePr/>
          <p:nvPr>
            <p:extLst>
              <p:ext uri="{D42A27DB-BD31-4B8C-83A1-F6EECF244321}">
                <p14:modId xmlns:p14="http://schemas.microsoft.com/office/powerpoint/2010/main" val="1501572343"/>
              </p:ext>
            </p:extLst>
          </p:nvPr>
        </p:nvGraphicFramePr>
        <p:xfrm>
          <a:off x="3886200" y="1524000"/>
          <a:ext cx="7010400" cy="43308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Rectangle 31">
            <a:extLst>
              <a:ext uri="{FF2B5EF4-FFF2-40B4-BE49-F238E27FC236}">
                <a16:creationId xmlns:a16="http://schemas.microsoft.com/office/drawing/2014/main" id="{34129A95-99CF-4549-98E3-4926AA5F1DD8}"/>
              </a:ext>
            </a:extLst>
          </p:cNvPr>
          <p:cNvSpPr/>
          <p:nvPr/>
        </p:nvSpPr>
        <p:spPr>
          <a:xfrm>
            <a:off x="457200" y="2133600"/>
            <a:ext cx="3200400"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 Blockchain is “Secure By Design”</a:t>
            </a:r>
            <a:br>
              <a:rPr kumimoji="0" lang="en-US" sz="1800" b="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US" sz="1800" b="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…Blockchain membership and stored data are encrypted</a:t>
            </a:r>
            <a:br>
              <a:rPr kumimoji="0" lang="en-US" sz="1800" b="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US" sz="1800" b="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…Members can only see what is relevant to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alibri" panose="020F0502020204030204" pitchFamily="34" charset="0"/>
                <a:cs typeface="Calibri" panose="020F0502020204030204" pitchFamily="34" charset="0"/>
              </a:rPr>
              <a:t>…A Blockchain is “Private By Design”</a:t>
            </a:r>
            <a:endParaRPr kumimoji="0" lang="en-US" sz="1800" b="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4002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Group 128">
            <a:extLst>
              <a:ext uri="{FF2B5EF4-FFF2-40B4-BE49-F238E27FC236}">
                <a16:creationId xmlns:a16="http://schemas.microsoft.com/office/drawing/2014/main" id="{65BDF990-C5D4-4B67-9548-554367B6211F}"/>
              </a:ext>
            </a:extLst>
          </p:cNvPr>
          <p:cNvGrpSpPr/>
          <p:nvPr/>
        </p:nvGrpSpPr>
        <p:grpSpPr>
          <a:xfrm>
            <a:off x="768814" y="1065620"/>
            <a:ext cx="5304226" cy="5427507"/>
            <a:chOff x="1327263" y="304800"/>
            <a:chExt cx="5676182" cy="6214150"/>
          </a:xfrm>
        </p:grpSpPr>
        <p:sp>
          <p:nvSpPr>
            <p:cNvPr id="109" name="Oval 108">
              <a:extLst>
                <a:ext uri="{FF2B5EF4-FFF2-40B4-BE49-F238E27FC236}">
                  <a16:creationId xmlns:a16="http://schemas.microsoft.com/office/drawing/2014/main" id="{5CB6CB32-B94F-442D-9C14-8C3BD570E92C}"/>
                </a:ext>
              </a:extLst>
            </p:cNvPr>
            <p:cNvSpPr/>
            <p:nvPr/>
          </p:nvSpPr>
          <p:spPr>
            <a:xfrm>
              <a:off x="1828800" y="914400"/>
              <a:ext cx="4572000" cy="4572000"/>
            </a:xfrm>
            <a:prstGeom prst="ellipse">
              <a:avLst/>
            </a:prstGeom>
            <a:solidFill>
              <a:schemeClr val="bg1"/>
            </a:solidFill>
            <a:ln w="28575">
              <a:solidFill>
                <a:schemeClr val="bg2">
                  <a:lumMod val="75000"/>
                </a:schemeClr>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108" name="Rectangle 107">
              <a:extLst>
                <a:ext uri="{FF2B5EF4-FFF2-40B4-BE49-F238E27FC236}">
                  <a16:creationId xmlns:a16="http://schemas.microsoft.com/office/drawing/2014/main" id="{81B482FC-8331-426F-8CA6-83F0A18332C2}"/>
                </a:ext>
              </a:extLst>
            </p:cNvPr>
            <p:cNvSpPr/>
            <p:nvPr/>
          </p:nvSpPr>
          <p:spPr>
            <a:xfrm>
              <a:off x="1668952" y="1850894"/>
              <a:ext cx="1121071" cy="13329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107" name="Rectangle 106">
              <a:extLst>
                <a:ext uri="{FF2B5EF4-FFF2-40B4-BE49-F238E27FC236}">
                  <a16:creationId xmlns:a16="http://schemas.microsoft.com/office/drawing/2014/main" id="{C9F2B37E-D1C6-40AC-B5A2-2C190F71ECB8}"/>
                </a:ext>
              </a:extLst>
            </p:cNvPr>
            <p:cNvSpPr/>
            <p:nvPr/>
          </p:nvSpPr>
          <p:spPr>
            <a:xfrm>
              <a:off x="1667471" y="4126284"/>
              <a:ext cx="1151929" cy="11873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106" name="Rectangle 105">
              <a:extLst>
                <a:ext uri="{FF2B5EF4-FFF2-40B4-BE49-F238E27FC236}">
                  <a16:creationId xmlns:a16="http://schemas.microsoft.com/office/drawing/2014/main" id="{71D38B65-F7BF-4966-AE63-F57C88C7BA87}"/>
                </a:ext>
              </a:extLst>
            </p:cNvPr>
            <p:cNvSpPr/>
            <p:nvPr/>
          </p:nvSpPr>
          <p:spPr>
            <a:xfrm>
              <a:off x="3695770" y="5109493"/>
              <a:ext cx="1121071" cy="12504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105" name="Rectangle 104">
              <a:extLst>
                <a:ext uri="{FF2B5EF4-FFF2-40B4-BE49-F238E27FC236}">
                  <a16:creationId xmlns:a16="http://schemas.microsoft.com/office/drawing/2014/main" id="{BE71FD5A-0ABD-4353-BA8D-E1BD2ADDCA15}"/>
                </a:ext>
              </a:extLst>
            </p:cNvPr>
            <p:cNvSpPr/>
            <p:nvPr/>
          </p:nvSpPr>
          <p:spPr>
            <a:xfrm>
              <a:off x="5638800" y="3745856"/>
              <a:ext cx="987680" cy="10690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104" name="Rectangle 103">
              <a:extLst>
                <a:ext uri="{FF2B5EF4-FFF2-40B4-BE49-F238E27FC236}">
                  <a16:creationId xmlns:a16="http://schemas.microsoft.com/office/drawing/2014/main" id="{273081D2-8228-49FC-8516-02CE9EFED900}"/>
                </a:ext>
              </a:extLst>
            </p:cNvPr>
            <p:cNvSpPr/>
            <p:nvPr/>
          </p:nvSpPr>
          <p:spPr>
            <a:xfrm>
              <a:off x="5660683" y="1905000"/>
              <a:ext cx="1198416" cy="109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103" name="Rectangle 102">
              <a:extLst>
                <a:ext uri="{FF2B5EF4-FFF2-40B4-BE49-F238E27FC236}">
                  <a16:creationId xmlns:a16="http://schemas.microsoft.com/office/drawing/2014/main" id="{70A71630-0828-414A-8C05-15ADC3C000C2}"/>
                </a:ext>
              </a:extLst>
            </p:cNvPr>
            <p:cNvSpPr/>
            <p:nvPr/>
          </p:nvSpPr>
          <p:spPr>
            <a:xfrm>
              <a:off x="3695770" y="304800"/>
              <a:ext cx="1029768" cy="1500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grpSp>
          <p:nvGrpSpPr>
            <p:cNvPr id="101" name="Group 100">
              <a:extLst>
                <a:ext uri="{FF2B5EF4-FFF2-40B4-BE49-F238E27FC236}">
                  <a16:creationId xmlns:a16="http://schemas.microsoft.com/office/drawing/2014/main" id="{6F914B50-43F4-4F8A-AFA4-90B7F3A873E3}"/>
                </a:ext>
              </a:extLst>
            </p:cNvPr>
            <p:cNvGrpSpPr/>
            <p:nvPr/>
          </p:nvGrpSpPr>
          <p:grpSpPr>
            <a:xfrm>
              <a:off x="1370503" y="456843"/>
              <a:ext cx="5632942" cy="6062107"/>
              <a:chOff x="1370503" y="456843"/>
              <a:chExt cx="5632942" cy="6062107"/>
            </a:xfrm>
          </p:grpSpPr>
          <p:grpSp>
            <p:nvGrpSpPr>
              <p:cNvPr id="13" name="Group 12">
                <a:extLst>
                  <a:ext uri="{FF2B5EF4-FFF2-40B4-BE49-F238E27FC236}">
                    <a16:creationId xmlns:a16="http://schemas.microsoft.com/office/drawing/2014/main" id="{2F137EF3-25EF-42EF-B5B5-8A7BB1C6D887}"/>
                  </a:ext>
                </a:extLst>
              </p:cNvPr>
              <p:cNvGrpSpPr/>
              <p:nvPr/>
            </p:nvGrpSpPr>
            <p:grpSpPr>
              <a:xfrm rot="5360112">
                <a:off x="2662836" y="3258918"/>
                <a:ext cx="3200400" cy="274320"/>
                <a:chOff x="1295400" y="3048000"/>
                <a:chExt cx="3200400" cy="274320"/>
              </a:xfrm>
            </p:grpSpPr>
            <p:cxnSp>
              <p:nvCxnSpPr>
                <p:cNvPr id="7" name="Straight Connector 6">
                  <a:extLst>
                    <a:ext uri="{FF2B5EF4-FFF2-40B4-BE49-F238E27FC236}">
                      <a16:creationId xmlns:a16="http://schemas.microsoft.com/office/drawing/2014/main" id="{B034BBBC-9F03-460D-869B-4897A42704AE}"/>
                    </a:ext>
                  </a:extLst>
                </p:cNvPr>
                <p:cNvCxnSpPr>
                  <a:cxnSpLocks/>
                </p:cNvCxnSpPr>
                <p:nvPr/>
              </p:nvCxnSpPr>
              <p:spPr>
                <a:xfrm flipH="1">
                  <a:off x="1295400" y="3200400"/>
                  <a:ext cx="3200400" cy="0"/>
                </a:xfrm>
                <a:prstGeom prst="line">
                  <a:avLst/>
                </a:prstGeom>
                <a:solidFill>
                  <a:schemeClr val="accent5"/>
                </a:solidFill>
                <a:ln w="38100">
                  <a:solidFill>
                    <a:schemeClr val="accent6"/>
                  </a:solidFill>
                </a:ln>
              </p:spPr>
              <p:style>
                <a:lnRef idx="3">
                  <a:schemeClr val="accent2"/>
                </a:lnRef>
                <a:fillRef idx="0">
                  <a:schemeClr val="accent2"/>
                </a:fillRef>
                <a:effectRef idx="2">
                  <a:schemeClr val="accent2"/>
                </a:effectRef>
                <a:fontRef idx="minor">
                  <a:schemeClr val="tx1"/>
                </a:fontRef>
              </p:style>
            </p:cxnSp>
            <p:sp>
              <p:nvSpPr>
                <p:cNvPr id="11" name="Oval 10">
                  <a:extLst>
                    <a:ext uri="{FF2B5EF4-FFF2-40B4-BE49-F238E27FC236}">
                      <a16:creationId xmlns:a16="http://schemas.microsoft.com/office/drawing/2014/main" id="{01D962CB-B824-403D-BD38-5DF45AFCBF30}"/>
                    </a:ext>
                  </a:extLst>
                </p:cNvPr>
                <p:cNvSpPr/>
                <p:nvPr/>
              </p:nvSpPr>
              <p:spPr>
                <a:xfrm>
                  <a:off x="4038600" y="3048000"/>
                  <a:ext cx="274320" cy="274320"/>
                </a:xfrm>
                <a:prstGeom prst="ellipse">
                  <a:avLst/>
                </a:prstGeom>
                <a:solidFill>
                  <a:schemeClr val="accent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21" name="Oval 20">
                  <a:extLst>
                    <a:ext uri="{FF2B5EF4-FFF2-40B4-BE49-F238E27FC236}">
                      <a16:creationId xmlns:a16="http://schemas.microsoft.com/office/drawing/2014/main" id="{D33B1C76-7154-4DCF-82FB-6DA168E1F542}"/>
                    </a:ext>
                  </a:extLst>
                </p:cNvPr>
                <p:cNvSpPr/>
                <p:nvPr/>
              </p:nvSpPr>
              <p:spPr>
                <a:xfrm>
                  <a:off x="1524000" y="3048000"/>
                  <a:ext cx="274320" cy="274320"/>
                </a:xfrm>
                <a:prstGeom prst="ellipse">
                  <a:avLst/>
                </a:prstGeom>
                <a:solidFill>
                  <a:schemeClr val="accent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grpSp>
          <p:grpSp>
            <p:nvGrpSpPr>
              <p:cNvPr id="29" name="Group 28">
                <a:extLst>
                  <a:ext uri="{FF2B5EF4-FFF2-40B4-BE49-F238E27FC236}">
                    <a16:creationId xmlns:a16="http://schemas.microsoft.com/office/drawing/2014/main" id="{6E39F761-56CB-42D0-BD12-A88D642B28CB}"/>
                  </a:ext>
                </a:extLst>
              </p:cNvPr>
              <p:cNvGrpSpPr/>
              <p:nvPr/>
            </p:nvGrpSpPr>
            <p:grpSpPr>
              <a:xfrm rot="19717490">
                <a:off x="2665897" y="3254395"/>
                <a:ext cx="3200400" cy="274320"/>
                <a:chOff x="1295400" y="3048000"/>
                <a:chExt cx="3200400" cy="274320"/>
              </a:xfrm>
            </p:grpSpPr>
            <p:cxnSp>
              <p:nvCxnSpPr>
                <p:cNvPr id="34" name="Straight Connector 33">
                  <a:extLst>
                    <a:ext uri="{FF2B5EF4-FFF2-40B4-BE49-F238E27FC236}">
                      <a16:creationId xmlns:a16="http://schemas.microsoft.com/office/drawing/2014/main" id="{0426764B-6E96-44AE-A443-D6EF02666C27}"/>
                    </a:ext>
                  </a:extLst>
                </p:cNvPr>
                <p:cNvCxnSpPr>
                  <a:cxnSpLocks/>
                </p:cNvCxnSpPr>
                <p:nvPr/>
              </p:nvCxnSpPr>
              <p:spPr>
                <a:xfrm flipH="1">
                  <a:off x="1295400" y="3200400"/>
                  <a:ext cx="3200400" cy="0"/>
                </a:xfrm>
                <a:prstGeom prst="line">
                  <a:avLst/>
                </a:prstGeom>
                <a:solidFill>
                  <a:schemeClr val="accent5"/>
                </a:solidFill>
                <a:ln w="38100">
                  <a:solidFill>
                    <a:schemeClr val="accent6"/>
                  </a:solidFill>
                </a:ln>
              </p:spPr>
              <p:style>
                <a:lnRef idx="3">
                  <a:schemeClr val="accent2"/>
                </a:lnRef>
                <a:fillRef idx="0">
                  <a:schemeClr val="accent2"/>
                </a:fillRef>
                <a:effectRef idx="2">
                  <a:schemeClr val="accent2"/>
                </a:effectRef>
                <a:fontRef idx="minor">
                  <a:schemeClr val="tx1"/>
                </a:fontRef>
              </p:style>
            </p:cxnSp>
            <p:sp>
              <p:nvSpPr>
                <p:cNvPr id="35" name="Oval 34">
                  <a:extLst>
                    <a:ext uri="{FF2B5EF4-FFF2-40B4-BE49-F238E27FC236}">
                      <a16:creationId xmlns:a16="http://schemas.microsoft.com/office/drawing/2014/main" id="{A950A9FE-FDC8-4A89-8E0A-2614C79CC7FC}"/>
                    </a:ext>
                  </a:extLst>
                </p:cNvPr>
                <p:cNvSpPr/>
                <p:nvPr/>
              </p:nvSpPr>
              <p:spPr>
                <a:xfrm>
                  <a:off x="4038600" y="3048000"/>
                  <a:ext cx="274320" cy="274320"/>
                </a:xfrm>
                <a:prstGeom prst="ellipse">
                  <a:avLst/>
                </a:prstGeom>
                <a:solidFill>
                  <a:schemeClr val="accent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36" name="Oval 35">
                  <a:extLst>
                    <a:ext uri="{FF2B5EF4-FFF2-40B4-BE49-F238E27FC236}">
                      <a16:creationId xmlns:a16="http://schemas.microsoft.com/office/drawing/2014/main" id="{35DB6B3B-B4E8-4B0D-8E21-0F15C9ED69EA}"/>
                    </a:ext>
                  </a:extLst>
                </p:cNvPr>
                <p:cNvSpPr/>
                <p:nvPr/>
              </p:nvSpPr>
              <p:spPr>
                <a:xfrm>
                  <a:off x="1524000" y="3048000"/>
                  <a:ext cx="274320" cy="274320"/>
                </a:xfrm>
                <a:prstGeom prst="ellipse">
                  <a:avLst/>
                </a:prstGeom>
                <a:solidFill>
                  <a:schemeClr val="accent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grpSp>
          <p:grpSp>
            <p:nvGrpSpPr>
              <p:cNvPr id="30" name="Group 29">
                <a:extLst>
                  <a:ext uri="{FF2B5EF4-FFF2-40B4-BE49-F238E27FC236}">
                    <a16:creationId xmlns:a16="http://schemas.microsoft.com/office/drawing/2014/main" id="{5657ED2E-2675-42F2-8570-750DAEA727DA}"/>
                  </a:ext>
                </a:extLst>
              </p:cNvPr>
              <p:cNvGrpSpPr/>
              <p:nvPr/>
            </p:nvGrpSpPr>
            <p:grpSpPr>
              <a:xfrm rot="1881682">
                <a:off x="2666117" y="3275947"/>
                <a:ext cx="3200400" cy="274320"/>
                <a:chOff x="1295400" y="3078480"/>
                <a:chExt cx="3200400" cy="274320"/>
              </a:xfrm>
            </p:grpSpPr>
            <p:cxnSp>
              <p:nvCxnSpPr>
                <p:cNvPr id="31" name="Straight Connector 30">
                  <a:extLst>
                    <a:ext uri="{FF2B5EF4-FFF2-40B4-BE49-F238E27FC236}">
                      <a16:creationId xmlns:a16="http://schemas.microsoft.com/office/drawing/2014/main" id="{7CF83C1A-7439-4C2A-9DEA-42466E8D8512}"/>
                    </a:ext>
                  </a:extLst>
                </p:cNvPr>
                <p:cNvCxnSpPr>
                  <a:cxnSpLocks/>
                </p:cNvCxnSpPr>
                <p:nvPr/>
              </p:nvCxnSpPr>
              <p:spPr>
                <a:xfrm flipH="1">
                  <a:off x="1295400" y="3200400"/>
                  <a:ext cx="3200400" cy="0"/>
                </a:xfrm>
                <a:prstGeom prst="line">
                  <a:avLst/>
                </a:prstGeom>
                <a:solidFill>
                  <a:schemeClr val="accent5"/>
                </a:solidFill>
                <a:ln w="38100">
                  <a:solidFill>
                    <a:schemeClr val="accent6"/>
                  </a:solidFill>
                </a:ln>
              </p:spPr>
              <p:style>
                <a:lnRef idx="3">
                  <a:schemeClr val="accent2"/>
                </a:lnRef>
                <a:fillRef idx="0">
                  <a:schemeClr val="accent2"/>
                </a:fillRef>
                <a:effectRef idx="2">
                  <a:schemeClr val="accent2"/>
                </a:effectRef>
                <a:fontRef idx="minor">
                  <a:schemeClr val="tx1"/>
                </a:fontRef>
              </p:style>
            </p:cxnSp>
            <p:sp>
              <p:nvSpPr>
                <p:cNvPr id="32" name="Oval 31">
                  <a:extLst>
                    <a:ext uri="{FF2B5EF4-FFF2-40B4-BE49-F238E27FC236}">
                      <a16:creationId xmlns:a16="http://schemas.microsoft.com/office/drawing/2014/main" id="{C046FAD7-EF7A-4B63-8A20-01BA71F448C6}"/>
                    </a:ext>
                  </a:extLst>
                </p:cNvPr>
                <p:cNvSpPr/>
                <p:nvPr/>
              </p:nvSpPr>
              <p:spPr>
                <a:xfrm>
                  <a:off x="4038600" y="3078480"/>
                  <a:ext cx="274320" cy="274320"/>
                </a:xfrm>
                <a:prstGeom prst="ellipse">
                  <a:avLst/>
                </a:prstGeom>
                <a:solidFill>
                  <a:schemeClr val="accent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97018AA3-E1E0-4AA2-A263-CCFCAE3FE0F0}"/>
                    </a:ext>
                  </a:extLst>
                </p:cNvPr>
                <p:cNvSpPr/>
                <p:nvPr/>
              </p:nvSpPr>
              <p:spPr>
                <a:xfrm>
                  <a:off x="1524000" y="3078480"/>
                  <a:ext cx="274320" cy="274320"/>
                </a:xfrm>
                <a:prstGeom prst="ellipse">
                  <a:avLst/>
                </a:prstGeom>
                <a:solidFill>
                  <a:schemeClr val="accent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grpSp>
          <p:grpSp>
            <p:nvGrpSpPr>
              <p:cNvPr id="39" name="Group 38">
                <a:extLst>
                  <a:ext uri="{FF2B5EF4-FFF2-40B4-BE49-F238E27FC236}">
                    <a16:creationId xmlns:a16="http://schemas.microsoft.com/office/drawing/2014/main" id="{72223EF9-9049-4265-BCA4-87704AC195D3}"/>
                  </a:ext>
                </a:extLst>
              </p:cNvPr>
              <p:cNvGrpSpPr/>
              <p:nvPr/>
            </p:nvGrpSpPr>
            <p:grpSpPr>
              <a:xfrm>
                <a:off x="3895983" y="2945021"/>
                <a:ext cx="685800" cy="914400"/>
                <a:chOff x="6629400" y="838200"/>
                <a:chExt cx="685800" cy="914400"/>
              </a:xfrm>
            </p:grpSpPr>
            <p:sp>
              <p:nvSpPr>
                <p:cNvPr id="38" name="Rectangle 37">
                  <a:extLst>
                    <a:ext uri="{FF2B5EF4-FFF2-40B4-BE49-F238E27FC236}">
                      <a16:creationId xmlns:a16="http://schemas.microsoft.com/office/drawing/2014/main" id="{A14A7A99-059F-4D46-8B09-2ECAD4CBED06}"/>
                    </a:ext>
                  </a:extLst>
                </p:cNvPr>
                <p:cNvSpPr/>
                <p:nvPr/>
              </p:nvSpPr>
              <p:spPr>
                <a:xfrm>
                  <a:off x="6629400" y="838200"/>
                  <a:ext cx="6858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37" name="Freeform 718">
                  <a:extLst>
                    <a:ext uri="{FF2B5EF4-FFF2-40B4-BE49-F238E27FC236}">
                      <a16:creationId xmlns:a16="http://schemas.microsoft.com/office/drawing/2014/main" id="{0684E0E3-7DD1-42AF-B792-CD816206A38A}"/>
                    </a:ext>
                  </a:extLst>
                </p:cNvPr>
                <p:cNvSpPr>
                  <a:spLocks noChangeAspect="1" noEditPoints="1"/>
                </p:cNvSpPr>
                <p:nvPr/>
              </p:nvSpPr>
              <p:spPr bwMode="auto">
                <a:xfrm>
                  <a:off x="6720348" y="951764"/>
                  <a:ext cx="540000" cy="687271"/>
                </a:xfrm>
                <a:custGeom>
                  <a:avLst/>
                  <a:gdLst/>
                  <a:ahLst/>
                  <a:cxnLst>
                    <a:cxn ang="0">
                      <a:pos x="99" y="87"/>
                    </a:cxn>
                    <a:cxn ang="0">
                      <a:pos x="102" y="103"/>
                    </a:cxn>
                    <a:cxn ang="0">
                      <a:pos x="89" y="130"/>
                    </a:cxn>
                    <a:cxn ang="0">
                      <a:pos x="109" y="143"/>
                    </a:cxn>
                    <a:cxn ang="0">
                      <a:pos x="69" y="74"/>
                    </a:cxn>
                    <a:cxn ang="0">
                      <a:pos x="77" y="72"/>
                    </a:cxn>
                    <a:cxn ang="0">
                      <a:pos x="99" y="87"/>
                    </a:cxn>
                    <a:cxn ang="0">
                      <a:pos x="109" y="143"/>
                    </a:cxn>
                    <a:cxn ang="0">
                      <a:pos x="128" y="210"/>
                    </a:cxn>
                    <a:cxn ang="0">
                      <a:pos x="57" y="215"/>
                    </a:cxn>
                    <a:cxn ang="0">
                      <a:pos x="52" y="100"/>
                    </a:cxn>
                    <a:cxn ang="0">
                      <a:pos x="52" y="103"/>
                    </a:cxn>
                    <a:cxn ang="0">
                      <a:pos x="66" y="130"/>
                    </a:cxn>
                    <a:cxn ang="0">
                      <a:pos x="26" y="210"/>
                    </a:cxn>
                    <a:cxn ang="0">
                      <a:pos x="52" y="100"/>
                    </a:cxn>
                    <a:cxn ang="0">
                      <a:pos x="69" y="74"/>
                    </a:cxn>
                    <a:cxn ang="0">
                      <a:pos x="99" y="87"/>
                    </a:cxn>
                    <a:cxn ang="0">
                      <a:pos x="119" y="73"/>
                    </a:cxn>
                    <a:cxn ang="0">
                      <a:pos x="108" y="50"/>
                    </a:cxn>
                    <a:cxn ang="0">
                      <a:pos x="128" y="25"/>
                    </a:cxn>
                    <a:cxn ang="0">
                      <a:pos x="149" y="50"/>
                    </a:cxn>
                    <a:cxn ang="0">
                      <a:pos x="138" y="73"/>
                    </a:cxn>
                    <a:cxn ang="0">
                      <a:pos x="170" y="139"/>
                    </a:cxn>
                    <a:cxn ang="0">
                      <a:pos x="109" y="143"/>
                    </a:cxn>
                    <a:cxn ang="0">
                      <a:pos x="52" y="100"/>
                    </a:cxn>
                    <a:cxn ang="0">
                      <a:pos x="21" y="100"/>
                    </a:cxn>
                    <a:cxn ang="0">
                      <a:pos x="69" y="74"/>
                    </a:cxn>
                    <a:cxn ang="0">
                      <a:pos x="44" y="41"/>
                    </a:cxn>
                    <a:cxn ang="0">
                      <a:pos x="53" y="22"/>
                    </a:cxn>
                    <a:cxn ang="0">
                      <a:pos x="36" y="0"/>
                    </a:cxn>
                    <a:cxn ang="0">
                      <a:pos x="18" y="22"/>
                    </a:cxn>
                    <a:cxn ang="0">
                      <a:pos x="28" y="41"/>
                    </a:cxn>
                    <a:cxn ang="0">
                      <a:pos x="0" y="97"/>
                    </a:cxn>
                  </a:cxnLst>
                  <a:rect l="0" t="0" r="r" b="b"/>
                  <a:pathLst>
                    <a:path w="170" h="216">
                      <a:moveTo>
                        <a:pt x="99" y="87"/>
                      </a:moveTo>
                      <a:cubicBezTo>
                        <a:pt x="101" y="92"/>
                        <a:pt x="102" y="97"/>
                        <a:pt x="102" y="103"/>
                      </a:cubicBezTo>
                      <a:cubicBezTo>
                        <a:pt x="102" y="113"/>
                        <a:pt x="95" y="125"/>
                        <a:pt x="89" y="130"/>
                      </a:cubicBezTo>
                      <a:cubicBezTo>
                        <a:pt x="97" y="133"/>
                        <a:pt x="103" y="137"/>
                        <a:pt x="109" y="143"/>
                      </a:cubicBezTo>
                      <a:moveTo>
                        <a:pt x="69" y="74"/>
                      </a:moveTo>
                      <a:cubicBezTo>
                        <a:pt x="72" y="73"/>
                        <a:pt x="75" y="72"/>
                        <a:pt x="77" y="72"/>
                      </a:cubicBezTo>
                      <a:cubicBezTo>
                        <a:pt x="87" y="72"/>
                        <a:pt x="95" y="78"/>
                        <a:pt x="99" y="87"/>
                      </a:cubicBezTo>
                      <a:moveTo>
                        <a:pt x="109" y="143"/>
                      </a:moveTo>
                      <a:cubicBezTo>
                        <a:pt x="123" y="157"/>
                        <a:pt x="128" y="182"/>
                        <a:pt x="128" y="210"/>
                      </a:cubicBezTo>
                      <a:cubicBezTo>
                        <a:pt x="128" y="214"/>
                        <a:pt x="87" y="216"/>
                        <a:pt x="57" y="215"/>
                      </a:cubicBezTo>
                      <a:moveTo>
                        <a:pt x="52" y="100"/>
                      </a:moveTo>
                      <a:cubicBezTo>
                        <a:pt x="52" y="101"/>
                        <a:pt x="52" y="102"/>
                        <a:pt x="52" y="103"/>
                      </a:cubicBezTo>
                      <a:cubicBezTo>
                        <a:pt x="52" y="113"/>
                        <a:pt x="60" y="125"/>
                        <a:pt x="66" y="130"/>
                      </a:cubicBezTo>
                      <a:cubicBezTo>
                        <a:pt x="36" y="139"/>
                        <a:pt x="26" y="171"/>
                        <a:pt x="26" y="210"/>
                      </a:cubicBezTo>
                      <a:moveTo>
                        <a:pt x="52" y="100"/>
                      </a:moveTo>
                      <a:cubicBezTo>
                        <a:pt x="53" y="87"/>
                        <a:pt x="60" y="77"/>
                        <a:pt x="69" y="74"/>
                      </a:cubicBezTo>
                      <a:moveTo>
                        <a:pt x="99" y="87"/>
                      </a:moveTo>
                      <a:cubicBezTo>
                        <a:pt x="104" y="80"/>
                        <a:pt x="110" y="76"/>
                        <a:pt x="119" y="73"/>
                      </a:cubicBezTo>
                      <a:cubicBezTo>
                        <a:pt x="114" y="68"/>
                        <a:pt x="108" y="59"/>
                        <a:pt x="108" y="50"/>
                      </a:cubicBezTo>
                      <a:cubicBezTo>
                        <a:pt x="108" y="35"/>
                        <a:pt x="117" y="25"/>
                        <a:pt x="128" y="25"/>
                      </a:cubicBezTo>
                      <a:cubicBezTo>
                        <a:pt x="140" y="25"/>
                        <a:pt x="149" y="35"/>
                        <a:pt x="149" y="50"/>
                      </a:cubicBezTo>
                      <a:cubicBezTo>
                        <a:pt x="149" y="59"/>
                        <a:pt x="143" y="68"/>
                        <a:pt x="138" y="73"/>
                      </a:cubicBezTo>
                      <a:cubicBezTo>
                        <a:pt x="162" y="80"/>
                        <a:pt x="170" y="107"/>
                        <a:pt x="170" y="139"/>
                      </a:cubicBezTo>
                      <a:cubicBezTo>
                        <a:pt x="170" y="143"/>
                        <a:pt x="134" y="144"/>
                        <a:pt x="109" y="143"/>
                      </a:cubicBezTo>
                      <a:moveTo>
                        <a:pt x="52" y="100"/>
                      </a:moveTo>
                      <a:cubicBezTo>
                        <a:pt x="43" y="101"/>
                        <a:pt x="31" y="101"/>
                        <a:pt x="21" y="100"/>
                      </a:cubicBezTo>
                      <a:moveTo>
                        <a:pt x="69" y="74"/>
                      </a:moveTo>
                      <a:cubicBezTo>
                        <a:pt x="66" y="57"/>
                        <a:pt x="58" y="45"/>
                        <a:pt x="44" y="41"/>
                      </a:cubicBezTo>
                      <a:cubicBezTo>
                        <a:pt x="48" y="37"/>
                        <a:pt x="53" y="29"/>
                        <a:pt x="53" y="22"/>
                      </a:cubicBezTo>
                      <a:cubicBezTo>
                        <a:pt x="53" y="9"/>
                        <a:pt x="46" y="0"/>
                        <a:pt x="36" y="0"/>
                      </a:cubicBezTo>
                      <a:cubicBezTo>
                        <a:pt x="26" y="0"/>
                        <a:pt x="18" y="9"/>
                        <a:pt x="18" y="22"/>
                      </a:cubicBezTo>
                      <a:cubicBezTo>
                        <a:pt x="18" y="29"/>
                        <a:pt x="24" y="37"/>
                        <a:pt x="28" y="41"/>
                      </a:cubicBezTo>
                      <a:cubicBezTo>
                        <a:pt x="7" y="47"/>
                        <a:pt x="0" y="70"/>
                        <a:pt x="0" y="97"/>
                      </a:cubicBezTo>
                    </a:path>
                  </a:pathLst>
                </a:custGeom>
                <a:solidFill>
                  <a:schemeClr val="bg1"/>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grpSp>
          <p:grpSp>
            <p:nvGrpSpPr>
              <p:cNvPr id="86" name="Group 85">
                <a:extLst>
                  <a:ext uri="{FF2B5EF4-FFF2-40B4-BE49-F238E27FC236}">
                    <a16:creationId xmlns:a16="http://schemas.microsoft.com/office/drawing/2014/main" id="{FB130022-34F8-4DAA-8FC8-B73B363CC6ED}"/>
                  </a:ext>
                </a:extLst>
              </p:cNvPr>
              <p:cNvGrpSpPr/>
              <p:nvPr/>
            </p:nvGrpSpPr>
            <p:grpSpPr>
              <a:xfrm>
                <a:off x="5501274" y="3827369"/>
                <a:ext cx="1479285" cy="1071120"/>
                <a:chOff x="2084987" y="4908091"/>
                <a:chExt cx="1479285" cy="1071120"/>
              </a:xfrm>
            </p:grpSpPr>
            <p:sp>
              <p:nvSpPr>
                <p:cNvPr id="40" name="Freeform 708">
                  <a:extLst>
                    <a:ext uri="{FF2B5EF4-FFF2-40B4-BE49-F238E27FC236}">
                      <a16:creationId xmlns:a16="http://schemas.microsoft.com/office/drawing/2014/main" id="{C1CD58E0-585E-4AA9-B8A9-68C613CB1E23}"/>
                    </a:ext>
                  </a:extLst>
                </p:cNvPr>
                <p:cNvSpPr>
                  <a:spLocks noChangeAspect="1" noEditPoints="1"/>
                </p:cNvSpPr>
                <p:nvPr/>
              </p:nvSpPr>
              <p:spPr bwMode="auto">
                <a:xfrm>
                  <a:off x="2533548" y="4908091"/>
                  <a:ext cx="612000" cy="438660"/>
                </a:xfrm>
                <a:custGeom>
                  <a:avLst/>
                  <a:gdLst/>
                  <a:ahLst/>
                  <a:cxnLst>
                    <a:cxn ang="0">
                      <a:pos x="149" y="45"/>
                    </a:cxn>
                    <a:cxn ang="0">
                      <a:pos x="169" y="94"/>
                    </a:cxn>
                    <a:cxn ang="0">
                      <a:pos x="151" y="95"/>
                    </a:cxn>
                    <a:cxn ang="0">
                      <a:pos x="176" y="48"/>
                    </a:cxn>
                    <a:cxn ang="0">
                      <a:pos x="191" y="44"/>
                    </a:cxn>
                    <a:cxn ang="0">
                      <a:pos x="179" y="28"/>
                    </a:cxn>
                    <a:cxn ang="0">
                      <a:pos x="172" y="18"/>
                    </a:cxn>
                    <a:cxn ang="0">
                      <a:pos x="164" y="0"/>
                    </a:cxn>
                    <a:cxn ang="0">
                      <a:pos x="146" y="1"/>
                    </a:cxn>
                    <a:cxn ang="0">
                      <a:pos x="139" y="19"/>
                    </a:cxn>
                    <a:cxn ang="0">
                      <a:pos x="134" y="30"/>
                    </a:cxn>
                    <a:cxn ang="0">
                      <a:pos x="122" y="46"/>
                    </a:cxn>
                    <a:cxn ang="0">
                      <a:pos x="132" y="61"/>
                    </a:cxn>
                    <a:cxn ang="0">
                      <a:pos x="151" y="58"/>
                    </a:cxn>
                    <a:cxn ang="0">
                      <a:pos x="165" y="59"/>
                    </a:cxn>
                    <a:cxn ang="0">
                      <a:pos x="177" y="76"/>
                    </a:cxn>
                    <a:cxn ang="0">
                      <a:pos x="186" y="83"/>
                    </a:cxn>
                    <a:cxn ang="0">
                      <a:pos x="204" y="92"/>
                    </a:cxn>
                    <a:cxn ang="0">
                      <a:pos x="205" y="108"/>
                    </a:cxn>
                    <a:cxn ang="0">
                      <a:pos x="189" y="119"/>
                    </a:cxn>
                    <a:cxn ang="0">
                      <a:pos x="181" y="128"/>
                    </a:cxn>
                    <a:cxn ang="0">
                      <a:pos x="173" y="146"/>
                    </a:cxn>
                    <a:cxn ang="0">
                      <a:pos x="157" y="148"/>
                    </a:cxn>
                    <a:cxn ang="0">
                      <a:pos x="145" y="131"/>
                    </a:cxn>
                    <a:cxn ang="0">
                      <a:pos x="136" y="124"/>
                    </a:cxn>
                    <a:cxn ang="0">
                      <a:pos x="118" y="115"/>
                    </a:cxn>
                    <a:cxn ang="0">
                      <a:pos x="117" y="99"/>
                    </a:cxn>
                    <a:cxn ang="0">
                      <a:pos x="132" y="86"/>
                    </a:cxn>
                    <a:cxn ang="0">
                      <a:pos x="128" y="64"/>
                    </a:cxn>
                    <a:cxn ang="0">
                      <a:pos x="105" y="46"/>
                    </a:cxn>
                    <a:cxn ang="0">
                      <a:pos x="95" y="33"/>
                    </a:cxn>
                    <a:cxn ang="0">
                      <a:pos x="82" y="7"/>
                    </a:cxn>
                    <a:cxn ang="0">
                      <a:pos x="59" y="4"/>
                    </a:cxn>
                    <a:cxn ang="0">
                      <a:pos x="42" y="28"/>
                    </a:cxn>
                    <a:cxn ang="0">
                      <a:pos x="29" y="38"/>
                    </a:cxn>
                    <a:cxn ang="0">
                      <a:pos x="2" y="50"/>
                    </a:cxn>
                    <a:cxn ang="0">
                      <a:pos x="0" y="74"/>
                    </a:cxn>
                    <a:cxn ang="0">
                      <a:pos x="23" y="91"/>
                    </a:cxn>
                    <a:cxn ang="0">
                      <a:pos x="34" y="104"/>
                    </a:cxn>
                    <a:cxn ang="0">
                      <a:pos x="46" y="130"/>
                    </a:cxn>
                    <a:cxn ang="0">
                      <a:pos x="69" y="133"/>
                    </a:cxn>
                    <a:cxn ang="0">
                      <a:pos x="87" y="110"/>
                    </a:cxn>
                    <a:cxn ang="0">
                      <a:pos x="100" y="99"/>
                    </a:cxn>
                    <a:cxn ang="0">
                      <a:pos x="61" y="51"/>
                    </a:cxn>
                  </a:cxnLst>
                  <a:rect l="0" t="0" r="r" b="b"/>
                  <a:pathLst>
                    <a:path w="205" h="148">
                      <a:moveTo>
                        <a:pt x="164" y="27"/>
                      </a:moveTo>
                      <a:cubicBezTo>
                        <a:pt x="169" y="31"/>
                        <a:pt x="169" y="38"/>
                        <a:pt x="165" y="43"/>
                      </a:cubicBezTo>
                      <a:cubicBezTo>
                        <a:pt x="161" y="48"/>
                        <a:pt x="154" y="49"/>
                        <a:pt x="149" y="45"/>
                      </a:cubicBezTo>
                      <a:cubicBezTo>
                        <a:pt x="144" y="40"/>
                        <a:pt x="143" y="33"/>
                        <a:pt x="147" y="28"/>
                      </a:cubicBezTo>
                      <a:cubicBezTo>
                        <a:pt x="151" y="23"/>
                        <a:pt x="159" y="23"/>
                        <a:pt x="164" y="27"/>
                      </a:cubicBezTo>
                      <a:close/>
                      <a:moveTo>
                        <a:pt x="169" y="94"/>
                      </a:moveTo>
                      <a:cubicBezTo>
                        <a:pt x="174" y="98"/>
                        <a:pt x="175" y="106"/>
                        <a:pt x="171" y="112"/>
                      </a:cubicBezTo>
                      <a:cubicBezTo>
                        <a:pt x="166" y="117"/>
                        <a:pt x="158" y="118"/>
                        <a:pt x="153" y="113"/>
                      </a:cubicBezTo>
                      <a:cubicBezTo>
                        <a:pt x="147" y="109"/>
                        <a:pt x="147" y="101"/>
                        <a:pt x="151" y="95"/>
                      </a:cubicBezTo>
                      <a:cubicBezTo>
                        <a:pt x="156" y="90"/>
                        <a:pt x="164" y="89"/>
                        <a:pt x="169" y="94"/>
                      </a:cubicBezTo>
                      <a:close/>
                      <a:moveTo>
                        <a:pt x="183" y="59"/>
                      </a:moveTo>
                      <a:cubicBezTo>
                        <a:pt x="176" y="48"/>
                        <a:pt x="176" y="48"/>
                        <a:pt x="176" y="48"/>
                      </a:cubicBezTo>
                      <a:cubicBezTo>
                        <a:pt x="176" y="48"/>
                        <a:pt x="177" y="47"/>
                        <a:pt x="177" y="46"/>
                      </a:cubicBezTo>
                      <a:cubicBezTo>
                        <a:pt x="177" y="46"/>
                        <a:pt x="178" y="45"/>
                        <a:pt x="178" y="44"/>
                      </a:cubicBezTo>
                      <a:cubicBezTo>
                        <a:pt x="191" y="44"/>
                        <a:pt x="191" y="44"/>
                        <a:pt x="191" y="44"/>
                      </a:cubicBezTo>
                      <a:cubicBezTo>
                        <a:pt x="192" y="37"/>
                        <a:pt x="192" y="37"/>
                        <a:pt x="192" y="37"/>
                      </a:cubicBezTo>
                      <a:cubicBezTo>
                        <a:pt x="180" y="33"/>
                        <a:pt x="180" y="33"/>
                        <a:pt x="180" y="33"/>
                      </a:cubicBezTo>
                      <a:cubicBezTo>
                        <a:pt x="179" y="31"/>
                        <a:pt x="179" y="30"/>
                        <a:pt x="179" y="28"/>
                      </a:cubicBezTo>
                      <a:cubicBezTo>
                        <a:pt x="189" y="19"/>
                        <a:pt x="189" y="19"/>
                        <a:pt x="189" y="19"/>
                      </a:cubicBezTo>
                      <a:cubicBezTo>
                        <a:pt x="185" y="13"/>
                        <a:pt x="185" y="13"/>
                        <a:pt x="185" y="13"/>
                      </a:cubicBezTo>
                      <a:cubicBezTo>
                        <a:pt x="172" y="18"/>
                        <a:pt x="172" y="18"/>
                        <a:pt x="172" y="18"/>
                      </a:cubicBezTo>
                      <a:cubicBezTo>
                        <a:pt x="171" y="17"/>
                        <a:pt x="170" y="16"/>
                        <a:pt x="169" y="16"/>
                      </a:cubicBezTo>
                      <a:cubicBezTo>
                        <a:pt x="171" y="2"/>
                        <a:pt x="171" y="2"/>
                        <a:pt x="171" y="2"/>
                      </a:cubicBezTo>
                      <a:cubicBezTo>
                        <a:pt x="164" y="0"/>
                        <a:pt x="164" y="0"/>
                        <a:pt x="164" y="0"/>
                      </a:cubicBezTo>
                      <a:cubicBezTo>
                        <a:pt x="158" y="12"/>
                        <a:pt x="158" y="12"/>
                        <a:pt x="158" y="12"/>
                      </a:cubicBezTo>
                      <a:cubicBezTo>
                        <a:pt x="156" y="12"/>
                        <a:pt x="155" y="12"/>
                        <a:pt x="153" y="12"/>
                      </a:cubicBezTo>
                      <a:cubicBezTo>
                        <a:pt x="146" y="1"/>
                        <a:pt x="146" y="1"/>
                        <a:pt x="146" y="1"/>
                      </a:cubicBezTo>
                      <a:cubicBezTo>
                        <a:pt x="140" y="4"/>
                        <a:pt x="140" y="4"/>
                        <a:pt x="140" y="4"/>
                      </a:cubicBezTo>
                      <a:cubicBezTo>
                        <a:pt x="142" y="17"/>
                        <a:pt x="142" y="17"/>
                        <a:pt x="142" y="17"/>
                      </a:cubicBezTo>
                      <a:cubicBezTo>
                        <a:pt x="141" y="17"/>
                        <a:pt x="140" y="18"/>
                        <a:pt x="139" y="19"/>
                      </a:cubicBezTo>
                      <a:cubicBezTo>
                        <a:pt x="127" y="15"/>
                        <a:pt x="127" y="15"/>
                        <a:pt x="127" y="15"/>
                      </a:cubicBezTo>
                      <a:cubicBezTo>
                        <a:pt x="123" y="22"/>
                        <a:pt x="123" y="22"/>
                        <a:pt x="123" y="22"/>
                      </a:cubicBezTo>
                      <a:cubicBezTo>
                        <a:pt x="134" y="30"/>
                        <a:pt x="134" y="30"/>
                        <a:pt x="134" y="30"/>
                      </a:cubicBezTo>
                      <a:cubicBezTo>
                        <a:pt x="133" y="31"/>
                        <a:pt x="133" y="33"/>
                        <a:pt x="133" y="34"/>
                      </a:cubicBezTo>
                      <a:cubicBezTo>
                        <a:pt x="121" y="39"/>
                        <a:pt x="121" y="39"/>
                        <a:pt x="121" y="39"/>
                      </a:cubicBezTo>
                      <a:cubicBezTo>
                        <a:pt x="122" y="46"/>
                        <a:pt x="122" y="46"/>
                        <a:pt x="122" y="46"/>
                      </a:cubicBezTo>
                      <a:cubicBezTo>
                        <a:pt x="136" y="46"/>
                        <a:pt x="136" y="46"/>
                        <a:pt x="136" y="46"/>
                      </a:cubicBezTo>
                      <a:cubicBezTo>
                        <a:pt x="136" y="47"/>
                        <a:pt x="137" y="48"/>
                        <a:pt x="138" y="49"/>
                      </a:cubicBezTo>
                      <a:cubicBezTo>
                        <a:pt x="132" y="61"/>
                        <a:pt x="132" y="61"/>
                        <a:pt x="132" y="61"/>
                      </a:cubicBezTo>
                      <a:cubicBezTo>
                        <a:pt x="137" y="66"/>
                        <a:pt x="137" y="66"/>
                        <a:pt x="137" y="66"/>
                      </a:cubicBezTo>
                      <a:cubicBezTo>
                        <a:pt x="147" y="57"/>
                        <a:pt x="147" y="57"/>
                        <a:pt x="147" y="57"/>
                      </a:cubicBezTo>
                      <a:cubicBezTo>
                        <a:pt x="149" y="57"/>
                        <a:pt x="150" y="58"/>
                        <a:pt x="151" y="58"/>
                      </a:cubicBezTo>
                      <a:cubicBezTo>
                        <a:pt x="155" y="71"/>
                        <a:pt x="155" y="71"/>
                        <a:pt x="155" y="71"/>
                      </a:cubicBezTo>
                      <a:cubicBezTo>
                        <a:pt x="161" y="71"/>
                        <a:pt x="161" y="71"/>
                        <a:pt x="161" y="71"/>
                      </a:cubicBezTo>
                      <a:cubicBezTo>
                        <a:pt x="165" y="59"/>
                        <a:pt x="165" y="59"/>
                        <a:pt x="165" y="59"/>
                      </a:cubicBezTo>
                      <a:cubicBezTo>
                        <a:pt x="172" y="61"/>
                        <a:pt x="172" y="61"/>
                        <a:pt x="172" y="61"/>
                      </a:cubicBezTo>
                      <a:cubicBezTo>
                        <a:pt x="172" y="73"/>
                        <a:pt x="172" y="73"/>
                        <a:pt x="172" y="73"/>
                      </a:cubicBezTo>
                      <a:cubicBezTo>
                        <a:pt x="174" y="74"/>
                        <a:pt x="175" y="75"/>
                        <a:pt x="177" y="76"/>
                      </a:cubicBezTo>
                      <a:cubicBezTo>
                        <a:pt x="186" y="67"/>
                        <a:pt x="186" y="67"/>
                        <a:pt x="186" y="67"/>
                      </a:cubicBezTo>
                      <a:cubicBezTo>
                        <a:pt x="192" y="72"/>
                        <a:pt x="192" y="72"/>
                        <a:pt x="192" y="72"/>
                      </a:cubicBezTo>
                      <a:cubicBezTo>
                        <a:pt x="186" y="83"/>
                        <a:pt x="186" y="83"/>
                        <a:pt x="186" y="83"/>
                      </a:cubicBezTo>
                      <a:cubicBezTo>
                        <a:pt x="187" y="84"/>
                        <a:pt x="188" y="86"/>
                        <a:pt x="189" y="87"/>
                      </a:cubicBezTo>
                      <a:cubicBezTo>
                        <a:pt x="201" y="85"/>
                        <a:pt x="201" y="85"/>
                        <a:pt x="201" y="85"/>
                      </a:cubicBezTo>
                      <a:cubicBezTo>
                        <a:pt x="204" y="92"/>
                        <a:pt x="204" y="92"/>
                        <a:pt x="204" y="92"/>
                      </a:cubicBezTo>
                      <a:cubicBezTo>
                        <a:pt x="193" y="98"/>
                        <a:pt x="193" y="98"/>
                        <a:pt x="193" y="98"/>
                      </a:cubicBezTo>
                      <a:cubicBezTo>
                        <a:pt x="193" y="100"/>
                        <a:pt x="193" y="102"/>
                        <a:pt x="193" y="103"/>
                      </a:cubicBezTo>
                      <a:cubicBezTo>
                        <a:pt x="205" y="108"/>
                        <a:pt x="205" y="108"/>
                        <a:pt x="205" y="108"/>
                      </a:cubicBezTo>
                      <a:cubicBezTo>
                        <a:pt x="204" y="115"/>
                        <a:pt x="204" y="115"/>
                        <a:pt x="204" y="115"/>
                      </a:cubicBezTo>
                      <a:cubicBezTo>
                        <a:pt x="191" y="115"/>
                        <a:pt x="191" y="115"/>
                        <a:pt x="191" y="115"/>
                      </a:cubicBezTo>
                      <a:cubicBezTo>
                        <a:pt x="190" y="116"/>
                        <a:pt x="190" y="118"/>
                        <a:pt x="189" y="119"/>
                      </a:cubicBezTo>
                      <a:cubicBezTo>
                        <a:pt x="197" y="129"/>
                        <a:pt x="197" y="129"/>
                        <a:pt x="197" y="129"/>
                      </a:cubicBezTo>
                      <a:cubicBezTo>
                        <a:pt x="192" y="135"/>
                        <a:pt x="192" y="135"/>
                        <a:pt x="192" y="135"/>
                      </a:cubicBezTo>
                      <a:cubicBezTo>
                        <a:pt x="181" y="128"/>
                        <a:pt x="181" y="128"/>
                        <a:pt x="181" y="128"/>
                      </a:cubicBezTo>
                      <a:cubicBezTo>
                        <a:pt x="180" y="129"/>
                        <a:pt x="179" y="130"/>
                        <a:pt x="177" y="131"/>
                      </a:cubicBezTo>
                      <a:cubicBezTo>
                        <a:pt x="179" y="144"/>
                        <a:pt x="179" y="144"/>
                        <a:pt x="179" y="144"/>
                      </a:cubicBezTo>
                      <a:cubicBezTo>
                        <a:pt x="173" y="146"/>
                        <a:pt x="173" y="146"/>
                        <a:pt x="173" y="146"/>
                      </a:cubicBezTo>
                      <a:cubicBezTo>
                        <a:pt x="166" y="135"/>
                        <a:pt x="166" y="135"/>
                        <a:pt x="166" y="135"/>
                      </a:cubicBezTo>
                      <a:cubicBezTo>
                        <a:pt x="165" y="135"/>
                        <a:pt x="163" y="136"/>
                        <a:pt x="161" y="136"/>
                      </a:cubicBezTo>
                      <a:cubicBezTo>
                        <a:pt x="157" y="148"/>
                        <a:pt x="157" y="148"/>
                        <a:pt x="157" y="148"/>
                      </a:cubicBezTo>
                      <a:cubicBezTo>
                        <a:pt x="150" y="146"/>
                        <a:pt x="150" y="146"/>
                        <a:pt x="150" y="146"/>
                      </a:cubicBezTo>
                      <a:cubicBezTo>
                        <a:pt x="150" y="134"/>
                        <a:pt x="150" y="134"/>
                        <a:pt x="150" y="134"/>
                      </a:cubicBezTo>
                      <a:cubicBezTo>
                        <a:pt x="148" y="133"/>
                        <a:pt x="147" y="132"/>
                        <a:pt x="145" y="131"/>
                      </a:cubicBezTo>
                      <a:cubicBezTo>
                        <a:pt x="135" y="140"/>
                        <a:pt x="135" y="140"/>
                        <a:pt x="135" y="140"/>
                      </a:cubicBezTo>
                      <a:cubicBezTo>
                        <a:pt x="130" y="135"/>
                        <a:pt x="130" y="135"/>
                        <a:pt x="130" y="135"/>
                      </a:cubicBezTo>
                      <a:cubicBezTo>
                        <a:pt x="136" y="124"/>
                        <a:pt x="136" y="124"/>
                        <a:pt x="136" y="124"/>
                      </a:cubicBezTo>
                      <a:cubicBezTo>
                        <a:pt x="135" y="123"/>
                        <a:pt x="134" y="121"/>
                        <a:pt x="133" y="120"/>
                      </a:cubicBezTo>
                      <a:cubicBezTo>
                        <a:pt x="121" y="122"/>
                        <a:pt x="121" y="122"/>
                        <a:pt x="121" y="122"/>
                      </a:cubicBezTo>
                      <a:cubicBezTo>
                        <a:pt x="118" y="115"/>
                        <a:pt x="118" y="115"/>
                        <a:pt x="118" y="115"/>
                      </a:cubicBezTo>
                      <a:cubicBezTo>
                        <a:pt x="129" y="109"/>
                        <a:pt x="129" y="109"/>
                        <a:pt x="129" y="109"/>
                      </a:cubicBezTo>
                      <a:cubicBezTo>
                        <a:pt x="129" y="107"/>
                        <a:pt x="129" y="105"/>
                        <a:pt x="129" y="104"/>
                      </a:cubicBezTo>
                      <a:cubicBezTo>
                        <a:pt x="117" y="99"/>
                        <a:pt x="117" y="99"/>
                        <a:pt x="117" y="99"/>
                      </a:cubicBezTo>
                      <a:cubicBezTo>
                        <a:pt x="118" y="92"/>
                        <a:pt x="118" y="92"/>
                        <a:pt x="118" y="92"/>
                      </a:cubicBezTo>
                      <a:cubicBezTo>
                        <a:pt x="131" y="92"/>
                        <a:pt x="131" y="92"/>
                        <a:pt x="131" y="92"/>
                      </a:cubicBezTo>
                      <a:cubicBezTo>
                        <a:pt x="131" y="91"/>
                        <a:pt x="131" y="88"/>
                        <a:pt x="132" y="86"/>
                      </a:cubicBezTo>
                      <a:cubicBezTo>
                        <a:pt x="111" y="81"/>
                        <a:pt x="111" y="81"/>
                        <a:pt x="111" y="81"/>
                      </a:cubicBezTo>
                      <a:cubicBezTo>
                        <a:pt x="111" y="81"/>
                        <a:pt x="111" y="72"/>
                        <a:pt x="111" y="70"/>
                      </a:cubicBezTo>
                      <a:cubicBezTo>
                        <a:pt x="128" y="64"/>
                        <a:pt x="128" y="64"/>
                        <a:pt x="128" y="64"/>
                      </a:cubicBezTo>
                      <a:cubicBezTo>
                        <a:pt x="127" y="54"/>
                        <a:pt x="127" y="54"/>
                        <a:pt x="127" y="54"/>
                      </a:cubicBezTo>
                      <a:cubicBezTo>
                        <a:pt x="108" y="53"/>
                        <a:pt x="108" y="53"/>
                        <a:pt x="108" y="53"/>
                      </a:cubicBezTo>
                      <a:cubicBezTo>
                        <a:pt x="107" y="51"/>
                        <a:pt x="106" y="49"/>
                        <a:pt x="105" y="46"/>
                      </a:cubicBezTo>
                      <a:cubicBezTo>
                        <a:pt x="117" y="32"/>
                        <a:pt x="117" y="32"/>
                        <a:pt x="117" y="32"/>
                      </a:cubicBezTo>
                      <a:cubicBezTo>
                        <a:pt x="111" y="24"/>
                        <a:pt x="111" y="24"/>
                        <a:pt x="111" y="24"/>
                      </a:cubicBezTo>
                      <a:cubicBezTo>
                        <a:pt x="95" y="33"/>
                        <a:pt x="95" y="33"/>
                        <a:pt x="95" y="33"/>
                      </a:cubicBezTo>
                      <a:cubicBezTo>
                        <a:pt x="93" y="32"/>
                        <a:pt x="91" y="30"/>
                        <a:pt x="89" y="29"/>
                      </a:cubicBezTo>
                      <a:cubicBezTo>
                        <a:pt x="92" y="11"/>
                        <a:pt x="92" y="11"/>
                        <a:pt x="92" y="11"/>
                      </a:cubicBezTo>
                      <a:cubicBezTo>
                        <a:pt x="82" y="7"/>
                        <a:pt x="82" y="7"/>
                        <a:pt x="82" y="7"/>
                      </a:cubicBezTo>
                      <a:cubicBezTo>
                        <a:pt x="73" y="23"/>
                        <a:pt x="73" y="23"/>
                        <a:pt x="73" y="23"/>
                      </a:cubicBezTo>
                      <a:cubicBezTo>
                        <a:pt x="70" y="22"/>
                        <a:pt x="68" y="22"/>
                        <a:pt x="65" y="22"/>
                      </a:cubicBezTo>
                      <a:cubicBezTo>
                        <a:pt x="59" y="4"/>
                        <a:pt x="59" y="4"/>
                        <a:pt x="59" y="4"/>
                      </a:cubicBezTo>
                      <a:cubicBezTo>
                        <a:pt x="49" y="6"/>
                        <a:pt x="49" y="6"/>
                        <a:pt x="49" y="6"/>
                      </a:cubicBezTo>
                      <a:cubicBezTo>
                        <a:pt x="49" y="25"/>
                        <a:pt x="49" y="25"/>
                        <a:pt x="49" y="25"/>
                      </a:cubicBezTo>
                      <a:cubicBezTo>
                        <a:pt x="46" y="26"/>
                        <a:pt x="44" y="27"/>
                        <a:pt x="42" y="28"/>
                      </a:cubicBezTo>
                      <a:cubicBezTo>
                        <a:pt x="28" y="16"/>
                        <a:pt x="28" y="16"/>
                        <a:pt x="28" y="16"/>
                      </a:cubicBezTo>
                      <a:cubicBezTo>
                        <a:pt x="20" y="22"/>
                        <a:pt x="20" y="22"/>
                        <a:pt x="20" y="22"/>
                      </a:cubicBezTo>
                      <a:cubicBezTo>
                        <a:pt x="29" y="38"/>
                        <a:pt x="29" y="38"/>
                        <a:pt x="29" y="38"/>
                      </a:cubicBezTo>
                      <a:cubicBezTo>
                        <a:pt x="27" y="40"/>
                        <a:pt x="26" y="42"/>
                        <a:pt x="24" y="44"/>
                      </a:cubicBezTo>
                      <a:cubicBezTo>
                        <a:pt x="6" y="41"/>
                        <a:pt x="6" y="41"/>
                        <a:pt x="6" y="41"/>
                      </a:cubicBezTo>
                      <a:cubicBezTo>
                        <a:pt x="2" y="50"/>
                        <a:pt x="2" y="50"/>
                        <a:pt x="2" y="50"/>
                      </a:cubicBezTo>
                      <a:cubicBezTo>
                        <a:pt x="18" y="60"/>
                        <a:pt x="18" y="60"/>
                        <a:pt x="18" y="60"/>
                      </a:cubicBezTo>
                      <a:cubicBezTo>
                        <a:pt x="18" y="62"/>
                        <a:pt x="18" y="65"/>
                        <a:pt x="18" y="67"/>
                      </a:cubicBezTo>
                      <a:cubicBezTo>
                        <a:pt x="0" y="74"/>
                        <a:pt x="0" y="74"/>
                        <a:pt x="0" y="74"/>
                      </a:cubicBezTo>
                      <a:cubicBezTo>
                        <a:pt x="2" y="84"/>
                        <a:pt x="2" y="84"/>
                        <a:pt x="2" y="84"/>
                      </a:cubicBezTo>
                      <a:cubicBezTo>
                        <a:pt x="20" y="84"/>
                        <a:pt x="20" y="84"/>
                        <a:pt x="20" y="84"/>
                      </a:cubicBezTo>
                      <a:cubicBezTo>
                        <a:pt x="21" y="87"/>
                        <a:pt x="22" y="89"/>
                        <a:pt x="23" y="91"/>
                      </a:cubicBezTo>
                      <a:cubicBezTo>
                        <a:pt x="11" y="105"/>
                        <a:pt x="11" y="105"/>
                        <a:pt x="11" y="105"/>
                      </a:cubicBezTo>
                      <a:cubicBezTo>
                        <a:pt x="18" y="113"/>
                        <a:pt x="18" y="113"/>
                        <a:pt x="18" y="113"/>
                      </a:cubicBezTo>
                      <a:cubicBezTo>
                        <a:pt x="34" y="104"/>
                        <a:pt x="34" y="104"/>
                        <a:pt x="34" y="104"/>
                      </a:cubicBezTo>
                      <a:cubicBezTo>
                        <a:pt x="36" y="106"/>
                        <a:pt x="38" y="107"/>
                        <a:pt x="40" y="108"/>
                      </a:cubicBezTo>
                      <a:cubicBezTo>
                        <a:pt x="36" y="127"/>
                        <a:pt x="36" y="127"/>
                        <a:pt x="36" y="127"/>
                      </a:cubicBezTo>
                      <a:cubicBezTo>
                        <a:pt x="46" y="130"/>
                        <a:pt x="46" y="130"/>
                        <a:pt x="46" y="130"/>
                      </a:cubicBezTo>
                      <a:cubicBezTo>
                        <a:pt x="56" y="114"/>
                        <a:pt x="56" y="114"/>
                        <a:pt x="56" y="114"/>
                      </a:cubicBezTo>
                      <a:cubicBezTo>
                        <a:pt x="58" y="115"/>
                        <a:pt x="61" y="115"/>
                        <a:pt x="63" y="115"/>
                      </a:cubicBezTo>
                      <a:cubicBezTo>
                        <a:pt x="69" y="133"/>
                        <a:pt x="69" y="133"/>
                        <a:pt x="69" y="133"/>
                      </a:cubicBezTo>
                      <a:cubicBezTo>
                        <a:pt x="79" y="131"/>
                        <a:pt x="79" y="131"/>
                        <a:pt x="79" y="131"/>
                      </a:cubicBezTo>
                      <a:cubicBezTo>
                        <a:pt x="80" y="113"/>
                        <a:pt x="80" y="113"/>
                        <a:pt x="80" y="113"/>
                      </a:cubicBezTo>
                      <a:cubicBezTo>
                        <a:pt x="82" y="112"/>
                        <a:pt x="84" y="111"/>
                        <a:pt x="87" y="110"/>
                      </a:cubicBezTo>
                      <a:cubicBezTo>
                        <a:pt x="101" y="122"/>
                        <a:pt x="101" y="122"/>
                        <a:pt x="101" y="122"/>
                      </a:cubicBezTo>
                      <a:cubicBezTo>
                        <a:pt x="109" y="115"/>
                        <a:pt x="109" y="115"/>
                        <a:pt x="109" y="115"/>
                      </a:cubicBezTo>
                      <a:cubicBezTo>
                        <a:pt x="100" y="99"/>
                        <a:pt x="100" y="99"/>
                        <a:pt x="100" y="99"/>
                      </a:cubicBezTo>
                      <a:moveTo>
                        <a:pt x="67" y="87"/>
                      </a:moveTo>
                      <a:cubicBezTo>
                        <a:pt x="57" y="88"/>
                        <a:pt x="48" y="82"/>
                        <a:pt x="46" y="72"/>
                      </a:cubicBezTo>
                      <a:cubicBezTo>
                        <a:pt x="44" y="61"/>
                        <a:pt x="51" y="52"/>
                        <a:pt x="61" y="51"/>
                      </a:cubicBezTo>
                      <a:cubicBezTo>
                        <a:pt x="71" y="49"/>
                        <a:pt x="81" y="56"/>
                        <a:pt x="82" y="66"/>
                      </a:cubicBezTo>
                      <a:cubicBezTo>
                        <a:pt x="84" y="76"/>
                        <a:pt x="77" y="85"/>
                        <a:pt x="67" y="87"/>
                      </a:cubicBezTo>
                      <a:close/>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77" name="TextBox 76">
                  <a:extLst>
                    <a:ext uri="{FF2B5EF4-FFF2-40B4-BE49-F238E27FC236}">
                      <a16:creationId xmlns:a16="http://schemas.microsoft.com/office/drawing/2014/main" id="{80DA200F-EFCC-419D-A3DB-B1D278928C78}"/>
                    </a:ext>
                  </a:extLst>
                </p:cNvPr>
                <p:cNvSpPr txBox="1"/>
                <p:nvPr/>
              </p:nvSpPr>
              <p:spPr>
                <a:xfrm>
                  <a:off x="2084987" y="5380158"/>
                  <a:ext cx="1479285" cy="59905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Brand Integration</a:t>
                  </a:r>
                </a:p>
              </p:txBody>
            </p:sp>
          </p:grpSp>
          <p:grpSp>
            <p:nvGrpSpPr>
              <p:cNvPr id="82" name="Group 81">
                <a:extLst>
                  <a:ext uri="{FF2B5EF4-FFF2-40B4-BE49-F238E27FC236}">
                    <a16:creationId xmlns:a16="http://schemas.microsoft.com/office/drawing/2014/main" id="{CF0354A6-9208-45BD-A982-008AC47E077A}"/>
                  </a:ext>
                </a:extLst>
              </p:cNvPr>
              <p:cNvGrpSpPr/>
              <p:nvPr/>
            </p:nvGrpSpPr>
            <p:grpSpPr>
              <a:xfrm>
                <a:off x="1370503" y="3973318"/>
                <a:ext cx="1556582" cy="1467742"/>
                <a:chOff x="3870923" y="3553177"/>
                <a:chExt cx="1556582" cy="1467742"/>
              </a:xfrm>
            </p:grpSpPr>
            <p:sp>
              <p:nvSpPr>
                <p:cNvPr id="47" name="Freeform 713">
                  <a:extLst>
                    <a:ext uri="{FF2B5EF4-FFF2-40B4-BE49-F238E27FC236}">
                      <a16:creationId xmlns:a16="http://schemas.microsoft.com/office/drawing/2014/main" id="{DF11E318-FBE3-436E-ACBA-45C5D180FB20}"/>
                    </a:ext>
                  </a:extLst>
                </p:cNvPr>
                <p:cNvSpPr>
                  <a:spLocks noChangeAspect="1" noEditPoints="1"/>
                </p:cNvSpPr>
                <p:nvPr/>
              </p:nvSpPr>
              <p:spPr bwMode="auto">
                <a:xfrm>
                  <a:off x="4355435" y="3553177"/>
                  <a:ext cx="675944" cy="540000"/>
                </a:xfrm>
                <a:custGeom>
                  <a:avLst/>
                  <a:gdLst/>
                  <a:ahLst/>
                  <a:cxnLst>
                    <a:cxn ang="0">
                      <a:pos x="82" y="86"/>
                    </a:cxn>
                    <a:cxn ang="0">
                      <a:pos x="74" y="169"/>
                    </a:cxn>
                    <a:cxn ang="0">
                      <a:pos x="139" y="58"/>
                    </a:cxn>
                    <a:cxn ang="0">
                      <a:pos x="149" y="132"/>
                    </a:cxn>
                    <a:cxn ang="0">
                      <a:pos x="107" y="10"/>
                    </a:cxn>
                    <a:cxn ang="0">
                      <a:pos x="125" y="0"/>
                    </a:cxn>
                    <a:cxn ang="0">
                      <a:pos x="153" y="18"/>
                    </a:cxn>
                    <a:cxn ang="0">
                      <a:pos x="176" y="20"/>
                    </a:cxn>
                    <a:cxn ang="0">
                      <a:pos x="148" y="34"/>
                    </a:cxn>
                    <a:cxn ang="0">
                      <a:pos x="122" y="24"/>
                    </a:cxn>
                    <a:cxn ang="0">
                      <a:pos x="107" y="34"/>
                    </a:cxn>
                    <a:cxn ang="0">
                      <a:pos x="107" y="116"/>
                    </a:cxn>
                    <a:cxn ang="0">
                      <a:pos x="107" y="10"/>
                    </a:cxn>
                    <a:cxn ang="0">
                      <a:pos x="137" y="103"/>
                    </a:cxn>
                    <a:cxn ang="0">
                      <a:pos x="114" y="131"/>
                    </a:cxn>
                    <a:cxn ang="0">
                      <a:pos x="78" y="126"/>
                    </a:cxn>
                    <a:cxn ang="0">
                      <a:pos x="101" y="98"/>
                    </a:cxn>
                    <a:cxn ang="0">
                      <a:pos x="137" y="103"/>
                    </a:cxn>
                    <a:cxn ang="0">
                      <a:pos x="119" y="108"/>
                    </a:cxn>
                    <a:cxn ang="0">
                      <a:pos x="109" y="120"/>
                    </a:cxn>
                    <a:cxn ang="0">
                      <a:pos x="93" y="118"/>
                    </a:cxn>
                    <a:cxn ang="0">
                      <a:pos x="103" y="106"/>
                    </a:cxn>
                    <a:cxn ang="0">
                      <a:pos x="119" y="108"/>
                    </a:cxn>
                    <a:cxn ang="0">
                      <a:pos x="213" y="170"/>
                    </a:cxn>
                    <a:cxn ang="0">
                      <a:pos x="188" y="87"/>
                    </a:cxn>
                    <a:cxn ang="0">
                      <a:pos x="139" y="58"/>
                    </a:cxn>
                    <a:cxn ang="0">
                      <a:pos x="82" y="86"/>
                    </a:cxn>
                    <a:cxn ang="0">
                      <a:pos x="25" y="70"/>
                    </a:cxn>
                    <a:cxn ang="0">
                      <a:pos x="0" y="147"/>
                    </a:cxn>
                    <a:cxn ang="0">
                      <a:pos x="74" y="169"/>
                    </a:cxn>
                    <a:cxn ang="0">
                      <a:pos x="149" y="132"/>
                    </a:cxn>
                    <a:cxn ang="0">
                      <a:pos x="192" y="158"/>
                    </a:cxn>
                  </a:cxnLst>
                  <a:rect l="0" t="0" r="r" b="b"/>
                  <a:pathLst>
                    <a:path w="213" h="170">
                      <a:moveTo>
                        <a:pt x="82" y="86"/>
                      </a:moveTo>
                      <a:cubicBezTo>
                        <a:pt x="74" y="169"/>
                        <a:pt x="74" y="169"/>
                        <a:pt x="74" y="169"/>
                      </a:cubicBezTo>
                      <a:moveTo>
                        <a:pt x="139" y="58"/>
                      </a:moveTo>
                      <a:cubicBezTo>
                        <a:pt x="149" y="132"/>
                        <a:pt x="149" y="132"/>
                        <a:pt x="149" y="132"/>
                      </a:cubicBezTo>
                      <a:moveTo>
                        <a:pt x="107" y="10"/>
                      </a:moveTo>
                      <a:cubicBezTo>
                        <a:pt x="107" y="10"/>
                        <a:pt x="114" y="0"/>
                        <a:pt x="125" y="0"/>
                      </a:cubicBezTo>
                      <a:cubicBezTo>
                        <a:pt x="137" y="0"/>
                        <a:pt x="141" y="17"/>
                        <a:pt x="153" y="18"/>
                      </a:cubicBezTo>
                      <a:cubicBezTo>
                        <a:pt x="166" y="19"/>
                        <a:pt x="176" y="20"/>
                        <a:pt x="176" y="20"/>
                      </a:cubicBezTo>
                      <a:cubicBezTo>
                        <a:pt x="176" y="20"/>
                        <a:pt x="167" y="34"/>
                        <a:pt x="148" y="34"/>
                      </a:cubicBezTo>
                      <a:cubicBezTo>
                        <a:pt x="129" y="34"/>
                        <a:pt x="130" y="23"/>
                        <a:pt x="122" y="24"/>
                      </a:cubicBezTo>
                      <a:cubicBezTo>
                        <a:pt x="113" y="26"/>
                        <a:pt x="107" y="34"/>
                        <a:pt x="107" y="34"/>
                      </a:cubicBezTo>
                      <a:moveTo>
                        <a:pt x="107" y="116"/>
                      </a:moveTo>
                      <a:cubicBezTo>
                        <a:pt x="107" y="10"/>
                        <a:pt x="107" y="10"/>
                        <a:pt x="107" y="10"/>
                      </a:cubicBezTo>
                      <a:moveTo>
                        <a:pt x="137" y="103"/>
                      </a:moveTo>
                      <a:cubicBezTo>
                        <a:pt x="141" y="112"/>
                        <a:pt x="131" y="125"/>
                        <a:pt x="114" y="131"/>
                      </a:cubicBezTo>
                      <a:cubicBezTo>
                        <a:pt x="98" y="138"/>
                        <a:pt x="82" y="136"/>
                        <a:pt x="78" y="126"/>
                      </a:cubicBezTo>
                      <a:cubicBezTo>
                        <a:pt x="75" y="117"/>
                        <a:pt x="85" y="104"/>
                        <a:pt x="101" y="98"/>
                      </a:cubicBezTo>
                      <a:cubicBezTo>
                        <a:pt x="118" y="92"/>
                        <a:pt x="134" y="94"/>
                        <a:pt x="137" y="103"/>
                      </a:cubicBezTo>
                      <a:close/>
                      <a:moveTo>
                        <a:pt x="119" y="108"/>
                      </a:moveTo>
                      <a:cubicBezTo>
                        <a:pt x="121" y="112"/>
                        <a:pt x="116" y="118"/>
                        <a:pt x="109" y="120"/>
                      </a:cubicBezTo>
                      <a:cubicBezTo>
                        <a:pt x="102" y="123"/>
                        <a:pt x="95" y="122"/>
                        <a:pt x="93" y="118"/>
                      </a:cubicBezTo>
                      <a:cubicBezTo>
                        <a:pt x="92" y="114"/>
                        <a:pt x="96" y="108"/>
                        <a:pt x="103" y="106"/>
                      </a:cubicBezTo>
                      <a:cubicBezTo>
                        <a:pt x="111" y="103"/>
                        <a:pt x="118" y="104"/>
                        <a:pt x="119" y="108"/>
                      </a:cubicBezTo>
                      <a:close/>
                      <a:moveTo>
                        <a:pt x="213" y="170"/>
                      </a:moveTo>
                      <a:cubicBezTo>
                        <a:pt x="188" y="87"/>
                        <a:pt x="188" y="87"/>
                        <a:pt x="188" y="87"/>
                      </a:cubicBezTo>
                      <a:cubicBezTo>
                        <a:pt x="139" y="58"/>
                        <a:pt x="139" y="58"/>
                        <a:pt x="139" y="58"/>
                      </a:cubicBezTo>
                      <a:cubicBezTo>
                        <a:pt x="82" y="86"/>
                        <a:pt x="82" y="86"/>
                        <a:pt x="82" y="86"/>
                      </a:cubicBezTo>
                      <a:cubicBezTo>
                        <a:pt x="25" y="70"/>
                        <a:pt x="25" y="70"/>
                        <a:pt x="25" y="70"/>
                      </a:cubicBezTo>
                      <a:cubicBezTo>
                        <a:pt x="0" y="147"/>
                        <a:pt x="0" y="147"/>
                        <a:pt x="0" y="147"/>
                      </a:cubicBezTo>
                      <a:cubicBezTo>
                        <a:pt x="74" y="169"/>
                        <a:pt x="74" y="169"/>
                        <a:pt x="74" y="169"/>
                      </a:cubicBezTo>
                      <a:cubicBezTo>
                        <a:pt x="149" y="132"/>
                        <a:pt x="149" y="132"/>
                        <a:pt x="149" y="132"/>
                      </a:cubicBezTo>
                      <a:cubicBezTo>
                        <a:pt x="192" y="158"/>
                        <a:pt x="192" y="158"/>
                        <a:pt x="192" y="158"/>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78" name="TextBox 77">
                  <a:extLst>
                    <a:ext uri="{FF2B5EF4-FFF2-40B4-BE49-F238E27FC236}">
                      <a16:creationId xmlns:a16="http://schemas.microsoft.com/office/drawing/2014/main" id="{388E9C2B-5692-4973-A7FA-130706BA492E}"/>
                    </a:ext>
                  </a:extLst>
                </p:cNvPr>
                <p:cNvSpPr txBox="1"/>
                <p:nvPr/>
              </p:nvSpPr>
              <p:spPr>
                <a:xfrm>
                  <a:off x="3870923" y="4175196"/>
                  <a:ext cx="1556582" cy="84572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Customer Segmentation and Targeting</a:t>
                  </a:r>
                </a:p>
              </p:txBody>
            </p:sp>
          </p:grpSp>
          <p:grpSp>
            <p:nvGrpSpPr>
              <p:cNvPr id="94" name="Group 93">
                <a:extLst>
                  <a:ext uri="{FF2B5EF4-FFF2-40B4-BE49-F238E27FC236}">
                    <a16:creationId xmlns:a16="http://schemas.microsoft.com/office/drawing/2014/main" id="{D8C6484F-02E6-4CAC-B4D2-9762E371F312}"/>
                  </a:ext>
                </a:extLst>
              </p:cNvPr>
              <p:cNvGrpSpPr/>
              <p:nvPr/>
            </p:nvGrpSpPr>
            <p:grpSpPr>
              <a:xfrm>
                <a:off x="1412820" y="1613463"/>
                <a:ext cx="1594993" cy="1557538"/>
                <a:chOff x="16603" y="3357882"/>
                <a:chExt cx="1594993" cy="1557538"/>
              </a:xfrm>
            </p:grpSpPr>
            <p:grpSp>
              <p:nvGrpSpPr>
                <p:cNvPr id="87" name="Group 86">
                  <a:extLst>
                    <a:ext uri="{FF2B5EF4-FFF2-40B4-BE49-F238E27FC236}">
                      <a16:creationId xmlns:a16="http://schemas.microsoft.com/office/drawing/2014/main" id="{52D160ED-C3B8-47C6-8448-9ECAE0E1E6AC}"/>
                    </a:ext>
                  </a:extLst>
                </p:cNvPr>
                <p:cNvGrpSpPr/>
                <p:nvPr/>
              </p:nvGrpSpPr>
              <p:grpSpPr>
                <a:xfrm>
                  <a:off x="131979" y="3357882"/>
                  <a:ext cx="1200164" cy="852079"/>
                  <a:chOff x="5619022" y="1994790"/>
                  <a:chExt cx="1200164" cy="852079"/>
                </a:xfrm>
              </p:grpSpPr>
              <p:sp>
                <p:nvSpPr>
                  <p:cNvPr id="51" name="Freeform 747">
                    <a:extLst>
                      <a:ext uri="{FF2B5EF4-FFF2-40B4-BE49-F238E27FC236}">
                        <a16:creationId xmlns:a16="http://schemas.microsoft.com/office/drawing/2014/main" id="{48755347-C2A0-4A47-9A53-38B080BD8606}"/>
                      </a:ext>
                    </a:extLst>
                  </p:cNvPr>
                  <p:cNvSpPr>
                    <a:spLocks noChangeAspect="1" noEditPoints="1"/>
                  </p:cNvSpPr>
                  <p:nvPr/>
                </p:nvSpPr>
                <p:spPr bwMode="auto">
                  <a:xfrm>
                    <a:off x="5619022" y="1994790"/>
                    <a:ext cx="400279" cy="540000"/>
                  </a:xfrm>
                  <a:custGeom>
                    <a:avLst/>
                    <a:gdLst/>
                    <a:ahLst/>
                    <a:cxnLst>
                      <a:cxn ang="0">
                        <a:pos x="50" y="152"/>
                      </a:cxn>
                      <a:cxn ang="0">
                        <a:pos x="59" y="161"/>
                      </a:cxn>
                      <a:cxn ang="0">
                        <a:pos x="68" y="152"/>
                      </a:cxn>
                      <a:cxn ang="0">
                        <a:pos x="59" y="142"/>
                      </a:cxn>
                      <a:cxn ang="0">
                        <a:pos x="21" y="142"/>
                      </a:cxn>
                      <a:cxn ang="0">
                        <a:pos x="14" y="135"/>
                      </a:cxn>
                      <a:cxn ang="0">
                        <a:pos x="14" y="20"/>
                      </a:cxn>
                      <a:cxn ang="0">
                        <a:pos x="21" y="14"/>
                      </a:cxn>
                      <a:cxn ang="0">
                        <a:pos x="105" y="14"/>
                      </a:cxn>
                      <a:cxn ang="0">
                        <a:pos x="112" y="20"/>
                      </a:cxn>
                      <a:cxn ang="0">
                        <a:pos x="112" y="163"/>
                      </a:cxn>
                      <a:cxn ang="0">
                        <a:pos x="105" y="170"/>
                      </a:cxn>
                      <a:cxn ang="0">
                        <a:pos x="105" y="170"/>
                      </a:cxn>
                      <a:cxn ang="0">
                        <a:pos x="21" y="170"/>
                      </a:cxn>
                      <a:cxn ang="0">
                        <a:pos x="0" y="149"/>
                      </a:cxn>
                      <a:cxn ang="0">
                        <a:pos x="0" y="20"/>
                      </a:cxn>
                      <a:cxn ang="0">
                        <a:pos x="21" y="0"/>
                      </a:cxn>
                      <a:cxn ang="0">
                        <a:pos x="105" y="0"/>
                      </a:cxn>
                      <a:cxn ang="0">
                        <a:pos x="126" y="20"/>
                      </a:cxn>
                      <a:cxn ang="0">
                        <a:pos x="126" y="169"/>
                      </a:cxn>
                    </a:cxnLst>
                    <a:rect l="0" t="0" r="r" b="b"/>
                    <a:pathLst>
                      <a:path w="126" h="170">
                        <a:moveTo>
                          <a:pt x="50" y="152"/>
                        </a:moveTo>
                        <a:cubicBezTo>
                          <a:pt x="50" y="157"/>
                          <a:pt x="54" y="161"/>
                          <a:pt x="59" y="161"/>
                        </a:cubicBezTo>
                        <a:cubicBezTo>
                          <a:pt x="64" y="161"/>
                          <a:pt x="68" y="157"/>
                          <a:pt x="68" y="152"/>
                        </a:cubicBezTo>
                        <a:cubicBezTo>
                          <a:pt x="68" y="146"/>
                          <a:pt x="64" y="142"/>
                          <a:pt x="59" y="142"/>
                        </a:cubicBezTo>
                        <a:cubicBezTo>
                          <a:pt x="21" y="142"/>
                          <a:pt x="21" y="142"/>
                          <a:pt x="21" y="142"/>
                        </a:cubicBezTo>
                        <a:cubicBezTo>
                          <a:pt x="17" y="142"/>
                          <a:pt x="14" y="139"/>
                          <a:pt x="14" y="135"/>
                        </a:cubicBezTo>
                        <a:cubicBezTo>
                          <a:pt x="14" y="20"/>
                          <a:pt x="14" y="20"/>
                          <a:pt x="14" y="20"/>
                        </a:cubicBezTo>
                        <a:cubicBezTo>
                          <a:pt x="14" y="17"/>
                          <a:pt x="17" y="14"/>
                          <a:pt x="21" y="14"/>
                        </a:cubicBezTo>
                        <a:cubicBezTo>
                          <a:pt x="105" y="14"/>
                          <a:pt x="105" y="14"/>
                          <a:pt x="105" y="14"/>
                        </a:cubicBezTo>
                        <a:cubicBezTo>
                          <a:pt x="109" y="14"/>
                          <a:pt x="112" y="17"/>
                          <a:pt x="112" y="20"/>
                        </a:cubicBezTo>
                        <a:cubicBezTo>
                          <a:pt x="112" y="163"/>
                          <a:pt x="112" y="163"/>
                          <a:pt x="112" y="163"/>
                        </a:cubicBezTo>
                        <a:cubicBezTo>
                          <a:pt x="112" y="167"/>
                          <a:pt x="109" y="170"/>
                          <a:pt x="105" y="170"/>
                        </a:cubicBezTo>
                        <a:moveTo>
                          <a:pt x="105" y="170"/>
                        </a:moveTo>
                        <a:cubicBezTo>
                          <a:pt x="21" y="170"/>
                          <a:pt x="21" y="170"/>
                          <a:pt x="21" y="170"/>
                        </a:cubicBezTo>
                        <a:cubicBezTo>
                          <a:pt x="9" y="170"/>
                          <a:pt x="0" y="160"/>
                          <a:pt x="0" y="149"/>
                        </a:cubicBezTo>
                        <a:cubicBezTo>
                          <a:pt x="0" y="20"/>
                          <a:pt x="0" y="20"/>
                          <a:pt x="0" y="20"/>
                        </a:cubicBezTo>
                        <a:cubicBezTo>
                          <a:pt x="0" y="9"/>
                          <a:pt x="9" y="0"/>
                          <a:pt x="21" y="0"/>
                        </a:cubicBezTo>
                        <a:cubicBezTo>
                          <a:pt x="105" y="0"/>
                          <a:pt x="105" y="0"/>
                          <a:pt x="105" y="0"/>
                        </a:cubicBezTo>
                        <a:cubicBezTo>
                          <a:pt x="116" y="0"/>
                          <a:pt x="126" y="9"/>
                          <a:pt x="126" y="20"/>
                        </a:cubicBezTo>
                        <a:cubicBezTo>
                          <a:pt x="126" y="169"/>
                          <a:pt x="126" y="169"/>
                          <a:pt x="126" y="169"/>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grpSp>
                <p:nvGrpSpPr>
                  <p:cNvPr id="48" name="Groupe 455">
                    <a:extLst>
                      <a:ext uri="{FF2B5EF4-FFF2-40B4-BE49-F238E27FC236}">
                        <a16:creationId xmlns:a16="http://schemas.microsoft.com/office/drawing/2014/main" id="{CCD75916-6E55-4FB9-B335-F70775CD8A0E}"/>
                      </a:ext>
                    </a:extLst>
                  </p:cNvPr>
                  <p:cNvGrpSpPr/>
                  <p:nvPr/>
                </p:nvGrpSpPr>
                <p:grpSpPr>
                  <a:xfrm>
                    <a:off x="6488314" y="2007391"/>
                    <a:ext cx="330872" cy="578598"/>
                    <a:chOff x="699494" y="3968860"/>
                    <a:chExt cx="330872" cy="578598"/>
                  </a:xfrm>
                </p:grpSpPr>
                <p:sp>
                  <p:nvSpPr>
                    <p:cNvPr id="49" name="Freeform 745">
                      <a:extLst>
                        <a:ext uri="{FF2B5EF4-FFF2-40B4-BE49-F238E27FC236}">
                          <a16:creationId xmlns:a16="http://schemas.microsoft.com/office/drawing/2014/main" id="{DD519D1F-8727-4A7A-A97D-B5BE4F2A2806}"/>
                        </a:ext>
                      </a:extLst>
                    </p:cNvPr>
                    <p:cNvSpPr>
                      <a:spLocks noChangeAspect="1" noEditPoints="1"/>
                    </p:cNvSpPr>
                    <p:nvPr/>
                  </p:nvSpPr>
                  <p:spPr bwMode="auto">
                    <a:xfrm>
                      <a:off x="699494" y="4007458"/>
                      <a:ext cx="330872" cy="540000"/>
                    </a:xfrm>
                    <a:custGeom>
                      <a:avLst/>
                      <a:gdLst/>
                      <a:ahLst/>
                      <a:cxnLst>
                        <a:cxn ang="0">
                          <a:pos x="37" y="152"/>
                        </a:cxn>
                        <a:cxn ang="0">
                          <a:pos x="46" y="161"/>
                        </a:cxn>
                        <a:cxn ang="0">
                          <a:pos x="55" y="152"/>
                        </a:cxn>
                        <a:cxn ang="0">
                          <a:pos x="46" y="143"/>
                        </a:cxn>
                        <a:cxn ang="0">
                          <a:pos x="21" y="143"/>
                        </a:cxn>
                        <a:cxn ang="0">
                          <a:pos x="14" y="136"/>
                        </a:cxn>
                        <a:cxn ang="0">
                          <a:pos x="14" y="21"/>
                        </a:cxn>
                        <a:cxn ang="0">
                          <a:pos x="21" y="14"/>
                        </a:cxn>
                        <a:cxn ang="0">
                          <a:pos x="72" y="14"/>
                        </a:cxn>
                        <a:cxn ang="0">
                          <a:pos x="79" y="21"/>
                        </a:cxn>
                        <a:cxn ang="0">
                          <a:pos x="79" y="163"/>
                        </a:cxn>
                        <a:cxn ang="0">
                          <a:pos x="72" y="170"/>
                        </a:cxn>
                        <a:cxn ang="0">
                          <a:pos x="72" y="170"/>
                        </a:cxn>
                        <a:cxn ang="0">
                          <a:pos x="21" y="170"/>
                        </a:cxn>
                        <a:cxn ang="0">
                          <a:pos x="0" y="149"/>
                        </a:cxn>
                        <a:cxn ang="0">
                          <a:pos x="0" y="21"/>
                        </a:cxn>
                        <a:cxn ang="0">
                          <a:pos x="21" y="0"/>
                        </a:cxn>
                        <a:cxn ang="0">
                          <a:pos x="72" y="0"/>
                        </a:cxn>
                        <a:cxn ang="0">
                          <a:pos x="93" y="21"/>
                        </a:cxn>
                        <a:cxn ang="0">
                          <a:pos x="93" y="169"/>
                        </a:cxn>
                      </a:cxnLst>
                      <a:rect l="0" t="0" r="r" b="b"/>
                      <a:pathLst>
                        <a:path w="93" h="170">
                          <a:moveTo>
                            <a:pt x="37" y="152"/>
                          </a:moveTo>
                          <a:cubicBezTo>
                            <a:pt x="37" y="157"/>
                            <a:pt x="41" y="161"/>
                            <a:pt x="46" y="161"/>
                          </a:cubicBezTo>
                          <a:cubicBezTo>
                            <a:pt x="51" y="161"/>
                            <a:pt x="55" y="157"/>
                            <a:pt x="55" y="152"/>
                          </a:cubicBezTo>
                          <a:cubicBezTo>
                            <a:pt x="55" y="147"/>
                            <a:pt x="51" y="143"/>
                            <a:pt x="46" y="143"/>
                          </a:cubicBezTo>
                          <a:cubicBezTo>
                            <a:pt x="21" y="143"/>
                            <a:pt x="21" y="143"/>
                            <a:pt x="21" y="143"/>
                          </a:cubicBezTo>
                          <a:cubicBezTo>
                            <a:pt x="17" y="143"/>
                            <a:pt x="14" y="140"/>
                            <a:pt x="14" y="136"/>
                          </a:cubicBezTo>
                          <a:cubicBezTo>
                            <a:pt x="14" y="21"/>
                            <a:pt x="14" y="21"/>
                            <a:pt x="14" y="21"/>
                          </a:cubicBezTo>
                          <a:cubicBezTo>
                            <a:pt x="14" y="17"/>
                            <a:pt x="17" y="14"/>
                            <a:pt x="21" y="14"/>
                          </a:cubicBezTo>
                          <a:cubicBezTo>
                            <a:pt x="72" y="14"/>
                            <a:pt x="72" y="14"/>
                            <a:pt x="72" y="14"/>
                          </a:cubicBezTo>
                          <a:cubicBezTo>
                            <a:pt x="75" y="14"/>
                            <a:pt x="79" y="17"/>
                            <a:pt x="79" y="21"/>
                          </a:cubicBezTo>
                          <a:cubicBezTo>
                            <a:pt x="79" y="163"/>
                            <a:pt x="79" y="163"/>
                            <a:pt x="79" y="163"/>
                          </a:cubicBezTo>
                          <a:cubicBezTo>
                            <a:pt x="79" y="167"/>
                            <a:pt x="75" y="170"/>
                            <a:pt x="72" y="170"/>
                          </a:cubicBezTo>
                          <a:moveTo>
                            <a:pt x="72" y="170"/>
                          </a:moveTo>
                          <a:cubicBezTo>
                            <a:pt x="21" y="170"/>
                            <a:pt x="21" y="170"/>
                            <a:pt x="21" y="170"/>
                          </a:cubicBezTo>
                          <a:cubicBezTo>
                            <a:pt x="9" y="170"/>
                            <a:pt x="0" y="161"/>
                            <a:pt x="0" y="149"/>
                          </a:cubicBezTo>
                          <a:cubicBezTo>
                            <a:pt x="0" y="21"/>
                            <a:pt x="0" y="21"/>
                            <a:pt x="0" y="21"/>
                          </a:cubicBezTo>
                          <a:cubicBezTo>
                            <a:pt x="0" y="9"/>
                            <a:pt x="9" y="0"/>
                            <a:pt x="21" y="0"/>
                          </a:cubicBezTo>
                          <a:cubicBezTo>
                            <a:pt x="72" y="0"/>
                            <a:pt x="72" y="0"/>
                            <a:pt x="72" y="0"/>
                          </a:cubicBezTo>
                          <a:cubicBezTo>
                            <a:pt x="83" y="0"/>
                            <a:pt x="93" y="9"/>
                            <a:pt x="93" y="21"/>
                          </a:cubicBezTo>
                          <a:cubicBezTo>
                            <a:pt x="93" y="169"/>
                            <a:pt x="93" y="169"/>
                            <a:pt x="93" y="169"/>
                          </a:cubicBezTo>
                        </a:path>
                      </a:pathLst>
                    </a:custGeom>
                    <a:noFill/>
                    <a:ln w="1270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50" name="Freeform 778">
                      <a:extLst>
                        <a:ext uri="{FF2B5EF4-FFF2-40B4-BE49-F238E27FC236}">
                          <a16:creationId xmlns:a16="http://schemas.microsoft.com/office/drawing/2014/main" id="{C648FF4B-5B9A-47C7-854A-DCFD710CB2CA}"/>
                        </a:ext>
                      </a:extLst>
                    </p:cNvPr>
                    <p:cNvSpPr>
                      <a:spLocks/>
                    </p:cNvSpPr>
                    <p:nvPr/>
                  </p:nvSpPr>
                  <p:spPr bwMode="auto">
                    <a:xfrm>
                      <a:off x="864125" y="3968860"/>
                      <a:ext cx="164698" cy="204746"/>
                    </a:xfrm>
                    <a:custGeom>
                      <a:avLst/>
                      <a:gdLst/>
                      <a:ahLst/>
                      <a:cxnLst>
                        <a:cxn ang="0">
                          <a:pos x="47" y="119"/>
                        </a:cxn>
                        <a:cxn ang="0">
                          <a:pos x="39" y="153"/>
                        </a:cxn>
                        <a:cxn ang="0">
                          <a:pos x="99" y="110"/>
                        </a:cxn>
                        <a:cxn ang="0">
                          <a:pos x="120" y="60"/>
                        </a:cxn>
                        <a:cxn ang="0">
                          <a:pos x="60" y="0"/>
                        </a:cxn>
                        <a:cxn ang="0">
                          <a:pos x="0" y="60"/>
                        </a:cxn>
                        <a:cxn ang="0">
                          <a:pos x="28" y="111"/>
                        </a:cxn>
                      </a:cxnLst>
                      <a:rect l="0" t="0" r="r" b="b"/>
                      <a:pathLst>
                        <a:path w="120" h="153">
                          <a:moveTo>
                            <a:pt x="47" y="119"/>
                          </a:moveTo>
                          <a:cubicBezTo>
                            <a:pt x="39" y="153"/>
                            <a:pt x="39" y="153"/>
                            <a:pt x="39" y="153"/>
                          </a:cubicBezTo>
                          <a:cubicBezTo>
                            <a:pt x="39" y="153"/>
                            <a:pt x="85" y="124"/>
                            <a:pt x="99" y="110"/>
                          </a:cubicBezTo>
                          <a:cubicBezTo>
                            <a:pt x="108" y="100"/>
                            <a:pt x="120" y="87"/>
                            <a:pt x="120" y="60"/>
                          </a:cubicBezTo>
                          <a:cubicBezTo>
                            <a:pt x="120" y="27"/>
                            <a:pt x="93" y="0"/>
                            <a:pt x="60" y="0"/>
                          </a:cubicBezTo>
                          <a:cubicBezTo>
                            <a:pt x="27" y="0"/>
                            <a:pt x="0" y="27"/>
                            <a:pt x="0" y="60"/>
                          </a:cubicBezTo>
                          <a:cubicBezTo>
                            <a:pt x="0" y="82"/>
                            <a:pt x="11" y="100"/>
                            <a:pt x="28" y="111"/>
                          </a:cubicBezTo>
                        </a:path>
                      </a:pathLst>
                    </a:custGeom>
                    <a:noFill/>
                    <a:ln w="12700" cap="rnd">
                      <a:solidFill>
                        <a:srgbClr val="000000"/>
                      </a:solidFill>
                      <a:prstDash val="solid"/>
                      <a:round/>
                      <a:headEnd/>
                      <a:tailEnd/>
                    </a:ln>
                  </p:spPr>
                  <p:txBody>
                    <a:bodyPr vert="horz" wrap="square" lIns="83969" tIns="41985" rIns="83969" bIns="41985"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grpSp>
              <p:sp>
                <p:nvSpPr>
                  <p:cNvPr id="52" name="Freeform 636">
                    <a:extLst>
                      <a:ext uri="{FF2B5EF4-FFF2-40B4-BE49-F238E27FC236}">
                        <a16:creationId xmlns:a16="http://schemas.microsoft.com/office/drawing/2014/main" id="{83977300-5A0E-4A53-86DF-02780A23F569}"/>
                      </a:ext>
                    </a:extLst>
                  </p:cNvPr>
                  <p:cNvSpPr>
                    <a:spLocks noChangeAspect="1"/>
                  </p:cNvSpPr>
                  <p:nvPr/>
                </p:nvSpPr>
                <p:spPr bwMode="auto">
                  <a:xfrm>
                    <a:off x="5820309" y="2342869"/>
                    <a:ext cx="797591" cy="504000"/>
                  </a:xfrm>
                  <a:custGeom>
                    <a:avLst/>
                    <a:gdLst/>
                    <a:ahLst/>
                    <a:cxnLst>
                      <a:cxn ang="0">
                        <a:pos x="193" y="108"/>
                      </a:cxn>
                      <a:cxn ang="0">
                        <a:pos x="180" y="122"/>
                      </a:cxn>
                      <a:cxn ang="0">
                        <a:pos x="14" y="122"/>
                      </a:cxn>
                      <a:cxn ang="0">
                        <a:pos x="0" y="108"/>
                      </a:cxn>
                      <a:cxn ang="0">
                        <a:pos x="176" y="108"/>
                      </a:cxn>
                      <a:cxn ang="0">
                        <a:pos x="176" y="0"/>
                      </a:cxn>
                      <a:cxn ang="0">
                        <a:pos x="18" y="0"/>
                      </a:cxn>
                      <a:cxn ang="0">
                        <a:pos x="18" y="94"/>
                      </a:cxn>
                    </a:cxnLst>
                    <a:rect l="0" t="0" r="r" b="b"/>
                    <a:pathLst>
                      <a:path w="193" h="122">
                        <a:moveTo>
                          <a:pt x="193" y="108"/>
                        </a:moveTo>
                        <a:cubicBezTo>
                          <a:pt x="193" y="116"/>
                          <a:pt x="187" y="122"/>
                          <a:pt x="180" y="122"/>
                        </a:cubicBezTo>
                        <a:cubicBezTo>
                          <a:pt x="14" y="122"/>
                          <a:pt x="14" y="122"/>
                          <a:pt x="14" y="122"/>
                        </a:cubicBezTo>
                        <a:cubicBezTo>
                          <a:pt x="6" y="122"/>
                          <a:pt x="0" y="116"/>
                          <a:pt x="0" y="108"/>
                        </a:cubicBezTo>
                        <a:cubicBezTo>
                          <a:pt x="176" y="108"/>
                          <a:pt x="176" y="108"/>
                          <a:pt x="176" y="108"/>
                        </a:cubicBezTo>
                        <a:cubicBezTo>
                          <a:pt x="176" y="0"/>
                          <a:pt x="176" y="0"/>
                          <a:pt x="176" y="0"/>
                        </a:cubicBezTo>
                        <a:cubicBezTo>
                          <a:pt x="18" y="0"/>
                          <a:pt x="18" y="0"/>
                          <a:pt x="18" y="0"/>
                        </a:cubicBezTo>
                        <a:cubicBezTo>
                          <a:pt x="18" y="94"/>
                          <a:pt x="18" y="94"/>
                          <a:pt x="18" y="94"/>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grpSp>
            <p:sp>
              <p:nvSpPr>
                <p:cNvPr id="79" name="TextBox 78">
                  <a:extLst>
                    <a:ext uri="{FF2B5EF4-FFF2-40B4-BE49-F238E27FC236}">
                      <a16:creationId xmlns:a16="http://schemas.microsoft.com/office/drawing/2014/main" id="{6900F39C-B7C2-4D62-A142-2E9E31936D47}"/>
                    </a:ext>
                  </a:extLst>
                </p:cNvPr>
                <p:cNvSpPr txBox="1"/>
                <p:nvPr/>
              </p:nvSpPr>
              <p:spPr>
                <a:xfrm>
                  <a:off x="16603" y="4316366"/>
                  <a:ext cx="1594993" cy="599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Multi-Channel Offer Delivery</a:t>
                  </a:r>
                </a:p>
              </p:txBody>
            </p:sp>
          </p:grpSp>
          <p:grpSp>
            <p:nvGrpSpPr>
              <p:cNvPr id="85" name="Group 84">
                <a:extLst>
                  <a:ext uri="{FF2B5EF4-FFF2-40B4-BE49-F238E27FC236}">
                    <a16:creationId xmlns:a16="http://schemas.microsoft.com/office/drawing/2014/main" id="{F5CF94CA-F428-4F22-8B32-4C6ABEB3ED7E}"/>
                  </a:ext>
                </a:extLst>
              </p:cNvPr>
              <p:cNvGrpSpPr/>
              <p:nvPr/>
            </p:nvGrpSpPr>
            <p:grpSpPr>
              <a:xfrm>
                <a:off x="5524160" y="1982100"/>
                <a:ext cx="1479285" cy="1138336"/>
                <a:chOff x="4083315" y="1800977"/>
                <a:chExt cx="1479285" cy="1138336"/>
              </a:xfrm>
            </p:grpSpPr>
            <p:grpSp>
              <p:nvGrpSpPr>
                <p:cNvPr id="54" name="Groupe 178">
                  <a:extLst>
                    <a:ext uri="{FF2B5EF4-FFF2-40B4-BE49-F238E27FC236}">
                      <a16:creationId xmlns:a16="http://schemas.microsoft.com/office/drawing/2014/main" id="{DF385E71-2164-469D-8981-9CE8373EF8D0}"/>
                    </a:ext>
                  </a:extLst>
                </p:cNvPr>
                <p:cNvGrpSpPr>
                  <a:grpSpLocks noChangeAspect="1"/>
                </p:cNvGrpSpPr>
                <p:nvPr/>
              </p:nvGrpSpPr>
              <p:grpSpPr>
                <a:xfrm>
                  <a:off x="4800600" y="1822200"/>
                  <a:ext cx="358134" cy="540000"/>
                  <a:chOff x="617848" y="2310473"/>
                  <a:chExt cx="203200" cy="306388"/>
                </a:xfrm>
              </p:grpSpPr>
              <p:sp>
                <p:nvSpPr>
                  <p:cNvPr id="55" name="Freeform 647">
                    <a:extLst>
                      <a:ext uri="{FF2B5EF4-FFF2-40B4-BE49-F238E27FC236}">
                        <a16:creationId xmlns:a16="http://schemas.microsoft.com/office/drawing/2014/main" id="{A28F6F9D-D8D9-4999-90A9-A9BBEE89AAD8}"/>
                      </a:ext>
                    </a:extLst>
                  </p:cNvPr>
                  <p:cNvSpPr>
                    <a:spLocks noEditPoints="1"/>
                  </p:cNvSpPr>
                  <p:nvPr/>
                </p:nvSpPr>
                <p:spPr bwMode="auto">
                  <a:xfrm>
                    <a:off x="617848" y="2310473"/>
                    <a:ext cx="203200" cy="306388"/>
                  </a:xfrm>
                  <a:custGeom>
                    <a:avLst/>
                    <a:gdLst/>
                    <a:ahLst/>
                    <a:cxnLst>
                      <a:cxn ang="0">
                        <a:pos x="27" y="82"/>
                      </a:cxn>
                      <a:cxn ang="0">
                        <a:pos x="27" y="48"/>
                      </a:cxn>
                      <a:cxn ang="0">
                        <a:pos x="77" y="0"/>
                      </a:cxn>
                      <a:cxn ang="0">
                        <a:pos x="126" y="48"/>
                      </a:cxn>
                      <a:cxn ang="0">
                        <a:pos x="126" y="82"/>
                      </a:cxn>
                      <a:cxn ang="0">
                        <a:pos x="40" y="185"/>
                      </a:cxn>
                      <a:cxn ang="0">
                        <a:pos x="153" y="185"/>
                      </a:cxn>
                      <a:cxn ang="0">
                        <a:pos x="153" y="82"/>
                      </a:cxn>
                      <a:cxn ang="0">
                        <a:pos x="0" y="82"/>
                      </a:cxn>
                      <a:cxn ang="0">
                        <a:pos x="0" y="228"/>
                      </a:cxn>
                      <a:cxn ang="0">
                        <a:pos x="142" y="228"/>
                      </a:cxn>
                    </a:cxnLst>
                    <a:rect l="0" t="0" r="r" b="b"/>
                    <a:pathLst>
                      <a:path w="153" h="229">
                        <a:moveTo>
                          <a:pt x="27" y="82"/>
                        </a:moveTo>
                        <a:cubicBezTo>
                          <a:pt x="27" y="48"/>
                          <a:pt x="27" y="48"/>
                          <a:pt x="27" y="48"/>
                        </a:cubicBezTo>
                        <a:cubicBezTo>
                          <a:pt x="27" y="22"/>
                          <a:pt x="49" y="0"/>
                          <a:pt x="77" y="0"/>
                        </a:cubicBezTo>
                        <a:cubicBezTo>
                          <a:pt x="104" y="0"/>
                          <a:pt x="126" y="22"/>
                          <a:pt x="126" y="48"/>
                        </a:cubicBezTo>
                        <a:cubicBezTo>
                          <a:pt x="126" y="82"/>
                          <a:pt x="126" y="82"/>
                          <a:pt x="126" y="82"/>
                        </a:cubicBezTo>
                        <a:moveTo>
                          <a:pt x="40" y="185"/>
                        </a:moveTo>
                        <a:cubicBezTo>
                          <a:pt x="153" y="185"/>
                          <a:pt x="153" y="185"/>
                          <a:pt x="153" y="185"/>
                        </a:cubicBezTo>
                        <a:cubicBezTo>
                          <a:pt x="153" y="82"/>
                          <a:pt x="153" y="82"/>
                          <a:pt x="153" y="82"/>
                        </a:cubicBezTo>
                        <a:cubicBezTo>
                          <a:pt x="0" y="82"/>
                          <a:pt x="0" y="82"/>
                          <a:pt x="0" y="82"/>
                        </a:cubicBezTo>
                        <a:cubicBezTo>
                          <a:pt x="0" y="82"/>
                          <a:pt x="0" y="229"/>
                          <a:pt x="0" y="228"/>
                        </a:cubicBezTo>
                        <a:cubicBezTo>
                          <a:pt x="1" y="227"/>
                          <a:pt x="142" y="228"/>
                          <a:pt x="142" y="228"/>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56" name="Freeform 648">
                    <a:extLst>
                      <a:ext uri="{FF2B5EF4-FFF2-40B4-BE49-F238E27FC236}">
                        <a16:creationId xmlns:a16="http://schemas.microsoft.com/office/drawing/2014/main" id="{6A0EB701-5E90-4BA1-AEF2-CD562E6ACAE5}"/>
                      </a:ext>
                    </a:extLst>
                  </p:cNvPr>
                  <p:cNvSpPr>
                    <a:spLocks/>
                  </p:cNvSpPr>
                  <p:nvPr/>
                </p:nvSpPr>
                <p:spPr bwMode="auto">
                  <a:xfrm>
                    <a:off x="698810" y="2446998"/>
                    <a:ext cx="34925" cy="65088"/>
                  </a:xfrm>
                  <a:custGeom>
                    <a:avLst/>
                    <a:gdLst/>
                    <a:ahLst/>
                    <a:cxnLst>
                      <a:cxn ang="0">
                        <a:pos x="26" y="13"/>
                      </a:cxn>
                      <a:cxn ang="0">
                        <a:pos x="13" y="0"/>
                      </a:cxn>
                      <a:cxn ang="0">
                        <a:pos x="0" y="13"/>
                      </a:cxn>
                      <a:cxn ang="0">
                        <a:pos x="9" y="26"/>
                      </a:cxn>
                      <a:cxn ang="0">
                        <a:pos x="5" y="49"/>
                      </a:cxn>
                      <a:cxn ang="0">
                        <a:pos x="21" y="49"/>
                      </a:cxn>
                      <a:cxn ang="0">
                        <a:pos x="17" y="26"/>
                      </a:cxn>
                      <a:cxn ang="0">
                        <a:pos x="26" y="13"/>
                      </a:cxn>
                    </a:cxnLst>
                    <a:rect l="0" t="0" r="r" b="b"/>
                    <a:pathLst>
                      <a:path w="26" h="49">
                        <a:moveTo>
                          <a:pt x="26" y="13"/>
                        </a:moveTo>
                        <a:cubicBezTo>
                          <a:pt x="26" y="6"/>
                          <a:pt x="20" y="0"/>
                          <a:pt x="13" y="0"/>
                        </a:cubicBezTo>
                        <a:cubicBezTo>
                          <a:pt x="6" y="0"/>
                          <a:pt x="0" y="6"/>
                          <a:pt x="0" y="13"/>
                        </a:cubicBezTo>
                        <a:cubicBezTo>
                          <a:pt x="0" y="19"/>
                          <a:pt x="4" y="24"/>
                          <a:pt x="9" y="26"/>
                        </a:cubicBezTo>
                        <a:cubicBezTo>
                          <a:pt x="5" y="49"/>
                          <a:pt x="5" y="49"/>
                          <a:pt x="5" y="49"/>
                        </a:cubicBezTo>
                        <a:cubicBezTo>
                          <a:pt x="21" y="49"/>
                          <a:pt x="21" y="49"/>
                          <a:pt x="21" y="49"/>
                        </a:cubicBezTo>
                        <a:cubicBezTo>
                          <a:pt x="17" y="26"/>
                          <a:pt x="17" y="26"/>
                          <a:pt x="17" y="26"/>
                        </a:cubicBezTo>
                        <a:cubicBezTo>
                          <a:pt x="22" y="24"/>
                          <a:pt x="26" y="19"/>
                          <a:pt x="26" y="13"/>
                        </a:cubicBezTo>
                        <a:close/>
                      </a:path>
                    </a:pathLst>
                  </a:custGeom>
                  <a:noFill/>
                  <a:ln w="1270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grpSp>
            <p:sp>
              <p:nvSpPr>
                <p:cNvPr id="76" name="TextBox 75">
                  <a:extLst>
                    <a:ext uri="{FF2B5EF4-FFF2-40B4-BE49-F238E27FC236}">
                      <a16:creationId xmlns:a16="http://schemas.microsoft.com/office/drawing/2014/main" id="{7675101F-2547-45B6-BB57-EDA9571876EC}"/>
                    </a:ext>
                  </a:extLst>
                </p:cNvPr>
                <p:cNvSpPr txBox="1"/>
                <p:nvPr/>
              </p:nvSpPr>
              <p:spPr>
                <a:xfrm>
                  <a:off x="4083315" y="2340259"/>
                  <a:ext cx="1479285" cy="599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Customer Privacy</a:t>
                  </a:r>
                </a:p>
              </p:txBody>
            </p:sp>
            <p:sp>
              <p:nvSpPr>
                <p:cNvPr id="84" name="Freeform 721">
                  <a:extLst>
                    <a:ext uri="{FF2B5EF4-FFF2-40B4-BE49-F238E27FC236}">
                      <a16:creationId xmlns:a16="http://schemas.microsoft.com/office/drawing/2014/main" id="{5D170382-7D24-4913-9766-FA60BFF40490}"/>
                    </a:ext>
                  </a:extLst>
                </p:cNvPr>
                <p:cNvSpPr>
                  <a:spLocks noChangeAspect="1" noEditPoints="1"/>
                </p:cNvSpPr>
                <p:nvPr/>
              </p:nvSpPr>
              <p:spPr bwMode="auto">
                <a:xfrm>
                  <a:off x="4434348" y="1800977"/>
                  <a:ext cx="328761" cy="468000"/>
                </a:xfrm>
                <a:custGeom>
                  <a:avLst/>
                  <a:gdLst/>
                  <a:ahLst/>
                  <a:cxnLst>
                    <a:cxn ang="0">
                      <a:pos x="72" y="15"/>
                    </a:cxn>
                    <a:cxn ang="0">
                      <a:pos x="75" y="31"/>
                    </a:cxn>
                    <a:cxn ang="0">
                      <a:pos x="62" y="59"/>
                    </a:cxn>
                    <a:cxn ang="0">
                      <a:pos x="82" y="71"/>
                    </a:cxn>
                    <a:cxn ang="0">
                      <a:pos x="42" y="2"/>
                    </a:cxn>
                    <a:cxn ang="0">
                      <a:pos x="50" y="0"/>
                    </a:cxn>
                    <a:cxn ang="0">
                      <a:pos x="72" y="15"/>
                    </a:cxn>
                    <a:cxn ang="0">
                      <a:pos x="82" y="71"/>
                    </a:cxn>
                    <a:cxn ang="0">
                      <a:pos x="101" y="138"/>
                    </a:cxn>
                    <a:cxn ang="0">
                      <a:pos x="30" y="143"/>
                    </a:cxn>
                    <a:cxn ang="0">
                      <a:pos x="25" y="28"/>
                    </a:cxn>
                    <a:cxn ang="0">
                      <a:pos x="25" y="31"/>
                    </a:cxn>
                    <a:cxn ang="0">
                      <a:pos x="39" y="59"/>
                    </a:cxn>
                    <a:cxn ang="0">
                      <a:pos x="0" y="138"/>
                    </a:cxn>
                    <a:cxn ang="0">
                      <a:pos x="25" y="28"/>
                    </a:cxn>
                    <a:cxn ang="0">
                      <a:pos x="42" y="2"/>
                    </a:cxn>
                  </a:cxnLst>
                  <a:rect l="0" t="0" r="r" b="b"/>
                  <a:pathLst>
                    <a:path w="101" h="144">
                      <a:moveTo>
                        <a:pt x="72" y="15"/>
                      </a:moveTo>
                      <a:cubicBezTo>
                        <a:pt x="74" y="20"/>
                        <a:pt x="75" y="25"/>
                        <a:pt x="75" y="31"/>
                      </a:cubicBezTo>
                      <a:cubicBezTo>
                        <a:pt x="75" y="41"/>
                        <a:pt x="68" y="53"/>
                        <a:pt x="62" y="59"/>
                      </a:cubicBezTo>
                      <a:cubicBezTo>
                        <a:pt x="70" y="61"/>
                        <a:pt x="77" y="65"/>
                        <a:pt x="82" y="71"/>
                      </a:cubicBezTo>
                      <a:moveTo>
                        <a:pt x="42" y="2"/>
                      </a:moveTo>
                      <a:cubicBezTo>
                        <a:pt x="45" y="1"/>
                        <a:pt x="48" y="0"/>
                        <a:pt x="50" y="0"/>
                      </a:cubicBezTo>
                      <a:cubicBezTo>
                        <a:pt x="60" y="0"/>
                        <a:pt x="68" y="6"/>
                        <a:pt x="72" y="15"/>
                      </a:cubicBezTo>
                      <a:moveTo>
                        <a:pt x="82" y="71"/>
                      </a:moveTo>
                      <a:cubicBezTo>
                        <a:pt x="96" y="85"/>
                        <a:pt x="101" y="110"/>
                        <a:pt x="101" y="138"/>
                      </a:cubicBezTo>
                      <a:cubicBezTo>
                        <a:pt x="101" y="142"/>
                        <a:pt x="60" y="144"/>
                        <a:pt x="30" y="143"/>
                      </a:cubicBezTo>
                      <a:moveTo>
                        <a:pt x="25" y="28"/>
                      </a:moveTo>
                      <a:cubicBezTo>
                        <a:pt x="25" y="29"/>
                        <a:pt x="25" y="30"/>
                        <a:pt x="25" y="31"/>
                      </a:cubicBezTo>
                      <a:cubicBezTo>
                        <a:pt x="25" y="41"/>
                        <a:pt x="33" y="53"/>
                        <a:pt x="39" y="59"/>
                      </a:cubicBezTo>
                      <a:cubicBezTo>
                        <a:pt x="10" y="67"/>
                        <a:pt x="0" y="99"/>
                        <a:pt x="0" y="138"/>
                      </a:cubicBezTo>
                      <a:moveTo>
                        <a:pt x="25" y="28"/>
                      </a:moveTo>
                      <a:cubicBezTo>
                        <a:pt x="26" y="15"/>
                        <a:pt x="33" y="5"/>
                        <a:pt x="42"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grpSp>
          <p:grpSp>
            <p:nvGrpSpPr>
              <p:cNvPr id="93" name="Group 92">
                <a:extLst>
                  <a:ext uri="{FF2B5EF4-FFF2-40B4-BE49-F238E27FC236}">
                    <a16:creationId xmlns:a16="http://schemas.microsoft.com/office/drawing/2014/main" id="{24291CCF-711D-4631-B4EA-1783D45E4E59}"/>
                  </a:ext>
                </a:extLst>
              </p:cNvPr>
              <p:cNvGrpSpPr/>
              <p:nvPr/>
            </p:nvGrpSpPr>
            <p:grpSpPr>
              <a:xfrm>
                <a:off x="3519083" y="5004817"/>
                <a:ext cx="1479285" cy="1514133"/>
                <a:chOff x="205213" y="1669800"/>
                <a:chExt cx="1479285" cy="1514133"/>
              </a:xfrm>
            </p:grpSpPr>
            <p:grpSp>
              <p:nvGrpSpPr>
                <p:cNvPr id="57" name="Groupe 182">
                  <a:extLst>
                    <a:ext uri="{FF2B5EF4-FFF2-40B4-BE49-F238E27FC236}">
                      <a16:creationId xmlns:a16="http://schemas.microsoft.com/office/drawing/2014/main" id="{64E57CD5-4A93-4700-ADF6-367D1E5FEAEB}"/>
                    </a:ext>
                  </a:extLst>
                </p:cNvPr>
                <p:cNvGrpSpPr>
                  <a:grpSpLocks noChangeAspect="1"/>
                </p:cNvGrpSpPr>
                <p:nvPr/>
              </p:nvGrpSpPr>
              <p:grpSpPr>
                <a:xfrm>
                  <a:off x="440184" y="1808082"/>
                  <a:ext cx="641778" cy="540000"/>
                  <a:chOff x="990909" y="2313645"/>
                  <a:chExt cx="360363" cy="303214"/>
                </a:xfrm>
              </p:grpSpPr>
              <p:sp>
                <p:nvSpPr>
                  <p:cNvPr id="58" name="Freeform 776">
                    <a:extLst>
                      <a:ext uri="{FF2B5EF4-FFF2-40B4-BE49-F238E27FC236}">
                        <a16:creationId xmlns:a16="http://schemas.microsoft.com/office/drawing/2014/main" id="{89AE00B6-091B-40A7-87EC-92CA396DE0B7}"/>
                      </a:ext>
                    </a:extLst>
                  </p:cNvPr>
                  <p:cNvSpPr>
                    <a:spLocks noChangeAspect="1"/>
                  </p:cNvSpPr>
                  <p:nvPr/>
                </p:nvSpPr>
                <p:spPr bwMode="auto">
                  <a:xfrm>
                    <a:off x="1235384" y="2362858"/>
                    <a:ext cx="33338" cy="125413"/>
                  </a:xfrm>
                  <a:custGeom>
                    <a:avLst/>
                    <a:gdLst/>
                    <a:ahLst/>
                    <a:cxnLst>
                      <a:cxn ang="0">
                        <a:pos x="22" y="94"/>
                      </a:cxn>
                      <a:cxn ang="0">
                        <a:pos x="25" y="67"/>
                      </a:cxn>
                      <a:cxn ang="0">
                        <a:pos x="0" y="0"/>
                      </a:cxn>
                    </a:cxnLst>
                    <a:rect l="0" t="0" r="r" b="b"/>
                    <a:pathLst>
                      <a:path w="25" h="94">
                        <a:moveTo>
                          <a:pt x="22" y="94"/>
                        </a:moveTo>
                        <a:cubicBezTo>
                          <a:pt x="24" y="85"/>
                          <a:pt x="25" y="76"/>
                          <a:pt x="25" y="67"/>
                        </a:cubicBezTo>
                        <a:cubicBezTo>
                          <a:pt x="25" y="42"/>
                          <a:pt x="16" y="18"/>
                          <a:pt x="0" y="0"/>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59" name="Freeform 777">
                    <a:extLst>
                      <a:ext uri="{FF2B5EF4-FFF2-40B4-BE49-F238E27FC236}">
                        <a16:creationId xmlns:a16="http://schemas.microsoft.com/office/drawing/2014/main" id="{6A6D3300-E845-42C7-815C-32BE2CAB3B8C}"/>
                      </a:ext>
                    </a:extLst>
                  </p:cNvPr>
                  <p:cNvSpPr>
                    <a:spLocks/>
                  </p:cNvSpPr>
                  <p:nvPr/>
                </p:nvSpPr>
                <p:spPr bwMode="auto">
                  <a:xfrm>
                    <a:off x="990909" y="2364445"/>
                    <a:ext cx="139700" cy="227013"/>
                  </a:xfrm>
                  <a:custGeom>
                    <a:avLst/>
                    <a:gdLst/>
                    <a:ahLst/>
                    <a:cxnLst>
                      <a:cxn ang="0">
                        <a:pos x="24" y="0"/>
                      </a:cxn>
                      <a:cxn ang="0">
                        <a:pos x="0" y="66"/>
                      </a:cxn>
                      <a:cxn ang="0">
                        <a:pos x="104" y="170"/>
                      </a:cxn>
                    </a:cxnLst>
                    <a:rect l="0" t="0" r="r" b="b"/>
                    <a:pathLst>
                      <a:path w="104" h="170">
                        <a:moveTo>
                          <a:pt x="24" y="0"/>
                        </a:moveTo>
                        <a:cubicBezTo>
                          <a:pt x="9" y="18"/>
                          <a:pt x="0" y="41"/>
                          <a:pt x="0" y="66"/>
                        </a:cubicBezTo>
                        <a:cubicBezTo>
                          <a:pt x="0" y="124"/>
                          <a:pt x="47" y="170"/>
                          <a:pt x="104" y="170"/>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60" name="Freeform 778">
                    <a:extLst>
                      <a:ext uri="{FF2B5EF4-FFF2-40B4-BE49-F238E27FC236}">
                        <a16:creationId xmlns:a16="http://schemas.microsoft.com/office/drawing/2014/main" id="{6A0A0252-55E7-4BA2-A8BB-B674DBBE57CC}"/>
                      </a:ext>
                    </a:extLst>
                  </p:cNvPr>
                  <p:cNvSpPr>
                    <a:spLocks/>
                  </p:cNvSpPr>
                  <p:nvPr/>
                </p:nvSpPr>
                <p:spPr bwMode="auto">
                  <a:xfrm>
                    <a:off x="1022659" y="2313645"/>
                    <a:ext cx="212725" cy="50800"/>
                  </a:xfrm>
                  <a:custGeom>
                    <a:avLst/>
                    <a:gdLst/>
                    <a:ahLst/>
                    <a:cxnLst>
                      <a:cxn ang="0">
                        <a:pos x="0" y="38"/>
                      </a:cxn>
                      <a:cxn ang="0">
                        <a:pos x="80" y="0"/>
                      </a:cxn>
                      <a:cxn ang="0">
                        <a:pos x="159" y="37"/>
                      </a:cxn>
                    </a:cxnLst>
                    <a:rect l="0" t="0" r="r" b="b"/>
                    <a:pathLst>
                      <a:path w="159" h="38">
                        <a:moveTo>
                          <a:pt x="0" y="38"/>
                        </a:moveTo>
                        <a:cubicBezTo>
                          <a:pt x="19" y="15"/>
                          <a:pt x="48" y="0"/>
                          <a:pt x="80" y="0"/>
                        </a:cubicBezTo>
                        <a:cubicBezTo>
                          <a:pt x="112" y="0"/>
                          <a:pt x="140" y="15"/>
                          <a:pt x="159" y="3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61" name="Freeform 779">
                    <a:extLst>
                      <a:ext uri="{FF2B5EF4-FFF2-40B4-BE49-F238E27FC236}">
                        <a16:creationId xmlns:a16="http://schemas.microsoft.com/office/drawing/2014/main" id="{EFFA3D41-5E0F-4D20-9868-E42E007F1071}"/>
                      </a:ext>
                    </a:extLst>
                  </p:cNvPr>
                  <p:cNvSpPr>
                    <a:spLocks/>
                  </p:cNvSpPr>
                  <p:nvPr/>
                </p:nvSpPr>
                <p:spPr bwMode="auto">
                  <a:xfrm>
                    <a:off x="1022659" y="2362858"/>
                    <a:ext cx="212725" cy="25400"/>
                  </a:xfrm>
                  <a:custGeom>
                    <a:avLst/>
                    <a:gdLst/>
                    <a:ahLst/>
                    <a:cxnLst>
                      <a:cxn ang="0">
                        <a:pos x="0" y="1"/>
                      </a:cxn>
                      <a:cxn ang="0">
                        <a:pos x="80" y="19"/>
                      </a:cxn>
                      <a:cxn ang="0">
                        <a:pos x="159" y="0"/>
                      </a:cxn>
                    </a:cxnLst>
                    <a:rect l="0" t="0" r="r" b="b"/>
                    <a:pathLst>
                      <a:path w="159" h="19">
                        <a:moveTo>
                          <a:pt x="0" y="1"/>
                        </a:moveTo>
                        <a:cubicBezTo>
                          <a:pt x="19" y="12"/>
                          <a:pt x="48" y="19"/>
                          <a:pt x="80" y="19"/>
                        </a:cubicBezTo>
                        <a:cubicBezTo>
                          <a:pt x="112" y="19"/>
                          <a:pt x="140" y="11"/>
                          <a:pt x="159" y="0"/>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62" name="Freeform 780">
                    <a:extLst>
                      <a:ext uri="{FF2B5EF4-FFF2-40B4-BE49-F238E27FC236}">
                        <a16:creationId xmlns:a16="http://schemas.microsoft.com/office/drawing/2014/main" id="{1F375B4D-D198-4BB9-BD1F-14BB4476A2AC}"/>
                      </a:ext>
                    </a:extLst>
                  </p:cNvPr>
                  <p:cNvSpPr>
                    <a:spLocks/>
                  </p:cNvSpPr>
                  <p:nvPr/>
                </p:nvSpPr>
                <p:spPr bwMode="auto">
                  <a:xfrm>
                    <a:off x="1022659" y="2516845"/>
                    <a:ext cx="136525" cy="25400"/>
                  </a:xfrm>
                  <a:custGeom>
                    <a:avLst/>
                    <a:gdLst/>
                    <a:ahLst/>
                    <a:cxnLst>
                      <a:cxn ang="0">
                        <a:pos x="102" y="1"/>
                      </a:cxn>
                      <a:cxn ang="0">
                        <a:pos x="80" y="0"/>
                      </a:cxn>
                      <a:cxn ang="0">
                        <a:pos x="0" y="18"/>
                      </a:cxn>
                    </a:cxnLst>
                    <a:rect l="0" t="0" r="r" b="b"/>
                    <a:pathLst>
                      <a:path w="102" h="18">
                        <a:moveTo>
                          <a:pt x="102" y="1"/>
                        </a:moveTo>
                        <a:cubicBezTo>
                          <a:pt x="95" y="0"/>
                          <a:pt x="88" y="0"/>
                          <a:pt x="80" y="0"/>
                        </a:cubicBezTo>
                        <a:cubicBezTo>
                          <a:pt x="48" y="0"/>
                          <a:pt x="19" y="7"/>
                          <a:pt x="0" y="18"/>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63" name="Freeform 781">
                    <a:extLst>
                      <a:ext uri="{FF2B5EF4-FFF2-40B4-BE49-F238E27FC236}">
                        <a16:creationId xmlns:a16="http://schemas.microsoft.com/office/drawing/2014/main" id="{E3DFDD7C-268C-409E-B6BD-438A51B2E828}"/>
                      </a:ext>
                    </a:extLst>
                  </p:cNvPr>
                  <p:cNvSpPr>
                    <a:spLocks/>
                  </p:cNvSpPr>
                  <p:nvPr/>
                </p:nvSpPr>
                <p:spPr bwMode="auto">
                  <a:xfrm>
                    <a:off x="1055997" y="2313645"/>
                    <a:ext cx="149225" cy="277813"/>
                  </a:xfrm>
                  <a:custGeom>
                    <a:avLst/>
                    <a:gdLst/>
                    <a:ahLst/>
                    <a:cxnLst>
                      <a:cxn ang="0">
                        <a:pos x="55" y="208"/>
                      </a:cxn>
                      <a:cxn ang="0">
                        <a:pos x="0" y="104"/>
                      </a:cxn>
                      <a:cxn ang="0">
                        <a:pos x="56" y="0"/>
                      </a:cxn>
                      <a:cxn ang="0">
                        <a:pos x="112" y="104"/>
                      </a:cxn>
                      <a:cxn ang="0">
                        <a:pos x="110" y="131"/>
                      </a:cxn>
                    </a:cxnLst>
                    <a:rect l="0" t="0" r="r" b="b"/>
                    <a:pathLst>
                      <a:path w="112" h="208">
                        <a:moveTo>
                          <a:pt x="55" y="208"/>
                        </a:moveTo>
                        <a:cubicBezTo>
                          <a:pt x="24" y="207"/>
                          <a:pt x="0" y="161"/>
                          <a:pt x="0" y="104"/>
                        </a:cubicBezTo>
                        <a:cubicBezTo>
                          <a:pt x="0" y="47"/>
                          <a:pt x="25" y="0"/>
                          <a:pt x="56" y="0"/>
                        </a:cubicBezTo>
                        <a:cubicBezTo>
                          <a:pt x="87" y="0"/>
                          <a:pt x="112" y="47"/>
                          <a:pt x="112" y="104"/>
                        </a:cubicBezTo>
                        <a:cubicBezTo>
                          <a:pt x="112" y="114"/>
                          <a:pt x="112" y="123"/>
                          <a:pt x="110" y="131"/>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64" name="Freeform 782">
                    <a:extLst>
                      <a:ext uri="{FF2B5EF4-FFF2-40B4-BE49-F238E27FC236}">
                        <a16:creationId xmlns:a16="http://schemas.microsoft.com/office/drawing/2014/main" id="{D204F647-802A-4ED9-AD2F-62581DAAD949}"/>
                      </a:ext>
                    </a:extLst>
                  </p:cNvPr>
                  <p:cNvSpPr>
                    <a:spLocks/>
                  </p:cNvSpPr>
                  <p:nvPr/>
                </p:nvSpPr>
                <p:spPr bwMode="auto">
                  <a:xfrm>
                    <a:off x="1202047" y="2488270"/>
                    <a:ext cx="1588" cy="3175"/>
                  </a:xfrm>
                  <a:custGeom>
                    <a:avLst/>
                    <a:gdLst/>
                    <a:ahLst/>
                    <a:cxnLst>
                      <a:cxn ang="0">
                        <a:pos x="0" y="0"/>
                      </a:cxn>
                      <a:cxn ang="0">
                        <a:pos x="0" y="2"/>
                      </a:cxn>
                    </a:cxnLst>
                    <a:rect l="0" t="0" r="r" b="b"/>
                    <a:pathLst>
                      <a:path h="2">
                        <a:moveTo>
                          <a:pt x="0" y="0"/>
                        </a:moveTo>
                        <a:cubicBezTo>
                          <a:pt x="0" y="1"/>
                          <a:pt x="0" y="1"/>
                          <a:pt x="0"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65" name="Line 783">
                    <a:extLst>
                      <a:ext uri="{FF2B5EF4-FFF2-40B4-BE49-F238E27FC236}">
                        <a16:creationId xmlns:a16="http://schemas.microsoft.com/office/drawing/2014/main" id="{226B0E72-4E6B-463A-B8EE-EFE44DE510AB}"/>
                      </a:ext>
                    </a:extLst>
                  </p:cNvPr>
                  <p:cNvSpPr>
                    <a:spLocks noChangeShapeType="1"/>
                  </p:cNvSpPr>
                  <p:nvPr/>
                </p:nvSpPr>
                <p:spPr bwMode="auto">
                  <a:xfrm>
                    <a:off x="990909" y="2451758"/>
                    <a:ext cx="2778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66" name="Line 784">
                    <a:extLst>
                      <a:ext uri="{FF2B5EF4-FFF2-40B4-BE49-F238E27FC236}">
                        <a16:creationId xmlns:a16="http://schemas.microsoft.com/office/drawing/2014/main" id="{44DAF622-1AF4-4E90-B3FF-AF985C6D0B69}"/>
                      </a:ext>
                    </a:extLst>
                  </p:cNvPr>
                  <p:cNvSpPr>
                    <a:spLocks noChangeShapeType="1"/>
                  </p:cNvSpPr>
                  <p:nvPr/>
                </p:nvSpPr>
                <p:spPr bwMode="auto">
                  <a:xfrm flipV="1">
                    <a:off x="1130609" y="2313645"/>
                    <a:ext cx="1588" cy="23653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67" name="Freeform 785">
                    <a:extLst>
                      <a:ext uri="{FF2B5EF4-FFF2-40B4-BE49-F238E27FC236}">
                        <a16:creationId xmlns:a16="http://schemas.microsoft.com/office/drawing/2014/main" id="{61BFFFA2-9357-467C-BAF4-EA69C01FD0E2}"/>
                      </a:ext>
                    </a:extLst>
                  </p:cNvPr>
                  <p:cNvSpPr>
                    <a:spLocks/>
                  </p:cNvSpPr>
                  <p:nvPr/>
                </p:nvSpPr>
                <p:spPr bwMode="auto">
                  <a:xfrm>
                    <a:off x="1127434" y="2489859"/>
                    <a:ext cx="223838" cy="127000"/>
                  </a:xfrm>
                  <a:custGeom>
                    <a:avLst/>
                    <a:gdLst/>
                    <a:ahLst/>
                    <a:cxnLst>
                      <a:cxn ang="0">
                        <a:pos x="94" y="67"/>
                      </a:cxn>
                      <a:cxn ang="0">
                        <a:pos x="130" y="95"/>
                      </a:cxn>
                      <a:cxn ang="0">
                        <a:pos x="167" y="58"/>
                      </a:cxn>
                      <a:cxn ang="0">
                        <a:pos x="150" y="27"/>
                      </a:cxn>
                      <a:cxn ang="0">
                        <a:pos x="116" y="11"/>
                      </a:cxn>
                      <a:cxn ang="0">
                        <a:pos x="103" y="0"/>
                      </a:cxn>
                      <a:cxn ang="0">
                        <a:pos x="92" y="7"/>
                      </a:cxn>
                      <a:cxn ang="0">
                        <a:pos x="82" y="7"/>
                      </a:cxn>
                      <a:cxn ang="0">
                        <a:pos x="75" y="7"/>
                      </a:cxn>
                      <a:cxn ang="0">
                        <a:pos x="64" y="0"/>
                      </a:cxn>
                      <a:cxn ang="0">
                        <a:pos x="51" y="11"/>
                      </a:cxn>
                      <a:cxn ang="0">
                        <a:pos x="10" y="33"/>
                      </a:cxn>
                      <a:cxn ang="0">
                        <a:pos x="0" y="58"/>
                      </a:cxn>
                      <a:cxn ang="0">
                        <a:pos x="37" y="95"/>
                      </a:cxn>
                      <a:cxn ang="0">
                        <a:pos x="73" y="67"/>
                      </a:cxn>
                    </a:cxnLst>
                    <a:rect l="0" t="0" r="r" b="b"/>
                    <a:pathLst>
                      <a:path w="167" h="95">
                        <a:moveTo>
                          <a:pt x="94" y="67"/>
                        </a:moveTo>
                        <a:cubicBezTo>
                          <a:pt x="98" y="83"/>
                          <a:pt x="113" y="95"/>
                          <a:pt x="130" y="95"/>
                        </a:cubicBezTo>
                        <a:cubicBezTo>
                          <a:pt x="150" y="95"/>
                          <a:pt x="167" y="79"/>
                          <a:pt x="167" y="58"/>
                        </a:cubicBezTo>
                        <a:cubicBezTo>
                          <a:pt x="167" y="45"/>
                          <a:pt x="160" y="34"/>
                          <a:pt x="150" y="27"/>
                        </a:cubicBezTo>
                        <a:cubicBezTo>
                          <a:pt x="143" y="22"/>
                          <a:pt x="132" y="15"/>
                          <a:pt x="116" y="11"/>
                        </a:cubicBezTo>
                        <a:cubicBezTo>
                          <a:pt x="115" y="5"/>
                          <a:pt x="110" y="0"/>
                          <a:pt x="103" y="0"/>
                        </a:cubicBezTo>
                        <a:cubicBezTo>
                          <a:pt x="98" y="0"/>
                          <a:pt x="94" y="3"/>
                          <a:pt x="92" y="7"/>
                        </a:cubicBezTo>
                        <a:cubicBezTo>
                          <a:pt x="89" y="7"/>
                          <a:pt x="85" y="7"/>
                          <a:pt x="82" y="7"/>
                        </a:cubicBezTo>
                        <a:cubicBezTo>
                          <a:pt x="80" y="7"/>
                          <a:pt x="77" y="7"/>
                          <a:pt x="75" y="7"/>
                        </a:cubicBezTo>
                        <a:cubicBezTo>
                          <a:pt x="73" y="3"/>
                          <a:pt x="69" y="0"/>
                          <a:pt x="64" y="0"/>
                        </a:cubicBezTo>
                        <a:cubicBezTo>
                          <a:pt x="57" y="0"/>
                          <a:pt x="52" y="5"/>
                          <a:pt x="51" y="11"/>
                        </a:cubicBezTo>
                        <a:cubicBezTo>
                          <a:pt x="23" y="18"/>
                          <a:pt x="12" y="32"/>
                          <a:pt x="10" y="33"/>
                        </a:cubicBezTo>
                        <a:cubicBezTo>
                          <a:pt x="4" y="40"/>
                          <a:pt x="0" y="49"/>
                          <a:pt x="0" y="58"/>
                        </a:cubicBezTo>
                        <a:cubicBezTo>
                          <a:pt x="0" y="79"/>
                          <a:pt x="17" y="95"/>
                          <a:pt x="37" y="95"/>
                        </a:cubicBezTo>
                        <a:cubicBezTo>
                          <a:pt x="54" y="95"/>
                          <a:pt x="69" y="83"/>
                          <a:pt x="73" y="6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68" name="Freeform 786">
                    <a:extLst>
                      <a:ext uri="{FF2B5EF4-FFF2-40B4-BE49-F238E27FC236}">
                        <a16:creationId xmlns:a16="http://schemas.microsoft.com/office/drawing/2014/main" id="{9DADF322-AE51-41A7-AEA1-4C3C0DA2D73E}"/>
                      </a:ext>
                    </a:extLst>
                  </p:cNvPr>
                  <p:cNvSpPr>
                    <a:spLocks/>
                  </p:cNvSpPr>
                  <p:nvPr/>
                </p:nvSpPr>
                <p:spPr bwMode="auto">
                  <a:xfrm>
                    <a:off x="1222684" y="2532721"/>
                    <a:ext cx="31750" cy="28575"/>
                  </a:xfrm>
                  <a:custGeom>
                    <a:avLst/>
                    <a:gdLst/>
                    <a:ahLst/>
                    <a:cxnLst>
                      <a:cxn ang="0">
                        <a:pos x="12" y="0"/>
                      </a:cxn>
                      <a:cxn ang="0">
                        <a:pos x="24" y="12"/>
                      </a:cxn>
                      <a:cxn ang="0">
                        <a:pos x="22" y="21"/>
                      </a:cxn>
                      <a:cxn ang="0">
                        <a:pos x="2" y="21"/>
                      </a:cxn>
                      <a:cxn ang="0">
                        <a:pos x="0" y="12"/>
                      </a:cxn>
                      <a:cxn ang="0">
                        <a:pos x="12" y="0"/>
                      </a:cxn>
                    </a:cxnLst>
                    <a:rect l="0" t="0" r="r" b="b"/>
                    <a:pathLst>
                      <a:path w="24" h="21">
                        <a:moveTo>
                          <a:pt x="12" y="0"/>
                        </a:moveTo>
                        <a:cubicBezTo>
                          <a:pt x="19" y="0"/>
                          <a:pt x="24" y="6"/>
                          <a:pt x="24" y="12"/>
                        </a:cubicBezTo>
                        <a:cubicBezTo>
                          <a:pt x="24" y="13"/>
                          <a:pt x="23" y="19"/>
                          <a:pt x="22" y="21"/>
                        </a:cubicBezTo>
                        <a:cubicBezTo>
                          <a:pt x="2" y="21"/>
                          <a:pt x="2" y="21"/>
                          <a:pt x="2" y="21"/>
                        </a:cubicBezTo>
                        <a:cubicBezTo>
                          <a:pt x="2" y="18"/>
                          <a:pt x="0" y="12"/>
                          <a:pt x="0" y="12"/>
                        </a:cubicBezTo>
                        <a:cubicBezTo>
                          <a:pt x="0" y="6"/>
                          <a:pt x="6" y="0"/>
                          <a:pt x="12" y="0"/>
                        </a:cubicBezTo>
                        <a:close/>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69" name="Oval 787">
                    <a:extLst>
                      <a:ext uri="{FF2B5EF4-FFF2-40B4-BE49-F238E27FC236}">
                        <a16:creationId xmlns:a16="http://schemas.microsoft.com/office/drawing/2014/main" id="{CB4C62F7-B8C0-43E7-B076-291279957049}"/>
                      </a:ext>
                    </a:extLst>
                  </p:cNvPr>
                  <p:cNvSpPr>
                    <a:spLocks noChangeArrowheads="1"/>
                  </p:cNvSpPr>
                  <p:nvPr/>
                </p:nvSpPr>
                <p:spPr bwMode="auto">
                  <a:xfrm>
                    <a:off x="1143309" y="2532721"/>
                    <a:ext cx="66675" cy="68263"/>
                  </a:xfrm>
                  <a:prstGeom prst="ellips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70" name="Oval 788">
                    <a:extLst>
                      <a:ext uri="{FF2B5EF4-FFF2-40B4-BE49-F238E27FC236}">
                        <a16:creationId xmlns:a16="http://schemas.microsoft.com/office/drawing/2014/main" id="{2795618A-88CB-47CD-8C01-B1D6CE08DC05}"/>
                      </a:ext>
                    </a:extLst>
                  </p:cNvPr>
                  <p:cNvSpPr>
                    <a:spLocks noChangeArrowheads="1"/>
                  </p:cNvSpPr>
                  <p:nvPr/>
                </p:nvSpPr>
                <p:spPr bwMode="auto">
                  <a:xfrm>
                    <a:off x="1267135" y="2534311"/>
                    <a:ext cx="66675" cy="66675"/>
                  </a:xfrm>
                  <a:prstGeom prst="ellips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grpSp>
            <p:sp>
              <p:nvSpPr>
                <p:cNvPr id="80" name="TextBox 79">
                  <a:extLst>
                    <a:ext uri="{FF2B5EF4-FFF2-40B4-BE49-F238E27FC236}">
                      <a16:creationId xmlns:a16="http://schemas.microsoft.com/office/drawing/2014/main" id="{7282BAF2-3076-4F14-83C2-BB1973DB8944}"/>
                    </a:ext>
                  </a:extLst>
                </p:cNvPr>
                <p:cNvSpPr txBox="1"/>
                <p:nvPr/>
              </p:nvSpPr>
              <p:spPr>
                <a:xfrm>
                  <a:off x="205213" y="2338210"/>
                  <a:ext cx="1479285" cy="84572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Data Management &amp; Insights</a:t>
                  </a:r>
                </a:p>
              </p:txBody>
            </p:sp>
            <p:sp>
              <p:nvSpPr>
                <p:cNvPr id="88" name="Freeform 676">
                  <a:extLst>
                    <a:ext uri="{FF2B5EF4-FFF2-40B4-BE49-F238E27FC236}">
                      <a16:creationId xmlns:a16="http://schemas.microsoft.com/office/drawing/2014/main" id="{AD6F242A-80C7-4D3A-B0DC-0AAA5C89873F}"/>
                    </a:ext>
                  </a:extLst>
                </p:cNvPr>
                <p:cNvSpPr>
                  <a:spLocks noChangeAspect="1" noEditPoints="1"/>
                </p:cNvSpPr>
                <p:nvPr/>
              </p:nvSpPr>
              <p:spPr bwMode="auto">
                <a:xfrm>
                  <a:off x="954745" y="1669800"/>
                  <a:ext cx="456923" cy="540000"/>
                </a:xfrm>
                <a:custGeom>
                  <a:avLst/>
                  <a:gdLst/>
                  <a:ahLst/>
                  <a:cxnLst>
                    <a:cxn ang="0">
                      <a:pos x="118" y="56"/>
                    </a:cxn>
                    <a:cxn ang="0">
                      <a:pos x="143" y="42"/>
                    </a:cxn>
                    <a:cxn ang="0">
                      <a:pos x="117" y="109"/>
                    </a:cxn>
                    <a:cxn ang="0">
                      <a:pos x="141" y="123"/>
                    </a:cxn>
                    <a:cxn ang="0">
                      <a:pos x="25" y="107"/>
                    </a:cxn>
                    <a:cxn ang="0">
                      <a:pos x="0" y="121"/>
                    </a:cxn>
                    <a:cxn ang="0">
                      <a:pos x="26" y="54"/>
                    </a:cxn>
                    <a:cxn ang="0">
                      <a:pos x="2" y="39"/>
                    </a:cxn>
                    <a:cxn ang="0">
                      <a:pos x="73" y="28"/>
                    </a:cxn>
                    <a:cxn ang="0">
                      <a:pos x="73" y="0"/>
                    </a:cxn>
                    <a:cxn ang="0">
                      <a:pos x="49" y="83"/>
                    </a:cxn>
                    <a:cxn ang="0">
                      <a:pos x="76" y="56"/>
                    </a:cxn>
                    <a:cxn ang="0">
                      <a:pos x="91" y="115"/>
                    </a:cxn>
                    <a:cxn ang="0">
                      <a:pos x="111" y="81"/>
                    </a:cxn>
                    <a:cxn ang="0">
                      <a:pos x="73" y="42"/>
                    </a:cxn>
                    <a:cxn ang="0">
                      <a:pos x="34" y="81"/>
                    </a:cxn>
                    <a:cxn ang="0">
                      <a:pos x="54" y="115"/>
                    </a:cxn>
                    <a:cxn ang="0">
                      <a:pos x="54" y="134"/>
                    </a:cxn>
                    <a:cxn ang="0">
                      <a:pos x="91" y="134"/>
                    </a:cxn>
                    <a:cxn ang="0">
                      <a:pos x="91" y="154"/>
                    </a:cxn>
                    <a:cxn ang="0">
                      <a:pos x="83" y="163"/>
                    </a:cxn>
                    <a:cxn ang="0">
                      <a:pos x="83" y="163"/>
                    </a:cxn>
                    <a:cxn ang="0">
                      <a:pos x="73" y="170"/>
                    </a:cxn>
                    <a:cxn ang="0">
                      <a:pos x="62" y="163"/>
                    </a:cxn>
                    <a:cxn ang="0">
                      <a:pos x="62" y="163"/>
                    </a:cxn>
                    <a:cxn ang="0">
                      <a:pos x="54" y="154"/>
                    </a:cxn>
                    <a:cxn ang="0">
                      <a:pos x="54" y="147"/>
                    </a:cxn>
                  </a:cxnLst>
                  <a:rect l="0" t="0" r="r" b="b"/>
                  <a:pathLst>
                    <a:path w="143" h="170">
                      <a:moveTo>
                        <a:pt x="118" y="56"/>
                      </a:moveTo>
                      <a:cubicBezTo>
                        <a:pt x="143" y="42"/>
                        <a:pt x="143" y="42"/>
                        <a:pt x="143" y="42"/>
                      </a:cubicBezTo>
                      <a:moveTo>
                        <a:pt x="117" y="109"/>
                      </a:moveTo>
                      <a:cubicBezTo>
                        <a:pt x="141" y="123"/>
                        <a:pt x="141" y="123"/>
                        <a:pt x="141" y="123"/>
                      </a:cubicBezTo>
                      <a:moveTo>
                        <a:pt x="25" y="107"/>
                      </a:moveTo>
                      <a:cubicBezTo>
                        <a:pt x="0" y="121"/>
                        <a:pt x="0" y="121"/>
                        <a:pt x="0" y="121"/>
                      </a:cubicBezTo>
                      <a:moveTo>
                        <a:pt x="26" y="54"/>
                      </a:moveTo>
                      <a:cubicBezTo>
                        <a:pt x="2" y="39"/>
                        <a:pt x="2" y="39"/>
                        <a:pt x="2" y="39"/>
                      </a:cubicBezTo>
                      <a:moveTo>
                        <a:pt x="73" y="28"/>
                      </a:moveTo>
                      <a:cubicBezTo>
                        <a:pt x="73" y="0"/>
                        <a:pt x="73" y="0"/>
                        <a:pt x="73" y="0"/>
                      </a:cubicBezTo>
                      <a:moveTo>
                        <a:pt x="49" y="83"/>
                      </a:moveTo>
                      <a:cubicBezTo>
                        <a:pt x="49" y="68"/>
                        <a:pt x="61" y="56"/>
                        <a:pt x="76" y="56"/>
                      </a:cubicBezTo>
                      <a:moveTo>
                        <a:pt x="91" y="115"/>
                      </a:moveTo>
                      <a:cubicBezTo>
                        <a:pt x="103" y="109"/>
                        <a:pt x="111" y="96"/>
                        <a:pt x="111" y="81"/>
                      </a:cubicBezTo>
                      <a:cubicBezTo>
                        <a:pt x="111" y="60"/>
                        <a:pt x="94" y="42"/>
                        <a:pt x="73" y="42"/>
                      </a:cubicBezTo>
                      <a:cubicBezTo>
                        <a:pt x="51" y="42"/>
                        <a:pt x="34" y="60"/>
                        <a:pt x="34" y="81"/>
                      </a:cubicBezTo>
                      <a:cubicBezTo>
                        <a:pt x="34" y="96"/>
                        <a:pt x="42" y="109"/>
                        <a:pt x="54" y="115"/>
                      </a:cubicBezTo>
                      <a:cubicBezTo>
                        <a:pt x="54" y="134"/>
                        <a:pt x="54" y="134"/>
                        <a:pt x="54" y="134"/>
                      </a:cubicBezTo>
                      <a:cubicBezTo>
                        <a:pt x="91" y="134"/>
                        <a:pt x="91" y="134"/>
                        <a:pt x="91" y="134"/>
                      </a:cubicBezTo>
                      <a:cubicBezTo>
                        <a:pt x="91" y="154"/>
                        <a:pt x="91" y="154"/>
                        <a:pt x="91" y="154"/>
                      </a:cubicBezTo>
                      <a:cubicBezTo>
                        <a:pt x="91" y="158"/>
                        <a:pt x="88" y="161"/>
                        <a:pt x="83" y="163"/>
                      </a:cubicBezTo>
                      <a:cubicBezTo>
                        <a:pt x="83" y="163"/>
                        <a:pt x="83" y="163"/>
                        <a:pt x="83" y="163"/>
                      </a:cubicBezTo>
                      <a:cubicBezTo>
                        <a:pt x="83" y="167"/>
                        <a:pt x="78" y="170"/>
                        <a:pt x="73" y="170"/>
                      </a:cubicBezTo>
                      <a:cubicBezTo>
                        <a:pt x="67" y="170"/>
                        <a:pt x="62" y="167"/>
                        <a:pt x="62" y="163"/>
                      </a:cubicBezTo>
                      <a:cubicBezTo>
                        <a:pt x="62" y="163"/>
                        <a:pt x="62" y="163"/>
                        <a:pt x="62" y="163"/>
                      </a:cubicBezTo>
                      <a:cubicBezTo>
                        <a:pt x="57" y="161"/>
                        <a:pt x="54" y="158"/>
                        <a:pt x="54" y="154"/>
                      </a:cubicBezTo>
                      <a:cubicBezTo>
                        <a:pt x="54" y="147"/>
                        <a:pt x="54" y="147"/>
                        <a:pt x="54" y="14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grpSp>
          <p:grpSp>
            <p:nvGrpSpPr>
              <p:cNvPr id="92" name="Group 91">
                <a:extLst>
                  <a:ext uri="{FF2B5EF4-FFF2-40B4-BE49-F238E27FC236}">
                    <a16:creationId xmlns:a16="http://schemas.microsoft.com/office/drawing/2014/main" id="{9E0844E6-A5EC-46AE-A0C9-8B20B41EDFDA}"/>
                  </a:ext>
                </a:extLst>
              </p:cNvPr>
              <p:cNvGrpSpPr/>
              <p:nvPr/>
            </p:nvGrpSpPr>
            <p:grpSpPr>
              <a:xfrm>
                <a:off x="3490923" y="456843"/>
                <a:ext cx="1479285" cy="1278584"/>
                <a:chOff x="2109540" y="255022"/>
                <a:chExt cx="1479285" cy="1278584"/>
              </a:xfrm>
            </p:grpSpPr>
            <p:sp>
              <p:nvSpPr>
                <p:cNvPr id="53" name="Freeform 741">
                  <a:extLst>
                    <a:ext uri="{FF2B5EF4-FFF2-40B4-BE49-F238E27FC236}">
                      <a16:creationId xmlns:a16="http://schemas.microsoft.com/office/drawing/2014/main" id="{21F4044A-784F-4705-BA95-530684C7DA20}"/>
                    </a:ext>
                  </a:extLst>
                </p:cNvPr>
                <p:cNvSpPr>
                  <a:spLocks noChangeAspect="1" noEditPoints="1"/>
                </p:cNvSpPr>
                <p:nvPr/>
              </p:nvSpPr>
              <p:spPr bwMode="auto">
                <a:xfrm>
                  <a:off x="2453985" y="255022"/>
                  <a:ext cx="465182" cy="540000"/>
                </a:xfrm>
                <a:custGeom>
                  <a:avLst/>
                  <a:gdLst/>
                  <a:ahLst/>
                  <a:cxnLst>
                    <a:cxn ang="0">
                      <a:pos x="20" y="65"/>
                    </a:cxn>
                    <a:cxn ang="0">
                      <a:pos x="9" y="12"/>
                    </a:cxn>
                    <a:cxn ang="0">
                      <a:pos x="76" y="0"/>
                    </a:cxn>
                    <a:cxn ang="0">
                      <a:pos x="86" y="53"/>
                    </a:cxn>
                    <a:cxn ang="0">
                      <a:pos x="92" y="186"/>
                    </a:cxn>
                    <a:cxn ang="0">
                      <a:pos x="95" y="194"/>
                    </a:cxn>
                    <a:cxn ang="0">
                      <a:pos x="102" y="197"/>
                    </a:cxn>
                    <a:cxn ang="0">
                      <a:pos x="110" y="194"/>
                    </a:cxn>
                    <a:cxn ang="0">
                      <a:pos x="113" y="186"/>
                    </a:cxn>
                    <a:cxn ang="0">
                      <a:pos x="110" y="179"/>
                    </a:cxn>
                    <a:cxn ang="0">
                      <a:pos x="102" y="175"/>
                    </a:cxn>
                    <a:cxn ang="0">
                      <a:pos x="22" y="186"/>
                    </a:cxn>
                    <a:cxn ang="0">
                      <a:pos x="19" y="194"/>
                    </a:cxn>
                    <a:cxn ang="0">
                      <a:pos x="11" y="197"/>
                    </a:cxn>
                    <a:cxn ang="0">
                      <a:pos x="4" y="194"/>
                    </a:cxn>
                    <a:cxn ang="0">
                      <a:pos x="0" y="186"/>
                    </a:cxn>
                    <a:cxn ang="0">
                      <a:pos x="4" y="179"/>
                    </a:cxn>
                    <a:cxn ang="0">
                      <a:pos x="11" y="175"/>
                    </a:cxn>
                    <a:cxn ang="0">
                      <a:pos x="128" y="55"/>
                    </a:cxn>
                    <a:cxn ang="0">
                      <a:pos x="135" y="28"/>
                    </a:cxn>
                    <a:cxn ang="0">
                      <a:pos x="170" y="24"/>
                    </a:cxn>
                    <a:cxn ang="0">
                      <a:pos x="88" y="138"/>
                    </a:cxn>
                    <a:cxn ang="0">
                      <a:pos x="0" y="138"/>
                    </a:cxn>
                    <a:cxn ang="0">
                      <a:pos x="0" y="80"/>
                    </a:cxn>
                    <a:cxn ang="0">
                      <a:pos x="128" y="55"/>
                    </a:cxn>
                    <a:cxn ang="0">
                      <a:pos x="102" y="175"/>
                    </a:cxn>
                    <a:cxn ang="0">
                      <a:pos x="11" y="175"/>
                    </a:cxn>
                  </a:cxnLst>
                  <a:rect l="0" t="0" r="r" b="b"/>
                  <a:pathLst>
                    <a:path w="170" h="197">
                      <a:moveTo>
                        <a:pt x="20" y="65"/>
                      </a:moveTo>
                      <a:cubicBezTo>
                        <a:pt x="9" y="12"/>
                        <a:pt x="9" y="12"/>
                        <a:pt x="9" y="12"/>
                      </a:cubicBezTo>
                      <a:cubicBezTo>
                        <a:pt x="76" y="0"/>
                        <a:pt x="76" y="0"/>
                        <a:pt x="76" y="0"/>
                      </a:cubicBezTo>
                      <a:cubicBezTo>
                        <a:pt x="86" y="53"/>
                        <a:pt x="86" y="53"/>
                        <a:pt x="86" y="53"/>
                      </a:cubicBezTo>
                      <a:moveTo>
                        <a:pt x="92" y="186"/>
                      </a:moveTo>
                      <a:cubicBezTo>
                        <a:pt x="92" y="189"/>
                        <a:pt x="93" y="192"/>
                        <a:pt x="95" y="194"/>
                      </a:cubicBezTo>
                      <a:cubicBezTo>
                        <a:pt x="97" y="196"/>
                        <a:pt x="99" y="197"/>
                        <a:pt x="102" y="197"/>
                      </a:cubicBezTo>
                      <a:cubicBezTo>
                        <a:pt x="105" y="197"/>
                        <a:pt x="108" y="196"/>
                        <a:pt x="110" y="194"/>
                      </a:cubicBezTo>
                      <a:cubicBezTo>
                        <a:pt x="112" y="192"/>
                        <a:pt x="113" y="189"/>
                        <a:pt x="113" y="186"/>
                      </a:cubicBezTo>
                      <a:cubicBezTo>
                        <a:pt x="113" y="183"/>
                        <a:pt x="112" y="181"/>
                        <a:pt x="110" y="179"/>
                      </a:cubicBezTo>
                      <a:cubicBezTo>
                        <a:pt x="108" y="177"/>
                        <a:pt x="105" y="175"/>
                        <a:pt x="102" y="175"/>
                      </a:cubicBezTo>
                      <a:moveTo>
                        <a:pt x="22" y="186"/>
                      </a:moveTo>
                      <a:cubicBezTo>
                        <a:pt x="22" y="189"/>
                        <a:pt x="21" y="192"/>
                        <a:pt x="19" y="194"/>
                      </a:cubicBezTo>
                      <a:cubicBezTo>
                        <a:pt x="17" y="196"/>
                        <a:pt x="14" y="197"/>
                        <a:pt x="11" y="197"/>
                      </a:cubicBezTo>
                      <a:cubicBezTo>
                        <a:pt x="8" y="197"/>
                        <a:pt x="6" y="196"/>
                        <a:pt x="4" y="194"/>
                      </a:cubicBezTo>
                      <a:cubicBezTo>
                        <a:pt x="2" y="192"/>
                        <a:pt x="0" y="189"/>
                        <a:pt x="0" y="186"/>
                      </a:cubicBezTo>
                      <a:cubicBezTo>
                        <a:pt x="0" y="183"/>
                        <a:pt x="2" y="181"/>
                        <a:pt x="4" y="179"/>
                      </a:cubicBezTo>
                      <a:cubicBezTo>
                        <a:pt x="6" y="177"/>
                        <a:pt x="8" y="175"/>
                        <a:pt x="11" y="175"/>
                      </a:cubicBezTo>
                      <a:moveTo>
                        <a:pt x="128" y="55"/>
                      </a:moveTo>
                      <a:cubicBezTo>
                        <a:pt x="135" y="28"/>
                        <a:pt x="135" y="28"/>
                        <a:pt x="135" y="28"/>
                      </a:cubicBezTo>
                      <a:cubicBezTo>
                        <a:pt x="170" y="24"/>
                        <a:pt x="170" y="24"/>
                        <a:pt x="170" y="24"/>
                      </a:cubicBezTo>
                      <a:moveTo>
                        <a:pt x="88" y="138"/>
                      </a:moveTo>
                      <a:cubicBezTo>
                        <a:pt x="0" y="138"/>
                        <a:pt x="0" y="138"/>
                        <a:pt x="0" y="138"/>
                      </a:cubicBezTo>
                      <a:cubicBezTo>
                        <a:pt x="0" y="80"/>
                        <a:pt x="0" y="80"/>
                        <a:pt x="0" y="80"/>
                      </a:cubicBezTo>
                      <a:cubicBezTo>
                        <a:pt x="128" y="55"/>
                        <a:pt x="128" y="55"/>
                        <a:pt x="128" y="55"/>
                      </a:cubicBezTo>
                      <a:cubicBezTo>
                        <a:pt x="102" y="175"/>
                        <a:pt x="102" y="175"/>
                        <a:pt x="102" y="175"/>
                      </a:cubicBezTo>
                      <a:cubicBezTo>
                        <a:pt x="11" y="175"/>
                        <a:pt x="11" y="175"/>
                        <a:pt x="11" y="175"/>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81" name="TextBox 80">
                  <a:extLst>
                    <a:ext uri="{FF2B5EF4-FFF2-40B4-BE49-F238E27FC236}">
                      <a16:creationId xmlns:a16="http://schemas.microsoft.com/office/drawing/2014/main" id="{7FB5C7C3-D459-4272-977A-61FE61818054}"/>
                    </a:ext>
                  </a:extLst>
                </p:cNvPr>
                <p:cNvSpPr txBox="1"/>
                <p:nvPr/>
              </p:nvSpPr>
              <p:spPr>
                <a:xfrm>
                  <a:off x="2109540" y="934553"/>
                  <a:ext cx="1479285" cy="59905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Digital Wallet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Conversion</a:t>
                  </a:r>
                </a:p>
              </p:txBody>
            </p:sp>
            <p:grpSp>
              <p:nvGrpSpPr>
                <p:cNvPr id="89" name="Groupe 149">
                  <a:extLst>
                    <a:ext uri="{FF2B5EF4-FFF2-40B4-BE49-F238E27FC236}">
                      <a16:creationId xmlns:a16="http://schemas.microsoft.com/office/drawing/2014/main" id="{8930079D-B145-4234-B36F-7CBB175FD4B9}"/>
                    </a:ext>
                  </a:extLst>
                </p:cNvPr>
                <p:cNvGrpSpPr/>
                <p:nvPr/>
              </p:nvGrpSpPr>
              <p:grpSpPr>
                <a:xfrm>
                  <a:off x="2863603" y="495969"/>
                  <a:ext cx="342902" cy="457202"/>
                  <a:chOff x="8912019" y="5222874"/>
                  <a:chExt cx="342902" cy="457202"/>
                </a:xfrm>
              </p:grpSpPr>
              <p:sp>
                <p:nvSpPr>
                  <p:cNvPr id="90" name="Freeform 38">
                    <a:extLst>
                      <a:ext uri="{FF2B5EF4-FFF2-40B4-BE49-F238E27FC236}">
                        <a16:creationId xmlns:a16="http://schemas.microsoft.com/office/drawing/2014/main" id="{E7D2702A-936C-4A90-805B-CB5E17184E7D}"/>
                      </a:ext>
                    </a:extLst>
                  </p:cNvPr>
                  <p:cNvSpPr>
                    <a:spLocks/>
                  </p:cNvSpPr>
                  <p:nvPr/>
                </p:nvSpPr>
                <p:spPr bwMode="auto">
                  <a:xfrm>
                    <a:off x="8978902" y="5372892"/>
                    <a:ext cx="120650" cy="219080"/>
                  </a:xfrm>
                  <a:custGeom>
                    <a:avLst/>
                    <a:gdLst/>
                    <a:ahLst/>
                    <a:cxnLst>
                      <a:cxn ang="0">
                        <a:pos x="19" y="47"/>
                      </a:cxn>
                      <a:cxn ang="0">
                        <a:pos x="28" y="54"/>
                      </a:cxn>
                      <a:cxn ang="0">
                        <a:pos x="21" y="58"/>
                      </a:cxn>
                      <a:cxn ang="0">
                        <a:pos x="6" y="55"/>
                      </a:cxn>
                      <a:cxn ang="0">
                        <a:pos x="5" y="54"/>
                      </a:cxn>
                      <a:cxn ang="0">
                        <a:pos x="3" y="56"/>
                      </a:cxn>
                      <a:cxn ang="0">
                        <a:pos x="1" y="66"/>
                      </a:cxn>
                      <a:cxn ang="0">
                        <a:pos x="2" y="69"/>
                      </a:cxn>
                      <a:cxn ang="0">
                        <a:pos x="17" y="72"/>
                      </a:cxn>
                      <a:cxn ang="0">
                        <a:pos x="17" y="79"/>
                      </a:cxn>
                      <a:cxn ang="0">
                        <a:pos x="20" y="82"/>
                      </a:cxn>
                      <a:cxn ang="0">
                        <a:pos x="27" y="82"/>
                      </a:cxn>
                      <a:cxn ang="0">
                        <a:pos x="30" y="79"/>
                      </a:cxn>
                      <a:cxn ang="0">
                        <a:pos x="30" y="71"/>
                      </a:cxn>
                      <a:cxn ang="0">
                        <a:pos x="46" y="52"/>
                      </a:cxn>
                      <a:cxn ang="0">
                        <a:pos x="29" y="33"/>
                      </a:cxn>
                      <a:cxn ang="0">
                        <a:pos x="18" y="26"/>
                      </a:cxn>
                      <a:cxn ang="0">
                        <a:pos x="25" y="22"/>
                      </a:cxn>
                      <a:cxn ang="0">
                        <a:pos x="37" y="25"/>
                      </a:cxn>
                      <a:cxn ang="0">
                        <a:pos x="38" y="25"/>
                      </a:cxn>
                      <a:cxn ang="0">
                        <a:pos x="40" y="23"/>
                      </a:cxn>
                      <a:cxn ang="0">
                        <a:pos x="43" y="14"/>
                      </a:cxn>
                      <a:cxn ang="0">
                        <a:pos x="41" y="11"/>
                      </a:cxn>
                      <a:cxn ang="0">
                        <a:pos x="29" y="8"/>
                      </a:cxn>
                      <a:cxn ang="0">
                        <a:pos x="29" y="2"/>
                      </a:cxn>
                      <a:cxn ang="0">
                        <a:pos x="26" y="0"/>
                      </a:cxn>
                      <a:cxn ang="0">
                        <a:pos x="26" y="0"/>
                      </a:cxn>
                      <a:cxn ang="0">
                        <a:pos x="18" y="0"/>
                      </a:cxn>
                      <a:cxn ang="0">
                        <a:pos x="16" y="3"/>
                      </a:cxn>
                      <a:cxn ang="0">
                        <a:pos x="16" y="9"/>
                      </a:cxn>
                      <a:cxn ang="0">
                        <a:pos x="0" y="28"/>
                      </a:cxn>
                      <a:cxn ang="0">
                        <a:pos x="19" y="47"/>
                      </a:cxn>
                    </a:cxnLst>
                    <a:rect l="0" t="0" r="r" b="b"/>
                    <a:pathLst>
                      <a:path w="46" h="82">
                        <a:moveTo>
                          <a:pt x="19" y="47"/>
                        </a:moveTo>
                        <a:cubicBezTo>
                          <a:pt x="27" y="49"/>
                          <a:pt x="28" y="51"/>
                          <a:pt x="28" y="54"/>
                        </a:cubicBezTo>
                        <a:cubicBezTo>
                          <a:pt x="28" y="57"/>
                          <a:pt x="24" y="58"/>
                          <a:pt x="21" y="58"/>
                        </a:cubicBezTo>
                        <a:cubicBezTo>
                          <a:pt x="15" y="58"/>
                          <a:pt x="10" y="56"/>
                          <a:pt x="6" y="55"/>
                        </a:cubicBezTo>
                        <a:cubicBezTo>
                          <a:pt x="6" y="55"/>
                          <a:pt x="6" y="54"/>
                          <a:pt x="5" y="54"/>
                        </a:cubicBezTo>
                        <a:cubicBezTo>
                          <a:pt x="4" y="54"/>
                          <a:pt x="3" y="55"/>
                          <a:pt x="3" y="56"/>
                        </a:cubicBezTo>
                        <a:cubicBezTo>
                          <a:pt x="1" y="66"/>
                          <a:pt x="1" y="66"/>
                          <a:pt x="1" y="66"/>
                        </a:cubicBezTo>
                        <a:cubicBezTo>
                          <a:pt x="0" y="67"/>
                          <a:pt x="1" y="69"/>
                          <a:pt x="2" y="69"/>
                        </a:cubicBezTo>
                        <a:cubicBezTo>
                          <a:pt x="6" y="71"/>
                          <a:pt x="12" y="72"/>
                          <a:pt x="17" y="72"/>
                        </a:cubicBezTo>
                        <a:cubicBezTo>
                          <a:pt x="17" y="79"/>
                          <a:pt x="17" y="79"/>
                          <a:pt x="17" y="79"/>
                        </a:cubicBezTo>
                        <a:cubicBezTo>
                          <a:pt x="17" y="81"/>
                          <a:pt x="18" y="82"/>
                          <a:pt x="20" y="82"/>
                        </a:cubicBezTo>
                        <a:cubicBezTo>
                          <a:pt x="27" y="82"/>
                          <a:pt x="27" y="82"/>
                          <a:pt x="27" y="82"/>
                        </a:cubicBezTo>
                        <a:cubicBezTo>
                          <a:pt x="29" y="82"/>
                          <a:pt x="30" y="80"/>
                          <a:pt x="30" y="79"/>
                        </a:cubicBezTo>
                        <a:cubicBezTo>
                          <a:pt x="30" y="71"/>
                          <a:pt x="30" y="71"/>
                          <a:pt x="30" y="71"/>
                        </a:cubicBezTo>
                        <a:cubicBezTo>
                          <a:pt x="40" y="69"/>
                          <a:pt x="46" y="61"/>
                          <a:pt x="46" y="52"/>
                        </a:cubicBezTo>
                        <a:cubicBezTo>
                          <a:pt x="46" y="42"/>
                          <a:pt x="41" y="37"/>
                          <a:pt x="29" y="33"/>
                        </a:cubicBezTo>
                        <a:cubicBezTo>
                          <a:pt x="21" y="30"/>
                          <a:pt x="18" y="28"/>
                          <a:pt x="18" y="26"/>
                        </a:cubicBezTo>
                        <a:cubicBezTo>
                          <a:pt x="18" y="23"/>
                          <a:pt x="22" y="22"/>
                          <a:pt x="25" y="22"/>
                        </a:cubicBezTo>
                        <a:cubicBezTo>
                          <a:pt x="30" y="22"/>
                          <a:pt x="34" y="24"/>
                          <a:pt x="37" y="25"/>
                        </a:cubicBezTo>
                        <a:cubicBezTo>
                          <a:pt x="37" y="25"/>
                          <a:pt x="38" y="25"/>
                          <a:pt x="38" y="25"/>
                        </a:cubicBezTo>
                        <a:cubicBezTo>
                          <a:pt x="39" y="25"/>
                          <a:pt x="40" y="24"/>
                          <a:pt x="40" y="23"/>
                        </a:cubicBezTo>
                        <a:cubicBezTo>
                          <a:pt x="43" y="14"/>
                          <a:pt x="43" y="14"/>
                          <a:pt x="43" y="14"/>
                        </a:cubicBezTo>
                        <a:cubicBezTo>
                          <a:pt x="43" y="13"/>
                          <a:pt x="42" y="11"/>
                          <a:pt x="41" y="11"/>
                        </a:cubicBezTo>
                        <a:cubicBezTo>
                          <a:pt x="37" y="9"/>
                          <a:pt x="33" y="8"/>
                          <a:pt x="29" y="8"/>
                        </a:cubicBezTo>
                        <a:cubicBezTo>
                          <a:pt x="29" y="2"/>
                          <a:pt x="29" y="2"/>
                          <a:pt x="29" y="2"/>
                        </a:cubicBezTo>
                        <a:cubicBezTo>
                          <a:pt x="29" y="1"/>
                          <a:pt x="27" y="0"/>
                          <a:pt x="26" y="0"/>
                        </a:cubicBezTo>
                        <a:cubicBezTo>
                          <a:pt x="26" y="0"/>
                          <a:pt x="26" y="0"/>
                          <a:pt x="26" y="0"/>
                        </a:cubicBezTo>
                        <a:cubicBezTo>
                          <a:pt x="18" y="0"/>
                          <a:pt x="18" y="0"/>
                          <a:pt x="18" y="0"/>
                        </a:cubicBezTo>
                        <a:cubicBezTo>
                          <a:pt x="17" y="0"/>
                          <a:pt x="16" y="1"/>
                          <a:pt x="16" y="3"/>
                        </a:cubicBezTo>
                        <a:cubicBezTo>
                          <a:pt x="16" y="9"/>
                          <a:pt x="16" y="9"/>
                          <a:pt x="16" y="9"/>
                        </a:cubicBezTo>
                        <a:cubicBezTo>
                          <a:pt x="6" y="12"/>
                          <a:pt x="0" y="19"/>
                          <a:pt x="0" y="28"/>
                        </a:cubicBezTo>
                        <a:cubicBezTo>
                          <a:pt x="1" y="40"/>
                          <a:pt x="10" y="44"/>
                          <a:pt x="19" y="47"/>
                        </a:cubicBezTo>
                        <a:close/>
                      </a:path>
                    </a:pathLst>
                  </a:custGeom>
                  <a:noFill/>
                  <a:ln w="476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91" name="Freeform 39">
                    <a:extLst>
                      <a:ext uri="{FF2B5EF4-FFF2-40B4-BE49-F238E27FC236}">
                        <a16:creationId xmlns:a16="http://schemas.microsoft.com/office/drawing/2014/main" id="{F2584E0B-6325-4A1C-B598-4C45FE441F03}"/>
                      </a:ext>
                    </a:extLst>
                  </p:cNvPr>
                  <p:cNvSpPr>
                    <a:spLocks/>
                  </p:cNvSpPr>
                  <p:nvPr/>
                </p:nvSpPr>
                <p:spPr bwMode="auto">
                  <a:xfrm>
                    <a:off x="8912019" y="5222874"/>
                    <a:ext cx="342902" cy="457202"/>
                  </a:xfrm>
                  <a:custGeom>
                    <a:avLst/>
                    <a:gdLst/>
                    <a:ahLst/>
                    <a:cxnLst>
                      <a:cxn ang="0">
                        <a:pos x="0" y="127"/>
                      </a:cxn>
                      <a:cxn ang="0">
                        <a:pos x="21" y="158"/>
                      </a:cxn>
                      <a:cxn ang="0">
                        <a:pos x="63" y="170"/>
                      </a:cxn>
                      <a:cxn ang="0">
                        <a:pos x="63" y="170"/>
                      </a:cxn>
                      <a:cxn ang="0">
                        <a:pos x="64" y="170"/>
                      </a:cxn>
                      <a:cxn ang="0">
                        <a:pos x="123" y="129"/>
                      </a:cxn>
                      <a:cxn ang="0">
                        <a:pos x="113" y="73"/>
                      </a:cxn>
                      <a:cxn ang="0">
                        <a:pos x="93" y="45"/>
                      </a:cxn>
                      <a:cxn ang="0">
                        <a:pos x="104" y="33"/>
                      </a:cxn>
                      <a:cxn ang="0">
                        <a:pos x="107" y="11"/>
                      </a:cxn>
                      <a:cxn ang="0">
                        <a:pos x="90" y="0"/>
                      </a:cxn>
                      <a:cxn ang="0">
                        <a:pos x="88" y="0"/>
                      </a:cxn>
                      <a:cxn ang="0">
                        <a:pos x="72" y="5"/>
                      </a:cxn>
                      <a:cxn ang="0">
                        <a:pos x="61" y="4"/>
                      </a:cxn>
                      <a:cxn ang="0">
                        <a:pos x="51" y="5"/>
                      </a:cxn>
                      <a:cxn ang="0">
                        <a:pos x="40" y="1"/>
                      </a:cxn>
                      <a:cxn ang="0">
                        <a:pos x="36" y="0"/>
                      </a:cxn>
                      <a:cxn ang="0">
                        <a:pos x="36" y="0"/>
                      </a:cxn>
                      <a:cxn ang="0">
                        <a:pos x="18" y="11"/>
                      </a:cxn>
                      <a:cxn ang="0">
                        <a:pos x="22" y="33"/>
                      </a:cxn>
                      <a:cxn ang="0">
                        <a:pos x="32" y="44"/>
                      </a:cxn>
                      <a:cxn ang="0">
                        <a:pos x="6" y="79"/>
                      </a:cxn>
                    </a:cxnLst>
                    <a:rect l="0" t="0" r="r" b="b"/>
                    <a:pathLst>
                      <a:path w="128" h="170">
                        <a:moveTo>
                          <a:pt x="0" y="127"/>
                        </a:moveTo>
                        <a:cubicBezTo>
                          <a:pt x="3" y="139"/>
                          <a:pt x="10" y="150"/>
                          <a:pt x="21" y="158"/>
                        </a:cubicBezTo>
                        <a:cubicBezTo>
                          <a:pt x="31" y="165"/>
                          <a:pt x="46" y="170"/>
                          <a:pt x="63" y="170"/>
                        </a:cubicBezTo>
                        <a:cubicBezTo>
                          <a:pt x="63" y="170"/>
                          <a:pt x="63" y="170"/>
                          <a:pt x="63" y="170"/>
                        </a:cubicBezTo>
                        <a:cubicBezTo>
                          <a:pt x="64" y="170"/>
                          <a:pt x="64" y="170"/>
                          <a:pt x="64" y="170"/>
                        </a:cubicBezTo>
                        <a:cubicBezTo>
                          <a:pt x="107" y="168"/>
                          <a:pt x="119" y="144"/>
                          <a:pt x="123" y="129"/>
                        </a:cubicBezTo>
                        <a:cubicBezTo>
                          <a:pt x="128" y="107"/>
                          <a:pt x="119" y="85"/>
                          <a:pt x="113" y="73"/>
                        </a:cubicBezTo>
                        <a:cubicBezTo>
                          <a:pt x="108" y="62"/>
                          <a:pt x="101" y="52"/>
                          <a:pt x="93" y="45"/>
                        </a:cubicBezTo>
                        <a:cubicBezTo>
                          <a:pt x="104" y="33"/>
                          <a:pt x="104" y="33"/>
                          <a:pt x="104" y="33"/>
                        </a:cubicBezTo>
                        <a:cubicBezTo>
                          <a:pt x="109" y="27"/>
                          <a:pt x="110" y="18"/>
                          <a:pt x="107" y="11"/>
                        </a:cubicBezTo>
                        <a:cubicBezTo>
                          <a:pt x="104" y="4"/>
                          <a:pt x="97" y="0"/>
                          <a:pt x="90" y="0"/>
                        </a:cubicBezTo>
                        <a:cubicBezTo>
                          <a:pt x="89" y="0"/>
                          <a:pt x="88" y="0"/>
                          <a:pt x="88" y="0"/>
                        </a:cubicBezTo>
                        <a:cubicBezTo>
                          <a:pt x="82" y="1"/>
                          <a:pt x="77" y="2"/>
                          <a:pt x="72" y="5"/>
                        </a:cubicBezTo>
                        <a:cubicBezTo>
                          <a:pt x="69" y="4"/>
                          <a:pt x="65" y="4"/>
                          <a:pt x="61" y="4"/>
                        </a:cubicBezTo>
                        <a:cubicBezTo>
                          <a:pt x="58" y="4"/>
                          <a:pt x="54" y="4"/>
                          <a:pt x="51" y="5"/>
                        </a:cubicBezTo>
                        <a:cubicBezTo>
                          <a:pt x="47" y="3"/>
                          <a:pt x="44" y="2"/>
                          <a:pt x="40" y="1"/>
                        </a:cubicBezTo>
                        <a:cubicBezTo>
                          <a:pt x="39" y="0"/>
                          <a:pt x="37" y="0"/>
                          <a:pt x="36" y="0"/>
                        </a:cubicBezTo>
                        <a:cubicBezTo>
                          <a:pt x="36" y="0"/>
                          <a:pt x="36" y="0"/>
                          <a:pt x="36" y="0"/>
                        </a:cubicBezTo>
                        <a:cubicBezTo>
                          <a:pt x="28" y="0"/>
                          <a:pt x="21" y="5"/>
                          <a:pt x="18" y="11"/>
                        </a:cubicBezTo>
                        <a:cubicBezTo>
                          <a:pt x="15" y="19"/>
                          <a:pt x="17" y="27"/>
                          <a:pt x="22" y="33"/>
                        </a:cubicBezTo>
                        <a:cubicBezTo>
                          <a:pt x="32" y="44"/>
                          <a:pt x="32" y="44"/>
                          <a:pt x="32" y="44"/>
                        </a:cubicBezTo>
                        <a:cubicBezTo>
                          <a:pt x="23" y="52"/>
                          <a:pt x="6" y="79"/>
                          <a:pt x="6" y="79"/>
                        </a:cubicBezTo>
                      </a:path>
                    </a:pathLst>
                  </a:cu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grpSp>
          </p:grpSp>
        </p:grpSp>
        <p:sp>
          <p:nvSpPr>
            <p:cNvPr id="96" name="TextBox 95">
              <a:extLst>
                <a:ext uri="{FF2B5EF4-FFF2-40B4-BE49-F238E27FC236}">
                  <a16:creationId xmlns:a16="http://schemas.microsoft.com/office/drawing/2014/main" id="{8A89F760-C5C2-425C-9812-FF48D17DD9A8}"/>
                </a:ext>
              </a:extLst>
            </p:cNvPr>
            <p:cNvSpPr txBox="1"/>
            <p:nvPr/>
          </p:nvSpPr>
          <p:spPr>
            <a:xfrm rot="2220000">
              <a:off x="4875989" y="816454"/>
              <a:ext cx="1600200" cy="42286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70AD"/>
                  </a:solidFill>
                  <a:effectLst/>
                  <a:uLnTx/>
                  <a:uFillTx/>
                  <a:latin typeface="Calibri" panose="020F0502020204030204" pitchFamily="34" charset="0"/>
                  <a:cs typeface="Calibri" panose="020F0502020204030204" pitchFamily="34" charset="0"/>
                </a:rPr>
                <a:t>awareness</a:t>
              </a:r>
            </a:p>
          </p:txBody>
        </p:sp>
        <p:sp>
          <p:nvSpPr>
            <p:cNvPr id="97" name="TextBox 96">
              <a:extLst>
                <a:ext uri="{FF2B5EF4-FFF2-40B4-BE49-F238E27FC236}">
                  <a16:creationId xmlns:a16="http://schemas.microsoft.com/office/drawing/2014/main" id="{E5EFC342-1C3F-4B1F-A444-F01428B61A53}"/>
                </a:ext>
              </a:extLst>
            </p:cNvPr>
            <p:cNvSpPr txBox="1"/>
            <p:nvPr/>
          </p:nvSpPr>
          <p:spPr>
            <a:xfrm rot="19800000">
              <a:off x="4756414" y="5180105"/>
              <a:ext cx="1600200" cy="42286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70AD"/>
                  </a:solidFill>
                  <a:effectLst/>
                  <a:uLnTx/>
                  <a:uFillTx/>
                  <a:latin typeface="Calibri" panose="020F0502020204030204" pitchFamily="34" charset="0"/>
                  <a:cs typeface="Calibri" panose="020F0502020204030204" pitchFamily="34" charset="0"/>
                </a:rPr>
                <a:t>interaction</a:t>
              </a:r>
            </a:p>
          </p:txBody>
        </p:sp>
        <p:sp>
          <p:nvSpPr>
            <p:cNvPr id="98" name="TextBox 97">
              <a:extLst>
                <a:ext uri="{FF2B5EF4-FFF2-40B4-BE49-F238E27FC236}">
                  <a16:creationId xmlns:a16="http://schemas.microsoft.com/office/drawing/2014/main" id="{DF66E75E-751E-4001-98A2-0C8B70D44112}"/>
                </a:ext>
              </a:extLst>
            </p:cNvPr>
            <p:cNvSpPr txBox="1"/>
            <p:nvPr/>
          </p:nvSpPr>
          <p:spPr>
            <a:xfrm rot="15540000">
              <a:off x="687335" y="3504184"/>
              <a:ext cx="1675088" cy="3952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70AD"/>
                  </a:solidFill>
                  <a:effectLst/>
                  <a:uLnTx/>
                  <a:uFillTx/>
                  <a:latin typeface="Calibri" panose="020F0502020204030204" pitchFamily="34" charset="0"/>
                  <a:cs typeface="Calibri" panose="020F0502020204030204" pitchFamily="34" charset="0"/>
                </a:rPr>
                <a:t>engagement</a:t>
              </a:r>
            </a:p>
          </p:txBody>
        </p:sp>
        <p:sp>
          <p:nvSpPr>
            <p:cNvPr id="99" name="TextBox 98">
              <a:extLst>
                <a:ext uri="{FF2B5EF4-FFF2-40B4-BE49-F238E27FC236}">
                  <a16:creationId xmlns:a16="http://schemas.microsoft.com/office/drawing/2014/main" id="{8043F7FB-795A-4AEA-965A-BF1A17BA8193}"/>
                </a:ext>
              </a:extLst>
            </p:cNvPr>
            <p:cNvSpPr txBox="1"/>
            <p:nvPr/>
          </p:nvSpPr>
          <p:spPr>
            <a:xfrm rot="19680000">
              <a:off x="1877527" y="697728"/>
              <a:ext cx="1600200" cy="42286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70AD"/>
                  </a:solidFill>
                  <a:effectLst/>
                  <a:uLnTx/>
                  <a:uFillTx/>
                  <a:latin typeface="Calibri" panose="020F0502020204030204" pitchFamily="34" charset="0"/>
                  <a:cs typeface="Calibri" panose="020F0502020204030204" pitchFamily="34" charset="0"/>
                </a:rPr>
                <a:t>transaction</a:t>
              </a:r>
            </a:p>
          </p:txBody>
        </p:sp>
        <p:grpSp>
          <p:nvGrpSpPr>
            <p:cNvPr id="119" name="Group 118">
              <a:extLst>
                <a:ext uri="{FF2B5EF4-FFF2-40B4-BE49-F238E27FC236}">
                  <a16:creationId xmlns:a16="http://schemas.microsoft.com/office/drawing/2014/main" id="{F8779E91-78D9-4203-951E-A310349A22BA}"/>
                </a:ext>
              </a:extLst>
            </p:cNvPr>
            <p:cNvGrpSpPr/>
            <p:nvPr/>
          </p:nvGrpSpPr>
          <p:grpSpPr>
            <a:xfrm rot="18267195">
              <a:off x="5281710" y="1258971"/>
              <a:ext cx="410496" cy="241662"/>
              <a:chOff x="6796548" y="456843"/>
              <a:chExt cx="410496" cy="241662"/>
            </a:xfrm>
          </p:grpSpPr>
          <p:cxnSp>
            <p:nvCxnSpPr>
              <p:cNvPr id="116" name="Straight Connector 115">
                <a:extLst>
                  <a:ext uri="{FF2B5EF4-FFF2-40B4-BE49-F238E27FC236}">
                    <a16:creationId xmlns:a16="http://schemas.microsoft.com/office/drawing/2014/main" id="{5E62EBD2-5529-463B-82DF-AF96861CEF22}"/>
                  </a:ext>
                </a:extLst>
              </p:cNvPr>
              <p:cNvCxnSpPr>
                <a:cxnSpLocks/>
              </p:cNvCxnSpPr>
              <p:nvPr/>
            </p:nvCxnSpPr>
            <p:spPr>
              <a:xfrm flipV="1">
                <a:off x="6993192" y="456843"/>
                <a:ext cx="213852" cy="24130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7E78468-01B6-435F-A78A-9C5EF76FA87F}"/>
                  </a:ext>
                </a:extLst>
              </p:cNvPr>
              <p:cNvCxnSpPr>
                <a:cxnSpLocks/>
              </p:cNvCxnSpPr>
              <p:nvPr/>
            </p:nvCxnSpPr>
            <p:spPr>
              <a:xfrm>
                <a:off x="6796548" y="457200"/>
                <a:ext cx="213852" cy="24130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20" name="Group 119">
              <a:extLst>
                <a:ext uri="{FF2B5EF4-FFF2-40B4-BE49-F238E27FC236}">
                  <a16:creationId xmlns:a16="http://schemas.microsoft.com/office/drawing/2014/main" id="{6AEDAF13-BB78-41D2-B0E9-8AE8DEC5BCA5}"/>
                </a:ext>
              </a:extLst>
            </p:cNvPr>
            <p:cNvGrpSpPr/>
            <p:nvPr/>
          </p:nvGrpSpPr>
          <p:grpSpPr>
            <a:xfrm rot="3560671">
              <a:off x="5148756" y="4994142"/>
              <a:ext cx="410496" cy="241662"/>
              <a:chOff x="6796548" y="456843"/>
              <a:chExt cx="410496" cy="241662"/>
            </a:xfrm>
          </p:grpSpPr>
          <p:cxnSp>
            <p:nvCxnSpPr>
              <p:cNvPr id="121" name="Straight Connector 120">
                <a:extLst>
                  <a:ext uri="{FF2B5EF4-FFF2-40B4-BE49-F238E27FC236}">
                    <a16:creationId xmlns:a16="http://schemas.microsoft.com/office/drawing/2014/main" id="{CE5D7304-F866-41E4-9164-78AA0344EB10}"/>
                  </a:ext>
                </a:extLst>
              </p:cNvPr>
              <p:cNvCxnSpPr>
                <a:cxnSpLocks/>
              </p:cNvCxnSpPr>
              <p:nvPr/>
            </p:nvCxnSpPr>
            <p:spPr>
              <a:xfrm flipV="1">
                <a:off x="6993192" y="456843"/>
                <a:ext cx="213852" cy="24130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B147EC12-EFE1-421D-9590-7FC08A9D2F2C}"/>
                  </a:ext>
                </a:extLst>
              </p:cNvPr>
              <p:cNvCxnSpPr>
                <a:cxnSpLocks/>
              </p:cNvCxnSpPr>
              <p:nvPr/>
            </p:nvCxnSpPr>
            <p:spPr>
              <a:xfrm>
                <a:off x="6796548" y="457200"/>
                <a:ext cx="213852" cy="24130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4C8E53D4-DC6B-49D5-85D8-80905025F6A2}"/>
                </a:ext>
              </a:extLst>
            </p:cNvPr>
            <p:cNvGrpSpPr/>
            <p:nvPr/>
          </p:nvGrpSpPr>
          <p:grpSpPr>
            <a:xfrm rot="9959329">
              <a:off x="1669249" y="3395369"/>
              <a:ext cx="410496" cy="241662"/>
              <a:chOff x="6796548" y="456843"/>
              <a:chExt cx="410496" cy="241662"/>
            </a:xfrm>
          </p:grpSpPr>
          <p:cxnSp>
            <p:nvCxnSpPr>
              <p:cNvPr id="124" name="Straight Connector 123">
                <a:extLst>
                  <a:ext uri="{FF2B5EF4-FFF2-40B4-BE49-F238E27FC236}">
                    <a16:creationId xmlns:a16="http://schemas.microsoft.com/office/drawing/2014/main" id="{E40DB7A4-6AD3-4392-9B1B-3EB3BFE1CDF7}"/>
                  </a:ext>
                </a:extLst>
              </p:cNvPr>
              <p:cNvCxnSpPr>
                <a:cxnSpLocks/>
              </p:cNvCxnSpPr>
              <p:nvPr/>
            </p:nvCxnSpPr>
            <p:spPr>
              <a:xfrm flipV="1">
                <a:off x="6993192" y="456843"/>
                <a:ext cx="213852" cy="24130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38D7E02-828F-4A57-838F-D6117F86250D}"/>
                  </a:ext>
                </a:extLst>
              </p:cNvPr>
              <p:cNvCxnSpPr>
                <a:cxnSpLocks/>
              </p:cNvCxnSpPr>
              <p:nvPr/>
            </p:nvCxnSpPr>
            <p:spPr>
              <a:xfrm>
                <a:off x="6796548" y="457200"/>
                <a:ext cx="213852" cy="24130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11EE0CDD-652E-4DFA-858F-B4268511402E}"/>
                </a:ext>
              </a:extLst>
            </p:cNvPr>
            <p:cNvGrpSpPr/>
            <p:nvPr/>
          </p:nvGrpSpPr>
          <p:grpSpPr>
            <a:xfrm rot="14282069">
              <a:off x="2756062" y="1088874"/>
              <a:ext cx="410496" cy="241662"/>
              <a:chOff x="6796548" y="456843"/>
              <a:chExt cx="410496" cy="241662"/>
            </a:xfrm>
          </p:grpSpPr>
          <p:cxnSp>
            <p:nvCxnSpPr>
              <p:cNvPr id="127" name="Straight Connector 126">
                <a:extLst>
                  <a:ext uri="{FF2B5EF4-FFF2-40B4-BE49-F238E27FC236}">
                    <a16:creationId xmlns:a16="http://schemas.microsoft.com/office/drawing/2014/main" id="{F54E5373-ACE1-4B5C-9C51-CDFD3149615E}"/>
                  </a:ext>
                </a:extLst>
              </p:cNvPr>
              <p:cNvCxnSpPr>
                <a:cxnSpLocks/>
              </p:cNvCxnSpPr>
              <p:nvPr/>
            </p:nvCxnSpPr>
            <p:spPr>
              <a:xfrm flipV="1">
                <a:off x="6993192" y="456843"/>
                <a:ext cx="213852" cy="24130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70B1618-4693-40B8-9872-9AB47107CF18}"/>
                  </a:ext>
                </a:extLst>
              </p:cNvPr>
              <p:cNvCxnSpPr>
                <a:cxnSpLocks/>
              </p:cNvCxnSpPr>
              <p:nvPr/>
            </p:nvCxnSpPr>
            <p:spPr>
              <a:xfrm>
                <a:off x="6796548" y="457200"/>
                <a:ext cx="213852" cy="24130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sp>
        <p:nvSpPr>
          <p:cNvPr id="133" name="TextBox 132">
            <a:extLst>
              <a:ext uri="{FF2B5EF4-FFF2-40B4-BE49-F238E27FC236}">
                <a16:creationId xmlns:a16="http://schemas.microsoft.com/office/drawing/2014/main" id="{4AA99C69-AC58-4822-8D1F-6B00492A9E3E}"/>
              </a:ext>
            </a:extLst>
          </p:cNvPr>
          <p:cNvSpPr txBox="1"/>
          <p:nvPr/>
        </p:nvSpPr>
        <p:spPr>
          <a:xfrm>
            <a:off x="8639033" y="1219200"/>
            <a:ext cx="3491015" cy="175432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Model Scenario: </a:t>
            </a:r>
            <a:r>
              <a:rPr kumimoji="0" lang="en-US" sz="1800" b="0" i="0" u="sng"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Placing the customer at the center of the blockchain allows thoughtful design for an optimized customer experience</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  </a:t>
            </a: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135" name="TextBox 134">
            <a:extLst>
              <a:ext uri="{FF2B5EF4-FFF2-40B4-BE49-F238E27FC236}">
                <a16:creationId xmlns:a16="http://schemas.microsoft.com/office/drawing/2014/main" id="{E1287DE4-5C27-49B0-971E-1E71D1B419B8}"/>
              </a:ext>
            </a:extLst>
          </p:cNvPr>
          <p:cNvSpPr txBox="1"/>
          <p:nvPr/>
        </p:nvSpPr>
        <p:spPr>
          <a:xfrm>
            <a:off x="6124561" y="5947472"/>
            <a:ext cx="5961645"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Deliver customer desired “offers” at the right time, at the right location, to the right customers</a:t>
            </a: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24A8DC28-C373-4BF5-B08D-9617D454156D}"/>
              </a:ext>
            </a:extLst>
          </p:cNvPr>
          <p:cNvSpPr txBox="1"/>
          <p:nvPr/>
        </p:nvSpPr>
        <p:spPr>
          <a:xfrm>
            <a:off x="7821759" y="2809290"/>
            <a:ext cx="4294041" cy="92333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Customer decides how and which services they want to interact with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95" name="TextBox 94">
            <a:extLst>
              <a:ext uri="{FF2B5EF4-FFF2-40B4-BE49-F238E27FC236}">
                <a16:creationId xmlns:a16="http://schemas.microsoft.com/office/drawing/2014/main" id="{0039D871-644F-41B2-8476-AB6967D77422}"/>
              </a:ext>
            </a:extLst>
          </p:cNvPr>
          <p:cNvSpPr txBox="1"/>
          <p:nvPr/>
        </p:nvSpPr>
        <p:spPr>
          <a:xfrm>
            <a:off x="6427486" y="4809079"/>
            <a:ext cx="5660419" cy="120032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Data flowing through the blockchain-based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loyalty ledger delivers insights for incremental application enhancements towards enterprise goals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  </a:t>
            </a: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D12E32A3-E9B0-4C4A-9018-703D323B6CEF}"/>
              </a:ext>
            </a:extLst>
          </p:cNvPr>
          <p:cNvSpPr txBox="1"/>
          <p:nvPr/>
        </p:nvSpPr>
        <p:spPr>
          <a:xfrm>
            <a:off x="7159610" y="3670685"/>
            <a:ext cx="4944641" cy="120032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Blockchain provides multi-merchants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direct payment links to transactions to loyalty offers to measure success  </a:t>
            </a: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cxnSp>
        <p:nvCxnSpPr>
          <p:cNvPr id="100" name="Straight Connector 99">
            <a:extLst>
              <a:ext uri="{FF2B5EF4-FFF2-40B4-BE49-F238E27FC236}">
                <a16:creationId xmlns:a16="http://schemas.microsoft.com/office/drawing/2014/main" id="{166F1771-CFF2-4A16-8B23-FD0181DB46B7}"/>
              </a:ext>
            </a:extLst>
          </p:cNvPr>
          <p:cNvCxnSpPr/>
          <p:nvPr/>
        </p:nvCxnSpPr>
        <p:spPr>
          <a:xfrm flipH="1">
            <a:off x="7924800" y="3569526"/>
            <a:ext cx="419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0A0F64C-2CE5-4857-A127-E199E0E9B9EB}"/>
              </a:ext>
            </a:extLst>
          </p:cNvPr>
          <p:cNvCxnSpPr/>
          <p:nvPr/>
        </p:nvCxnSpPr>
        <p:spPr>
          <a:xfrm flipH="1">
            <a:off x="7924800" y="4755181"/>
            <a:ext cx="419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0" name="Title Placeholder 1">
            <a:extLst>
              <a:ext uri="{FF2B5EF4-FFF2-40B4-BE49-F238E27FC236}">
                <a16:creationId xmlns:a16="http://schemas.microsoft.com/office/drawing/2014/main" id="{6733E381-C11A-4F10-88ED-DDEA4B9167E2}"/>
              </a:ext>
            </a:extLst>
          </p:cNvPr>
          <p:cNvSpPr txBox="1">
            <a:spLocks/>
          </p:cNvSpPr>
          <p:nvPr/>
        </p:nvSpPr>
        <p:spPr>
          <a:xfrm>
            <a:off x="427040" y="186262"/>
            <a:ext cx="8112050" cy="865054"/>
          </a:xfrm>
          <a:prstGeom prst="rect">
            <a:avLst/>
          </a:prstGeom>
          <a:noFill/>
          <a:ln w="9525" algn="ctr">
            <a:noFill/>
            <a:miter lim="800000"/>
            <a:headEnd/>
            <a:tailEnd/>
          </a:ln>
          <a:effectLst/>
        </p:spPr>
        <p:txBody>
          <a:bodyPr vert="horz" wrap="square" lIns="0" tIns="0" rIns="0" bIns="0" numCol="1" rtlCol="0" anchor="t" anchorCtr="0" compatLnSpc="1">
            <a:prstTxWarp prst="textNoShape">
              <a:avLst/>
            </a:prstTxWarp>
            <a:normAutofit/>
          </a:bodyPr>
          <a:lstStyle>
            <a:lvl1pPr algn="l" defTabSz="914400" rtl="0" eaLnBrk="1" fontAlgn="base" latinLnBrk="0" hangingPunct="1">
              <a:spcBef>
                <a:spcPct val="0"/>
              </a:spcBef>
              <a:spcAft>
                <a:spcPct val="0"/>
              </a:spcAft>
              <a:buNone/>
              <a:defRPr lang="pt-PT" sz="2200" b="1" kern="1200" dirty="0">
                <a:solidFill>
                  <a:srgbClr val="6964D1"/>
                </a:solidFill>
                <a:latin typeface="Arial" pitchFamily="34" charset="0"/>
                <a:ea typeface="+mj-ea"/>
                <a:cs typeface="Arial" pitchFamily="34" charset="0"/>
              </a:defRPr>
            </a:lvl1pPr>
          </a:lstStyle>
          <a:p>
            <a:pPr>
              <a:lnSpc>
                <a:spcPts val="2251"/>
              </a:lnSpc>
            </a:pPr>
            <a:r>
              <a:rPr lang="en-US" dirty="0"/>
              <a:t>Enterprise Use Case: Digital Loyalty Program, To Optimize Customer Experience</a:t>
            </a:r>
          </a:p>
        </p:txBody>
      </p:sp>
      <p:sp>
        <p:nvSpPr>
          <p:cNvPr id="111" name="Rectangle 110"/>
          <p:cNvSpPr/>
          <p:nvPr/>
        </p:nvSpPr>
        <p:spPr>
          <a:xfrm>
            <a:off x="407988" y="919829"/>
            <a:ext cx="1063413"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112" name="Groupe 1"/>
          <p:cNvGrpSpPr/>
          <p:nvPr/>
        </p:nvGrpSpPr>
        <p:grpSpPr>
          <a:xfrm>
            <a:off x="11509298" y="305304"/>
            <a:ext cx="346641" cy="321477"/>
            <a:chOff x="11501102" y="171573"/>
            <a:chExt cx="419436" cy="388988"/>
          </a:xfrm>
        </p:grpSpPr>
        <p:sp>
          <p:nvSpPr>
            <p:cNvPr id="113"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14"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pic>
        <p:nvPicPr>
          <p:cNvPr id="115" name="Picture 1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2200" y="278040"/>
            <a:ext cx="348741" cy="348741"/>
          </a:xfrm>
          <a:prstGeom prst="rect">
            <a:avLst/>
          </a:prstGeom>
        </p:spPr>
      </p:pic>
    </p:spTree>
    <p:extLst>
      <p:ext uri="{BB962C8B-B14F-4D97-AF65-F5344CB8AC3E}">
        <p14:creationId xmlns:p14="http://schemas.microsoft.com/office/powerpoint/2010/main" val="3433460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BAD3FAA8-650A-4E1B-B561-D86BE9AFB0F0}"/>
              </a:ext>
            </a:extLst>
          </p:cNvPr>
          <p:cNvSpPr>
            <a:spLocks noGrp="1"/>
          </p:cNvSpPr>
          <p:nvPr>
            <p:ph type="title"/>
          </p:nvPr>
        </p:nvSpPr>
        <p:spPr>
          <a:xfrm>
            <a:off x="407988" y="301584"/>
            <a:ext cx="10944596" cy="532736"/>
          </a:xfrm>
        </p:spPr>
        <p:txBody>
          <a:bodyPr>
            <a:noAutofit/>
          </a:bodyPr>
          <a:lstStyle/>
          <a:p>
            <a:r>
              <a:rPr lang="en-US" sz="2400" dirty="0"/>
              <a:t>A </a:t>
            </a:r>
            <a:r>
              <a:rPr lang="en-US" sz="2400" dirty="0" err="1"/>
              <a:t>Blockchain</a:t>
            </a:r>
            <a:r>
              <a:rPr lang="en-US" sz="2400" dirty="0"/>
              <a:t> is…</a:t>
            </a:r>
            <a:endParaRPr lang="pt-PT" sz="2400" dirty="0"/>
          </a:p>
        </p:txBody>
      </p:sp>
      <p:sp>
        <p:nvSpPr>
          <p:cNvPr id="7" name="Rectangle 6">
            <a:extLst>
              <a:ext uri="{FF2B5EF4-FFF2-40B4-BE49-F238E27FC236}">
                <a16:creationId xmlns:a16="http://schemas.microsoft.com/office/drawing/2014/main" id="{6A66F4E0-479B-41DD-97CB-C22DEA948CA9}"/>
              </a:ext>
            </a:extLst>
          </p:cNvPr>
          <p:cNvSpPr/>
          <p:nvPr/>
        </p:nvSpPr>
        <p:spPr>
          <a:xfrm>
            <a:off x="3657600" y="1524000"/>
            <a:ext cx="7467600" cy="4876800"/>
          </a:xfrm>
          <a:prstGeom prst="rect">
            <a:avLst/>
          </a:prstGeom>
          <a:solidFill>
            <a:schemeClr val="bg1">
              <a:alpha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8" name="Rectangle: Rounded Corners 3">
            <a:extLst>
              <a:ext uri="{FF2B5EF4-FFF2-40B4-BE49-F238E27FC236}">
                <a16:creationId xmlns:a16="http://schemas.microsoft.com/office/drawing/2014/main" id="{FE5D8271-769B-4DDB-8D35-66811E065D33}"/>
              </a:ext>
            </a:extLst>
          </p:cNvPr>
          <p:cNvSpPr/>
          <p:nvPr/>
        </p:nvSpPr>
        <p:spPr>
          <a:xfrm>
            <a:off x="407988" y="1412875"/>
            <a:ext cx="3352800" cy="712787"/>
          </a:xfrm>
          <a:prstGeom prst="roundRect">
            <a:avLst/>
          </a:prstGeom>
          <a:solidFill>
            <a:srgbClr val="6964D1"/>
          </a:solidFill>
          <a:ln>
            <a:solidFill>
              <a:schemeClr val="bg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Ubuntu" panose="020B0504030602030204" pitchFamily="34" charset="0"/>
              </a:rPr>
              <a:t>Transparent</a:t>
            </a:r>
          </a:p>
        </p:txBody>
      </p:sp>
      <p:sp>
        <p:nvSpPr>
          <p:cNvPr id="9" name="Rectangle 8">
            <a:extLst>
              <a:ext uri="{FF2B5EF4-FFF2-40B4-BE49-F238E27FC236}">
                <a16:creationId xmlns:a16="http://schemas.microsoft.com/office/drawing/2014/main" id="{93B0F77A-AE5F-40AB-9581-FC38B8B95EDE}"/>
              </a:ext>
            </a:extLst>
          </p:cNvPr>
          <p:cNvSpPr/>
          <p:nvPr/>
        </p:nvSpPr>
        <p:spPr>
          <a:xfrm>
            <a:off x="533400" y="2209800"/>
            <a:ext cx="3124200"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…Participants in the Blockchain have visibility to stored transactions and events</a:t>
            </a:r>
          </a:p>
        </p:txBody>
      </p:sp>
      <p:graphicFrame>
        <p:nvGraphicFramePr>
          <p:cNvPr id="10" name="Diagram 9">
            <a:extLst>
              <a:ext uri="{FF2B5EF4-FFF2-40B4-BE49-F238E27FC236}">
                <a16:creationId xmlns:a16="http://schemas.microsoft.com/office/drawing/2014/main" id="{22FEBD5D-CBFB-47E0-953B-D9DF321A7AEA}"/>
              </a:ext>
            </a:extLst>
          </p:cNvPr>
          <p:cNvGraphicFramePr/>
          <p:nvPr>
            <p:extLst>
              <p:ext uri="{D42A27DB-BD31-4B8C-83A1-F6EECF244321}">
                <p14:modId xmlns:p14="http://schemas.microsoft.com/office/powerpoint/2010/main" val="618818530"/>
              </p:ext>
            </p:extLst>
          </p:nvPr>
        </p:nvGraphicFramePr>
        <p:xfrm>
          <a:off x="3886200" y="1600200"/>
          <a:ext cx="70104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308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Aaron Rorstr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5175" y="1601456"/>
            <a:ext cx="2146882" cy="2146882"/>
          </a:xfrm>
          <a:prstGeom prst="ellipse">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rotWithShape="1">
          <a:blip r:embed="rId3" cstate="print">
            <a:grayscl/>
            <a:extLst>
              <a:ext uri="{28A0092B-C50C-407E-A947-70E740481C1C}">
                <a14:useLocalDpi xmlns:a14="http://schemas.microsoft.com/office/drawing/2010/main" val="0"/>
              </a:ext>
            </a:extLst>
          </a:blip>
          <a:srcRect t="941" b="21821"/>
          <a:stretch/>
        </p:blipFill>
        <p:spPr>
          <a:xfrm>
            <a:off x="3562165" y="1601456"/>
            <a:ext cx="2146882" cy="2146882"/>
          </a:xfrm>
          <a:prstGeom prst="ellipse">
            <a:avLst/>
          </a:prstGeom>
          <a:ln>
            <a:noFill/>
          </a:ln>
        </p:spPr>
      </p:pic>
      <p:sp>
        <p:nvSpPr>
          <p:cNvPr id="4" name="TextBox 3"/>
          <p:cNvSpPr txBox="1"/>
          <p:nvPr/>
        </p:nvSpPr>
        <p:spPr>
          <a:xfrm>
            <a:off x="3343526" y="3905777"/>
            <a:ext cx="2584169" cy="1006429"/>
          </a:xfrm>
          <a:prstGeom prst="rect">
            <a:avLst/>
          </a:prstGeom>
          <a:noFill/>
        </p:spPr>
        <p:txBody>
          <a:bodyPr wrap="none" rtlCol="0">
            <a:spAutoFit/>
          </a:bodyPr>
          <a:lstStyle/>
          <a:p>
            <a:pPr algn="ctr">
              <a:lnSpc>
                <a:spcPct val="90000"/>
              </a:lnSpc>
            </a:pPr>
            <a:r>
              <a:rPr lang="en-US" sz="1400" b="1" dirty="0">
                <a:solidFill>
                  <a:srgbClr val="6964D1"/>
                </a:solidFill>
              </a:rPr>
              <a:t>Moderator: </a:t>
            </a:r>
          </a:p>
          <a:p>
            <a:pPr algn="ctr">
              <a:lnSpc>
                <a:spcPct val="90000"/>
              </a:lnSpc>
            </a:pPr>
            <a:r>
              <a:rPr lang="en-US" sz="2400" b="1" dirty="0">
                <a:solidFill>
                  <a:srgbClr val="6964D1"/>
                </a:solidFill>
              </a:rPr>
              <a:t>Aaron Anderson</a:t>
            </a:r>
          </a:p>
          <a:p>
            <a:pPr algn="ctr">
              <a:lnSpc>
                <a:spcPct val="90000"/>
              </a:lnSpc>
            </a:pPr>
            <a:r>
              <a:rPr lang="en-US" sz="1400" dirty="0">
                <a:solidFill>
                  <a:srgbClr val="6964D1"/>
                </a:solidFill>
              </a:rPr>
              <a:t>Apps Services</a:t>
            </a:r>
          </a:p>
          <a:p>
            <a:pPr algn="ctr">
              <a:lnSpc>
                <a:spcPct val="90000"/>
              </a:lnSpc>
            </a:pPr>
            <a:r>
              <a:rPr lang="en-US" sz="1400" dirty="0">
                <a:solidFill>
                  <a:srgbClr val="6964D1"/>
                </a:solidFill>
              </a:rPr>
              <a:t>North America</a:t>
            </a:r>
          </a:p>
        </p:txBody>
      </p:sp>
      <p:sp>
        <p:nvSpPr>
          <p:cNvPr id="12" name="TextBox 11"/>
          <p:cNvSpPr txBox="1"/>
          <p:nvPr/>
        </p:nvSpPr>
        <p:spPr>
          <a:xfrm>
            <a:off x="6297015" y="3905776"/>
            <a:ext cx="2545890" cy="1006429"/>
          </a:xfrm>
          <a:prstGeom prst="rect">
            <a:avLst/>
          </a:prstGeom>
          <a:noFill/>
        </p:spPr>
        <p:txBody>
          <a:bodyPr wrap="none" rtlCol="0">
            <a:spAutoFit/>
          </a:bodyPr>
          <a:lstStyle/>
          <a:p>
            <a:pPr algn="ctr">
              <a:lnSpc>
                <a:spcPct val="90000"/>
              </a:lnSpc>
            </a:pPr>
            <a:r>
              <a:rPr lang="en-US" sz="1400" b="1" dirty="0">
                <a:solidFill>
                  <a:srgbClr val="6964D1"/>
                </a:solidFill>
              </a:rPr>
              <a:t>Speaker: </a:t>
            </a:r>
          </a:p>
          <a:p>
            <a:pPr algn="ctr">
              <a:lnSpc>
                <a:spcPct val="90000"/>
              </a:lnSpc>
            </a:pPr>
            <a:r>
              <a:rPr lang="en-US" sz="2400" b="1" dirty="0">
                <a:solidFill>
                  <a:srgbClr val="6964D1"/>
                </a:solidFill>
              </a:rPr>
              <a:t>Aaron Rorstrom</a:t>
            </a:r>
          </a:p>
          <a:p>
            <a:pPr algn="ctr">
              <a:lnSpc>
                <a:spcPct val="90000"/>
              </a:lnSpc>
            </a:pPr>
            <a:r>
              <a:rPr lang="en-US" sz="1400" dirty="0">
                <a:solidFill>
                  <a:srgbClr val="6964D1"/>
                </a:solidFill>
              </a:rPr>
              <a:t>Digital Acceleration Center </a:t>
            </a:r>
          </a:p>
          <a:p>
            <a:pPr algn="ctr">
              <a:lnSpc>
                <a:spcPct val="90000"/>
              </a:lnSpc>
            </a:pPr>
            <a:r>
              <a:rPr lang="en-US" sz="1400" dirty="0">
                <a:solidFill>
                  <a:srgbClr val="6964D1"/>
                </a:solidFill>
              </a:rPr>
              <a:t>North America</a:t>
            </a:r>
          </a:p>
        </p:txBody>
      </p:sp>
      <p:sp>
        <p:nvSpPr>
          <p:cNvPr id="3" name="Title 2"/>
          <p:cNvSpPr>
            <a:spLocks noGrp="1"/>
          </p:cNvSpPr>
          <p:nvPr>
            <p:ph type="title"/>
          </p:nvPr>
        </p:nvSpPr>
        <p:spPr/>
        <p:txBody>
          <a:bodyPr/>
          <a:lstStyle/>
          <a:p>
            <a:r>
              <a:rPr lang="en-US" dirty="0"/>
              <a:t>Introductions</a:t>
            </a:r>
          </a:p>
        </p:txBody>
      </p:sp>
    </p:spTree>
    <p:extLst>
      <p:ext uri="{BB962C8B-B14F-4D97-AF65-F5344CB8AC3E}">
        <p14:creationId xmlns:p14="http://schemas.microsoft.com/office/powerpoint/2010/main" val="2572532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BAD3FAA8-650A-4E1B-B561-D86BE9AFB0F0}"/>
              </a:ext>
            </a:extLst>
          </p:cNvPr>
          <p:cNvSpPr>
            <a:spLocks noGrp="1"/>
          </p:cNvSpPr>
          <p:nvPr>
            <p:ph type="title"/>
          </p:nvPr>
        </p:nvSpPr>
        <p:spPr>
          <a:xfrm>
            <a:off x="410036" y="103374"/>
            <a:ext cx="10944596" cy="532736"/>
          </a:xfrm>
        </p:spPr>
        <p:txBody>
          <a:bodyPr>
            <a:noAutofit/>
          </a:bodyPr>
          <a:lstStyle/>
          <a:p>
            <a:r>
              <a:rPr lang="en-US" sz="2400" dirty="0"/>
              <a:t>Enterprise Use Case: Supply Chain, From Farm to Shelf</a:t>
            </a:r>
            <a:br>
              <a:rPr lang="en-US" sz="2400" dirty="0"/>
            </a:br>
            <a:r>
              <a:rPr lang="en-US" sz="2400" i="1" dirty="0"/>
              <a:t>Avoiding another Chipotle event</a:t>
            </a:r>
            <a:endParaRPr lang="pt-PT" sz="2400" i="1" dirty="0"/>
          </a:p>
        </p:txBody>
      </p:sp>
      <p:grpSp>
        <p:nvGrpSpPr>
          <p:cNvPr id="11" name="Group 10">
            <a:extLst>
              <a:ext uri="{FF2B5EF4-FFF2-40B4-BE49-F238E27FC236}">
                <a16:creationId xmlns:a16="http://schemas.microsoft.com/office/drawing/2014/main" id="{5C91FDA1-103F-4DA3-B2AF-0B8827F1C566}"/>
              </a:ext>
            </a:extLst>
          </p:cNvPr>
          <p:cNvGrpSpPr/>
          <p:nvPr/>
        </p:nvGrpSpPr>
        <p:grpSpPr>
          <a:xfrm>
            <a:off x="228600" y="1422776"/>
            <a:ext cx="11811000" cy="4057646"/>
            <a:chOff x="0" y="904875"/>
            <a:chExt cx="12192000" cy="4438650"/>
          </a:xfrm>
          <a:blipFill>
            <a:blip r:embed="rId3">
              <a:alphaModFix amt="0"/>
            </a:blip>
            <a:stretch>
              <a:fillRect/>
            </a:stretch>
          </a:blipFill>
          <a:effectLst>
            <a:outerShdw blurRad="50800" dist="38100" dir="8100000" algn="tr" rotWithShape="0">
              <a:prstClr val="black">
                <a:alpha val="40000"/>
              </a:prstClr>
            </a:outerShdw>
          </a:effectLst>
        </p:grpSpPr>
        <p:pic>
          <p:nvPicPr>
            <p:cNvPr id="12" name="Picture 11">
              <a:extLst>
                <a:ext uri="{FF2B5EF4-FFF2-40B4-BE49-F238E27FC236}">
                  <a16:creationId xmlns:a16="http://schemas.microsoft.com/office/drawing/2014/main" id="{D7CAF1A4-E232-4752-8BE5-006581627E64}"/>
                </a:ext>
              </a:extLst>
            </p:cNvPr>
            <p:cNvPicPr>
              <a:picLocks noChangeAspect="1"/>
            </p:cNvPicPr>
            <p:nvPr/>
          </p:nvPicPr>
          <p:blipFill>
            <a:blip r:embed="rId4"/>
            <a:stretch>
              <a:fillRect/>
            </a:stretch>
          </p:blipFill>
          <p:spPr>
            <a:xfrm>
              <a:off x="0" y="904875"/>
              <a:ext cx="12192000" cy="4438650"/>
            </a:xfrm>
            <a:prstGeom prst="rect">
              <a:avLst/>
            </a:prstGeom>
            <a:grpFill/>
          </p:spPr>
        </p:pic>
        <p:sp>
          <p:nvSpPr>
            <p:cNvPr id="13" name="TextBox 12">
              <a:extLst>
                <a:ext uri="{FF2B5EF4-FFF2-40B4-BE49-F238E27FC236}">
                  <a16:creationId xmlns:a16="http://schemas.microsoft.com/office/drawing/2014/main" id="{0B70B181-D123-4928-9E16-85325B6B50A5}"/>
                </a:ext>
              </a:extLst>
            </p:cNvPr>
            <p:cNvSpPr txBox="1"/>
            <p:nvPr/>
          </p:nvSpPr>
          <p:spPr>
            <a:xfrm>
              <a:off x="187289" y="2354227"/>
              <a:ext cx="1793911" cy="572349"/>
            </a:xfrm>
            <a:prstGeom prst="rect">
              <a:avLst/>
            </a:prstGeom>
            <a:grp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Ubuntu" panose="020B0504030602030204" pitchFamily="34" charset="0"/>
                  <a:ea typeface="Microsoft JhengHei" panose="020B0604030504040204" pitchFamily="34" charset="-120"/>
                </a:rPr>
                <a:t>FARM IDENTIFICATION</a:t>
              </a:r>
            </a:p>
          </p:txBody>
        </p:sp>
        <p:sp>
          <p:nvSpPr>
            <p:cNvPr id="14" name="TextBox 13">
              <a:extLst>
                <a:ext uri="{FF2B5EF4-FFF2-40B4-BE49-F238E27FC236}">
                  <a16:creationId xmlns:a16="http://schemas.microsoft.com/office/drawing/2014/main" id="{6A874420-6263-423B-887D-C3C95B187DB7}"/>
                </a:ext>
              </a:extLst>
            </p:cNvPr>
            <p:cNvSpPr txBox="1"/>
            <p:nvPr/>
          </p:nvSpPr>
          <p:spPr>
            <a:xfrm>
              <a:off x="2286001" y="2640870"/>
              <a:ext cx="1793911" cy="336677"/>
            </a:xfrm>
            <a:prstGeom prst="rect">
              <a:avLst/>
            </a:prstGeom>
            <a:grpFill/>
          </p:spPr>
          <p:txBody>
            <a:bodyPr wrap="square" rtlCol="0">
              <a:spAutoFit/>
            </a:bodyPr>
            <a:lstStyle>
              <a:defPPr>
                <a:defRPr lang="pt-PT"/>
              </a:defPPr>
              <a:lvl1pPr algn="ctr">
                <a:defRPr sz="1400">
                  <a:latin typeface="Microsoft JhengHei" panose="020B0604030504040204" pitchFamily="34" charset="-120"/>
                  <a:ea typeface="Microsoft JhengHei" panose="020B0604030504040204" pitchFamily="34" charset="-12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Ubuntu" panose="020B0504030602030204" pitchFamily="34" charset="0"/>
                </a:rPr>
                <a:t>FACTORY</a:t>
              </a:r>
            </a:p>
          </p:txBody>
        </p:sp>
        <p:sp>
          <p:nvSpPr>
            <p:cNvPr id="15" name="TextBox 14">
              <a:extLst>
                <a:ext uri="{FF2B5EF4-FFF2-40B4-BE49-F238E27FC236}">
                  <a16:creationId xmlns:a16="http://schemas.microsoft.com/office/drawing/2014/main" id="{53988B63-6418-402A-9676-8D69C30A2AD7}"/>
                </a:ext>
              </a:extLst>
            </p:cNvPr>
            <p:cNvSpPr txBox="1"/>
            <p:nvPr/>
          </p:nvSpPr>
          <p:spPr>
            <a:xfrm>
              <a:off x="4539168" y="2399016"/>
              <a:ext cx="1793911" cy="572349"/>
            </a:xfrm>
            <a:prstGeom prst="rect">
              <a:avLst/>
            </a:prstGeom>
            <a:grpFill/>
          </p:spPr>
          <p:txBody>
            <a:bodyPr wrap="square" rtlCol="0">
              <a:spAutoFit/>
            </a:bodyPr>
            <a:lstStyle>
              <a:defPPr>
                <a:defRPr lang="pt-PT"/>
              </a:defPPr>
              <a:lvl1pPr algn="ctr">
                <a:defRPr sz="1400">
                  <a:latin typeface="Microsoft JhengHei" panose="020B0604030504040204" pitchFamily="34" charset="-120"/>
                  <a:ea typeface="Microsoft JhengHei" panose="020B0604030504040204" pitchFamily="34" charset="-12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Ubuntu" panose="020B0504030602030204" pitchFamily="34" charset="0"/>
                </a:rPr>
                <a:t>REFRIGERATED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Ubuntu" panose="020B0504030602030204" pitchFamily="34" charset="0"/>
                </a:rPr>
                <a:t>TRUCK</a:t>
              </a:r>
            </a:p>
          </p:txBody>
        </p:sp>
        <p:sp>
          <p:nvSpPr>
            <p:cNvPr id="16" name="TextBox 15">
              <a:extLst>
                <a:ext uri="{FF2B5EF4-FFF2-40B4-BE49-F238E27FC236}">
                  <a16:creationId xmlns:a16="http://schemas.microsoft.com/office/drawing/2014/main" id="{215BF3BF-9FEB-4902-BB39-12C659AC6BD1}"/>
                </a:ext>
              </a:extLst>
            </p:cNvPr>
            <p:cNvSpPr txBox="1"/>
            <p:nvPr/>
          </p:nvSpPr>
          <p:spPr>
            <a:xfrm>
              <a:off x="8396701" y="2401933"/>
              <a:ext cx="1793911" cy="572349"/>
            </a:xfrm>
            <a:prstGeom prst="rect">
              <a:avLst/>
            </a:prstGeom>
            <a:grpFill/>
          </p:spPr>
          <p:txBody>
            <a:bodyPr wrap="square" rtlCol="0">
              <a:spAutoFit/>
            </a:bodyPr>
            <a:lstStyle>
              <a:defPPr>
                <a:defRPr lang="pt-PT"/>
              </a:defPPr>
              <a:lvl1pPr algn="ctr">
                <a:defRPr sz="1400">
                  <a:latin typeface="Microsoft JhengHei" panose="020B0604030504040204" pitchFamily="34" charset="-120"/>
                  <a:ea typeface="Microsoft JhengHei" panose="020B0604030504040204" pitchFamily="34" charset="-12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Ubuntu" panose="020B0504030602030204" pitchFamily="34" charset="0"/>
                </a:rPr>
                <a:t>REFRIGERATED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Ubuntu" panose="020B0504030602030204" pitchFamily="34" charset="0"/>
                </a:rPr>
                <a:t>TRUCK</a:t>
              </a:r>
            </a:p>
          </p:txBody>
        </p:sp>
        <p:sp>
          <p:nvSpPr>
            <p:cNvPr id="17" name="TextBox 16">
              <a:extLst>
                <a:ext uri="{FF2B5EF4-FFF2-40B4-BE49-F238E27FC236}">
                  <a16:creationId xmlns:a16="http://schemas.microsoft.com/office/drawing/2014/main" id="{0EFDD06C-7AA6-4E01-8437-588CF64325A6}"/>
                </a:ext>
              </a:extLst>
            </p:cNvPr>
            <p:cNvSpPr txBox="1"/>
            <p:nvPr/>
          </p:nvSpPr>
          <p:spPr>
            <a:xfrm>
              <a:off x="6664289" y="2640870"/>
              <a:ext cx="1793911" cy="336677"/>
            </a:xfrm>
            <a:prstGeom prst="rect">
              <a:avLst/>
            </a:prstGeom>
            <a:grpFill/>
          </p:spPr>
          <p:txBody>
            <a:bodyPr wrap="square" rtlCol="0">
              <a:spAutoFit/>
            </a:bodyPr>
            <a:lstStyle>
              <a:defPPr>
                <a:defRPr lang="pt-PT"/>
              </a:defPPr>
              <a:lvl1pPr algn="ctr">
                <a:defRPr sz="1400">
                  <a:latin typeface="Microsoft JhengHei" panose="020B0604030504040204" pitchFamily="34" charset="-120"/>
                  <a:ea typeface="Microsoft JhengHei" panose="020B0604030504040204" pitchFamily="34" charset="-12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Ubuntu" panose="020B0504030602030204" pitchFamily="34" charset="0"/>
                </a:rPr>
                <a:t>WAREHOUSE</a:t>
              </a:r>
            </a:p>
          </p:txBody>
        </p:sp>
        <p:sp>
          <p:nvSpPr>
            <p:cNvPr id="18" name="TextBox 17">
              <a:extLst>
                <a:ext uri="{FF2B5EF4-FFF2-40B4-BE49-F238E27FC236}">
                  <a16:creationId xmlns:a16="http://schemas.microsoft.com/office/drawing/2014/main" id="{CEF5E49F-62D1-475E-BDD3-86E5334C5877}"/>
                </a:ext>
              </a:extLst>
            </p:cNvPr>
            <p:cNvSpPr txBox="1"/>
            <p:nvPr/>
          </p:nvSpPr>
          <p:spPr>
            <a:xfrm>
              <a:off x="10210801" y="2625940"/>
              <a:ext cx="1793911" cy="336677"/>
            </a:xfrm>
            <a:prstGeom prst="rect">
              <a:avLst/>
            </a:prstGeom>
            <a:grpFill/>
          </p:spPr>
          <p:txBody>
            <a:bodyPr wrap="square" rtlCol="0">
              <a:spAutoFit/>
            </a:bodyPr>
            <a:lstStyle>
              <a:defPPr>
                <a:defRPr lang="pt-PT"/>
              </a:defPPr>
              <a:lvl1pPr algn="ctr">
                <a:defRPr sz="1400">
                  <a:latin typeface="Microsoft JhengHei" panose="020B0604030504040204" pitchFamily="34" charset="-120"/>
                  <a:ea typeface="Microsoft JhengHei" panose="020B0604030504040204" pitchFamily="34" charset="-12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Ubuntu" panose="020B0504030602030204" pitchFamily="34" charset="0"/>
                </a:rPr>
                <a:t>RESTAURANT</a:t>
              </a:r>
            </a:p>
          </p:txBody>
        </p:sp>
      </p:grpSp>
      <p:sp>
        <p:nvSpPr>
          <p:cNvPr id="19" name="Text Placeholder 9">
            <a:extLst>
              <a:ext uri="{FF2B5EF4-FFF2-40B4-BE49-F238E27FC236}">
                <a16:creationId xmlns:a16="http://schemas.microsoft.com/office/drawing/2014/main" id="{3A8FEEA8-A542-4986-AF12-1ECBE5FCD174}"/>
              </a:ext>
            </a:extLst>
          </p:cNvPr>
          <p:cNvSpPr txBox="1">
            <a:spLocks/>
          </p:cNvSpPr>
          <p:nvPr/>
        </p:nvSpPr>
        <p:spPr>
          <a:xfrm>
            <a:off x="6369493" y="3327776"/>
            <a:ext cx="5822507" cy="2506558"/>
          </a:xfrm>
          <a:prstGeom prst="rect">
            <a:avLst/>
          </a:prstGeom>
        </p:spPr>
        <p:txBody>
          <a:bodyPr vert="horz" lIns="0" tIns="0" rIns="0" bIns="0" rtlCol="0" anchor="ctr">
            <a:normAutofit/>
          </a:bodyPr>
          <a:lstStyle>
            <a:lvl1pPr marL="0" indent="0" algn="ctr"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73138" marR="0" lvl="0" indent="-973138"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Event:   </a:t>
            </a: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 2015, Chipotle Mexican Grill restaurants infect 52 customers in 9 states with E. Coli </a:t>
            </a:r>
          </a:p>
          <a:p>
            <a:pPr marL="973138" marR="0" lvl="0" indent="-973138"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Trigger: </a:t>
            </a: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 common meal item or ingredient served at Chipotle...is a likely source of this outbreak</a:t>
            </a:r>
          </a:p>
          <a:p>
            <a:pPr marL="973138" marR="0" lvl="0" indent="-973138"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2" name="Rectangle 1"/>
          <p:cNvSpPr/>
          <p:nvPr/>
        </p:nvSpPr>
        <p:spPr>
          <a:xfrm>
            <a:off x="228600" y="5698849"/>
            <a:ext cx="11629564" cy="646331"/>
          </a:xfrm>
          <a:prstGeom prst="rect">
            <a:avLst/>
          </a:prstGeom>
        </p:spPr>
        <p:txBody>
          <a:bodyPr wrap="square">
            <a:spAutoFit/>
          </a:bodyPr>
          <a:lstStyle/>
          <a:p>
            <a:pPr lvl="0">
              <a:defRPr/>
            </a:pPr>
            <a:r>
              <a:rPr lang="en-US" dirty="0">
                <a:solidFill>
                  <a:srgbClr val="6964D1"/>
                </a:solidFill>
                <a:latin typeface="Calibri" panose="020F0502020204030204" pitchFamily="34" charset="0"/>
                <a:cs typeface="Calibri" panose="020F0502020204030204" pitchFamily="34" charset="0"/>
              </a:rPr>
              <a:t>Data flowing through a Blockchain can detect and notify user of inadequate warehouse conditions; preventing and identifying source of infected ingredients from farm to table</a:t>
            </a:r>
          </a:p>
        </p:txBody>
      </p:sp>
    </p:spTree>
    <p:extLst>
      <p:ext uri="{BB962C8B-B14F-4D97-AF65-F5344CB8AC3E}">
        <p14:creationId xmlns:p14="http://schemas.microsoft.com/office/powerpoint/2010/main" val="205101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BAD3FAA8-650A-4E1B-B561-D86BE9AFB0F0}"/>
              </a:ext>
            </a:extLst>
          </p:cNvPr>
          <p:cNvSpPr>
            <a:spLocks noGrp="1"/>
          </p:cNvSpPr>
          <p:nvPr>
            <p:ph type="title"/>
          </p:nvPr>
        </p:nvSpPr>
        <p:spPr>
          <a:xfrm>
            <a:off x="407988" y="301584"/>
            <a:ext cx="10944596" cy="532736"/>
          </a:xfrm>
        </p:spPr>
        <p:txBody>
          <a:bodyPr>
            <a:noAutofit/>
          </a:bodyPr>
          <a:lstStyle/>
          <a:p>
            <a:r>
              <a:rPr lang="en-US" sz="2400" dirty="0"/>
              <a:t>A </a:t>
            </a:r>
            <a:r>
              <a:rPr lang="en-US" sz="2400" dirty="0" err="1"/>
              <a:t>Blockchain</a:t>
            </a:r>
            <a:r>
              <a:rPr lang="en-US" sz="2400" dirty="0"/>
              <a:t> is…</a:t>
            </a:r>
            <a:endParaRPr lang="pt-PT" sz="2400" dirty="0"/>
          </a:p>
        </p:txBody>
      </p:sp>
      <p:sp>
        <p:nvSpPr>
          <p:cNvPr id="7" name="Rectangle 6">
            <a:extLst>
              <a:ext uri="{FF2B5EF4-FFF2-40B4-BE49-F238E27FC236}">
                <a16:creationId xmlns:a16="http://schemas.microsoft.com/office/drawing/2014/main" id="{6A66F4E0-479B-41DD-97CB-C22DEA948CA9}"/>
              </a:ext>
            </a:extLst>
          </p:cNvPr>
          <p:cNvSpPr/>
          <p:nvPr/>
        </p:nvSpPr>
        <p:spPr>
          <a:xfrm>
            <a:off x="3657600" y="1524000"/>
            <a:ext cx="7467600" cy="4876800"/>
          </a:xfrm>
          <a:prstGeom prst="rect">
            <a:avLst/>
          </a:prstGeom>
          <a:solidFill>
            <a:schemeClr val="bg1">
              <a:alpha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8" name="Rectangle: Rounded Corners 3">
            <a:extLst>
              <a:ext uri="{FF2B5EF4-FFF2-40B4-BE49-F238E27FC236}">
                <a16:creationId xmlns:a16="http://schemas.microsoft.com/office/drawing/2014/main" id="{FE5D8271-769B-4DDB-8D35-66811E065D33}"/>
              </a:ext>
            </a:extLst>
          </p:cNvPr>
          <p:cNvSpPr/>
          <p:nvPr/>
        </p:nvSpPr>
        <p:spPr>
          <a:xfrm>
            <a:off x="407988" y="1412875"/>
            <a:ext cx="3352800" cy="712787"/>
          </a:xfrm>
          <a:prstGeom prst="roundRect">
            <a:avLst/>
          </a:prstGeom>
          <a:solidFill>
            <a:srgbClr val="6964D1"/>
          </a:solidFill>
          <a:ln>
            <a:solidFill>
              <a:schemeClr val="bg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Ubuntu" panose="020B0504030602030204" pitchFamily="34" charset="0"/>
              </a:rPr>
              <a:t>Immutable</a:t>
            </a:r>
          </a:p>
        </p:txBody>
      </p:sp>
      <p:sp>
        <p:nvSpPr>
          <p:cNvPr id="9" name="Rectangle 8">
            <a:extLst>
              <a:ext uri="{FF2B5EF4-FFF2-40B4-BE49-F238E27FC236}">
                <a16:creationId xmlns:a16="http://schemas.microsoft.com/office/drawing/2014/main" id="{93B0F77A-AE5F-40AB-9581-FC38B8B95EDE}"/>
              </a:ext>
            </a:extLst>
          </p:cNvPr>
          <p:cNvSpPr/>
          <p:nvPr/>
        </p:nvSpPr>
        <p:spPr>
          <a:xfrm>
            <a:off x="533400" y="2209800"/>
            <a:ext cx="3124200" cy="1200329"/>
          </a:xfrm>
          <a:prstGeom prst="rect">
            <a:avLst/>
          </a:prstGeom>
        </p:spPr>
        <p:txBody>
          <a:bodyPr wrap="square">
            <a:spAutoFit/>
          </a:bodyPr>
          <a:lstStyle/>
          <a:p>
            <a:pPr lvl="0">
              <a:defRPr/>
            </a:pPr>
            <a:r>
              <a:rPr lang="en-US" dirty="0">
                <a:solidFill>
                  <a:srgbClr val="000000"/>
                </a:solidFill>
                <a:latin typeface="Calibri" panose="020F0502020204030204" pitchFamily="34" charset="0"/>
                <a:cs typeface="Calibri" panose="020F0502020204030204" pitchFamily="34" charset="0"/>
              </a:rPr>
              <a:t>…once the data is stored in a </a:t>
            </a:r>
            <a:r>
              <a:rPr lang="en-US" dirty="0" err="1">
                <a:solidFill>
                  <a:srgbClr val="000000"/>
                </a:solidFill>
                <a:latin typeface="Calibri" panose="020F0502020204030204" pitchFamily="34" charset="0"/>
                <a:cs typeface="Calibri" panose="020F0502020204030204" pitchFamily="34" charset="0"/>
              </a:rPr>
              <a:t>Blockchain</a:t>
            </a:r>
            <a:r>
              <a:rPr lang="en-US" dirty="0">
                <a:solidFill>
                  <a:srgbClr val="000000"/>
                </a:solidFill>
                <a:latin typeface="Calibri" panose="020F0502020204030204" pitchFamily="34" charset="0"/>
                <a:cs typeface="Calibri" panose="020F0502020204030204" pitchFamily="34" charset="0"/>
              </a:rPr>
              <a:t> it </a:t>
            </a:r>
            <a:r>
              <a:rPr lang="en-US" u="sng" dirty="0">
                <a:solidFill>
                  <a:srgbClr val="000000"/>
                </a:solidFill>
                <a:latin typeface="Calibri" panose="020F0502020204030204" pitchFamily="34" charset="0"/>
                <a:cs typeface="Calibri" panose="020F0502020204030204" pitchFamily="34" charset="0"/>
              </a:rPr>
              <a:t>cannot be changed</a:t>
            </a:r>
            <a:r>
              <a:rPr lang="en-US" dirty="0">
                <a:solidFill>
                  <a:srgbClr val="000000"/>
                </a:solidFill>
                <a:latin typeface="Calibri" panose="020F0502020204030204" pitchFamily="34" charset="0"/>
                <a:cs typeface="Calibri" panose="020F0502020204030204" pitchFamily="34" charset="0"/>
              </a:rPr>
              <a:t>, i.e. the data is immutable</a:t>
            </a:r>
            <a:endParaRPr lang="en-US" u="sng" dirty="0">
              <a:solidFill>
                <a:srgbClr val="000000"/>
              </a:solidFill>
              <a:latin typeface="Calibri" panose="020F0502020204030204" pitchFamily="34" charset="0"/>
              <a:cs typeface="Calibri" panose="020F0502020204030204" pitchFamily="34" charset="0"/>
            </a:endParaRPr>
          </a:p>
        </p:txBody>
      </p:sp>
      <p:graphicFrame>
        <p:nvGraphicFramePr>
          <p:cNvPr id="11" name="Diagram 10">
            <a:extLst>
              <a:ext uri="{FF2B5EF4-FFF2-40B4-BE49-F238E27FC236}">
                <a16:creationId xmlns:a16="http://schemas.microsoft.com/office/drawing/2014/main" id="{850ED056-089B-4802-B69F-B3631D0DD432}"/>
              </a:ext>
            </a:extLst>
          </p:cNvPr>
          <p:cNvGraphicFramePr/>
          <p:nvPr>
            <p:extLst>
              <p:ext uri="{D42A27DB-BD31-4B8C-83A1-F6EECF244321}">
                <p14:modId xmlns:p14="http://schemas.microsoft.com/office/powerpoint/2010/main" val="4195711708"/>
              </p:ext>
            </p:extLst>
          </p:nvPr>
        </p:nvGraphicFramePr>
        <p:xfrm>
          <a:off x="3886200" y="1600200"/>
          <a:ext cx="70104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407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BAD3FAA8-650A-4E1B-B561-D86BE9AFB0F0}"/>
              </a:ext>
            </a:extLst>
          </p:cNvPr>
          <p:cNvSpPr>
            <a:spLocks noGrp="1"/>
          </p:cNvSpPr>
          <p:nvPr>
            <p:ph type="title"/>
          </p:nvPr>
        </p:nvSpPr>
        <p:spPr>
          <a:xfrm>
            <a:off x="407988" y="301584"/>
            <a:ext cx="10944596" cy="532736"/>
          </a:xfrm>
        </p:spPr>
        <p:txBody>
          <a:bodyPr>
            <a:noAutofit/>
          </a:bodyPr>
          <a:lstStyle/>
          <a:p>
            <a:r>
              <a:rPr lang="en-US" sz="2400" dirty="0">
                <a:latin typeface="Calibri" panose="020F0502020204030204" pitchFamily="34" charset="0"/>
                <a:cs typeface="Calibri" panose="020F0502020204030204" pitchFamily="34" charset="0"/>
              </a:rPr>
              <a:t>Enterprise Use Case: Identity Management &amp; Customer Profile</a:t>
            </a:r>
            <a:br>
              <a:rPr lang="en-US" sz="2400" dirty="0">
                <a:latin typeface="Calibri" panose="020F0502020204030204" pitchFamily="34" charset="0"/>
                <a:cs typeface="Calibri" panose="020F0502020204030204" pitchFamily="34" charset="0"/>
              </a:rPr>
            </a:br>
            <a:endParaRPr lang="pt-PT" sz="2400" dirty="0">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43D26747-B65C-4A6C-914B-DD4B753EA254}"/>
              </a:ext>
            </a:extLst>
          </p:cNvPr>
          <p:cNvSpPr/>
          <p:nvPr/>
        </p:nvSpPr>
        <p:spPr>
          <a:xfrm>
            <a:off x="381000" y="1447800"/>
            <a:ext cx="7391400" cy="4876800"/>
          </a:xfrm>
          <a:prstGeom prst="rect">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14" name="Shape 511">
            <a:extLst>
              <a:ext uri="{FF2B5EF4-FFF2-40B4-BE49-F238E27FC236}">
                <a16:creationId xmlns:a16="http://schemas.microsoft.com/office/drawing/2014/main" id="{0C222F14-BD54-4A59-8A97-CFDF8ADCA624}"/>
              </a:ext>
            </a:extLst>
          </p:cNvPr>
          <p:cNvSpPr/>
          <p:nvPr/>
        </p:nvSpPr>
        <p:spPr>
          <a:xfrm>
            <a:off x="2603396" y="2873432"/>
            <a:ext cx="2770098" cy="1425379"/>
          </a:xfrm>
          <a:prstGeom prst="roundRect">
            <a:avLst>
              <a:gd name="adj" fmla="val 16280"/>
            </a:avLst>
          </a:prstGeom>
          <a:solidFill>
            <a:srgbClr val="D9E4F2"/>
          </a:solidFill>
          <a:ln>
            <a:solidFill>
              <a:srgbClr val="3C75BD"/>
            </a:solidFill>
          </a:ln>
          <a:effectLst>
            <a:outerShdw blurRad="38100" dist="23000" dir="5400000" rotWithShape="0">
              <a:srgbClr val="000000">
                <a:alpha val="35000"/>
              </a:srgbClr>
            </a:outerShdw>
          </a:effectLst>
        </p:spPr>
        <p:txBody>
          <a:bodyPr lIns="41147" rIns="41147"/>
          <a:lstStyle/>
          <a:p>
            <a:pPr marL="0" marR="0" lvl="0" indent="0" algn="ctr" defTabSz="914400" rtl="0" eaLnBrk="1" fontAlgn="auto" latinLnBrk="0" hangingPunct="1">
              <a:lnSpc>
                <a:spcPct val="100000"/>
              </a:lnSpc>
              <a:spcBef>
                <a:spcPts val="0"/>
              </a:spcBef>
              <a:spcAft>
                <a:spcPts val="0"/>
              </a:spcAft>
              <a:buClrTx/>
              <a:buSzTx/>
              <a:buFontTx/>
              <a:buNone/>
              <a:tabLst/>
              <a:defRPr sz="1400"/>
            </a:pPr>
            <a:endParaRPr kumimoji="0" sz="126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15" name="Shape 512">
            <a:extLst>
              <a:ext uri="{FF2B5EF4-FFF2-40B4-BE49-F238E27FC236}">
                <a16:creationId xmlns:a16="http://schemas.microsoft.com/office/drawing/2014/main" id="{88C98C0D-0196-45D3-B7C0-BE1E49DDD6C0}"/>
              </a:ext>
            </a:extLst>
          </p:cNvPr>
          <p:cNvSpPr/>
          <p:nvPr/>
        </p:nvSpPr>
        <p:spPr>
          <a:xfrm>
            <a:off x="1911536" y="2161427"/>
            <a:ext cx="4307408" cy="2929109"/>
          </a:xfrm>
          <a:prstGeom prst="ellipse">
            <a:avLst/>
          </a:prstGeom>
          <a:ln w="38100">
            <a:solidFill>
              <a:schemeClr val="accent1"/>
            </a:solidFill>
          </a:ln>
        </p:spPr>
        <p:txBody>
          <a:bodyPr lIns="41147" rIns="41147" anchor="ct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620" b="0" i="0" u="none" strike="noStrike" kern="1200" cap="none" spc="0" normalizeH="0" baseline="0" noProof="0" dirty="0">
              <a:ln>
                <a:noFill/>
              </a:ln>
              <a:solidFill>
                <a:srgbClr val="FFFFFF"/>
              </a:solidFill>
              <a:effectLst/>
              <a:uLnTx/>
              <a:uFillTx/>
              <a:latin typeface="Raleway" panose="020B0503030101060003" pitchFamily="34" charset="0"/>
              <a:ea typeface="+mn-ea"/>
              <a:cs typeface="+mn-cs"/>
            </a:endParaRPr>
          </a:p>
        </p:txBody>
      </p:sp>
      <p:grpSp>
        <p:nvGrpSpPr>
          <p:cNvPr id="16" name="Group 515">
            <a:extLst>
              <a:ext uri="{FF2B5EF4-FFF2-40B4-BE49-F238E27FC236}">
                <a16:creationId xmlns:a16="http://schemas.microsoft.com/office/drawing/2014/main" id="{3D9B3516-F3FC-4A3E-86F8-55A80DB304BC}"/>
              </a:ext>
            </a:extLst>
          </p:cNvPr>
          <p:cNvGrpSpPr/>
          <p:nvPr/>
        </p:nvGrpSpPr>
        <p:grpSpPr>
          <a:xfrm>
            <a:off x="2288531" y="4614950"/>
            <a:ext cx="1153986" cy="791726"/>
            <a:chOff x="0" y="0"/>
            <a:chExt cx="1371600" cy="914400"/>
          </a:xfrm>
        </p:grpSpPr>
        <p:sp>
          <p:nvSpPr>
            <p:cNvPr id="17" name="Shape 513">
              <a:extLst>
                <a:ext uri="{FF2B5EF4-FFF2-40B4-BE49-F238E27FC236}">
                  <a16:creationId xmlns:a16="http://schemas.microsoft.com/office/drawing/2014/main" id="{2CDA3155-C389-43D0-95BE-45BEB617E52B}"/>
                </a:ext>
              </a:extLst>
            </p:cNvPr>
            <p:cNvSpPr/>
            <p:nvPr/>
          </p:nvSpPr>
          <p:spPr>
            <a:xfrm>
              <a:off x="0" y="0"/>
              <a:ext cx="1371600" cy="914400"/>
            </a:xfrm>
            <a:prstGeom prst="rect">
              <a:avLst/>
            </a:prstGeom>
            <a:solidFill>
              <a:srgbClr val="FFFFFF"/>
            </a:solidFill>
            <a:ln w="9525" cap="flat">
              <a:solidFill>
                <a:srgbClr val="000000"/>
              </a:solidFill>
              <a:prstDash val="solid"/>
              <a:round/>
            </a:ln>
            <a:effectLst>
              <a:outerShdw blurRad="38100" dist="23000" dir="5400000" rotWithShape="0">
                <a:srgbClr val="000000">
                  <a:alpha val="35000"/>
                </a:srgbClr>
              </a:outerShdw>
            </a:effectLst>
          </p:spPr>
          <p:txBody>
            <a:bodyPr wrap="square" lIns="41147" tIns="41147" rIns="41147" bIns="41147" numCol="1"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400"/>
              </a:pPr>
              <a:endParaRPr kumimoji="0" sz="126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18" name="Shape 514">
              <a:extLst>
                <a:ext uri="{FF2B5EF4-FFF2-40B4-BE49-F238E27FC236}">
                  <a16:creationId xmlns:a16="http://schemas.microsoft.com/office/drawing/2014/main" id="{C9C14112-A702-4C8A-97CC-688D1C229176}"/>
                </a:ext>
              </a:extLst>
            </p:cNvPr>
            <p:cNvSpPr/>
            <p:nvPr/>
          </p:nvSpPr>
          <p:spPr>
            <a:xfrm>
              <a:off x="0" y="0"/>
              <a:ext cx="1371600" cy="29951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2400" tIns="32400" rIns="32400" bIns="32400" numCol="1" anchor="t">
              <a:spAutoFit/>
            </a:bodyPr>
            <a:lstStyle>
              <a:lvl1pPr algn="ctr">
                <a:defRPr sz="14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126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node</a:t>
              </a:r>
            </a:p>
          </p:txBody>
        </p:sp>
      </p:grpSp>
      <p:grpSp>
        <p:nvGrpSpPr>
          <p:cNvPr id="19" name="Group 519">
            <a:extLst>
              <a:ext uri="{FF2B5EF4-FFF2-40B4-BE49-F238E27FC236}">
                <a16:creationId xmlns:a16="http://schemas.microsoft.com/office/drawing/2014/main" id="{AA95D4B0-81C6-47A4-B79F-2265028C10A6}"/>
              </a:ext>
            </a:extLst>
          </p:cNvPr>
          <p:cNvGrpSpPr/>
          <p:nvPr/>
        </p:nvGrpSpPr>
        <p:grpSpPr>
          <a:xfrm>
            <a:off x="2364660" y="4854120"/>
            <a:ext cx="321887" cy="516821"/>
            <a:chOff x="0" y="0"/>
            <a:chExt cx="382588" cy="596900"/>
          </a:xfrm>
        </p:grpSpPr>
        <p:sp>
          <p:nvSpPr>
            <p:cNvPr id="20" name="Shape 516">
              <a:extLst>
                <a:ext uri="{FF2B5EF4-FFF2-40B4-BE49-F238E27FC236}">
                  <a16:creationId xmlns:a16="http://schemas.microsoft.com/office/drawing/2014/main" id="{C7490F9E-F226-4DB2-A13E-4AB3631E8D2C}"/>
                </a:ext>
              </a:extLst>
            </p:cNvPr>
            <p:cNvSpPr/>
            <p:nvPr/>
          </p:nvSpPr>
          <p:spPr>
            <a:xfrm>
              <a:off x="0" y="-1"/>
              <a:ext cx="382589" cy="596901"/>
            </a:xfrm>
            <a:custGeom>
              <a:avLst/>
              <a:gdLst/>
              <a:ahLst/>
              <a:cxnLst>
                <a:cxn ang="0">
                  <a:pos x="wd2" y="hd2"/>
                </a:cxn>
                <a:cxn ang="5400000">
                  <a:pos x="wd2" y="hd2"/>
                </a:cxn>
                <a:cxn ang="10800000">
                  <a:pos x="wd2" y="hd2"/>
                </a:cxn>
                <a:cxn ang="16200000">
                  <a:pos x="wd2" y="hd2"/>
                </a:cxn>
              </a:cxnLst>
              <a:rect l="0" t="0" r="r" b="b"/>
              <a:pathLst>
                <a:path w="21600" h="21600" extrusionOk="0">
                  <a:moveTo>
                    <a:pt x="7928" y="0"/>
                  </a:moveTo>
                  <a:lnTo>
                    <a:pt x="0" y="3153"/>
                  </a:lnTo>
                  <a:lnTo>
                    <a:pt x="0" y="20124"/>
                  </a:lnTo>
                  <a:lnTo>
                    <a:pt x="13672" y="21600"/>
                  </a:lnTo>
                  <a:lnTo>
                    <a:pt x="13672" y="4629"/>
                  </a:lnTo>
                  <a:lnTo>
                    <a:pt x="21600" y="1476"/>
                  </a:lnTo>
                  <a:lnTo>
                    <a:pt x="7928" y="0"/>
                  </a:lnTo>
                  <a:close/>
                </a:path>
              </a:pathLst>
            </a:custGeom>
            <a:solidFill>
              <a:srgbClr val="000000"/>
            </a:solidFill>
            <a:ln w="12700" cap="flat">
              <a:noFill/>
              <a:miter lim="400000"/>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21" name="Shape 517">
              <a:extLst>
                <a:ext uri="{FF2B5EF4-FFF2-40B4-BE49-F238E27FC236}">
                  <a16:creationId xmlns:a16="http://schemas.microsoft.com/office/drawing/2014/main" id="{AFE42289-6BBE-4381-94A7-72E49A88652D}"/>
                </a:ext>
              </a:extLst>
            </p:cNvPr>
            <p:cNvSpPr/>
            <p:nvPr/>
          </p:nvSpPr>
          <p:spPr>
            <a:xfrm>
              <a:off x="105822" y="122345"/>
              <a:ext cx="20351" cy="437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417"/>
                  </a:lnTo>
                  <a:lnTo>
                    <a:pt x="0" y="0"/>
                  </a:lnTo>
                  <a:lnTo>
                    <a:pt x="21600" y="183"/>
                  </a:lnTo>
                  <a:lnTo>
                    <a:pt x="21600" y="21600"/>
                  </a:lnTo>
                  <a:close/>
                </a:path>
              </a:pathLst>
            </a:custGeom>
            <a:solidFill>
              <a:srgbClr val="0055AA"/>
            </a:solidFill>
            <a:ln w="12700" cap="flat">
              <a:noFill/>
              <a:miter lim="400000"/>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22" name="Shape 518">
              <a:extLst>
                <a:ext uri="{FF2B5EF4-FFF2-40B4-BE49-F238E27FC236}">
                  <a16:creationId xmlns:a16="http://schemas.microsoft.com/office/drawing/2014/main" id="{D1D39BA4-D3C3-4FA7-8F90-21D286E9099D}"/>
                </a:ext>
              </a:extLst>
            </p:cNvPr>
            <p:cNvSpPr/>
            <p:nvPr/>
          </p:nvSpPr>
          <p:spPr>
            <a:xfrm>
              <a:off x="242170" y="40782"/>
              <a:ext cx="140419" cy="5561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8216"/>
                  </a:lnTo>
                  <a:lnTo>
                    <a:pt x="21600" y="0"/>
                  </a:lnTo>
                  <a:lnTo>
                    <a:pt x="0" y="3384"/>
                  </a:lnTo>
                  <a:lnTo>
                    <a:pt x="0" y="21600"/>
                  </a:lnTo>
                  <a:close/>
                </a:path>
              </a:pathLst>
            </a:custGeom>
            <a:solidFill>
              <a:srgbClr val="969696"/>
            </a:solidFill>
            <a:ln w="12700" cap="flat">
              <a:noFill/>
              <a:miter lim="400000"/>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grpSp>
      <p:grpSp>
        <p:nvGrpSpPr>
          <p:cNvPr id="23" name="Group 522">
            <a:extLst>
              <a:ext uri="{FF2B5EF4-FFF2-40B4-BE49-F238E27FC236}">
                <a16:creationId xmlns:a16="http://schemas.microsoft.com/office/drawing/2014/main" id="{3F2EC0C8-DFC4-47B6-85BB-AC977D5E1FC6}"/>
              </a:ext>
            </a:extLst>
          </p:cNvPr>
          <p:cNvGrpSpPr/>
          <p:nvPr/>
        </p:nvGrpSpPr>
        <p:grpSpPr>
          <a:xfrm>
            <a:off x="5604560" y="1843911"/>
            <a:ext cx="1616114" cy="474212"/>
            <a:chOff x="0" y="0"/>
            <a:chExt cx="1920875" cy="547688"/>
          </a:xfrm>
          <a:solidFill>
            <a:srgbClr val="00C37B"/>
          </a:solidFill>
        </p:grpSpPr>
        <p:sp>
          <p:nvSpPr>
            <p:cNvPr id="24" name="Shape 520">
              <a:extLst>
                <a:ext uri="{FF2B5EF4-FFF2-40B4-BE49-F238E27FC236}">
                  <a16:creationId xmlns:a16="http://schemas.microsoft.com/office/drawing/2014/main" id="{284004C7-C2F0-40A9-8EAA-E4A221C8BBF4}"/>
                </a:ext>
              </a:extLst>
            </p:cNvPr>
            <p:cNvSpPr/>
            <p:nvPr/>
          </p:nvSpPr>
          <p:spPr>
            <a:xfrm>
              <a:off x="0" y="0"/>
              <a:ext cx="1920875" cy="547688"/>
            </a:xfrm>
            <a:prstGeom prst="roundRect">
              <a:avLst>
                <a:gd name="adj" fmla="val 23491"/>
              </a:avLst>
            </a:prstGeom>
            <a:grpFill/>
            <a:ln w="9525" cap="flat">
              <a:noFill/>
              <a:prstDash val="solid"/>
              <a:round/>
            </a:ln>
            <a:effectLst>
              <a:outerShdw blurRad="38100" dist="23000" dir="5400000" rotWithShape="0">
                <a:srgbClr val="000000">
                  <a:alpha val="34998"/>
                </a:srgbClr>
              </a:outerShdw>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00">
                  <a:solidFill>
                    <a:srgbClr val="FFFFFF"/>
                  </a:solidFill>
                </a:defRPr>
              </a:pPr>
              <a:endParaRPr kumimoji="0" sz="1300" b="0" i="0" u="none" strike="noStrike" kern="120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endParaRPr>
            </a:p>
          </p:txBody>
        </p:sp>
        <p:sp>
          <p:nvSpPr>
            <p:cNvPr id="25" name="Shape 521">
              <a:extLst>
                <a:ext uri="{FF2B5EF4-FFF2-40B4-BE49-F238E27FC236}">
                  <a16:creationId xmlns:a16="http://schemas.microsoft.com/office/drawing/2014/main" id="{2AADAF85-9360-4C2B-8739-9D09BDF0AC62}"/>
                </a:ext>
              </a:extLst>
            </p:cNvPr>
            <p:cNvSpPr/>
            <p:nvPr/>
          </p:nvSpPr>
          <p:spPr>
            <a:xfrm>
              <a:off x="37681" y="110331"/>
              <a:ext cx="1845511" cy="327025"/>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41147" tIns="41147" rIns="41147" bIns="41147" numCol="1" anchor="ctr">
              <a:spAutoFit/>
            </a:bodyPr>
            <a:lstStyle>
              <a:lvl1pPr algn="ctr">
                <a:defRPr sz="1400">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LCBO Retail 1</a:t>
              </a:r>
              <a:endParaRPr kumimoji="0" sz="1300" b="0" i="0" u="none" strike="noStrike" kern="120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endParaRPr>
            </a:p>
          </p:txBody>
        </p:sp>
      </p:grpSp>
      <p:grpSp>
        <p:nvGrpSpPr>
          <p:cNvPr id="26" name="Group 525">
            <a:extLst>
              <a:ext uri="{FF2B5EF4-FFF2-40B4-BE49-F238E27FC236}">
                <a16:creationId xmlns:a16="http://schemas.microsoft.com/office/drawing/2014/main" id="{4CD2A948-0B00-4A6A-A6E7-6801C851A4EA}"/>
              </a:ext>
            </a:extLst>
          </p:cNvPr>
          <p:cNvGrpSpPr/>
          <p:nvPr/>
        </p:nvGrpSpPr>
        <p:grpSpPr>
          <a:xfrm>
            <a:off x="5911750" y="2953155"/>
            <a:ext cx="1692245" cy="474212"/>
            <a:chOff x="0" y="0"/>
            <a:chExt cx="2011362" cy="547688"/>
          </a:xfrm>
          <a:solidFill>
            <a:srgbClr val="92D050"/>
          </a:solidFill>
        </p:grpSpPr>
        <p:sp>
          <p:nvSpPr>
            <p:cNvPr id="27" name="Shape 523">
              <a:extLst>
                <a:ext uri="{FF2B5EF4-FFF2-40B4-BE49-F238E27FC236}">
                  <a16:creationId xmlns:a16="http://schemas.microsoft.com/office/drawing/2014/main" id="{A02060C9-672F-473A-92F3-C01B0D5A2F89}"/>
                </a:ext>
              </a:extLst>
            </p:cNvPr>
            <p:cNvSpPr/>
            <p:nvPr/>
          </p:nvSpPr>
          <p:spPr>
            <a:xfrm>
              <a:off x="0" y="0"/>
              <a:ext cx="2011362" cy="547688"/>
            </a:xfrm>
            <a:prstGeom prst="roundRect">
              <a:avLst>
                <a:gd name="adj" fmla="val 28621"/>
              </a:avLst>
            </a:prstGeom>
            <a:grpFill/>
            <a:ln w="9525" cap="flat">
              <a:noFill/>
              <a:prstDash val="solid"/>
              <a:round/>
            </a:ln>
            <a:effectLst>
              <a:outerShdw blurRad="38100" dist="23000" dir="5400000" rotWithShape="0">
                <a:srgbClr val="000000">
                  <a:alpha val="34998"/>
                </a:srgbClr>
              </a:outerShdw>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28" name="Shape 524">
              <a:extLst>
                <a:ext uri="{FF2B5EF4-FFF2-40B4-BE49-F238E27FC236}">
                  <a16:creationId xmlns:a16="http://schemas.microsoft.com/office/drawing/2014/main" id="{0988AA56-896E-4EF0-B4DD-6F259D5077B5}"/>
                </a:ext>
              </a:extLst>
            </p:cNvPr>
            <p:cNvSpPr/>
            <p:nvPr/>
          </p:nvSpPr>
          <p:spPr>
            <a:xfrm>
              <a:off x="45911" y="110329"/>
              <a:ext cx="1919540" cy="327025"/>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41147" tIns="41147" rIns="41147" bIns="41147" numCol="1" anchor="ctr">
              <a:spAutoFit/>
            </a:bodyPr>
            <a:lstStyle>
              <a:lvl1pPr algn="ctr">
                <a:defRPr sz="1600">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LCBO Retail 2</a:t>
              </a:r>
            </a:p>
          </p:txBody>
        </p:sp>
      </p:grpSp>
      <p:grpSp>
        <p:nvGrpSpPr>
          <p:cNvPr id="29" name="Group 528">
            <a:extLst>
              <a:ext uri="{FF2B5EF4-FFF2-40B4-BE49-F238E27FC236}">
                <a16:creationId xmlns:a16="http://schemas.microsoft.com/office/drawing/2014/main" id="{F89F2035-D8E1-4230-B61B-97B222BB8D11}"/>
              </a:ext>
            </a:extLst>
          </p:cNvPr>
          <p:cNvGrpSpPr/>
          <p:nvPr/>
        </p:nvGrpSpPr>
        <p:grpSpPr>
          <a:xfrm>
            <a:off x="4602227" y="5511141"/>
            <a:ext cx="1572040" cy="549809"/>
            <a:chOff x="0" y="0"/>
            <a:chExt cx="1868489" cy="635000"/>
          </a:xfrm>
        </p:grpSpPr>
        <p:sp>
          <p:nvSpPr>
            <p:cNvPr id="30" name="Shape 526">
              <a:extLst>
                <a:ext uri="{FF2B5EF4-FFF2-40B4-BE49-F238E27FC236}">
                  <a16:creationId xmlns:a16="http://schemas.microsoft.com/office/drawing/2014/main" id="{C09C193D-6D19-45BC-B839-6DBDB7D595F4}"/>
                </a:ext>
              </a:extLst>
            </p:cNvPr>
            <p:cNvSpPr/>
            <p:nvPr/>
          </p:nvSpPr>
          <p:spPr>
            <a:xfrm>
              <a:off x="0" y="0"/>
              <a:ext cx="1868489" cy="635000"/>
            </a:xfrm>
            <a:prstGeom prst="roundRect">
              <a:avLst>
                <a:gd name="adj" fmla="val 24169"/>
              </a:avLst>
            </a:prstGeom>
            <a:solidFill>
              <a:srgbClr val="322072"/>
            </a:solidFill>
            <a:ln w="9525" cap="flat">
              <a:noFill/>
              <a:prstDash val="solid"/>
              <a:round/>
            </a:ln>
            <a:effectLst>
              <a:outerShdw blurRad="38100" dist="23000" dir="5400000" rotWithShape="0">
                <a:srgbClr val="000000">
                  <a:alpha val="34998"/>
                </a:srgbClr>
              </a:outerShdw>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31" name="Shape 527">
              <a:extLst>
                <a:ext uri="{FF2B5EF4-FFF2-40B4-BE49-F238E27FC236}">
                  <a16:creationId xmlns:a16="http://schemas.microsoft.com/office/drawing/2014/main" id="{912713C0-2438-4432-BEF5-CC5BC978E338}"/>
                </a:ext>
              </a:extLst>
            </p:cNvPr>
            <p:cNvSpPr/>
            <p:nvPr/>
          </p:nvSpPr>
          <p:spPr>
            <a:xfrm>
              <a:off x="44950" y="157542"/>
              <a:ext cx="1778587" cy="31991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1147" tIns="41147" rIns="41147" bIns="41147" numCol="1" anchor="ctr">
              <a:spAutoFit/>
            </a:bodyPr>
            <a:lstStyle>
              <a:lvl1pPr algn="ctr">
                <a:defRPr sz="1400">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LCBO Retail 3</a:t>
              </a:r>
            </a:p>
          </p:txBody>
        </p:sp>
      </p:grpSp>
      <p:grpSp>
        <p:nvGrpSpPr>
          <p:cNvPr id="32" name="Group 531">
            <a:extLst>
              <a:ext uri="{FF2B5EF4-FFF2-40B4-BE49-F238E27FC236}">
                <a16:creationId xmlns:a16="http://schemas.microsoft.com/office/drawing/2014/main" id="{14B8EAA3-63D8-4E23-92A1-A58F1131DD72}"/>
              </a:ext>
            </a:extLst>
          </p:cNvPr>
          <p:cNvGrpSpPr/>
          <p:nvPr/>
        </p:nvGrpSpPr>
        <p:grpSpPr>
          <a:xfrm>
            <a:off x="2133600" y="5486400"/>
            <a:ext cx="1461180" cy="547062"/>
            <a:chOff x="0" y="0"/>
            <a:chExt cx="1736725" cy="631825"/>
          </a:xfrm>
          <a:solidFill>
            <a:srgbClr val="6A1A41"/>
          </a:solidFill>
        </p:grpSpPr>
        <p:sp>
          <p:nvSpPr>
            <p:cNvPr id="33" name="Shape 529">
              <a:extLst>
                <a:ext uri="{FF2B5EF4-FFF2-40B4-BE49-F238E27FC236}">
                  <a16:creationId xmlns:a16="http://schemas.microsoft.com/office/drawing/2014/main" id="{2BD865E1-14B4-4BA5-B8D8-509CA43E9C2B}"/>
                </a:ext>
              </a:extLst>
            </p:cNvPr>
            <p:cNvSpPr/>
            <p:nvPr/>
          </p:nvSpPr>
          <p:spPr>
            <a:xfrm>
              <a:off x="0" y="0"/>
              <a:ext cx="1736725" cy="631825"/>
            </a:xfrm>
            <a:prstGeom prst="roundRect">
              <a:avLst>
                <a:gd name="adj" fmla="val 23522"/>
              </a:avLst>
            </a:prstGeom>
            <a:grpFill/>
            <a:ln w="9525" cap="flat">
              <a:noFill/>
              <a:prstDash val="solid"/>
              <a:round/>
            </a:ln>
            <a:effectLst>
              <a:outerShdw blurRad="38100" dist="23000" dir="5400000" rotWithShape="0">
                <a:srgbClr val="000000">
                  <a:alpha val="34998"/>
                </a:srgbClr>
              </a:outerShdw>
            </a:effectLst>
          </p:spPr>
          <p:txBody>
            <a:bodyPr wrap="square" lIns="41147" tIns="41147" rIns="41147" bIns="41147" numCol="1" anchor="ctr">
              <a:noAutofit/>
            </a:bodyPr>
            <a:lstStyle/>
            <a:p>
              <a:pPr marL="0" marR="0" lvl="0" indent="0" algn="ctr" defTabSz="1000125" rtl="0" eaLnBrk="1" fontAlgn="auto" latinLnBrk="0" hangingPunct="1">
                <a:lnSpc>
                  <a:spcPct val="80000"/>
                </a:lnSpc>
                <a:spcBef>
                  <a:spcPts val="63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34" name="Shape 530">
              <a:extLst>
                <a:ext uri="{FF2B5EF4-FFF2-40B4-BE49-F238E27FC236}">
                  <a16:creationId xmlns:a16="http://schemas.microsoft.com/office/drawing/2014/main" id="{C733ACBF-4938-4E38-A8CD-B9C1727F4A91}"/>
                </a:ext>
              </a:extLst>
            </p:cNvPr>
            <p:cNvSpPr/>
            <p:nvPr/>
          </p:nvSpPr>
          <p:spPr>
            <a:xfrm>
              <a:off x="43529" y="176061"/>
              <a:ext cx="1649666" cy="279704"/>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41147" tIns="41147" rIns="41147" bIns="41147" numCol="1" anchor="ctr">
              <a:spAutoFit/>
            </a:bodyPr>
            <a:lstStyle>
              <a:lvl1pPr algn="ctr" defTabSz="1111250">
                <a:lnSpc>
                  <a:spcPct val="80000"/>
                </a:lnSpc>
                <a:spcBef>
                  <a:spcPts val="600"/>
                </a:spcBef>
                <a:defRPr sz="1600">
                  <a:solidFill>
                    <a:srgbClr val="FFFFFF"/>
                  </a:solidFill>
                </a:defRPr>
              </a:lvl1pPr>
            </a:lstStyle>
            <a:p>
              <a:pPr marL="0" marR="0" lvl="0" indent="0" algn="ctr" defTabSz="1111250" rtl="0" eaLnBrk="1" fontAlgn="auto" latinLnBrk="0" hangingPunct="1">
                <a:lnSpc>
                  <a:spcPct val="80000"/>
                </a:lnSpc>
                <a:spcBef>
                  <a:spcPts val="600"/>
                </a:spcBef>
                <a:spcAft>
                  <a:spcPts val="0"/>
                </a:spcAft>
                <a:buClrTx/>
                <a:buSzTx/>
                <a:buFontTx/>
                <a:buNone/>
                <a:tabLst/>
                <a:defRPr/>
              </a:pPr>
              <a:r>
                <a:rPr kumimoji="0" lang="en-US" sz="1260" b="0" i="0" u="none" strike="noStrike" kern="120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LCBO Supplier 1</a:t>
              </a:r>
            </a:p>
          </p:txBody>
        </p:sp>
      </p:grpSp>
      <p:grpSp>
        <p:nvGrpSpPr>
          <p:cNvPr id="35" name="Group 534">
            <a:extLst>
              <a:ext uri="{FF2B5EF4-FFF2-40B4-BE49-F238E27FC236}">
                <a16:creationId xmlns:a16="http://schemas.microsoft.com/office/drawing/2014/main" id="{70AC6799-2299-43F7-B303-CF030E5444F0}"/>
              </a:ext>
            </a:extLst>
          </p:cNvPr>
          <p:cNvGrpSpPr/>
          <p:nvPr/>
        </p:nvGrpSpPr>
        <p:grpSpPr>
          <a:xfrm>
            <a:off x="680084" y="2953156"/>
            <a:ext cx="1538647" cy="474211"/>
            <a:chOff x="0" y="0"/>
            <a:chExt cx="1828800" cy="547688"/>
          </a:xfrm>
          <a:solidFill>
            <a:srgbClr val="F2642E"/>
          </a:solidFill>
        </p:grpSpPr>
        <p:sp>
          <p:nvSpPr>
            <p:cNvPr id="36" name="Shape 532">
              <a:extLst>
                <a:ext uri="{FF2B5EF4-FFF2-40B4-BE49-F238E27FC236}">
                  <a16:creationId xmlns:a16="http://schemas.microsoft.com/office/drawing/2014/main" id="{CE75F2DD-3285-42EA-8574-DBD52EA4C7A2}"/>
                </a:ext>
              </a:extLst>
            </p:cNvPr>
            <p:cNvSpPr/>
            <p:nvPr/>
          </p:nvSpPr>
          <p:spPr>
            <a:xfrm>
              <a:off x="0" y="0"/>
              <a:ext cx="1828800" cy="547688"/>
            </a:xfrm>
            <a:prstGeom prst="roundRect">
              <a:avLst>
                <a:gd name="adj" fmla="val 22440"/>
              </a:avLst>
            </a:prstGeom>
            <a:grpFill/>
            <a:ln w="9525" cap="flat">
              <a:noFill/>
              <a:prstDash val="solid"/>
              <a:round/>
            </a:ln>
            <a:effectLst>
              <a:outerShdw blurRad="38100" dist="23000" dir="5400000" rotWithShape="0">
                <a:srgbClr val="000000">
                  <a:alpha val="34998"/>
                </a:srgbClr>
              </a:outerShdw>
            </a:effectLst>
          </p:spPr>
          <p:txBody>
            <a:bodyPr wrap="square" lIns="41147" tIns="41147" rIns="41147" bIns="41147" numCol="1" anchor="ctr">
              <a:noAutofit/>
            </a:bodyPr>
            <a:lstStyle/>
            <a:p>
              <a:pPr marL="0" marR="0" lvl="0" indent="0" algn="ctr" defTabSz="1000125" rtl="0" eaLnBrk="1" fontAlgn="auto" latinLnBrk="0" hangingPunct="1">
                <a:lnSpc>
                  <a:spcPct val="90000"/>
                </a:lnSpc>
                <a:spcBef>
                  <a:spcPts val="630"/>
                </a:spcBef>
                <a:spcAft>
                  <a:spcPts val="0"/>
                </a:spcAft>
                <a:buClrTx/>
                <a:buSzTx/>
                <a:buFontTx/>
                <a:buNone/>
                <a:tabLst/>
                <a:defRPr sz="1100">
                  <a:solidFill>
                    <a:srgbClr val="FFFFFF"/>
                  </a:solidFill>
                </a:defRPr>
              </a:pPr>
              <a:endParaRPr kumimoji="0" sz="1300" b="0" i="0" u="none" strike="noStrike" kern="120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endParaRPr>
            </a:p>
          </p:txBody>
        </p:sp>
        <p:sp>
          <p:nvSpPr>
            <p:cNvPr id="37" name="Shape 533">
              <a:extLst>
                <a:ext uri="{FF2B5EF4-FFF2-40B4-BE49-F238E27FC236}">
                  <a16:creationId xmlns:a16="http://schemas.microsoft.com/office/drawing/2014/main" id="{F1DBDB8A-2C65-4210-9746-22A92317F718}"/>
                </a:ext>
              </a:extLst>
            </p:cNvPr>
            <p:cNvSpPr/>
            <p:nvPr/>
          </p:nvSpPr>
          <p:spPr>
            <a:xfrm>
              <a:off x="35995" y="121884"/>
              <a:ext cx="1756810" cy="303921"/>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41147" tIns="41147" rIns="41147" bIns="41147" numCol="1" anchor="ctr">
              <a:spAutoFit/>
            </a:bodyPr>
            <a:lstStyle>
              <a:lvl1pPr algn="ctr" defTabSz="1111250">
                <a:lnSpc>
                  <a:spcPct val="90000"/>
                </a:lnSpc>
                <a:spcBef>
                  <a:spcPts val="500"/>
                </a:spcBef>
                <a:defRPr sz="1400">
                  <a:solidFill>
                    <a:srgbClr val="FFFFFF"/>
                  </a:solidFill>
                </a:defRPr>
              </a:lvl1pPr>
            </a:lstStyle>
            <a:p>
              <a:pPr marL="0" marR="0" lvl="0" indent="0" algn="ctr" defTabSz="1111250" rtl="0" eaLnBrk="1" fontAlgn="auto" latinLnBrk="0" hangingPunct="1">
                <a:lnSpc>
                  <a:spcPct val="90000"/>
                </a:lnSpc>
                <a:spcBef>
                  <a:spcPts val="500"/>
                </a:spcBef>
                <a:spcAft>
                  <a:spcPts val="0"/>
                </a:spcAft>
                <a:buClrTx/>
                <a:buSzTx/>
                <a:buFontTx/>
                <a:buNone/>
                <a:tabLst/>
                <a:defRPr/>
              </a:pPr>
              <a:r>
                <a:rPr kumimoji="0" lang="en-US" sz="1300" b="0" i="0" u="none" strike="noStrike" kern="120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LCBO HQ</a:t>
              </a:r>
              <a:endParaRPr kumimoji="0" sz="1300" b="0" i="0" u="none" strike="noStrike" kern="120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endParaRPr>
            </a:p>
          </p:txBody>
        </p:sp>
      </p:grpSp>
      <p:sp>
        <p:nvSpPr>
          <p:cNvPr id="38" name="Shape 538">
            <a:extLst>
              <a:ext uri="{FF2B5EF4-FFF2-40B4-BE49-F238E27FC236}">
                <a16:creationId xmlns:a16="http://schemas.microsoft.com/office/drawing/2014/main" id="{A279ABA9-5BB7-49D1-9F40-31CF918C72D1}"/>
              </a:ext>
            </a:extLst>
          </p:cNvPr>
          <p:cNvSpPr/>
          <p:nvPr/>
        </p:nvSpPr>
        <p:spPr>
          <a:xfrm>
            <a:off x="2679525" y="2861702"/>
            <a:ext cx="1308919" cy="276999"/>
          </a:xfrm>
          <a:prstGeom prst="rect">
            <a:avLst/>
          </a:prstGeom>
          <a:ln w="12700">
            <a:miter lim="400000"/>
          </a:ln>
          <a:extLst>
            <a:ext uri="{C572A759-6A51-4108-AA02-DFA0A04FC94B}">
              <ma14:wrappingTextBoxFlag xmlns="" xmlns:ma14="http://schemas.microsoft.com/office/mac/drawingml/2011/main" val="1"/>
            </a:ext>
          </a:extLst>
        </p:spPr>
        <p:txBody>
          <a:bodyPr lIns="41147" rIns="41147">
            <a:spAutoFit/>
          </a:bodyPr>
          <a:lstStyle>
            <a:lvl1pPr algn="ctr">
              <a:defRPr sz="12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Shared Ledger</a:t>
            </a:r>
          </a:p>
        </p:txBody>
      </p:sp>
      <p:sp>
        <p:nvSpPr>
          <p:cNvPr id="39" name="Shape 539">
            <a:extLst>
              <a:ext uri="{FF2B5EF4-FFF2-40B4-BE49-F238E27FC236}">
                <a16:creationId xmlns:a16="http://schemas.microsoft.com/office/drawing/2014/main" id="{B63FFBB9-7390-4B5F-BAD0-87384D152399}"/>
              </a:ext>
            </a:extLst>
          </p:cNvPr>
          <p:cNvSpPr/>
          <p:nvPr/>
        </p:nvSpPr>
        <p:spPr>
          <a:xfrm>
            <a:off x="4065916" y="2861702"/>
            <a:ext cx="1076519" cy="276999"/>
          </a:xfrm>
          <a:prstGeom prst="rect">
            <a:avLst/>
          </a:prstGeom>
          <a:ln w="12700">
            <a:miter lim="400000"/>
          </a:ln>
          <a:extLst>
            <a:ext uri="{C572A759-6A51-4108-AA02-DFA0A04FC94B}">
              <ma14:wrappingTextBoxFlag xmlns="" xmlns:ma14="http://schemas.microsoft.com/office/mac/drawingml/2011/main" val="1"/>
            </a:ext>
          </a:extLst>
        </p:spPr>
        <p:txBody>
          <a:bodyPr lIns="41147" rIns="41147">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200"/>
            </a:pPr>
            <a:r>
              <a:rPr kumimoji="0" sz="12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Smart Contracts</a:t>
            </a:r>
          </a:p>
        </p:txBody>
      </p:sp>
      <p:grpSp>
        <p:nvGrpSpPr>
          <p:cNvPr id="40" name="Group 542">
            <a:extLst>
              <a:ext uri="{FF2B5EF4-FFF2-40B4-BE49-F238E27FC236}">
                <a16:creationId xmlns:a16="http://schemas.microsoft.com/office/drawing/2014/main" id="{5E26CC04-9E9A-497F-9AEF-C56611E31A12}"/>
              </a:ext>
            </a:extLst>
          </p:cNvPr>
          <p:cNvGrpSpPr/>
          <p:nvPr/>
        </p:nvGrpSpPr>
        <p:grpSpPr>
          <a:xfrm>
            <a:off x="4755825" y="4639692"/>
            <a:ext cx="1153986" cy="791726"/>
            <a:chOff x="0" y="0"/>
            <a:chExt cx="1371600" cy="914400"/>
          </a:xfrm>
        </p:grpSpPr>
        <p:sp>
          <p:nvSpPr>
            <p:cNvPr id="41" name="Shape 540">
              <a:extLst>
                <a:ext uri="{FF2B5EF4-FFF2-40B4-BE49-F238E27FC236}">
                  <a16:creationId xmlns:a16="http://schemas.microsoft.com/office/drawing/2014/main" id="{3DC4EA6C-0F3E-4DB5-8D75-AA60C2757F25}"/>
                </a:ext>
              </a:extLst>
            </p:cNvPr>
            <p:cNvSpPr/>
            <p:nvPr/>
          </p:nvSpPr>
          <p:spPr>
            <a:xfrm>
              <a:off x="0" y="0"/>
              <a:ext cx="1371600" cy="914400"/>
            </a:xfrm>
            <a:prstGeom prst="rect">
              <a:avLst/>
            </a:prstGeom>
            <a:solidFill>
              <a:srgbClr val="FFFFFF"/>
            </a:solidFill>
            <a:ln w="9525" cap="flat">
              <a:solidFill>
                <a:srgbClr val="000000"/>
              </a:solidFill>
              <a:prstDash val="solid"/>
              <a:round/>
            </a:ln>
            <a:effectLst>
              <a:outerShdw blurRad="38100" dist="23000" dir="5400000" rotWithShape="0">
                <a:srgbClr val="000000">
                  <a:alpha val="35000"/>
                </a:srgbClr>
              </a:outerShdw>
            </a:effectLst>
          </p:spPr>
          <p:txBody>
            <a:bodyPr wrap="square" lIns="41147" tIns="41147" rIns="41147" bIns="41147" numCol="1"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400"/>
              </a:pPr>
              <a:endParaRPr kumimoji="0" sz="126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42" name="Shape 541">
              <a:extLst>
                <a:ext uri="{FF2B5EF4-FFF2-40B4-BE49-F238E27FC236}">
                  <a16:creationId xmlns:a16="http://schemas.microsoft.com/office/drawing/2014/main" id="{4947D1B0-83B9-467F-929C-FF34EA0EDF5C}"/>
                </a:ext>
              </a:extLst>
            </p:cNvPr>
            <p:cNvSpPr/>
            <p:nvPr/>
          </p:nvSpPr>
          <p:spPr>
            <a:xfrm>
              <a:off x="0" y="0"/>
              <a:ext cx="1371600" cy="29951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2400" tIns="32400" rIns="32400" bIns="32400" numCol="1" anchor="t">
              <a:spAutoFit/>
            </a:bodyPr>
            <a:lstStyle>
              <a:lvl1pPr algn="ctr">
                <a:defRPr sz="14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126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node</a:t>
              </a:r>
            </a:p>
          </p:txBody>
        </p:sp>
      </p:grpSp>
      <p:grpSp>
        <p:nvGrpSpPr>
          <p:cNvPr id="43" name="Group 546">
            <a:extLst>
              <a:ext uri="{FF2B5EF4-FFF2-40B4-BE49-F238E27FC236}">
                <a16:creationId xmlns:a16="http://schemas.microsoft.com/office/drawing/2014/main" id="{353208F8-B4C8-4643-94C6-BE4005FA40C0}"/>
              </a:ext>
            </a:extLst>
          </p:cNvPr>
          <p:cNvGrpSpPr/>
          <p:nvPr/>
        </p:nvGrpSpPr>
        <p:grpSpPr>
          <a:xfrm>
            <a:off x="5525153" y="4878862"/>
            <a:ext cx="321887" cy="516821"/>
            <a:chOff x="0" y="0"/>
            <a:chExt cx="382587" cy="596900"/>
          </a:xfrm>
        </p:grpSpPr>
        <p:sp>
          <p:nvSpPr>
            <p:cNvPr id="44" name="Shape 543">
              <a:extLst>
                <a:ext uri="{FF2B5EF4-FFF2-40B4-BE49-F238E27FC236}">
                  <a16:creationId xmlns:a16="http://schemas.microsoft.com/office/drawing/2014/main" id="{EDB02E53-A5F3-40D1-ADC4-97C356734FC3}"/>
                </a:ext>
              </a:extLst>
            </p:cNvPr>
            <p:cNvSpPr/>
            <p:nvPr/>
          </p:nvSpPr>
          <p:spPr>
            <a:xfrm>
              <a:off x="-1" y="-1"/>
              <a:ext cx="382589" cy="596901"/>
            </a:xfrm>
            <a:custGeom>
              <a:avLst/>
              <a:gdLst/>
              <a:ahLst/>
              <a:cxnLst>
                <a:cxn ang="0">
                  <a:pos x="wd2" y="hd2"/>
                </a:cxn>
                <a:cxn ang="5400000">
                  <a:pos x="wd2" y="hd2"/>
                </a:cxn>
                <a:cxn ang="10800000">
                  <a:pos x="wd2" y="hd2"/>
                </a:cxn>
                <a:cxn ang="16200000">
                  <a:pos x="wd2" y="hd2"/>
                </a:cxn>
              </a:cxnLst>
              <a:rect l="0" t="0" r="r" b="b"/>
              <a:pathLst>
                <a:path w="21600" h="21600" extrusionOk="0">
                  <a:moveTo>
                    <a:pt x="7928" y="0"/>
                  </a:moveTo>
                  <a:lnTo>
                    <a:pt x="0" y="3153"/>
                  </a:lnTo>
                  <a:lnTo>
                    <a:pt x="0" y="20124"/>
                  </a:lnTo>
                  <a:lnTo>
                    <a:pt x="13672" y="21600"/>
                  </a:lnTo>
                  <a:lnTo>
                    <a:pt x="13672" y="4629"/>
                  </a:lnTo>
                  <a:lnTo>
                    <a:pt x="21600" y="1476"/>
                  </a:lnTo>
                  <a:lnTo>
                    <a:pt x="7928" y="0"/>
                  </a:lnTo>
                  <a:close/>
                </a:path>
              </a:pathLst>
            </a:custGeom>
            <a:solidFill>
              <a:srgbClr val="000000"/>
            </a:solidFill>
            <a:ln w="12700" cap="flat">
              <a:noFill/>
              <a:miter lim="400000"/>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45" name="Shape 544">
              <a:extLst>
                <a:ext uri="{FF2B5EF4-FFF2-40B4-BE49-F238E27FC236}">
                  <a16:creationId xmlns:a16="http://schemas.microsoft.com/office/drawing/2014/main" id="{D52C813A-B852-4EC5-A829-FDDB5505BEF6}"/>
                </a:ext>
              </a:extLst>
            </p:cNvPr>
            <p:cNvSpPr/>
            <p:nvPr/>
          </p:nvSpPr>
          <p:spPr>
            <a:xfrm>
              <a:off x="105821" y="122345"/>
              <a:ext cx="20352" cy="437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417"/>
                  </a:lnTo>
                  <a:lnTo>
                    <a:pt x="0" y="0"/>
                  </a:lnTo>
                  <a:lnTo>
                    <a:pt x="21600" y="183"/>
                  </a:lnTo>
                  <a:lnTo>
                    <a:pt x="21600" y="21600"/>
                  </a:lnTo>
                  <a:close/>
                </a:path>
              </a:pathLst>
            </a:custGeom>
            <a:solidFill>
              <a:srgbClr val="0055AA"/>
            </a:solidFill>
            <a:ln w="12700" cap="flat">
              <a:noFill/>
              <a:miter lim="400000"/>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46" name="Shape 545">
              <a:extLst>
                <a:ext uri="{FF2B5EF4-FFF2-40B4-BE49-F238E27FC236}">
                  <a16:creationId xmlns:a16="http://schemas.microsoft.com/office/drawing/2014/main" id="{EECCF745-677E-4F71-90C0-CC9AB04A7E33}"/>
                </a:ext>
              </a:extLst>
            </p:cNvPr>
            <p:cNvSpPr/>
            <p:nvPr/>
          </p:nvSpPr>
          <p:spPr>
            <a:xfrm>
              <a:off x="242169" y="40782"/>
              <a:ext cx="140418" cy="5561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8216"/>
                  </a:lnTo>
                  <a:lnTo>
                    <a:pt x="21600" y="0"/>
                  </a:lnTo>
                  <a:lnTo>
                    <a:pt x="0" y="3384"/>
                  </a:lnTo>
                  <a:lnTo>
                    <a:pt x="0" y="21600"/>
                  </a:lnTo>
                  <a:close/>
                </a:path>
              </a:pathLst>
            </a:custGeom>
            <a:solidFill>
              <a:srgbClr val="969696"/>
            </a:solidFill>
            <a:ln w="12700" cap="flat">
              <a:noFill/>
              <a:miter lim="400000"/>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grpSp>
      <p:sp>
        <p:nvSpPr>
          <p:cNvPr id="47" name="Shape 547">
            <a:extLst>
              <a:ext uri="{FF2B5EF4-FFF2-40B4-BE49-F238E27FC236}">
                <a16:creationId xmlns:a16="http://schemas.microsoft.com/office/drawing/2014/main" id="{290847C1-F80D-45BF-8462-0986A22ECE26}"/>
              </a:ext>
            </a:extLst>
          </p:cNvPr>
          <p:cNvSpPr/>
          <p:nvPr/>
        </p:nvSpPr>
        <p:spPr>
          <a:xfrm flipH="1" flipV="1">
            <a:off x="4373104" y="4298813"/>
            <a:ext cx="384663" cy="633657"/>
          </a:xfrm>
          <a:prstGeom prst="line">
            <a:avLst/>
          </a:prstGeom>
          <a:ln w="25400">
            <a:solidFill>
              <a:schemeClr val="accent1"/>
            </a:solidFill>
            <a:prstDash val="dash"/>
          </a:ln>
        </p:spPr>
        <p:txBody>
          <a:bodyPr lIns="41147" rIns="41147"/>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grpSp>
        <p:nvGrpSpPr>
          <p:cNvPr id="48" name="Group 550">
            <a:extLst>
              <a:ext uri="{FF2B5EF4-FFF2-40B4-BE49-F238E27FC236}">
                <a16:creationId xmlns:a16="http://schemas.microsoft.com/office/drawing/2014/main" id="{35F9603D-2DA5-4605-A0CC-7CC7F639EEBA}"/>
              </a:ext>
            </a:extLst>
          </p:cNvPr>
          <p:cNvGrpSpPr/>
          <p:nvPr/>
        </p:nvGrpSpPr>
        <p:grpSpPr>
          <a:xfrm>
            <a:off x="5911750" y="3507086"/>
            <a:ext cx="1153986" cy="791726"/>
            <a:chOff x="0" y="0"/>
            <a:chExt cx="1371600" cy="914400"/>
          </a:xfrm>
        </p:grpSpPr>
        <p:sp>
          <p:nvSpPr>
            <p:cNvPr id="49" name="Shape 548">
              <a:extLst>
                <a:ext uri="{FF2B5EF4-FFF2-40B4-BE49-F238E27FC236}">
                  <a16:creationId xmlns:a16="http://schemas.microsoft.com/office/drawing/2014/main" id="{4AA29094-0039-4851-8333-CD697E98AA85}"/>
                </a:ext>
              </a:extLst>
            </p:cNvPr>
            <p:cNvSpPr/>
            <p:nvPr/>
          </p:nvSpPr>
          <p:spPr>
            <a:xfrm>
              <a:off x="0" y="0"/>
              <a:ext cx="1371600" cy="914400"/>
            </a:xfrm>
            <a:prstGeom prst="rect">
              <a:avLst/>
            </a:prstGeom>
            <a:solidFill>
              <a:srgbClr val="FFFFFF"/>
            </a:solidFill>
            <a:ln w="9525" cap="flat">
              <a:solidFill>
                <a:srgbClr val="000000"/>
              </a:solidFill>
              <a:prstDash val="solid"/>
              <a:round/>
            </a:ln>
            <a:effectLst>
              <a:outerShdw blurRad="38100" dist="23000" dir="5400000" rotWithShape="0">
                <a:srgbClr val="000000">
                  <a:alpha val="35000"/>
                </a:srgbClr>
              </a:outerShdw>
            </a:effectLst>
          </p:spPr>
          <p:txBody>
            <a:bodyPr wrap="square" lIns="41147" tIns="41147" rIns="41147" bIns="41147" numCol="1"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400"/>
              </a:pPr>
              <a:endParaRPr kumimoji="0" sz="126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50" name="Shape 549">
              <a:extLst>
                <a:ext uri="{FF2B5EF4-FFF2-40B4-BE49-F238E27FC236}">
                  <a16:creationId xmlns:a16="http://schemas.microsoft.com/office/drawing/2014/main" id="{C23CDE26-4651-433F-8D0C-93F5AF9E883E}"/>
                </a:ext>
              </a:extLst>
            </p:cNvPr>
            <p:cNvSpPr/>
            <p:nvPr/>
          </p:nvSpPr>
          <p:spPr>
            <a:xfrm>
              <a:off x="0" y="0"/>
              <a:ext cx="1371600" cy="29951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2400" tIns="32400" rIns="32400" bIns="32400" numCol="1" anchor="t">
              <a:spAutoFit/>
            </a:bodyPr>
            <a:lstStyle>
              <a:lvl1pPr algn="ctr">
                <a:defRPr sz="14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126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node</a:t>
              </a:r>
            </a:p>
          </p:txBody>
        </p:sp>
      </p:grpSp>
      <p:grpSp>
        <p:nvGrpSpPr>
          <p:cNvPr id="51" name="Group 554">
            <a:extLst>
              <a:ext uri="{FF2B5EF4-FFF2-40B4-BE49-F238E27FC236}">
                <a16:creationId xmlns:a16="http://schemas.microsoft.com/office/drawing/2014/main" id="{5ED81065-2F4E-446E-A4A1-FBECFCFA1931}"/>
              </a:ext>
            </a:extLst>
          </p:cNvPr>
          <p:cNvGrpSpPr/>
          <p:nvPr/>
        </p:nvGrpSpPr>
        <p:grpSpPr>
          <a:xfrm>
            <a:off x="6667721" y="3744881"/>
            <a:ext cx="321887" cy="516821"/>
            <a:chOff x="0" y="0"/>
            <a:chExt cx="382587" cy="596900"/>
          </a:xfrm>
        </p:grpSpPr>
        <p:sp>
          <p:nvSpPr>
            <p:cNvPr id="52" name="Shape 551">
              <a:extLst>
                <a:ext uri="{FF2B5EF4-FFF2-40B4-BE49-F238E27FC236}">
                  <a16:creationId xmlns:a16="http://schemas.microsoft.com/office/drawing/2014/main" id="{BCDFF8A9-2BBA-4C8B-B7ED-9F823435F67D}"/>
                </a:ext>
              </a:extLst>
            </p:cNvPr>
            <p:cNvSpPr/>
            <p:nvPr/>
          </p:nvSpPr>
          <p:spPr>
            <a:xfrm>
              <a:off x="-1" y="-1"/>
              <a:ext cx="382589" cy="596901"/>
            </a:xfrm>
            <a:custGeom>
              <a:avLst/>
              <a:gdLst/>
              <a:ahLst/>
              <a:cxnLst>
                <a:cxn ang="0">
                  <a:pos x="wd2" y="hd2"/>
                </a:cxn>
                <a:cxn ang="5400000">
                  <a:pos x="wd2" y="hd2"/>
                </a:cxn>
                <a:cxn ang="10800000">
                  <a:pos x="wd2" y="hd2"/>
                </a:cxn>
                <a:cxn ang="16200000">
                  <a:pos x="wd2" y="hd2"/>
                </a:cxn>
              </a:cxnLst>
              <a:rect l="0" t="0" r="r" b="b"/>
              <a:pathLst>
                <a:path w="21600" h="21600" extrusionOk="0">
                  <a:moveTo>
                    <a:pt x="7928" y="0"/>
                  </a:moveTo>
                  <a:lnTo>
                    <a:pt x="0" y="3153"/>
                  </a:lnTo>
                  <a:lnTo>
                    <a:pt x="0" y="20124"/>
                  </a:lnTo>
                  <a:lnTo>
                    <a:pt x="13672" y="21600"/>
                  </a:lnTo>
                  <a:lnTo>
                    <a:pt x="13672" y="4629"/>
                  </a:lnTo>
                  <a:lnTo>
                    <a:pt x="21600" y="1476"/>
                  </a:lnTo>
                  <a:lnTo>
                    <a:pt x="7928" y="0"/>
                  </a:lnTo>
                  <a:close/>
                </a:path>
              </a:pathLst>
            </a:custGeom>
            <a:solidFill>
              <a:srgbClr val="000000"/>
            </a:solidFill>
            <a:ln w="12700" cap="flat">
              <a:noFill/>
              <a:miter lim="400000"/>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53" name="Shape 552">
              <a:extLst>
                <a:ext uri="{FF2B5EF4-FFF2-40B4-BE49-F238E27FC236}">
                  <a16:creationId xmlns:a16="http://schemas.microsoft.com/office/drawing/2014/main" id="{5A76C30F-B53E-4B59-9425-5D06C6FED34E}"/>
                </a:ext>
              </a:extLst>
            </p:cNvPr>
            <p:cNvSpPr/>
            <p:nvPr/>
          </p:nvSpPr>
          <p:spPr>
            <a:xfrm>
              <a:off x="105821" y="122345"/>
              <a:ext cx="20352" cy="437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417"/>
                  </a:lnTo>
                  <a:lnTo>
                    <a:pt x="0" y="0"/>
                  </a:lnTo>
                  <a:lnTo>
                    <a:pt x="21600" y="183"/>
                  </a:lnTo>
                  <a:lnTo>
                    <a:pt x="21600" y="21600"/>
                  </a:lnTo>
                  <a:close/>
                </a:path>
              </a:pathLst>
            </a:custGeom>
            <a:solidFill>
              <a:srgbClr val="0055AA"/>
            </a:solidFill>
            <a:ln w="12700" cap="flat">
              <a:noFill/>
              <a:miter lim="400000"/>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54" name="Shape 553">
              <a:extLst>
                <a:ext uri="{FF2B5EF4-FFF2-40B4-BE49-F238E27FC236}">
                  <a16:creationId xmlns:a16="http://schemas.microsoft.com/office/drawing/2014/main" id="{BF4CAAF8-530D-4410-9CCE-6432A31698E4}"/>
                </a:ext>
              </a:extLst>
            </p:cNvPr>
            <p:cNvSpPr/>
            <p:nvPr/>
          </p:nvSpPr>
          <p:spPr>
            <a:xfrm>
              <a:off x="242169" y="40782"/>
              <a:ext cx="140418" cy="5561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8216"/>
                  </a:lnTo>
                  <a:lnTo>
                    <a:pt x="21600" y="0"/>
                  </a:lnTo>
                  <a:lnTo>
                    <a:pt x="0" y="3384"/>
                  </a:lnTo>
                  <a:lnTo>
                    <a:pt x="0" y="21600"/>
                  </a:lnTo>
                  <a:close/>
                </a:path>
              </a:pathLst>
            </a:custGeom>
            <a:solidFill>
              <a:srgbClr val="969696"/>
            </a:solidFill>
            <a:ln w="12700" cap="flat">
              <a:noFill/>
              <a:miter lim="400000"/>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grpSp>
      <p:sp>
        <p:nvSpPr>
          <p:cNvPr id="55" name="Shape 555">
            <a:extLst>
              <a:ext uri="{FF2B5EF4-FFF2-40B4-BE49-F238E27FC236}">
                <a16:creationId xmlns:a16="http://schemas.microsoft.com/office/drawing/2014/main" id="{9B4E2FA0-73FD-4971-9B3D-C859B7D2C96D}"/>
              </a:ext>
            </a:extLst>
          </p:cNvPr>
          <p:cNvSpPr/>
          <p:nvPr/>
        </p:nvSpPr>
        <p:spPr>
          <a:xfrm flipH="1" flipV="1">
            <a:off x="5373491" y="3982670"/>
            <a:ext cx="615727" cy="13746"/>
          </a:xfrm>
          <a:prstGeom prst="line">
            <a:avLst/>
          </a:prstGeom>
          <a:ln w="25400">
            <a:solidFill>
              <a:schemeClr val="accent1"/>
            </a:solidFill>
            <a:prstDash val="dash"/>
          </a:ln>
        </p:spPr>
        <p:txBody>
          <a:bodyPr lIns="41147" rIns="41147"/>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56" name="Shape 556">
            <a:extLst>
              <a:ext uri="{FF2B5EF4-FFF2-40B4-BE49-F238E27FC236}">
                <a16:creationId xmlns:a16="http://schemas.microsoft.com/office/drawing/2014/main" id="{F5F39B13-73AA-4AE2-A420-0DD2170E4F5D}"/>
              </a:ext>
            </a:extLst>
          </p:cNvPr>
          <p:cNvSpPr/>
          <p:nvPr/>
        </p:nvSpPr>
        <p:spPr>
          <a:xfrm flipV="1">
            <a:off x="3296586" y="4298813"/>
            <a:ext cx="384663" cy="633657"/>
          </a:xfrm>
          <a:prstGeom prst="line">
            <a:avLst/>
          </a:prstGeom>
          <a:ln w="25400">
            <a:solidFill>
              <a:schemeClr val="accent1"/>
            </a:solidFill>
            <a:prstDash val="dash"/>
          </a:ln>
        </p:spPr>
        <p:txBody>
          <a:bodyPr lIns="41147" rIns="41147"/>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grpSp>
        <p:nvGrpSpPr>
          <p:cNvPr id="57" name="Group 559">
            <a:extLst>
              <a:ext uri="{FF2B5EF4-FFF2-40B4-BE49-F238E27FC236}">
                <a16:creationId xmlns:a16="http://schemas.microsoft.com/office/drawing/2014/main" id="{C0954AF1-80C6-471F-AF76-E871F8CB2EAB}"/>
              </a:ext>
            </a:extLst>
          </p:cNvPr>
          <p:cNvGrpSpPr/>
          <p:nvPr/>
        </p:nvGrpSpPr>
        <p:grpSpPr>
          <a:xfrm>
            <a:off x="1064746" y="3507086"/>
            <a:ext cx="1153985" cy="791726"/>
            <a:chOff x="0" y="0"/>
            <a:chExt cx="1371600" cy="914400"/>
          </a:xfrm>
        </p:grpSpPr>
        <p:sp>
          <p:nvSpPr>
            <p:cNvPr id="58" name="Shape 557">
              <a:extLst>
                <a:ext uri="{FF2B5EF4-FFF2-40B4-BE49-F238E27FC236}">
                  <a16:creationId xmlns:a16="http://schemas.microsoft.com/office/drawing/2014/main" id="{2F0CF7DA-5203-4AE2-9BFD-A34A6FE957E9}"/>
                </a:ext>
              </a:extLst>
            </p:cNvPr>
            <p:cNvSpPr/>
            <p:nvPr/>
          </p:nvSpPr>
          <p:spPr>
            <a:xfrm>
              <a:off x="0" y="0"/>
              <a:ext cx="1371600" cy="914400"/>
            </a:xfrm>
            <a:prstGeom prst="rect">
              <a:avLst/>
            </a:prstGeom>
            <a:solidFill>
              <a:srgbClr val="FFFFFF"/>
            </a:solidFill>
            <a:ln w="9525" cap="flat">
              <a:solidFill>
                <a:srgbClr val="000000"/>
              </a:solidFill>
              <a:prstDash val="solid"/>
              <a:round/>
            </a:ln>
            <a:effectLst>
              <a:outerShdw blurRad="38100" dist="23000" dir="5400000" rotWithShape="0">
                <a:srgbClr val="000000">
                  <a:alpha val="35000"/>
                </a:srgbClr>
              </a:outerShdw>
            </a:effectLst>
          </p:spPr>
          <p:txBody>
            <a:bodyPr wrap="square" lIns="41147" tIns="41147" rIns="41147" bIns="41147" numCol="1"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400"/>
              </a:pPr>
              <a:endParaRPr kumimoji="0" sz="126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59" name="Shape 558">
              <a:extLst>
                <a:ext uri="{FF2B5EF4-FFF2-40B4-BE49-F238E27FC236}">
                  <a16:creationId xmlns:a16="http://schemas.microsoft.com/office/drawing/2014/main" id="{1F0A80C9-928D-4F4C-8189-5512F26C55EB}"/>
                </a:ext>
              </a:extLst>
            </p:cNvPr>
            <p:cNvSpPr/>
            <p:nvPr/>
          </p:nvSpPr>
          <p:spPr>
            <a:xfrm>
              <a:off x="0" y="0"/>
              <a:ext cx="1371600" cy="29951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2400" tIns="32400" rIns="32400" bIns="32400" numCol="1" anchor="t">
              <a:spAutoFit/>
            </a:bodyPr>
            <a:lstStyle>
              <a:lvl1pPr algn="ctr">
                <a:defRPr sz="14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126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node</a:t>
              </a:r>
            </a:p>
          </p:txBody>
        </p:sp>
      </p:grpSp>
      <p:grpSp>
        <p:nvGrpSpPr>
          <p:cNvPr id="60" name="Group 563">
            <a:extLst>
              <a:ext uri="{FF2B5EF4-FFF2-40B4-BE49-F238E27FC236}">
                <a16:creationId xmlns:a16="http://schemas.microsoft.com/office/drawing/2014/main" id="{71AB55BD-5411-481C-A76E-5999F1DCD643}"/>
              </a:ext>
            </a:extLst>
          </p:cNvPr>
          <p:cNvGrpSpPr/>
          <p:nvPr/>
        </p:nvGrpSpPr>
        <p:grpSpPr>
          <a:xfrm>
            <a:off x="1140881" y="3744881"/>
            <a:ext cx="321887" cy="516821"/>
            <a:chOff x="0" y="0"/>
            <a:chExt cx="382587" cy="596900"/>
          </a:xfrm>
        </p:grpSpPr>
        <p:sp>
          <p:nvSpPr>
            <p:cNvPr id="61" name="Shape 560">
              <a:extLst>
                <a:ext uri="{FF2B5EF4-FFF2-40B4-BE49-F238E27FC236}">
                  <a16:creationId xmlns:a16="http://schemas.microsoft.com/office/drawing/2014/main" id="{A5BED49C-FD50-43FD-9A4A-E2369958BCC4}"/>
                </a:ext>
              </a:extLst>
            </p:cNvPr>
            <p:cNvSpPr/>
            <p:nvPr/>
          </p:nvSpPr>
          <p:spPr>
            <a:xfrm>
              <a:off x="-1" y="-1"/>
              <a:ext cx="382589" cy="596901"/>
            </a:xfrm>
            <a:custGeom>
              <a:avLst/>
              <a:gdLst/>
              <a:ahLst/>
              <a:cxnLst>
                <a:cxn ang="0">
                  <a:pos x="wd2" y="hd2"/>
                </a:cxn>
                <a:cxn ang="5400000">
                  <a:pos x="wd2" y="hd2"/>
                </a:cxn>
                <a:cxn ang="10800000">
                  <a:pos x="wd2" y="hd2"/>
                </a:cxn>
                <a:cxn ang="16200000">
                  <a:pos x="wd2" y="hd2"/>
                </a:cxn>
              </a:cxnLst>
              <a:rect l="0" t="0" r="r" b="b"/>
              <a:pathLst>
                <a:path w="21600" h="21600" extrusionOk="0">
                  <a:moveTo>
                    <a:pt x="7928" y="0"/>
                  </a:moveTo>
                  <a:lnTo>
                    <a:pt x="0" y="3153"/>
                  </a:lnTo>
                  <a:lnTo>
                    <a:pt x="0" y="20124"/>
                  </a:lnTo>
                  <a:lnTo>
                    <a:pt x="13672" y="21600"/>
                  </a:lnTo>
                  <a:lnTo>
                    <a:pt x="13672" y="4629"/>
                  </a:lnTo>
                  <a:lnTo>
                    <a:pt x="21600" y="1476"/>
                  </a:lnTo>
                  <a:lnTo>
                    <a:pt x="7928" y="0"/>
                  </a:lnTo>
                  <a:close/>
                </a:path>
              </a:pathLst>
            </a:custGeom>
            <a:solidFill>
              <a:srgbClr val="000000"/>
            </a:solidFill>
            <a:ln w="12700" cap="flat">
              <a:noFill/>
              <a:miter lim="400000"/>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62" name="Shape 561">
              <a:extLst>
                <a:ext uri="{FF2B5EF4-FFF2-40B4-BE49-F238E27FC236}">
                  <a16:creationId xmlns:a16="http://schemas.microsoft.com/office/drawing/2014/main" id="{57169958-4C0F-49F2-8AA9-6B5A28375F61}"/>
                </a:ext>
              </a:extLst>
            </p:cNvPr>
            <p:cNvSpPr/>
            <p:nvPr/>
          </p:nvSpPr>
          <p:spPr>
            <a:xfrm>
              <a:off x="105821" y="122345"/>
              <a:ext cx="20352" cy="437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417"/>
                  </a:lnTo>
                  <a:lnTo>
                    <a:pt x="0" y="0"/>
                  </a:lnTo>
                  <a:lnTo>
                    <a:pt x="21600" y="183"/>
                  </a:lnTo>
                  <a:lnTo>
                    <a:pt x="21600" y="21600"/>
                  </a:lnTo>
                  <a:close/>
                </a:path>
              </a:pathLst>
            </a:custGeom>
            <a:solidFill>
              <a:srgbClr val="0055AA"/>
            </a:solidFill>
            <a:ln w="12700" cap="flat">
              <a:noFill/>
              <a:miter lim="400000"/>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63" name="Shape 562">
              <a:extLst>
                <a:ext uri="{FF2B5EF4-FFF2-40B4-BE49-F238E27FC236}">
                  <a16:creationId xmlns:a16="http://schemas.microsoft.com/office/drawing/2014/main" id="{E355DE76-FA57-410B-8562-1E27E6A8F74E}"/>
                </a:ext>
              </a:extLst>
            </p:cNvPr>
            <p:cNvSpPr/>
            <p:nvPr/>
          </p:nvSpPr>
          <p:spPr>
            <a:xfrm>
              <a:off x="242169" y="40782"/>
              <a:ext cx="140418" cy="5561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8216"/>
                  </a:lnTo>
                  <a:lnTo>
                    <a:pt x="21600" y="0"/>
                  </a:lnTo>
                  <a:lnTo>
                    <a:pt x="0" y="3384"/>
                  </a:lnTo>
                  <a:lnTo>
                    <a:pt x="0" y="21600"/>
                  </a:lnTo>
                  <a:close/>
                </a:path>
              </a:pathLst>
            </a:custGeom>
            <a:solidFill>
              <a:srgbClr val="969696"/>
            </a:solidFill>
            <a:ln w="12700" cap="flat">
              <a:noFill/>
              <a:miter lim="400000"/>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grpSp>
      <p:sp>
        <p:nvSpPr>
          <p:cNvPr id="64" name="Shape 564">
            <a:extLst>
              <a:ext uri="{FF2B5EF4-FFF2-40B4-BE49-F238E27FC236}">
                <a16:creationId xmlns:a16="http://schemas.microsoft.com/office/drawing/2014/main" id="{B91D3381-1D7F-46F4-AF4A-1DF4C9F060A9}"/>
              </a:ext>
            </a:extLst>
          </p:cNvPr>
          <p:cNvSpPr/>
          <p:nvPr/>
        </p:nvSpPr>
        <p:spPr>
          <a:xfrm flipH="1">
            <a:off x="2141271" y="3982670"/>
            <a:ext cx="462129" cy="13746"/>
          </a:xfrm>
          <a:prstGeom prst="line">
            <a:avLst/>
          </a:prstGeom>
          <a:ln w="25400">
            <a:solidFill>
              <a:schemeClr val="accent1"/>
            </a:solidFill>
            <a:prstDash val="dash"/>
          </a:ln>
        </p:spPr>
        <p:txBody>
          <a:bodyPr lIns="41147" rIns="41147"/>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grpSp>
        <p:nvGrpSpPr>
          <p:cNvPr id="65" name="Group 567">
            <a:extLst>
              <a:ext uri="{FF2B5EF4-FFF2-40B4-BE49-F238E27FC236}">
                <a16:creationId xmlns:a16="http://schemas.microsoft.com/office/drawing/2014/main" id="{C384362F-5727-4429-90B5-E8E836AE14E8}"/>
              </a:ext>
            </a:extLst>
          </p:cNvPr>
          <p:cNvGrpSpPr/>
          <p:nvPr/>
        </p:nvGrpSpPr>
        <p:grpSpPr>
          <a:xfrm>
            <a:off x="2527263" y="1843913"/>
            <a:ext cx="1153986" cy="791726"/>
            <a:chOff x="0" y="0"/>
            <a:chExt cx="1371600" cy="914400"/>
          </a:xfrm>
        </p:grpSpPr>
        <p:sp>
          <p:nvSpPr>
            <p:cNvPr id="66" name="Shape 565">
              <a:extLst>
                <a:ext uri="{FF2B5EF4-FFF2-40B4-BE49-F238E27FC236}">
                  <a16:creationId xmlns:a16="http://schemas.microsoft.com/office/drawing/2014/main" id="{A6AA8D8F-6E2A-4369-9C42-32E6DBEF577E}"/>
                </a:ext>
              </a:extLst>
            </p:cNvPr>
            <p:cNvSpPr/>
            <p:nvPr/>
          </p:nvSpPr>
          <p:spPr>
            <a:xfrm>
              <a:off x="0" y="0"/>
              <a:ext cx="1371600" cy="914400"/>
            </a:xfrm>
            <a:prstGeom prst="rect">
              <a:avLst/>
            </a:prstGeom>
            <a:solidFill>
              <a:srgbClr val="FFFFFF"/>
            </a:solidFill>
            <a:ln w="9525" cap="flat">
              <a:solidFill>
                <a:srgbClr val="000000"/>
              </a:solidFill>
              <a:prstDash val="solid"/>
              <a:round/>
            </a:ln>
            <a:effectLst>
              <a:outerShdw blurRad="38100" dist="23000" dir="5400000" rotWithShape="0">
                <a:srgbClr val="000000">
                  <a:alpha val="35000"/>
                </a:srgbClr>
              </a:outerShdw>
            </a:effectLst>
          </p:spPr>
          <p:txBody>
            <a:bodyPr wrap="square" lIns="41147" tIns="41147" rIns="41147" bIns="41147" numCol="1"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400"/>
              </a:pPr>
              <a:endParaRPr kumimoji="0" sz="126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67" name="Shape 566">
              <a:extLst>
                <a:ext uri="{FF2B5EF4-FFF2-40B4-BE49-F238E27FC236}">
                  <a16:creationId xmlns:a16="http://schemas.microsoft.com/office/drawing/2014/main" id="{DB486632-7E35-4506-902F-B019A45ACF59}"/>
                </a:ext>
              </a:extLst>
            </p:cNvPr>
            <p:cNvSpPr/>
            <p:nvPr/>
          </p:nvSpPr>
          <p:spPr>
            <a:xfrm>
              <a:off x="0" y="0"/>
              <a:ext cx="1371600" cy="29951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2400" tIns="32400" rIns="32400" bIns="32400" numCol="1" anchor="t">
              <a:spAutoFit/>
            </a:bodyPr>
            <a:lstStyle>
              <a:lvl1pPr algn="ctr">
                <a:defRPr sz="14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126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node</a:t>
              </a:r>
            </a:p>
          </p:txBody>
        </p:sp>
      </p:grpSp>
      <p:grpSp>
        <p:nvGrpSpPr>
          <p:cNvPr id="68" name="Group 571">
            <a:extLst>
              <a:ext uri="{FF2B5EF4-FFF2-40B4-BE49-F238E27FC236}">
                <a16:creationId xmlns:a16="http://schemas.microsoft.com/office/drawing/2014/main" id="{A693CD23-6764-4E44-8CE8-55445CA04699}"/>
              </a:ext>
            </a:extLst>
          </p:cNvPr>
          <p:cNvGrpSpPr/>
          <p:nvPr/>
        </p:nvGrpSpPr>
        <p:grpSpPr>
          <a:xfrm>
            <a:off x="2603394" y="2083081"/>
            <a:ext cx="321887" cy="516821"/>
            <a:chOff x="0" y="0"/>
            <a:chExt cx="382588" cy="596900"/>
          </a:xfrm>
        </p:grpSpPr>
        <p:sp>
          <p:nvSpPr>
            <p:cNvPr id="69" name="Shape 568">
              <a:extLst>
                <a:ext uri="{FF2B5EF4-FFF2-40B4-BE49-F238E27FC236}">
                  <a16:creationId xmlns:a16="http://schemas.microsoft.com/office/drawing/2014/main" id="{746DDA7B-E1A1-477C-9E9F-556E9FD55711}"/>
                </a:ext>
              </a:extLst>
            </p:cNvPr>
            <p:cNvSpPr/>
            <p:nvPr/>
          </p:nvSpPr>
          <p:spPr>
            <a:xfrm>
              <a:off x="0" y="-1"/>
              <a:ext cx="382589" cy="596901"/>
            </a:xfrm>
            <a:custGeom>
              <a:avLst/>
              <a:gdLst/>
              <a:ahLst/>
              <a:cxnLst>
                <a:cxn ang="0">
                  <a:pos x="wd2" y="hd2"/>
                </a:cxn>
                <a:cxn ang="5400000">
                  <a:pos x="wd2" y="hd2"/>
                </a:cxn>
                <a:cxn ang="10800000">
                  <a:pos x="wd2" y="hd2"/>
                </a:cxn>
                <a:cxn ang="16200000">
                  <a:pos x="wd2" y="hd2"/>
                </a:cxn>
              </a:cxnLst>
              <a:rect l="0" t="0" r="r" b="b"/>
              <a:pathLst>
                <a:path w="21600" h="21600" extrusionOk="0">
                  <a:moveTo>
                    <a:pt x="7928" y="0"/>
                  </a:moveTo>
                  <a:lnTo>
                    <a:pt x="0" y="3153"/>
                  </a:lnTo>
                  <a:lnTo>
                    <a:pt x="0" y="20124"/>
                  </a:lnTo>
                  <a:lnTo>
                    <a:pt x="13672" y="21600"/>
                  </a:lnTo>
                  <a:lnTo>
                    <a:pt x="13672" y="4629"/>
                  </a:lnTo>
                  <a:lnTo>
                    <a:pt x="21600" y="1476"/>
                  </a:lnTo>
                  <a:lnTo>
                    <a:pt x="7928" y="0"/>
                  </a:lnTo>
                  <a:close/>
                </a:path>
              </a:pathLst>
            </a:custGeom>
            <a:solidFill>
              <a:srgbClr val="000000"/>
            </a:solidFill>
            <a:ln w="12700" cap="flat">
              <a:noFill/>
              <a:miter lim="400000"/>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70" name="Shape 569">
              <a:extLst>
                <a:ext uri="{FF2B5EF4-FFF2-40B4-BE49-F238E27FC236}">
                  <a16:creationId xmlns:a16="http://schemas.microsoft.com/office/drawing/2014/main" id="{1EB544C0-BED2-4A68-8810-8C902C8F9736}"/>
                </a:ext>
              </a:extLst>
            </p:cNvPr>
            <p:cNvSpPr/>
            <p:nvPr/>
          </p:nvSpPr>
          <p:spPr>
            <a:xfrm>
              <a:off x="105822" y="122345"/>
              <a:ext cx="20351" cy="437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417"/>
                  </a:lnTo>
                  <a:lnTo>
                    <a:pt x="0" y="0"/>
                  </a:lnTo>
                  <a:lnTo>
                    <a:pt x="21600" y="183"/>
                  </a:lnTo>
                  <a:lnTo>
                    <a:pt x="21600" y="21600"/>
                  </a:lnTo>
                  <a:close/>
                </a:path>
              </a:pathLst>
            </a:custGeom>
            <a:solidFill>
              <a:srgbClr val="0055AA"/>
            </a:solidFill>
            <a:ln w="12700" cap="flat">
              <a:noFill/>
              <a:miter lim="400000"/>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71" name="Shape 570">
              <a:extLst>
                <a:ext uri="{FF2B5EF4-FFF2-40B4-BE49-F238E27FC236}">
                  <a16:creationId xmlns:a16="http://schemas.microsoft.com/office/drawing/2014/main" id="{0D929441-788E-4B04-B8E2-D9D5492CA5EE}"/>
                </a:ext>
              </a:extLst>
            </p:cNvPr>
            <p:cNvSpPr/>
            <p:nvPr/>
          </p:nvSpPr>
          <p:spPr>
            <a:xfrm>
              <a:off x="242170" y="40782"/>
              <a:ext cx="140419" cy="5561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8216"/>
                  </a:lnTo>
                  <a:lnTo>
                    <a:pt x="21600" y="0"/>
                  </a:lnTo>
                  <a:lnTo>
                    <a:pt x="0" y="3384"/>
                  </a:lnTo>
                  <a:lnTo>
                    <a:pt x="0" y="21600"/>
                  </a:lnTo>
                  <a:close/>
                </a:path>
              </a:pathLst>
            </a:custGeom>
            <a:solidFill>
              <a:srgbClr val="969696"/>
            </a:solidFill>
            <a:ln w="12700" cap="flat">
              <a:noFill/>
              <a:miter lim="400000"/>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grpSp>
      <p:grpSp>
        <p:nvGrpSpPr>
          <p:cNvPr id="72" name="Group 574">
            <a:extLst>
              <a:ext uri="{FF2B5EF4-FFF2-40B4-BE49-F238E27FC236}">
                <a16:creationId xmlns:a16="http://schemas.microsoft.com/office/drawing/2014/main" id="{F79607D5-1DDF-4335-83DA-4DE386325B30}"/>
              </a:ext>
            </a:extLst>
          </p:cNvPr>
          <p:cNvGrpSpPr/>
          <p:nvPr/>
        </p:nvGrpSpPr>
        <p:grpSpPr>
          <a:xfrm>
            <a:off x="4373103" y="1843913"/>
            <a:ext cx="1153986" cy="791726"/>
            <a:chOff x="0" y="0"/>
            <a:chExt cx="1371600" cy="914400"/>
          </a:xfrm>
        </p:grpSpPr>
        <p:sp>
          <p:nvSpPr>
            <p:cNvPr id="73" name="Shape 572">
              <a:extLst>
                <a:ext uri="{FF2B5EF4-FFF2-40B4-BE49-F238E27FC236}">
                  <a16:creationId xmlns:a16="http://schemas.microsoft.com/office/drawing/2014/main" id="{9FBE1AE5-AC0E-45E7-BE09-9F7F709C8330}"/>
                </a:ext>
              </a:extLst>
            </p:cNvPr>
            <p:cNvSpPr/>
            <p:nvPr/>
          </p:nvSpPr>
          <p:spPr>
            <a:xfrm>
              <a:off x="0" y="0"/>
              <a:ext cx="1371600" cy="914400"/>
            </a:xfrm>
            <a:prstGeom prst="rect">
              <a:avLst/>
            </a:prstGeom>
            <a:solidFill>
              <a:srgbClr val="FFFFFF"/>
            </a:solidFill>
            <a:ln w="9525" cap="flat">
              <a:solidFill>
                <a:srgbClr val="000000"/>
              </a:solidFill>
              <a:prstDash val="solid"/>
              <a:round/>
            </a:ln>
            <a:effectLst>
              <a:outerShdw blurRad="38100" dist="23000" dir="5400000" rotWithShape="0">
                <a:srgbClr val="000000">
                  <a:alpha val="35000"/>
                </a:srgbClr>
              </a:outerShdw>
            </a:effectLst>
          </p:spPr>
          <p:txBody>
            <a:bodyPr wrap="square" lIns="41147" tIns="41147" rIns="41147" bIns="41147" numCol="1"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400"/>
              </a:pPr>
              <a:endParaRPr kumimoji="0" sz="126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74" name="Shape 573">
              <a:extLst>
                <a:ext uri="{FF2B5EF4-FFF2-40B4-BE49-F238E27FC236}">
                  <a16:creationId xmlns:a16="http://schemas.microsoft.com/office/drawing/2014/main" id="{A33BFD05-1E41-44C2-B8A9-40AD158D5CE7}"/>
                </a:ext>
              </a:extLst>
            </p:cNvPr>
            <p:cNvSpPr/>
            <p:nvPr/>
          </p:nvSpPr>
          <p:spPr>
            <a:xfrm>
              <a:off x="0" y="0"/>
              <a:ext cx="1371600" cy="29951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2400" tIns="32400" rIns="32400" bIns="32400" numCol="1" anchor="t">
              <a:spAutoFit/>
            </a:bodyPr>
            <a:lstStyle>
              <a:lvl1pPr algn="ctr">
                <a:defRPr sz="14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126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node</a:t>
              </a:r>
            </a:p>
          </p:txBody>
        </p:sp>
      </p:grpSp>
      <p:grpSp>
        <p:nvGrpSpPr>
          <p:cNvPr id="75" name="Group 578">
            <a:extLst>
              <a:ext uri="{FF2B5EF4-FFF2-40B4-BE49-F238E27FC236}">
                <a16:creationId xmlns:a16="http://schemas.microsoft.com/office/drawing/2014/main" id="{E380F6E0-17AD-4B8A-AF16-101507118416}"/>
              </a:ext>
            </a:extLst>
          </p:cNvPr>
          <p:cNvGrpSpPr/>
          <p:nvPr/>
        </p:nvGrpSpPr>
        <p:grpSpPr>
          <a:xfrm>
            <a:off x="5129076" y="2083081"/>
            <a:ext cx="321887" cy="516821"/>
            <a:chOff x="0" y="0"/>
            <a:chExt cx="382587" cy="596900"/>
          </a:xfrm>
        </p:grpSpPr>
        <p:sp>
          <p:nvSpPr>
            <p:cNvPr id="76" name="Shape 575">
              <a:extLst>
                <a:ext uri="{FF2B5EF4-FFF2-40B4-BE49-F238E27FC236}">
                  <a16:creationId xmlns:a16="http://schemas.microsoft.com/office/drawing/2014/main" id="{D2DE93FD-35C4-4EE0-A434-172EFD0F297E}"/>
                </a:ext>
              </a:extLst>
            </p:cNvPr>
            <p:cNvSpPr/>
            <p:nvPr/>
          </p:nvSpPr>
          <p:spPr>
            <a:xfrm>
              <a:off x="-1" y="-1"/>
              <a:ext cx="382589" cy="596901"/>
            </a:xfrm>
            <a:custGeom>
              <a:avLst/>
              <a:gdLst/>
              <a:ahLst/>
              <a:cxnLst>
                <a:cxn ang="0">
                  <a:pos x="wd2" y="hd2"/>
                </a:cxn>
                <a:cxn ang="5400000">
                  <a:pos x="wd2" y="hd2"/>
                </a:cxn>
                <a:cxn ang="10800000">
                  <a:pos x="wd2" y="hd2"/>
                </a:cxn>
                <a:cxn ang="16200000">
                  <a:pos x="wd2" y="hd2"/>
                </a:cxn>
              </a:cxnLst>
              <a:rect l="0" t="0" r="r" b="b"/>
              <a:pathLst>
                <a:path w="21600" h="21600" extrusionOk="0">
                  <a:moveTo>
                    <a:pt x="7928" y="0"/>
                  </a:moveTo>
                  <a:lnTo>
                    <a:pt x="0" y="3153"/>
                  </a:lnTo>
                  <a:lnTo>
                    <a:pt x="0" y="20124"/>
                  </a:lnTo>
                  <a:lnTo>
                    <a:pt x="13672" y="21600"/>
                  </a:lnTo>
                  <a:lnTo>
                    <a:pt x="13672" y="4629"/>
                  </a:lnTo>
                  <a:lnTo>
                    <a:pt x="21600" y="1476"/>
                  </a:lnTo>
                  <a:lnTo>
                    <a:pt x="7928" y="0"/>
                  </a:lnTo>
                  <a:close/>
                </a:path>
              </a:pathLst>
            </a:custGeom>
            <a:solidFill>
              <a:srgbClr val="000000"/>
            </a:solidFill>
            <a:ln w="12700" cap="flat">
              <a:noFill/>
              <a:miter lim="400000"/>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77" name="Shape 576">
              <a:extLst>
                <a:ext uri="{FF2B5EF4-FFF2-40B4-BE49-F238E27FC236}">
                  <a16:creationId xmlns:a16="http://schemas.microsoft.com/office/drawing/2014/main" id="{6EC24DF5-94A2-474C-8593-05EFBBD7D79A}"/>
                </a:ext>
              </a:extLst>
            </p:cNvPr>
            <p:cNvSpPr/>
            <p:nvPr/>
          </p:nvSpPr>
          <p:spPr>
            <a:xfrm>
              <a:off x="105821" y="122345"/>
              <a:ext cx="20352" cy="4374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417"/>
                  </a:lnTo>
                  <a:lnTo>
                    <a:pt x="0" y="0"/>
                  </a:lnTo>
                  <a:lnTo>
                    <a:pt x="21600" y="183"/>
                  </a:lnTo>
                  <a:lnTo>
                    <a:pt x="21600" y="21600"/>
                  </a:lnTo>
                  <a:close/>
                </a:path>
              </a:pathLst>
            </a:custGeom>
            <a:solidFill>
              <a:srgbClr val="0055AA"/>
            </a:solidFill>
            <a:ln w="12700" cap="flat">
              <a:noFill/>
              <a:miter lim="400000"/>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78" name="Shape 577">
              <a:extLst>
                <a:ext uri="{FF2B5EF4-FFF2-40B4-BE49-F238E27FC236}">
                  <a16:creationId xmlns:a16="http://schemas.microsoft.com/office/drawing/2014/main" id="{231B603D-00E4-45B1-A8B9-6A5D4AB8BCC2}"/>
                </a:ext>
              </a:extLst>
            </p:cNvPr>
            <p:cNvSpPr/>
            <p:nvPr/>
          </p:nvSpPr>
          <p:spPr>
            <a:xfrm>
              <a:off x="242169" y="40782"/>
              <a:ext cx="140418" cy="5561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8216"/>
                  </a:lnTo>
                  <a:lnTo>
                    <a:pt x="21600" y="0"/>
                  </a:lnTo>
                  <a:lnTo>
                    <a:pt x="0" y="3384"/>
                  </a:lnTo>
                  <a:lnTo>
                    <a:pt x="0" y="21600"/>
                  </a:lnTo>
                  <a:close/>
                </a:path>
              </a:pathLst>
            </a:custGeom>
            <a:solidFill>
              <a:srgbClr val="969696"/>
            </a:solidFill>
            <a:ln w="12700" cap="flat">
              <a:noFill/>
              <a:miter lim="400000"/>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grpSp>
      <p:sp>
        <p:nvSpPr>
          <p:cNvPr id="79" name="Shape 579">
            <a:extLst>
              <a:ext uri="{FF2B5EF4-FFF2-40B4-BE49-F238E27FC236}">
                <a16:creationId xmlns:a16="http://schemas.microsoft.com/office/drawing/2014/main" id="{AE94AAF7-4299-4983-BF1B-B86BCF8B9FBA}"/>
              </a:ext>
            </a:extLst>
          </p:cNvPr>
          <p:cNvSpPr/>
          <p:nvPr/>
        </p:nvSpPr>
        <p:spPr>
          <a:xfrm flipH="1" flipV="1">
            <a:off x="3296586" y="2507808"/>
            <a:ext cx="229729" cy="365623"/>
          </a:xfrm>
          <a:prstGeom prst="line">
            <a:avLst/>
          </a:prstGeom>
          <a:ln w="25400">
            <a:solidFill>
              <a:schemeClr val="accent1"/>
            </a:solidFill>
            <a:prstDash val="dash"/>
          </a:ln>
        </p:spPr>
        <p:txBody>
          <a:bodyPr lIns="41147" rIns="41147"/>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80" name="Shape 580">
            <a:extLst>
              <a:ext uri="{FF2B5EF4-FFF2-40B4-BE49-F238E27FC236}">
                <a16:creationId xmlns:a16="http://schemas.microsoft.com/office/drawing/2014/main" id="{53A82345-65F3-4E54-8DD3-81EBB5FB1B34}"/>
              </a:ext>
            </a:extLst>
          </p:cNvPr>
          <p:cNvSpPr/>
          <p:nvPr/>
        </p:nvSpPr>
        <p:spPr>
          <a:xfrm flipV="1">
            <a:off x="4604172" y="2496081"/>
            <a:ext cx="153596" cy="365622"/>
          </a:xfrm>
          <a:prstGeom prst="line">
            <a:avLst/>
          </a:prstGeom>
          <a:ln w="25400">
            <a:solidFill>
              <a:schemeClr val="accent1"/>
            </a:solidFill>
            <a:prstDash val="dash"/>
          </a:ln>
        </p:spPr>
        <p:txBody>
          <a:bodyPr lIns="41147" rIns="41147"/>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grpSp>
        <p:nvGrpSpPr>
          <p:cNvPr id="81" name="Group 590">
            <a:extLst>
              <a:ext uri="{FF2B5EF4-FFF2-40B4-BE49-F238E27FC236}">
                <a16:creationId xmlns:a16="http://schemas.microsoft.com/office/drawing/2014/main" id="{41445145-C80A-4850-A8B8-459790C52FAF}"/>
              </a:ext>
            </a:extLst>
          </p:cNvPr>
          <p:cNvGrpSpPr/>
          <p:nvPr/>
        </p:nvGrpSpPr>
        <p:grpSpPr>
          <a:xfrm>
            <a:off x="3040144" y="3114429"/>
            <a:ext cx="641104" cy="791727"/>
            <a:chOff x="0" y="0"/>
            <a:chExt cx="762000" cy="914400"/>
          </a:xfrm>
        </p:grpSpPr>
        <p:grpSp>
          <p:nvGrpSpPr>
            <p:cNvPr id="82" name="Group 584">
              <a:extLst>
                <a:ext uri="{FF2B5EF4-FFF2-40B4-BE49-F238E27FC236}">
                  <a16:creationId xmlns:a16="http://schemas.microsoft.com/office/drawing/2014/main" id="{5E6EA6EE-A9C4-4DB4-9882-B4EAADF62A33}"/>
                </a:ext>
              </a:extLst>
            </p:cNvPr>
            <p:cNvGrpSpPr/>
            <p:nvPr/>
          </p:nvGrpSpPr>
          <p:grpSpPr>
            <a:xfrm>
              <a:off x="-1" y="-1"/>
              <a:ext cx="762002" cy="914402"/>
              <a:chOff x="0" y="0"/>
              <a:chExt cx="762000" cy="914400"/>
            </a:xfrm>
          </p:grpSpPr>
          <p:sp>
            <p:nvSpPr>
              <p:cNvPr id="88" name="Shape 581">
                <a:extLst>
                  <a:ext uri="{FF2B5EF4-FFF2-40B4-BE49-F238E27FC236}">
                    <a16:creationId xmlns:a16="http://schemas.microsoft.com/office/drawing/2014/main" id="{3F90C482-A870-49B2-9762-967CFE7D01AB}"/>
                  </a:ext>
                </a:extLst>
              </p:cNvPr>
              <p:cNvSpPr/>
              <p:nvPr/>
            </p:nvSpPr>
            <p:spPr>
              <a:xfrm rot="10800000" flipH="1">
                <a:off x="0" y="0"/>
                <a:ext cx="762000" cy="9144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6995"/>
                    </a:lnTo>
                    <a:lnTo>
                      <a:pt x="16075" y="21600"/>
                    </a:lnTo>
                    <a:lnTo>
                      <a:pt x="0" y="21600"/>
                    </a:lnTo>
                    <a:close/>
                  </a:path>
                </a:pathLst>
              </a:custGeom>
              <a:solidFill>
                <a:srgbClr val="FFFFFF"/>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620" b="0" i="0" u="none" strike="noStrike" kern="1200" cap="none" spc="0" normalizeH="0" baseline="0" noProof="0" dirty="0">
                  <a:ln>
                    <a:noFill/>
                  </a:ln>
                  <a:solidFill>
                    <a:srgbClr val="FFFFFF"/>
                  </a:solidFill>
                  <a:effectLst/>
                  <a:uLnTx/>
                  <a:uFillTx/>
                  <a:latin typeface="Raleway" panose="020B0503030101060003" pitchFamily="34" charset="0"/>
                  <a:ea typeface="+mn-ea"/>
                  <a:cs typeface="+mn-cs"/>
                </a:endParaRPr>
              </a:p>
            </p:txBody>
          </p:sp>
          <p:sp>
            <p:nvSpPr>
              <p:cNvPr id="89" name="Shape 582">
                <a:extLst>
                  <a:ext uri="{FF2B5EF4-FFF2-40B4-BE49-F238E27FC236}">
                    <a16:creationId xmlns:a16="http://schemas.microsoft.com/office/drawing/2014/main" id="{0C14A881-D778-4BFF-BEC0-7D5C8F648C61}"/>
                  </a:ext>
                </a:extLst>
              </p:cNvPr>
              <p:cNvSpPr/>
              <p:nvPr/>
            </p:nvSpPr>
            <p:spPr>
              <a:xfrm rot="10800000" flipH="1">
                <a:off x="567072" y="0"/>
                <a:ext cx="194928" cy="1949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620" b="0" i="0" u="none" strike="noStrike" kern="1200" cap="none" spc="0" normalizeH="0" baseline="0" noProof="0" dirty="0">
                  <a:ln>
                    <a:noFill/>
                  </a:ln>
                  <a:solidFill>
                    <a:srgbClr val="FFFFFF"/>
                  </a:solidFill>
                  <a:effectLst/>
                  <a:uLnTx/>
                  <a:uFillTx/>
                  <a:latin typeface="Raleway" panose="020B0503030101060003" pitchFamily="34" charset="0"/>
                  <a:ea typeface="+mn-ea"/>
                  <a:cs typeface="+mn-cs"/>
                </a:endParaRPr>
              </a:p>
            </p:txBody>
          </p:sp>
          <p:sp>
            <p:nvSpPr>
              <p:cNvPr id="90" name="Shape 583">
                <a:extLst>
                  <a:ext uri="{FF2B5EF4-FFF2-40B4-BE49-F238E27FC236}">
                    <a16:creationId xmlns:a16="http://schemas.microsoft.com/office/drawing/2014/main" id="{C0CBB7A1-FD7F-4B8E-960F-99B8683B8F49}"/>
                  </a:ext>
                </a:extLst>
              </p:cNvPr>
              <p:cNvSpPr/>
              <p:nvPr/>
            </p:nvSpPr>
            <p:spPr>
              <a:xfrm rot="10800000" flipH="1">
                <a:off x="0" y="0"/>
                <a:ext cx="762000" cy="914401"/>
              </a:xfrm>
              <a:custGeom>
                <a:avLst/>
                <a:gdLst/>
                <a:ahLst/>
                <a:cxnLst>
                  <a:cxn ang="0">
                    <a:pos x="wd2" y="hd2"/>
                  </a:cxn>
                  <a:cxn ang="5400000">
                    <a:pos x="wd2" y="hd2"/>
                  </a:cxn>
                  <a:cxn ang="10800000">
                    <a:pos x="wd2" y="hd2"/>
                  </a:cxn>
                  <a:cxn ang="16200000">
                    <a:pos x="wd2" y="hd2"/>
                  </a:cxn>
                </a:cxnLst>
                <a:rect l="0" t="0" r="r" b="b"/>
                <a:pathLst>
                  <a:path w="21600" h="21600" extrusionOk="0">
                    <a:moveTo>
                      <a:pt x="16075" y="21600"/>
                    </a:moveTo>
                    <a:lnTo>
                      <a:pt x="17180" y="17916"/>
                    </a:lnTo>
                    <a:lnTo>
                      <a:pt x="21600" y="16995"/>
                    </a:lnTo>
                    <a:lnTo>
                      <a:pt x="16075" y="21600"/>
                    </a:lnTo>
                    <a:lnTo>
                      <a:pt x="0" y="21600"/>
                    </a:lnTo>
                    <a:lnTo>
                      <a:pt x="0" y="0"/>
                    </a:lnTo>
                    <a:lnTo>
                      <a:pt x="21600" y="0"/>
                    </a:lnTo>
                    <a:lnTo>
                      <a:pt x="21600" y="16995"/>
                    </a:lnTo>
                  </a:path>
                </a:pathLst>
              </a:custGeom>
              <a:noFill/>
              <a:ln w="25400" cap="flat">
                <a:solidFill>
                  <a:srgbClr val="000000">
                    <a:alpha val="20000"/>
                  </a:srgbClr>
                </a:solidFill>
                <a:prstDash val="solid"/>
                <a:round/>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620" b="0" i="0" u="none" strike="noStrike" kern="1200" cap="none" spc="0" normalizeH="0" baseline="0" noProof="0" dirty="0">
                  <a:ln>
                    <a:noFill/>
                  </a:ln>
                  <a:solidFill>
                    <a:srgbClr val="FFFFFF"/>
                  </a:solidFill>
                  <a:effectLst/>
                  <a:uLnTx/>
                  <a:uFillTx/>
                  <a:latin typeface="Raleway" panose="020B0503030101060003" pitchFamily="34" charset="0"/>
                  <a:ea typeface="+mn-ea"/>
                  <a:cs typeface="+mn-cs"/>
                </a:endParaRPr>
              </a:p>
            </p:txBody>
          </p:sp>
        </p:grpSp>
        <p:sp>
          <p:nvSpPr>
            <p:cNvPr id="83" name="Shape 585">
              <a:extLst>
                <a:ext uri="{FF2B5EF4-FFF2-40B4-BE49-F238E27FC236}">
                  <a16:creationId xmlns:a16="http://schemas.microsoft.com/office/drawing/2014/main" id="{C1762F4D-3D53-4FA2-BEA0-17CF51274D9F}"/>
                </a:ext>
              </a:extLst>
            </p:cNvPr>
            <p:cNvSpPr/>
            <p:nvPr/>
          </p:nvSpPr>
          <p:spPr>
            <a:xfrm>
              <a:off x="76200" y="292100"/>
              <a:ext cx="609600" cy="1"/>
            </a:xfrm>
            <a:prstGeom prst="line">
              <a:avLst/>
            </a:prstGeom>
            <a:noFill/>
            <a:ln w="25400" cap="flat">
              <a:solidFill>
                <a:srgbClr val="000000">
                  <a:alpha val="20000"/>
                </a:srgbClr>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84" name="Shape 586">
              <a:extLst>
                <a:ext uri="{FF2B5EF4-FFF2-40B4-BE49-F238E27FC236}">
                  <a16:creationId xmlns:a16="http://schemas.microsoft.com/office/drawing/2014/main" id="{7DC3FD7A-335E-4144-9B85-7D04CF49D60E}"/>
                </a:ext>
              </a:extLst>
            </p:cNvPr>
            <p:cNvSpPr/>
            <p:nvPr/>
          </p:nvSpPr>
          <p:spPr>
            <a:xfrm>
              <a:off x="76200" y="449261"/>
              <a:ext cx="609600" cy="1"/>
            </a:xfrm>
            <a:prstGeom prst="line">
              <a:avLst/>
            </a:prstGeom>
            <a:noFill/>
            <a:ln w="25400" cap="flat">
              <a:solidFill>
                <a:srgbClr val="000000">
                  <a:alpha val="20000"/>
                </a:srgbClr>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85" name="Shape 587">
              <a:extLst>
                <a:ext uri="{FF2B5EF4-FFF2-40B4-BE49-F238E27FC236}">
                  <a16:creationId xmlns:a16="http://schemas.microsoft.com/office/drawing/2014/main" id="{B8BC5360-E2DB-4F18-931E-BFAF63E7ABE8}"/>
                </a:ext>
              </a:extLst>
            </p:cNvPr>
            <p:cNvSpPr/>
            <p:nvPr/>
          </p:nvSpPr>
          <p:spPr>
            <a:xfrm>
              <a:off x="76200" y="606424"/>
              <a:ext cx="609600" cy="1"/>
            </a:xfrm>
            <a:prstGeom prst="line">
              <a:avLst/>
            </a:prstGeom>
            <a:noFill/>
            <a:ln w="25400" cap="flat">
              <a:solidFill>
                <a:srgbClr val="000000">
                  <a:alpha val="20000"/>
                </a:srgbClr>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86" name="Shape 588">
              <a:extLst>
                <a:ext uri="{FF2B5EF4-FFF2-40B4-BE49-F238E27FC236}">
                  <a16:creationId xmlns:a16="http://schemas.microsoft.com/office/drawing/2014/main" id="{9F3CBD53-5CF4-417D-8E58-FD551035EB31}"/>
                </a:ext>
              </a:extLst>
            </p:cNvPr>
            <p:cNvSpPr/>
            <p:nvPr/>
          </p:nvSpPr>
          <p:spPr>
            <a:xfrm>
              <a:off x="76200" y="761999"/>
              <a:ext cx="609600" cy="1"/>
            </a:xfrm>
            <a:prstGeom prst="line">
              <a:avLst/>
            </a:prstGeom>
            <a:noFill/>
            <a:ln w="25400" cap="flat">
              <a:solidFill>
                <a:srgbClr val="000000">
                  <a:alpha val="20000"/>
                </a:srgbClr>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87" name="Shape 589">
              <a:extLst>
                <a:ext uri="{FF2B5EF4-FFF2-40B4-BE49-F238E27FC236}">
                  <a16:creationId xmlns:a16="http://schemas.microsoft.com/office/drawing/2014/main" id="{6325277F-03FC-46B9-8A48-30D3F7A9428B}"/>
                </a:ext>
              </a:extLst>
            </p:cNvPr>
            <p:cNvSpPr/>
            <p:nvPr/>
          </p:nvSpPr>
          <p:spPr>
            <a:xfrm>
              <a:off x="68261" y="136524"/>
              <a:ext cx="409576" cy="1"/>
            </a:xfrm>
            <a:prstGeom prst="line">
              <a:avLst/>
            </a:prstGeom>
            <a:noFill/>
            <a:ln w="25400" cap="flat">
              <a:solidFill>
                <a:srgbClr val="000000">
                  <a:alpha val="20000"/>
                </a:srgbClr>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grpSp>
      <p:grpSp>
        <p:nvGrpSpPr>
          <p:cNvPr id="91" name="Group 603">
            <a:extLst>
              <a:ext uri="{FF2B5EF4-FFF2-40B4-BE49-F238E27FC236}">
                <a16:creationId xmlns:a16="http://schemas.microsoft.com/office/drawing/2014/main" id="{E0A90B73-FCCD-48A5-AB79-F8F03F44B9A0}"/>
              </a:ext>
            </a:extLst>
          </p:cNvPr>
          <p:cNvGrpSpPr/>
          <p:nvPr/>
        </p:nvGrpSpPr>
        <p:grpSpPr>
          <a:xfrm>
            <a:off x="4219503" y="3114434"/>
            <a:ext cx="797372" cy="870072"/>
            <a:chOff x="0" y="0"/>
            <a:chExt cx="947737" cy="1004886"/>
          </a:xfrm>
        </p:grpSpPr>
        <p:grpSp>
          <p:nvGrpSpPr>
            <p:cNvPr id="92" name="Group 594">
              <a:extLst>
                <a:ext uri="{FF2B5EF4-FFF2-40B4-BE49-F238E27FC236}">
                  <a16:creationId xmlns:a16="http://schemas.microsoft.com/office/drawing/2014/main" id="{D94F065B-3F23-4BCF-9A33-70EA914786D5}"/>
                </a:ext>
              </a:extLst>
            </p:cNvPr>
            <p:cNvGrpSpPr/>
            <p:nvPr/>
          </p:nvGrpSpPr>
          <p:grpSpPr>
            <a:xfrm>
              <a:off x="-1" y="0"/>
              <a:ext cx="779464" cy="781050"/>
              <a:chOff x="0" y="0"/>
              <a:chExt cx="779463" cy="781049"/>
            </a:xfrm>
          </p:grpSpPr>
          <p:sp>
            <p:nvSpPr>
              <p:cNvPr id="101" name="Shape 591">
                <a:extLst>
                  <a:ext uri="{FF2B5EF4-FFF2-40B4-BE49-F238E27FC236}">
                    <a16:creationId xmlns:a16="http://schemas.microsoft.com/office/drawing/2014/main" id="{80FCD34C-D6E8-44D6-BEDC-3B84EEC9E639}"/>
                  </a:ext>
                </a:extLst>
              </p:cNvPr>
              <p:cNvSpPr/>
              <p:nvPr/>
            </p:nvSpPr>
            <p:spPr>
              <a:xfrm>
                <a:off x="-1" y="0"/>
                <a:ext cx="779465" cy="781050"/>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19"/>
                      <a:pt x="0" y="20525"/>
                    </a:cubicBezTo>
                    <a:cubicBezTo>
                      <a:pt x="0" y="19931"/>
                      <a:pt x="482" y="19449"/>
                      <a:pt x="1078" y="19449"/>
                    </a:cubicBezTo>
                    <a:lnTo>
                      <a:pt x="2155" y="19449"/>
                    </a:lnTo>
                    <a:lnTo>
                      <a:pt x="2155" y="1075"/>
                    </a:lnTo>
                    <a:cubicBezTo>
                      <a:pt x="2155" y="481"/>
                      <a:pt x="2638" y="0"/>
                      <a:pt x="3233" y="0"/>
                    </a:cubicBezTo>
                    <a:lnTo>
                      <a:pt x="20522" y="0"/>
                    </a:lnTo>
                    <a:cubicBezTo>
                      <a:pt x="21118" y="0"/>
                      <a:pt x="21600" y="481"/>
                      <a:pt x="21600" y="1075"/>
                    </a:cubicBezTo>
                    <a:cubicBezTo>
                      <a:pt x="21600" y="1669"/>
                      <a:pt x="21118" y="2151"/>
                      <a:pt x="20522" y="2151"/>
                    </a:cubicBezTo>
                    <a:lnTo>
                      <a:pt x="19445" y="2151"/>
                    </a:lnTo>
                    <a:lnTo>
                      <a:pt x="19445" y="20525"/>
                    </a:lnTo>
                    <a:cubicBezTo>
                      <a:pt x="19445" y="21119"/>
                      <a:pt x="18962" y="21600"/>
                      <a:pt x="18367" y="21600"/>
                    </a:cubicBezTo>
                    <a:close/>
                  </a:path>
                </a:pathLst>
              </a:custGeom>
              <a:solidFill>
                <a:srgbClr val="FFFFFF"/>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102" name="Shape 592">
                <a:extLst>
                  <a:ext uri="{FF2B5EF4-FFF2-40B4-BE49-F238E27FC236}">
                    <a16:creationId xmlns:a16="http://schemas.microsoft.com/office/drawing/2014/main" id="{9CBB07FD-C354-4ED9-A560-B3895DED33FA}"/>
                  </a:ext>
                </a:extLst>
              </p:cNvPr>
              <p:cNvSpPr/>
              <p:nvPr/>
            </p:nvSpPr>
            <p:spPr>
              <a:xfrm>
                <a:off x="0" y="38886"/>
                <a:ext cx="155550" cy="74216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5"/>
                      <a:pt x="19182" y="1132"/>
                      <a:pt x="16200" y="1132"/>
                    </a:cubicBezTo>
                    <a:cubicBezTo>
                      <a:pt x="14709" y="1132"/>
                      <a:pt x="13500" y="878"/>
                      <a:pt x="13500" y="566"/>
                    </a:cubicBezTo>
                    <a:cubicBezTo>
                      <a:pt x="13500" y="253"/>
                      <a:pt x="14709" y="0"/>
                      <a:pt x="16200" y="0"/>
                    </a:cubicBezTo>
                    <a:close/>
                    <a:moveTo>
                      <a:pt x="10800" y="20468"/>
                    </a:moveTo>
                    <a:cubicBezTo>
                      <a:pt x="10800" y="21093"/>
                      <a:pt x="8382" y="21600"/>
                      <a:pt x="5400" y="21600"/>
                    </a:cubicBezTo>
                    <a:cubicBezTo>
                      <a:pt x="2418" y="21600"/>
                      <a:pt x="0" y="21093"/>
                      <a:pt x="0" y="20468"/>
                    </a:cubicBezTo>
                    <a:cubicBezTo>
                      <a:pt x="0" y="19843"/>
                      <a:pt x="2418" y="19336"/>
                      <a:pt x="5400" y="19336"/>
                    </a:cubicBezTo>
                    <a:cubicBezTo>
                      <a:pt x="6891" y="19336"/>
                      <a:pt x="8100" y="19590"/>
                      <a:pt x="8100" y="19902"/>
                    </a:cubicBezTo>
                    <a:cubicBezTo>
                      <a:pt x="8100" y="20215"/>
                      <a:pt x="6891" y="20468"/>
                      <a:pt x="5400" y="20468"/>
                    </a:cubicBezTo>
                    <a:close/>
                  </a:path>
                </a:pathLst>
              </a:custGeom>
              <a:solidFill>
                <a:srgbClr val="000000">
                  <a:alpha val="20000"/>
                </a:srgbClr>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103" name="Shape 593">
                <a:extLst>
                  <a:ext uri="{FF2B5EF4-FFF2-40B4-BE49-F238E27FC236}">
                    <a16:creationId xmlns:a16="http://schemas.microsoft.com/office/drawing/2014/main" id="{44EAC72C-550E-4733-A0D2-67AC60AD93C8}"/>
                  </a:ext>
                </a:extLst>
              </p:cNvPr>
              <p:cNvSpPr/>
              <p:nvPr/>
            </p:nvSpPr>
            <p:spPr>
              <a:xfrm>
                <a:off x="-1" y="0"/>
                <a:ext cx="779465" cy="781050"/>
              </a:xfrm>
              <a:custGeom>
                <a:avLst/>
                <a:gdLst/>
                <a:ahLst/>
                <a:cxnLst>
                  <a:cxn ang="0">
                    <a:pos x="wd2" y="hd2"/>
                  </a:cxn>
                  <a:cxn ang="5400000">
                    <a:pos x="wd2" y="hd2"/>
                  </a:cxn>
                  <a:cxn ang="10800000">
                    <a:pos x="wd2" y="hd2"/>
                  </a:cxn>
                  <a:cxn ang="16200000">
                    <a:pos x="wd2" y="hd2"/>
                  </a:cxn>
                </a:cxnLst>
                <a:rect l="0" t="0" r="r" b="b"/>
                <a:pathLst>
                  <a:path w="21600" h="21600" extrusionOk="0">
                    <a:moveTo>
                      <a:pt x="2155" y="19449"/>
                    </a:moveTo>
                    <a:lnTo>
                      <a:pt x="2155" y="1075"/>
                    </a:lnTo>
                    <a:cubicBezTo>
                      <a:pt x="2155" y="481"/>
                      <a:pt x="2638" y="0"/>
                      <a:pt x="3233" y="0"/>
                    </a:cubicBezTo>
                    <a:lnTo>
                      <a:pt x="20522" y="0"/>
                    </a:lnTo>
                    <a:cubicBezTo>
                      <a:pt x="21118" y="0"/>
                      <a:pt x="21600" y="481"/>
                      <a:pt x="21600" y="1075"/>
                    </a:cubicBezTo>
                    <a:cubicBezTo>
                      <a:pt x="21600" y="1669"/>
                      <a:pt x="21118" y="2151"/>
                      <a:pt x="20522" y="2151"/>
                    </a:cubicBezTo>
                    <a:lnTo>
                      <a:pt x="19445" y="2151"/>
                    </a:lnTo>
                    <a:lnTo>
                      <a:pt x="19445" y="20525"/>
                    </a:lnTo>
                    <a:cubicBezTo>
                      <a:pt x="19445" y="21119"/>
                      <a:pt x="18962" y="21600"/>
                      <a:pt x="18367" y="21600"/>
                    </a:cubicBezTo>
                    <a:lnTo>
                      <a:pt x="1078" y="21600"/>
                    </a:lnTo>
                    <a:cubicBezTo>
                      <a:pt x="482" y="21600"/>
                      <a:pt x="0" y="21119"/>
                      <a:pt x="0" y="20525"/>
                    </a:cubicBezTo>
                    <a:cubicBezTo>
                      <a:pt x="0" y="19931"/>
                      <a:pt x="482" y="19449"/>
                      <a:pt x="1078" y="19449"/>
                    </a:cubicBezTo>
                    <a:close/>
                    <a:moveTo>
                      <a:pt x="3233" y="0"/>
                    </a:moveTo>
                    <a:cubicBezTo>
                      <a:pt x="3828" y="0"/>
                      <a:pt x="4310" y="481"/>
                      <a:pt x="4310" y="1075"/>
                    </a:cubicBezTo>
                    <a:cubicBezTo>
                      <a:pt x="4310" y="1669"/>
                      <a:pt x="3828" y="2151"/>
                      <a:pt x="3233" y="2151"/>
                    </a:cubicBezTo>
                    <a:cubicBezTo>
                      <a:pt x="2935" y="2151"/>
                      <a:pt x="2694" y="1910"/>
                      <a:pt x="2694" y="1613"/>
                    </a:cubicBezTo>
                    <a:cubicBezTo>
                      <a:pt x="2694" y="1316"/>
                      <a:pt x="2935" y="1075"/>
                      <a:pt x="3233" y="1075"/>
                    </a:cubicBezTo>
                    <a:lnTo>
                      <a:pt x="4311" y="1075"/>
                    </a:lnTo>
                    <a:moveTo>
                      <a:pt x="19445" y="2151"/>
                    </a:moveTo>
                    <a:lnTo>
                      <a:pt x="3233" y="2151"/>
                    </a:lnTo>
                    <a:moveTo>
                      <a:pt x="1078" y="19449"/>
                    </a:moveTo>
                    <a:cubicBezTo>
                      <a:pt x="1375" y="19449"/>
                      <a:pt x="1616" y="19690"/>
                      <a:pt x="1616" y="19987"/>
                    </a:cubicBezTo>
                    <a:cubicBezTo>
                      <a:pt x="1616" y="20284"/>
                      <a:pt x="1375" y="20525"/>
                      <a:pt x="1078" y="20525"/>
                    </a:cubicBezTo>
                    <a:lnTo>
                      <a:pt x="2155" y="20525"/>
                    </a:lnTo>
                    <a:moveTo>
                      <a:pt x="1078" y="21600"/>
                    </a:moveTo>
                    <a:cubicBezTo>
                      <a:pt x="1673" y="21600"/>
                      <a:pt x="2155" y="21119"/>
                      <a:pt x="2155" y="20525"/>
                    </a:cubicBezTo>
                    <a:lnTo>
                      <a:pt x="2155" y="19449"/>
                    </a:lnTo>
                  </a:path>
                </a:pathLst>
              </a:custGeom>
              <a:noFill/>
              <a:ln w="25400" cap="flat">
                <a:solidFill>
                  <a:srgbClr val="000000">
                    <a:alpha val="20000"/>
                  </a:srgbClr>
                </a:solidFill>
                <a:prstDash val="solid"/>
                <a:round/>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grpSp>
        <p:grpSp>
          <p:nvGrpSpPr>
            <p:cNvPr id="93" name="Group 598">
              <a:extLst>
                <a:ext uri="{FF2B5EF4-FFF2-40B4-BE49-F238E27FC236}">
                  <a16:creationId xmlns:a16="http://schemas.microsoft.com/office/drawing/2014/main" id="{AF426232-F457-488B-BF86-2C4249363DD9}"/>
                </a:ext>
              </a:extLst>
            </p:cNvPr>
            <p:cNvGrpSpPr/>
            <p:nvPr/>
          </p:nvGrpSpPr>
          <p:grpSpPr>
            <a:xfrm>
              <a:off x="84138" y="111124"/>
              <a:ext cx="779463" cy="782637"/>
              <a:chOff x="0" y="0"/>
              <a:chExt cx="779462" cy="782636"/>
            </a:xfrm>
          </p:grpSpPr>
          <p:sp>
            <p:nvSpPr>
              <p:cNvPr id="98" name="Shape 595">
                <a:extLst>
                  <a:ext uri="{FF2B5EF4-FFF2-40B4-BE49-F238E27FC236}">
                    <a16:creationId xmlns:a16="http://schemas.microsoft.com/office/drawing/2014/main" id="{35D34A19-7071-4464-9C22-71F96EAFE19D}"/>
                  </a:ext>
                </a:extLst>
              </p:cNvPr>
              <p:cNvSpPr/>
              <p:nvPr/>
            </p:nvSpPr>
            <p:spPr>
              <a:xfrm>
                <a:off x="-1" y="0"/>
                <a:ext cx="779464" cy="782636"/>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19"/>
                      <a:pt x="0" y="20527"/>
                    </a:cubicBezTo>
                    <a:cubicBezTo>
                      <a:pt x="0" y="19934"/>
                      <a:pt x="482" y="19454"/>
                      <a:pt x="1078" y="19454"/>
                    </a:cubicBezTo>
                    <a:lnTo>
                      <a:pt x="2155" y="19453"/>
                    </a:lnTo>
                    <a:lnTo>
                      <a:pt x="2155" y="1073"/>
                    </a:lnTo>
                    <a:cubicBezTo>
                      <a:pt x="2155" y="481"/>
                      <a:pt x="2638" y="0"/>
                      <a:pt x="3233" y="0"/>
                    </a:cubicBezTo>
                    <a:lnTo>
                      <a:pt x="20522" y="0"/>
                    </a:lnTo>
                    <a:cubicBezTo>
                      <a:pt x="21118" y="0"/>
                      <a:pt x="21600" y="481"/>
                      <a:pt x="21600" y="1073"/>
                    </a:cubicBezTo>
                    <a:cubicBezTo>
                      <a:pt x="21600" y="1666"/>
                      <a:pt x="21118" y="2146"/>
                      <a:pt x="20522" y="2146"/>
                    </a:cubicBezTo>
                    <a:lnTo>
                      <a:pt x="19445" y="2147"/>
                    </a:lnTo>
                    <a:lnTo>
                      <a:pt x="19445" y="20527"/>
                    </a:lnTo>
                    <a:cubicBezTo>
                      <a:pt x="19445" y="21119"/>
                      <a:pt x="18962" y="21600"/>
                      <a:pt x="18367" y="21600"/>
                    </a:cubicBezTo>
                    <a:close/>
                  </a:path>
                </a:pathLst>
              </a:custGeom>
              <a:solidFill>
                <a:srgbClr val="FFFFFF"/>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99" name="Shape 596">
                <a:extLst>
                  <a:ext uri="{FF2B5EF4-FFF2-40B4-BE49-F238E27FC236}">
                    <a16:creationId xmlns:a16="http://schemas.microsoft.com/office/drawing/2014/main" id="{128434D3-2BAB-4293-8A0A-AEF05B163350}"/>
                  </a:ext>
                </a:extLst>
              </p:cNvPr>
              <p:cNvSpPr/>
              <p:nvPr/>
            </p:nvSpPr>
            <p:spPr>
              <a:xfrm>
                <a:off x="0" y="38886"/>
                <a:ext cx="155549" cy="7437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4"/>
                      <a:pt x="19182" y="1129"/>
                      <a:pt x="16200" y="1129"/>
                    </a:cubicBezTo>
                    <a:cubicBezTo>
                      <a:pt x="14709" y="1129"/>
                      <a:pt x="13500" y="877"/>
                      <a:pt x="13500" y="565"/>
                    </a:cubicBezTo>
                    <a:cubicBezTo>
                      <a:pt x="13500" y="253"/>
                      <a:pt x="14709" y="0"/>
                      <a:pt x="16200" y="0"/>
                    </a:cubicBezTo>
                    <a:close/>
                    <a:moveTo>
                      <a:pt x="10800" y="20471"/>
                    </a:moveTo>
                    <a:cubicBezTo>
                      <a:pt x="10800" y="21094"/>
                      <a:pt x="8382" y="21600"/>
                      <a:pt x="5400" y="21600"/>
                    </a:cubicBezTo>
                    <a:cubicBezTo>
                      <a:pt x="2418" y="21600"/>
                      <a:pt x="0" y="21094"/>
                      <a:pt x="0" y="20471"/>
                    </a:cubicBezTo>
                    <a:cubicBezTo>
                      <a:pt x="0" y="19847"/>
                      <a:pt x="2418" y="19341"/>
                      <a:pt x="5400" y="19341"/>
                    </a:cubicBezTo>
                    <a:cubicBezTo>
                      <a:pt x="6891" y="19341"/>
                      <a:pt x="8100" y="19594"/>
                      <a:pt x="8100" y="19906"/>
                    </a:cubicBezTo>
                    <a:cubicBezTo>
                      <a:pt x="8100" y="20218"/>
                      <a:pt x="6891" y="20471"/>
                      <a:pt x="5400" y="20471"/>
                    </a:cubicBezTo>
                    <a:close/>
                  </a:path>
                </a:pathLst>
              </a:custGeom>
              <a:solidFill>
                <a:srgbClr val="000000">
                  <a:alpha val="20000"/>
                </a:srgbClr>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100" name="Shape 597">
                <a:extLst>
                  <a:ext uri="{FF2B5EF4-FFF2-40B4-BE49-F238E27FC236}">
                    <a16:creationId xmlns:a16="http://schemas.microsoft.com/office/drawing/2014/main" id="{EA53A677-0A0F-4E89-AA78-265BF0F60F01}"/>
                  </a:ext>
                </a:extLst>
              </p:cNvPr>
              <p:cNvSpPr/>
              <p:nvPr/>
            </p:nvSpPr>
            <p:spPr>
              <a:xfrm>
                <a:off x="-1" y="0"/>
                <a:ext cx="779464" cy="782636"/>
              </a:xfrm>
              <a:custGeom>
                <a:avLst/>
                <a:gdLst/>
                <a:ahLst/>
                <a:cxnLst>
                  <a:cxn ang="0">
                    <a:pos x="wd2" y="hd2"/>
                  </a:cxn>
                  <a:cxn ang="5400000">
                    <a:pos x="wd2" y="hd2"/>
                  </a:cxn>
                  <a:cxn ang="10800000">
                    <a:pos x="wd2" y="hd2"/>
                  </a:cxn>
                  <a:cxn ang="16200000">
                    <a:pos x="wd2" y="hd2"/>
                  </a:cxn>
                </a:cxnLst>
                <a:rect l="0" t="0" r="r" b="b"/>
                <a:pathLst>
                  <a:path w="21600" h="21600" extrusionOk="0">
                    <a:moveTo>
                      <a:pt x="2155" y="19453"/>
                    </a:moveTo>
                    <a:lnTo>
                      <a:pt x="2155" y="1073"/>
                    </a:lnTo>
                    <a:cubicBezTo>
                      <a:pt x="2155" y="481"/>
                      <a:pt x="2638" y="0"/>
                      <a:pt x="3233" y="0"/>
                    </a:cubicBezTo>
                    <a:lnTo>
                      <a:pt x="20522" y="0"/>
                    </a:lnTo>
                    <a:cubicBezTo>
                      <a:pt x="21118" y="0"/>
                      <a:pt x="21600" y="481"/>
                      <a:pt x="21600" y="1073"/>
                    </a:cubicBezTo>
                    <a:cubicBezTo>
                      <a:pt x="21600" y="1666"/>
                      <a:pt x="21118" y="2146"/>
                      <a:pt x="20522" y="2146"/>
                    </a:cubicBezTo>
                    <a:lnTo>
                      <a:pt x="19445" y="2147"/>
                    </a:lnTo>
                    <a:lnTo>
                      <a:pt x="19445" y="20527"/>
                    </a:lnTo>
                    <a:cubicBezTo>
                      <a:pt x="19445" y="21119"/>
                      <a:pt x="18962" y="21600"/>
                      <a:pt x="18367" y="21600"/>
                    </a:cubicBezTo>
                    <a:lnTo>
                      <a:pt x="1078" y="21600"/>
                    </a:lnTo>
                    <a:cubicBezTo>
                      <a:pt x="482" y="21600"/>
                      <a:pt x="0" y="21119"/>
                      <a:pt x="0" y="20527"/>
                    </a:cubicBezTo>
                    <a:cubicBezTo>
                      <a:pt x="0" y="19934"/>
                      <a:pt x="482" y="19454"/>
                      <a:pt x="1078" y="19454"/>
                    </a:cubicBezTo>
                    <a:close/>
                    <a:moveTo>
                      <a:pt x="3233" y="0"/>
                    </a:moveTo>
                    <a:cubicBezTo>
                      <a:pt x="3828" y="0"/>
                      <a:pt x="4310" y="481"/>
                      <a:pt x="4310" y="1073"/>
                    </a:cubicBezTo>
                    <a:cubicBezTo>
                      <a:pt x="4310" y="1666"/>
                      <a:pt x="3828" y="2146"/>
                      <a:pt x="3233" y="2146"/>
                    </a:cubicBezTo>
                    <a:cubicBezTo>
                      <a:pt x="2935" y="2146"/>
                      <a:pt x="2694" y="1906"/>
                      <a:pt x="2694" y="1610"/>
                    </a:cubicBezTo>
                    <a:cubicBezTo>
                      <a:pt x="2694" y="1313"/>
                      <a:pt x="2935" y="1073"/>
                      <a:pt x="3233" y="1073"/>
                    </a:cubicBezTo>
                    <a:lnTo>
                      <a:pt x="4310" y="1073"/>
                    </a:lnTo>
                    <a:moveTo>
                      <a:pt x="19445" y="2147"/>
                    </a:moveTo>
                    <a:lnTo>
                      <a:pt x="3233" y="2147"/>
                    </a:lnTo>
                    <a:moveTo>
                      <a:pt x="1078" y="19453"/>
                    </a:moveTo>
                    <a:cubicBezTo>
                      <a:pt x="1375" y="19453"/>
                      <a:pt x="1616" y="19694"/>
                      <a:pt x="1616" y="19990"/>
                    </a:cubicBezTo>
                    <a:cubicBezTo>
                      <a:pt x="1616" y="20286"/>
                      <a:pt x="1375" y="20527"/>
                      <a:pt x="1078" y="20527"/>
                    </a:cubicBezTo>
                    <a:lnTo>
                      <a:pt x="2155" y="20527"/>
                    </a:lnTo>
                    <a:moveTo>
                      <a:pt x="1078" y="21600"/>
                    </a:moveTo>
                    <a:cubicBezTo>
                      <a:pt x="1673" y="21600"/>
                      <a:pt x="2155" y="21119"/>
                      <a:pt x="2155" y="20527"/>
                    </a:cubicBezTo>
                    <a:lnTo>
                      <a:pt x="2155" y="19453"/>
                    </a:lnTo>
                  </a:path>
                </a:pathLst>
              </a:custGeom>
              <a:noFill/>
              <a:ln w="25400" cap="flat">
                <a:solidFill>
                  <a:srgbClr val="000000">
                    <a:alpha val="20000"/>
                  </a:srgbClr>
                </a:solidFill>
                <a:prstDash val="solid"/>
                <a:round/>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grpSp>
        <p:grpSp>
          <p:nvGrpSpPr>
            <p:cNvPr id="94" name="Group 602">
              <a:extLst>
                <a:ext uri="{FF2B5EF4-FFF2-40B4-BE49-F238E27FC236}">
                  <a16:creationId xmlns:a16="http://schemas.microsoft.com/office/drawing/2014/main" id="{C5441AB1-22E1-47F7-98BC-10941F5924DE}"/>
                </a:ext>
              </a:extLst>
            </p:cNvPr>
            <p:cNvGrpSpPr/>
            <p:nvPr/>
          </p:nvGrpSpPr>
          <p:grpSpPr>
            <a:xfrm>
              <a:off x="168274" y="223836"/>
              <a:ext cx="779464" cy="781051"/>
              <a:chOff x="0" y="0"/>
              <a:chExt cx="779463" cy="781049"/>
            </a:xfrm>
          </p:grpSpPr>
          <p:sp>
            <p:nvSpPr>
              <p:cNvPr id="95" name="Shape 599">
                <a:extLst>
                  <a:ext uri="{FF2B5EF4-FFF2-40B4-BE49-F238E27FC236}">
                    <a16:creationId xmlns:a16="http://schemas.microsoft.com/office/drawing/2014/main" id="{F3F37209-3284-4EE5-9CD6-B868769B4F79}"/>
                  </a:ext>
                </a:extLst>
              </p:cNvPr>
              <p:cNvSpPr/>
              <p:nvPr/>
            </p:nvSpPr>
            <p:spPr>
              <a:xfrm>
                <a:off x="-1" y="0"/>
                <a:ext cx="779465" cy="781050"/>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19"/>
                      <a:pt x="0" y="20525"/>
                    </a:cubicBezTo>
                    <a:cubicBezTo>
                      <a:pt x="0" y="19931"/>
                      <a:pt x="482" y="19449"/>
                      <a:pt x="1078" y="19449"/>
                    </a:cubicBezTo>
                    <a:lnTo>
                      <a:pt x="2155" y="19449"/>
                    </a:lnTo>
                    <a:lnTo>
                      <a:pt x="2155" y="1075"/>
                    </a:lnTo>
                    <a:cubicBezTo>
                      <a:pt x="2155" y="481"/>
                      <a:pt x="2638" y="0"/>
                      <a:pt x="3233" y="0"/>
                    </a:cubicBezTo>
                    <a:lnTo>
                      <a:pt x="20522" y="0"/>
                    </a:lnTo>
                    <a:cubicBezTo>
                      <a:pt x="21118" y="0"/>
                      <a:pt x="21600" y="481"/>
                      <a:pt x="21600" y="1075"/>
                    </a:cubicBezTo>
                    <a:cubicBezTo>
                      <a:pt x="21600" y="1669"/>
                      <a:pt x="21118" y="2151"/>
                      <a:pt x="20522" y="2151"/>
                    </a:cubicBezTo>
                    <a:lnTo>
                      <a:pt x="19445" y="2151"/>
                    </a:lnTo>
                    <a:lnTo>
                      <a:pt x="19445" y="20525"/>
                    </a:lnTo>
                    <a:cubicBezTo>
                      <a:pt x="19445" y="21119"/>
                      <a:pt x="18962" y="21600"/>
                      <a:pt x="18367" y="21600"/>
                    </a:cubicBezTo>
                    <a:close/>
                  </a:path>
                </a:pathLst>
              </a:custGeom>
              <a:solidFill>
                <a:srgbClr val="FFFFFF"/>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96" name="Shape 600">
                <a:extLst>
                  <a:ext uri="{FF2B5EF4-FFF2-40B4-BE49-F238E27FC236}">
                    <a16:creationId xmlns:a16="http://schemas.microsoft.com/office/drawing/2014/main" id="{F3D98DA1-01E8-4FA6-B39E-783395AA93AE}"/>
                  </a:ext>
                </a:extLst>
              </p:cNvPr>
              <p:cNvSpPr/>
              <p:nvPr/>
            </p:nvSpPr>
            <p:spPr>
              <a:xfrm>
                <a:off x="0" y="38886"/>
                <a:ext cx="155550" cy="74216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5"/>
                      <a:pt x="19182" y="1132"/>
                      <a:pt x="16200" y="1132"/>
                    </a:cubicBezTo>
                    <a:cubicBezTo>
                      <a:pt x="14709" y="1132"/>
                      <a:pt x="13500" y="878"/>
                      <a:pt x="13500" y="566"/>
                    </a:cubicBezTo>
                    <a:cubicBezTo>
                      <a:pt x="13500" y="253"/>
                      <a:pt x="14709" y="0"/>
                      <a:pt x="16200" y="0"/>
                    </a:cubicBezTo>
                    <a:close/>
                    <a:moveTo>
                      <a:pt x="10800" y="20468"/>
                    </a:moveTo>
                    <a:cubicBezTo>
                      <a:pt x="10800" y="21093"/>
                      <a:pt x="8382" y="21600"/>
                      <a:pt x="5400" y="21600"/>
                    </a:cubicBezTo>
                    <a:cubicBezTo>
                      <a:pt x="2418" y="21600"/>
                      <a:pt x="0" y="21093"/>
                      <a:pt x="0" y="20468"/>
                    </a:cubicBezTo>
                    <a:cubicBezTo>
                      <a:pt x="0" y="19843"/>
                      <a:pt x="2418" y="19336"/>
                      <a:pt x="5400" y="19336"/>
                    </a:cubicBezTo>
                    <a:cubicBezTo>
                      <a:pt x="6891" y="19336"/>
                      <a:pt x="8100" y="19590"/>
                      <a:pt x="8100" y="19902"/>
                    </a:cubicBezTo>
                    <a:cubicBezTo>
                      <a:pt x="8100" y="20215"/>
                      <a:pt x="6891" y="20468"/>
                      <a:pt x="5400" y="20468"/>
                    </a:cubicBezTo>
                    <a:close/>
                  </a:path>
                </a:pathLst>
              </a:custGeom>
              <a:solidFill>
                <a:srgbClr val="000000">
                  <a:alpha val="20000"/>
                </a:srgbClr>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97" name="Shape 601">
                <a:extLst>
                  <a:ext uri="{FF2B5EF4-FFF2-40B4-BE49-F238E27FC236}">
                    <a16:creationId xmlns:a16="http://schemas.microsoft.com/office/drawing/2014/main" id="{F8E16277-5763-47C1-B962-3410AA6C4C60}"/>
                  </a:ext>
                </a:extLst>
              </p:cNvPr>
              <p:cNvSpPr/>
              <p:nvPr/>
            </p:nvSpPr>
            <p:spPr>
              <a:xfrm>
                <a:off x="-1" y="0"/>
                <a:ext cx="779465" cy="781050"/>
              </a:xfrm>
              <a:custGeom>
                <a:avLst/>
                <a:gdLst/>
                <a:ahLst/>
                <a:cxnLst>
                  <a:cxn ang="0">
                    <a:pos x="wd2" y="hd2"/>
                  </a:cxn>
                  <a:cxn ang="5400000">
                    <a:pos x="wd2" y="hd2"/>
                  </a:cxn>
                  <a:cxn ang="10800000">
                    <a:pos x="wd2" y="hd2"/>
                  </a:cxn>
                  <a:cxn ang="16200000">
                    <a:pos x="wd2" y="hd2"/>
                  </a:cxn>
                </a:cxnLst>
                <a:rect l="0" t="0" r="r" b="b"/>
                <a:pathLst>
                  <a:path w="21600" h="21600" extrusionOk="0">
                    <a:moveTo>
                      <a:pt x="2155" y="19449"/>
                    </a:moveTo>
                    <a:lnTo>
                      <a:pt x="2155" y="1075"/>
                    </a:lnTo>
                    <a:cubicBezTo>
                      <a:pt x="2155" y="481"/>
                      <a:pt x="2638" y="0"/>
                      <a:pt x="3233" y="0"/>
                    </a:cubicBezTo>
                    <a:lnTo>
                      <a:pt x="20522" y="0"/>
                    </a:lnTo>
                    <a:cubicBezTo>
                      <a:pt x="21118" y="0"/>
                      <a:pt x="21600" y="481"/>
                      <a:pt x="21600" y="1075"/>
                    </a:cubicBezTo>
                    <a:cubicBezTo>
                      <a:pt x="21600" y="1669"/>
                      <a:pt x="21118" y="2151"/>
                      <a:pt x="20522" y="2151"/>
                    </a:cubicBezTo>
                    <a:lnTo>
                      <a:pt x="19445" y="2151"/>
                    </a:lnTo>
                    <a:lnTo>
                      <a:pt x="19445" y="20525"/>
                    </a:lnTo>
                    <a:cubicBezTo>
                      <a:pt x="19445" y="21119"/>
                      <a:pt x="18962" y="21600"/>
                      <a:pt x="18367" y="21600"/>
                    </a:cubicBezTo>
                    <a:lnTo>
                      <a:pt x="1078" y="21600"/>
                    </a:lnTo>
                    <a:cubicBezTo>
                      <a:pt x="482" y="21600"/>
                      <a:pt x="0" y="21119"/>
                      <a:pt x="0" y="20525"/>
                    </a:cubicBezTo>
                    <a:cubicBezTo>
                      <a:pt x="0" y="19931"/>
                      <a:pt x="482" y="19449"/>
                      <a:pt x="1078" y="19449"/>
                    </a:cubicBezTo>
                    <a:close/>
                    <a:moveTo>
                      <a:pt x="3233" y="0"/>
                    </a:moveTo>
                    <a:cubicBezTo>
                      <a:pt x="3828" y="0"/>
                      <a:pt x="4310" y="481"/>
                      <a:pt x="4310" y="1075"/>
                    </a:cubicBezTo>
                    <a:cubicBezTo>
                      <a:pt x="4310" y="1669"/>
                      <a:pt x="3828" y="2151"/>
                      <a:pt x="3233" y="2151"/>
                    </a:cubicBezTo>
                    <a:cubicBezTo>
                      <a:pt x="2935" y="2151"/>
                      <a:pt x="2694" y="1910"/>
                      <a:pt x="2694" y="1613"/>
                    </a:cubicBezTo>
                    <a:cubicBezTo>
                      <a:pt x="2694" y="1316"/>
                      <a:pt x="2935" y="1075"/>
                      <a:pt x="3233" y="1075"/>
                    </a:cubicBezTo>
                    <a:lnTo>
                      <a:pt x="4311" y="1075"/>
                    </a:lnTo>
                    <a:moveTo>
                      <a:pt x="19445" y="2151"/>
                    </a:moveTo>
                    <a:lnTo>
                      <a:pt x="3233" y="2151"/>
                    </a:lnTo>
                    <a:moveTo>
                      <a:pt x="1078" y="19449"/>
                    </a:moveTo>
                    <a:cubicBezTo>
                      <a:pt x="1375" y="19449"/>
                      <a:pt x="1616" y="19690"/>
                      <a:pt x="1616" y="19987"/>
                    </a:cubicBezTo>
                    <a:cubicBezTo>
                      <a:pt x="1616" y="20284"/>
                      <a:pt x="1375" y="20525"/>
                      <a:pt x="1078" y="20525"/>
                    </a:cubicBezTo>
                    <a:lnTo>
                      <a:pt x="2155" y="20525"/>
                    </a:lnTo>
                    <a:moveTo>
                      <a:pt x="1078" y="21600"/>
                    </a:moveTo>
                    <a:cubicBezTo>
                      <a:pt x="1673" y="21600"/>
                      <a:pt x="2155" y="21119"/>
                      <a:pt x="2155" y="20525"/>
                    </a:cubicBezTo>
                    <a:lnTo>
                      <a:pt x="2155" y="19449"/>
                    </a:lnTo>
                  </a:path>
                </a:pathLst>
              </a:custGeom>
              <a:noFill/>
              <a:ln w="25400" cap="flat">
                <a:solidFill>
                  <a:srgbClr val="000000">
                    <a:alpha val="20000"/>
                  </a:srgbClr>
                </a:solidFill>
                <a:prstDash val="solid"/>
                <a:round/>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grpSp>
      </p:grpSp>
      <p:grpSp>
        <p:nvGrpSpPr>
          <p:cNvPr id="104" name="Group 629">
            <a:extLst>
              <a:ext uri="{FF2B5EF4-FFF2-40B4-BE49-F238E27FC236}">
                <a16:creationId xmlns:a16="http://schemas.microsoft.com/office/drawing/2014/main" id="{592CF14B-09FC-45BD-A4FC-B62B0DCA89B5}"/>
              </a:ext>
            </a:extLst>
          </p:cNvPr>
          <p:cNvGrpSpPr/>
          <p:nvPr/>
        </p:nvGrpSpPr>
        <p:grpSpPr>
          <a:xfrm>
            <a:off x="2988053" y="2161426"/>
            <a:ext cx="615726" cy="346382"/>
            <a:chOff x="0" y="0"/>
            <a:chExt cx="731837" cy="400051"/>
          </a:xfrm>
        </p:grpSpPr>
        <p:sp>
          <p:nvSpPr>
            <p:cNvPr id="105" name="Shape 604">
              <a:extLst>
                <a:ext uri="{FF2B5EF4-FFF2-40B4-BE49-F238E27FC236}">
                  <a16:creationId xmlns:a16="http://schemas.microsoft.com/office/drawing/2014/main" id="{539BCA76-6D9E-4690-B14D-71D3A0D3A203}"/>
                </a:ext>
              </a:extLst>
            </p:cNvPr>
            <p:cNvSpPr/>
            <p:nvPr/>
          </p:nvSpPr>
          <p:spPr>
            <a:xfrm>
              <a:off x="0" y="-1"/>
              <a:ext cx="731838" cy="400053"/>
            </a:xfrm>
            <a:prstGeom prst="rect">
              <a:avLst/>
            </a:prstGeom>
            <a:solidFill>
              <a:srgbClr val="FFFFFF"/>
            </a:solidFill>
            <a:ln w="9525" cap="flat">
              <a:solidFill>
                <a:srgbClr val="000000"/>
              </a:solidFill>
              <a:prstDash val="solid"/>
              <a:round/>
            </a:ln>
            <a:effectLst/>
          </p:spPr>
          <p:txBody>
            <a:bodyPr wrap="square" lIns="41147" tIns="41147" rIns="41147" bIns="41147" numCol="1"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400"/>
              </a:pPr>
              <a:endParaRPr kumimoji="0" sz="126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grpSp>
          <p:nvGrpSpPr>
            <p:cNvPr id="106" name="Group 628">
              <a:extLst>
                <a:ext uri="{FF2B5EF4-FFF2-40B4-BE49-F238E27FC236}">
                  <a16:creationId xmlns:a16="http://schemas.microsoft.com/office/drawing/2014/main" id="{3E0C272F-8B6F-4282-9A0D-84D43CD866A8}"/>
                </a:ext>
              </a:extLst>
            </p:cNvPr>
            <p:cNvGrpSpPr/>
            <p:nvPr/>
          </p:nvGrpSpPr>
          <p:grpSpPr>
            <a:xfrm>
              <a:off x="80963" y="26987"/>
              <a:ext cx="569912" cy="346076"/>
              <a:chOff x="0" y="0"/>
              <a:chExt cx="569911" cy="346075"/>
            </a:xfrm>
          </p:grpSpPr>
          <p:grpSp>
            <p:nvGrpSpPr>
              <p:cNvPr id="107" name="Group 614">
                <a:extLst>
                  <a:ext uri="{FF2B5EF4-FFF2-40B4-BE49-F238E27FC236}">
                    <a16:creationId xmlns:a16="http://schemas.microsoft.com/office/drawing/2014/main" id="{AE4F0E39-349A-47F6-9823-B9D6D6A27474}"/>
                  </a:ext>
                </a:extLst>
              </p:cNvPr>
              <p:cNvGrpSpPr/>
              <p:nvPr/>
            </p:nvGrpSpPr>
            <p:grpSpPr>
              <a:xfrm>
                <a:off x="-1" y="-1"/>
                <a:ext cx="263527" cy="346077"/>
                <a:chOff x="0" y="0"/>
                <a:chExt cx="263525" cy="346075"/>
              </a:xfrm>
            </p:grpSpPr>
            <p:grpSp>
              <p:nvGrpSpPr>
                <p:cNvPr id="121" name="Group 608">
                  <a:extLst>
                    <a:ext uri="{FF2B5EF4-FFF2-40B4-BE49-F238E27FC236}">
                      <a16:creationId xmlns:a16="http://schemas.microsoft.com/office/drawing/2014/main" id="{8411A3E6-E143-4BCA-87E8-5B35D0320FF0}"/>
                    </a:ext>
                  </a:extLst>
                </p:cNvPr>
                <p:cNvGrpSpPr/>
                <p:nvPr/>
              </p:nvGrpSpPr>
              <p:grpSpPr>
                <a:xfrm>
                  <a:off x="-1" y="-1"/>
                  <a:ext cx="263527" cy="346077"/>
                  <a:chOff x="0" y="0"/>
                  <a:chExt cx="263525" cy="346075"/>
                </a:xfrm>
              </p:grpSpPr>
              <p:sp>
                <p:nvSpPr>
                  <p:cNvPr id="127" name="Shape 605">
                    <a:extLst>
                      <a:ext uri="{FF2B5EF4-FFF2-40B4-BE49-F238E27FC236}">
                        <a16:creationId xmlns:a16="http://schemas.microsoft.com/office/drawing/2014/main" id="{8B35BF6F-FB8D-4B67-982D-88D02BDFA529}"/>
                      </a:ext>
                    </a:extLst>
                  </p:cNvPr>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393"/>
                        </a:lnTo>
                        <a:lnTo>
                          <a:pt x="16075" y="21600"/>
                        </a:lnTo>
                        <a:lnTo>
                          <a:pt x="0" y="21600"/>
                        </a:lnTo>
                        <a:close/>
                      </a:path>
                    </a:pathLst>
                  </a:custGeom>
                  <a:solidFill>
                    <a:srgbClr val="FFFFFF"/>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620" b="0" i="0" u="none" strike="noStrike" kern="1200" cap="none" spc="0" normalizeH="0" baseline="0" noProof="0" dirty="0">
                      <a:ln>
                        <a:noFill/>
                      </a:ln>
                      <a:solidFill>
                        <a:srgbClr val="FFFFFF"/>
                      </a:solidFill>
                      <a:effectLst/>
                      <a:uLnTx/>
                      <a:uFillTx/>
                      <a:latin typeface="Raleway" panose="020B0503030101060003" pitchFamily="34" charset="0"/>
                      <a:ea typeface="+mn-ea"/>
                      <a:cs typeface="+mn-cs"/>
                    </a:endParaRPr>
                  </a:p>
                </p:txBody>
              </p:sp>
              <p:sp>
                <p:nvSpPr>
                  <p:cNvPr id="128" name="Shape 606">
                    <a:extLst>
                      <a:ext uri="{FF2B5EF4-FFF2-40B4-BE49-F238E27FC236}">
                        <a16:creationId xmlns:a16="http://schemas.microsoft.com/office/drawing/2014/main" id="{88753EE2-771A-4095-B0FD-D39D4EAFCB57}"/>
                      </a:ext>
                    </a:extLst>
                  </p:cNvPr>
                  <p:cNvSpPr/>
                  <p:nvPr/>
                </p:nvSpPr>
                <p:spPr>
                  <a:xfrm rot="10800000" flipH="1">
                    <a:off x="196113" y="0"/>
                    <a:ext cx="67413" cy="674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620" b="0" i="0" u="none" strike="noStrike" kern="1200" cap="none" spc="0" normalizeH="0" baseline="0" noProof="0" dirty="0">
                      <a:ln>
                        <a:noFill/>
                      </a:ln>
                      <a:solidFill>
                        <a:srgbClr val="FFFFFF"/>
                      </a:solidFill>
                      <a:effectLst/>
                      <a:uLnTx/>
                      <a:uFillTx/>
                      <a:latin typeface="Raleway" panose="020B0503030101060003" pitchFamily="34" charset="0"/>
                      <a:ea typeface="+mn-ea"/>
                      <a:cs typeface="+mn-cs"/>
                    </a:endParaRPr>
                  </a:p>
                </p:txBody>
              </p:sp>
              <p:sp>
                <p:nvSpPr>
                  <p:cNvPr id="129" name="Shape 607">
                    <a:extLst>
                      <a:ext uri="{FF2B5EF4-FFF2-40B4-BE49-F238E27FC236}">
                        <a16:creationId xmlns:a16="http://schemas.microsoft.com/office/drawing/2014/main" id="{12C4B251-3B69-4887-9DC5-2BB89E09148D}"/>
                      </a:ext>
                    </a:extLst>
                  </p:cNvPr>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16075" y="21600"/>
                        </a:moveTo>
                        <a:lnTo>
                          <a:pt x="17180" y="18234"/>
                        </a:lnTo>
                        <a:lnTo>
                          <a:pt x="21600" y="17393"/>
                        </a:lnTo>
                        <a:lnTo>
                          <a:pt x="16075" y="21600"/>
                        </a:lnTo>
                        <a:lnTo>
                          <a:pt x="0" y="21600"/>
                        </a:lnTo>
                        <a:lnTo>
                          <a:pt x="0" y="0"/>
                        </a:lnTo>
                        <a:lnTo>
                          <a:pt x="21600" y="0"/>
                        </a:lnTo>
                        <a:lnTo>
                          <a:pt x="21600" y="17393"/>
                        </a:lnTo>
                      </a:path>
                    </a:pathLst>
                  </a:custGeom>
                  <a:noFill/>
                  <a:ln w="9525" cap="flat">
                    <a:solidFill>
                      <a:srgbClr val="000000"/>
                    </a:solidFill>
                    <a:prstDash val="solid"/>
                    <a:round/>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620" b="0" i="0" u="none" strike="noStrike" kern="1200" cap="none" spc="0" normalizeH="0" baseline="0" noProof="0" dirty="0">
                      <a:ln>
                        <a:noFill/>
                      </a:ln>
                      <a:solidFill>
                        <a:srgbClr val="FFFFFF"/>
                      </a:solidFill>
                      <a:effectLst/>
                      <a:uLnTx/>
                      <a:uFillTx/>
                      <a:latin typeface="Raleway" panose="020B0503030101060003" pitchFamily="34" charset="0"/>
                      <a:ea typeface="+mn-ea"/>
                      <a:cs typeface="+mn-cs"/>
                    </a:endParaRPr>
                  </a:p>
                </p:txBody>
              </p:sp>
            </p:grpSp>
            <p:sp>
              <p:nvSpPr>
                <p:cNvPr id="122" name="Shape 609">
                  <a:extLst>
                    <a:ext uri="{FF2B5EF4-FFF2-40B4-BE49-F238E27FC236}">
                      <a16:creationId xmlns:a16="http://schemas.microsoft.com/office/drawing/2014/main" id="{34E0B994-63C4-424D-A72B-1041986D830D}"/>
                    </a:ext>
                  </a:extLst>
                </p:cNvPr>
                <p:cNvSpPr/>
                <p:nvPr/>
              </p:nvSpPr>
              <p:spPr>
                <a:xfrm>
                  <a:off x="57150" y="123824"/>
                  <a:ext cx="184151" cy="1"/>
                </a:xfrm>
                <a:prstGeom prst="line">
                  <a:avLst/>
                </a:prstGeom>
                <a:noFill/>
                <a:ln w="9525" cap="flat">
                  <a:solidFill>
                    <a:srgbClr val="000000"/>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123" name="Shape 610">
                  <a:extLst>
                    <a:ext uri="{FF2B5EF4-FFF2-40B4-BE49-F238E27FC236}">
                      <a16:creationId xmlns:a16="http://schemas.microsoft.com/office/drawing/2014/main" id="{D8AFF426-3105-4E9D-BA80-4A5317A43121}"/>
                    </a:ext>
                  </a:extLst>
                </p:cNvPr>
                <p:cNvSpPr/>
                <p:nvPr/>
              </p:nvSpPr>
              <p:spPr>
                <a:xfrm>
                  <a:off x="57150" y="169862"/>
                  <a:ext cx="184151" cy="1"/>
                </a:xfrm>
                <a:prstGeom prst="line">
                  <a:avLst/>
                </a:prstGeom>
                <a:noFill/>
                <a:ln w="9525" cap="flat">
                  <a:solidFill>
                    <a:srgbClr val="000000"/>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124" name="Shape 611">
                  <a:extLst>
                    <a:ext uri="{FF2B5EF4-FFF2-40B4-BE49-F238E27FC236}">
                      <a16:creationId xmlns:a16="http://schemas.microsoft.com/office/drawing/2014/main" id="{D5326F7D-C51F-49E5-9F4E-C92A16806062}"/>
                    </a:ext>
                  </a:extLst>
                </p:cNvPr>
                <p:cNvSpPr/>
                <p:nvPr/>
              </p:nvSpPr>
              <p:spPr>
                <a:xfrm>
                  <a:off x="57150" y="217487"/>
                  <a:ext cx="184151" cy="1"/>
                </a:xfrm>
                <a:prstGeom prst="line">
                  <a:avLst/>
                </a:prstGeom>
                <a:noFill/>
                <a:ln w="9525" cap="flat">
                  <a:solidFill>
                    <a:srgbClr val="000000"/>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125" name="Shape 612">
                  <a:extLst>
                    <a:ext uri="{FF2B5EF4-FFF2-40B4-BE49-F238E27FC236}">
                      <a16:creationId xmlns:a16="http://schemas.microsoft.com/office/drawing/2014/main" id="{E75EB3C8-52A2-48EE-89E7-56E83DD730BB}"/>
                    </a:ext>
                  </a:extLst>
                </p:cNvPr>
                <p:cNvSpPr/>
                <p:nvPr/>
              </p:nvSpPr>
              <p:spPr>
                <a:xfrm>
                  <a:off x="57150" y="265112"/>
                  <a:ext cx="184151" cy="1"/>
                </a:xfrm>
                <a:prstGeom prst="line">
                  <a:avLst/>
                </a:prstGeom>
                <a:noFill/>
                <a:ln w="9525" cap="flat">
                  <a:solidFill>
                    <a:srgbClr val="000000"/>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126" name="Shape 613">
                  <a:extLst>
                    <a:ext uri="{FF2B5EF4-FFF2-40B4-BE49-F238E27FC236}">
                      <a16:creationId xmlns:a16="http://schemas.microsoft.com/office/drawing/2014/main" id="{7B732829-1201-4D6D-9DF3-F47A81141335}"/>
                    </a:ext>
                  </a:extLst>
                </p:cNvPr>
                <p:cNvSpPr/>
                <p:nvPr/>
              </p:nvSpPr>
              <p:spPr>
                <a:xfrm>
                  <a:off x="55562" y="76199"/>
                  <a:ext cx="122239" cy="1"/>
                </a:xfrm>
                <a:prstGeom prst="line">
                  <a:avLst/>
                </a:prstGeom>
                <a:noFill/>
                <a:ln w="9525" cap="flat">
                  <a:solidFill>
                    <a:srgbClr val="000000"/>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grpSp>
          <p:grpSp>
            <p:nvGrpSpPr>
              <p:cNvPr id="108" name="Group 627">
                <a:extLst>
                  <a:ext uri="{FF2B5EF4-FFF2-40B4-BE49-F238E27FC236}">
                    <a16:creationId xmlns:a16="http://schemas.microsoft.com/office/drawing/2014/main" id="{6C43C5DE-A279-4784-9E45-415AB42F888F}"/>
                  </a:ext>
                </a:extLst>
              </p:cNvPr>
              <p:cNvGrpSpPr/>
              <p:nvPr/>
            </p:nvGrpSpPr>
            <p:grpSpPr>
              <a:xfrm>
                <a:off x="296861" y="26987"/>
                <a:ext cx="273051" cy="292101"/>
                <a:chOff x="0" y="0"/>
                <a:chExt cx="273050" cy="292100"/>
              </a:xfrm>
            </p:grpSpPr>
            <p:grpSp>
              <p:nvGrpSpPr>
                <p:cNvPr id="109" name="Group 618">
                  <a:extLst>
                    <a:ext uri="{FF2B5EF4-FFF2-40B4-BE49-F238E27FC236}">
                      <a16:creationId xmlns:a16="http://schemas.microsoft.com/office/drawing/2014/main" id="{DDB9D50C-02CD-4269-94B1-3DFEB962FF99}"/>
                    </a:ext>
                  </a:extLst>
                </p:cNvPr>
                <p:cNvGrpSpPr/>
                <p:nvPr/>
              </p:nvGrpSpPr>
              <p:grpSpPr>
                <a:xfrm>
                  <a:off x="0" y="0"/>
                  <a:ext cx="225425" cy="227012"/>
                  <a:chOff x="0" y="0"/>
                  <a:chExt cx="225425" cy="227011"/>
                </a:xfrm>
              </p:grpSpPr>
              <p:sp>
                <p:nvSpPr>
                  <p:cNvPr id="118" name="Shape 615">
                    <a:extLst>
                      <a:ext uri="{FF2B5EF4-FFF2-40B4-BE49-F238E27FC236}">
                        <a16:creationId xmlns:a16="http://schemas.microsoft.com/office/drawing/2014/main" id="{F5726EBB-B432-4CDE-B13C-823FEBC40E0A}"/>
                      </a:ext>
                    </a:extLst>
                  </p:cNvPr>
                  <p:cNvSpPr/>
                  <p:nvPr/>
                </p:nvSpPr>
                <p:spPr>
                  <a:xfrm>
                    <a:off x="-1" y="0"/>
                    <a:ext cx="225426" cy="227012"/>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119" name="Shape 616">
                    <a:extLst>
                      <a:ext uri="{FF2B5EF4-FFF2-40B4-BE49-F238E27FC236}">
                        <a16:creationId xmlns:a16="http://schemas.microsoft.com/office/drawing/2014/main" id="{7634001D-2FCF-4A39-B293-9A5E980D2500}"/>
                      </a:ext>
                    </a:extLst>
                  </p:cNvPr>
                  <p:cNvSpPr/>
                  <p:nvPr/>
                </p:nvSpPr>
                <p:spPr>
                  <a:xfrm>
                    <a:off x="0" y="11246"/>
                    <a:ext cx="44986" cy="21576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120" name="Shape 617">
                    <a:extLst>
                      <a:ext uri="{FF2B5EF4-FFF2-40B4-BE49-F238E27FC236}">
                        <a16:creationId xmlns:a16="http://schemas.microsoft.com/office/drawing/2014/main" id="{EC96D684-787B-4A02-8117-EF4472BACF22}"/>
                      </a:ext>
                    </a:extLst>
                  </p:cNvPr>
                  <p:cNvSpPr/>
                  <p:nvPr/>
                </p:nvSpPr>
                <p:spPr>
                  <a:xfrm>
                    <a:off x="-1" y="0"/>
                    <a:ext cx="225426" cy="227012"/>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grpSp>
            <p:grpSp>
              <p:nvGrpSpPr>
                <p:cNvPr id="110" name="Group 622">
                  <a:extLst>
                    <a:ext uri="{FF2B5EF4-FFF2-40B4-BE49-F238E27FC236}">
                      <a16:creationId xmlns:a16="http://schemas.microsoft.com/office/drawing/2014/main" id="{938BB62F-ECD1-40AC-A0E2-4311BE908943}"/>
                    </a:ext>
                  </a:extLst>
                </p:cNvPr>
                <p:cNvGrpSpPr/>
                <p:nvPr/>
              </p:nvGrpSpPr>
              <p:grpSpPr>
                <a:xfrm>
                  <a:off x="23812" y="31750"/>
                  <a:ext cx="225426" cy="228601"/>
                  <a:chOff x="0" y="0"/>
                  <a:chExt cx="225425" cy="228600"/>
                </a:xfrm>
              </p:grpSpPr>
              <p:sp>
                <p:nvSpPr>
                  <p:cNvPr id="115" name="Shape 619">
                    <a:extLst>
                      <a:ext uri="{FF2B5EF4-FFF2-40B4-BE49-F238E27FC236}">
                        <a16:creationId xmlns:a16="http://schemas.microsoft.com/office/drawing/2014/main" id="{071109AC-C334-4A39-872E-A7857F9FD788}"/>
                      </a:ext>
                    </a:extLst>
                  </p:cNvPr>
                  <p:cNvSpPr/>
                  <p:nvPr/>
                </p:nvSpPr>
                <p:spPr>
                  <a:xfrm>
                    <a:off x="-1" y="-1"/>
                    <a:ext cx="225426" cy="228601"/>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4"/>
                          <a:pt x="0" y="20537"/>
                        </a:cubicBezTo>
                        <a:cubicBezTo>
                          <a:pt x="0" y="19951"/>
                          <a:pt x="482" y="19475"/>
                          <a:pt x="1078" y="19475"/>
                        </a:cubicBezTo>
                        <a:lnTo>
                          <a:pt x="2155" y="19475"/>
                        </a:ln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close/>
                      </a:path>
                    </a:pathLst>
                  </a:custGeom>
                  <a:solidFill>
                    <a:srgbClr val="FFFFFF"/>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116" name="Shape 620">
                    <a:extLst>
                      <a:ext uri="{FF2B5EF4-FFF2-40B4-BE49-F238E27FC236}">
                        <a16:creationId xmlns:a16="http://schemas.microsoft.com/office/drawing/2014/main" id="{C0AFE50B-4DEA-4A3F-BD37-7AEB72AB112B}"/>
                      </a:ext>
                    </a:extLst>
                  </p:cNvPr>
                  <p:cNvSpPr/>
                  <p:nvPr/>
                </p:nvSpPr>
                <p:spPr>
                  <a:xfrm>
                    <a:off x="0" y="11245"/>
                    <a:ext cx="44986" cy="2173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17"/>
                          <a:pt x="19182" y="1118"/>
                          <a:pt x="16200" y="1118"/>
                        </a:cubicBezTo>
                        <a:cubicBezTo>
                          <a:pt x="14709" y="1118"/>
                          <a:pt x="13500" y="867"/>
                          <a:pt x="13500" y="559"/>
                        </a:cubicBezTo>
                        <a:cubicBezTo>
                          <a:pt x="13500" y="250"/>
                          <a:pt x="14709" y="0"/>
                          <a:pt x="16200" y="0"/>
                        </a:cubicBezTo>
                        <a:close/>
                        <a:moveTo>
                          <a:pt x="10800" y="20482"/>
                        </a:moveTo>
                        <a:cubicBezTo>
                          <a:pt x="10800" y="21100"/>
                          <a:pt x="8382" y="21600"/>
                          <a:pt x="5400" y="21600"/>
                        </a:cubicBezTo>
                        <a:cubicBezTo>
                          <a:pt x="2418" y="21600"/>
                          <a:pt x="0" y="21100"/>
                          <a:pt x="0" y="20482"/>
                        </a:cubicBezTo>
                        <a:cubicBezTo>
                          <a:pt x="0" y="19865"/>
                          <a:pt x="2418" y="19365"/>
                          <a:pt x="5400" y="19365"/>
                        </a:cubicBezTo>
                        <a:cubicBezTo>
                          <a:pt x="6891" y="19365"/>
                          <a:pt x="8100" y="19615"/>
                          <a:pt x="8100" y="19924"/>
                        </a:cubicBezTo>
                        <a:cubicBezTo>
                          <a:pt x="8100" y="20232"/>
                          <a:pt x="6891" y="20482"/>
                          <a:pt x="5400" y="20482"/>
                        </a:cubicBezTo>
                        <a:close/>
                      </a:path>
                    </a:pathLst>
                  </a:custGeom>
                  <a:solidFill>
                    <a:srgbClr val="000000">
                      <a:alpha val="20000"/>
                    </a:srgbClr>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117" name="Shape 621">
                    <a:extLst>
                      <a:ext uri="{FF2B5EF4-FFF2-40B4-BE49-F238E27FC236}">
                        <a16:creationId xmlns:a16="http://schemas.microsoft.com/office/drawing/2014/main" id="{B4D14FCA-8377-4071-BCBD-1FBAF265B3D1}"/>
                      </a:ext>
                    </a:extLst>
                  </p:cNvPr>
                  <p:cNvSpPr/>
                  <p:nvPr/>
                </p:nvSpPr>
                <p:spPr>
                  <a:xfrm>
                    <a:off x="-1" y="-1"/>
                    <a:ext cx="225426" cy="228601"/>
                  </a:xfrm>
                  <a:custGeom>
                    <a:avLst/>
                    <a:gdLst/>
                    <a:ahLst/>
                    <a:cxnLst>
                      <a:cxn ang="0">
                        <a:pos x="wd2" y="hd2"/>
                      </a:cxn>
                      <a:cxn ang="5400000">
                        <a:pos x="wd2" y="hd2"/>
                      </a:cxn>
                      <a:cxn ang="10800000">
                        <a:pos x="wd2" y="hd2"/>
                      </a:cxn>
                      <a:cxn ang="16200000">
                        <a:pos x="wd2" y="hd2"/>
                      </a:cxn>
                    </a:cxnLst>
                    <a:rect l="0" t="0" r="r" b="b"/>
                    <a:pathLst>
                      <a:path w="21600" h="21600" extrusionOk="0">
                        <a:moveTo>
                          <a:pt x="2155" y="19475"/>
                        </a:move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lnTo>
                          <a:pt x="1078" y="21600"/>
                        </a:lnTo>
                        <a:cubicBezTo>
                          <a:pt x="482" y="21600"/>
                          <a:pt x="0" y="21124"/>
                          <a:pt x="0" y="20537"/>
                        </a:cubicBezTo>
                        <a:cubicBezTo>
                          <a:pt x="0" y="19951"/>
                          <a:pt x="482" y="19475"/>
                          <a:pt x="1078" y="19475"/>
                        </a:cubicBezTo>
                        <a:close/>
                        <a:moveTo>
                          <a:pt x="3233" y="0"/>
                        </a:moveTo>
                        <a:cubicBezTo>
                          <a:pt x="3828" y="0"/>
                          <a:pt x="4310" y="476"/>
                          <a:pt x="4310" y="1063"/>
                        </a:cubicBezTo>
                        <a:cubicBezTo>
                          <a:pt x="4310" y="1649"/>
                          <a:pt x="3828" y="2125"/>
                          <a:pt x="3233" y="2125"/>
                        </a:cubicBezTo>
                        <a:cubicBezTo>
                          <a:pt x="2935" y="2125"/>
                          <a:pt x="2694" y="1887"/>
                          <a:pt x="2694" y="1594"/>
                        </a:cubicBezTo>
                        <a:cubicBezTo>
                          <a:pt x="2694" y="1300"/>
                          <a:pt x="2935" y="1063"/>
                          <a:pt x="3233" y="1063"/>
                        </a:cubicBezTo>
                        <a:lnTo>
                          <a:pt x="4311" y="1063"/>
                        </a:lnTo>
                        <a:moveTo>
                          <a:pt x="19445" y="2125"/>
                        </a:moveTo>
                        <a:lnTo>
                          <a:pt x="3233" y="2125"/>
                        </a:lnTo>
                        <a:moveTo>
                          <a:pt x="1078" y="19475"/>
                        </a:moveTo>
                        <a:cubicBezTo>
                          <a:pt x="1375" y="19475"/>
                          <a:pt x="1616" y="19713"/>
                          <a:pt x="1616" y="20006"/>
                        </a:cubicBezTo>
                        <a:cubicBezTo>
                          <a:pt x="1616" y="20299"/>
                          <a:pt x="1375" y="20537"/>
                          <a:pt x="1078" y="20537"/>
                        </a:cubicBezTo>
                        <a:lnTo>
                          <a:pt x="2155" y="20537"/>
                        </a:lnTo>
                        <a:moveTo>
                          <a:pt x="1078" y="21600"/>
                        </a:moveTo>
                        <a:cubicBezTo>
                          <a:pt x="1673" y="21600"/>
                          <a:pt x="2155" y="21124"/>
                          <a:pt x="2155" y="20537"/>
                        </a:cubicBezTo>
                        <a:lnTo>
                          <a:pt x="2155" y="19475"/>
                        </a:lnTo>
                      </a:path>
                    </a:pathLst>
                  </a:custGeom>
                  <a:noFill/>
                  <a:ln w="9525" cap="flat">
                    <a:solidFill>
                      <a:srgbClr val="000000"/>
                    </a:solidFill>
                    <a:prstDash val="solid"/>
                    <a:round/>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grpSp>
            <p:grpSp>
              <p:nvGrpSpPr>
                <p:cNvPr id="111" name="Group 626">
                  <a:extLst>
                    <a:ext uri="{FF2B5EF4-FFF2-40B4-BE49-F238E27FC236}">
                      <a16:creationId xmlns:a16="http://schemas.microsoft.com/office/drawing/2014/main" id="{21B9856D-5E38-4743-9913-89FF6E23B4BF}"/>
                    </a:ext>
                  </a:extLst>
                </p:cNvPr>
                <p:cNvGrpSpPr/>
                <p:nvPr/>
              </p:nvGrpSpPr>
              <p:grpSpPr>
                <a:xfrm>
                  <a:off x="47625" y="65087"/>
                  <a:ext cx="225426" cy="227014"/>
                  <a:chOff x="0" y="0"/>
                  <a:chExt cx="225425" cy="227013"/>
                </a:xfrm>
              </p:grpSpPr>
              <p:sp>
                <p:nvSpPr>
                  <p:cNvPr id="112" name="Shape 623">
                    <a:extLst>
                      <a:ext uri="{FF2B5EF4-FFF2-40B4-BE49-F238E27FC236}">
                        <a16:creationId xmlns:a16="http://schemas.microsoft.com/office/drawing/2014/main" id="{62614724-5BD9-4693-B785-BC96F14CDA4B}"/>
                      </a:ext>
                    </a:extLst>
                  </p:cNvPr>
                  <p:cNvSpPr/>
                  <p:nvPr/>
                </p:nvSpPr>
                <p:spPr>
                  <a:xfrm>
                    <a:off x="-1" y="-1"/>
                    <a:ext cx="225426" cy="227015"/>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113" name="Shape 624">
                    <a:extLst>
                      <a:ext uri="{FF2B5EF4-FFF2-40B4-BE49-F238E27FC236}">
                        <a16:creationId xmlns:a16="http://schemas.microsoft.com/office/drawing/2014/main" id="{13C6F057-B605-4FC7-B04F-BE915F9C4F71}"/>
                      </a:ext>
                    </a:extLst>
                  </p:cNvPr>
                  <p:cNvSpPr/>
                  <p:nvPr/>
                </p:nvSpPr>
                <p:spPr>
                  <a:xfrm>
                    <a:off x="0" y="11245"/>
                    <a:ext cx="44986" cy="21576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114" name="Shape 625">
                    <a:extLst>
                      <a:ext uri="{FF2B5EF4-FFF2-40B4-BE49-F238E27FC236}">
                        <a16:creationId xmlns:a16="http://schemas.microsoft.com/office/drawing/2014/main" id="{69DF0922-5B5D-4756-A2E5-083D27014D98}"/>
                      </a:ext>
                    </a:extLst>
                  </p:cNvPr>
                  <p:cNvSpPr/>
                  <p:nvPr/>
                </p:nvSpPr>
                <p:spPr>
                  <a:xfrm>
                    <a:off x="-1" y="-1"/>
                    <a:ext cx="225426" cy="227015"/>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grpSp>
          </p:grpSp>
        </p:grpSp>
      </p:grpSp>
      <p:grpSp>
        <p:nvGrpSpPr>
          <p:cNvPr id="130" name="Group 655">
            <a:extLst>
              <a:ext uri="{FF2B5EF4-FFF2-40B4-BE49-F238E27FC236}">
                <a16:creationId xmlns:a16="http://schemas.microsoft.com/office/drawing/2014/main" id="{7EF6261F-4E3E-4A88-A74B-186E7ECB4D0B}"/>
              </a:ext>
            </a:extLst>
          </p:cNvPr>
          <p:cNvGrpSpPr/>
          <p:nvPr/>
        </p:nvGrpSpPr>
        <p:grpSpPr>
          <a:xfrm>
            <a:off x="4450574" y="2161426"/>
            <a:ext cx="615726" cy="346382"/>
            <a:chOff x="0" y="0"/>
            <a:chExt cx="731837" cy="400051"/>
          </a:xfrm>
        </p:grpSpPr>
        <p:sp>
          <p:nvSpPr>
            <p:cNvPr id="131" name="Shape 630">
              <a:extLst>
                <a:ext uri="{FF2B5EF4-FFF2-40B4-BE49-F238E27FC236}">
                  <a16:creationId xmlns:a16="http://schemas.microsoft.com/office/drawing/2014/main" id="{19D54B99-0368-4076-9D49-69321A992C85}"/>
                </a:ext>
              </a:extLst>
            </p:cNvPr>
            <p:cNvSpPr/>
            <p:nvPr/>
          </p:nvSpPr>
          <p:spPr>
            <a:xfrm>
              <a:off x="-1" y="-1"/>
              <a:ext cx="731839" cy="400053"/>
            </a:xfrm>
            <a:prstGeom prst="rect">
              <a:avLst/>
            </a:prstGeom>
            <a:solidFill>
              <a:srgbClr val="FFFFFF"/>
            </a:solidFill>
            <a:ln w="9525" cap="flat">
              <a:solidFill>
                <a:srgbClr val="000000"/>
              </a:solidFill>
              <a:prstDash val="solid"/>
              <a:round/>
            </a:ln>
            <a:effectLst/>
          </p:spPr>
          <p:txBody>
            <a:bodyPr wrap="square" lIns="41147" tIns="41147" rIns="41147" bIns="41147" numCol="1"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400"/>
              </a:pPr>
              <a:endParaRPr kumimoji="0" sz="126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grpSp>
          <p:nvGrpSpPr>
            <p:cNvPr id="132" name="Group 654">
              <a:extLst>
                <a:ext uri="{FF2B5EF4-FFF2-40B4-BE49-F238E27FC236}">
                  <a16:creationId xmlns:a16="http://schemas.microsoft.com/office/drawing/2014/main" id="{2F8CC361-7991-4D47-8291-3B53CC1CA626}"/>
                </a:ext>
              </a:extLst>
            </p:cNvPr>
            <p:cNvGrpSpPr/>
            <p:nvPr/>
          </p:nvGrpSpPr>
          <p:grpSpPr>
            <a:xfrm>
              <a:off x="80962" y="26987"/>
              <a:ext cx="569914" cy="346076"/>
              <a:chOff x="0" y="0"/>
              <a:chExt cx="569912" cy="346075"/>
            </a:xfrm>
          </p:grpSpPr>
          <p:grpSp>
            <p:nvGrpSpPr>
              <p:cNvPr id="133" name="Group 640">
                <a:extLst>
                  <a:ext uri="{FF2B5EF4-FFF2-40B4-BE49-F238E27FC236}">
                    <a16:creationId xmlns:a16="http://schemas.microsoft.com/office/drawing/2014/main" id="{59935DA2-7FF4-4C6E-8946-77C8E0C059CE}"/>
                  </a:ext>
                </a:extLst>
              </p:cNvPr>
              <p:cNvGrpSpPr/>
              <p:nvPr/>
            </p:nvGrpSpPr>
            <p:grpSpPr>
              <a:xfrm>
                <a:off x="-1" y="-1"/>
                <a:ext cx="263526" cy="346077"/>
                <a:chOff x="0" y="0"/>
                <a:chExt cx="263524" cy="346075"/>
              </a:xfrm>
            </p:grpSpPr>
            <p:grpSp>
              <p:nvGrpSpPr>
                <p:cNvPr id="147" name="Group 634">
                  <a:extLst>
                    <a:ext uri="{FF2B5EF4-FFF2-40B4-BE49-F238E27FC236}">
                      <a16:creationId xmlns:a16="http://schemas.microsoft.com/office/drawing/2014/main" id="{E14E75F6-2F29-4918-818E-1E7E7FEEDDBB}"/>
                    </a:ext>
                  </a:extLst>
                </p:cNvPr>
                <p:cNvGrpSpPr/>
                <p:nvPr/>
              </p:nvGrpSpPr>
              <p:grpSpPr>
                <a:xfrm>
                  <a:off x="-1" y="-1"/>
                  <a:ext cx="263526" cy="346077"/>
                  <a:chOff x="0" y="0"/>
                  <a:chExt cx="263524" cy="346075"/>
                </a:xfrm>
              </p:grpSpPr>
              <p:sp>
                <p:nvSpPr>
                  <p:cNvPr id="153" name="Shape 631">
                    <a:extLst>
                      <a:ext uri="{FF2B5EF4-FFF2-40B4-BE49-F238E27FC236}">
                        <a16:creationId xmlns:a16="http://schemas.microsoft.com/office/drawing/2014/main" id="{637DB611-6B83-4B8E-8408-273582B212BE}"/>
                      </a:ext>
                    </a:extLst>
                  </p:cNvPr>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393"/>
                        </a:lnTo>
                        <a:lnTo>
                          <a:pt x="16075" y="21600"/>
                        </a:lnTo>
                        <a:lnTo>
                          <a:pt x="0" y="21600"/>
                        </a:lnTo>
                        <a:close/>
                      </a:path>
                    </a:pathLst>
                  </a:custGeom>
                  <a:solidFill>
                    <a:srgbClr val="FFFFFF"/>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620" b="0" i="0" u="none" strike="noStrike" kern="1200" cap="none" spc="0" normalizeH="0" baseline="0" noProof="0" dirty="0">
                      <a:ln>
                        <a:noFill/>
                      </a:ln>
                      <a:solidFill>
                        <a:srgbClr val="FFFFFF"/>
                      </a:solidFill>
                      <a:effectLst/>
                      <a:uLnTx/>
                      <a:uFillTx/>
                      <a:latin typeface="Raleway" panose="020B0503030101060003" pitchFamily="34" charset="0"/>
                      <a:ea typeface="+mn-ea"/>
                      <a:cs typeface="+mn-cs"/>
                    </a:endParaRPr>
                  </a:p>
                </p:txBody>
              </p:sp>
              <p:sp>
                <p:nvSpPr>
                  <p:cNvPr id="154" name="Shape 632">
                    <a:extLst>
                      <a:ext uri="{FF2B5EF4-FFF2-40B4-BE49-F238E27FC236}">
                        <a16:creationId xmlns:a16="http://schemas.microsoft.com/office/drawing/2014/main" id="{08E0528F-D7D6-498E-95F8-D38178E8305D}"/>
                      </a:ext>
                    </a:extLst>
                  </p:cNvPr>
                  <p:cNvSpPr/>
                  <p:nvPr/>
                </p:nvSpPr>
                <p:spPr>
                  <a:xfrm rot="10800000" flipH="1">
                    <a:off x="196111" y="0"/>
                    <a:ext cx="67414" cy="674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620" b="0" i="0" u="none" strike="noStrike" kern="1200" cap="none" spc="0" normalizeH="0" baseline="0" noProof="0" dirty="0">
                      <a:ln>
                        <a:noFill/>
                      </a:ln>
                      <a:solidFill>
                        <a:srgbClr val="FFFFFF"/>
                      </a:solidFill>
                      <a:effectLst/>
                      <a:uLnTx/>
                      <a:uFillTx/>
                      <a:latin typeface="Raleway" panose="020B0503030101060003" pitchFamily="34" charset="0"/>
                      <a:ea typeface="+mn-ea"/>
                      <a:cs typeface="+mn-cs"/>
                    </a:endParaRPr>
                  </a:p>
                </p:txBody>
              </p:sp>
              <p:sp>
                <p:nvSpPr>
                  <p:cNvPr id="155" name="Shape 633">
                    <a:extLst>
                      <a:ext uri="{FF2B5EF4-FFF2-40B4-BE49-F238E27FC236}">
                        <a16:creationId xmlns:a16="http://schemas.microsoft.com/office/drawing/2014/main" id="{306DEA77-BB5D-4492-BB88-13C351115049}"/>
                      </a:ext>
                    </a:extLst>
                  </p:cNvPr>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16075" y="21600"/>
                        </a:moveTo>
                        <a:lnTo>
                          <a:pt x="17180" y="18234"/>
                        </a:lnTo>
                        <a:lnTo>
                          <a:pt x="21600" y="17393"/>
                        </a:lnTo>
                        <a:lnTo>
                          <a:pt x="16075" y="21600"/>
                        </a:lnTo>
                        <a:lnTo>
                          <a:pt x="0" y="21600"/>
                        </a:lnTo>
                        <a:lnTo>
                          <a:pt x="0" y="0"/>
                        </a:lnTo>
                        <a:lnTo>
                          <a:pt x="21600" y="0"/>
                        </a:lnTo>
                        <a:lnTo>
                          <a:pt x="21600" y="17393"/>
                        </a:lnTo>
                      </a:path>
                    </a:pathLst>
                  </a:custGeom>
                  <a:noFill/>
                  <a:ln w="9525" cap="flat">
                    <a:solidFill>
                      <a:srgbClr val="000000"/>
                    </a:solidFill>
                    <a:prstDash val="solid"/>
                    <a:round/>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620" b="0" i="0" u="none" strike="noStrike" kern="1200" cap="none" spc="0" normalizeH="0" baseline="0" noProof="0" dirty="0">
                      <a:ln>
                        <a:noFill/>
                      </a:ln>
                      <a:solidFill>
                        <a:srgbClr val="FFFFFF"/>
                      </a:solidFill>
                      <a:effectLst/>
                      <a:uLnTx/>
                      <a:uFillTx/>
                      <a:latin typeface="Raleway" panose="020B0503030101060003" pitchFamily="34" charset="0"/>
                      <a:ea typeface="+mn-ea"/>
                      <a:cs typeface="+mn-cs"/>
                    </a:endParaRPr>
                  </a:p>
                </p:txBody>
              </p:sp>
            </p:grpSp>
            <p:sp>
              <p:nvSpPr>
                <p:cNvPr id="148" name="Shape 635">
                  <a:extLst>
                    <a:ext uri="{FF2B5EF4-FFF2-40B4-BE49-F238E27FC236}">
                      <a16:creationId xmlns:a16="http://schemas.microsoft.com/office/drawing/2014/main" id="{06831311-DFD4-401D-BB00-5D2188D2058A}"/>
                    </a:ext>
                  </a:extLst>
                </p:cNvPr>
                <p:cNvSpPr/>
                <p:nvPr/>
              </p:nvSpPr>
              <p:spPr>
                <a:xfrm>
                  <a:off x="57149" y="123824"/>
                  <a:ext cx="184151" cy="1"/>
                </a:xfrm>
                <a:prstGeom prst="line">
                  <a:avLst/>
                </a:prstGeom>
                <a:noFill/>
                <a:ln w="9525" cap="flat">
                  <a:solidFill>
                    <a:srgbClr val="000000"/>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149" name="Shape 636">
                  <a:extLst>
                    <a:ext uri="{FF2B5EF4-FFF2-40B4-BE49-F238E27FC236}">
                      <a16:creationId xmlns:a16="http://schemas.microsoft.com/office/drawing/2014/main" id="{58C2DF83-1BB7-475D-A063-644E226CD0A3}"/>
                    </a:ext>
                  </a:extLst>
                </p:cNvPr>
                <p:cNvSpPr/>
                <p:nvPr/>
              </p:nvSpPr>
              <p:spPr>
                <a:xfrm>
                  <a:off x="57149" y="169862"/>
                  <a:ext cx="184151" cy="1"/>
                </a:xfrm>
                <a:prstGeom prst="line">
                  <a:avLst/>
                </a:prstGeom>
                <a:noFill/>
                <a:ln w="9525" cap="flat">
                  <a:solidFill>
                    <a:srgbClr val="000000"/>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150" name="Shape 637">
                  <a:extLst>
                    <a:ext uri="{FF2B5EF4-FFF2-40B4-BE49-F238E27FC236}">
                      <a16:creationId xmlns:a16="http://schemas.microsoft.com/office/drawing/2014/main" id="{AFD78835-14B6-4EE0-A0C9-47756B590951}"/>
                    </a:ext>
                  </a:extLst>
                </p:cNvPr>
                <p:cNvSpPr/>
                <p:nvPr/>
              </p:nvSpPr>
              <p:spPr>
                <a:xfrm>
                  <a:off x="57149" y="217487"/>
                  <a:ext cx="184151" cy="1"/>
                </a:xfrm>
                <a:prstGeom prst="line">
                  <a:avLst/>
                </a:prstGeom>
                <a:noFill/>
                <a:ln w="9525" cap="flat">
                  <a:solidFill>
                    <a:srgbClr val="000000"/>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151" name="Shape 638">
                  <a:extLst>
                    <a:ext uri="{FF2B5EF4-FFF2-40B4-BE49-F238E27FC236}">
                      <a16:creationId xmlns:a16="http://schemas.microsoft.com/office/drawing/2014/main" id="{EC32F95F-410A-44A2-A2FA-837D7433E480}"/>
                    </a:ext>
                  </a:extLst>
                </p:cNvPr>
                <p:cNvSpPr/>
                <p:nvPr/>
              </p:nvSpPr>
              <p:spPr>
                <a:xfrm>
                  <a:off x="57149" y="265112"/>
                  <a:ext cx="184151" cy="1"/>
                </a:xfrm>
                <a:prstGeom prst="line">
                  <a:avLst/>
                </a:prstGeom>
                <a:noFill/>
                <a:ln w="9525" cap="flat">
                  <a:solidFill>
                    <a:srgbClr val="000000"/>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152" name="Shape 639">
                  <a:extLst>
                    <a:ext uri="{FF2B5EF4-FFF2-40B4-BE49-F238E27FC236}">
                      <a16:creationId xmlns:a16="http://schemas.microsoft.com/office/drawing/2014/main" id="{45A632EE-14BF-4360-8ADC-19D5168C79D3}"/>
                    </a:ext>
                  </a:extLst>
                </p:cNvPr>
                <p:cNvSpPr/>
                <p:nvPr/>
              </p:nvSpPr>
              <p:spPr>
                <a:xfrm>
                  <a:off x="55562" y="76199"/>
                  <a:ext cx="122237" cy="1"/>
                </a:xfrm>
                <a:prstGeom prst="line">
                  <a:avLst/>
                </a:prstGeom>
                <a:noFill/>
                <a:ln w="9525" cap="flat">
                  <a:solidFill>
                    <a:srgbClr val="000000"/>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grpSp>
          <p:grpSp>
            <p:nvGrpSpPr>
              <p:cNvPr id="134" name="Group 653">
                <a:extLst>
                  <a:ext uri="{FF2B5EF4-FFF2-40B4-BE49-F238E27FC236}">
                    <a16:creationId xmlns:a16="http://schemas.microsoft.com/office/drawing/2014/main" id="{6832E467-841A-4E13-9017-ADCBA38B01BF}"/>
                  </a:ext>
                </a:extLst>
              </p:cNvPr>
              <p:cNvGrpSpPr/>
              <p:nvPr/>
            </p:nvGrpSpPr>
            <p:grpSpPr>
              <a:xfrm>
                <a:off x="296863" y="26987"/>
                <a:ext cx="273050" cy="292101"/>
                <a:chOff x="0" y="0"/>
                <a:chExt cx="273049" cy="292100"/>
              </a:xfrm>
            </p:grpSpPr>
            <p:grpSp>
              <p:nvGrpSpPr>
                <p:cNvPr id="135" name="Group 644">
                  <a:extLst>
                    <a:ext uri="{FF2B5EF4-FFF2-40B4-BE49-F238E27FC236}">
                      <a16:creationId xmlns:a16="http://schemas.microsoft.com/office/drawing/2014/main" id="{E1EDCC0E-B76E-4336-A39C-1B9AB4299577}"/>
                    </a:ext>
                  </a:extLst>
                </p:cNvPr>
                <p:cNvGrpSpPr/>
                <p:nvPr/>
              </p:nvGrpSpPr>
              <p:grpSpPr>
                <a:xfrm>
                  <a:off x="0" y="0"/>
                  <a:ext cx="225425" cy="227012"/>
                  <a:chOff x="0" y="0"/>
                  <a:chExt cx="225425" cy="227011"/>
                </a:xfrm>
              </p:grpSpPr>
              <p:sp>
                <p:nvSpPr>
                  <p:cNvPr id="144" name="Shape 641">
                    <a:extLst>
                      <a:ext uri="{FF2B5EF4-FFF2-40B4-BE49-F238E27FC236}">
                        <a16:creationId xmlns:a16="http://schemas.microsoft.com/office/drawing/2014/main" id="{AD9B45EA-2FAE-424A-B5A7-181A44FB9256}"/>
                      </a:ext>
                    </a:extLst>
                  </p:cNvPr>
                  <p:cNvSpPr/>
                  <p:nvPr/>
                </p:nvSpPr>
                <p:spPr>
                  <a:xfrm>
                    <a:off x="0" y="0"/>
                    <a:ext cx="225425" cy="227012"/>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145" name="Shape 642">
                    <a:extLst>
                      <a:ext uri="{FF2B5EF4-FFF2-40B4-BE49-F238E27FC236}">
                        <a16:creationId xmlns:a16="http://schemas.microsoft.com/office/drawing/2014/main" id="{DB771007-B13D-4160-B6C3-6CE3EDD0E324}"/>
                      </a:ext>
                    </a:extLst>
                  </p:cNvPr>
                  <p:cNvSpPr/>
                  <p:nvPr/>
                </p:nvSpPr>
                <p:spPr>
                  <a:xfrm>
                    <a:off x="0" y="11246"/>
                    <a:ext cx="44986" cy="21576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146" name="Shape 643">
                    <a:extLst>
                      <a:ext uri="{FF2B5EF4-FFF2-40B4-BE49-F238E27FC236}">
                        <a16:creationId xmlns:a16="http://schemas.microsoft.com/office/drawing/2014/main" id="{A1EF282D-B529-4CFC-84B1-ED311A67BEBA}"/>
                      </a:ext>
                    </a:extLst>
                  </p:cNvPr>
                  <p:cNvSpPr/>
                  <p:nvPr/>
                </p:nvSpPr>
                <p:spPr>
                  <a:xfrm>
                    <a:off x="0" y="0"/>
                    <a:ext cx="225425" cy="227012"/>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grpSp>
            <p:grpSp>
              <p:nvGrpSpPr>
                <p:cNvPr id="136" name="Group 648">
                  <a:extLst>
                    <a:ext uri="{FF2B5EF4-FFF2-40B4-BE49-F238E27FC236}">
                      <a16:creationId xmlns:a16="http://schemas.microsoft.com/office/drawing/2014/main" id="{3E8B404F-2ED9-43E2-BD2E-E9C3B960D7CD}"/>
                    </a:ext>
                  </a:extLst>
                </p:cNvPr>
                <p:cNvGrpSpPr/>
                <p:nvPr/>
              </p:nvGrpSpPr>
              <p:grpSpPr>
                <a:xfrm>
                  <a:off x="23811" y="31750"/>
                  <a:ext cx="225426" cy="228601"/>
                  <a:chOff x="0" y="0"/>
                  <a:chExt cx="225425" cy="228600"/>
                </a:xfrm>
              </p:grpSpPr>
              <p:sp>
                <p:nvSpPr>
                  <p:cNvPr id="141" name="Shape 645">
                    <a:extLst>
                      <a:ext uri="{FF2B5EF4-FFF2-40B4-BE49-F238E27FC236}">
                        <a16:creationId xmlns:a16="http://schemas.microsoft.com/office/drawing/2014/main" id="{076D7BB7-E75C-4FC3-B9A9-7047DE22B8F5}"/>
                      </a:ext>
                    </a:extLst>
                  </p:cNvPr>
                  <p:cNvSpPr/>
                  <p:nvPr/>
                </p:nvSpPr>
                <p:spPr>
                  <a:xfrm>
                    <a:off x="0" y="-1"/>
                    <a:ext cx="225425" cy="228601"/>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4"/>
                          <a:pt x="0" y="20537"/>
                        </a:cubicBezTo>
                        <a:cubicBezTo>
                          <a:pt x="0" y="19951"/>
                          <a:pt x="482" y="19475"/>
                          <a:pt x="1078" y="19475"/>
                        </a:cubicBezTo>
                        <a:lnTo>
                          <a:pt x="2155" y="19475"/>
                        </a:ln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close/>
                      </a:path>
                    </a:pathLst>
                  </a:custGeom>
                  <a:solidFill>
                    <a:srgbClr val="FFFFFF"/>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142" name="Shape 646">
                    <a:extLst>
                      <a:ext uri="{FF2B5EF4-FFF2-40B4-BE49-F238E27FC236}">
                        <a16:creationId xmlns:a16="http://schemas.microsoft.com/office/drawing/2014/main" id="{B7BAF9E3-F4DA-4828-9A7B-8D08058EFA66}"/>
                      </a:ext>
                    </a:extLst>
                  </p:cNvPr>
                  <p:cNvSpPr/>
                  <p:nvPr/>
                </p:nvSpPr>
                <p:spPr>
                  <a:xfrm>
                    <a:off x="0" y="11245"/>
                    <a:ext cx="44986" cy="2173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17"/>
                          <a:pt x="19182" y="1118"/>
                          <a:pt x="16200" y="1118"/>
                        </a:cubicBezTo>
                        <a:cubicBezTo>
                          <a:pt x="14709" y="1118"/>
                          <a:pt x="13500" y="867"/>
                          <a:pt x="13500" y="559"/>
                        </a:cubicBezTo>
                        <a:cubicBezTo>
                          <a:pt x="13500" y="250"/>
                          <a:pt x="14709" y="0"/>
                          <a:pt x="16200" y="0"/>
                        </a:cubicBezTo>
                        <a:close/>
                        <a:moveTo>
                          <a:pt x="10800" y="20482"/>
                        </a:moveTo>
                        <a:cubicBezTo>
                          <a:pt x="10800" y="21100"/>
                          <a:pt x="8382" y="21600"/>
                          <a:pt x="5400" y="21600"/>
                        </a:cubicBezTo>
                        <a:cubicBezTo>
                          <a:pt x="2418" y="21600"/>
                          <a:pt x="0" y="21100"/>
                          <a:pt x="0" y="20482"/>
                        </a:cubicBezTo>
                        <a:cubicBezTo>
                          <a:pt x="0" y="19865"/>
                          <a:pt x="2418" y="19365"/>
                          <a:pt x="5400" y="19365"/>
                        </a:cubicBezTo>
                        <a:cubicBezTo>
                          <a:pt x="6891" y="19365"/>
                          <a:pt x="8100" y="19615"/>
                          <a:pt x="8100" y="19924"/>
                        </a:cubicBezTo>
                        <a:cubicBezTo>
                          <a:pt x="8100" y="20232"/>
                          <a:pt x="6891" y="20482"/>
                          <a:pt x="5400" y="20482"/>
                        </a:cubicBezTo>
                        <a:close/>
                      </a:path>
                    </a:pathLst>
                  </a:custGeom>
                  <a:solidFill>
                    <a:srgbClr val="000000">
                      <a:alpha val="20000"/>
                    </a:srgbClr>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143" name="Shape 647">
                    <a:extLst>
                      <a:ext uri="{FF2B5EF4-FFF2-40B4-BE49-F238E27FC236}">
                        <a16:creationId xmlns:a16="http://schemas.microsoft.com/office/drawing/2014/main" id="{2AFA3659-7E6D-479A-9D39-D3F64AD45CB3}"/>
                      </a:ext>
                    </a:extLst>
                  </p:cNvPr>
                  <p:cNvSpPr/>
                  <p:nvPr/>
                </p:nvSpPr>
                <p:spPr>
                  <a:xfrm>
                    <a:off x="0" y="-1"/>
                    <a:ext cx="225425" cy="228601"/>
                  </a:xfrm>
                  <a:custGeom>
                    <a:avLst/>
                    <a:gdLst/>
                    <a:ahLst/>
                    <a:cxnLst>
                      <a:cxn ang="0">
                        <a:pos x="wd2" y="hd2"/>
                      </a:cxn>
                      <a:cxn ang="5400000">
                        <a:pos x="wd2" y="hd2"/>
                      </a:cxn>
                      <a:cxn ang="10800000">
                        <a:pos x="wd2" y="hd2"/>
                      </a:cxn>
                      <a:cxn ang="16200000">
                        <a:pos x="wd2" y="hd2"/>
                      </a:cxn>
                    </a:cxnLst>
                    <a:rect l="0" t="0" r="r" b="b"/>
                    <a:pathLst>
                      <a:path w="21600" h="21600" extrusionOk="0">
                        <a:moveTo>
                          <a:pt x="2155" y="19475"/>
                        </a:move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lnTo>
                          <a:pt x="1078" y="21600"/>
                        </a:lnTo>
                        <a:cubicBezTo>
                          <a:pt x="482" y="21600"/>
                          <a:pt x="0" y="21124"/>
                          <a:pt x="0" y="20537"/>
                        </a:cubicBezTo>
                        <a:cubicBezTo>
                          <a:pt x="0" y="19951"/>
                          <a:pt x="482" y="19475"/>
                          <a:pt x="1078" y="19475"/>
                        </a:cubicBezTo>
                        <a:close/>
                        <a:moveTo>
                          <a:pt x="3233" y="0"/>
                        </a:moveTo>
                        <a:cubicBezTo>
                          <a:pt x="3828" y="0"/>
                          <a:pt x="4310" y="476"/>
                          <a:pt x="4310" y="1063"/>
                        </a:cubicBezTo>
                        <a:cubicBezTo>
                          <a:pt x="4310" y="1649"/>
                          <a:pt x="3828" y="2125"/>
                          <a:pt x="3233" y="2125"/>
                        </a:cubicBezTo>
                        <a:cubicBezTo>
                          <a:pt x="2935" y="2125"/>
                          <a:pt x="2694" y="1887"/>
                          <a:pt x="2694" y="1594"/>
                        </a:cubicBezTo>
                        <a:cubicBezTo>
                          <a:pt x="2694" y="1300"/>
                          <a:pt x="2935" y="1063"/>
                          <a:pt x="3233" y="1063"/>
                        </a:cubicBezTo>
                        <a:lnTo>
                          <a:pt x="4311" y="1063"/>
                        </a:lnTo>
                        <a:moveTo>
                          <a:pt x="19445" y="2125"/>
                        </a:moveTo>
                        <a:lnTo>
                          <a:pt x="3233" y="2125"/>
                        </a:lnTo>
                        <a:moveTo>
                          <a:pt x="1078" y="19475"/>
                        </a:moveTo>
                        <a:cubicBezTo>
                          <a:pt x="1375" y="19475"/>
                          <a:pt x="1616" y="19713"/>
                          <a:pt x="1616" y="20006"/>
                        </a:cubicBezTo>
                        <a:cubicBezTo>
                          <a:pt x="1616" y="20299"/>
                          <a:pt x="1375" y="20537"/>
                          <a:pt x="1078" y="20537"/>
                        </a:cubicBezTo>
                        <a:lnTo>
                          <a:pt x="2155" y="20537"/>
                        </a:lnTo>
                        <a:moveTo>
                          <a:pt x="1078" y="21600"/>
                        </a:moveTo>
                        <a:cubicBezTo>
                          <a:pt x="1673" y="21600"/>
                          <a:pt x="2155" y="21124"/>
                          <a:pt x="2155" y="20537"/>
                        </a:cubicBezTo>
                        <a:lnTo>
                          <a:pt x="2155" y="19475"/>
                        </a:lnTo>
                      </a:path>
                    </a:pathLst>
                  </a:custGeom>
                  <a:noFill/>
                  <a:ln w="9525" cap="flat">
                    <a:solidFill>
                      <a:srgbClr val="000000"/>
                    </a:solidFill>
                    <a:prstDash val="solid"/>
                    <a:round/>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grpSp>
            <p:grpSp>
              <p:nvGrpSpPr>
                <p:cNvPr id="137" name="Group 652">
                  <a:extLst>
                    <a:ext uri="{FF2B5EF4-FFF2-40B4-BE49-F238E27FC236}">
                      <a16:creationId xmlns:a16="http://schemas.microsoft.com/office/drawing/2014/main" id="{2FC9C29C-6223-44CF-88D0-122A844D62AF}"/>
                    </a:ext>
                  </a:extLst>
                </p:cNvPr>
                <p:cNvGrpSpPr/>
                <p:nvPr/>
              </p:nvGrpSpPr>
              <p:grpSpPr>
                <a:xfrm>
                  <a:off x="47624" y="65087"/>
                  <a:ext cx="225426" cy="227014"/>
                  <a:chOff x="0" y="0"/>
                  <a:chExt cx="225425" cy="227013"/>
                </a:xfrm>
              </p:grpSpPr>
              <p:sp>
                <p:nvSpPr>
                  <p:cNvPr id="138" name="Shape 649">
                    <a:extLst>
                      <a:ext uri="{FF2B5EF4-FFF2-40B4-BE49-F238E27FC236}">
                        <a16:creationId xmlns:a16="http://schemas.microsoft.com/office/drawing/2014/main" id="{869B1D8F-7930-454E-9D44-A3B781E9EA93}"/>
                      </a:ext>
                    </a:extLst>
                  </p:cNvPr>
                  <p:cNvSpPr/>
                  <p:nvPr/>
                </p:nvSpPr>
                <p:spPr>
                  <a:xfrm>
                    <a:off x="0" y="-1"/>
                    <a:ext cx="225425" cy="227015"/>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139" name="Shape 650">
                    <a:extLst>
                      <a:ext uri="{FF2B5EF4-FFF2-40B4-BE49-F238E27FC236}">
                        <a16:creationId xmlns:a16="http://schemas.microsoft.com/office/drawing/2014/main" id="{6366EDD8-DD3C-47BC-A535-84B3F9F0F5AF}"/>
                      </a:ext>
                    </a:extLst>
                  </p:cNvPr>
                  <p:cNvSpPr/>
                  <p:nvPr/>
                </p:nvSpPr>
                <p:spPr>
                  <a:xfrm>
                    <a:off x="0" y="11245"/>
                    <a:ext cx="44986" cy="21576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140" name="Shape 651">
                    <a:extLst>
                      <a:ext uri="{FF2B5EF4-FFF2-40B4-BE49-F238E27FC236}">
                        <a16:creationId xmlns:a16="http://schemas.microsoft.com/office/drawing/2014/main" id="{D5A9B1D5-FFBB-40B9-B470-540245F7940A}"/>
                      </a:ext>
                    </a:extLst>
                  </p:cNvPr>
                  <p:cNvSpPr/>
                  <p:nvPr/>
                </p:nvSpPr>
                <p:spPr>
                  <a:xfrm>
                    <a:off x="0" y="-1"/>
                    <a:ext cx="225425" cy="227015"/>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grpSp>
          </p:grpSp>
        </p:grpSp>
      </p:grpSp>
      <p:grpSp>
        <p:nvGrpSpPr>
          <p:cNvPr id="156" name="Group 681">
            <a:extLst>
              <a:ext uri="{FF2B5EF4-FFF2-40B4-BE49-F238E27FC236}">
                <a16:creationId xmlns:a16="http://schemas.microsoft.com/office/drawing/2014/main" id="{75CCE82D-333E-454C-A90F-33A1389DCABD}"/>
              </a:ext>
            </a:extLst>
          </p:cNvPr>
          <p:cNvGrpSpPr/>
          <p:nvPr/>
        </p:nvGrpSpPr>
        <p:grpSpPr>
          <a:xfrm>
            <a:off x="5989217" y="3823225"/>
            <a:ext cx="615726" cy="346383"/>
            <a:chOff x="0" y="0"/>
            <a:chExt cx="731837" cy="400051"/>
          </a:xfrm>
        </p:grpSpPr>
        <p:sp>
          <p:nvSpPr>
            <p:cNvPr id="157" name="Shape 656">
              <a:extLst>
                <a:ext uri="{FF2B5EF4-FFF2-40B4-BE49-F238E27FC236}">
                  <a16:creationId xmlns:a16="http://schemas.microsoft.com/office/drawing/2014/main" id="{01B4B3AE-613B-4BA8-8E3C-E9A54143B10C}"/>
                </a:ext>
              </a:extLst>
            </p:cNvPr>
            <p:cNvSpPr/>
            <p:nvPr/>
          </p:nvSpPr>
          <p:spPr>
            <a:xfrm>
              <a:off x="-1" y="-1"/>
              <a:ext cx="731839" cy="400053"/>
            </a:xfrm>
            <a:prstGeom prst="rect">
              <a:avLst/>
            </a:prstGeom>
            <a:solidFill>
              <a:srgbClr val="FFFFFF"/>
            </a:solidFill>
            <a:ln w="9525" cap="flat">
              <a:solidFill>
                <a:srgbClr val="000000"/>
              </a:solidFill>
              <a:prstDash val="solid"/>
              <a:round/>
            </a:ln>
            <a:effectLst/>
          </p:spPr>
          <p:txBody>
            <a:bodyPr wrap="square" lIns="41147" tIns="41147" rIns="41147" bIns="41147" numCol="1"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400"/>
              </a:pPr>
              <a:endParaRPr kumimoji="0" sz="126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grpSp>
          <p:nvGrpSpPr>
            <p:cNvPr id="158" name="Group 680">
              <a:extLst>
                <a:ext uri="{FF2B5EF4-FFF2-40B4-BE49-F238E27FC236}">
                  <a16:creationId xmlns:a16="http://schemas.microsoft.com/office/drawing/2014/main" id="{7F194381-4D71-46DF-A9D6-44A335F4AB4A}"/>
                </a:ext>
              </a:extLst>
            </p:cNvPr>
            <p:cNvGrpSpPr/>
            <p:nvPr/>
          </p:nvGrpSpPr>
          <p:grpSpPr>
            <a:xfrm>
              <a:off x="80962" y="26989"/>
              <a:ext cx="569914" cy="346076"/>
              <a:chOff x="0" y="0"/>
              <a:chExt cx="569912" cy="346075"/>
            </a:xfrm>
          </p:grpSpPr>
          <p:grpSp>
            <p:nvGrpSpPr>
              <p:cNvPr id="159" name="Group 666">
                <a:extLst>
                  <a:ext uri="{FF2B5EF4-FFF2-40B4-BE49-F238E27FC236}">
                    <a16:creationId xmlns:a16="http://schemas.microsoft.com/office/drawing/2014/main" id="{111FC579-0388-42D5-B681-4ADA6B30E4D2}"/>
                  </a:ext>
                </a:extLst>
              </p:cNvPr>
              <p:cNvGrpSpPr/>
              <p:nvPr/>
            </p:nvGrpSpPr>
            <p:grpSpPr>
              <a:xfrm>
                <a:off x="-1" y="-1"/>
                <a:ext cx="263526" cy="346077"/>
                <a:chOff x="0" y="0"/>
                <a:chExt cx="263524" cy="346075"/>
              </a:xfrm>
            </p:grpSpPr>
            <p:grpSp>
              <p:nvGrpSpPr>
                <p:cNvPr id="173" name="Group 660">
                  <a:extLst>
                    <a:ext uri="{FF2B5EF4-FFF2-40B4-BE49-F238E27FC236}">
                      <a16:creationId xmlns:a16="http://schemas.microsoft.com/office/drawing/2014/main" id="{043F9979-5631-4AE8-8DEE-4B854BB160D0}"/>
                    </a:ext>
                  </a:extLst>
                </p:cNvPr>
                <p:cNvGrpSpPr/>
                <p:nvPr/>
              </p:nvGrpSpPr>
              <p:grpSpPr>
                <a:xfrm>
                  <a:off x="-1" y="-1"/>
                  <a:ext cx="263526" cy="346077"/>
                  <a:chOff x="0" y="0"/>
                  <a:chExt cx="263524" cy="346075"/>
                </a:xfrm>
              </p:grpSpPr>
              <p:sp>
                <p:nvSpPr>
                  <p:cNvPr id="179" name="Shape 657">
                    <a:extLst>
                      <a:ext uri="{FF2B5EF4-FFF2-40B4-BE49-F238E27FC236}">
                        <a16:creationId xmlns:a16="http://schemas.microsoft.com/office/drawing/2014/main" id="{862D36B2-11EC-47FA-BF21-B36FD3E19B72}"/>
                      </a:ext>
                    </a:extLst>
                  </p:cNvPr>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393"/>
                        </a:lnTo>
                        <a:lnTo>
                          <a:pt x="16075" y="21600"/>
                        </a:lnTo>
                        <a:lnTo>
                          <a:pt x="0" y="21600"/>
                        </a:lnTo>
                        <a:close/>
                      </a:path>
                    </a:pathLst>
                  </a:custGeom>
                  <a:solidFill>
                    <a:srgbClr val="FFFFFF"/>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620" b="0" i="0" u="none" strike="noStrike" kern="1200" cap="none" spc="0" normalizeH="0" baseline="0" noProof="0" dirty="0">
                      <a:ln>
                        <a:noFill/>
                      </a:ln>
                      <a:solidFill>
                        <a:srgbClr val="FFFFFF"/>
                      </a:solidFill>
                      <a:effectLst/>
                      <a:uLnTx/>
                      <a:uFillTx/>
                      <a:latin typeface="Raleway" panose="020B0503030101060003" pitchFamily="34" charset="0"/>
                      <a:ea typeface="+mn-ea"/>
                      <a:cs typeface="+mn-cs"/>
                    </a:endParaRPr>
                  </a:p>
                </p:txBody>
              </p:sp>
              <p:sp>
                <p:nvSpPr>
                  <p:cNvPr id="180" name="Shape 658">
                    <a:extLst>
                      <a:ext uri="{FF2B5EF4-FFF2-40B4-BE49-F238E27FC236}">
                        <a16:creationId xmlns:a16="http://schemas.microsoft.com/office/drawing/2014/main" id="{4C3CC44F-E9D4-47FE-A927-8766C13C0552}"/>
                      </a:ext>
                    </a:extLst>
                  </p:cNvPr>
                  <p:cNvSpPr/>
                  <p:nvPr/>
                </p:nvSpPr>
                <p:spPr>
                  <a:xfrm rot="10800000" flipH="1">
                    <a:off x="196111" y="0"/>
                    <a:ext cx="67414" cy="674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620" b="0" i="0" u="none" strike="noStrike" kern="1200" cap="none" spc="0" normalizeH="0" baseline="0" noProof="0" dirty="0">
                      <a:ln>
                        <a:noFill/>
                      </a:ln>
                      <a:solidFill>
                        <a:srgbClr val="FFFFFF"/>
                      </a:solidFill>
                      <a:effectLst/>
                      <a:uLnTx/>
                      <a:uFillTx/>
                      <a:latin typeface="Raleway" panose="020B0503030101060003" pitchFamily="34" charset="0"/>
                      <a:ea typeface="+mn-ea"/>
                      <a:cs typeface="+mn-cs"/>
                    </a:endParaRPr>
                  </a:p>
                </p:txBody>
              </p:sp>
              <p:sp>
                <p:nvSpPr>
                  <p:cNvPr id="181" name="Shape 659">
                    <a:extLst>
                      <a:ext uri="{FF2B5EF4-FFF2-40B4-BE49-F238E27FC236}">
                        <a16:creationId xmlns:a16="http://schemas.microsoft.com/office/drawing/2014/main" id="{3AB575D2-17CA-4A26-97C9-9B67273C5034}"/>
                      </a:ext>
                    </a:extLst>
                  </p:cNvPr>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16075" y="21600"/>
                        </a:moveTo>
                        <a:lnTo>
                          <a:pt x="17180" y="18234"/>
                        </a:lnTo>
                        <a:lnTo>
                          <a:pt x="21600" y="17393"/>
                        </a:lnTo>
                        <a:lnTo>
                          <a:pt x="16075" y="21600"/>
                        </a:lnTo>
                        <a:lnTo>
                          <a:pt x="0" y="21600"/>
                        </a:lnTo>
                        <a:lnTo>
                          <a:pt x="0" y="0"/>
                        </a:lnTo>
                        <a:lnTo>
                          <a:pt x="21600" y="0"/>
                        </a:lnTo>
                        <a:lnTo>
                          <a:pt x="21600" y="17393"/>
                        </a:lnTo>
                      </a:path>
                    </a:pathLst>
                  </a:custGeom>
                  <a:noFill/>
                  <a:ln w="9525" cap="flat">
                    <a:solidFill>
                      <a:srgbClr val="000000"/>
                    </a:solidFill>
                    <a:prstDash val="solid"/>
                    <a:round/>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620" b="0" i="0" u="none" strike="noStrike" kern="1200" cap="none" spc="0" normalizeH="0" baseline="0" noProof="0" dirty="0">
                      <a:ln>
                        <a:noFill/>
                      </a:ln>
                      <a:solidFill>
                        <a:srgbClr val="FFFFFF"/>
                      </a:solidFill>
                      <a:effectLst/>
                      <a:uLnTx/>
                      <a:uFillTx/>
                      <a:latin typeface="Raleway" panose="020B0503030101060003" pitchFamily="34" charset="0"/>
                      <a:ea typeface="+mn-ea"/>
                      <a:cs typeface="+mn-cs"/>
                    </a:endParaRPr>
                  </a:p>
                </p:txBody>
              </p:sp>
            </p:grpSp>
            <p:sp>
              <p:nvSpPr>
                <p:cNvPr id="174" name="Shape 661">
                  <a:extLst>
                    <a:ext uri="{FF2B5EF4-FFF2-40B4-BE49-F238E27FC236}">
                      <a16:creationId xmlns:a16="http://schemas.microsoft.com/office/drawing/2014/main" id="{B3C8689A-0A71-4A36-9CC5-211D1235B785}"/>
                    </a:ext>
                  </a:extLst>
                </p:cNvPr>
                <p:cNvSpPr/>
                <p:nvPr/>
              </p:nvSpPr>
              <p:spPr>
                <a:xfrm>
                  <a:off x="57149" y="123824"/>
                  <a:ext cx="184151" cy="1"/>
                </a:xfrm>
                <a:prstGeom prst="line">
                  <a:avLst/>
                </a:prstGeom>
                <a:noFill/>
                <a:ln w="9525" cap="flat">
                  <a:solidFill>
                    <a:srgbClr val="000000"/>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175" name="Shape 662">
                  <a:extLst>
                    <a:ext uri="{FF2B5EF4-FFF2-40B4-BE49-F238E27FC236}">
                      <a16:creationId xmlns:a16="http://schemas.microsoft.com/office/drawing/2014/main" id="{924A28A0-6E82-4B6D-8AA2-7B7472BE615F}"/>
                    </a:ext>
                  </a:extLst>
                </p:cNvPr>
                <p:cNvSpPr/>
                <p:nvPr/>
              </p:nvSpPr>
              <p:spPr>
                <a:xfrm>
                  <a:off x="57149" y="169861"/>
                  <a:ext cx="184151" cy="1"/>
                </a:xfrm>
                <a:prstGeom prst="line">
                  <a:avLst/>
                </a:prstGeom>
                <a:noFill/>
                <a:ln w="9525" cap="flat">
                  <a:solidFill>
                    <a:srgbClr val="000000"/>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176" name="Shape 663">
                  <a:extLst>
                    <a:ext uri="{FF2B5EF4-FFF2-40B4-BE49-F238E27FC236}">
                      <a16:creationId xmlns:a16="http://schemas.microsoft.com/office/drawing/2014/main" id="{D1C26101-E626-4B4A-8362-F5DD30C5EA25}"/>
                    </a:ext>
                  </a:extLst>
                </p:cNvPr>
                <p:cNvSpPr/>
                <p:nvPr/>
              </p:nvSpPr>
              <p:spPr>
                <a:xfrm>
                  <a:off x="57149" y="217486"/>
                  <a:ext cx="184151" cy="1"/>
                </a:xfrm>
                <a:prstGeom prst="line">
                  <a:avLst/>
                </a:prstGeom>
                <a:noFill/>
                <a:ln w="9525" cap="flat">
                  <a:solidFill>
                    <a:srgbClr val="000000"/>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177" name="Shape 664">
                  <a:extLst>
                    <a:ext uri="{FF2B5EF4-FFF2-40B4-BE49-F238E27FC236}">
                      <a16:creationId xmlns:a16="http://schemas.microsoft.com/office/drawing/2014/main" id="{167EEDCC-B71D-4E2A-AE77-5245C1315E48}"/>
                    </a:ext>
                  </a:extLst>
                </p:cNvPr>
                <p:cNvSpPr/>
                <p:nvPr/>
              </p:nvSpPr>
              <p:spPr>
                <a:xfrm>
                  <a:off x="57149" y="265111"/>
                  <a:ext cx="184151" cy="1"/>
                </a:xfrm>
                <a:prstGeom prst="line">
                  <a:avLst/>
                </a:prstGeom>
                <a:noFill/>
                <a:ln w="9525" cap="flat">
                  <a:solidFill>
                    <a:srgbClr val="000000"/>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178" name="Shape 665">
                  <a:extLst>
                    <a:ext uri="{FF2B5EF4-FFF2-40B4-BE49-F238E27FC236}">
                      <a16:creationId xmlns:a16="http://schemas.microsoft.com/office/drawing/2014/main" id="{96B3AACF-E3DA-4604-89D8-C813CD1055F6}"/>
                    </a:ext>
                  </a:extLst>
                </p:cNvPr>
                <p:cNvSpPr/>
                <p:nvPr/>
              </p:nvSpPr>
              <p:spPr>
                <a:xfrm>
                  <a:off x="55562" y="76199"/>
                  <a:ext cx="122237" cy="1"/>
                </a:xfrm>
                <a:prstGeom prst="line">
                  <a:avLst/>
                </a:prstGeom>
                <a:noFill/>
                <a:ln w="9525" cap="flat">
                  <a:solidFill>
                    <a:srgbClr val="000000"/>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grpSp>
          <p:grpSp>
            <p:nvGrpSpPr>
              <p:cNvPr id="160" name="Group 679">
                <a:extLst>
                  <a:ext uri="{FF2B5EF4-FFF2-40B4-BE49-F238E27FC236}">
                    <a16:creationId xmlns:a16="http://schemas.microsoft.com/office/drawing/2014/main" id="{A523638D-A7E5-4617-B0C5-38429E20A2C5}"/>
                  </a:ext>
                </a:extLst>
              </p:cNvPr>
              <p:cNvGrpSpPr/>
              <p:nvPr/>
            </p:nvGrpSpPr>
            <p:grpSpPr>
              <a:xfrm>
                <a:off x="296863" y="26986"/>
                <a:ext cx="273050" cy="292101"/>
                <a:chOff x="0" y="0"/>
                <a:chExt cx="273049" cy="292100"/>
              </a:xfrm>
            </p:grpSpPr>
            <p:grpSp>
              <p:nvGrpSpPr>
                <p:cNvPr id="161" name="Group 670">
                  <a:extLst>
                    <a:ext uri="{FF2B5EF4-FFF2-40B4-BE49-F238E27FC236}">
                      <a16:creationId xmlns:a16="http://schemas.microsoft.com/office/drawing/2014/main" id="{C45FDE3C-A7CD-4DA9-9657-9C475C2A6C33}"/>
                    </a:ext>
                  </a:extLst>
                </p:cNvPr>
                <p:cNvGrpSpPr/>
                <p:nvPr/>
              </p:nvGrpSpPr>
              <p:grpSpPr>
                <a:xfrm>
                  <a:off x="0" y="0"/>
                  <a:ext cx="225425" cy="227014"/>
                  <a:chOff x="0" y="0"/>
                  <a:chExt cx="225425" cy="227013"/>
                </a:xfrm>
              </p:grpSpPr>
              <p:sp>
                <p:nvSpPr>
                  <p:cNvPr id="170" name="Shape 667">
                    <a:extLst>
                      <a:ext uri="{FF2B5EF4-FFF2-40B4-BE49-F238E27FC236}">
                        <a16:creationId xmlns:a16="http://schemas.microsoft.com/office/drawing/2014/main" id="{30FBF9CE-6E34-49E1-B965-9F7B5F35169F}"/>
                      </a:ext>
                    </a:extLst>
                  </p:cNvPr>
                  <p:cNvSpPr/>
                  <p:nvPr/>
                </p:nvSpPr>
                <p:spPr>
                  <a:xfrm>
                    <a:off x="0" y="-1"/>
                    <a:ext cx="225425" cy="227015"/>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171" name="Shape 668">
                    <a:extLst>
                      <a:ext uri="{FF2B5EF4-FFF2-40B4-BE49-F238E27FC236}">
                        <a16:creationId xmlns:a16="http://schemas.microsoft.com/office/drawing/2014/main" id="{198D912B-962F-4012-989A-EA4D3B7D7400}"/>
                      </a:ext>
                    </a:extLst>
                  </p:cNvPr>
                  <p:cNvSpPr/>
                  <p:nvPr/>
                </p:nvSpPr>
                <p:spPr>
                  <a:xfrm>
                    <a:off x="0" y="11245"/>
                    <a:ext cx="44986" cy="21576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172" name="Shape 669">
                    <a:extLst>
                      <a:ext uri="{FF2B5EF4-FFF2-40B4-BE49-F238E27FC236}">
                        <a16:creationId xmlns:a16="http://schemas.microsoft.com/office/drawing/2014/main" id="{D3AD5514-0169-4D33-9F4E-91482351F30D}"/>
                      </a:ext>
                    </a:extLst>
                  </p:cNvPr>
                  <p:cNvSpPr/>
                  <p:nvPr/>
                </p:nvSpPr>
                <p:spPr>
                  <a:xfrm>
                    <a:off x="0" y="-1"/>
                    <a:ext cx="225425" cy="227015"/>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grpSp>
            <p:grpSp>
              <p:nvGrpSpPr>
                <p:cNvPr id="162" name="Group 674">
                  <a:extLst>
                    <a:ext uri="{FF2B5EF4-FFF2-40B4-BE49-F238E27FC236}">
                      <a16:creationId xmlns:a16="http://schemas.microsoft.com/office/drawing/2014/main" id="{A77B2E9E-6097-47D4-B58F-D7F517EB3D4C}"/>
                    </a:ext>
                  </a:extLst>
                </p:cNvPr>
                <p:cNvGrpSpPr/>
                <p:nvPr/>
              </p:nvGrpSpPr>
              <p:grpSpPr>
                <a:xfrm>
                  <a:off x="23811" y="31750"/>
                  <a:ext cx="225426" cy="228601"/>
                  <a:chOff x="0" y="0"/>
                  <a:chExt cx="225425" cy="228600"/>
                </a:xfrm>
              </p:grpSpPr>
              <p:sp>
                <p:nvSpPr>
                  <p:cNvPr id="167" name="Shape 671">
                    <a:extLst>
                      <a:ext uri="{FF2B5EF4-FFF2-40B4-BE49-F238E27FC236}">
                        <a16:creationId xmlns:a16="http://schemas.microsoft.com/office/drawing/2014/main" id="{DA232A2E-A768-4CC5-AFC6-1AD7B3729116}"/>
                      </a:ext>
                    </a:extLst>
                  </p:cNvPr>
                  <p:cNvSpPr/>
                  <p:nvPr/>
                </p:nvSpPr>
                <p:spPr>
                  <a:xfrm>
                    <a:off x="0" y="-1"/>
                    <a:ext cx="225425" cy="228601"/>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4"/>
                          <a:pt x="0" y="20537"/>
                        </a:cubicBezTo>
                        <a:cubicBezTo>
                          <a:pt x="0" y="19951"/>
                          <a:pt x="482" y="19475"/>
                          <a:pt x="1078" y="19475"/>
                        </a:cubicBezTo>
                        <a:lnTo>
                          <a:pt x="2155" y="19475"/>
                        </a:ln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close/>
                      </a:path>
                    </a:pathLst>
                  </a:custGeom>
                  <a:solidFill>
                    <a:srgbClr val="FFFFFF"/>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168" name="Shape 672">
                    <a:extLst>
                      <a:ext uri="{FF2B5EF4-FFF2-40B4-BE49-F238E27FC236}">
                        <a16:creationId xmlns:a16="http://schemas.microsoft.com/office/drawing/2014/main" id="{4478CC16-221D-452D-8D13-880009A6DE71}"/>
                      </a:ext>
                    </a:extLst>
                  </p:cNvPr>
                  <p:cNvSpPr/>
                  <p:nvPr/>
                </p:nvSpPr>
                <p:spPr>
                  <a:xfrm>
                    <a:off x="0" y="11245"/>
                    <a:ext cx="44986" cy="2173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17"/>
                          <a:pt x="19182" y="1118"/>
                          <a:pt x="16200" y="1118"/>
                        </a:cubicBezTo>
                        <a:cubicBezTo>
                          <a:pt x="14709" y="1118"/>
                          <a:pt x="13500" y="867"/>
                          <a:pt x="13500" y="559"/>
                        </a:cubicBezTo>
                        <a:cubicBezTo>
                          <a:pt x="13500" y="250"/>
                          <a:pt x="14709" y="0"/>
                          <a:pt x="16200" y="0"/>
                        </a:cubicBezTo>
                        <a:close/>
                        <a:moveTo>
                          <a:pt x="10800" y="20482"/>
                        </a:moveTo>
                        <a:cubicBezTo>
                          <a:pt x="10800" y="21100"/>
                          <a:pt x="8382" y="21600"/>
                          <a:pt x="5400" y="21600"/>
                        </a:cubicBezTo>
                        <a:cubicBezTo>
                          <a:pt x="2418" y="21600"/>
                          <a:pt x="0" y="21100"/>
                          <a:pt x="0" y="20482"/>
                        </a:cubicBezTo>
                        <a:cubicBezTo>
                          <a:pt x="0" y="19865"/>
                          <a:pt x="2418" y="19365"/>
                          <a:pt x="5400" y="19365"/>
                        </a:cubicBezTo>
                        <a:cubicBezTo>
                          <a:pt x="6891" y="19365"/>
                          <a:pt x="8100" y="19615"/>
                          <a:pt x="8100" y="19924"/>
                        </a:cubicBezTo>
                        <a:cubicBezTo>
                          <a:pt x="8100" y="20232"/>
                          <a:pt x="6891" y="20482"/>
                          <a:pt x="5400" y="20482"/>
                        </a:cubicBezTo>
                        <a:close/>
                      </a:path>
                    </a:pathLst>
                  </a:custGeom>
                  <a:solidFill>
                    <a:srgbClr val="000000">
                      <a:alpha val="20000"/>
                    </a:srgbClr>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169" name="Shape 673">
                    <a:extLst>
                      <a:ext uri="{FF2B5EF4-FFF2-40B4-BE49-F238E27FC236}">
                        <a16:creationId xmlns:a16="http://schemas.microsoft.com/office/drawing/2014/main" id="{5E8F6C28-FE4F-4BA5-8A99-E27607D8794C}"/>
                      </a:ext>
                    </a:extLst>
                  </p:cNvPr>
                  <p:cNvSpPr/>
                  <p:nvPr/>
                </p:nvSpPr>
                <p:spPr>
                  <a:xfrm>
                    <a:off x="0" y="-1"/>
                    <a:ext cx="225425" cy="228601"/>
                  </a:xfrm>
                  <a:custGeom>
                    <a:avLst/>
                    <a:gdLst/>
                    <a:ahLst/>
                    <a:cxnLst>
                      <a:cxn ang="0">
                        <a:pos x="wd2" y="hd2"/>
                      </a:cxn>
                      <a:cxn ang="5400000">
                        <a:pos x="wd2" y="hd2"/>
                      </a:cxn>
                      <a:cxn ang="10800000">
                        <a:pos x="wd2" y="hd2"/>
                      </a:cxn>
                      <a:cxn ang="16200000">
                        <a:pos x="wd2" y="hd2"/>
                      </a:cxn>
                    </a:cxnLst>
                    <a:rect l="0" t="0" r="r" b="b"/>
                    <a:pathLst>
                      <a:path w="21600" h="21600" extrusionOk="0">
                        <a:moveTo>
                          <a:pt x="2155" y="19475"/>
                        </a:move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lnTo>
                          <a:pt x="1078" y="21600"/>
                        </a:lnTo>
                        <a:cubicBezTo>
                          <a:pt x="482" y="21600"/>
                          <a:pt x="0" y="21124"/>
                          <a:pt x="0" y="20537"/>
                        </a:cubicBezTo>
                        <a:cubicBezTo>
                          <a:pt x="0" y="19951"/>
                          <a:pt x="482" y="19475"/>
                          <a:pt x="1078" y="19475"/>
                        </a:cubicBezTo>
                        <a:close/>
                        <a:moveTo>
                          <a:pt x="3233" y="0"/>
                        </a:moveTo>
                        <a:cubicBezTo>
                          <a:pt x="3828" y="0"/>
                          <a:pt x="4310" y="476"/>
                          <a:pt x="4310" y="1063"/>
                        </a:cubicBezTo>
                        <a:cubicBezTo>
                          <a:pt x="4310" y="1649"/>
                          <a:pt x="3828" y="2125"/>
                          <a:pt x="3233" y="2125"/>
                        </a:cubicBezTo>
                        <a:cubicBezTo>
                          <a:pt x="2935" y="2125"/>
                          <a:pt x="2694" y="1887"/>
                          <a:pt x="2694" y="1594"/>
                        </a:cubicBezTo>
                        <a:cubicBezTo>
                          <a:pt x="2694" y="1300"/>
                          <a:pt x="2935" y="1063"/>
                          <a:pt x="3233" y="1063"/>
                        </a:cubicBezTo>
                        <a:lnTo>
                          <a:pt x="4311" y="1063"/>
                        </a:lnTo>
                        <a:moveTo>
                          <a:pt x="19445" y="2125"/>
                        </a:moveTo>
                        <a:lnTo>
                          <a:pt x="3233" y="2125"/>
                        </a:lnTo>
                        <a:moveTo>
                          <a:pt x="1078" y="19475"/>
                        </a:moveTo>
                        <a:cubicBezTo>
                          <a:pt x="1375" y="19475"/>
                          <a:pt x="1616" y="19713"/>
                          <a:pt x="1616" y="20006"/>
                        </a:cubicBezTo>
                        <a:cubicBezTo>
                          <a:pt x="1616" y="20299"/>
                          <a:pt x="1375" y="20537"/>
                          <a:pt x="1078" y="20537"/>
                        </a:cubicBezTo>
                        <a:lnTo>
                          <a:pt x="2155" y="20537"/>
                        </a:lnTo>
                        <a:moveTo>
                          <a:pt x="1078" y="21600"/>
                        </a:moveTo>
                        <a:cubicBezTo>
                          <a:pt x="1673" y="21600"/>
                          <a:pt x="2155" y="21124"/>
                          <a:pt x="2155" y="20537"/>
                        </a:cubicBezTo>
                        <a:lnTo>
                          <a:pt x="2155" y="19475"/>
                        </a:lnTo>
                      </a:path>
                    </a:pathLst>
                  </a:custGeom>
                  <a:noFill/>
                  <a:ln w="9525" cap="flat">
                    <a:solidFill>
                      <a:srgbClr val="000000"/>
                    </a:solidFill>
                    <a:prstDash val="solid"/>
                    <a:round/>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grpSp>
            <p:grpSp>
              <p:nvGrpSpPr>
                <p:cNvPr id="163" name="Group 678">
                  <a:extLst>
                    <a:ext uri="{FF2B5EF4-FFF2-40B4-BE49-F238E27FC236}">
                      <a16:creationId xmlns:a16="http://schemas.microsoft.com/office/drawing/2014/main" id="{BD5F42A5-5BC5-4C0B-AF55-FA0BAB934635}"/>
                    </a:ext>
                  </a:extLst>
                </p:cNvPr>
                <p:cNvGrpSpPr/>
                <p:nvPr/>
              </p:nvGrpSpPr>
              <p:grpSpPr>
                <a:xfrm>
                  <a:off x="47624" y="65088"/>
                  <a:ext cx="225426" cy="227013"/>
                  <a:chOff x="0" y="0"/>
                  <a:chExt cx="225425" cy="227011"/>
                </a:xfrm>
              </p:grpSpPr>
              <p:sp>
                <p:nvSpPr>
                  <p:cNvPr id="164" name="Shape 675">
                    <a:extLst>
                      <a:ext uri="{FF2B5EF4-FFF2-40B4-BE49-F238E27FC236}">
                        <a16:creationId xmlns:a16="http://schemas.microsoft.com/office/drawing/2014/main" id="{97771C41-14D4-4C90-80EE-8224C38CFDB8}"/>
                      </a:ext>
                    </a:extLst>
                  </p:cNvPr>
                  <p:cNvSpPr/>
                  <p:nvPr/>
                </p:nvSpPr>
                <p:spPr>
                  <a:xfrm>
                    <a:off x="0" y="0"/>
                    <a:ext cx="225425" cy="227012"/>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165" name="Shape 676">
                    <a:extLst>
                      <a:ext uri="{FF2B5EF4-FFF2-40B4-BE49-F238E27FC236}">
                        <a16:creationId xmlns:a16="http://schemas.microsoft.com/office/drawing/2014/main" id="{134C8231-CE30-492A-B4FE-CC9B48C350D2}"/>
                      </a:ext>
                    </a:extLst>
                  </p:cNvPr>
                  <p:cNvSpPr/>
                  <p:nvPr/>
                </p:nvSpPr>
                <p:spPr>
                  <a:xfrm>
                    <a:off x="0" y="11246"/>
                    <a:ext cx="44986" cy="21576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166" name="Shape 677">
                    <a:extLst>
                      <a:ext uri="{FF2B5EF4-FFF2-40B4-BE49-F238E27FC236}">
                        <a16:creationId xmlns:a16="http://schemas.microsoft.com/office/drawing/2014/main" id="{FD4277F5-86D3-43EB-8112-1FA238A360D0}"/>
                      </a:ext>
                    </a:extLst>
                  </p:cNvPr>
                  <p:cNvSpPr/>
                  <p:nvPr/>
                </p:nvSpPr>
                <p:spPr>
                  <a:xfrm>
                    <a:off x="0" y="0"/>
                    <a:ext cx="225425" cy="227012"/>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grpSp>
          </p:grpSp>
        </p:grpSp>
      </p:grpSp>
      <p:grpSp>
        <p:nvGrpSpPr>
          <p:cNvPr id="182" name="Group 707">
            <a:extLst>
              <a:ext uri="{FF2B5EF4-FFF2-40B4-BE49-F238E27FC236}">
                <a16:creationId xmlns:a16="http://schemas.microsoft.com/office/drawing/2014/main" id="{960A23BB-5E39-44CF-8E6B-4C0869038AB0}"/>
              </a:ext>
            </a:extLst>
          </p:cNvPr>
          <p:cNvGrpSpPr/>
          <p:nvPr/>
        </p:nvGrpSpPr>
        <p:grpSpPr>
          <a:xfrm>
            <a:off x="1520517" y="3823225"/>
            <a:ext cx="622082" cy="346384"/>
            <a:chOff x="0" y="-1"/>
            <a:chExt cx="731838" cy="400053"/>
          </a:xfrm>
        </p:grpSpPr>
        <p:sp>
          <p:nvSpPr>
            <p:cNvPr id="183" name="Shape 682">
              <a:extLst>
                <a:ext uri="{FF2B5EF4-FFF2-40B4-BE49-F238E27FC236}">
                  <a16:creationId xmlns:a16="http://schemas.microsoft.com/office/drawing/2014/main" id="{523A9FD6-9BAE-406A-A5B0-470A9CD8FB79}"/>
                </a:ext>
              </a:extLst>
            </p:cNvPr>
            <p:cNvSpPr/>
            <p:nvPr/>
          </p:nvSpPr>
          <p:spPr>
            <a:xfrm>
              <a:off x="0" y="-1"/>
              <a:ext cx="731838" cy="400053"/>
            </a:xfrm>
            <a:prstGeom prst="rect">
              <a:avLst/>
            </a:prstGeom>
            <a:solidFill>
              <a:srgbClr val="FFFFFF"/>
            </a:solidFill>
            <a:ln w="9525" cap="flat">
              <a:solidFill>
                <a:srgbClr val="000000"/>
              </a:solidFill>
              <a:prstDash val="solid"/>
              <a:round/>
            </a:ln>
            <a:effectLst/>
          </p:spPr>
          <p:txBody>
            <a:bodyPr wrap="square" lIns="41147" tIns="41147" rIns="41147" bIns="41147" numCol="1"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400"/>
              </a:pPr>
              <a:endParaRPr kumimoji="0" sz="126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grpSp>
          <p:nvGrpSpPr>
            <p:cNvPr id="184" name="Group 706">
              <a:extLst>
                <a:ext uri="{FF2B5EF4-FFF2-40B4-BE49-F238E27FC236}">
                  <a16:creationId xmlns:a16="http://schemas.microsoft.com/office/drawing/2014/main" id="{C6897051-4E62-45BB-889E-36D88FC47B25}"/>
                </a:ext>
              </a:extLst>
            </p:cNvPr>
            <p:cNvGrpSpPr/>
            <p:nvPr/>
          </p:nvGrpSpPr>
          <p:grpSpPr>
            <a:xfrm>
              <a:off x="80962" y="26988"/>
              <a:ext cx="522289" cy="346078"/>
              <a:chOff x="-1" y="-1"/>
              <a:chExt cx="522288" cy="346077"/>
            </a:xfrm>
          </p:grpSpPr>
          <p:grpSp>
            <p:nvGrpSpPr>
              <p:cNvPr id="185" name="Group 692">
                <a:extLst>
                  <a:ext uri="{FF2B5EF4-FFF2-40B4-BE49-F238E27FC236}">
                    <a16:creationId xmlns:a16="http://schemas.microsoft.com/office/drawing/2014/main" id="{19C55D7B-28A6-4070-A522-807906571719}"/>
                  </a:ext>
                </a:extLst>
              </p:cNvPr>
              <p:cNvGrpSpPr/>
              <p:nvPr/>
            </p:nvGrpSpPr>
            <p:grpSpPr>
              <a:xfrm>
                <a:off x="-1" y="-1"/>
                <a:ext cx="263527" cy="346077"/>
                <a:chOff x="0" y="0"/>
                <a:chExt cx="263525" cy="346075"/>
              </a:xfrm>
            </p:grpSpPr>
            <p:grpSp>
              <p:nvGrpSpPr>
                <p:cNvPr id="187" name="Group 686">
                  <a:extLst>
                    <a:ext uri="{FF2B5EF4-FFF2-40B4-BE49-F238E27FC236}">
                      <a16:creationId xmlns:a16="http://schemas.microsoft.com/office/drawing/2014/main" id="{D1495CB6-60DE-4D17-ACBF-5EB77E9457CC}"/>
                    </a:ext>
                  </a:extLst>
                </p:cNvPr>
                <p:cNvGrpSpPr/>
                <p:nvPr/>
              </p:nvGrpSpPr>
              <p:grpSpPr>
                <a:xfrm>
                  <a:off x="-1" y="-1"/>
                  <a:ext cx="263527" cy="346077"/>
                  <a:chOff x="0" y="0"/>
                  <a:chExt cx="263525" cy="346075"/>
                </a:xfrm>
              </p:grpSpPr>
              <p:sp>
                <p:nvSpPr>
                  <p:cNvPr id="193" name="Shape 683">
                    <a:extLst>
                      <a:ext uri="{FF2B5EF4-FFF2-40B4-BE49-F238E27FC236}">
                        <a16:creationId xmlns:a16="http://schemas.microsoft.com/office/drawing/2014/main" id="{E848780B-F8C1-4449-91CF-1C55AFC741AC}"/>
                      </a:ext>
                    </a:extLst>
                  </p:cNvPr>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393"/>
                        </a:lnTo>
                        <a:lnTo>
                          <a:pt x="16075" y="21600"/>
                        </a:lnTo>
                        <a:lnTo>
                          <a:pt x="0" y="21600"/>
                        </a:lnTo>
                        <a:close/>
                      </a:path>
                    </a:pathLst>
                  </a:custGeom>
                  <a:solidFill>
                    <a:srgbClr val="FFFFFF"/>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620" b="0" i="0" u="none" strike="noStrike" kern="1200" cap="none" spc="0" normalizeH="0" baseline="0" noProof="0" dirty="0">
                      <a:ln>
                        <a:noFill/>
                      </a:ln>
                      <a:solidFill>
                        <a:srgbClr val="FFFFFF"/>
                      </a:solidFill>
                      <a:effectLst/>
                      <a:uLnTx/>
                      <a:uFillTx/>
                      <a:latin typeface="Raleway" panose="020B0503030101060003" pitchFamily="34" charset="0"/>
                      <a:ea typeface="+mn-ea"/>
                      <a:cs typeface="+mn-cs"/>
                    </a:endParaRPr>
                  </a:p>
                </p:txBody>
              </p:sp>
              <p:sp>
                <p:nvSpPr>
                  <p:cNvPr id="194" name="Shape 684">
                    <a:extLst>
                      <a:ext uri="{FF2B5EF4-FFF2-40B4-BE49-F238E27FC236}">
                        <a16:creationId xmlns:a16="http://schemas.microsoft.com/office/drawing/2014/main" id="{E55FAFC5-6A1F-4230-99CE-BA69BC5A4CDF}"/>
                      </a:ext>
                    </a:extLst>
                  </p:cNvPr>
                  <p:cNvSpPr/>
                  <p:nvPr/>
                </p:nvSpPr>
                <p:spPr>
                  <a:xfrm rot="10800000" flipH="1">
                    <a:off x="196113" y="0"/>
                    <a:ext cx="67413" cy="674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620" b="0" i="0" u="none" strike="noStrike" kern="1200" cap="none" spc="0" normalizeH="0" baseline="0" noProof="0" dirty="0">
                      <a:ln>
                        <a:noFill/>
                      </a:ln>
                      <a:solidFill>
                        <a:srgbClr val="FFFFFF"/>
                      </a:solidFill>
                      <a:effectLst/>
                      <a:uLnTx/>
                      <a:uFillTx/>
                      <a:latin typeface="Raleway" panose="020B0503030101060003" pitchFamily="34" charset="0"/>
                      <a:ea typeface="+mn-ea"/>
                      <a:cs typeface="+mn-cs"/>
                    </a:endParaRPr>
                  </a:p>
                </p:txBody>
              </p:sp>
              <p:sp>
                <p:nvSpPr>
                  <p:cNvPr id="195" name="Shape 685">
                    <a:extLst>
                      <a:ext uri="{FF2B5EF4-FFF2-40B4-BE49-F238E27FC236}">
                        <a16:creationId xmlns:a16="http://schemas.microsoft.com/office/drawing/2014/main" id="{0491196A-6B20-461B-B4BE-540C1FF9B763}"/>
                      </a:ext>
                    </a:extLst>
                  </p:cNvPr>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16075" y="21600"/>
                        </a:moveTo>
                        <a:lnTo>
                          <a:pt x="17180" y="18234"/>
                        </a:lnTo>
                        <a:lnTo>
                          <a:pt x="21600" y="17393"/>
                        </a:lnTo>
                        <a:lnTo>
                          <a:pt x="16075" y="21600"/>
                        </a:lnTo>
                        <a:lnTo>
                          <a:pt x="0" y="21600"/>
                        </a:lnTo>
                        <a:lnTo>
                          <a:pt x="0" y="0"/>
                        </a:lnTo>
                        <a:lnTo>
                          <a:pt x="21600" y="0"/>
                        </a:lnTo>
                        <a:lnTo>
                          <a:pt x="21600" y="17393"/>
                        </a:lnTo>
                      </a:path>
                    </a:pathLst>
                  </a:custGeom>
                  <a:noFill/>
                  <a:ln w="9525" cap="flat">
                    <a:solidFill>
                      <a:srgbClr val="000000"/>
                    </a:solidFill>
                    <a:prstDash val="solid"/>
                    <a:round/>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620" b="0" i="0" u="none" strike="noStrike" kern="1200" cap="none" spc="0" normalizeH="0" baseline="0" noProof="0" dirty="0">
                      <a:ln>
                        <a:noFill/>
                      </a:ln>
                      <a:solidFill>
                        <a:srgbClr val="FFFFFF"/>
                      </a:solidFill>
                      <a:effectLst/>
                      <a:uLnTx/>
                      <a:uFillTx/>
                      <a:latin typeface="Raleway" panose="020B0503030101060003" pitchFamily="34" charset="0"/>
                      <a:ea typeface="+mn-ea"/>
                      <a:cs typeface="+mn-cs"/>
                    </a:endParaRPr>
                  </a:p>
                </p:txBody>
              </p:sp>
            </p:grpSp>
            <p:sp>
              <p:nvSpPr>
                <p:cNvPr id="188" name="Shape 687">
                  <a:extLst>
                    <a:ext uri="{FF2B5EF4-FFF2-40B4-BE49-F238E27FC236}">
                      <a16:creationId xmlns:a16="http://schemas.microsoft.com/office/drawing/2014/main" id="{8D91F556-DCBD-4B28-AEF7-8440E3B3864C}"/>
                    </a:ext>
                  </a:extLst>
                </p:cNvPr>
                <p:cNvSpPr/>
                <p:nvPr/>
              </p:nvSpPr>
              <p:spPr>
                <a:xfrm>
                  <a:off x="57150" y="123824"/>
                  <a:ext cx="184151" cy="1"/>
                </a:xfrm>
                <a:prstGeom prst="line">
                  <a:avLst/>
                </a:prstGeom>
                <a:noFill/>
                <a:ln w="9525" cap="flat">
                  <a:solidFill>
                    <a:srgbClr val="000000"/>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189" name="Shape 688">
                  <a:extLst>
                    <a:ext uri="{FF2B5EF4-FFF2-40B4-BE49-F238E27FC236}">
                      <a16:creationId xmlns:a16="http://schemas.microsoft.com/office/drawing/2014/main" id="{E64D8064-16D8-4FC6-ADFC-436D6213EFD6}"/>
                    </a:ext>
                  </a:extLst>
                </p:cNvPr>
                <p:cNvSpPr/>
                <p:nvPr/>
              </p:nvSpPr>
              <p:spPr>
                <a:xfrm>
                  <a:off x="57150" y="169861"/>
                  <a:ext cx="184151" cy="1"/>
                </a:xfrm>
                <a:prstGeom prst="line">
                  <a:avLst/>
                </a:prstGeom>
                <a:noFill/>
                <a:ln w="9525" cap="flat">
                  <a:solidFill>
                    <a:srgbClr val="000000"/>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190" name="Shape 689">
                  <a:extLst>
                    <a:ext uri="{FF2B5EF4-FFF2-40B4-BE49-F238E27FC236}">
                      <a16:creationId xmlns:a16="http://schemas.microsoft.com/office/drawing/2014/main" id="{52DAE0D9-DCAE-4CD7-B0C3-7BA69BAC653D}"/>
                    </a:ext>
                  </a:extLst>
                </p:cNvPr>
                <p:cNvSpPr/>
                <p:nvPr/>
              </p:nvSpPr>
              <p:spPr>
                <a:xfrm>
                  <a:off x="57150" y="217486"/>
                  <a:ext cx="184151" cy="1"/>
                </a:xfrm>
                <a:prstGeom prst="line">
                  <a:avLst/>
                </a:prstGeom>
                <a:noFill/>
                <a:ln w="9525" cap="flat">
                  <a:solidFill>
                    <a:srgbClr val="000000"/>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191" name="Shape 690">
                  <a:extLst>
                    <a:ext uri="{FF2B5EF4-FFF2-40B4-BE49-F238E27FC236}">
                      <a16:creationId xmlns:a16="http://schemas.microsoft.com/office/drawing/2014/main" id="{739741D3-89E5-4567-AFEF-9C7337D1883A}"/>
                    </a:ext>
                  </a:extLst>
                </p:cNvPr>
                <p:cNvSpPr/>
                <p:nvPr/>
              </p:nvSpPr>
              <p:spPr>
                <a:xfrm>
                  <a:off x="57150" y="265111"/>
                  <a:ext cx="184151" cy="1"/>
                </a:xfrm>
                <a:prstGeom prst="line">
                  <a:avLst/>
                </a:prstGeom>
                <a:noFill/>
                <a:ln w="9525" cap="flat">
                  <a:solidFill>
                    <a:srgbClr val="000000"/>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192" name="Shape 691">
                  <a:extLst>
                    <a:ext uri="{FF2B5EF4-FFF2-40B4-BE49-F238E27FC236}">
                      <a16:creationId xmlns:a16="http://schemas.microsoft.com/office/drawing/2014/main" id="{2FEF4177-5191-4B1F-92EE-382945C1AE5B}"/>
                    </a:ext>
                  </a:extLst>
                </p:cNvPr>
                <p:cNvSpPr/>
                <p:nvPr/>
              </p:nvSpPr>
              <p:spPr>
                <a:xfrm>
                  <a:off x="55562" y="76199"/>
                  <a:ext cx="122239" cy="1"/>
                </a:xfrm>
                <a:prstGeom prst="line">
                  <a:avLst/>
                </a:prstGeom>
                <a:noFill/>
                <a:ln w="9525" cap="flat">
                  <a:solidFill>
                    <a:srgbClr val="000000"/>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grpSp>
          <p:sp>
            <p:nvSpPr>
              <p:cNvPr id="186" name="Shape 693">
                <a:extLst>
                  <a:ext uri="{FF2B5EF4-FFF2-40B4-BE49-F238E27FC236}">
                    <a16:creationId xmlns:a16="http://schemas.microsoft.com/office/drawing/2014/main" id="{939090CB-9271-48FE-B482-7D3679070D34}"/>
                  </a:ext>
                </a:extLst>
              </p:cNvPr>
              <p:cNvSpPr/>
              <p:nvPr/>
            </p:nvSpPr>
            <p:spPr>
              <a:xfrm>
                <a:off x="296860" y="26985"/>
                <a:ext cx="225427" cy="227017"/>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grpSp>
      </p:grpSp>
      <p:grpSp>
        <p:nvGrpSpPr>
          <p:cNvPr id="196" name="Group 733">
            <a:extLst>
              <a:ext uri="{FF2B5EF4-FFF2-40B4-BE49-F238E27FC236}">
                <a16:creationId xmlns:a16="http://schemas.microsoft.com/office/drawing/2014/main" id="{52265FE2-E8E9-4263-8C59-FDCF70142B34}"/>
              </a:ext>
            </a:extLst>
          </p:cNvPr>
          <p:cNvGrpSpPr/>
          <p:nvPr/>
        </p:nvGrpSpPr>
        <p:grpSpPr>
          <a:xfrm>
            <a:off x="2749321" y="4932464"/>
            <a:ext cx="615726" cy="346382"/>
            <a:chOff x="0" y="0"/>
            <a:chExt cx="731837" cy="400051"/>
          </a:xfrm>
        </p:grpSpPr>
        <p:sp>
          <p:nvSpPr>
            <p:cNvPr id="197" name="Shape 708">
              <a:extLst>
                <a:ext uri="{FF2B5EF4-FFF2-40B4-BE49-F238E27FC236}">
                  <a16:creationId xmlns:a16="http://schemas.microsoft.com/office/drawing/2014/main" id="{2CAB4162-062F-4758-BD9C-C4C612E600DC}"/>
                </a:ext>
              </a:extLst>
            </p:cNvPr>
            <p:cNvSpPr/>
            <p:nvPr/>
          </p:nvSpPr>
          <p:spPr>
            <a:xfrm>
              <a:off x="0" y="-1"/>
              <a:ext cx="731838" cy="400053"/>
            </a:xfrm>
            <a:prstGeom prst="rect">
              <a:avLst/>
            </a:prstGeom>
            <a:solidFill>
              <a:srgbClr val="FFFFFF"/>
            </a:solidFill>
            <a:ln w="9525" cap="flat">
              <a:solidFill>
                <a:srgbClr val="000000"/>
              </a:solidFill>
              <a:prstDash val="solid"/>
              <a:round/>
            </a:ln>
            <a:effectLst/>
          </p:spPr>
          <p:txBody>
            <a:bodyPr wrap="square" lIns="41147" tIns="41147" rIns="41147" bIns="41147" numCol="1"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400"/>
              </a:pPr>
              <a:endParaRPr kumimoji="0" sz="126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grpSp>
          <p:nvGrpSpPr>
            <p:cNvPr id="198" name="Group 732">
              <a:extLst>
                <a:ext uri="{FF2B5EF4-FFF2-40B4-BE49-F238E27FC236}">
                  <a16:creationId xmlns:a16="http://schemas.microsoft.com/office/drawing/2014/main" id="{A0614E99-4155-4402-A9BF-FAE998C34350}"/>
                </a:ext>
              </a:extLst>
            </p:cNvPr>
            <p:cNvGrpSpPr/>
            <p:nvPr/>
          </p:nvGrpSpPr>
          <p:grpSpPr>
            <a:xfrm>
              <a:off x="80963" y="26987"/>
              <a:ext cx="569912" cy="346076"/>
              <a:chOff x="0" y="0"/>
              <a:chExt cx="569911" cy="346075"/>
            </a:xfrm>
          </p:grpSpPr>
          <p:grpSp>
            <p:nvGrpSpPr>
              <p:cNvPr id="199" name="Group 718">
                <a:extLst>
                  <a:ext uri="{FF2B5EF4-FFF2-40B4-BE49-F238E27FC236}">
                    <a16:creationId xmlns:a16="http://schemas.microsoft.com/office/drawing/2014/main" id="{B5DC15E9-9992-4E75-8E0C-E6BC7316B131}"/>
                  </a:ext>
                </a:extLst>
              </p:cNvPr>
              <p:cNvGrpSpPr/>
              <p:nvPr/>
            </p:nvGrpSpPr>
            <p:grpSpPr>
              <a:xfrm>
                <a:off x="-1" y="-1"/>
                <a:ext cx="263527" cy="346077"/>
                <a:chOff x="0" y="0"/>
                <a:chExt cx="263525" cy="346075"/>
              </a:xfrm>
            </p:grpSpPr>
            <p:grpSp>
              <p:nvGrpSpPr>
                <p:cNvPr id="213" name="Group 712">
                  <a:extLst>
                    <a:ext uri="{FF2B5EF4-FFF2-40B4-BE49-F238E27FC236}">
                      <a16:creationId xmlns:a16="http://schemas.microsoft.com/office/drawing/2014/main" id="{AAB6AA3D-88F9-4DAC-9CDC-4A074B0A721D}"/>
                    </a:ext>
                  </a:extLst>
                </p:cNvPr>
                <p:cNvGrpSpPr/>
                <p:nvPr/>
              </p:nvGrpSpPr>
              <p:grpSpPr>
                <a:xfrm>
                  <a:off x="-1" y="-1"/>
                  <a:ext cx="263527" cy="346077"/>
                  <a:chOff x="0" y="0"/>
                  <a:chExt cx="263525" cy="346075"/>
                </a:xfrm>
              </p:grpSpPr>
              <p:sp>
                <p:nvSpPr>
                  <p:cNvPr id="219" name="Shape 709">
                    <a:extLst>
                      <a:ext uri="{FF2B5EF4-FFF2-40B4-BE49-F238E27FC236}">
                        <a16:creationId xmlns:a16="http://schemas.microsoft.com/office/drawing/2014/main" id="{E3EAD047-8A61-4DD8-8214-AD9FA52E6886}"/>
                      </a:ext>
                    </a:extLst>
                  </p:cNvPr>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393"/>
                        </a:lnTo>
                        <a:lnTo>
                          <a:pt x="16075" y="21600"/>
                        </a:lnTo>
                        <a:lnTo>
                          <a:pt x="0" y="21600"/>
                        </a:lnTo>
                        <a:close/>
                      </a:path>
                    </a:pathLst>
                  </a:custGeom>
                  <a:solidFill>
                    <a:srgbClr val="FFFFFF"/>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620" b="0" i="0" u="none" strike="noStrike" kern="1200" cap="none" spc="0" normalizeH="0" baseline="0" noProof="0" dirty="0">
                      <a:ln>
                        <a:noFill/>
                      </a:ln>
                      <a:solidFill>
                        <a:srgbClr val="FFFFFF"/>
                      </a:solidFill>
                      <a:effectLst/>
                      <a:uLnTx/>
                      <a:uFillTx/>
                      <a:latin typeface="Raleway" panose="020B0503030101060003" pitchFamily="34" charset="0"/>
                      <a:ea typeface="+mn-ea"/>
                      <a:cs typeface="+mn-cs"/>
                    </a:endParaRPr>
                  </a:p>
                </p:txBody>
              </p:sp>
              <p:sp>
                <p:nvSpPr>
                  <p:cNvPr id="220" name="Shape 710">
                    <a:extLst>
                      <a:ext uri="{FF2B5EF4-FFF2-40B4-BE49-F238E27FC236}">
                        <a16:creationId xmlns:a16="http://schemas.microsoft.com/office/drawing/2014/main" id="{974C2C2F-E308-4445-8299-64FE63C16631}"/>
                      </a:ext>
                    </a:extLst>
                  </p:cNvPr>
                  <p:cNvSpPr/>
                  <p:nvPr/>
                </p:nvSpPr>
                <p:spPr>
                  <a:xfrm rot="10800000" flipH="1">
                    <a:off x="196113" y="0"/>
                    <a:ext cx="67413" cy="674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620" b="0" i="0" u="none" strike="noStrike" kern="1200" cap="none" spc="0" normalizeH="0" baseline="0" noProof="0" dirty="0">
                      <a:ln>
                        <a:noFill/>
                      </a:ln>
                      <a:solidFill>
                        <a:srgbClr val="FFFFFF"/>
                      </a:solidFill>
                      <a:effectLst/>
                      <a:uLnTx/>
                      <a:uFillTx/>
                      <a:latin typeface="Raleway" panose="020B0503030101060003" pitchFamily="34" charset="0"/>
                      <a:ea typeface="+mn-ea"/>
                      <a:cs typeface="+mn-cs"/>
                    </a:endParaRPr>
                  </a:p>
                </p:txBody>
              </p:sp>
              <p:sp>
                <p:nvSpPr>
                  <p:cNvPr id="221" name="Shape 711">
                    <a:extLst>
                      <a:ext uri="{FF2B5EF4-FFF2-40B4-BE49-F238E27FC236}">
                        <a16:creationId xmlns:a16="http://schemas.microsoft.com/office/drawing/2014/main" id="{1172FE92-1673-4D60-9D2F-94D0056C48DC}"/>
                      </a:ext>
                    </a:extLst>
                  </p:cNvPr>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16075" y="21600"/>
                        </a:moveTo>
                        <a:lnTo>
                          <a:pt x="17180" y="18234"/>
                        </a:lnTo>
                        <a:lnTo>
                          <a:pt x="21600" y="17393"/>
                        </a:lnTo>
                        <a:lnTo>
                          <a:pt x="16075" y="21600"/>
                        </a:lnTo>
                        <a:lnTo>
                          <a:pt x="0" y="21600"/>
                        </a:lnTo>
                        <a:lnTo>
                          <a:pt x="0" y="0"/>
                        </a:lnTo>
                        <a:lnTo>
                          <a:pt x="21600" y="0"/>
                        </a:lnTo>
                        <a:lnTo>
                          <a:pt x="21600" y="17393"/>
                        </a:lnTo>
                      </a:path>
                    </a:pathLst>
                  </a:custGeom>
                  <a:noFill/>
                  <a:ln w="9525" cap="flat">
                    <a:solidFill>
                      <a:srgbClr val="000000"/>
                    </a:solidFill>
                    <a:prstDash val="solid"/>
                    <a:round/>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620" b="0" i="0" u="none" strike="noStrike" kern="1200" cap="none" spc="0" normalizeH="0" baseline="0" noProof="0" dirty="0">
                      <a:ln>
                        <a:noFill/>
                      </a:ln>
                      <a:solidFill>
                        <a:srgbClr val="FFFFFF"/>
                      </a:solidFill>
                      <a:effectLst/>
                      <a:uLnTx/>
                      <a:uFillTx/>
                      <a:latin typeface="Raleway" panose="020B0503030101060003" pitchFamily="34" charset="0"/>
                      <a:ea typeface="+mn-ea"/>
                      <a:cs typeface="+mn-cs"/>
                    </a:endParaRPr>
                  </a:p>
                </p:txBody>
              </p:sp>
            </p:grpSp>
            <p:sp>
              <p:nvSpPr>
                <p:cNvPr id="214" name="Shape 713">
                  <a:extLst>
                    <a:ext uri="{FF2B5EF4-FFF2-40B4-BE49-F238E27FC236}">
                      <a16:creationId xmlns:a16="http://schemas.microsoft.com/office/drawing/2014/main" id="{E031135C-92EA-4DC1-B281-C4D6E2FC9119}"/>
                    </a:ext>
                  </a:extLst>
                </p:cNvPr>
                <p:cNvSpPr/>
                <p:nvPr/>
              </p:nvSpPr>
              <p:spPr>
                <a:xfrm>
                  <a:off x="57150" y="123824"/>
                  <a:ext cx="184151" cy="1"/>
                </a:xfrm>
                <a:prstGeom prst="line">
                  <a:avLst/>
                </a:prstGeom>
                <a:noFill/>
                <a:ln w="9525" cap="flat">
                  <a:solidFill>
                    <a:srgbClr val="000000"/>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215" name="Shape 714">
                  <a:extLst>
                    <a:ext uri="{FF2B5EF4-FFF2-40B4-BE49-F238E27FC236}">
                      <a16:creationId xmlns:a16="http://schemas.microsoft.com/office/drawing/2014/main" id="{4B0665A6-B3D7-4635-B761-84E9879C6655}"/>
                    </a:ext>
                  </a:extLst>
                </p:cNvPr>
                <p:cNvSpPr/>
                <p:nvPr/>
              </p:nvSpPr>
              <p:spPr>
                <a:xfrm>
                  <a:off x="57150" y="169862"/>
                  <a:ext cx="184151" cy="1"/>
                </a:xfrm>
                <a:prstGeom prst="line">
                  <a:avLst/>
                </a:prstGeom>
                <a:noFill/>
                <a:ln w="9525" cap="flat">
                  <a:solidFill>
                    <a:srgbClr val="000000"/>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216" name="Shape 715">
                  <a:extLst>
                    <a:ext uri="{FF2B5EF4-FFF2-40B4-BE49-F238E27FC236}">
                      <a16:creationId xmlns:a16="http://schemas.microsoft.com/office/drawing/2014/main" id="{3D7C9FD8-B918-4265-9DEC-2C50FA284F96}"/>
                    </a:ext>
                  </a:extLst>
                </p:cNvPr>
                <p:cNvSpPr/>
                <p:nvPr/>
              </p:nvSpPr>
              <p:spPr>
                <a:xfrm>
                  <a:off x="57150" y="217487"/>
                  <a:ext cx="184151" cy="1"/>
                </a:xfrm>
                <a:prstGeom prst="line">
                  <a:avLst/>
                </a:prstGeom>
                <a:noFill/>
                <a:ln w="9525" cap="flat">
                  <a:solidFill>
                    <a:srgbClr val="000000"/>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217" name="Shape 716">
                  <a:extLst>
                    <a:ext uri="{FF2B5EF4-FFF2-40B4-BE49-F238E27FC236}">
                      <a16:creationId xmlns:a16="http://schemas.microsoft.com/office/drawing/2014/main" id="{CF183A5B-A04E-46CE-9785-5C8457483628}"/>
                    </a:ext>
                  </a:extLst>
                </p:cNvPr>
                <p:cNvSpPr/>
                <p:nvPr/>
              </p:nvSpPr>
              <p:spPr>
                <a:xfrm>
                  <a:off x="57150" y="265112"/>
                  <a:ext cx="184151" cy="1"/>
                </a:xfrm>
                <a:prstGeom prst="line">
                  <a:avLst/>
                </a:prstGeom>
                <a:noFill/>
                <a:ln w="9525" cap="flat">
                  <a:solidFill>
                    <a:srgbClr val="000000"/>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218" name="Shape 717">
                  <a:extLst>
                    <a:ext uri="{FF2B5EF4-FFF2-40B4-BE49-F238E27FC236}">
                      <a16:creationId xmlns:a16="http://schemas.microsoft.com/office/drawing/2014/main" id="{DBF45776-8555-4EA6-9638-5549FB7B19AF}"/>
                    </a:ext>
                  </a:extLst>
                </p:cNvPr>
                <p:cNvSpPr/>
                <p:nvPr/>
              </p:nvSpPr>
              <p:spPr>
                <a:xfrm>
                  <a:off x="55562" y="76199"/>
                  <a:ext cx="122239" cy="1"/>
                </a:xfrm>
                <a:prstGeom prst="line">
                  <a:avLst/>
                </a:prstGeom>
                <a:noFill/>
                <a:ln w="9525" cap="flat">
                  <a:solidFill>
                    <a:srgbClr val="000000"/>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grpSp>
          <p:grpSp>
            <p:nvGrpSpPr>
              <p:cNvPr id="200" name="Group 731">
                <a:extLst>
                  <a:ext uri="{FF2B5EF4-FFF2-40B4-BE49-F238E27FC236}">
                    <a16:creationId xmlns:a16="http://schemas.microsoft.com/office/drawing/2014/main" id="{95E0AC85-AEAE-4CAB-88BD-BF274FDEEDB1}"/>
                  </a:ext>
                </a:extLst>
              </p:cNvPr>
              <p:cNvGrpSpPr/>
              <p:nvPr/>
            </p:nvGrpSpPr>
            <p:grpSpPr>
              <a:xfrm>
                <a:off x="296861" y="26987"/>
                <a:ext cx="273051" cy="292101"/>
                <a:chOff x="0" y="0"/>
                <a:chExt cx="273050" cy="292100"/>
              </a:xfrm>
            </p:grpSpPr>
            <p:grpSp>
              <p:nvGrpSpPr>
                <p:cNvPr id="201" name="Group 722">
                  <a:extLst>
                    <a:ext uri="{FF2B5EF4-FFF2-40B4-BE49-F238E27FC236}">
                      <a16:creationId xmlns:a16="http://schemas.microsoft.com/office/drawing/2014/main" id="{81DDE39F-4718-401B-831F-5B4A8962E203}"/>
                    </a:ext>
                  </a:extLst>
                </p:cNvPr>
                <p:cNvGrpSpPr/>
                <p:nvPr/>
              </p:nvGrpSpPr>
              <p:grpSpPr>
                <a:xfrm>
                  <a:off x="0" y="0"/>
                  <a:ext cx="225425" cy="227012"/>
                  <a:chOff x="0" y="0"/>
                  <a:chExt cx="225425" cy="227011"/>
                </a:xfrm>
              </p:grpSpPr>
              <p:sp>
                <p:nvSpPr>
                  <p:cNvPr id="210" name="Shape 719">
                    <a:extLst>
                      <a:ext uri="{FF2B5EF4-FFF2-40B4-BE49-F238E27FC236}">
                        <a16:creationId xmlns:a16="http://schemas.microsoft.com/office/drawing/2014/main" id="{203A0A08-4114-4129-AE9E-6057B6ABDC38}"/>
                      </a:ext>
                    </a:extLst>
                  </p:cNvPr>
                  <p:cNvSpPr/>
                  <p:nvPr/>
                </p:nvSpPr>
                <p:spPr>
                  <a:xfrm>
                    <a:off x="-1" y="0"/>
                    <a:ext cx="225426" cy="227012"/>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211" name="Shape 720">
                    <a:extLst>
                      <a:ext uri="{FF2B5EF4-FFF2-40B4-BE49-F238E27FC236}">
                        <a16:creationId xmlns:a16="http://schemas.microsoft.com/office/drawing/2014/main" id="{C29D9214-0528-4B6D-8D09-70B4EF81214B}"/>
                      </a:ext>
                    </a:extLst>
                  </p:cNvPr>
                  <p:cNvSpPr/>
                  <p:nvPr/>
                </p:nvSpPr>
                <p:spPr>
                  <a:xfrm>
                    <a:off x="0" y="11246"/>
                    <a:ext cx="44986" cy="21576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212" name="Shape 721">
                    <a:extLst>
                      <a:ext uri="{FF2B5EF4-FFF2-40B4-BE49-F238E27FC236}">
                        <a16:creationId xmlns:a16="http://schemas.microsoft.com/office/drawing/2014/main" id="{853A33C1-3C94-4D8E-9F64-4480C22EDF0A}"/>
                      </a:ext>
                    </a:extLst>
                  </p:cNvPr>
                  <p:cNvSpPr/>
                  <p:nvPr/>
                </p:nvSpPr>
                <p:spPr>
                  <a:xfrm>
                    <a:off x="-1" y="0"/>
                    <a:ext cx="225426" cy="227012"/>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grpSp>
            <p:grpSp>
              <p:nvGrpSpPr>
                <p:cNvPr id="202" name="Group 726">
                  <a:extLst>
                    <a:ext uri="{FF2B5EF4-FFF2-40B4-BE49-F238E27FC236}">
                      <a16:creationId xmlns:a16="http://schemas.microsoft.com/office/drawing/2014/main" id="{28A25D69-12CF-40FD-9423-CDD6CFFB1BEB}"/>
                    </a:ext>
                  </a:extLst>
                </p:cNvPr>
                <p:cNvGrpSpPr/>
                <p:nvPr/>
              </p:nvGrpSpPr>
              <p:grpSpPr>
                <a:xfrm>
                  <a:off x="23812" y="31750"/>
                  <a:ext cx="225426" cy="228601"/>
                  <a:chOff x="0" y="0"/>
                  <a:chExt cx="225425" cy="228600"/>
                </a:xfrm>
              </p:grpSpPr>
              <p:sp>
                <p:nvSpPr>
                  <p:cNvPr id="207" name="Shape 723">
                    <a:extLst>
                      <a:ext uri="{FF2B5EF4-FFF2-40B4-BE49-F238E27FC236}">
                        <a16:creationId xmlns:a16="http://schemas.microsoft.com/office/drawing/2014/main" id="{98904F22-4086-423E-86ED-7EACAEA9D225}"/>
                      </a:ext>
                    </a:extLst>
                  </p:cNvPr>
                  <p:cNvSpPr/>
                  <p:nvPr/>
                </p:nvSpPr>
                <p:spPr>
                  <a:xfrm>
                    <a:off x="-1" y="-1"/>
                    <a:ext cx="225426" cy="228601"/>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4"/>
                          <a:pt x="0" y="20537"/>
                        </a:cubicBezTo>
                        <a:cubicBezTo>
                          <a:pt x="0" y="19951"/>
                          <a:pt x="482" y="19475"/>
                          <a:pt x="1078" y="19475"/>
                        </a:cubicBezTo>
                        <a:lnTo>
                          <a:pt x="2155" y="19475"/>
                        </a:ln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close/>
                      </a:path>
                    </a:pathLst>
                  </a:custGeom>
                  <a:solidFill>
                    <a:srgbClr val="FFFFFF"/>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208" name="Shape 724">
                    <a:extLst>
                      <a:ext uri="{FF2B5EF4-FFF2-40B4-BE49-F238E27FC236}">
                        <a16:creationId xmlns:a16="http://schemas.microsoft.com/office/drawing/2014/main" id="{E749D9FE-6943-4B12-A1E9-7834FDBBD243}"/>
                      </a:ext>
                    </a:extLst>
                  </p:cNvPr>
                  <p:cNvSpPr/>
                  <p:nvPr/>
                </p:nvSpPr>
                <p:spPr>
                  <a:xfrm>
                    <a:off x="0" y="11245"/>
                    <a:ext cx="44986" cy="2173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17"/>
                          <a:pt x="19182" y="1118"/>
                          <a:pt x="16200" y="1118"/>
                        </a:cubicBezTo>
                        <a:cubicBezTo>
                          <a:pt x="14709" y="1118"/>
                          <a:pt x="13500" y="867"/>
                          <a:pt x="13500" y="559"/>
                        </a:cubicBezTo>
                        <a:cubicBezTo>
                          <a:pt x="13500" y="250"/>
                          <a:pt x="14709" y="0"/>
                          <a:pt x="16200" y="0"/>
                        </a:cubicBezTo>
                        <a:close/>
                        <a:moveTo>
                          <a:pt x="10800" y="20482"/>
                        </a:moveTo>
                        <a:cubicBezTo>
                          <a:pt x="10800" y="21100"/>
                          <a:pt x="8382" y="21600"/>
                          <a:pt x="5400" y="21600"/>
                        </a:cubicBezTo>
                        <a:cubicBezTo>
                          <a:pt x="2418" y="21600"/>
                          <a:pt x="0" y="21100"/>
                          <a:pt x="0" y="20482"/>
                        </a:cubicBezTo>
                        <a:cubicBezTo>
                          <a:pt x="0" y="19865"/>
                          <a:pt x="2418" y="19365"/>
                          <a:pt x="5400" y="19365"/>
                        </a:cubicBezTo>
                        <a:cubicBezTo>
                          <a:pt x="6891" y="19365"/>
                          <a:pt x="8100" y="19615"/>
                          <a:pt x="8100" y="19924"/>
                        </a:cubicBezTo>
                        <a:cubicBezTo>
                          <a:pt x="8100" y="20232"/>
                          <a:pt x="6891" y="20482"/>
                          <a:pt x="5400" y="20482"/>
                        </a:cubicBezTo>
                        <a:close/>
                      </a:path>
                    </a:pathLst>
                  </a:custGeom>
                  <a:solidFill>
                    <a:srgbClr val="000000">
                      <a:alpha val="20000"/>
                    </a:srgbClr>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209" name="Shape 725">
                    <a:extLst>
                      <a:ext uri="{FF2B5EF4-FFF2-40B4-BE49-F238E27FC236}">
                        <a16:creationId xmlns:a16="http://schemas.microsoft.com/office/drawing/2014/main" id="{280D8919-8212-4FD0-A1C6-5489F95DBEE5}"/>
                      </a:ext>
                    </a:extLst>
                  </p:cNvPr>
                  <p:cNvSpPr/>
                  <p:nvPr/>
                </p:nvSpPr>
                <p:spPr>
                  <a:xfrm>
                    <a:off x="-1" y="-1"/>
                    <a:ext cx="225426" cy="228601"/>
                  </a:xfrm>
                  <a:custGeom>
                    <a:avLst/>
                    <a:gdLst/>
                    <a:ahLst/>
                    <a:cxnLst>
                      <a:cxn ang="0">
                        <a:pos x="wd2" y="hd2"/>
                      </a:cxn>
                      <a:cxn ang="5400000">
                        <a:pos x="wd2" y="hd2"/>
                      </a:cxn>
                      <a:cxn ang="10800000">
                        <a:pos x="wd2" y="hd2"/>
                      </a:cxn>
                      <a:cxn ang="16200000">
                        <a:pos x="wd2" y="hd2"/>
                      </a:cxn>
                    </a:cxnLst>
                    <a:rect l="0" t="0" r="r" b="b"/>
                    <a:pathLst>
                      <a:path w="21600" h="21600" extrusionOk="0">
                        <a:moveTo>
                          <a:pt x="2155" y="19475"/>
                        </a:move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lnTo>
                          <a:pt x="1078" y="21600"/>
                        </a:lnTo>
                        <a:cubicBezTo>
                          <a:pt x="482" y="21600"/>
                          <a:pt x="0" y="21124"/>
                          <a:pt x="0" y="20537"/>
                        </a:cubicBezTo>
                        <a:cubicBezTo>
                          <a:pt x="0" y="19951"/>
                          <a:pt x="482" y="19475"/>
                          <a:pt x="1078" y="19475"/>
                        </a:cubicBezTo>
                        <a:close/>
                        <a:moveTo>
                          <a:pt x="3233" y="0"/>
                        </a:moveTo>
                        <a:cubicBezTo>
                          <a:pt x="3828" y="0"/>
                          <a:pt x="4310" y="476"/>
                          <a:pt x="4310" y="1063"/>
                        </a:cubicBezTo>
                        <a:cubicBezTo>
                          <a:pt x="4310" y="1649"/>
                          <a:pt x="3828" y="2125"/>
                          <a:pt x="3233" y="2125"/>
                        </a:cubicBezTo>
                        <a:cubicBezTo>
                          <a:pt x="2935" y="2125"/>
                          <a:pt x="2694" y="1887"/>
                          <a:pt x="2694" y="1594"/>
                        </a:cubicBezTo>
                        <a:cubicBezTo>
                          <a:pt x="2694" y="1300"/>
                          <a:pt x="2935" y="1063"/>
                          <a:pt x="3233" y="1063"/>
                        </a:cubicBezTo>
                        <a:lnTo>
                          <a:pt x="4311" y="1063"/>
                        </a:lnTo>
                        <a:moveTo>
                          <a:pt x="19445" y="2125"/>
                        </a:moveTo>
                        <a:lnTo>
                          <a:pt x="3233" y="2125"/>
                        </a:lnTo>
                        <a:moveTo>
                          <a:pt x="1078" y="19475"/>
                        </a:moveTo>
                        <a:cubicBezTo>
                          <a:pt x="1375" y="19475"/>
                          <a:pt x="1616" y="19713"/>
                          <a:pt x="1616" y="20006"/>
                        </a:cubicBezTo>
                        <a:cubicBezTo>
                          <a:pt x="1616" y="20299"/>
                          <a:pt x="1375" y="20537"/>
                          <a:pt x="1078" y="20537"/>
                        </a:cubicBezTo>
                        <a:lnTo>
                          <a:pt x="2155" y="20537"/>
                        </a:lnTo>
                        <a:moveTo>
                          <a:pt x="1078" y="21600"/>
                        </a:moveTo>
                        <a:cubicBezTo>
                          <a:pt x="1673" y="21600"/>
                          <a:pt x="2155" y="21124"/>
                          <a:pt x="2155" y="20537"/>
                        </a:cubicBezTo>
                        <a:lnTo>
                          <a:pt x="2155" y="19475"/>
                        </a:lnTo>
                      </a:path>
                    </a:pathLst>
                  </a:custGeom>
                  <a:noFill/>
                  <a:ln w="9525" cap="flat">
                    <a:solidFill>
                      <a:srgbClr val="000000"/>
                    </a:solidFill>
                    <a:prstDash val="solid"/>
                    <a:round/>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grpSp>
            <p:grpSp>
              <p:nvGrpSpPr>
                <p:cNvPr id="203" name="Group 730">
                  <a:extLst>
                    <a:ext uri="{FF2B5EF4-FFF2-40B4-BE49-F238E27FC236}">
                      <a16:creationId xmlns:a16="http://schemas.microsoft.com/office/drawing/2014/main" id="{8FCFF4EA-F6F0-48B4-B1C5-A042C6DE3162}"/>
                    </a:ext>
                  </a:extLst>
                </p:cNvPr>
                <p:cNvGrpSpPr/>
                <p:nvPr/>
              </p:nvGrpSpPr>
              <p:grpSpPr>
                <a:xfrm>
                  <a:off x="47625" y="65087"/>
                  <a:ext cx="225426" cy="227014"/>
                  <a:chOff x="0" y="0"/>
                  <a:chExt cx="225425" cy="227013"/>
                </a:xfrm>
              </p:grpSpPr>
              <p:sp>
                <p:nvSpPr>
                  <p:cNvPr id="204" name="Shape 727">
                    <a:extLst>
                      <a:ext uri="{FF2B5EF4-FFF2-40B4-BE49-F238E27FC236}">
                        <a16:creationId xmlns:a16="http://schemas.microsoft.com/office/drawing/2014/main" id="{B1866569-8077-45E9-94B7-6830869CBCC9}"/>
                      </a:ext>
                    </a:extLst>
                  </p:cNvPr>
                  <p:cNvSpPr/>
                  <p:nvPr/>
                </p:nvSpPr>
                <p:spPr>
                  <a:xfrm>
                    <a:off x="-1" y="-1"/>
                    <a:ext cx="225426" cy="227015"/>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205" name="Shape 728">
                    <a:extLst>
                      <a:ext uri="{FF2B5EF4-FFF2-40B4-BE49-F238E27FC236}">
                        <a16:creationId xmlns:a16="http://schemas.microsoft.com/office/drawing/2014/main" id="{B743CDF7-639B-4C4B-B573-137F9927C344}"/>
                      </a:ext>
                    </a:extLst>
                  </p:cNvPr>
                  <p:cNvSpPr/>
                  <p:nvPr/>
                </p:nvSpPr>
                <p:spPr>
                  <a:xfrm>
                    <a:off x="0" y="11245"/>
                    <a:ext cx="44986" cy="21576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206" name="Shape 729">
                    <a:extLst>
                      <a:ext uri="{FF2B5EF4-FFF2-40B4-BE49-F238E27FC236}">
                        <a16:creationId xmlns:a16="http://schemas.microsoft.com/office/drawing/2014/main" id="{15C3CD6D-169E-41C8-BA03-4F455FA826FF}"/>
                      </a:ext>
                    </a:extLst>
                  </p:cNvPr>
                  <p:cNvSpPr/>
                  <p:nvPr/>
                </p:nvSpPr>
                <p:spPr>
                  <a:xfrm>
                    <a:off x="-1" y="-1"/>
                    <a:ext cx="225426" cy="227015"/>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grpSp>
          </p:grpSp>
        </p:grpSp>
      </p:grpSp>
      <p:grpSp>
        <p:nvGrpSpPr>
          <p:cNvPr id="222" name="Group 759">
            <a:extLst>
              <a:ext uri="{FF2B5EF4-FFF2-40B4-BE49-F238E27FC236}">
                <a16:creationId xmlns:a16="http://schemas.microsoft.com/office/drawing/2014/main" id="{0F0F182F-9B94-4459-8FCB-208ACDA2D109}"/>
              </a:ext>
            </a:extLst>
          </p:cNvPr>
          <p:cNvGrpSpPr/>
          <p:nvPr/>
        </p:nvGrpSpPr>
        <p:grpSpPr>
          <a:xfrm>
            <a:off x="4833294" y="4957206"/>
            <a:ext cx="615726" cy="346382"/>
            <a:chOff x="0" y="0"/>
            <a:chExt cx="731837" cy="400051"/>
          </a:xfrm>
        </p:grpSpPr>
        <p:sp>
          <p:nvSpPr>
            <p:cNvPr id="223" name="Shape 734">
              <a:extLst>
                <a:ext uri="{FF2B5EF4-FFF2-40B4-BE49-F238E27FC236}">
                  <a16:creationId xmlns:a16="http://schemas.microsoft.com/office/drawing/2014/main" id="{23CD3383-E107-4413-B8EB-7171E6981FC5}"/>
                </a:ext>
              </a:extLst>
            </p:cNvPr>
            <p:cNvSpPr/>
            <p:nvPr/>
          </p:nvSpPr>
          <p:spPr>
            <a:xfrm>
              <a:off x="-1" y="-1"/>
              <a:ext cx="731839" cy="400053"/>
            </a:xfrm>
            <a:prstGeom prst="rect">
              <a:avLst/>
            </a:prstGeom>
            <a:solidFill>
              <a:srgbClr val="FFFFFF"/>
            </a:solidFill>
            <a:ln w="9525" cap="flat">
              <a:solidFill>
                <a:srgbClr val="000000"/>
              </a:solidFill>
              <a:prstDash val="solid"/>
              <a:round/>
            </a:ln>
            <a:effectLst/>
          </p:spPr>
          <p:txBody>
            <a:bodyPr wrap="square" lIns="41147" tIns="41147" rIns="41147" bIns="41147" numCol="1"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400"/>
              </a:pPr>
              <a:endParaRPr kumimoji="0" sz="126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grpSp>
          <p:nvGrpSpPr>
            <p:cNvPr id="224" name="Group 758">
              <a:extLst>
                <a:ext uri="{FF2B5EF4-FFF2-40B4-BE49-F238E27FC236}">
                  <a16:creationId xmlns:a16="http://schemas.microsoft.com/office/drawing/2014/main" id="{A69E4C05-EF62-4205-9C1B-FBD9484D6A59}"/>
                </a:ext>
              </a:extLst>
            </p:cNvPr>
            <p:cNvGrpSpPr/>
            <p:nvPr/>
          </p:nvGrpSpPr>
          <p:grpSpPr>
            <a:xfrm>
              <a:off x="80962" y="26987"/>
              <a:ext cx="569914" cy="346076"/>
              <a:chOff x="0" y="0"/>
              <a:chExt cx="569912" cy="346075"/>
            </a:xfrm>
          </p:grpSpPr>
          <p:grpSp>
            <p:nvGrpSpPr>
              <p:cNvPr id="225" name="Group 744">
                <a:extLst>
                  <a:ext uri="{FF2B5EF4-FFF2-40B4-BE49-F238E27FC236}">
                    <a16:creationId xmlns:a16="http://schemas.microsoft.com/office/drawing/2014/main" id="{18D8928C-EB51-432C-B347-90767E4443FB}"/>
                  </a:ext>
                </a:extLst>
              </p:cNvPr>
              <p:cNvGrpSpPr/>
              <p:nvPr/>
            </p:nvGrpSpPr>
            <p:grpSpPr>
              <a:xfrm>
                <a:off x="-1" y="-1"/>
                <a:ext cx="263526" cy="346077"/>
                <a:chOff x="0" y="0"/>
                <a:chExt cx="263524" cy="346075"/>
              </a:xfrm>
            </p:grpSpPr>
            <p:grpSp>
              <p:nvGrpSpPr>
                <p:cNvPr id="239" name="Group 738">
                  <a:extLst>
                    <a:ext uri="{FF2B5EF4-FFF2-40B4-BE49-F238E27FC236}">
                      <a16:creationId xmlns:a16="http://schemas.microsoft.com/office/drawing/2014/main" id="{4EBA917A-2FA8-46F6-8EC5-BF6794109E97}"/>
                    </a:ext>
                  </a:extLst>
                </p:cNvPr>
                <p:cNvGrpSpPr/>
                <p:nvPr/>
              </p:nvGrpSpPr>
              <p:grpSpPr>
                <a:xfrm>
                  <a:off x="-1" y="-1"/>
                  <a:ext cx="263526" cy="346077"/>
                  <a:chOff x="0" y="0"/>
                  <a:chExt cx="263524" cy="346075"/>
                </a:xfrm>
              </p:grpSpPr>
              <p:sp>
                <p:nvSpPr>
                  <p:cNvPr id="245" name="Shape 735">
                    <a:extLst>
                      <a:ext uri="{FF2B5EF4-FFF2-40B4-BE49-F238E27FC236}">
                        <a16:creationId xmlns:a16="http://schemas.microsoft.com/office/drawing/2014/main" id="{183D990F-3EDC-4F6B-AE9D-5C1F9125E220}"/>
                      </a:ext>
                    </a:extLst>
                  </p:cNvPr>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393"/>
                        </a:lnTo>
                        <a:lnTo>
                          <a:pt x="16075" y="21600"/>
                        </a:lnTo>
                        <a:lnTo>
                          <a:pt x="0" y="21600"/>
                        </a:lnTo>
                        <a:close/>
                      </a:path>
                    </a:pathLst>
                  </a:custGeom>
                  <a:solidFill>
                    <a:srgbClr val="FFFFFF"/>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620" b="0" i="0" u="none" strike="noStrike" kern="1200" cap="none" spc="0" normalizeH="0" baseline="0" noProof="0" dirty="0">
                      <a:ln>
                        <a:noFill/>
                      </a:ln>
                      <a:solidFill>
                        <a:srgbClr val="FFFFFF"/>
                      </a:solidFill>
                      <a:effectLst/>
                      <a:uLnTx/>
                      <a:uFillTx/>
                      <a:latin typeface="Raleway" panose="020B0503030101060003" pitchFamily="34" charset="0"/>
                      <a:ea typeface="+mn-ea"/>
                      <a:cs typeface="+mn-cs"/>
                    </a:endParaRPr>
                  </a:p>
                </p:txBody>
              </p:sp>
              <p:sp>
                <p:nvSpPr>
                  <p:cNvPr id="246" name="Shape 736">
                    <a:extLst>
                      <a:ext uri="{FF2B5EF4-FFF2-40B4-BE49-F238E27FC236}">
                        <a16:creationId xmlns:a16="http://schemas.microsoft.com/office/drawing/2014/main" id="{6014D06D-D106-4225-8507-754FB97E1EA9}"/>
                      </a:ext>
                    </a:extLst>
                  </p:cNvPr>
                  <p:cNvSpPr/>
                  <p:nvPr/>
                </p:nvSpPr>
                <p:spPr>
                  <a:xfrm rot="10800000" flipH="1">
                    <a:off x="196111" y="0"/>
                    <a:ext cx="67414" cy="674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620" b="0" i="0" u="none" strike="noStrike" kern="1200" cap="none" spc="0" normalizeH="0" baseline="0" noProof="0" dirty="0">
                      <a:ln>
                        <a:noFill/>
                      </a:ln>
                      <a:solidFill>
                        <a:srgbClr val="FFFFFF"/>
                      </a:solidFill>
                      <a:effectLst/>
                      <a:uLnTx/>
                      <a:uFillTx/>
                      <a:latin typeface="Raleway" panose="020B0503030101060003" pitchFamily="34" charset="0"/>
                      <a:ea typeface="+mn-ea"/>
                      <a:cs typeface="+mn-cs"/>
                    </a:endParaRPr>
                  </a:p>
                </p:txBody>
              </p:sp>
              <p:sp>
                <p:nvSpPr>
                  <p:cNvPr id="247" name="Shape 737">
                    <a:extLst>
                      <a:ext uri="{FF2B5EF4-FFF2-40B4-BE49-F238E27FC236}">
                        <a16:creationId xmlns:a16="http://schemas.microsoft.com/office/drawing/2014/main" id="{22EB46CF-6CF2-4043-91E3-7A0E285BF7D8}"/>
                      </a:ext>
                    </a:extLst>
                  </p:cNvPr>
                  <p:cNvSpPr/>
                  <p:nvPr/>
                </p:nvSpPr>
                <p:spPr>
                  <a:xfrm rot="10800000" flipH="1">
                    <a:off x="0" y="0"/>
                    <a:ext cx="263525" cy="346076"/>
                  </a:xfrm>
                  <a:custGeom>
                    <a:avLst/>
                    <a:gdLst/>
                    <a:ahLst/>
                    <a:cxnLst>
                      <a:cxn ang="0">
                        <a:pos x="wd2" y="hd2"/>
                      </a:cxn>
                      <a:cxn ang="5400000">
                        <a:pos x="wd2" y="hd2"/>
                      </a:cxn>
                      <a:cxn ang="10800000">
                        <a:pos x="wd2" y="hd2"/>
                      </a:cxn>
                      <a:cxn ang="16200000">
                        <a:pos x="wd2" y="hd2"/>
                      </a:cxn>
                    </a:cxnLst>
                    <a:rect l="0" t="0" r="r" b="b"/>
                    <a:pathLst>
                      <a:path w="21600" h="21600" extrusionOk="0">
                        <a:moveTo>
                          <a:pt x="16075" y="21600"/>
                        </a:moveTo>
                        <a:lnTo>
                          <a:pt x="17180" y="18234"/>
                        </a:lnTo>
                        <a:lnTo>
                          <a:pt x="21600" y="17393"/>
                        </a:lnTo>
                        <a:lnTo>
                          <a:pt x="16075" y="21600"/>
                        </a:lnTo>
                        <a:lnTo>
                          <a:pt x="0" y="21600"/>
                        </a:lnTo>
                        <a:lnTo>
                          <a:pt x="0" y="0"/>
                        </a:lnTo>
                        <a:lnTo>
                          <a:pt x="21600" y="0"/>
                        </a:lnTo>
                        <a:lnTo>
                          <a:pt x="21600" y="17393"/>
                        </a:lnTo>
                      </a:path>
                    </a:pathLst>
                  </a:custGeom>
                  <a:noFill/>
                  <a:ln w="9525" cap="flat">
                    <a:solidFill>
                      <a:srgbClr val="000000"/>
                    </a:solidFill>
                    <a:prstDash val="solid"/>
                    <a:round/>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solidFill>
                          <a:srgbClr val="FFFFFF"/>
                        </a:solidFill>
                      </a:defRPr>
                    </a:pPr>
                    <a:endParaRPr kumimoji="0" sz="1620" b="0" i="0" u="none" strike="noStrike" kern="1200" cap="none" spc="0" normalizeH="0" baseline="0" noProof="0" dirty="0">
                      <a:ln>
                        <a:noFill/>
                      </a:ln>
                      <a:solidFill>
                        <a:srgbClr val="FFFFFF"/>
                      </a:solidFill>
                      <a:effectLst/>
                      <a:uLnTx/>
                      <a:uFillTx/>
                      <a:latin typeface="Raleway" panose="020B0503030101060003" pitchFamily="34" charset="0"/>
                      <a:ea typeface="+mn-ea"/>
                      <a:cs typeface="+mn-cs"/>
                    </a:endParaRPr>
                  </a:p>
                </p:txBody>
              </p:sp>
            </p:grpSp>
            <p:sp>
              <p:nvSpPr>
                <p:cNvPr id="240" name="Shape 739">
                  <a:extLst>
                    <a:ext uri="{FF2B5EF4-FFF2-40B4-BE49-F238E27FC236}">
                      <a16:creationId xmlns:a16="http://schemas.microsoft.com/office/drawing/2014/main" id="{C43173BF-4718-4FBE-B28E-57D819E845B4}"/>
                    </a:ext>
                  </a:extLst>
                </p:cNvPr>
                <p:cNvSpPr/>
                <p:nvPr/>
              </p:nvSpPr>
              <p:spPr>
                <a:xfrm>
                  <a:off x="57149" y="123824"/>
                  <a:ext cx="184151" cy="1"/>
                </a:xfrm>
                <a:prstGeom prst="line">
                  <a:avLst/>
                </a:prstGeom>
                <a:noFill/>
                <a:ln w="9525" cap="flat">
                  <a:solidFill>
                    <a:srgbClr val="000000"/>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241" name="Shape 740">
                  <a:extLst>
                    <a:ext uri="{FF2B5EF4-FFF2-40B4-BE49-F238E27FC236}">
                      <a16:creationId xmlns:a16="http://schemas.microsoft.com/office/drawing/2014/main" id="{76828269-4042-4D49-B6DE-A03DDDD7087C}"/>
                    </a:ext>
                  </a:extLst>
                </p:cNvPr>
                <p:cNvSpPr/>
                <p:nvPr/>
              </p:nvSpPr>
              <p:spPr>
                <a:xfrm>
                  <a:off x="57149" y="169862"/>
                  <a:ext cx="184151" cy="1"/>
                </a:xfrm>
                <a:prstGeom prst="line">
                  <a:avLst/>
                </a:prstGeom>
                <a:noFill/>
                <a:ln w="9525" cap="flat">
                  <a:solidFill>
                    <a:srgbClr val="000000"/>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242" name="Shape 741">
                  <a:extLst>
                    <a:ext uri="{FF2B5EF4-FFF2-40B4-BE49-F238E27FC236}">
                      <a16:creationId xmlns:a16="http://schemas.microsoft.com/office/drawing/2014/main" id="{7A41C3AC-2CF0-4A76-B328-FA6AB4958A00}"/>
                    </a:ext>
                  </a:extLst>
                </p:cNvPr>
                <p:cNvSpPr/>
                <p:nvPr/>
              </p:nvSpPr>
              <p:spPr>
                <a:xfrm>
                  <a:off x="57149" y="217487"/>
                  <a:ext cx="184151" cy="1"/>
                </a:xfrm>
                <a:prstGeom prst="line">
                  <a:avLst/>
                </a:prstGeom>
                <a:noFill/>
                <a:ln w="9525" cap="flat">
                  <a:solidFill>
                    <a:srgbClr val="000000"/>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243" name="Shape 742">
                  <a:extLst>
                    <a:ext uri="{FF2B5EF4-FFF2-40B4-BE49-F238E27FC236}">
                      <a16:creationId xmlns:a16="http://schemas.microsoft.com/office/drawing/2014/main" id="{F35CD9DF-8A1D-4469-A627-6500922848A6}"/>
                    </a:ext>
                  </a:extLst>
                </p:cNvPr>
                <p:cNvSpPr/>
                <p:nvPr/>
              </p:nvSpPr>
              <p:spPr>
                <a:xfrm>
                  <a:off x="57149" y="265112"/>
                  <a:ext cx="184151" cy="1"/>
                </a:xfrm>
                <a:prstGeom prst="line">
                  <a:avLst/>
                </a:prstGeom>
                <a:noFill/>
                <a:ln w="9525" cap="flat">
                  <a:solidFill>
                    <a:srgbClr val="000000"/>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sp>
              <p:nvSpPr>
                <p:cNvPr id="244" name="Shape 743">
                  <a:extLst>
                    <a:ext uri="{FF2B5EF4-FFF2-40B4-BE49-F238E27FC236}">
                      <a16:creationId xmlns:a16="http://schemas.microsoft.com/office/drawing/2014/main" id="{6DEDB68A-D938-4E5A-ACFA-DF39F59A014A}"/>
                    </a:ext>
                  </a:extLst>
                </p:cNvPr>
                <p:cNvSpPr/>
                <p:nvPr/>
              </p:nvSpPr>
              <p:spPr>
                <a:xfrm>
                  <a:off x="55562" y="76199"/>
                  <a:ext cx="122237" cy="1"/>
                </a:xfrm>
                <a:prstGeom prst="line">
                  <a:avLst/>
                </a:prstGeom>
                <a:noFill/>
                <a:ln w="9525" cap="flat">
                  <a:solidFill>
                    <a:srgbClr val="000000"/>
                  </a:solidFill>
                  <a:prstDash val="solid"/>
                  <a:round/>
                </a:ln>
                <a:effectLst/>
              </p:spPr>
              <p:txBody>
                <a:bodyPr wrap="square" lIns="41147" tIns="41147" rIns="41147" bIns="41147" numCol="1"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20" b="0" i="0" u="none" strike="noStrike" kern="1200" cap="none" spc="0" normalizeH="0" baseline="0" noProof="0" dirty="0">
                    <a:ln>
                      <a:noFill/>
                    </a:ln>
                    <a:solidFill>
                      <a:srgbClr val="000000"/>
                    </a:solidFill>
                    <a:effectLst/>
                    <a:uLnTx/>
                    <a:uFillTx/>
                    <a:latin typeface="Raleway" panose="020B0503030101060003" pitchFamily="34" charset="0"/>
                    <a:ea typeface="+mn-ea"/>
                    <a:cs typeface="+mn-cs"/>
                  </a:endParaRPr>
                </a:p>
              </p:txBody>
            </p:sp>
          </p:grpSp>
          <p:grpSp>
            <p:nvGrpSpPr>
              <p:cNvPr id="226" name="Group 757">
                <a:extLst>
                  <a:ext uri="{FF2B5EF4-FFF2-40B4-BE49-F238E27FC236}">
                    <a16:creationId xmlns:a16="http://schemas.microsoft.com/office/drawing/2014/main" id="{87757EB4-FC9C-4403-A1DF-9C8CFC850F09}"/>
                  </a:ext>
                </a:extLst>
              </p:cNvPr>
              <p:cNvGrpSpPr/>
              <p:nvPr/>
            </p:nvGrpSpPr>
            <p:grpSpPr>
              <a:xfrm>
                <a:off x="296863" y="26987"/>
                <a:ext cx="273050" cy="292101"/>
                <a:chOff x="0" y="0"/>
                <a:chExt cx="273049" cy="292100"/>
              </a:xfrm>
            </p:grpSpPr>
            <p:grpSp>
              <p:nvGrpSpPr>
                <p:cNvPr id="227" name="Group 748">
                  <a:extLst>
                    <a:ext uri="{FF2B5EF4-FFF2-40B4-BE49-F238E27FC236}">
                      <a16:creationId xmlns:a16="http://schemas.microsoft.com/office/drawing/2014/main" id="{A11713F9-2525-4391-93DB-35D87866259E}"/>
                    </a:ext>
                  </a:extLst>
                </p:cNvPr>
                <p:cNvGrpSpPr/>
                <p:nvPr/>
              </p:nvGrpSpPr>
              <p:grpSpPr>
                <a:xfrm>
                  <a:off x="0" y="0"/>
                  <a:ext cx="225425" cy="227012"/>
                  <a:chOff x="0" y="0"/>
                  <a:chExt cx="225425" cy="227011"/>
                </a:xfrm>
              </p:grpSpPr>
              <p:sp>
                <p:nvSpPr>
                  <p:cNvPr id="236" name="Shape 745">
                    <a:extLst>
                      <a:ext uri="{FF2B5EF4-FFF2-40B4-BE49-F238E27FC236}">
                        <a16:creationId xmlns:a16="http://schemas.microsoft.com/office/drawing/2014/main" id="{E280AE13-2596-4255-993B-DA3120E466A8}"/>
                      </a:ext>
                    </a:extLst>
                  </p:cNvPr>
                  <p:cNvSpPr/>
                  <p:nvPr/>
                </p:nvSpPr>
                <p:spPr>
                  <a:xfrm>
                    <a:off x="0" y="0"/>
                    <a:ext cx="225425" cy="227012"/>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237" name="Shape 746">
                    <a:extLst>
                      <a:ext uri="{FF2B5EF4-FFF2-40B4-BE49-F238E27FC236}">
                        <a16:creationId xmlns:a16="http://schemas.microsoft.com/office/drawing/2014/main" id="{C75C691C-DF27-47AE-8A66-28CEA4D5C411}"/>
                      </a:ext>
                    </a:extLst>
                  </p:cNvPr>
                  <p:cNvSpPr/>
                  <p:nvPr/>
                </p:nvSpPr>
                <p:spPr>
                  <a:xfrm>
                    <a:off x="0" y="11246"/>
                    <a:ext cx="44986" cy="21576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238" name="Shape 747">
                    <a:extLst>
                      <a:ext uri="{FF2B5EF4-FFF2-40B4-BE49-F238E27FC236}">
                        <a16:creationId xmlns:a16="http://schemas.microsoft.com/office/drawing/2014/main" id="{DF103082-BD94-48AC-B8E6-CB51C9A12A67}"/>
                      </a:ext>
                    </a:extLst>
                  </p:cNvPr>
                  <p:cNvSpPr/>
                  <p:nvPr/>
                </p:nvSpPr>
                <p:spPr>
                  <a:xfrm>
                    <a:off x="0" y="0"/>
                    <a:ext cx="225425" cy="227012"/>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grpSp>
            <p:grpSp>
              <p:nvGrpSpPr>
                <p:cNvPr id="228" name="Group 752">
                  <a:extLst>
                    <a:ext uri="{FF2B5EF4-FFF2-40B4-BE49-F238E27FC236}">
                      <a16:creationId xmlns:a16="http://schemas.microsoft.com/office/drawing/2014/main" id="{2472D4A7-BB14-4681-9498-7D79BD7B878F}"/>
                    </a:ext>
                  </a:extLst>
                </p:cNvPr>
                <p:cNvGrpSpPr/>
                <p:nvPr/>
              </p:nvGrpSpPr>
              <p:grpSpPr>
                <a:xfrm>
                  <a:off x="23811" y="31750"/>
                  <a:ext cx="225426" cy="228601"/>
                  <a:chOff x="0" y="0"/>
                  <a:chExt cx="225425" cy="228600"/>
                </a:xfrm>
              </p:grpSpPr>
              <p:sp>
                <p:nvSpPr>
                  <p:cNvPr id="233" name="Shape 749">
                    <a:extLst>
                      <a:ext uri="{FF2B5EF4-FFF2-40B4-BE49-F238E27FC236}">
                        <a16:creationId xmlns:a16="http://schemas.microsoft.com/office/drawing/2014/main" id="{F5291F4D-8B84-42F6-A14A-175B96AE197F}"/>
                      </a:ext>
                    </a:extLst>
                  </p:cNvPr>
                  <p:cNvSpPr/>
                  <p:nvPr/>
                </p:nvSpPr>
                <p:spPr>
                  <a:xfrm>
                    <a:off x="0" y="-1"/>
                    <a:ext cx="225425" cy="228601"/>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4"/>
                          <a:pt x="0" y="20537"/>
                        </a:cubicBezTo>
                        <a:cubicBezTo>
                          <a:pt x="0" y="19951"/>
                          <a:pt x="482" y="19475"/>
                          <a:pt x="1078" y="19475"/>
                        </a:cubicBezTo>
                        <a:lnTo>
                          <a:pt x="2155" y="19475"/>
                        </a:ln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close/>
                      </a:path>
                    </a:pathLst>
                  </a:custGeom>
                  <a:solidFill>
                    <a:srgbClr val="FFFFFF"/>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234" name="Shape 750">
                    <a:extLst>
                      <a:ext uri="{FF2B5EF4-FFF2-40B4-BE49-F238E27FC236}">
                        <a16:creationId xmlns:a16="http://schemas.microsoft.com/office/drawing/2014/main" id="{F35949F7-B59B-4031-A062-63B998CEE226}"/>
                      </a:ext>
                    </a:extLst>
                  </p:cNvPr>
                  <p:cNvSpPr/>
                  <p:nvPr/>
                </p:nvSpPr>
                <p:spPr>
                  <a:xfrm>
                    <a:off x="0" y="11245"/>
                    <a:ext cx="44986" cy="2173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17"/>
                          <a:pt x="19182" y="1118"/>
                          <a:pt x="16200" y="1118"/>
                        </a:cubicBezTo>
                        <a:cubicBezTo>
                          <a:pt x="14709" y="1118"/>
                          <a:pt x="13500" y="867"/>
                          <a:pt x="13500" y="559"/>
                        </a:cubicBezTo>
                        <a:cubicBezTo>
                          <a:pt x="13500" y="250"/>
                          <a:pt x="14709" y="0"/>
                          <a:pt x="16200" y="0"/>
                        </a:cubicBezTo>
                        <a:close/>
                        <a:moveTo>
                          <a:pt x="10800" y="20482"/>
                        </a:moveTo>
                        <a:cubicBezTo>
                          <a:pt x="10800" y="21100"/>
                          <a:pt x="8382" y="21600"/>
                          <a:pt x="5400" y="21600"/>
                        </a:cubicBezTo>
                        <a:cubicBezTo>
                          <a:pt x="2418" y="21600"/>
                          <a:pt x="0" y="21100"/>
                          <a:pt x="0" y="20482"/>
                        </a:cubicBezTo>
                        <a:cubicBezTo>
                          <a:pt x="0" y="19865"/>
                          <a:pt x="2418" y="19365"/>
                          <a:pt x="5400" y="19365"/>
                        </a:cubicBezTo>
                        <a:cubicBezTo>
                          <a:pt x="6891" y="19365"/>
                          <a:pt x="8100" y="19615"/>
                          <a:pt x="8100" y="19924"/>
                        </a:cubicBezTo>
                        <a:cubicBezTo>
                          <a:pt x="8100" y="20232"/>
                          <a:pt x="6891" y="20482"/>
                          <a:pt x="5400" y="20482"/>
                        </a:cubicBezTo>
                        <a:close/>
                      </a:path>
                    </a:pathLst>
                  </a:custGeom>
                  <a:solidFill>
                    <a:srgbClr val="000000">
                      <a:alpha val="20000"/>
                    </a:srgbClr>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235" name="Shape 751">
                    <a:extLst>
                      <a:ext uri="{FF2B5EF4-FFF2-40B4-BE49-F238E27FC236}">
                        <a16:creationId xmlns:a16="http://schemas.microsoft.com/office/drawing/2014/main" id="{11F5F77F-72C0-4DEF-A6C1-77F48449C41B}"/>
                      </a:ext>
                    </a:extLst>
                  </p:cNvPr>
                  <p:cNvSpPr/>
                  <p:nvPr/>
                </p:nvSpPr>
                <p:spPr>
                  <a:xfrm>
                    <a:off x="0" y="-1"/>
                    <a:ext cx="225425" cy="228601"/>
                  </a:xfrm>
                  <a:custGeom>
                    <a:avLst/>
                    <a:gdLst/>
                    <a:ahLst/>
                    <a:cxnLst>
                      <a:cxn ang="0">
                        <a:pos x="wd2" y="hd2"/>
                      </a:cxn>
                      <a:cxn ang="5400000">
                        <a:pos x="wd2" y="hd2"/>
                      </a:cxn>
                      <a:cxn ang="10800000">
                        <a:pos x="wd2" y="hd2"/>
                      </a:cxn>
                      <a:cxn ang="16200000">
                        <a:pos x="wd2" y="hd2"/>
                      </a:cxn>
                    </a:cxnLst>
                    <a:rect l="0" t="0" r="r" b="b"/>
                    <a:pathLst>
                      <a:path w="21600" h="21600" extrusionOk="0">
                        <a:moveTo>
                          <a:pt x="2155" y="19475"/>
                        </a:moveTo>
                        <a:lnTo>
                          <a:pt x="2155" y="1063"/>
                        </a:lnTo>
                        <a:cubicBezTo>
                          <a:pt x="2155" y="476"/>
                          <a:pt x="2638" y="0"/>
                          <a:pt x="3233" y="0"/>
                        </a:cubicBezTo>
                        <a:lnTo>
                          <a:pt x="20522" y="0"/>
                        </a:lnTo>
                        <a:cubicBezTo>
                          <a:pt x="21118" y="0"/>
                          <a:pt x="21600" y="476"/>
                          <a:pt x="21600" y="1063"/>
                        </a:cubicBezTo>
                        <a:cubicBezTo>
                          <a:pt x="21600" y="1649"/>
                          <a:pt x="21118" y="2125"/>
                          <a:pt x="20522" y="2125"/>
                        </a:cubicBezTo>
                        <a:lnTo>
                          <a:pt x="19445" y="2125"/>
                        </a:lnTo>
                        <a:lnTo>
                          <a:pt x="19445" y="20537"/>
                        </a:lnTo>
                        <a:cubicBezTo>
                          <a:pt x="19445" y="21124"/>
                          <a:pt x="18962" y="21600"/>
                          <a:pt x="18367" y="21600"/>
                        </a:cubicBezTo>
                        <a:lnTo>
                          <a:pt x="1078" y="21600"/>
                        </a:lnTo>
                        <a:cubicBezTo>
                          <a:pt x="482" y="21600"/>
                          <a:pt x="0" y="21124"/>
                          <a:pt x="0" y="20537"/>
                        </a:cubicBezTo>
                        <a:cubicBezTo>
                          <a:pt x="0" y="19951"/>
                          <a:pt x="482" y="19475"/>
                          <a:pt x="1078" y="19475"/>
                        </a:cubicBezTo>
                        <a:close/>
                        <a:moveTo>
                          <a:pt x="3233" y="0"/>
                        </a:moveTo>
                        <a:cubicBezTo>
                          <a:pt x="3828" y="0"/>
                          <a:pt x="4310" y="476"/>
                          <a:pt x="4310" y="1063"/>
                        </a:cubicBezTo>
                        <a:cubicBezTo>
                          <a:pt x="4310" y="1649"/>
                          <a:pt x="3828" y="2125"/>
                          <a:pt x="3233" y="2125"/>
                        </a:cubicBezTo>
                        <a:cubicBezTo>
                          <a:pt x="2935" y="2125"/>
                          <a:pt x="2694" y="1887"/>
                          <a:pt x="2694" y="1594"/>
                        </a:cubicBezTo>
                        <a:cubicBezTo>
                          <a:pt x="2694" y="1300"/>
                          <a:pt x="2935" y="1063"/>
                          <a:pt x="3233" y="1063"/>
                        </a:cubicBezTo>
                        <a:lnTo>
                          <a:pt x="4311" y="1063"/>
                        </a:lnTo>
                        <a:moveTo>
                          <a:pt x="19445" y="2125"/>
                        </a:moveTo>
                        <a:lnTo>
                          <a:pt x="3233" y="2125"/>
                        </a:lnTo>
                        <a:moveTo>
                          <a:pt x="1078" y="19475"/>
                        </a:moveTo>
                        <a:cubicBezTo>
                          <a:pt x="1375" y="19475"/>
                          <a:pt x="1616" y="19713"/>
                          <a:pt x="1616" y="20006"/>
                        </a:cubicBezTo>
                        <a:cubicBezTo>
                          <a:pt x="1616" y="20299"/>
                          <a:pt x="1375" y="20537"/>
                          <a:pt x="1078" y="20537"/>
                        </a:cubicBezTo>
                        <a:lnTo>
                          <a:pt x="2155" y="20537"/>
                        </a:lnTo>
                        <a:moveTo>
                          <a:pt x="1078" y="21600"/>
                        </a:moveTo>
                        <a:cubicBezTo>
                          <a:pt x="1673" y="21600"/>
                          <a:pt x="2155" y="21124"/>
                          <a:pt x="2155" y="20537"/>
                        </a:cubicBezTo>
                        <a:lnTo>
                          <a:pt x="2155" y="19475"/>
                        </a:lnTo>
                      </a:path>
                    </a:pathLst>
                  </a:custGeom>
                  <a:noFill/>
                  <a:ln w="9525" cap="flat">
                    <a:solidFill>
                      <a:srgbClr val="000000"/>
                    </a:solidFill>
                    <a:prstDash val="solid"/>
                    <a:round/>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grpSp>
            <p:grpSp>
              <p:nvGrpSpPr>
                <p:cNvPr id="229" name="Group 756">
                  <a:extLst>
                    <a:ext uri="{FF2B5EF4-FFF2-40B4-BE49-F238E27FC236}">
                      <a16:creationId xmlns:a16="http://schemas.microsoft.com/office/drawing/2014/main" id="{6822A59E-C6C2-4CE2-AFA3-EB2882804054}"/>
                    </a:ext>
                  </a:extLst>
                </p:cNvPr>
                <p:cNvGrpSpPr/>
                <p:nvPr/>
              </p:nvGrpSpPr>
              <p:grpSpPr>
                <a:xfrm>
                  <a:off x="47624" y="65087"/>
                  <a:ext cx="225426" cy="227014"/>
                  <a:chOff x="0" y="0"/>
                  <a:chExt cx="225425" cy="227013"/>
                </a:xfrm>
              </p:grpSpPr>
              <p:sp>
                <p:nvSpPr>
                  <p:cNvPr id="230" name="Shape 753">
                    <a:extLst>
                      <a:ext uri="{FF2B5EF4-FFF2-40B4-BE49-F238E27FC236}">
                        <a16:creationId xmlns:a16="http://schemas.microsoft.com/office/drawing/2014/main" id="{AFA4892E-4722-4118-8BF1-2B609A110BD2}"/>
                      </a:ext>
                    </a:extLst>
                  </p:cNvPr>
                  <p:cNvSpPr/>
                  <p:nvPr/>
                </p:nvSpPr>
                <p:spPr>
                  <a:xfrm>
                    <a:off x="0" y="-1"/>
                    <a:ext cx="225425" cy="227015"/>
                  </a:xfrm>
                  <a:custGeom>
                    <a:avLst/>
                    <a:gdLst/>
                    <a:ahLst/>
                    <a:cxnLst>
                      <a:cxn ang="0">
                        <a:pos x="wd2" y="hd2"/>
                      </a:cxn>
                      <a:cxn ang="5400000">
                        <a:pos x="wd2" y="hd2"/>
                      </a:cxn>
                      <a:cxn ang="10800000">
                        <a:pos x="wd2" y="hd2"/>
                      </a:cxn>
                      <a:cxn ang="16200000">
                        <a:pos x="wd2" y="hd2"/>
                      </a:cxn>
                    </a:cxnLst>
                    <a:rect l="0" t="0" r="r" b="b"/>
                    <a:pathLst>
                      <a:path w="21600" h="21600" extrusionOk="0">
                        <a:moveTo>
                          <a:pt x="1078" y="21600"/>
                        </a:moveTo>
                        <a:cubicBezTo>
                          <a:pt x="482" y="21600"/>
                          <a:pt x="0" y="21121"/>
                          <a:pt x="0" y="20530"/>
                        </a:cubicBezTo>
                        <a:cubicBezTo>
                          <a:pt x="0" y="19939"/>
                          <a:pt x="482" y="19460"/>
                          <a:pt x="1078" y="19460"/>
                        </a:cubicBezTo>
                        <a:lnTo>
                          <a:pt x="2155" y="19460"/>
                        </a:ln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close/>
                      </a:path>
                    </a:pathLst>
                  </a:custGeom>
                  <a:solidFill>
                    <a:srgbClr val="FFFFFF"/>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231" name="Shape 754">
                    <a:extLst>
                      <a:ext uri="{FF2B5EF4-FFF2-40B4-BE49-F238E27FC236}">
                        <a16:creationId xmlns:a16="http://schemas.microsoft.com/office/drawing/2014/main" id="{99A883A2-1F20-4C11-9589-C6D77E045AC4}"/>
                      </a:ext>
                    </a:extLst>
                  </p:cNvPr>
                  <p:cNvSpPr/>
                  <p:nvPr/>
                </p:nvSpPr>
                <p:spPr>
                  <a:xfrm>
                    <a:off x="0" y="11245"/>
                    <a:ext cx="44986" cy="21576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2"/>
                          <a:pt x="19182" y="1126"/>
                          <a:pt x="16200" y="1126"/>
                        </a:cubicBezTo>
                        <a:cubicBezTo>
                          <a:pt x="14709" y="1126"/>
                          <a:pt x="13500" y="874"/>
                          <a:pt x="13500" y="563"/>
                        </a:cubicBezTo>
                        <a:cubicBezTo>
                          <a:pt x="13500" y="252"/>
                          <a:pt x="14709" y="0"/>
                          <a:pt x="16200" y="0"/>
                        </a:cubicBezTo>
                        <a:close/>
                        <a:moveTo>
                          <a:pt x="10800" y="20474"/>
                        </a:moveTo>
                        <a:cubicBezTo>
                          <a:pt x="10800" y="21096"/>
                          <a:pt x="8382" y="21600"/>
                          <a:pt x="5400" y="21600"/>
                        </a:cubicBezTo>
                        <a:cubicBezTo>
                          <a:pt x="2418" y="21600"/>
                          <a:pt x="0" y="21096"/>
                          <a:pt x="0" y="20474"/>
                        </a:cubicBezTo>
                        <a:cubicBezTo>
                          <a:pt x="0" y="19852"/>
                          <a:pt x="2418" y="19348"/>
                          <a:pt x="5400" y="19348"/>
                        </a:cubicBezTo>
                        <a:cubicBezTo>
                          <a:pt x="6891" y="19348"/>
                          <a:pt x="8100" y="19600"/>
                          <a:pt x="8100" y="19911"/>
                        </a:cubicBezTo>
                        <a:cubicBezTo>
                          <a:pt x="8100" y="20222"/>
                          <a:pt x="6891" y="20474"/>
                          <a:pt x="5400" y="20474"/>
                        </a:cubicBezTo>
                        <a:close/>
                      </a:path>
                    </a:pathLst>
                  </a:custGeom>
                  <a:solidFill>
                    <a:srgbClr val="000000">
                      <a:alpha val="20000"/>
                    </a:srgbClr>
                  </a:solidFill>
                  <a:ln w="12700" cap="flat">
                    <a:noFill/>
                    <a:miter lim="400000"/>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sp>
                <p:nvSpPr>
                  <p:cNvPr id="232" name="Shape 755">
                    <a:extLst>
                      <a:ext uri="{FF2B5EF4-FFF2-40B4-BE49-F238E27FC236}">
                        <a16:creationId xmlns:a16="http://schemas.microsoft.com/office/drawing/2014/main" id="{A5F1BD0C-3C9D-4ABB-95BB-A6B769C0A71D}"/>
                      </a:ext>
                    </a:extLst>
                  </p:cNvPr>
                  <p:cNvSpPr/>
                  <p:nvPr/>
                </p:nvSpPr>
                <p:spPr>
                  <a:xfrm>
                    <a:off x="0" y="-1"/>
                    <a:ext cx="225425" cy="227015"/>
                  </a:xfrm>
                  <a:custGeom>
                    <a:avLst/>
                    <a:gdLst/>
                    <a:ahLst/>
                    <a:cxnLst>
                      <a:cxn ang="0">
                        <a:pos x="wd2" y="hd2"/>
                      </a:cxn>
                      <a:cxn ang="5400000">
                        <a:pos x="wd2" y="hd2"/>
                      </a:cxn>
                      <a:cxn ang="10800000">
                        <a:pos x="wd2" y="hd2"/>
                      </a:cxn>
                      <a:cxn ang="16200000">
                        <a:pos x="wd2" y="hd2"/>
                      </a:cxn>
                    </a:cxnLst>
                    <a:rect l="0" t="0" r="r" b="b"/>
                    <a:pathLst>
                      <a:path w="21600" h="21600" extrusionOk="0">
                        <a:moveTo>
                          <a:pt x="2155" y="19460"/>
                        </a:moveTo>
                        <a:lnTo>
                          <a:pt x="2155" y="1070"/>
                        </a:lnTo>
                        <a:cubicBezTo>
                          <a:pt x="2155" y="479"/>
                          <a:pt x="2638" y="0"/>
                          <a:pt x="3233" y="0"/>
                        </a:cubicBezTo>
                        <a:lnTo>
                          <a:pt x="20522" y="0"/>
                        </a:lnTo>
                        <a:cubicBezTo>
                          <a:pt x="21118" y="0"/>
                          <a:pt x="21600" y="479"/>
                          <a:pt x="21600" y="1070"/>
                        </a:cubicBezTo>
                        <a:cubicBezTo>
                          <a:pt x="21600" y="1661"/>
                          <a:pt x="21118" y="2140"/>
                          <a:pt x="20522" y="2140"/>
                        </a:cubicBezTo>
                        <a:lnTo>
                          <a:pt x="19445" y="2140"/>
                        </a:lnTo>
                        <a:lnTo>
                          <a:pt x="19445" y="20530"/>
                        </a:lnTo>
                        <a:cubicBezTo>
                          <a:pt x="19445" y="21121"/>
                          <a:pt x="18962" y="21600"/>
                          <a:pt x="18367" y="21600"/>
                        </a:cubicBezTo>
                        <a:lnTo>
                          <a:pt x="1078" y="21600"/>
                        </a:lnTo>
                        <a:cubicBezTo>
                          <a:pt x="482" y="21600"/>
                          <a:pt x="0" y="21121"/>
                          <a:pt x="0" y="20530"/>
                        </a:cubicBezTo>
                        <a:cubicBezTo>
                          <a:pt x="0" y="19939"/>
                          <a:pt x="482" y="19460"/>
                          <a:pt x="1078" y="19460"/>
                        </a:cubicBezTo>
                        <a:close/>
                        <a:moveTo>
                          <a:pt x="3233" y="0"/>
                        </a:moveTo>
                        <a:cubicBezTo>
                          <a:pt x="3828" y="0"/>
                          <a:pt x="4310" y="479"/>
                          <a:pt x="4310" y="1070"/>
                        </a:cubicBezTo>
                        <a:cubicBezTo>
                          <a:pt x="4310" y="1661"/>
                          <a:pt x="3828" y="2140"/>
                          <a:pt x="3233" y="2140"/>
                        </a:cubicBezTo>
                        <a:cubicBezTo>
                          <a:pt x="2935" y="2140"/>
                          <a:pt x="2694" y="1901"/>
                          <a:pt x="2694" y="1605"/>
                        </a:cubicBezTo>
                        <a:cubicBezTo>
                          <a:pt x="2694" y="1310"/>
                          <a:pt x="2935" y="1070"/>
                          <a:pt x="3233" y="1070"/>
                        </a:cubicBezTo>
                        <a:lnTo>
                          <a:pt x="4311" y="1070"/>
                        </a:lnTo>
                        <a:moveTo>
                          <a:pt x="19445" y="2140"/>
                        </a:moveTo>
                        <a:lnTo>
                          <a:pt x="3233" y="2140"/>
                        </a:lnTo>
                        <a:moveTo>
                          <a:pt x="1078" y="19460"/>
                        </a:moveTo>
                        <a:cubicBezTo>
                          <a:pt x="1375" y="19460"/>
                          <a:pt x="1616" y="19699"/>
                          <a:pt x="1616" y="19995"/>
                        </a:cubicBezTo>
                        <a:cubicBezTo>
                          <a:pt x="1616" y="20290"/>
                          <a:pt x="1375" y="20530"/>
                          <a:pt x="1078" y="20530"/>
                        </a:cubicBezTo>
                        <a:lnTo>
                          <a:pt x="2155" y="20530"/>
                        </a:lnTo>
                        <a:moveTo>
                          <a:pt x="1078" y="21600"/>
                        </a:moveTo>
                        <a:cubicBezTo>
                          <a:pt x="1673" y="21600"/>
                          <a:pt x="2155" y="21121"/>
                          <a:pt x="2155" y="20530"/>
                        </a:cubicBezTo>
                        <a:lnTo>
                          <a:pt x="2155" y="19460"/>
                        </a:lnTo>
                      </a:path>
                    </a:pathLst>
                  </a:custGeom>
                  <a:noFill/>
                  <a:ln w="9525" cap="flat">
                    <a:solidFill>
                      <a:srgbClr val="000000"/>
                    </a:solidFill>
                    <a:prstDash val="solid"/>
                    <a:round/>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900">
                        <a:latin typeface="ＭＳ Ｐゴシック"/>
                        <a:ea typeface="ＭＳ Ｐゴシック"/>
                        <a:cs typeface="ＭＳ Ｐゴシック"/>
                        <a:sym typeface="ＭＳ Ｐゴシック"/>
                      </a:defRPr>
                    </a:pPr>
                    <a:endParaRPr kumimoji="0" sz="810" b="0" i="0" u="none" strike="noStrike" kern="1200" cap="none" spc="0" normalizeH="0" baseline="0" noProof="0" dirty="0">
                      <a:ln>
                        <a:noFill/>
                      </a:ln>
                      <a:solidFill>
                        <a:srgbClr val="000000"/>
                      </a:solidFill>
                      <a:effectLst/>
                      <a:uLnTx/>
                      <a:uFillTx/>
                      <a:latin typeface="Raleway" panose="020B0503030101060003" pitchFamily="34" charset="0"/>
                      <a:ea typeface="ＭＳ Ｐゴシック"/>
                      <a:sym typeface="ＭＳ Ｐゴシック"/>
                    </a:endParaRPr>
                  </a:p>
                </p:txBody>
              </p:sp>
            </p:grpSp>
          </p:grpSp>
        </p:grpSp>
      </p:grpSp>
      <p:grpSp>
        <p:nvGrpSpPr>
          <p:cNvPr id="248" name="Group 762">
            <a:extLst>
              <a:ext uri="{FF2B5EF4-FFF2-40B4-BE49-F238E27FC236}">
                <a16:creationId xmlns:a16="http://schemas.microsoft.com/office/drawing/2014/main" id="{D71579CF-F46B-4406-A73D-9466B83FEF48}"/>
              </a:ext>
            </a:extLst>
          </p:cNvPr>
          <p:cNvGrpSpPr/>
          <p:nvPr/>
        </p:nvGrpSpPr>
        <p:grpSpPr>
          <a:xfrm>
            <a:off x="4022420" y="3814106"/>
            <a:ext cx="1265002" cy="729428"/>
            <a:chOff x="-1" y="-101338"/>
            <a:chExt cx="1242604" cy="842448"/>
          </a:xfrm>
        </p:grpSpPr>
        <p:sp>
          <p:nvSpPr>
            <p:cNvPr id="249" name="Shape 760">
              <a:extLst>
                <a:ext uri="{FF2B5EF4-FFF2-40B4-BE49-F238E27FC236}">
                  <a16:creationId xmlns:a16="http://schemas.microsoft.com/office/drawing/2014/main" id="{2D47C692-7874-4DC1-ADCB-062A543C22EC}"/>
                </a:ext>
              </a:extLst>
            </p:cNvPr>
            <p:cNvSpPr/>
            <p:nvPr/>
          </p:nvSpPr>
          <p:spPr>
            <a:xfrm>
              <a:off x="-1" y="-1"/>
              <a:ext cx="1242604" cy="639765"/>
            </a:xfrm>
            <a:prstGeom prst="rect">
              <a:avLst/>
            </a:prstGeom>
            <a:solidFill>
              <a:srgbClr val="FFFFFF"/>
            </a:solidFill>
            <a:ln w="28575" cap="flat">
              <a:solidFill>
                <a:srgbClr val="0000FF"/>
              </a:solidFill>
              <a:prstDash val="solid"/>
              <a:round/>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00">
                  <a:solidFill>
                    <a:srgbClr val="FFFFFF"/>
                  </a:solidFill>
                </a:defRPr>
              </a:pPr>
              <a:endParaRPr kumimoji="0" sz="1400" b="0" i="0" u="none" strike="noStrike" kern="120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endParaRPr>
            </a:p>
          </p:txBody>
        </p:sp>
        <p:sp>
          <p:nvSpPr>
            <p:cNvPr id="250" name="Shape 761">
              <a:extLst>
                <a:ext uri="{FF2B5EF4-FFF2-40B4-BE49-F238E27FC236}">
                  <a16:creationId xmlns:a16="http://schemas.microsoft.com/office/drawing/2014/main" id="{D31F5F17-AB88-4C6D-B0B6-F4138D447B9A}"/>
                </a:ext>
              </a:extLst>
            </p:cNvPr>
            <p:cNvSpPr/>
            <p:nvPr/>
          </p:nvSpPr>
          <p:spPr>
            <a:xfrm>
              <a:off x="-1" y="-101338"/>
              <a:ext cx="1242604" cy="84244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1147" tIns="41147" rIns="41147" bIns="41147" numCol="1" anchor="ctr">
              <a:spAutoFit/>
            </a:bodyPr>
            <a:lstStyle>
              <a:lvl1pPr algn="ctr">
                <a:defRPr sz="1100">
                  <a:solidFill>
                    <a:srgbClr val="0000F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1400" b="0" i="0" u="none" strike="noStrike" kern="1200" cap="none" spc="0" normalizeH="0" baseline="0" noProof="0" dirty="0">
                  <a:ln>
                    <a:noFill/>
                  </a:ln>
                  <a:solidFill>
                    <a:srgbClr val="0000FF"/>
                  </a:solidFill>
                  <a:effectLst/>
                  <a:uLnTx/>
                  <a:uFillTx/>
                  <a:latin typeface="Calibri" panose="020F0502020204030204" pitchFamily="34" charset="0"/>
                  <a:cs typeface="Calibri" panose="020F0502020204030204" pitchFamily="34" charset="0"/>
                </a:rPr>
                <a:t>Conditions for </a:t>
              </a:r>
              <a:r>
                <a:rPr kumimoji="0" lang="en-US" sz="1400" b="0" i="0" u="none" strike="noStrike" kern="1200" cap="none" spc="0" normalizeH="0" baseline="0" noProof="0" dirty="0">
                  <a:ln>
                    <a:noFill/>
                  </a:ln>
                  <a:solidFill>
                    <a:srgbClr val="0000FF"/>
                  </a:solidFill>
                  <a:effectLst/>
                  <a:uLnTx/>
                  <a:uFillTx/>
                  <a:latin typeface="Calibri" panose="020F0502020204030204" pitchFamily="34" charset="0"/>
                  <a:cs typeface="Calibri" panose="020F0502020204030204" pitchFamily="34" charset="0"/>
                </a:rPr>
                <a:t>KYC registration</a:t>
              </a:r>
              <a:endParaRPr kumimoji="0" sz="1400" b="0" i="0" u="none" strike="noStrike" kern="1200" cap="none" spc="0" normalizeH="0" baseline="0" noProof="0" dirty="0">
                <a:ln>
                  <a:noFill/>
                </a:ln>
                <a:solidFill>
                  <a:srgbClr val="0000FF"/>
                </a:solidFill>
                <a:effectLst/>
                <a:uLnTx/>
                <a:uFillTx/>
                <a:latin typeface="Calibri" panose="020F0502020204030204" pitchFamily="34" charset="0"/>
                <a:cs typeface="Calibri" panose="020F0502020204030204" pitchFamily="34" charset="0"/>
              </a:endParaRPr>
            </a:p>
          </p:txBody>
        </p:sp>
      </p:grpSp>
      <p:grpSp>
        <p:nvGrpSpPr>
          <p:cNvPr id="251" name="Group 765">
            <a:extLst>
              <a:ext uri="{FF2B5EF4-FFF2-40B4-BE49-F238E27FC236}">
                <a16:creationId xmlns:a16="http://schemas.microsoft.com/office/drawing/2014/main" id="{9A3C7792-FFBD-4D93-86BA-21E72BF3CE76}"/>
              </a:ext>
            </a:extLst>
          </p:cNvPr>
          <p:cNvGrpSpPr/>
          <p:nvPr/>
        </p:nvGrpSpPr>
        <p:grpSpPr>
          <a:xfrm>
            <a:off x="2713501" y="3814105"/>
            <a:ext cx="1265002" cy="729428"/>
            <a:chOff x="-1" y="-101340"/>
            <a:chExt cx="1242604" cy="842448"/>
          </a:xfrm>
        </p:grpSpPr>
        <p:sp>
          <p:nvSpPr>
            <p:cNvPr id="252" name="Shape 763">
              <a:extLst>
                <a:ext uri="{FF2B5EF4-FFF2-40B4-BE49-F238E27FC236}">
                  <a16:creationId xmlns:a16="http://schemas.microsoft.com/office/drawing/2014/main" id="{3A271792-CEBC-4BE3-8CC7-4E7BC6FCD161}"/>
                </a:ext>
              </a:extLst>
            </p:cNvPr>
            <p:cNvSpPr/>
            <p:nvPr/>
          </p:nvSpPr>
          <p:spPr>
            <a:xfrm>
              <a:off x="-1" y="-1"/>
              <a:ext cx="1242604" cy="639765"/>
            </a:xfrm>
            <a:prstGeom prst="rect">
              <a:avLst/>
            </a:prstGeom>
            <a:solidFill>
              <a:srgbClr val="FFFFFF"/>
            </a:solidFill>
            <a:ln w="28575" cap="flat">
              <a:solidFill>
                <a:srgbClr val="0000FF"/>
              </a:solidFill>
              <a:prstDash val="solid"/>
              <a:round/>
            </a:ln>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00">
                  <a:solidFill>
                    <a:srgbClr val="0000FF"/>
                  </a:solidFill>
                </a:defRPr>
              </a:pPr>
              <a:endParaRPr kumimoji="0" sz="1400" b="0" i="0" u="none" strike="noStrike" kern="1200" cap="none" spc="0" normalizeH="0" baseline="0" noProof="0" dirty="0">
                <a:ln>
                  <a:noFill/>
                </a:ln>
                <a:solidFill>
                  <a:srgbClr val="0000FF"/>
                </a:solidFill>
                <a:effectLst/>
                <a:uLnTx/>
                <a:uFillTx/>
                <a:latin typeface="Calibri" panose="020F0502020204030204" pitchFamily="34" charset="0"/>
                <a:cs typeface="Calibri" panose="020F0502020204030204" pitchFamily="34" charset="0"/>
              </a:endParaRPr>
            </a:p>
          </p:txBody>
        </p:sp>
        <p:sp>
          <p:nvSpPr>
            <p:cNvPr id="253" name="Shape 764">
              <a:extLst>
                <a:ext uri="{FF2B5EF4-FFF2-40B4-BE49-F238E27FC236}">
                  <a16:creationId xmlns:a16="http://schemas.microsoft.com/office/drawing/2014/main" id="{63A0EAF8-7318-4DB9-B70F-5DE98F950613}"/>
                </a:ext>
              </a:extLst>
            </p:cNvPr>
            <p:cNvSpPr/>
            <p:nvPr/>
          </p:nvSpPr>
          <p:spPr>
            <a:xfrm>
              <a:off x="-1" y="-101340"/>
              <a:ext cx="1242604" cy="84244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1147" tIns="41147" rIns="41147" bIns="41147" numCol="1" anchor="ctr">
              <a:spAutoFit/>
            </a:bodyPr>
            <a:lstStyle>
              <a:lvl1pPr algn="ctr">
                <a:defRPr sz="1100">
                  <a:solidFill>
                    <a:srgbClr val="0000F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1400" b="0" i="0" u="none" strike="noStrike" kern="1200" cap="none" spc="0" normalizeH="0" baseline="0" noProof="0" dirty="0">
                  <a:ln>
                    <a:noFill/>
                  </a:ln>
                  <a:solidFill>
                    <a:srgbClr val="0000FF"/>
                  </a:solidFill>
                  <a:effectLst/>
                  <a:uLnTx/>
                  <a:uFillTx/>
                  <a:latin typeface="Calibri" panose="020F0502020204030204" pitchFamily="34" charset="0"/>
                  <a:cs typeface="Calibri" panose="020F0502020204030204" pitchFamily="34" charset="0"/>
                </a:rPr>
                <a:t>Records of </a:t>
              </a:r>
              <a:r>
                <a:rPr kumimoji="0" lang="en-US" sz="1400" b="0" i="0" u="none" strike="noStrike" kern="1200" cap="none" spc="0" normalizeH="0" baseline="0" noProof="0" dirty="0">
                  <a:ln>
                    <a:noFill/>
                  </a:ln>
                  <a:solidFill>
                    <a:srgbClr val="0000FF"/>
                  </a:solidFill>
                  <a:effectLst/>
                  <a:uLnTx/>
                  <a:uFillTx/>
                  <a:latin typeface="Calibri" panose="020F0502020204030204" pitchFamily="34" charset="0"/>
                  <a:cs typeface="Calibri" panose="020F0502020204030204" pitchFamily="34" charset="0"/>
                </a:rPr>
                <a:t>KYC registration</a:t>
              </a:r>
              <a:endParaRPr kumimoji="0" sz="1400" b="0" i="0" u="none" strike="noStrike" kern="1200" cap="none" spc="0" normalizeH="0" baseline="0" noProof="0" dirty="0">
                <a:ln>
                  <a:noFill/>
                </a:ln>
                <a:solidFill>
                  <a:srgbClr val="0000FF"/>
                </a:solidFill>
                <a:effectLst/>
                <a:uLnTx/>
                <a:uFillTx/>
                <a:latin typeface="Calibri" panose="020F0502020204030204" pitchFamily="34" charset="0"/>
                <a:cs typeface="Calibri" panose="020F0502020204030204" pitchFamily="34" charset="0"/>
              </a:endParaRPr>
            </a:p>
          </p:txBody>
        </p:sp>
      </p:grpSp>
      <p:grpSp>
        <p:nvGrpSpPr>
          <p:cNvPr id="254" name="Group 522">
            <a:extLst>
              <a:ext uri="{FF2B5EF4-FFF2-40B4-BE49-F238E27FC236}">
                <a16:creationId xmlns:a16="http://schemas.microsoft.com/office/drawing/2014/main" id="{336BC985-331E-459C-AA66-B39E1A8CBE53}"/>
              </a:ext>
            </a:extLst>
          </p:cNvPr>
          <p:cNvGrpSpPr/>
          <p:nvPr/>
        </p:nvGrpSpPr>
        <p:grpSpPr>
          <a:xfrm>
            <a:off x="838200" y="1828800"/>
            <a:ext cx="1616114" cy="474212"/>
            <a:chOff x="0" y="0"/>
            <a:chExt cx="1920875" cy="547688"/>
          </a:xfrm>
        </p:grpSpPr>
        <p:sp>
          <p:nvSpPr>
            <p:cNvPr id="255" name="Shape 520">
              <a:extLst>
                <a:ext uri="{FF2B5EF4-FFF2-40B4-BE49-F238E27FC236}">
                  <a16:creationId xmlns:a16="http://schemas.microsoft.com/office/drawing/2014/main" id="{C15E0C11-3E84-49D0-A5C4-103B38B96C0E}"/>
                </a:ext>
              </a:extLst>
            </p:cNvPr>
            <p:cNvSpPr/>
            <p:nvPr/>
          </p:nvSpPr>
          <p:spPr>
            <a:xfrm>
              <a:off x="0" y="0"/>
              <a:ext cx="1920875" cy="547688"/>
            </a:xfrm>
            <a:prstGeom prst="roundRect">
              <a:avLst>
                <a:gd name="adj" fmla="val 23491"/>
              </a:avLst>
            </a:prstGeom>
            <a:solidFill>
              <a:srgbClr val="6964D1"/>
            </a:solidFill>
            <a:ln w="9525" cap="flat">
              <a:noFill/>
              <a:prstDash val="solid"/>
              <a:round/>
            </a:ln>
            <a:effectLst>
              <a:outerShdw blurRad="38100" dist="23000" dir="5400000" rotWithShape="0">
                <a:srgbClr val="000000">
                  <a:alpha val="34998"/>
                </a:srgbClr>
              </a:outerShdw>
            </a:effectLst>
          </p:spPr>
          <p:txBody>
            <a:bodyPr wrap="square" lIns="41147" tIns="41147" rIns="41147" bIns="41147"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00">
                  <a:solidFill>
                    <a:srgbClr val="FFFFFF"/>
                  </a:solidFill>
                </a:defRPr>
              </a:pPr>
              <a:endParaRPr kumimoji="0" sz="1300" b="0" i="0" u="none" strike="noStrike" kern="120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endParaRPr>
            </a:p>
          </p:txBody>
        </p:sp>
        <p:sp>
          <p:nvSpPr>
            <p:cNvPr id="256" name="Shape 521">
              <a:extLst>
                <a:ext uri="{FF2B5EF4-FFF2-40B4-BE49-F238E27FC236}">
                  <a16:creationId xmlns:a16="http://schemas.microsoft.com/office/drawing/2014/main" id="{4AD88487-4D4F-4B18-8389-1B755025773C}"/>
                </a:ext>
              </a:extLst>
            </p:cNvPr>
            <p:cNvSpPr/>
            <p:nvPr/>
          </p:nvSpPr>
          <p:spPr>
            <a:xfrm>
              <a:off x="37681" y="110331"/>
              <a:ext cx="1845511" cy="32702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1147" tIns="41147" rIns="41147" bIns="41147" numCol="1" anchor="ctr">
              <a:spAutoFit/>
            </a:bodyPr>
            <a:lstStyle>
              <a:lvl1pPr algn="ctr">
                <a:defRPr sz="1400">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LCBO Customer 1</a:t>
              </a:r>
              <a:endParaRPr kumimoji="0" sz="1300" b="0" i="0" u="none" strike="noStrike" kern="120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endParaRPr>
            </a:p>
          </p:txBody>
        </p:sp>
      </p:grpSp>
      <p:sp>
        <p:nvSpPr>
          <p:cNvPr id="257" name="TextBox 256">
            <a:extLst>
              <a:ext uri="{FF2B5EF4-FFF2-40B4-BE49-F238E27FC236}">
                <a16:creationId xmlns:a16="http://schemas.microsoft.com/office/drawing/2014/main" id="{8F38AD2C-0DEF-4C34-AA3C-D46CF49DDC92}"/>
              </a:ext>
            </a:extLst>
          </p:cNvPr>
          <p:cNvSpPr txBox="1"/>
          <p:nvPr/>
        </p:nvSpPr>
        <p:spPr>
          <a:xfrm>
            <a:off x="7956550" y="1416955"/>
            <a:ext cx="3810001" cy="1200329"/>
          </a:xfrm>
          <a:prstGeom prst="rect">
            <a:avLst/>
          </a:prstGeom>
          <a:noFill/>
        </p:spPr>
        <p:txBody>
          <a:bodyPr wrap="square" rtlCol="0" anchor="b">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Model Scenario: </a:t>
            </a:r>
            <a:r>
              <a:rPr kumimoji="0" lang="en-US" sz="1800" b="0" i="0" u="sng" strike="noStrike" kern="1200" cap="none" spc="0" normalizeH="0" baseline="0" noProof="0" dirty="0">
                <a:ln>
                  <a:noFill/>
                </a:ln>
                <a:effectLst/>
                <a:uLnTx/>
                <a:uFillTx/>
                <a:latin typeface="Calibri" panose="020F0502020204030204" pitchFamily="34" charset="0"/>
                <a:cs typeface="Calibri" panose="020F0502020204030204" pitchFamily="34" charset="0"/>
              </a:rPr>
              <a:t>Central management of known identities</a:t>
            </a:r>
            <a:r>
              <a:rPr kumimoji="0" lang="en-US" sz="18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 creating a digital identity and digital profile providing a 360 degree of party interactions</a:t>
            </a:r>
          </a:p>
        </p:txBody>
      </p:sp>
      <p:sp>
        <p:nvSpPr>
          <p:cNvPr id="258" name="TextBox 257">
            <a:extLst>
              <a:ext uri="{FF2B5EF4-FFF2-40B4-BE49-F238E27FC236}">
                <a16:creationId xmlns:a16="http://schemas.microsoft.com/office/drawing/2014/main" id="{3BBBEBF4-3316-40C7-8728-CE92C6C70202}"/>
              </a:ext>
            </a:extLst>
          </p:cNvPr>
          <p:cNvSpPr txBox="1"/>
          <p:nvPr/>
        </p:nvSpPr>
        <p:spPr>
          <a:xfrm>
            <a:off x="7924799" y="2833301"/>
            <a:ext cx="4267201"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Standard mechanism for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creating and managing identities and profiles.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Fraud prevention through distribution across the peer network of new and updated identities.</a:t>
            </a:r>
          </a:p>
        </p:txBody>
      </p:sp>
      <p:cxnSp>
        <p:nvCxnSpPr>
          <p:cNvPr id="259" name="Straight Connector 258">
            <a:extLst>
              <a:ext uri="{FF2B5EF4-FFF2-40B4-BE49-F238E27FC236}">
                <a16:creationId xmlns:a16="http://schemas.microsoft.com/office/drawing/2014/main" id="{B9BF30E4-2E0E-429D-B109-63C05D12769F}"/>
              </a:ext>
            </a:extLst>
          </p:cNvPr>
          <p:cNvCxnSpPr/>
          <p:nvPr/>
        </p:nvCxnSpPr>
        <p:spPr>
          <a:xfrm flipH="1">
            <a:off x="7924800" y="2764914"/>
            <a:ext cx="419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D63FA5E7-7E96-481D-A81B-6C337AE6CA1B}"/>
              </a:ext>
            </a:extLst>
          </p:cNvPr>
          <p:cNvCxnSpPr/>
          <p:nvPr/>
        </p:nvCxnSpPr>
        <p:spPr>
          <a:xfrm flipH="1">
            <a:off x="7924800" y="4882887"/>
            <a:ext cx="419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1" name="TextBox 260">
            <a:extLst>
              <a:ext uri="{FF2B5EF4-FFF2-40B4-BE49-F238E27FC236}">
                <a16:creationId xmlns:a16="http://schemas.microsoft.com/office/drawing/2014/main" id="{62175BBE-46BC-4F02-8CCB-B6C97421EC6C}"/>
              </a:ext>
            </a:extLst>
          </p:cNvPr>
          <p:cNvSpPr txBox="1"/>
          <p:nvPr/>
        </p:nvSpPr>
        <p:spPr>
          <a:xfrm>
            <a:off x="7924800" y="4951274"/>
            <a:ext cx="4267200" cy="1200329"/>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Improved transparency for regulators through the immutability of the Blockchain, providing the ability to have full visibility to and audit trail of all transactions</a:t>
            </a:r>
          </a:p>
        </p:txBody>
      </p:sp>
    </p:spTree>
    <p:extLst>
      <p:ext uri="{BB962C8B-B14F-4D97-AF65-F5344CB8AC3E}">
        <p14:creationId xmlns:p14="http://schemas.microsoft.com/office/powerpoint/2010/main" val="340693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BAD3FAA8-650A-4E1B-B561-D86BE9AFB0F0}"/>
              </a:ext>
            </a:extLst>
          </p:cNvPr>
          <p:cNvSpPr>
            <a:spLocks noGrp="1"/>
          </p:cNvSpPr>
          <p:nvPr>
            <p:ph type="title"/>
          </p:nvPr>
        </p:nvSpPr>
        <p:spPr>
          <a:xfrm>
            <a:off x="407988" y="301584"/>
            <a:ext cx="10944596" cy="532736"/>
          </a:xfrm>
        </p:spPr>
        <p:txBody>
          <a:bodyPr>
            <a:noAutofit/>
          </a:bodyPr>
          <a:lstStyle/>
          <a:p>
            <a:r>
              <a:rPr lang="en-US" sz="2400" dirty="0"/>
              <a:t>A Blockchain has…</a:t>
            </a:r>
            <a:endParaRPr lang="pt-PT" sz="2400" dirty="0"/>
          </a:p>
        </p:txBody>
      </p:sp>
      <p:sp>
        <p:nvSpPr>
          <p:cNvPr id="10" name="Rectangle 9">
            <a:extLst>
              <a:ext uri="{FF2B5EF4-FFF2-40B4-BE49-F238E27FC236}">
                <a16:creationId xmlns:a16="http://schemas.microsoft.com/office/drawing/2014/main" id="{86755537-20C4-46CE-AF00-53B0AE661366}"/>
              </a:ext>
            </a:extLst>
          </p:cNvPr>
          <p:cNvSpPr/>
          <p:nvPr/>
        </p:nvSpPr>
        <p:spPr>
          <a:xfrm>
            <a:off x="3657600" y="1524001"/>
            <a:ext cx="7467600" cy="4330890"/>
          </a:xfrm>
          <a:prstGeom prst="rect">
            <a:avLst/>
          </a:prstGeom>
          <a:solidFill>
            <a:schemeClr val="bg1">
              <a:alpha val="6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12" name="Rectangle: Rounded Corners 2">
            <a:extLst>
              <a:ext uri="{FF2B5EF4-FFF2-40B4-BE49-F238E27FC236}">
                <a16:creationId xmlns:a16="http://schemas.microsoft.com/office/drawing/2014/main" id="{16DED18D-F75A-41C4-B35B-26AEF580D0E3}"/>
              </a:ext>
            </a:extLst>
          </p:cNvPr>
          <p:cNvSpPr/>
          <p:nvPr/>
        </p:nvSpPr>
        <p:spPr>
          <a:xfrm>
            <a:off x="407988" y="1412875"/>
            <a:ext cx="3352800" cy="712787"/>
          </a:xfrm>
          <a:prstGeom prst="roundRect">
            <a:avLst/>
          </a:prstGeom>
          <a:solidFill>
            <a:srgbClr val="6964D1"/>
          </a:solidFill>
          <a:ln>
            <a:solidFill>
              <a:schemeClr val="bg1"/>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Ubuntu" panose="020B0504030602030204" pitchFamily="34" charset="0"/>
              </a:rPr>
              <a:t>Provenance</a:t>
            </a:r>
          </a:p>
        </p:txBody>
      </p:sp>
      <p:sp>
        <p:nvSpPr>
          <p:cNvPr id="13" name="TextBox 12">
            <a:extLst>
              <a:ext uri="{FF2B5EF4-FFF2-40B4-BE49-F238E27FC236}">
                <a16:creationId xmlns:a16="http://schemas.microsoft.com/office/drawing/2014/main" id="{9AAB4B33-9F2B-475D-ACD0-7FB8A6D33524}"/>
              </a:ext>
            </a:extLst>
          </p:cNvPr>
          <p:cNvSpPr txBox="1"/>
          <p:nvPr/>
        </p:nvSpPr>
        <p:spPr>
          <a:xfrm>
            <a:off x="533400" y="2133600"/>
            <a:ext cx="2971800"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authenticity and transfer of ownership for a valued asset, whether proof of work, physical asset or digital asset </a:t>
            </a:r>
            <a:endParaRPr kumimoji="0" lang="en-US" sz="1800" b="0" u="sng"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graphicFrame>
        <p:nvGraphicFramePr>
          <p:cNvPr id="14" name="Diagram 13">
            <a:extLst>
              <a:ext uri="{FF2B5EF4-FFF2-40B4-BE49-F238E27FC236}">
                <a16:creationId xmlns:a16="http://schemas.microsoft.com/office/drawing/2014/main" id="{5D40499A-4AF9-4E04-BEF2-6021E67CDAC7}"/>
              </a:ext>
            </a:extLst>
          </p:cNvPr>
          <p:cNvGraphicFramePr/>
          <p:nvPr>
            <p:extLst>
              <p:ext uri="{D42A27DB-BD31-4B8C-83A1-F6EECF244321}">
                <p14:modId xmlns:p14="http://schemas.microsoft.com/office/powerpoint/2010/main" val="312143400"/>
              </p:ext>
            </p:extLst>
          </p:nvPr>
        </p:nvGraphicFramePr>
        <p:xfrm>
          <a:off x="3886200" y="1746912"/>
          <a:ext cx="7010400" cy="37804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8758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8">
            <a:extLst>
              <a:ext uri="{FF2B5EF4-FFF2-40B4-BE49-F238E27FC236}">
                <a16:creationId xmlns:a16="http://schemas.microsoft.com/office/drawing/2014/main" id="{45848EA7-8D7C-4A7B-9182-7C1202EDBFB1}"/>
              </a:ext>
            </a:extLst>
          </p:cNvPr>
          <p:cNvSpPr/>
          <p:nvPr/>
        </p:nvSpPr>
        <p:spPr>
          <a:xfrm>
            <a:off x="5334000" y="990600"/>
            <a:ext cx="6858000" cy="5867401"/>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0" name="Title 8">
            <a:extLst>
              <a:ext uri="{FF2B5EF4-FFF2-40B4-BE49-F238E27FC236}">
                <a16:creationId xmlns:a16="http://schemas.microsoft.com/office/drawing/2014/main" id="{1BEC6439-21A8-4034-AFBD-75FB6CF3CA74}"/>
              </a:ext>
            </a:extLst>
          </p:cNvPr>
          <p:cNvSpPr>
            <a:spLocks noGrp="1"/>
          </p:cNvSpPr>
          <p:nvPr>
            <p:ph type="title"/>
          </p:nvPr>
        </p:nvSpPr>
        <p:spPr>
          <a:xfrm>
            <a:off x="389202" y="128153"/>
            <a:ext cx="11016604" cy="863600"/>
          </a:xfrm>
        </p:spPr>
        <p:txBody>
          <a:bodyPr vert="horz" lIns="0" tIns="0" rIns="0" bIns="0" rtlCol="0" anchor="t">
            <a:normAutofit/>
          </a:bodyPr>
          <a:lstStyle/>
          <a:p>
            <a:pPr>
              <a:lnSpc>
                <a:spcPts val="3000"/>
              </a:lnSpc>
            </a:pPr>
            <a:r>
              <a:rPr lang="en-US" sz="2400" dirty="0">
                <a:solidFill>
                  <a:srgbClr val="6964D1"/>
                </a:solidFill>
              </a:rPr>
              <a:t>Enterprise Use Case: </a:t>
            </a:r>
            <a:r>
              <a:rPr lang="en-US" sz="2400" b="1" dirty="0">
                <a:solidFill>
                  <a:srgbClr val="6964D1"/>
                </a:solidFill>
              </a:rPr>
              <a:t>Digital Asset Management</a:t>
            </a:r>
            <a:br>
              <a:rPr lang="en-US" sz="2400" b="1" dirty="0">
                <a:solidFill>
                  <a:srgbClr val="6964D1"/>
                </a:solidFill>
              </a:rPr>
            </a:br>
            <a:r>
              <a:rPr lang="en-US" sz="2400" i="1" dirty="0">
                <a:solidFill>
                  <a:srgbClr val="6964D1"/>
                </a:solidFill>
              </a:rPr>
              <a:t>Authentic Content Example</a:t>
            </a:r>
            <a:endParaRPr lang="pt-PT" sz="2400" i="1" dirty="0">
              <a:solidFill>
                <a:srgbClr val="6964D1"/>
              </a:solidFill>
            </a:endParaRPr>
          </a:p>
        </p:txBody>
      </p:sp>
      <p:sp>
        <p:nvSpPr>
          <p:cNvPr id="132" name="TextBox 131">
            <a:extLst>
              <a:ext uri="{FF2B5EF4-FFF2-40B4-BE49-F238E27FC236}">
                <a16:creationId xmlns:a16="http://schemas.microsoft.com/office/drawing/2014/main" id="{59FF86C3-DFB1-4D25-9C8F-52910E3FE39A}"/>
              </a:ext>
            </a:extLst>
          </p:cNvPr>
          <p:cNvSpPr txBox="1"/>
          <p:nvPr/>
        </p:nvSpPr>
        <p:spPr>
          <a:xfrm>
            <a:off x="8915400" y="1219200"/>
            <a:ext cx="3276600" cy="923330"/>
          </a:xfrm>
          <a:prstGeom prst="rect">
            <a:avLst/>
          </a:prstGeom>
          <a:noFill/>
        </p:spPr>
        <p:txBody>
          <a:bodyPr wrap="square" rtlCol="0">
            <a:spAutoFit/>
          </a:bodyPr>
          <a:lstStyle/>
          <a:p>
            <a:pPr algn="r"/>
            <a:r>
              <a:rPr lang="en-US" dirty="0">
                <a:solidFill>
                  <a:schemeClr val="bg1"/>
                </a:solidFill>
                <a:latin typeface="Calibri" panose="020F0502020204030204" pitchFamily="34" charset="0"/>
                <a:cs typeface="Calibri" panose="020F0502020204030204" pitchFamily="34" charset="0"/>
              </a:rPr>
              <a:t>Model Scenario: </a:t>
            </a:r>
            <a:r>
              <a:rPr lang="en-US" u="sng" dirty="0">
                <a:solidFill>
                  <a:schemeClr val="bg1"/>
                </a:solidFill>
                <a:latin typeface="Calibri" panose="020F0502020204030204" pitchFamily="34" charset="0"/>
                <a:cs typeface="Calibri" panose="020F0502020204030204" pitchFamily="34" charset="0"/>
              </a:rPr>
              <a:t>Private blockchain for Digital Asset Management</a:t>
            </a:r>
            <a:r>
              <a:rPr lang="en-US" dirty="0">
                <a:solidFill>
                  <a:schemeClr val="bg1"/>
                </a:solidFill>
                <a:latin typeface="Calibri" panose="020F0502020204030204" pitchFamily="34" charset="0"/>
                <a:cs typeface="Calibri" panose="020F0502020204030204" pitchFamily="34" charset="0"/>
              </a:rPr>
              <a:t> </a:t>
            </a:r>
          </a:p>
        </p:txBody>
      </p:sp>
      <p:sp>
        <p:nvSpPr>
          <p:cNvPr id="133" name="TextBox 132">
            <a:extLst>
              <a:ext uri="{FF2B5EF4-FFF2-40B4-BE49-F238E27FC236}">
                <a16:creationId xmlns:a16="http://schemas.microsoft.com/office/drawing/2014/main" id="{4AA99C69-AC58-4822-8D1F-6B00492A9E3E}"/>
              </a:ext>
            </a:extLst>
          </p:cNvPr>
          <p:cNvSpPr txBox="1"/>
          <p:nvPr/>
        </p:nvSpPr>
        <p:spPr>
          <a:xfrm>
            <a:off x="8001000" y="2205242"/>
            <a:ext cx="4191000" cy="923330"/>
          </a:xfrm>
          <a:prstGeom prst="rect">
            <a:avLst/>
          </a:prstGeom>
          <a:noFill/>
        </p:spPr>
        <p:txBody>
          <a:bodyPr wrap="square" rtlCol="0">
            <a:spAutoFit/>
          </a:bodyPr>
          <a:lstStyle/>
          <a:p>
            <a:pPr algn="r"/>
            <a:r>
              <a:rPr lang="en-US" dirty="0">
                <a:solidFill>
                  <a:schemeClr val="bg1"/>
                </a:solidFill>
                <a:latin typeface="Calibri" panose="020F0502020204030204" pitchFamily="34" charset="0"/>
                <a:cs typeface="Calibri" panose="020F0502020204030204" pitchFamily="34" charset="0"/>
              </a:rPr>
              <a:t>Utilize a private Blockchain to marshal storage and use of known &amp; recognized digital assets.</a:t>
            </a:r>
            <a:endParaRPr lang="en-US" dirty="0">
              <a:latin typeface="Calibri" panose="020F0502020204030204" pitchFamily="34" charset="0"/>
              <a:cs typeface="Calibri" panose="020F0502020204030204" pitchFamily="34" charset="0"/>
            </a:endParaRPr>
          </a:p>
        </p:txBody>
      </p:sp>
      <p:sp>
        <p:nvSpPr>
          <p:cNvPr id="134" name="TextBox 133">
            <a:extLst>
              <a:ext uri="{FF2B5EF4-FFF2-40B4-BE49-F238E27FC236}">
                <a16:creationId xmlns:a16="http://schemas.microsoft.com/office/drawing/2014/main" id="{B7015B0F-DAAF-4E1D-B037-9DA58943A8B7}"/>
              </a:ext>
            </a:extLst>
          </p:cNvPr>
          <p:cNvSpPr txBox="1"/>
          <p:nvPr/>
        </p:nvSpPr>
        <p:spPr>
          <a:xfrm>
            <a:off x="7696199" y="3253996"/>
            <a:ext cx="4495801" cy="1200329"/>
          </a:xfrm>
          <a:prstGeom prst="rect">
            <a:avLst/>
          </a:prstGeom>
          <a:noFill/>
        </p:spPr>
        <p:txBody>
          <a:bodyPr wrap="square" rtlCol="0">
            <a:spAutoFit/>
          </a:bodyPr>
          <a:lstStyle/>
          <a:p>
            <a:pPr algn="r"/>
            <a:r>
              <a:rPr lang="en-US" dirty="0">
                <a:solidFill>
                  <a:schemeClr val="bg1"/>
                </a:solidFill>
                <a:latin typeface="Calibri" panose="020F0502020204030204" pitchFamily="34" charset="0"/>
                <a:cs typeface="Calibri" panose="020F0502020204030204" pitchFamily="34" charset="0"/>
              </a:rPr>
              <a:t>Asset owner (provider) manages the </a:t>
            </a:r>
            <a:br>
              <a:rPr lang="en-US" dirty="0">
                <a:solidFill>
                  <a:schemeClr val="bg1"/>
                </a:solidFill>
                <a:latin typeface="Calibri" panose="020F0502020204030204" pitchFamily="34" charset="0"/>
                <a:cs typeface="Calibri" panose="020F0502020204030204" pitchFamily="34" charset="0"/>
              </a:rPr>
            </a:br>
            <a:r>
              <a:rPr lang="en-US" dirty="0">
                <a:solidFill>
                  <a:schemeClr val="bg1"/>
                </a:solidFill>
                <a:latin typeface="Calibri" panose="020F0502020204030204" pitchFamily="34" charset="0"/>
                <a:cs typeface="Calibri" panose="020F0502020204030204" pitchFamily="34" charset="0"/>
              </a:rPr>
              <a:t>end to end life cycle of digital assets. Customer engagement channels utilize only assets that are recognized across the Chain.</a:t>
            </a:r>
          </a:p>
        </p:txBody>
      </p:sp>
      <p:sp>
        <p:nvSpPr>
          <p:cNvPr id="135" name="TextBox 134">
            <a:extLst>
              <a:ext uri="{FF2B5EF4-FFF2-40B4-BE49-F238E27FC236}">
                <a16:creationId xmlns:a16="http://schemas.microsoft.com/office/drawing/2014/main" id="{E1287DE4-5C27-49B0-971E-1E71D1B419B8}"/>
              </a:ext>
            </a:extLst>
          </p:cNvPr>
          <p:cNvSpPr txBox="1"/>
          <p:nvPr/>
        </p:nvSpPr>
        <p:spPr>
          <a:xfrm>
            <a:off x="6096000" y="4856750"/>
            <a:ext cx="6096000" cy="1200329"/>
          </a:xfrm>
          <a:prstGeom prst="rect">
            <a:avLst/>
          </a:prstGeom>
          <a:noFill/>
        </p:spPr>
        <p:txBody>
          <a:bodyPr wrap="square" rtlCol="0">
            <a:spAutoFit/>
          </a:bodyPr>
          <a:lstStyle/>
          <a:p>
            <a:pPr algn="r"/>
            <a:r>
              <a:rPr lang="en-US" dirty="0">
                <a:solidFill>
                  <a:schemeClr val="bg1"/>
                </a:solidFill>
                <a:latin typeface="Calibri" panose="020F0502020204030204" pitchFamily="34" charset="0"/>
                <a:cs typeface="Calibri" panose="020F0502020204030204" pitchFamily="34" charset="0"/>
              </a:rPr>
              <a:t>Assets deployed through the Chain are </a:t>
            </a:r>
            <a:br>
              <a:rPr lang="en-US" dirty="0">
                <a:solidFill>
                  <a:schemeClr val="bg1"/>
                </a:solidFill>
                <a:latin typeface="Calibri" panose="020F0502020204030204" pitchFamily="34" charset="0"/>
                <a:cs typeface="Calibri" panose="020F0502020204030204" pitchFamily="34" charset="0"/>
              </a:rPr>
            </a:br>
            <a:r>
              <a:rPr lang="en-US" dirty="0">
                <a:solidFill>
                  <a:schemeClr val="bg1"/>
                </a:solidFill>
                <a:latin typeface="Calibri" panose="020F0502020204030204" pitchFamily="34" charset="0"/>
                <a:cs typeface="Calibri" panose="020F0502020204030204" pitchFamily="34" charset="0"/>
              </a:rPr>
              <a:t>assured to be authentic, are used in alignment with presentation / use policies and, where applicable,  can result in prompt royalty payments.</a:t>
            </a:r>
          </a:p>
        </p:txBody>
      </p:sp>
      <p:cxnSp>
        <p:nvCxnSpPr>
          <p:cNvPr id="11" name="Straight Connector 10">
            <a:extLst>
              <a:ext uri="{FF2B5EF4-FFF2-40B4-BE49-F238E27FC236}">
                <a16:creationId xmlns:a16="http://schemas.microsoft.com/office/drawing/2014/main" id="{24A42337-04C6-46BD-84B3-F1B168110B2E}"/>
              </a:ext>
            </a:extLst>
          </p:cNvPr>
          <p:cNvCxnSpPr/>
          <p:nvPr/>
        </p:nvCxnSpPr>
        <p:spPr>
          <a:xfrm flipH="1">
            <a:off x="7848600" y="3191284"/>
            <a:ext cx="419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D85A039-E098-4681-A8A0-9FA4265218B6}"/>
              </a:ext>
            </a:extLst>
          </p:cNvPr>
          <p:cNvCxnSpPr/>
          <p:nvPr/>
        </p:nvCxnSpPr>
        <p:spPr>
          <a:xfrm flipH="1">
            <a:off x="7848600" y="4794036"/>
            <a:ext cx="419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02F0785B-BBD0-4D37-96D2-243421B30FA9}"/>
              </a:ext>
            </a:extLst>
          </p:cNvPr>
          <p:cNvSpPr/>
          <p:nvPr/>
        </p:nvSpPr>
        <p:spPr>
          <a:xfrm>
            <a:off x="3226892" y="1239053"/>
            <a:ext cx="4473588" cy="3512124"/>
          </a:xfrm>
          <a:prstGeom prst="rect">
            <a:avLst/>
          </a:prstGeom>
          <a:solidFill>
            <a:srgbClr val="FFFFFF">
              <a:alpha val="94118"/>
            </a:srgb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3B996B26-30A0-4168-92AF-E21F25A7A13D}"/>
              </a:ext>
            </a:extLst>
          </p:cNvPr>
          <p:cNvPicPr>
            <a:picLocks noChangeAspect="1"/>
          </p:cNvPicPr>
          <p:nvPr/>
        </p:nvPicPr>
        <p:blipFill>
          <a:blip r:embed="rId3"/>
          <a:stretch>
            <a:fillRect/>
          </a:stretch>
        </p:blipFill>
        <p:spPr>
          <a:xfrm>
            <a:off x="3332790" y="1267268"/>
            <a:ext cx="4261792" cy="3455695"/>
          </a:xfrm>
          <a:prstGeom prst="rect">
            <a:avLst/>
          </a:prstGeom>
        </p:spPr>
      </p:pic>
      <p:sp>
        <p:nvSpPr>
          <p:cNvPr id="6" name="TextBox 5">
            <a:extLst>
              <a:ext uri="{FF2B5EF4-FFF2-40B4-BE49-F238E27FC236}">
                <a16:creationId xmlns:a16="http://schemas.microsoft.com/office/drawing/2014/main" id="{5F44DDC5-238A-44C6-AA1F-5B8E14488FE7}"/>
              </a:ext>
            </a:extLst>
          </p:cNvPr>
          <p:cNvSpPr txBox="1"/>
          <p:nvPr/>
        </p:nvSpPr>
        <p:spPr>
          <a:xfrm>
            <a:off x="407988" y="5362405"/>
            <a:ext cx="5029200" cy="1235795"/>
          </a:xfrm>
          <a:prstGeom prst="rect">
            <a:avLst/>
          </a:prstGeom>
          <a:noFill/>
        </p:spPr>
        <p:txBody>
          <a:bodyPr wrap="square" numCol="3" rtlCol="0">
            <a:noAutofit/>
          </a:bodyPr>
          <a:lstStyle/>
          <a:p>
            <a:pPr marL="182880" indent="-182880">
              <a:buFont typeface="Arial" panose="020B0604020202020204" pitchFamily="34" charset="0"/>
              <a:buChar char="•"/>
            </a:pPr>
            <a:r>
              <a:rPr lang="en-US" dirty="0">
                <a:latin typeface="Calibri" panose="020F0502020204030204" pitchFamily="34" charset="0"/>
                <a:cs typeface="Calibri" panose="020F0502020204030204" pitchFamily="34" charset="0"/>
              </a:rPr>
              <a:t>Artists</a:t>
            </a:r>
          </a:p>
          <a:p>
            <a:pPr marL="182880" indent="-182880">
              <a:buFont typeface="Arial" panose="020B0604020202020204" pitchFamily="34" charset="0"/>
              <a:buChar char="•"/>
            </a:pPr>
            <a:r>
              <a:rPr lang="en-US" dirty="0">
                <a:latin typeface="Calibri" panose="020F0502020204030204" pitchFamily="34" charset="0"/>
                <a:cs typeface="Calibri" panose="020F0502020204030204" pitchFamily="34" charset="0"/>
              </a:rPr>
              <a:t>Asset owner</a:t>
            </a:r>
          </a:p>
          <a:p>
            <a:pPr marL="182880" indent="-182880">
              <a:buFont typeface="Arial" panose="020B0604020202020204" pitchFamily="34" charset="0"/>
              <a:buChar char="•"/>
            </a:pPr>
            <a:r>
              <a:rPr lang="en-US" dirty="0">
                <a:latin typeface="Calibri" panose="020F0502020204030204" pitchFamily="34" charset="0"/>
                <a:cs typeface="Calibri" panose="020F0502020204030204" pitchFamily="34" charset="0"/>
              </a:rPr>
              <a:t>Retailer</a:t>
            </a:r>
          </a:p>
          <a:p>
            <a:pPr marL="182880" indent="-182880">
              <a:buFont typeface="Arial" panose="020B0604020202020204" pitchFamily="34" charset="0"/>
              <a:buChar char="•"/>
            </a:pPr>
            <a:r>
              <a:rPr lang="en-US" dirty="0">
                <a:latin typeface="Calibri" panose="020F0502020204030204" pitchFamily="34" charset="0"/>
                <a:cs typeface="Calibri" panose="020F0502020204030204" pitchFamily="34" charset="0"/>
              </a:rPr>
              <a:t>Retail digital channel</a:t>
            </a:r>
          </a:p>
          <a:p>
            <a:pPr marL="182880" indent="-182880">
              <a:buFont typeface="Arial" panose="020B0604020202020204" pitchFamily="34" charset="0"/>
              <a:buChar char="•"/>
            </a:pPr>
            <a:r>
              <a:rPr lang="en-US" dirty="0">
                <a:latin typeface="Calibri" panose="020F0502020204030204" pitchFamily="34" charset="0"/>
                <a:cs typeface="Calibri" panose="020F0502020204030204" pitchFamily="34" charset="0"/>
              </a:rPr>
              <a:t>Retail store</a:t>
            </a:r>
          </a:p>
          <a:p>
            <a:pPr marL="182880" indent="-182880">
              <a:buFont typeface="Arial" panose="020B0604020202020204" pitchFamily="34" charset="0"/>
              <a:buChar char="•"/>
            </a:pPr>
            <a:r>
              <a:rPr lang="en-US" dirty="0">
                <a:latin typeface="Calibri" panose="020F0502020204030204" pitchFamily="34" charset="0"/>
                <a:cs typeface="Calibri" panose="020F0502020204030204" pitchFamily="34" charset="0"/>
              </a:rPr>
              <a:t>Asset provider</a:t>
            </a:r>
          </a:p>
          <a:p>
            <a:pPr marL="182880" indent="-182880">
              <a:buFont typeface="Arial" panose="020B0604020202020204" pitchFamily="34" charset="0"/>
              <a:buChar char="•"/>
            </a:pPr>
            <a:r>
              <a:rPr lang="en-US" dirty="0">
                <a:latin typeface="Calibri" panose="020F0502020204030204" pitchFamily="34" charset="0"/>
                <a:cs typeface="Calibri" panose="020F0502020204030204" pitchFamily="34" charset="0"/>
              </a:rPr>
              <a:t>Asset consumer</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…among others</a:t>
            </a:r>
          </a:p>
          <a:p>
            <a:pPr marL="182880" indent="-18288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
        <p:nvSpPr>
          <p:cNvPr id="68" name="TextBox 67">
            <a:extLst>
              <a:ext uri="{FF2B5EF4-FFF2-40B4-BE49-F238E27FC236}">
                <a16:creationId xmlns:a16="http://schemas.microsoft.com/office/drawing/2014/main" id="{4A115780-E76B-40FB-B9F3-D715A8B7A0E8}"/>
              </a:ext>
            </a:extLst>
          </p:cNvPr>
          <p:cNvSpPr txBox="1"/>
          <p:nvPr/>
        </p:nvSpPr>
        <p:spPr>
          <a:xfrm>
            <a:off x="416193" y="1215429"/>
            <a:ext cx="2675599" cy="3693319"/>
          </a:xfrm>
          <a:prstGeom prst="rect">
            <a:avLst/>
          </a:prstGeom>
          <a:noFill/>
        </p:spPr>
        <p:txBody>
          <a:bodyPr wrap="square" rtlCol="0">
            <a:spAutoFit/>
          </a:bodyPr>
          <a:lstStyle/>
          <a:p>
            <a:r>
              <a:rPr lang="en-US" b="1" u="sng" dirty="0">
                <a:latin typeface="Calibri" panose="020F0502020204030204" pitchFamily="34" charset="0"/>
                <a:cs typeface="Calibri" panose="020F0502020204030204" pitchFamily="34" charset="0"/>
              </a:rPr>
              <a:t>Benefits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E2E asset life cycle control</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Authenticity of digital asset (content)</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Proof of asset value</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Consolidated and trusted source(s) for digital assets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Asset tracking</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Asset life cycle management</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Clear asset ownership</a:t>
            </a:r>
          </a:p>
        </p:txBody>
      </p:sp>
      <p:sp>
        <p:nvSpPr>
          <p:cNvPr id="8" name="Rectangle 7">
            <a:extLst>
              <a:ext uri="{FF2B5EF4-FFF2-40B4-BE49-F238E27FC236}">
                <a16:creationId xmlns:a16="http://schemas.microsoft.com/office/drawing/2014/main" id="{DCB27AF0-A48C-468B-9E29-F7B204CCD709}"/>
              </a:ext>
            </a:extLst>
          </p:cNvPr>
          <p:cNvSpPr/>
          <p:nvPr/>
        </p:nvSpPr>
        <p:spPr>
          <a:xfrm>
            <a:off x="471298" y="5004881"/>
            <a:ext cx="696794" cy="369332"/>
          </a:xfrm>
          <a:prstGeom prst="rect">
            <a:avLst/>
          </a:prstGeom>
        </p:spPr>
        <p:txBody>
          <a:bodyPr wrap="none">
            <a:spAutoFit/>
          </a:bodyPr>
          <a:lstStyle/>
          <a:p>
            <a:r>
              <a:rPr lang="en-US" b="1" u="sng" dirty="0">
                <a:latin typeface="Calibri" panose="020F0502020204030204" pitchFamily="34" charset="0"/>
                <a:cs typeface="Calibri" panose="020F0502020204030204" pitchFamily="34" charset="0"/>
              </a:rPr>
              <a:t>Roles</a:t>
            </a:r>
            <a:endParaRPr lang="en-US" b="1" dirty="0">
              <a:latin typeface="Calibri" panose="020F0502020204030204" pitchFamily="34"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C60249BC-230E-481A-A8A7-DAFFD34436E7}"/>
              </a:ext>
            </a:extLst>
          </p:cNvPr>
          <p:cNvCxnSpPr/>
          <p:nvPr/>
        </p:nvCxnSpPr>
        <p:spPr>
          <a:xfrm>
            <a:off x="471298" y="4908748"/>
            <a:ext cx="3429000" cy="0"/>
          </a:xfrm>
          <a:prstGeom prst="line">
            <a:avLst/>
          </a:prstGeom>
          <a:ln>
            <a:solidFill>
              <a:srgbClr val="6964D1"/>
            </a:solidFill>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107FC04A-8122-4769-A4CF-4D99C69B6135}"/>
              </a:ext>
            </a:extLst>
          </p:cNvPr>
          <p:cNvSpPr txBox="1"/>
          <p:nvPr/>
        </p:nvSpPr>
        <p:spPr>
          <a:xfrm>
            <a:off x="6179221" y="6019800"/>
            <a:ext cx="5885319" cy="646331"/>
          </a:xfrm>
          <a:prstGeom prst="rect">
            <a:avLst/>
          </a:prstGeom>
          <a:noFill/>
        </p:spPr>
        <p:txBody>
          <a:bodyPr wrap="square" rtlCol="0">
            <a:spAutoFit/>
          </a:bodyPr>
          <a:lstStyle/>
          <a:p>
            <a:pPr algn="r"/>
            <a:r>
              <a:rPr lang="en-US" dirty="0">
                <a:solidFill>
                  <a:schemeClr val="bg1"/>
                </a:solidFill>
                <a:latin typeface="Calibri" panose="020F0502020204030204" pitchFamily="34" charset="0"/>
                <a:cs typeface="Calibri" panose="020F0502020204030204" pitchFamily="34" charset="0"/>
              </a:rPr>
              <a:t>Improves customer engagement across the enterprise and increase customer lifetime value</a:t>
            </a:r>
          </a:p>
        </p:txBody>
      </p:sp>
      <p:sp>
        <p:nvSpPr>
          <p:cNvPr id="16" name="Rectangle 15"/>
          <p:cNvSpPr/>
          <p:nvPr/>
        </p:nvSpPr>
        <p:spPr>
          <a:xfrm>
            <a:off x="407988" y="919829"/>
            <a:ext cx="1063413"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17" name="Groupe 1"/>
          <p:cNvGrpSpPr/>
          <p:nvPr/>
        </p:nvGrpSpPr>
        <p:grpSpPr>
          <a:xfrm>
            <a:off x="11509298" y="305304"/>
            <a:ext cx="346641" cy="321477"/>
            <a:chOff x="11501102" y="171573"/>
            <a:chExt cx="419436" cy="388988"/>
          </a:xfrm>
        </p:grpSpPr>
        <p:sp>
          <p:nvSpPr>
            <p:cNvPr id="18"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9"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72200" y="278040"/>
            <a:ext cx="348741" cy="348741"/>
          </a:xfrm>
          <a:prstGeom prst="rect">
            <a:avLst/>
          </a:prstGeom>
        </p:spPr>
      </p:pic>
    </p:spTree>
    <p:extLst>
      <p:ext uri="{BB962C8B-B14F-4D97-AF65-F5344CB8AC3E}">
        <p14:creationId xmlns:p14="http://schemas.microsoft.com/office/powerpoint/2010/main" val="120981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7E0B0B-7AE0-403A-9F17-C2B4DE319642}"/>
              </a:ext>
            </a:extLst>
          </p:cNvPr>
          <p:cNvSpPr/>
          <p:nvPr/>
        </p:nvSpPr>
        <p:spPr>
          <a:xfrm>
            <a:off x="914400" y="1371600"/>
            <a:ext cx="10058400" cy="49530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26724" y="352072"/>
            <a:ext cx="11765276" cy="822960"/>
          </a:xfrm>
        </p:spPr>
        <p:txBody>
          <a:bodyPr/>
          <a:lstStyle/>
          <a:p>
            <a:r>
              <a:rPr lang="en-US" dirty="0"/>
              <a:t>Capgemini’s DLT (distributed ledger technology) focus has five pillars</a:t>
            </a:r>
          </a:p>
        </p:txBody>
      </p:sp>
      <p:sp>
        <p:nvSpPr>
          <p:cNvPr id="12" name="Trapèze 6"/>
          <p:cNvSpPr/>
          <p:nvPr/>
        </p:nvSpPr>
        <p:spPr>
          <a:xfrm>
            <a:off x="4042488" y="2754684"/>
            <a:ext cx="2304257" cy="1670488"/>
          </a:xfrm>
          <a:custGeom>
            <a:avLst/>
            <a:gdLst/>
            <a:ahLst/>
            <a:cxnLst/>
            <a:rect l="l" t="t" r="r" b="b"/>
            <a:pathLst>
              <a:path w="2304257" h="1728192">
                <a:moveTo>
                  <a:pt x="396326" y="0"/>
                </a:moveTo>
                <a:lnTo>
                  <a:pt x="1907930" y="0"/>
                </a:lnTo>
                <a:lnTo>
                  <a:pt x="2304256" y="864096"/>
                </a:lnTo>
                <a:lnTo>
                  <a:pt x="2304257" y="864096"/>
                </a:lnTo>
                <a:lnTo>
                  <a:pt x="1907931" y="1728192"/>
                </a:lnTo>
                <a:lnTo>
                  <a:pt x="396327" y="1728192"/>
                </a:lnTo>
                <a:lnTo>
                  <a:pt x="1" y="864096"/>
                </a:lnTo>
                <a:lnTo>
                  <a:pt x="0" y="864096"/>
                </a:lnTo>
                <a:close/>
              </a:path>
            </a:pathLst>
          </a:custGeom>
          <a:solidFill>
            <a:srgbClr val="70AD47"/>
          </a:solidFill>
          <a:ln w="25400" cap="flat" cmpd="sng" algn="ctr">
            <a:noFill/>
            <a:prstDash val="solid"/>
          </a:ln>
          <a:effectLst>
            <a:outerShdw blurRad="76200" dir="18900000" sy="23000" kx="-1200000" algn="bl" rotWithShape="0">
              <a:prstClr val="black">
                <a:alpha val="20000"/>
              </a:prstClr>
            </a:outerShdw>
          </a:effectLst>
        </p:spPr>
        <p:txBody>
          <a:bodyPr rtlCol="0" anchor="t"/>
          <a:lstStyle/>
          <a:p>
            <a:pPr algn="ctr">
              <a:defRPr/>
            </a:pPr>
            <a:endParaRPr lang="en-US" kern="0" dirty="0">
              <a:solidFill>
                <a:prstClr val="white"/>
              </a:solidFill>
              <a:latin typeface="Arial"/>
            </a:endParaRPr>
          </a:p>
        </p:txBody>
      </p:sp>
      <p:sp>
        <p:nvSpPr>
          <p:cNvPr id="13" name="Trapèze 6"/>
          <p:cNvSpPr/>
          <p:nvPr/>
        </p:nvSpPr>
        <p:spPr>
          <a:xfrm>
            <a:off x="1994745" y="3629356"/>
            <a:ext cx="2304257" cy="1670488"/>
          </a:xfrm>
          <a:custGeom>
            <a:avLst/>
            <a:gdLst/>
            <a:ahLst/>
            <a:cxnLst/>
            <a:rect l="l" t="t" r="r" b="b"/>
            <a:pathLst>
              <a:path w="2304257" h="1728192">
                <a:moveTo>
                  <a:pt x="396326" y="0"/>
                </a:moveTo>
                <a:lnTo>
                  <a:pt x="1907930" y="0"/>
                </a:lnTo>
                <a:lnTo>
                  <a:pt x="2304256" y="864096"/>
                </a:lnTo>
                <a:lnTo>
                  <a:pt x="2304257" y="864096"/>
                </a:lnTo>
                <a:lnTo>
                  <a:pt x="1907931" y="1728192"/>
                </a:lnTo>
                <a:lnTo>
                  <a:pt x="396327" y="1728192"/>
                </a:lnTo>
                <a:lnTo>
                  <a:pt x="1" y="864096"/>
                </a:lnTo>
                <a:lnTo>
                  <a:pt x="0" y="864096"/>
                </a:lnTo>
                <a:close/>
              </a:path>
            </a:pathLst>
          </a:custGeom>
          <a:solidFill>
            <a:srgbClr val="7FCCE3">
              <a:lumMod val="75000"/>
            </a:srgbClr>
          </a:solidFill>
          <a:ln w="25400" cap="flat" cmpd="sng" algn="ctr">
            <a:noFill/>
            <a:prstDash val="solid"/>
          </a:ln>
          <a:effectLst>
            <a:outerShdw blurRad="76200" dir="18900000" sy="23000" kx="-1200000" algn="bl" rotWithShape="0">
              <a:prstClr val="black">
                <a:alpha val="20000"/>
              </a:prstClr>
            </a:outerShdw>
          </a:effectLst>
        </p:spPr>
        <p:txBody>
          <a:bodyPr rtlCol="0" anchor="t"/>
          <a:lstStyle/>
          <a:p>
            <a:pPr algn="ctr">
              <a:defRPr/>
            </a:pPr>
            <a:endParaRPr lang="en-US" kern="0" dirty="0">
              <a:solidFill>
                <a:prstClr val="white"/>
              </a:solidFill>
              <a:latin typeface="Arial"/>
            </a:endParaRPr>
          </a:p>
        </p:txBody>
      </p:sp>
      <p:sp>
        <p:nvSpPr>
          <p:cNvPr id="14" name="Trapèze 6"/>
          <p:cNvSpPr/>
          <p:nvPr/>
        </p:nvSpPr>
        <p:spPr>
          <a:xfrm>
            <a:off x="6056996" y="3629356"/>
            <a:ext cx="2304257" cy="1670488"/>
          </a:xfrm>
          <a:custGeom>
            <a:avLst/>
            <a:gdLst/>
            <a:ahLst/>
            <a:cxnLst/>
            <a:rect l="l" t="t" r="r" b="b"/>
            <a:pathLst>
              <a:path w="2304257" h="1728192">
                <a:moveTo>
                  <a:pt x="396326" y="0"/>
                </a:moveTo>
                <a:lnTo>
                  <a:pt x="1907930" y="0"/>
                </a:lnTo>
                <a:lnTo>
                  <a:pt x="2304256" y="864096"/>
                </a:lnTo>
                <a:lnTo>
                  <a:pt x="2304257" y="864096"/>
                </a:lnTo>
                <a:lnTo>
                  <a:pt x="1907931" y="1728192"/>
                </a:lnTo>
                <a:lnTo>
                  <a:pt x="396327" y="1728192"/>
                </a:lnTo>
                <a:lnTo>
                  <a:pt x="1" y="864096"/>
                </a:lnTo>
                <a:lnTo>
                  <a:pt x="0" y="864096"/>
                </a:lnTo>
                <a:close/>
              </a:path>
            </a:pathLst>
          </a:custGeom>
          <a:gradFill flip="none" rotWithShape="1">
            <a:gsLst>
              <a:gs pos="0">
                <a:srgbClr val="263147">
                  <a:shade val="30000"/>
                  <a:satMod val="115000"/>
                </a:srgbClr>
              </a:gs>
              <a:gs pos="50000">
                <a:srgbClr val="263147">
                  <a:shade val="67500"/>
                  <a:satMod val="115000"/>
                </a:srgbClr>
              </a:gs>
              <a:gs pos="100000">
                <a:srgbClr val="263147">
                  <a:shade val="100000"/>
                  <a:satMod val="115000"/>
                </a:srgbClr>
              </a:gs>
            </a:gsLst>
            <a:lin ang="2700000" scaled="1"/>
            <a:tileRect/>
          </a:gradFill>
          <a:ln w="25400" cap="flat" cmpd="sng" algn="ctr">
            <a:noFill/>
            <a:prstDash val="solid"/>
          </a:ln>
          <a:effectLst>
            <a:outerShdw blurRad="76200" dir="18900000" sy="23000" kx="-1200000" algn="bl" rotWithShape="0">
              <a:prstClr val="black">
                <a:alpha val="20000"/>
              </a:prstClr>
            </a:outerShdw>
          </a:effectLst>
        </p:spPr>
        <p:txBody>
          <a:bodyPr rtlCol="0" anchor="t"/>
          <a:lstStyle/>
          <a:p>
            <a:pPr algn="ctr">
              <a:defRPr/>
            </a:pPr>
            <a:endParaRPr lang="en-US" kern="0" dirty="0">
              <a:solidFill>
                <a:prstClr val="white"/>
              </a:solidFill>
              <a:latin typeface="Arial"/>
            </a:endParaRPr>
          </a:p>
        </p:txBody>
      </p:sp>
      <p:sp>
        <p:nvSpPr>
          <p:cNvPr id="15" name="Trapèze 6"/>
          <p:cNvSpPr/>
          <p:nvPr/>
        </p:nvSpPr>
        <p:spPr>
          <a:xfrm>
            <a:off x="6059667" y="1855729"/>
            <a:ext cx="2304257" cy="1670488"/>
          </a:xfrm>
          <a:custGeom>
            <a:avLst/>
            <a:gdLst/>
            <a:ahLst/>
            <a:cxnLst/>
            <a:rect l="l" t="t" r="r" b="b"/>
            <a:pathLst>
              <a:path w="2304257" h="1728192">
                <a:moveTo>
                  <a:pt x="396326" y="0"/>
                </a:moveTo>
                <a:lnTo>
                  <a:pt x="1907930" y="0"/>
                </a:lnTo>
                <a:lnTo>
                  <a:pt x="2304256" y="864096"/>
                </a:lnTo>
                <a:lnTo>
                  <a:pt x="2304257" y="864096"/>
                </a:lnTo>
                <a:lnTo>
                  <a:pt x="1907931" y="1728192"/>
                </a:lnTo>
                <a:lnTo>
                  <a:pt x="396327" y="1728192"/>
                </a:lnTo>
                <a:lnTo>
                  <a:pt x="1" y="864096"/>
                </a:lnTo>
                <a:lnTo>
                  <a:pt x="0" y="864096"/>
                </a:lnTo>
                <a:close/>
              </a:path>
            </a:pathLst>
          </a:custGeom>
          <a:solidFill>
            <a:srgbClr val="E47E1A"/>
          </a:solidFill>
          <a:ln w="25400" cap="flat" cmpd="sng" algn="ctr">
            <a:noFill/>
            <a:prstDash val="solid"/>
          </a:ln>
          <a:effectLst>
            <a:outerShdw blurRad="76200" dir="18900000" sy="23000" kx="-1200000" algn="bl" rotWithShape="0">
              <a:prstClr val="black">
                <a:alpha val="20000"/>
              </a:prstClr>
            </a:outerShdw>
          </a:effectLst>
        </p:spPr>
        <p:txBody>
          <a:bodyPr rtlCol="0" anchor="t"/>
          <a:lstStyle/>
          <a:p>
            <a:pPr algn="ctr">
              <a:defRPr/>
            </a:pPr>
            <a:endParaRPr lang="en-US" kern="0" dirty="0">
              <a:solidFill>
                <a:prstClr val="white"/>
              </a:solidFill>
              <a:latin typeface="Arial"/>
            </a:endParaRPr>
          </a:p>
        </p:txBody>
      </p:sp>
      <p:sp>
        <p:nvSpPr>
          <p:cNvPr id="17" name="TextBox 16"/>
          <p:cNvSpPr txBox="1"/>
          <p:nvPr/>
        </p:nvSpPr>
        <p:spPr>
          <a:xfrm>
            <a:off x="2290146" y="3810445"/>
            <a:ext cx="1773242" cy="646331"/>
          </a:xfrm>
          <a:prstGeom prst="rect">
            <a:avLst/>
          </a:prstGeom>
          <a:noFill/>
        </p:spPr>
        <p:txBody>
          <a:bodyPr wrap="none" rtlCol="0">
            <a:spAutoFit/>
          </a:bodyPr>
          <a:lstStyle/>
          <a:p>
            <a:pPr>
              <a:defRPr/>
            </a:pPr>
            <a:r>
              <a:rPr lang="en-US" kern="0" dirty="0">
                <a:solidFill>
                  <a:prstClr val="white"/>
                </a:solidFill>
              </a:rPr>
              <a:t>DLT Research</a:t>
            </a:r>
          </a:p>
          <a:p>
            <a:pPr>
              <a:defRPr/>
            </a:pPr>
            <a:r>
              <a:rPr lang="en-US" kern="0" dirty="0">
                <a:solidFill>
                  <a:prstClr val="white"/>
                </a:solidFill>
              </a:rPr>
              <a:t>and Analysis</a:t>
            </a:r>
          </a:p>
        </p:txBody>
      </p:sp>
      <p:sp>
        <p:nvSpPr>
          <p:cNvPr id="18" name="TextBox 17"/>
          <p:cNvSpPr txBox="1"/>
          <p:nvPr/>
        </p:nvSpPr>
        <p:spPr>
          <a:xfrm>
            <a:off x="4487334" y="3653867"/>
            <a:ext cx="1680268" cy="369332"/>
          </a:xfrm>
          <a:prstGeom prst="rect">
            <a:avLst/>
          </a:prstGeom>
          <a:noFill/>
        </p:spPr>
        <p:txBody>
          <a:bodyPr wrap="none" rtlCol="0">
            <a:spAutoFit/>
          </a:bodyPr>
          <a:lstStyle/>
          <a:p>
            <a:pPr>
              <a:defRPr/>
            </a:pPr>
            <a:r>
              <a:rPr lang="en-US" kern="0" dirty="0">
                <a:solidFill>
                  <a:prstClr val="white"/>
                </a:solidFill>
              </a:rPr>
              <a:t>POC Building</a:t>
            </a:r>
          </a:p>
        </p:txBody>
      </p:sp>
      <p:sp>
        <p:nvSpPr>
          <p:cNvPr id="19" name="TextBox 18"/>
          <p:cNvSpPr txBox="1"/>
          <p:nvPr/>
        </p:nvSpPr>
        <p:spPr>
          <a:xfrm>
            <a:off x="6337155" y="1994563"/>
            <a:ext cx="1588688" cy="1200329"/>
          </a:xfrm>
          <a:prstGeom prst="rect">
            <a:avLst/>
          </a:prstGeom>
          <a:noFill/>
        </p:spPr>
        <p:txBody>
          <a:bodyPr wrap="square" rtlCol="0">
            <a:spAutoFit/>
          </a:bodyPr>
          <a:lstStyle/>
          <a:p>
            <a:pPr>
              <a:defRPr/>
            </a:pPr>
            <a:r>
              <a:rPr lang="en-US" kern="0" dirty="0">
                <a:solidFill>
                  <a:prstClr val="white"/>
                </a:solidFill>
              </a:rPr>
              <a:t>Partner with leading DLT </a:t>
            </a:r>
          </a:p>
          <a:p>
            <a:pPr>
              <a:defRPr/>
            </a:pPr>
            <a:r>
              <a:rPr lang="en-US" kern="0" dirty="0">
                <a:solidFill>
                  <a:prstClr val="white"/>
                </a:solidFill>
              </a:rPr>
              <a:t>Start-ups</a:t>
            </a:r>
          </a:p>
        </p:txBody>
      </p:sp>
      <p:sp>
        <p:nvSpPr>
          <p:cNvPr id="20" name="TextBox 19"/>
          <p:cNvSpPr txBox="1"/>
          <p:nvPr/>
        </p:nvSpPr>
        <p:spPr>
          <a:xfrm>
            <a:off x="6379950" y="3720503"/>
            <a:ext cx="1661039" cy="1200329"/>
          </a:xfrm>
          <a:prstGeom prst="rect">
            <a:avLst/>
          </a:prstGeom>
          <a:noFill/>
        </p:spPr>
        <p:txBody>
          <a:bodyPr wrap="square" rtlCol="0">
            <a:spAutoFit/>
          </a:bodyPr>
          <a:lstStyle/>
          <a:p>
            <a:pPr>
              <a:defRPr/>
            </a:pPr>
            <a:r>
              <a:rPr lang="en-US" kern="0" dirty="0">
                <a:solidFill>
                  <a:prstClr val="white"/>
                </a:solidFill>
              </a:rPr>
              <a:t>Participate in leading Open Source initiatives</a:t>
            </a:r>
          </a:p>
        </p:txBody>
      </p:sp>
      <p:sp>
        <p:nvSpPr>
          <p:cNvPr id="21" name="TextBox 20"/>
          <p:cNvSpPr txBox="1"/>
          <p:nvPr/>
        </p:nvSpPr>
        <p:spPr>
          <a:xfrm>
            <a:off x="1049274" y="2102052"/>
            <a:ext cx="2482027" cy="1077218"/>
          </a:xfrm>
          <a:prstGeom prst="rect">
            <a:avLst/>
          </a:prstGeom>
          <a:noFill/>
        </p:spPr>
        <p:txBody>
          <a:bodyPr wrap="square" rtlCol="0">
            <a:spAutoFit/>
          </a:bodyPr>
          <a:lstStyle/>
          <a:p>
            <a:pPr>
              <a:defRPr/>
            </a:pPr>
            <a:r>
              <a:rPr lang="en-US" sz="1600" kern="0" dirty="0">
                <a:solidFill>
                  <a:srgbClr val="969696">
                    <a:lumMod val="50000"/>
                  </a:srgbClr>
                </a:solidFill>
                <a:latin typeface="Calibri" panose="020F0502020204030204" pitchFamily="34" charset="0"/>
                <a:cs typeface="Calibri" panose="020F0502020204030204" pitchFamily="34" charset="0"/>
              </a:rPr>
              <a:t>Capgemini released “Evaluation Framework” (2015) and a viewpoint on “Smart Contracts” (2016) </a:t>
            </a:r>
          </a:p>
        </p:txBody>
      </p:sp>
      <p:sp>
        <p:nvSpPr>
          <p:cNvPr id="22" name="TextBox 21"/>
          <p:cNvSpPr txBox="1"/>
          <p:nvPr/>
        </p:nvSpPr>
        <p:spPr>
          <a:xfrm>
            <a:off x="3440654" y="1205455"/>
            <a:ext cx="2754188" cy="1077218"/>
          </a:xfrm>
          <a:prstGeom prst="rect">
            <a:avLst/>
          </a:prstGeom>
          <a:noFill/>
        </p:spPr>
        <p:txBody>
          <a:bodyPr wrap="square" rtlCol="0">
            <a:spAutoFit/>
          </a:bodyPr>
          <a:lstStyle/>
          <a:p>
            <a:pPr>
              <a:defRPr/>
            </a:pPr>
            <a:r>
              <a:rPr lang="en-US" sz="1600" kern="0" dirty="0">
                <a:solidFill>
                  <a:srgbClr val="969696">
                    <a:lumMod val="50000"/>
                  </a:srgbClr>
                </a:solidFill>
                <a:latin typeface="Calibri" panose="020F0502020204030204" pitchFamily="34" charset="0"/>
                <a:cs typeface="Calibri" panose="020F0502020204030204" pitchFamily="34" charset="0"/>
              </a:rPr>
              <a:t>Capgemini’s network of Applied Innovation Exchanges (AIE) offers a unique setting for POC elaboration</a:t>
            </a:r>
          </a:p>
        </p:txBody>
      </p:sp>
      <p:sp>
        <p:nvSpPr>
          <p:cNvPr id="23" name="TextBox 22"/>
          <p:cNvSpPr txBox="1"/>
          <p:nvPr/>
        </p:nvSpPr>
        <p:spPr>
          <a:xfrm>
            <a:off x="8334483" y="1178108"/>
            <a:ext cx="2156724" cy="1077218"/>
          </a:xfrm>
          <a:prstGeom prst="rect">
            <a:avLst/>
          </a:prstGeom>
          <a:noFill/>
        </p:spPr>
        <p:txBody>
          <a:bodyPr wrap="square" rtlCol="0">
            <a:spAutoFit/>
          </a:bodyPr>
          <a:lstStyle/>
          <a:p>
            <a:pPr>
              <a:defRPr/>
            </a:pPr>
            <a:r>
              <a:rPr lang="en-US" sz="1600" kern="0" dirty="0">
                <a:solidFill>
                  <a:srgbClr val="969696">
                    <a:lumMod val="50000"/>
                  </a:srgbClr>
                </a:solidFill>
                <a:latin typeface="Calibri" panose="020F0502020204030204" pitchFamily="34" charset="0"/>
                <a:cs typeface="Calibri" panose="020F0502020204030204" pitchFamily="34" charset="0"/>
              </a:rPr>
              <a:t>Capgemini collaborates with leading DLT start-ups (e.g., Symbiont, BigChainDB)</a:t>
            </a:r>
          </a:p>
        </p:txBody>
      </p:sp>
      <p:sp>
        <p:nvSpPr>
          <p:cNvPr id="24" name="TextBox 23"/>
          <p:cNvSpPr txBox="1"/>
          <p:nvPr/>
        </p:nvSpPr>
        <p:spPr>
          <a:xfrm>
            <a:off x="8558801" y="4771003"/>
            <a:ext cx="1980777" cy="830997"/>
          </a:xfrm>
          <a:prstGeom prst="rect">
            <a:avLst/>
          </a:prstGeom>
          <a:noFill/>
        </p:spPr>
        <p:txBody>
          <a:bodyPr wrap="square" rtlCol="0">
            <a:spAutoFit/>
          </a:bodyPr>
          <a:lstStyle/>
          <a:p>
            <a:pPr>
              <a:defRPr/>
            </a:pPr>
            <a:r>
              <a:rPr lang="en-US" sz="1600" kern="0" dirty="0">
                <a:solidFill>
                  <a:srgbClr val="969696">
                    <a:lumMod val="50000"/>
                  </a:srgbClr>
                </a:solidFill>
                <a:latin typeface="Calibri" panose="020F0502020204030204" pitchFamily="34" charset="0"/>
                <a:cs typeface="Calibri" panose="020F0502020204030204" pitchFamily="34" charset="0"/>
              </a:rPr>
              <a:t>Capgemini continues to expand its team of DLT experts</a:t>
            </a:r>
          </a:p>
        </p:txBody>
      </p:sp>
      <p:sp>
        <p:nvSpPr>
          <p:cNvPr id="25" name="TextBox 24"/>
          <p:cNvSpPr txBox="1"/>
          <p:nvPr/>
        </p:nvSpPr>
        <p:spPr>
          <a:xfrm>
            <a:off x="4198963" y="4963322"/>
            <a:ext cx="2623868" cy="1077218"/>
          </a:xfrm>
          <a:prstGeom prst="rect">
            <a:avLst/>
          </a:prstGeom>
          <a:noFill/>
        </p:spPr>
        <p:txBody>
          <a:bodyPr wrap="square" rtlCol="0">
            <a:spAutoFit/>
          </a:bodyPr>
          <a:lstStyle/>
          <a:p>
            <a:pPr>
              <a:defRPr/>
            </a:pPr>
            <a:r>
              <a:rPr lang="en-US" sz="1600" kern="0" dirty="0">
                <a:solidFill>
                  <a:srgbClr val="969696">
                    <a:lumMod val="50000"/>
                  </a:srgbClr>
                </a:solidFill>
                <a:latin typeface="Calibri" panose="020F0502020204030204" pitchFamily="34" charset="0"/>
                <a:cs typeface="Calibri" panose="020F0502020204030204" pitchFamily="34" charset="0"/>
              </a:rPr>
              <a:t>Capgemini participates </a:t>
            </a:r>
            <a:br>
              <a:rPr lang="en-US" sz="1600" kern="0" dirty="0">
                <a:solidFill>
                  <a:srgbClr val="969696">
                    <a:lumMod val="50000"/>
                  </a:srgbClr>
                </a:solidFill>
                <a:latin typeface="Calibri" panose="020F0502020204030204" pitchFamily="34" charset="0"/>
                <a:cs typeface="Calibri" panose="020F0502020204030204" pitchFamily="34" charset="0"/>
              </a:rPr>
            </a:br>
            <a:r>
              <a:rPr lang="en-US" sz="1600" kern="0" dirty="0">
                <a:solidFill>
                  <a:srgbClr val="969696">
                    <a:lumMod val="50000"/>
                  </a:srgbClr>
                </a:solidFill>
                <a:latin typeface="Calibri" panose="020F0502020204030204" pitchFamily="34" charset="0"/>
                <a:cs typeface="Calibri" panose="020F0502020204030204" pitchFamily="34" charset="0"/>
              </a:rPr>
              <a:t>in leading open source distributed ledger projects (Hyperledger, Blockstack)</a:t>
            </a:r>
          </a:p>
        </p:txBody>
      </p:sp>
      <p:cxnSp>
        <p:nvCxnSpPr>
          <p:cNvPr id="27" name="Straight Connector 26"/>
          <p:cNvCxnSpPr/>
          <p:nvPr/>
        </p:nvCxnSpPr>
        <p:spPr>
          <a:xfrm>
            <a:off x="2238175" y="3340940"/>
            <a:ext cx="155191" cy="296990"/>
          </a:xfrm>
          <a:prstGeom prst="line">
            <a:avLst/>
          </a:prstGeom>
          <a:noFill/>
          <a:ln w="38100" cap="flat" cmpd="sng" algn="ctr">
            <a:solidFill>
              <a:srgbClr val="969696"/>
            </a:solidFill>
            <a:prstDash val="solid"/>
          </a:ln>
          <a:effectLst/>
        </p:spPr>
      </p:cxnSp>
      <p:cxnSp>
        <p:nvCxnSpPr>
          <p:cNvPr id="28" name="Straight Connector 27"/>
          <p:cNvCxnSpPr/>
          <p:nvPr/>
        </p:nvCxnSpPr>
        <p:spPr>
          <a:xfrm>
            <a:off x="4296298" y="2453251"/>
            <a:ext cx="155191" cy="296990"/>
          </a:xfrm>
          <a:prstGeom prst="line">
            <a:avLst/>
          </a:prstGeom>
          <a:noFill/>
          <a:ln w="38100" cap="flat" cmpd="sng" algn="ctr">
            <a:solidFill>
              <a:srgbClr val="969696"/>
            </a:solidFill>
            <a:prstDash val="solid"/>
          </a:ln>
          <a:effectLst/>
        </p:spPr>
      </p:cxnSp>
      <p:cxnSp>
        <p:nvCxnSpPr>
          <p:cNvPr id="29" name="Straight Connector 28"/>
          <p:cNvCxnSpPr/>
          <p:nvPr/>
        </p:nvCxnSpPr>
        <p:spPr>
          <a:xfrm flipH="1">
            <a:off x="5859448" y="4488909"/>
            <a:ext cx="206967" cy="379163"/>
          </a:xfrm>
          <a:prstGeom prst="line">
            <a:avLst/>
          </a:prstGeom>
          <a:noFill/>
          <a:ln w="38100" cap="flat" cmpd="sng" algn="ctr">
            <a:solidFill>
              <a:srgbClr val="969696"/>
            </a:solidFill>
            <a:prstDash val="solid"/>
          </a:ln>
          <a:effectLst/>
        </p:spPr>
      </p:cxnSp>
      <p:cxnSp>
        <p:nvCxnSpPr>
          <p:cNvPr id="30" name="Straight Connector 29"/>
          <p:cNvCxnSpPr/>
          <p:nvPr/>
        </p:nvCxnSpPr>
        <p:spPr>
          <a:xfrm flipH="1">
            <a:off x="7967771" y="1643773"/>
            <a:ext cx="216093" cy="241807"/>
          </a:xfrm>
          <a:prstGeom prst="line">
            <a:avLst/>
          </a:prstGeom>
          <a:noFill/>
          <a:ln w="38100" cap="flat" cmpd="sng" algn="ctr">
            <a:solidFill>
              <a:srgbClr val="969696"/>
            </a:solidFill>
            <a:prstDash val="solid"/>
          </a:ln>
          <a:effectLst/>
        </p:spPr>
      </p:cxnSp>
      <p:cxnSp>
        <p:nvCxnSpPr>
          <p:cNvPr id="31" name="Straight Connector 30"/>
          <p:cNvCxnSpPr/>
          <p:nvPr/>
        </p:nvCxnSpPr>
        <p:spPr>
          <a:xfrm>
            <a:off x="8493668" y="4314834"/>
            <a:ext cx="251910" cy="391645"/>
          </a:xfrm>
          <a:prstGeom prst="line">
            <a:avLst/>
          </a:prstGeom>
          <a:noFill/>
          <a:ln w="38100" cap="flat" cmpd="sng" algn="ctr">
            <a:solidFill>
              <a:srgbClr val="969696"/>
            </a:solidFill>
            <a:prstDash val="solid"/>
          </a:ln>
          <a:effectLst/>
        </p:spPr>
      </p:cxnSp>
      <p:grpSp>
        <p:nvGrpSpPr>
          <p:cNvPr id="32" name="Group 65"/>
          <p:cNvGrpSpPr/>
          <p:nvPr/>
        </p:nvGrpSpPr>
        <p:grpSpPr>
          <a:xfrm>
            <a:off x="3338418" y="4537952"/>
            <a:ext cx="530316" cy="539773"/>
            <a:chOff x="3515178" y="1685925"/>
            <a:chExt cx="558800" cy="663574"/>
          </a:xfrm>
        </p:grpSpPr>
        <p:sp>
          <p:nvSpPr>
            <p:cNvPr id="33" name="Freeform 353"/>
            <p:cNvSpPr>
              <a:spLocks/>
            </p:cNvSpPr>
            <p:nvPr/>
          </p:nvSpPr>
          <p:spPr bwMode="auto">
            <a:xfrm>
              <a:off x="3645353" y="1855787"/>
              <a:ext cx="304800" cy="493712"/>
            </a:xfrm>
            <a:custGeom>
              <a:avLst/>
              <a:gdLst/>
              <a:ahLst/>
              <a:cxnLst>
                <a:cxn ang="0">
                  <a:pos x="60" y="76"/>
                </a:cxn>
                <a:cxn ang="0">
                  <a:pos x="81" y="40"/>
                </a:cxn>
                <a:cxn ang="0">
                  <a:pos x="41" y="0"/>
                </a:cxn>
                <a:cxn ang="0">
                  <a:pos x="0" y="40"/>
                </a:cxn>
                <a:cxn ang="0">
                  <a:pos x="21" y="76"/>
                </a:cxn>
                <a:cxn ang="0">
                  <a:pos x="21" y="95"/>
                </a:cxn>
                <a:cxn ang="0">
                  <a:pos x="60" y="95"/>
                </a:cxn>
                <a:cxn ang="0">
                  <a:pos x="60" y="116"/>
                </a:cxn>
                <a:cxn ang="0">
                  <a:pos x="52" y="125"/>
                </a:cxn>
                <a:cxn ang="0">
                  <a:pos x="52" y="126"/>
                </a:cxn>
                <a:cxn ang="0">
                  <a:pos x="41" y="132"/>
                </a:cxn>
                <a:cxn ang="0">
                  <a:pos x="30" y="126"/>
                </a:cxn>
                <a:cxn ang="0">
                  <a:pos x="30" y="125"/>
                </a:cxn>
                <a:cxn ang="0">
                  <a:pos x="21" y="116"/>
                </a:cxn>
                <a:cxn ang="0">
                  <a:pos x="21" y="109"/>
                </a:cxn>
              </a:cxnLst>
              <a:rect l="0" t="0" r="r" b="b"/>
              <a:pathLst>
                <a:path w="81" h="132">
                  <a:moveTo>
                    <a:pt x="60" y="76"/>
                  </a:moveTo>
                  <a:cubicBezTo>
                    <a:pt x="73" y="69"/>
                    <a:pt x="81" y="56"/>
                    <a:pt x="81" y="40"/>
                  </a:cubicBezTo>
                  <a:cubicBezTo>
                    <a:pt x="81" y="18"/>
                    <a:pt x="63" y="0"/>
                    <a:pt x="41" y="0"/>
                  </a:cubicBezTo>
                  <a:cubicBezTo>
                    <a:pt x="18" y="0"/>
                    <a:pt x="0" y="18"/>
                    <a:pt x="0" y="40"/>
                  </a:cubicBezTo>
                  <a:cubicBezTo>
                    <a:pt x="0" y="56"/>
                    <a:pt x="9" y="69"/>
                    <a:pt x="21" y="76"/>
                  </a:cubicBezTo>
                  <a:cubicBezTo>
                    <a:pt x="21" y="95"/>
                    <a:pt x="21" y="95"/>
                    <a:pt x="21" y="95"/>
                  </a:cubicBezTo>
                  <a:cubicBezTo>
                    <a:pt x="60" y="95"/>
                    <a:pt x="60" y="95"/>
                    <a:pt x="60" y="95"/>
                  </a:cubicBezTo>
                  <a:cubicBezTo>
                    <a:pt x="60" y="116"/>
                    <a:pt x="60" y="116"/>
                    <a:pt x="60" y="116"/>
                  </a:cubicBezTo>
                  <a:cubicBezTo>
                    <a:pt x="60" y="120"/>
                    <a:pt x="57" y="123"/>
                    <a:pt x="52" y="125"/>
                  </a:cubicBezTo>
                  <a:cubicBezTo>
                    <a:pt x="52" y="126"/>
                    <a:pt x="52" y="126"/>
                    <a:pt x="52" y="126"/>
                  </a:cubicBezTo>
                  <a:cubicBezTo>
                    <a:pt x="52" y="130"/>
                    <a:pt x="47" y="132"/>
                    <a:pt x="41" y="132"/>
                  </a:cubicBezTo>
                  <a:cubicBezTo>
                    <a:pt x="35" y="132"/>
                    <a:pt x="30" y="130"/>
                    <a:pt x="30" y="126"/>
                  </a:cubicBezTo>
                  <a:cubicBezTo>
                    <a:pt x="30" y="126"/>
                    <a:pt x="30" y="126"/>
                    <a:pt x="30" y="125"/>
                  </a:cubicBezTo>
                  <a:cubicBezTo>
                    <a:pt x="25" y="123"/>
                    <a:pt x="21" y="120"/>
                    <a:pt x="21" y="116"/>
                  </a:cubicBezTo>
                  <a:cubicBezTo>
                    <a:pt x="21" y="109"/>
                    <a:pt x="21" y="109"/>
                    <a:pt x="21" y="109"/>
                  </a:cubicBezTo>
                </a:path>
              </a:pathLst>
            </a:custGeom>
            <a:noFill/>
            <a:ln w="1270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34" name="Freeform 354"/>
            <p:cNvSpPr>
              <a:spLocks/>
            </p:cNvSpPr>
            <p:nvPr/>
          </p:nvSpPr>
          <p:spPr bwMode="auto">
            <a:xfrm>
              <a:off x="3705678" y="1908175"/>
              <a:ext cx="109538" cy="104775"/>
            </a:xfrm>
            <a:custGeom>
              <a:avLst/>
              <a:gdLst/>
              <a:ahLst/>
              <a:cxnLst>
                <a:cxn ang="0">
                  <a:pos x="0" y="28"/>
                </a:cxn>
                <a:cxn ang="0">
                  <a:pos x="29" y="0"/>
                </a:cxn>
              </a:cxnLst>
              <a:rect l="0" t="0" r="r" b="b"/>
              <a:pathLst>
                <a:path w="29" h="28">
                  <a:moveTo>
                    <a:pt x="0" y="28"/>
                  </a:moveTo>
                  <a:cubicBezTo>
                    <a:pt x="0" y="13"/>
                    <a:pt x="13" y="0"/>
                    <a:pt x="29" y="0"/>
                  </a:cubicBezTo>
                </a:path>
              </a:pathLst>
            </a:custGeom>
            <a:noFill/>
            <a:ln w="1270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35" name="Line 355"/>
            <p:cNvSpPr>
              <a:spLocks noChangeShapeType="1"/>
            </p:cNvSpPr>
            <p:nvPr/>
          </p:nvSpPr>
          <p:spPr bwMode="auto">
            <a:xfrm flipV="1">
              <a:off x="3799341" y="1685925"/>
              <a:ext cx="1588" cy="112712"/>
            </a:xfrm>
            <a:prstGeom prst="line">
              <a:avLst/>
            </a:prstGeom>
            <a:noFill/>
            <a:ln w="1270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36" name="Line 356"/>
            <p:cNvSpPr>
              <a:spLocks noChangeShapeType="1"/>
            </p:cNvSpPr>
            <p:nvPr/>
          </p:nvSpPr>
          <p:spPr bwMode="auto">
            <a:xfrm flipH="1" flipV="1">
              <a:off x="3521528" y="1839912"/>
              <a:ext cx="93663" cy="57150"/>
            </a:xfrm>
            <a:prstGeom prst="line">
              <a:avLst/>
            </a:prstGeom>
            <a:noFill/>
            <a:ln w="1270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37" name="Line 357"/>
            <p:cNvSpPr>
              <a:spLocks noChangeShapeType="1"/>
            </p:cNvSpPr>
            <p:nvPr/>
          </p:nvSpPr>
          <p:spPr bwMode="auto">
            <a:xfrm flipH="1">
              <a:off x="3515178" y="2106612"/>
              <a:ext cx="96838" cy="55562"/>
            </a:xfrm>
            <a:prstGeom prst="line">
              <a:avLst/>
            </a:prstGeom>
            <a:noFill/>
            <a:ln w="1270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38" name="Line 358"/>
            <p:cNvSpPr>
              <a:spLocks noChangeShapeType="1"/>
            </p:cNvSpPr>
            <p:nvPr/>
          </p:nvSpPr>
          <p:spPr bwMode="auto">
            <a:xfrm>
              <a:off x="3972378" y="2114550"/>
              <a:ext cx="96838" cy="55562"/>
            </a:xfrm>
            <a:prstGeom prst="line">
              <a:avLst/>
            </a:prstGeom>
            <a:noFill/>
            <a:ln w="1270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39" name="Line 359"/>
            <p:cNvSpPr>
              <a:spLocks noChangeShapeType="1"/>
            </p:cNvSpPr>
            <p:nvPr/>
          </p:nvSpPr>
          <p:spPr bwMode="auto">
            <a:xfrm flipV="1">
              <a:off x="3975553" y="1851025"/>
              <a:ext cx="98425" cy="57150"/>
            </a:xfrm>
            <a:prstGeom prst="line">
              <a:avLst/>
            </a:prstGeom>
            <a:noFill/>
            <a:ln w="1270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grpSp>
      <p:grpSp>
        <p:nvGrpSpPr>
          <p:cNvPr id="40" name="Group 39"/>
          <p:cNvGrpSpPr/>
          <p:nvPr/>
        </p:nvGrpSpPr>
        <p:grpSpPr>
          <a:xfrm>
            <a:off x="4441109" y="3010823"/>
            <a:ext cx="563253" cy="476222"/>
            <a:chOff x="731838" y="3887788"/>
            <a:chExt cx="649287" cy="812800"/>
          </a:xfrm>
        </p:grpSpPr>
        <p:sp>
          <p:nvSpPr>
            <p:cNvPr id="41" name="Freeform 5"/>
            <p:cNvSpPr>
              <a:spLocks/>
            </p:cNvSpPr>
            <p:nvPr/>
          </p:nvSpPr>
          <p:spPr bwMode="auto">
            <a:xfrm>
              <a:off x="1246188" y="3970338"/>
              <a:ext cx="58737" cy="82550"/>
            </a:xfrm>
            <a:custGeom>
              <a:avLst/>
              <a:gdLst/>
              <a:ahLst/>
              <a:cxnLst>
                <a:cxn ang="0">
                  <a:pos x="11" y="22"/>
                </a:cxn>
                <a:cxn ang="0">
                  <a:pos x="16" y="8"/>
                </a:cxn>
                <a:cxn ang="0">
                  <a:pos x="14" y="0"/>
                </a:cxn>
                <a:cxn ang="0">
                  <a:pos x="1" y="6"/>
                </a:cxn>
                <a:cxn ang="0">
                  <a:pos x="1" y="7"/>
                </a:cxn>
                <a:cxn ang="0">
                  <a:pos x="0" y="6"/>
                </a:cxn>
              </a:cxnLst>
              <a:rect l="0" t="0" r="r" b="b"/>
              <a:pathLst>
                <a:path w="16" h="22">
                  <a:moveTo>
                    <a:pt x="11" y="22"/>
                  </a:moveTo>
                  <a:cubicBezTo>
                    <a:pt x="14" y="17"/>
                    <a:pt x="16" y="13"/>
                    <a:pt x="16" y="8"/>
                  </a:cubicBezTo>
                  <a:cubicBezTo>
                    <a:pt x="16" y="6"/>
                    <a:pt x="16" y="3"/>
                    <a:pt x="14" y="0"/>
                  </a:cubicBezTo>
                  <a:cubicBezTo>
                    <a:pt x="1" y="6"/>
                    <a:pt x="1" y="6"/>
                    <a:pt x="1" y="6"/>
                  </a:cubicBezTo>
                  <a:cubicBezTo>
                    <a:pt x="1" y="6"/>
                    <a:pt x="1" y="7"/>
                    <a:pt x="1" y="7"/>
                  </a:cubicBezTo>
                  <a:cubicBezTo>
                    <a:pt x="1" y="7"/>
                    <a:pt x="1" y="7"/>
                    <a:pt x="0" y="6"/>
                  </a:cubicBezTo>
                </a:path>
              </a:pathLst>
            </a:custGeom>
            <a:noFill/>
            <a:ln w="635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42" name="Freeform 6"/>
            <p:cNvSpPr>
              <a:spLocks/>
            </p:cNvSpPr>
            <p:nvPr/>
          </p:nvSpPr>
          <p:spPr bwMode="auto">
            <a:xfrm>
              <a:off x="1092200" y="4071938"/>
              <a:ext cx="112712" cy="77787"/>
            </a:xfrm>
            <a:custGeom>
              <a:avLst/>
              <a:gdLst/>
              <a:ahLst/>
              <a:cxnLst>
                <a:cxn ang="0">
                  <a:pos x="0" y="21"/>
                </a:cxn>
                <a:cxn ang="0">
                  <a:pos x="23" y="0"/>
                </a:cxn>
                <a:cxn ang="0">
                  <a:pos x="30" y="3"/>
                </a:cxn>
              </a:cxnLst>
              <a:rect l="0" t="0" r="r" b="b"/>
              <a:pathLst>
                <a:path w="30" h="21">
                  <a:moveTo>
                    <a:pt x="0" y="21"/>
                  </a:moveTo>
                  <a:cubicBezTo>
                    <a:pt x="3" y="7"/>
                    <a:pt x="15" y="0"/>
                    <a:pt x="23" y="0"/>
                  </a:cubicBezTo>
                  <a:cubicBezTo>
                    <a:pt x="26" y="0"/>
                    <a:pt x="28" y="1"/>
                    <a:pt x="30" y="3"/>
                  </a:cubicBezTo>
                </a:path>
              </a:pathLst>
            </a:custGeom>
            <a:noFill/>
            <a:ln w="635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43" name="Freeform 7"/>
            <p:cNvSpPr>
              <a:spLocks/>
            </p:cNvSpPr>
            <p:nvPr/>
          </p:nvSpPr>
          <p:spPr bwMode="auto">
            <a:xfrm>
              <a:off x="742950" y="3887788"/>
              <a:ext cx="638175" cy="812800"/>
            </a:xfrm>
            <a:custGeom>
              <a:avLst/>
              <a:gdLst/>
              <a:ahLst/>
              <a:cxnLst>
                <a:cxn ang="0">
                  <a:pos x="122" y="44"/>
                </a:cxn>
                <a:cxn ang="0">
                  <a:pos x="104" y="44"/>
                </a:cxn>
                <a:cxn ang="0">
                  <a:pos x="101" y="42"/>
                </a:cxn>
                <a:cxn ang="0">
                  <a:pos x="25" y="78"/>
                </a:cxn>
                <a:cxn ang="0">
                  <a:pos x="26" y="80"/>
                </a:cxn>
                <a:cxn ang="0">
                  <a:pos x="21" y="82"/>
                </a:cxn>
                <a:cxn ang="0">
                  <a:pos x="20" y="80"/>
                </a:cxn>
                <a:cxn ang="0">
                  <a:pos x="18" y="81"/>
                </a:cxn>
                <a:cxn ang="0">
                  <a:pos x="14" y="72"/>
                </a:cxn>
                <a:cxn ang="0">
                  <a:pos x="16" y="71"/>
                </a:cxn>
                <a:cxn ang="0">
                  <a:pos x="0" y="34"/>
                </a:cxn>
                <a:cxn ang="0">
                  <a:pos x="1" y="33"/>
                </a:cxn>
                <a:cxn ang="0">
                  <a:pos x="20" y="69"/>
                </a:cxn>
                <a:cxn ang="0">
                  <a:pos x="96" y="37"/>
                </a:cxn>
                <a:cxn ang="0">
                  <a:pos x="94" y="15"/>
                </a:cxn>
                <a:cxn ang="0">
                  <a:pos x="122" y="5"/>
                </a:cxn>
                <a:cxn ang="0">
                  <a:pos x="134" y="20"/>
                </a:cxn>
                <a:cxn ang="0">
                  <a:pos x="145" y="15"/>
                </a:cxn>
                <a:cxn ang="0">
                  <a:pos x="150" y="8"/>
                </a:cxn>
                <a:cxn ang="0">
                  <a:pos x="158" y="10"/>
                </a:cxn>
                <a:cxn ang="0">
                  <a:pos x="162" y="8"/>
                </a:cxn>
                <a:cxn ang="0">
                  <a:pos x="164" y="13"/>
                </a:cxn>
                <a:cxn ang="0">
                  <a:pos x="161" y="14"/>
                </a:cxn>
                <a:cxn ang="0">
                  <a:pos x="164" y="29"/>
                </a:cxn>
                <a:cxn ang="0">
                  <a:pos x="155" y="52"/>
                </a:cxn>
                <a:cxn ang="0">
                  <a:pos x="130" y="72"/>
                </a:cxn>
                <a:cxn ang="0">
                  <a:pos x="132" y="113"/>
                </a:cxn>
                <a:cxn ang="0">
                  <a:pos x="145" y="125"/>
                </a:cxn>
                <a:cxn ang="0">
                  <a:pos x="163" y="151"/>
                </a:cxn>
                <a:cxn ang="0">
                  <a:pos x="170" y="192"/>
                </a:cxn>
                <a:cxn ang="0">
                  <a:pos x="169" y="207"/>
                </a:cxn>
                <a:cxn ang="0">
                  <a:pos x="158" y="217"/>
                </a:cxn>
                <a:cxn ang="0">
                  <a:pos x="156" y="217"/>
                </a:cxn>
                <a:cxn ang="0">
                  <a:pos x="146" y="204"/>
                </a:cxn>
                <a:cxn ang="0">
                  <a:pos x="147" y="192"/>
                </a:cxn>
                <a:cxn ang="0">
                  <a:pos x="141" y="160"/>
                </a:cxn>
                <a:cxn ang="0">
                  <a:pos x="130" y="143"/>
                </a:cxn>
                <a:cxn ang="0">
                  <a:pos x="130" y="145"/>
                </a:cxn>
                <a:cxn ang="0">
                  <a:pos x="125" y="178"/>
                </a:cxn>
                <a:cxn ang="0">
                  <a:pos x="104" y="212"/>
                </a:cxn>
                <a:cxn ang="0">
                  <a:pos x="87" y="212"/>
                </a:cxn>
                <a:cxn ang="0">
                  <a:pos x="88" y="195"/>
                </a:cxn>
                <a:cxn ang="0">
                  <a:pos x="103" y="171"/>
                </a:cxn>
                <a:cxn ang="0">
                  <a:pos x="106" y="145"/>
                </a:cxn>
                <a:cxn ang="0">
                  <a:pos x="106" y="134"/>
                </a:cxn>
                <a:cxn ang="0">
                  <a:pos x="97" y="123"/>
                </a:cxn>
                <a:cxn ang="0">
                  <a:pos x="92" y="101"/>
                </a:cxn>
              </a:cxnLst>
              <a:rect l="0" t="0" r="r" b="b"/>
              <a:pathLst>
                <a:path w="170" h="217">
                  <a:moveTo>
                    <a:pt x="122" y="44"/>
                  </a:moveTo>
                  <a:cubicBezTo>
                    <a:pt x="117" y="46"/>
                    <a:pt x="110" y="46"/>
                    <a:pt x="104" y="44"/>
                  </a:cubicBezTo>
                  <a:cubicBezTo>
                    <a:pt x="103" y="43"/>
                    <a:pt x="102" y="43"/>
                    <a:pt x="101" y="42"/>
                  </a:cubicBezTo>
                  <a:cubicBezTo>
                    <a:pt x="25" y="78"/>
                    <a:pt x="25" y="78"/>
                    <a:pt x="25" y="78"/>
                  </a:cubicBezTo>
                  <a:cubicBezTo>
                    <a:pt x="26" y="80"/>
                    <a:pt x="26" y="80"/>
                    <a:pt x="26" y="80"/>
                  </a:cubicBezTo>
                  <a:cubicBezTo>
                    <a:pt x="21" y="82"/>
                    <a:pt x="21" y="82"/>
                    <a:pt x="21" y="82"/>
                  </a:cubicBezTo>
                  <a:cubicBezTo>
                    <a:pt x="20" y="80"/>
                    <a:pt x="20" y="80"/>
                    <a:pt x="20" y="80"/>
                  </a:cubicBezTo>
                  <a:cubicBezTo>
                    <a:pt x="18" y="81"/>
                    <a:pt x="18" y="81"/>
                    <a:pt x="18" y="81"/>
                  </a:cubicBezTo>
                  <a:cubicBezTo>
                    <a:pt x="14" y="72"/>
                    <a:pt x="14" y="72"/>
                    <a:pt x="14" y="72"/>
                  </a:cubicBezTo>
                  <a:cubicBezTo>
                    <a:pt x="16" y="71"/>
                    <a:pt x="16" y="71"/>
                    <a:pt x="16" y="71"/>
                  </a:cubicBezTo>
                  <a:cubicBezTo>
                    <a:pt x="0" y="34"/>
                    <a:pt x="0" y="34"/>
                    <a:pt x="0" y="34"/>
                  </a:cubicBezTo>
                  <a:cubicBezTo>
                    <a:pt x="1" y="33"/>
                    <a:pt x="1" y="33"/>
                    <a:pt x="1" y="33"/>
                  </a:cubicBezTo>
                  <a:cubicBezTo>
                    <a:pt x="20" y="69"/>
                    <a:pt x="20" y="69"/>
                    <a:pt x="20" y="69"/>
                  </a:cubicBezTo>
                  <a:cubicBezTo>
                    <a:pt x="96" y="37"/>
                    <a:pt x="96" y="37"/>
                    <a:pt x="96" y="37"/>
                  </a:cubicBezTo>
                  <a:cubicBezTo>
                    <a:pt x="92" y="31"/>
                    <a:pt x="91" y="23"/>
                    <a:pt x="94" y="15"/>
                  </a:cubicBezTo>
                  <a:cubicBezTo>
                    <a:pt x="99" y="5"/>
                    <a:pt x="112" y="0"/>
                    <a:pt x="122" y="5"/>
                  </a:cubicBezTo>
                  <a:cubicBezTo>
                    <a:pt x="129" y="8"/>
                    <a:pt x="133" y="14"/>
                    <a:pt x="134" y="20"/>
                  </a:cubicBezTo>
                  <a:cubicBezTo>
                    <a:pt x="145" y="15"/>
                    <a:pt x="145" y="15"/>
                    <a:pt x="145" y="15"/>
                  </a:cubicBezTo>
                  <a:cubicBezTo>
                    <a:pt x="145" y="12"/>
                    <a:pt x="147" y="10"/>
                    <a:pt x="150" y="8"/>
                  </a:cubicBezTo>
                  <a:cubicBezTo>
                    <a:pt x="153" y="7"/>
                    <a:pt x="156" y="8"/>
                    <a:pt x="158" y="10"/>
                  </a:cubicBezTo>
                  <a:cubicBezTo>
                    <a:pt x="162" y="8"/>
                    <a:pt x="162" y="8"/>
                    <a:pt x="162" y="8"/>
                  </a:cubicBezTo>
                  <a:cubicBezTo>
                    <a:pt x="164" y="13"/>
                    <a:pt x="164" y="13"/>
                    <a:pt x="164" y="13"/>
                  </a:cubicBezTo>
                  <a:cubicBezTo>
                    <a:pt x="161" y="14"/>
                    <a:pt x="161" y="14"/>
                    <a:pt x="161" y="14"/>
                  </a:cubicBezTo>
                  <a:cubicBezTo>
                    <a:pt x="163" y="19"/>
                    <a:pt x="164" y="24"/>
                    <a:pt x="164" y="29"/>
                  </a:cubicBezTo>
                  <a:cubicBezTo>
                    <a:pt x="164" y="38"/>
                    <a:pt x="160" y="46"/>
                    <a:pt x="155" y="52"/>
                  </a:cubicBezTo>
                  <a:cubicBezTo>
                    <a:pt x="148" y="61"/>
                    <a:pt x="138" y="68"/>
                    <a:pt x="130" y="72"/>
                  </a:cubicBezTo>
                  <a:cubicBezTo>
                    <a:pt x="129" y="84"/>
                    <a:pt x="128" y="100"/>
                    <a:pt x="132" y="113"/>
                  </a:cubicBezTo>
                  <a:cubicBezTo>
                    <a:pt x="136" y="116"/>
                    <a:pt x="140" y="120"/>
                    <a:pt x="145" y="125"/>
                  </a:cubicBezTo>
                  <a:cubicBezTo>
                    <a:pt x="152" y="131"/>
                    <a:pt x="158" y="140"/>
                    <a:pt x="163" y="151"/>
                  </a:cubicBezTo>
                  <a:cubicBezTo>
                    <a:pt x="167" y="162"/>
                    <a:pt x="170" y="176"/>
                    <a:pt x="170" y="192"/>
                  </a:cubicBezTo>
                  <a:cubicBezTo>
                    <a:pt x="170" y="196"/>
                    <a:pt x="170" y="201"/>
                    <a:pt x="169" y="207"/>
                  </a:cubicBezTo>
                  <a:cubicBezTo>
                    <a:pt x="169" y="213"/>
                    <a:pt x="164" y="217"/>
                    <a:pt x="158" y="217"/>
                  </a:cubicBezTo>
                  <a:cubicBezTo>
                    <a:pt x="157" y="217"/>
                    <a:pt x="157" y="217"/>
                    <a:pt x="156" y="217"/>
                  </a:cubicBezTo>
                  <a:cubicBezTo>
                    <a:pt x="150" y="216"/>
                    <a:pt x="145" y="211"/>
                    <a:pt x="146" y="204"/>
                  </a:cubicBezTo>
                  <a:cubicBezTo>
                    <a:pt x="146" y="200"/>
                    <a:pt x="147" y="196"/>
                    <a:pt x="147" y="192"/>
                  </a:cubicBezTo>
                  <a:cubicBezTo>
                    <a:pt x="147" y="179"/>
                    <a:pt x="144" y="168"/>
                    <a:pt x="141" y="160"/>
                  </a:cubicBezTo>
                  <a:cubicBezTo>
                    <a:pt x="138" y="153"/>
                    <a:pt x="134" y="147"/>
                    <a:pt x="130" y="143"/>
                  </a:cubicBezTo>
                  <a:cubicBezTo>
                    <a:pt x="130" y="143"/>
                    <a:pt x="130" y="144"/>
                    <a:pt x="130" y="145"/>
                  </a:cubicBezTo>
                  <a:cubicBezTo>
                    <a:pt x="130" y="155"/>
                    <a:pt x="129" y="167"/>
                    <a:pt x="125" y="178"/>
                  </a:cubicBezTo>
                  <a:cubicBezTo>
                    <a:pt x="121" y="190"/>
                    <a:pt x="115" y="202"/>
                    <a:pt x="104" y="212"/>
                  </a:cubicBezTo>
                  <a:cubicBezTo>
                    <a:pt x="99" y="217"/>
                    <a:pt x="92" y="217"/>
                    <a:pt x="87" y="212"/>
                  </a:cubicBezTo>
                  <a:cubicBezTo>
                    <a:pt x="83" y="207"/>
                    <a:pt x="83" y="200"/>
                    <a:pt x="88" y="195"/>
                  </a:cubicBezTo>
                  <a:cubicBezTo>
                    <a:pt x="95" y="188"/>
                    <a:pt x="100" y="180"/>
                    <a:pt x="103" y="171"/>
                  </a:cubicBezTo>
                  <a:cubicBezTo>
                    <a:pt x="105" y="162"/>
                    <a:pt x="106" y="153"/>
                    <a:pt x="106" y="145"/>
                  </a:cubicBezTo>
                  <a:cubicBezTo>
                    <a:pt x="106" y="141"/>
                    <a:pt x="106" y="137"/>
                    <a:pt x="106" y="134"/>
                  </a:cubicBezTo>
                  <a:cubicBezTo>
                    <a:pt x="102" y="132"/>
                    <a:pt x="99" y="129"/>
                    <a:pt x="97" y="123"/>
                  </a:cubicBezTo>
                  <a:cubicBezTo>
                    <a:pt x="94" y="115"/>
                    <a:pt x="93" y="108"/>
                    <a:pt x="92" y="101"/>
                  </a:cubicBezTo>
                </a:path>
              </a:pathLst>
            </a:custGeom>
            <a:noFill/>
            <a:ln w="635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44" name="Freeform 8"/>
            <p:cNvSpPr>
              <a:spLocks/>
            </p:cNvSpPr>
            <p:nvPr/>
          </p:nvSpPr>
          <p:spPr bwMode="auto">
            <a:xfrm>
              <a:off x="1158875" y="3962400"/>
              <a:ext cx="115887" cy="203200"/>
            </a:xfrm>
            <a:custGeom>
              <a:avLst/>
              <a:gdLst/>
              <a:ahLst/>
              <a:cxnLst>
                <a:cxn ang="0">
                  <a:pos x="0" y="39"/>
                </a:cxn>
                <a:cxn ang="0">
                  <a:pos x="0" y="39"/>
                </a:cxn>
                <a:cxn ang="0">
                  <a:pos x="9" y="36"/>
                </a:cxn>
                <a:cxn ang="0">
                  <a:pos x="13" y="33"/>
                </a:cxn>
                <a:cxn ang="0">
                  <a:pos x="14" y="32"/>
                </a:cxn>
                <a:cxn ang="0">
                  <a:pos x="16" y="29"/>
                </a:cxn>
                <a:cxn ang="0">
                  <a:pos x="14" y="24"/>
                </a:cxn>
                <a:cxn ang="0">
                  <a:pos x="13" y="23"/>
                </a:cxn>
                <a:cxn ang="0">
                  <a:pos x="6" y="15"/>
                </a:cxn>
                <a:cxn ang="0">
                  <a:pos x="6" y="14"/>
                </a:cxn>
                <a:cxn ang="0">
                  <a:pos x="3" y="9"/>
                </a:cxn>
                <a:cxn ang="0">
                  <a:pos x="5" y="4"/>
                </a:cxn>
                <a:cxn ang="0">
                  <a:pos x="15" y="3"/>
                </a:cxn>
                <a:cxn ang="0">
                  <a:pos x="16" y="3"/>
                </a:cxn>
                <a:cxn ang="0">
                  <a:pos x="21" y="8"/>
                </a:cxn>
                <a:cxn ang="0">
                  <a:pos x="23" y="10"/>
                </a:cxn>
                <a:cxn ang="0">
                  <a:pos x="27" y="16"/>
                </a:cxn>
                <a:cxn ang="0">
                  <a:pos x="30" y="25"/>
                </a:cxn>
                <a:cxn ang="0">
                  <a:pos x="31" y="29"/>
                </a:cxn>
                <a:cxn ang="0">
                  <a:pos x="26" y="42"/>
                </a:cxn>
                <a:cxn ang="0">
                  <a:pos x="19" y="48"/>
                </a:cxn>
                <a:cxn ang="0">
                  <a:pos x="11" y="51"/>
                </a:cxn>
                <a:cxn ang="0">
                  <a:pos x="4" y="54"/>
                </a:cxn>
                <a:cxn ang="0">
                  <a:pos x="2" y="54"/>
                </a:cxn>
              </a:cxnLst>
              <a:rect l="0" t="0" r="r" b="b"/>
              <a:pathLst>
                <a:path w="31" h="54">
                  <a:moveTo>
                    <a:pt x="0" y="39"/>
                  </a:moveTo>
                  <a:cubicBezTo>
                    <a:pt x="0" y="39"/>
                    <a:pt x="0" y="39"/>
                    <a:pt x="0" y="39"/>
                  </a:cubicBezTo>
                  <a:cubicBezTo>
                    <a:pt x="1" y="39"/>
                    <a:pt x="5" y="38"/>
                    <a:pt x="9" y="36"/>
                  </a:cubicBezTo>
                  <a:cubicBezTo>
                    <a:pt x="11" y="35"/>
                    <a:pt x="12" y="34"/>
                    <a:pt x="13" y="33"/>
                  </a:cubicBezTo>
                  <a:cubicBezTo>
                    <a:pt x="14" y="33"/>
                    <a:pt x="14" y="32"/>
                    <a:pt x="14" y="32"/>
                  </a:cubicBezTo>
                  <a:cubicBezTo>
                    <a:pt x="15" y="31"/>
                    <a:pt x="16" y="30"/>
                    <a:pt x="16" y="29"/>
                  </a:cubicBezTo>
                  <a:cubicBezTo>
                    <a:pt x="16" y="28"/>
                    <a:pt x="15" y="26"/>
                    <a:pt x="14" y="24"/>
                  </a:cubicBezTo>
                  <a:cubicBezTo>
                    <a:pt x="14" y="23"/>
                    <a:pt x="13" y="23"/>
                    <a:pt x="13" y="23"/>
                  </a:cubicBezTo>
                  <a:cubicBezTo>
                    <a:pt x="12" y="20"/>
                    <a:pt x="9" y="18"/>
                    <a:pt x="6" y="15"/>
                  </a:cubicBezTo>
                  <a:cubicBezTo>
                    <a:pt x="6" y="15"/>
                    <a:pt x="6" y="15"/>
                    <a:pt x="6" y="14"/>
                  </a:cubicBezTo>
                  <a:cubicBezTo>
                    <a:pt x="4" y="13"/>
                    <a:pt x="3" y="11"/>
                    <a:pt x="3" y="9"/>
                  </a:cubicBezTo>
                  <a:cubicBezTo>
                    <a:pt x="3" y="7"/>
                    <a:pt x="4" y="5"/>
                    <a:pt x="5" y="4"/>
                  </a:cubicBezTo>
                  <a:cubicBezTo>
                    <a:pt x="8" y="1"/>
                    <a:pt x="12" y="0"/>
                    <a:pt x="15" y="3"/>
                  </a:cubicBezTo>
                  <a:cubicBezTo>
                    <a:pt x="16" y="3"/>
                    <a:pt x="16" y="3"/>
                    <a:pt x="16" y="3"/>
                  </a:cubicBezTo>
                  <a:cubicBezTo>
                    <a:pt x="17" y="5"/>
                    <a:pt x="19" y="6"/>
                    <a:pt x="21" y="8"/>
                  </a:cubicBezTo>
                  <a:cubicBezTo>
                    <a:pt x="21" y="9"/>
                    <a:pt x="22" y="9"/>
                    <a:pt x="23" y="10"/>
                  </a:cubicBezTo>
                  <a:cubicBezTo>
                    <a:pt x="24" y="12"/>
                    <a:pt x="26" y="14"/>
                    <a:pt x="27" y="16"/>
                  </a:cubicBezTo>
                  <a:cubicBezTo>
                    <a:pt x="29" y="19"/>
                    <a:pt x="30" y="22"/>
                    <a:pt x="30" y="25"/>
                  </a:cubicBezTo>
                  <a:cubicBezTo>
                    <a:pt x="31" y="26"/>
                    <a:pt x="31" y="28"/>
                    <a:pt x="31" y="29"/>
                  </a:cubicBezTo>
                  <a:cubicBezTo>
                    <a:pt x="31" y="34"/>
                    <a:pt x="28" y="39"/>
                    <a:pt x="26" y="42"/>
                  </a:cubicBezTo>
                  <a:cubicBezTo>
                    <a:pt x="24" y="44"/>
                    <a:pt x="21" y="46"/>
                    <a:pt x="19" y="48"/>
                  </a:cubicBezTo>
                  <a:cubicBezTo>
                    <a:pt x="16" y="49"/>
                    <a:pt x="14" y="50"/>
                    <a:pt x="11" y="51"/>
                  </a:cubicBezTo>
                  <a:cubicBezTo>
                    <a:pt x="7" y="53"/>
                    <a:pt x="4" y="54"/>
                    <a:pt x="4" y="54"/>
                  </a:cubicBezTo>
                  <a:cubicBezTo>
                    <a:pt x="3" y="54"/>
                    <a:pt x="3" y="54"/>
                    <a:pt x="2" y="54"/>
                  </a:cubicBezTo>
                </a:path>
              </a:pathLst>
            </a:custGeom>
            <a:noFill/>
            <a:ln w="635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45" name="Freeform 9"/>
            <p:cNvSpPr>
              <a:spLocks/>
            </p:cNvSpPr>
            <p:nvPr/>
          </p:nvSpPr>
          <p:spPr bwMode="auto">
            <a:xfrm>
              <a:off x="731838" y="4003675"/>
              <a:ext cx="401637" cy="195262"/>
            </a:xfrm>
            <a:custGeom>
              <a:avLst/>
              <a:gdLst/>
              <a:ahLst/>
              <a:cxnLst>
                <a:cxn ang="0">
                  <a:pos x="0" y="2"/>
                </a:cxn>
                <a:cxn ang="0">
                  <a:pos x="5" y="0"/>
                </a:cxn>
                <a:cxn ang="0">
                  <a:pos x="25" y="37"/>
                </a:cxn>
                <a:cxn ang="0">
                  <a:pos x="99" y="4"/>
                </a:cxn>
                <a:cxn ang="0">
                  <a:pos x="107" y="11"/>
                </a:cxn>
                <a:cxn ang="0">
                  <a:pos x="30" y="47"/>
                </a:cxn>
                <a:cxn ang="0">
                  <a:pos x="30" y="49"/>
                </a:cxn>
                <a:cxn ang="0">
                  <a:pos x="24" y="52"/>
                </a:cxn>
                <a:cxn ang="0">
                  <a:pos x="23" y="50"/>
                </a:cxn>
                <a:cxn ang="0">
                  <a:pos x="20" y="51"/>
                </a:cxn>
                <a:cxn ang="0">
                  <a:pos x="16" y="40"/>
                </a:cxn>
                <a:cxn ang="0">
                  <a:pos x="18" y="40"/>
                </a:cxn>
                <a:cxn ang="0">
                  <a:pos x="0" y="2"/>
                </a:cxn>
              </a:cxnLst>
              <a:rect l="0" t="0" r="r" b="b"/>
              <a:pathLst>
                <a:path w="107" h="52">
                  <a:moveTo>
                    <a:pt x="0" y="2"/>
                  </a:moveTo>
                  <a:cubicBezTo>
                    <a:pt x="5" y="0"/>
                    <a:pt x="5" y="0"/>
                    <a:pt x="5" y="0"/>
                  </a:cubicBezTo>
                  <a:cubicBezTo>
                    <a:pt x="25" y="37"/>
                    <a:pt x="25" y="37"/>
                    <a:pt x="25" y="37"/>
                  </a:cubicBezTo>
                  <a:cubicBezTo>
                    <a:pt x="99" y="4"/>
                    <a:pt x="99" y="4"/>
                    <a:pt x="99" y="4"/>
                  </a:cubicBezTo>
                  <a:cubicBezTo>
                    <a:pt x="99" y="4"/>
                    <a:pt x="103" y="9"/>
                    <a:pt x="107" y="11"/>
                  </a:cubicBezTo>
                  <a:cubicBezTo>
                    <a:pt x="30" y="47"/>
                    <a:pt x="30" y="47"/>
                    <a:pt x="30" y="47"/>
                  </a:cubicBezTo>
                  <a:cubicBezTo>
                    <a:pt x="30" y="49"/>
                    <a:pt x="30" y="49"/>
                    <a:pt x="30" y="49"/>
                  </a:cubicBezTo>
                  <a:cubicBezTo>
                    <a:pt x="24" y="52"/>
                    <a:pt x="24" y="52"/>
                    <a:pt x="24" y="52"/>
                  </a:cubicBezTo>
                  <a:cubicBezTo>
                    <a:pt x="23" y="50"/>
                    <a:pt x="23" y="50"/>
                    <a:pt x="23" y="50"/>
                  </a:cubicBezTo>
                  <a:cubicBezTo>
                    <a:pt x="20" y="51"/>
                    <a:pt x="20" y="51"/>
                    <a:pt x="20" y="51"/>
                  </a:cubicBezTo>
                  <a:cubicBezTo>
                    <a:pt x="16" y="40"/>
                    <a:pt x="16" y="40"/>
                    <a:pt x="16" y="40"/>
                  </a:cubicBezTo>
                  <a:cubicBezTo>
                    <a:pt x="18" y="40"/>
                    <a:pt x="18" y="40"/>
                    <a:pt x="18" y="40"/>
                  </a:cubicBezTo>
                  <a:lnTo>
                    <a:pt x="0" y="2"/>
                  </a:lnTo>
                  <a:close/>
                </a:path>
              </a:pathLst>
            </a:custGeom>
            <a:noFill/>
            <a:ln w="6350">
              <a:solidFill>
                <a:sysClr val="window" lastClr="FFFFFF"/>
              </a:solidFill>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46" name="Freeform 10"/>
            <p:cNvSpPr>
              <a:spLocks/>
            </p:cNvSpPr>
            <p:nvPr/>
          </p:nvSpPr>
          <p:spPr bwMode="auto">
            <a:xfrm>
              <a:off x="1238250" y="3940175"/>
              <a:ext cx="63500" cy="60325"/>
            </a:xfrm>
            <a:custGeom>
              <a:avLst/>
              <a:gdLst/>
              <a:ahLst/>
              <a:cxnLst>
                <a:cxn ang="0">
                  <a:pos x="0" y="6"/>
                </a:cxn>
                <a:cxn ang="0">
                  <a:pos x="15" y="0"/>
                </a:cxn>
                <a:cxn ang="0">
                  <a:pos x="17" y="8"/>
                </a:cxn>
                <a:cxn ang="0">
                  <a:pos x="3" y="14"/>
                </a:cxn>
                <a:cxn ang="0">
                  <a:pos x="3" y="16"/>
                </a:cxn>
                <a:cxn ang="0">
                  <a:pos x="1" y="14"/>
                </a:cxn>
                <a:cxn ang="0">
                  <a:pos x="0" y="6"/>
                </a:cxn>
              </a:cxnLst>
              <a:rect l="0" t="0" r="r" b="b"/>
              <a:pathLst>
                <a:path w="17" h="16">
                  <a:moveTo>
                    <a:pt x="0" y="6"/>
                  </a:moveTo>
                  <a:cubicBezTo>
                    <a:pt x="15" y="0"/>
                    <a:pt x="15" y="0"/>
                    <a:pt x="15" y="0"/>
                  </a:cubicBezTo>
                  <a:cubicBezTo>
                    <a:pt x="15" y="0"/>
                    <a:pt x="16" y="5"/>
                    <a:pt x="17" y="8"/>
                  </a:cubicBezTo>
                  <a:cubicBezTo>
                    <a:pt x="3" y="14"/>
                    <a:pt x="3" y="14"/>
                    <a:pt x="3" y="14"/>
                  </a:cubicBezTo>
                  <a:cubicBezTo>
                    <a:pt x="3" y="16"/>
                    <a:pt x="3" y="16"/>
                    <a:pt x="3" y="16"/>
                  </a:cubicBezTo>
                  <a:cubicBezTo>
                    <a:pt x="1" y="14"/>
                    <a:pt x="1" y="14"/>
                    <a:pt x="1" y="14"/>
                  </a:cubicBezTo>
                  <a:cubicBezTo>
                    <a:pt x="1" y="14"/>
                    <a:pt x="2" y="11"/>
                    <a:pt x="0" y="6"/>
                  </a:cubicBezTo>
                </a:path>
              </a:pathLst>
            </a:custGeom>
            <a:noFill/>
            <a:ln w="6350">
              <a:solidFill>
                <a:sysClr val="window" lastClr="FFFFFF"/>
              </a:solidFill>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47" name="Freeform 11"/>
            <p:cNvSpPr>
              <a:spLocks/>
            </p:cNvSpPr>
            <p:nvPr/>
          </p:nvSpPr>
          <p:spPr bwMode="auto">
            <a:xfrm>
              <a:off x="1328738" y="3914775"/>
              <a:ext cx="36512" cy="33337"/>
            </a:xfrm>
            <a:custGeom>
              <a:avLst/>
              <a:gdLst/>
              <a:ahLst/>
              <a:cxnLst>
                <a:cxn ang="0">
                  <a:pos x="0" y="3"/>
                </a:cxn>
                <a:cxn ang="0">
                  <a:pos x="7" y="0"/>
                </a:cxn>
                <a:cxn ang="0">
                  <a:pos x="10" y="6"/>
                </a:cxn>
                <a:cxn ang="0">
                  <a:pos x="4" y="9"/>
                </a:cxn>
                <a:cxn ang="0">
                  <a:pos x="0" y="3"/>
                </a:cxn>
              </a:cxnLst>
              <a:rect l="0" t="0" r="r" b="b"/>
              <a:pathLst>
                <a:path w="10" h="9">
                  <a:moveTo>
                    <a:pt x="0" y="3"/>
                  </a:moveTo>
                  <a:cubicBezTo>
                    <a:pt x="7" y="0"/>
                    <a:pt x="7" y="0"/>
                    <a:pt x="7" y="0"/>
                  </a:cubicBezTo>
                  <a:cubicBezTo>
                    <a:pt x="10" y="6"/>
                    <a:pt x="10" y="6"/>
                    <a:pt x="10" y="6"/>
                  </a:cubicBezTo>
                  <a:cubicBezTo>
                    <a:pt x="4" y="9"/>
                    <a:pt x="4" y="9"/>
                    <a:pt x="4" y="9"/>
                  </a:cubicBezTo>
                  <a:cubicBezTo>
                    <a:pt x="4" y="9"/>
                    <a:pt x="3" y="4"/>
                    <a:pt x="0" y="3"/>
                  </a:cubicBezTo>
                </a:path>
              </a:pathLst>
            </a:custGeom>
            <a:solidFill>
              <a:srgbClr val="000000"/>
            </a:solidFill>
            <a:ln w="6350">
              <a:solidFill>
                <a:sysClr val="window" lastClr="FFFFFF"/>
              </a:solidFill>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grpSp>
      <p:grpSp>
        <p:nvGrpSpPr>
          <p:cNvPr id="48" name="Group 47"/>
          <p:cNvGrpSpPr/>
          <p:nvPr/>
        </p:nvGrpSpPr>
        <p:grpSpPr>
          <a:xfrm>
            <a:off x="7454479" y="2891776"/>
            <a:ext cx="434344" cy="562336"/>
            <a:chOff x="723900" y="5546725"/>
            <a:chExt cx="619125" cy="828675"/>
          </a:xfrm>
        </p:grpSpPr>
        <p:sp>
          <p:nvSpPr>
            <p:cNvPr id="49" name="Freeform 200"/>
            <p:cNvSpPr>
              <a:spLocks/>
            </p:cNvSpPr>
            <p:nvPr/>
          </p:nvSpPr>
          <p:spPr bwMode="auto">
            <a:xfrm>
              <a:off x="803275" y="5546725"/>
              <a:ext cx="176213" cy="179388"/>
            </a:xfrm>
            <a:custGeom>
              <a:avLst/>
              <a:gdLst/>
              <a:ahLst/>
              <a:cxnLst>
                <a:cxn ang="0">
                  <a:pos x="2" y="19"/>
                </a:cxn>
                <a:cxn ang="0">
                  <a:pos x="19" y="45"/>
                </a:cxn>
                <a:cxn ang="0">
                  <a:pos x="45" y="29"/>
                </a:cxn>
                <a:cxn ang="0">
                  <a:pos x="29" y="3"/>
                </a:cxn>
                <a:cxn ang="0">
                  <a:pos x="2" y="19"/>
                </a:cxn>
              </a:cxnLst>
              <a:rect l="0" t="0" r="r" b="b"/>
              <a:pathLst>
                <a:path w="47" h="48">
                  <a:moveTo>
                    <a:pt x="2" y="19"/>
                  </a:moveTo>
                  <a:cubicBezTo>
                    <a:pt x="0" y="31"/>
                    <a:pt x="7" y="42"/>
                    <a:pt x="19" y="45"/>
                  </a:cubicBezTo>
                  <a:cubicBezTo>
                    <a:pt x="30" y="48"/>
                    <a:pt x="42" y="41"/>
                    <a:pt x="45" y="29"/>
                  </a:cubicBezTo>
                  <a:cubicBezTo>
                    <a:pt x="47" y="17"/>
                    <a:pt x="40" y="6"/>
                    <a:pt x="29" y="3"/>
                  </a:cubicBezTo>
                  <a:cubicBezTo>
                    <a:pt x="17" y="0"/>
                    <a:pt x="5" y="7"/>
                    <a:pt x="2" y="19"/>
                  </a:cubicBezTo>
                  <a:close/>
                </a:path>
              </a:pathLst>
            </a:custGeom>
            <a:noFill/>
            <a:ln w="6350" cap="flat">
              <a:solidFill>
                <a:sysClr val="window" lastClr="FFFFFF"/>
              </a:solid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50" name="Freeform 201"/>
            <p:cNvSpPr>
              <a:spLocks/>
            </p:cNvSpPr>
            <p:nvPr/>
          </p:nvSpPr>
          <p:spPr bwMode="auto">
            <a:xfrm>
              <a:off x="723900" y="5711825"/>
              <a:ext cx="168275" cy="555625"/>
            </a:xfrm>
            <a:custGeom>
              <a:avLst/>
              <a:gdLst/>
              <a:ahLst/>
              <a:cxnLst>
                <a:cxn ang="0">
                  <a:pos x="42" y="28"/>
                </a:cxn>
                <a:cxn ang="0">
                  <a:pos x="33" y="3"/>
                </a:cxn>
                <a:cxn ang="0">
                  <a:pos x="8" y="20"/>
                </a:cxn>
                <a:cxn ang="0">
                  <a:pos x="3" y="79"/>
                </a:cxn>
                <a:cxn ang="0">
                  <a:pos x="13" y="95"/>
                </a:cxn>
                <a:cxn ang="0">
                  <a:pos x="13" y="148"/>
                </a:cxn>
              </a:cxnLst>
              <a:rect l="0" t="0" r="r" b="b"/>
              <a:pathLst>
                <a:path w="45" h="148">
                  <a:moveTo>
                    <a:pt x="42" y="28"/>
                  </a:moveTo>
                  <a:cubicBezTo>
                    <a:pt x="45" y="18"/>
                    <a:pt x="41" y="5"/>
                    <a:pt x="33" y="3"/>
                  </a:cubicBezTo>
                  <a:cubicBezTo>
                    <a:pt x="24" y="0"/>
                    <a:pt x="12" y="5"/>
                    <a:pt x="8" y="20"/>
                  </a:cubicBezTo>
                  <a:cubicBezTo>
                    <a:pt x="2" y="42"/>
                    <a:pt x="0" y="55"/>
                    <a:pt x="3" y="79"/>
                  </a:cubicBezTo>
                  <a:cubicBezTo>
                    <a:pt x="5" y="88"/>
                    <a:pt x="8" y="92"/>
                    <a:pt x="13" y="95"/>
                  </a:cubicBezTo>
                  <a:cubicBezTo>
                    <a:pt x="13" y="148"/>
                    <a:pt x="13" y="148"/>
                    <a:pt x="13" y="148"/>
                  </a:cubicBezTo>
                </a:path>
              </a:pathLst>
            </a:custGeom>
            <a:noFill/>
            <a:ln w="6350" cap="flat">
              <a:solidFill>
                <a:sysClr val="window" lastClr="FFFFFF"/>
              </a:solid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51" name="Line 202"/>
            <p:cNvSpPr>
              <a:spLocks noChangeShapeType="1"/>
            </p:cNvSpPr>
            <p:nvPr/>
          </p:nvSpPr>
          <p:spPr bwMode="auto">
            <a:xfrm>
              <a:off x="862012" y="5780087"/>
              <a:ext cx="1588" cy="1588"/>
            </a:xfrm>
            <a:prstGeom prst="line">
              <a:avLst/>
            </a:prstGeom>
            <a:noFill/>
            <a:ln w="6350" cap="flat">
              <a:solidFill>
                <a:sysClr val="window" lastClr="FFFFFF"/>
              </a:solid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52" name="Freeform 203"/>
            <p:cNvSpPr>
              <a:spLocks/>
            </p:cNvSpPr>
            <p:nvPr/>
          </p:nvSpPr>
          <p:spPr bwMode="auto">
            <a:xfrm>
              <a:off x="773112" y="5910262"/>
              <a:ext cx="93663" cy="465138"/>
            </a:xfrm>
            <a:custGeom>
              <a:avLst/>
              <a:gdLst/>
              <a:ahLst/>
              <a:cxnLst>
                <a:cxn ang="0">
                  <a:pos x="0" y="112"/>
                </a:cxn>
                <a:cxn ang="0">
                  <a:pos x="12" y="124"/>
                </a:cxn>
                <a:cxn ang="0">
                  <a:pos x="24" y="112"/>
                </a:cxn>
                <a:cxn ang="0">
                  <a:pos x="24" y="41"/>
                </a:cxn>
                <a:cxn ang="0">
                  <a:pos x="25" y="29"/>
                </a:cxn>
                <a:cxn ang="0">
                  <a:pos x="25" y="0"/>
                </a:cxn>
              </a:cxnLst>
              <a:rect l="0" t="0" r="r" b="b"/>
              <a:pathLst>
                <a:path w="25" h="124">
                  <a:moveTo>
                    <a:pt x="0" y="112"/>
                  </a:moveTo>
                  <a:cubicBezTo>
                    <a:pt x="0" y="119"/>
                    <a:pt x="5" y="124"/>
                    <a:pt x="12" y="124"/>
                  </a:cubicBezTo>
                  <a:cubicBezTo>
                    <a:pt x="18" y="124"/>
                    <a:pt x="24" y="119"/>
                    <a:pt x="24" y="112"/>
                  </a:cubicBezTo>
                  <a:cubicBezTo>
                    <a:pt x="24" y="41"/>
                    <a:pt x="24" y="41"/>
                    <a:pt x="24" y="41"/>
                  </a:cubicBezTo>
                  <a:cubicBezTo>
                    <a:pt x="25" y="38"/>
                    <a:pt x="25" y="35"/>
                    <a:pt x="25" y="29"/>
                  </a:cubicBezTo>
                  <a:cubicBezTo>
                    <a:pt x="23" y="20"/>
                    <a:pt x="24" y="9"/>
                    <a:pt x="25" y="0"/>
                  </a:cubicBezTo>
                </a:path>
              </a:pathLst>
            </a:custGeom>
            <a:noFill/>
            <a:ln w="6350" cap="flat">
              <a:solidFill>
                <a:sysClr val="window" lastClr="FFFFFF"/>
              </a:solid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53" name="Freeform 204"/>
            <p:cNvSpPr>
              <a:spLocks/>
            </p:cNvSpPr>
            <p:nvPr/>
          </p:nvSpPr>
          <p:spPr bwMode="auto">
            <a:xfrm>
              <a:off x="809625" y="5761037"/>
              <a:ext cx="244475" cy="195263"/>
            </a:xfrm>
            <a:custGeom>
              <a:avLst/>
              <a:gdLst/>
              <a:ahLst/>
              <a:cxnLst>
                <a:cxn ang="0">
                  <a:pos x="59" y="40"/>
                </a:cxn>
                <a:cxn ang="0">
                  <a:pos x="59" y="40"/>
                </a:cxn>
                <a:cxn ang="0">
                  <a:pos x="53" y="40"/>
                </a:cxn>
                <a:cxn ang="0">
                  <a:pos x="31" y="35"/>
                </a:cxn>
                <a:cxn ang="0">
                  <a:pos x="18" y="22"/>
                </a:cxn>
                <a:cxn ang="0">
                  <a:pos x="15" y="17"/>
                </a:cxn>
                <a:cxn ang="0">
                  <a:pos x="13" y="8"/>
                </a:cxn>
                <a:cxn ang="0">
                  <a:pos x="12" y="6"/>
                </a:cxn>
                <a:cxn ang="0">
                  <a:pos x="12" y="6"/>
                </a:cxn>
                <a:cxn ang="0">
                  <a:pos x="12" y="6"/>
                </a:cxn>
                <a:cxn ang="0">
                  <a:pos x="12" y="6"/>
                </a:cxn>
                <a:cxn ang="0">
                  <a:pos x="7" y="0"/>
                </a:cxn>
                <a:cxn ang="0">
                  <a:pos x="6" y="0"/>
                </a:cxn>
                <a:cxn ang="0">
                  <a:pos x="1" y="7"/>
                </a:cxn>
                <a:cxn ang="0">
                  <a:pos x="1" y="6"/>
                </a:cxn>
                <a:cxn ang="0">
                  <a:pos x="1" y="7"/>
                </a:cxn>
                <a:cxn ang="0">
                  <a:pos x="9" y="29"/>
                </a:cxn>
                <a:cxn ang="0">
                  <a:pos x="15" y="37"/>
                </a:cxn>
                <a:cxn ang="0">
                  <a:pos x="25" y="45"/>
                </a:cxn>
                <a:cxn ang="0">
                  <a:pos x="53" y="52"/>
                </a:cxn>
                <a:cxn ang="0">
                  <a:pos x="53" y="52"/>
                </a:cxn>
                <a:cxn ang="0">
                  <a:pos x="57" y="52"/>
                </a:cxn>
                <a:cxn ang="0">
                  <a:pos x="60" y="52"/>
                </a:cxn>
                <a:cxn ang="0">
                  <a:pos x="60" y="52"/>
                </a:cxn>
                <a:cxn ang="0">
                  <a:pos x="64" y="50"/>
                </a:cxn>
                <a:cxn ang="0">
                  <a:pos x="65" y="46"/>
                </a:cxn>
                <a:cxn ang="0">
                  <a:pos x="64" y="43"/>
                </a:cxn>
              </a:cxnLst>
              <a:rect l="0" t="0" r="r" b="b"/>
              <a:pathLst>
                <a:path w="65" h="52">
                  <a:moveTo>
                    <a:pt x="59" y="40"/>
                  </a:moveTo>
                  <a:cubicBezTo>
                    <a:pt x="59" y="40"/>
                    <a:pt x="59" y="40"/>
                    <a:pt x="59" y="40"/>
                  </a:cubicBezTo>
                  <a:cubicBezTo>
                    <a:pt x="57" y="40"/>
                    <a:pt x="55" y="40"/>
                    <a:pt x="53" y="40"/>
                  </a:cubicBezTo>
                  <a:cubicBezTo>
                    <a:pt x="45" y="40"/>
                    <a:pt x="37" y="39"/>
                    <a:pt x="31" y="35"/>
                  </a:cubicBezTo>
                  <a:cubicBezTo>
                    <a:pt x="26" y="32"/>
                    <a:pt x="21" y="27"/>
                    <a:pt x="18" y="22"/>
                  </a:cubicBezTo>
                  <a:cubicBezTo>
                    <a:pt x="17" y="20"/>
                    <a:pt x="16" y="18"/>
                    <a:pt x="15" y="17"/>
                  </a:cubicBezTo>
                  <a:cubicBezTo>
                    <a:pt x="14" y="13"/>
                    <a:pt x="13" y="10"/>
                    <a:pt x="13" y="8"/>
                  </a:cubicBezTo>
                  <a:cubicBezTo>
                    <a:pt x="13" y="8"/>
                    <a:pt x="13" y="7"/>
                    <a:pt x="12" y="6"/>
                  </a:cubicBezTo>
                  <a:cubicBezTo>
                    <a:pt x="12" y="6"/>
                    <a:pt x="12" y="6"/>
                    <a:pt x="12" y="6"/>
                  </a:cubicBezTo>
                  <a:cubicBezTo>
                    <a:pt x="12" y="6"/>
                    <a:pt x="12" y="6"/>
                    <a:pt x="12" y="6"/>
                  </a:cubicBezTo>
                  <a:cubicBezTo>
                    <a:pt x="12" y="6"/>
                    <a:pt x="12" y="6"/>
                    <a:pt x="12" y="6"/>
                  </a:cubicBezTo>
                  <a:cubicBezTo>
                    <a:pt x="12" y="3"/>
                    <a:pt x="9" y="0"/>
                    <a:pt x="7" y="0"/>
                  </a:cubicBezTo>
                  <a:cubicBezTo>
                    <a:pt x="6" y="0"/>
                    <a:pt x="6" y="0"/>
                    <a:pt x="6" y="0"/>
                  </a:cubicBezTo>
                  <a:cubicBezTo>
                    <a:pt x="3" y="1"/>
                    <a:pt x="0" y="4"/>
                    <a:pt x="1" y="7"/>
                  </a:cubicBezTo>
                  <a:cubicBezTo>
                    <a:pt x="1" y="6"/>
                    <a:pt x="1" y="6"/>
                    <a:pt x="1" y="6"/>
                  </a:cubicBezTo>
                  <a:cubicBezTo>
                    <a:pt x="1" y="7"/>
                    <a:pt x="1" y="7"/>
                    <a:pt x="1" y="7"/>
                  </a:cubicBezTo>
                  <a:cubicBezTo>
                    <a:pt x="1" y="10"/>
                    <a:pt x="3" y="19"/>
                    <a:pt x="9" y="29"/>
                  </a:cubicBezTo>
                  <a:cubicBezTo>
                    <a:pt x="11" y="32"/>
                    <a:pt x="13" y="35"/>
                    <a:pt x="15" y="37"/>
                  </a:cubicBezTo>
                  <a:cubicBezTo>
                    <a:pt x="18" y="40"/>
                    <a:pt x="21" y="43"/>
                    <a:pt x="25" y="45"/>
                  </a:cubicBezTo>
                  <a:cubicBezTo>
                    <a:pt x="33" y="50"/>
                    <a:pt x="42" y="52"/>
                    <a:pt x="53" y="52"/>
                  </a:cubicBezTo>
                  <a:cubicBezTo>
                    <a:pt x="53" y="52"/>
                    <a:pt x="53" y="52"/>
                    <a:pt x="53" y="52"/>
                  </a:cubicBezTo>
                  <a:cubicBezTo>
                    <a:pt x="55" y="52"/>
                    <a:pt x="56" y="52"/>
                    <a:pt x="57" y="52"/>
                  </a:cubicBezTo>
                  <a:cubicBezTo>
                    <a:pt x="58" y="52"/>
                    <a:pt x="59" y="52"/>
                    <a:pt x="60" y="52"/>
                  </a:cubicBezTo>
                  <a:cubicBezTo>
                    <a:pt x="60" y="52"/>
                    <a:pt x="60" y="52"/>
                    <a:pt x="60" y="52"/>
                  </a:cubicBezTo>
                  <a:cubicBezTo>
                    <a:pt x="61" y="52"/>
                    <a:pt x="63" y="51"/>
                    <a:pt x="64" y="50"/>
                  </a:cubicBezTo>
                  <a:cubicBezTo>
                    <a:pt x="65" y="48"/>
                    <a:pt x="65" y="47"/>
                    <a:pt x="65" y="46"/>
                  </a:cubicBezTo>
                  <a:cubicBezTo>
                    <a:pt x="65" y="45"/>
                    <a:pt x="65" y="44"/>
                    <a:pt x="64" y="43"/>
                  </a:cubicBezTo>
                </a:path>
              </a:pathLst>
            </a:custGeom>
            <a:noFill/>
            <a:ln w="6350" cap="flat">
              <a:solidFill>
                <a:sysClr val="window" lastClr="FFFFFF"/>
              </a:solid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54" name="Freeform 205"/>
            <p:cNvSpPr>
              <a:spLocks/>
            </p:cNvSpPr>
            <p:nvPr/>
          </p:nvSpPr>
          <p:spPr bwMode="auto">
            <a:xfrm>
              <a:off x="1087437" y="5546725"/>
              <a:ext cx="176213" cy="179388"/>
            </a:xfrm>
            <a:custGeom>
              <a:avLst/>
              <a:gdLst/>
              <a:ahLst/>
              <a:cxnLst>
                <a:cxn ang="0">
                  <a:pos x="28" y="45"/>
                </a:cxn>
                <a:cxn ang="0">
                  <a:pos x="44" y="19"/>
                </a:cxn>
                <a:cxn ang="0">
                  <a:pos x="18" y="3"/>
                </a:cxn>
                <a:cxn ang="0">
                  <a:pos x="2" y="29"/>
                </a:cxn>
                <a:cxn ang="0">
                  <a:pos x="28" y="45"/>
                </a:cxn>
              </a:cxnLst>
              <a:rect l="0" t="0" r="r" b="b"/>
              <a:pathLst>
                <a:path w="47" h="48">
                  <a:moveTo>
                    <a:pt x="28" y="45"/>
                  </a:moveTo>
                  <a:cubicBezTo>
                    <a:pt x="40" y="42"/>
                    <a:pt x="47" y="31"/>
                    <a:pt x="44" y="19"/>
                  </a:cubicBezTo>
                  <a:cubicBezTo>
                    <a:pt x="42" y="7"/>
                    <a:pt x="30" y="0"/>
                    <a:pt x="18" y="3"/>
                  </a:cubicBezTo>
                  <a:cubicBezTo>
                    <a:pt x="7" y="6"/>
                    <a:pt x="0" y="17"/>
                    <a:pt x="2" y="29"/>
                  </a:cubicBezTo>
                  <a:cubicBezTo>
                    <a:pt x="5" y="41"/>
                    <a:pt x="17" y="48"/>
                    <a:pt x="28" y="45"/>
                  </a:cubicBezTo>
                  <a:close/>
                </a:path>
              </a:pathLst>
            </a:custGeom>
            <a:noFill/>
            <a:ln w="6350" cap="flat">
              <a:solidFill>
                <a:sysClr val="window" lastClr="FFFFFF"/>
              </a:solid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55" name="Line 206"/>
            <p:cNvSpPr>
              <a:spLocks noChangeShapeType="1"/>
            </p:cNvSpPr>
            <p:nvPr/>
          </p:nvSpPr>
          <p:spPr bwMode="auto">
            <a:xfrm>
              <a:off x="1219200" y="6064250"/>
              <a:ext cx="1588" cy="1588"/>
            </a:xfrm>
            <a:prstGeom prst="line">
              <a:avLst/>
            </a:prstGeom>
            <a:noFill/>
            <a:ln w="6350" cap="flat">
              <a:solidFill>
                <a:sysClr val="window" lastClr="FFFFFF"/>
              </a:solid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56" name="Freeform 207"/>
            <p:cNvSpPr>
              <a:spLocks/>
            </p:cNvSpPr>
            <p:nvPr/>
          </p:nvSpPr>
          <p:spPr bwMode="auto">
            <a:xfrm>
              <a:off x="1038225" y="5711825"/>
              <a:ext cx="304800" cy="355600"/>
            </a:xfrm>
            <a:custGeom>
              <a:avLst/>
              <a:gdLst/>
              <a:ahLst/>
              <a:cxnLst>
                <a:cxn ang="0">
                  <a:pos x="68" y="95"/>
                </a:cxn>
                <a:cxn ang="0">
                  <a:pos x="78" y="79"/>
                </a:cxn>
                <a:cxn ang="0">
                  <a:pos x="73" y="20"/>
                </a:cxn>
                <a:cxn ang="0">
                  <a:pos x="48" y="3"/>
                </a:cxn>
                <a:cxn ang="0">
                  <a:pos x="39" y="28"/>
                </a:cxn>
                <a:cxn ang="0">
                  <a:pos x="40" y="32"/>
                </a:cxn>
                <a:cxn ang="0">
                  <a:pos x="40" y="36"/>
                </a:cxn>
                <a:cxn ang="0">
                  <a:pos x="30" y="47"/>
                </a:cxn>
                <a:cxn ang="0">
                  <a:pos x="9" y="55"/>
                </a:cxn>
                <a:cxn ang="0">
                  <a:pos x="5" y="56"/>
                </a:cxn>
                <a:cxn ang="0">
                  <a:pos x="6" y="58"/>
                </a:cxn>
                <a:cxn ang="0">
                  <a:pos x="0" y="66"/>
                </a:cxn>
                <a:cxn ang="0">
                  <a:pos x="4" y="67"/>
                </a:cxn>
                <a:cxn ang="0">
                  <a:pos x="10" y="67"/>
                </a:cxn>
                <a:cxn ang="0">
                  <a:pos x="10" y="67"/>
                </a:cxn>
                <a:cxn ang="0">
                  <a:pos x="37" y="57"/>
                </a:cxn>
                <a:cxn ang="0">
                  <a:pos x="43" y="52"/>
                </a:cxn>
                <a:cxn ang="0">
                  <a:pos x="43" y="54"/>
                </a:cxn>
                <a:cxn ang="0">
                  <a:pos x="43" y="82"/>
                </a:cxn>
                <a:cxn ang="0">
                  <a:pos x="44" y="94"/>
                </a:cxn>
              </a:cxnLst>
              <a:rect l="0" t="0" r="r" b="b"/>
              <a:pathLst>
                <a:path w="81" h="95">
                  <a:moveTo>
                    <a:pt x="68" y="95"/>
                  </a:moveTo>
                  <a:cubicBezTo>
                    <a:pt x="73" y="92"/>
                    <a:pt x="76" y="88"/>
                    <a:pt x="78" y="79"/>
                  </a:cubicBezTo>
                  <a:cubicBezTo>
                    <a:pt x="81" y="55"/>
                    <a:pt x="79" y="42"/>
                    <a:pt x="73" y="20"/>
                  </a:cubicBezTo>
                  <a:cubicBezTo>
                    <a:pt x="68" y="5"/>
                    <a:pt x="56" y="0"/>
                    <a:pt x="48" y="3"/>
                  </a:cubicBezTo>
                  <a:cubicBezTo>
                    <a:pt x="40" y="5"/>
                    <a:pt x="36" y="18"/>
                    <a:pt x="39" y="28"/>
                  </a:cubicBezTo>
                  <a:cubicBezTo>
                    <a:pt x="39" y="29"/>
                    <a:pt x="39" y="31"/>
                    <a:pt x="40" y="32"/>
                  </a:cubicBezTo>
                  <a:cubicBezTo>
                    <a:pt x="40" y="33"/>
                    <a:pt x="40" y="34"/>
                    <a:pt x="40" y="36"/>
                  </a:cubicBezTo>
                  <a:cubicBezTo>
                    <a:pt x="38" y="40"/>
                    <a:pt x="34" y="44"/>
                    <a:pt x="30" y="47"/>
                  </a:cubicBezTo>
                  <a:cubicBezTo>
                    <a:pt x="24" y="52"/>
                    <a:pt x="17" y="54"/>
                    <a:pt x="9" y="55"/>
                  </a:cubicBezTo>
                  <a:cubicBezTo>
                    <a:pt x="7" y="56"/>
                    <a:pt x="6" y="56"/>
                    <a:pt x="5" y="56"/>
                  </a:cubicBezTo>
                  <a:cubicBezTo>
                    <a:pt x="6" y="57"/>
                    <a:pt x="6" y="57"/>
                    <a:pt x="6" y="58"/>
                  </a:cubicBezTo>
                  <a:cubicBezTo>
                    <a:pt x="6" y="62"/>
                    <a:pt x="4" y="66"/>
                    <a:pt x="0" y="66"/>
                  </a:cubicBezTo>
                  <a:cubicBezTo>
                    <a:pt x="1" y="67"/>
                    <a:pt x="2" y="67"/>
                    <a:pt x="4" y="67"/>
                  </a:cubicBezTo>
                  <a:cubicBezTo>
                    <a:pt x="6" y="67"/>
                    <a:pt x="8" y="67"/>
                    <a:pt x="10" y="67"/>
                  </a:cubicBezTo>
                  <a:cubicBezTo>
                    <a:pt x="10" y="67"/>
                    <a:pt x="10" y="67"/>
                    <a:pt x="10" y="67"/>
                  </a:cubicBezTo>
                  <a:cubicBezTo>
                    <a:pt x="21" y="66"/>
                    <a:pt x="30" y="62"/>
                    <a:pt x="37" y="57"/>
                  </a:cubicBezTo>
                  <a:cubicBezTo>
                    <a:pt x="39" y="55"/>
                    <a:pt x="41" y="53"/>
                    <a:pt x="43" y="52"/>
                  </a:cubicBezTo>
                  <a:cubicBezTo>
                    <a:pt x="43" y="53"/>
                    <a:pt x="43" y="53"/>
                    <a:pt x="43" y="54"/>
                  </a:cubicBezTo>
                  <a:cubicBezTo>
                    <a:pt x="44" y="63"/>
                    <a:pt x="44" y="73"/>
                    <a:pt x="43" y="82"/>
                  </a:cubicBezTo>
                  <a:cubicBezTo>
                    <a:pt x="43" y="88"/>
                    <a:pt x="43" y="91"/>
                    <a:pt x="44" y="94"/>
                  </a:cubicBezTo>
                </a:path>
              </a:pathLst>
            </a:custGeom>
            <a:noFill/>
            <a:ln w="6350" cap="flat">
              <a:solidFill>
                <a:sysClr val="window" lastClr="FFFFFF"/>
              </a:solid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57" name="Freeform 208"/>
            <p:cNvSpPr>
              <a:spLocks/>
            </p:cNvSpPr>
            <p:nvPr/>
          </p:nvSpPr>
          <p:spPr bwMode="auto">
            <a:xfrm>
              <a:off x="1203325" y="6243637"/>
              <a:ext cx="90488" cy="131763"/>
            </a:xfrm>
            <a:custGeom>
              <a:avLst/>
              <a:gdLst/>
              <a:ahLst/>
              <a:cxnLst>
                <a:cxn ang="0">
                  <a:pos x="0" y="0"/>
                </a:cxn>
                <a:cxn ang="0">
                  <a:pos x="0" y="24"/>
                </a:cxn>
                <a:cxn ang="0">
                  <a:pos x="12" y="35"/>
                </a:cxn>
                <a:cxn ang="0">
                  <a:pos x="24" y="24"/>
                </a:cxn>
                <a:cxn ang="0">
                  <a:pos x="24" y="0"/>
                </a:cxn>
              </a:cxnLst>
              <a:rect l="0" t="0" r="r" b="b"/>
              <a:pathLst>
                <a:path w="24" h="35">
                  <a:moveTo>
                    <a:pt x="0" y="0"/>
                  </a:moveTo>
                  <a:cubicBezTo>
                    <a:pt x="0" y="24"/>
                    <a:pt x="0" y="24"/>
                    <a:pt x="0" y="24"/>
                  </a:cubicBezTo>
                  <a:cubicBezTo>
                    <a:pt x="0" y="30"/>
                    <a:pt x="6" y="35"/>
                    <a:pt x="12" y="35"/>
                  </a:cubicBezTo>
                  <a:cubicBezTo>
                    <a:pt x="19" y="35"/>
                    <a:pt x="24" y="30"/>
                    <a:pt x="24" y="24"/>
                  </a:cubicBezTo>
                  <a:cubicBezTo>
                    <a:pt x="24" y="0"/>
                    <a:pt x="24" y="0"/>
                    <a:pt x="24" y="0"/>
                  </a:cubicBezTo>
                </a:path>
              </a:pathLst>
            </a:custGeom>
            <a:noFill/>
            <a:ln w="6350" cap="flat">
              <a:solidFill>
                <a:sysClr val="window" lastClr="FFFFFF"/>
              </a:solid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58" name="Freeform 209"/>
            <p:cNvSpPr>
              <a:spLocks/>
            </p:cNvSpPr>
            <p:nvPr/>
          </p:nvSpPr>
          <p:spPr bwMode="auto">
            <a:xfrm>
              <a:off x="1144587" y="6067425"/>
              <a:ext cx="190500" cy="169863"/>
            </a:xfrm>
            <a:custGeom>
              <a:avLst/>
              <a:gdLst/>
              <a:ahLst/>
              <a:cxnLst>
                <a:cxn ang="0">
                  <a:pos x="40" y="45"/>
                </a:cxn>
                <a:cxn ang="0">
                  <a:pos x="47" y="45"/>
                </a:cxn>
                <a:cxn ang="0">
                  <a:pos x="51" y="41"/>
                </a:cxn>
                <a:cxn ang="0">
                  <a:pos x="51" y="15"/>
                </a:cxn>
                <a:cxn ang="0">
                  <a:pos x="47" y="11"/>
                </a:cxn>
                <a:cxn ang="0">
                  <a:pos x="40" y="11"/>
                </a:cxn>
                <a:cxn ang="0">
                  <a:pos x="37" y="11"/>
                </a:cxn>
                <a:cxn ang="0">
                  <a:pos x="37" y="10"/>
                </a:cxn>
                <a:cxn ang="0">
                  <a:pos x="34" y="3"/>
                </a:cxn>
                <a:cxn ang="0">
                  <a:pos x="33" y="4"/>
                </a:cxn>
                <a:cxn ang="0">
                  <a:pos x="33" y="5"/>
                </a:cxn>
                <a:cxn ang="0">
                  <a:pos x="34" y="10"/>
                </a:cxn>
                <a:cxn ang="0">
                  <a:pos x="34" y="11"/>
                </a:cxn>
                <a:cxn ang="0">
                  <a:pos x="17" y="11"/>
                </a:cxn>
                <a:cxn ang="0">
                  <a:pos x="17" y="10"/>
                </a:cxn>
                <a:cxn ang="0">
                  <a:pos x="21" y="3"/>
                </a:cxn>
                <a:cxn ang="0">
                  <a:pos x="21" y="2"/>
                </a:cxn>
                <a:cxn ang="0">
                  <a:pos x="20" y="2"/>
                </a:cxn>
                <a:cxn ang="0">
                  <a:pos x="20" y="0"/>
                </a:cxn>
                <a:cxn ang="0">
                  <a:pos x="18" y="1"/>
                </a:cxn>
                <a:cxn ang="0">
                  <a:pos x="16" y="3"/>
                </a:cxn>
                <a:cxn ang="0">
                  <a:pos x="14" y="10"/>
                </a:cxn>
                <a:cxn ang="0">
                  <a:pos x="14" y="11"/>
                </a:cxn>
                <a:cxn ang="0">
                  <a:pos x="4" y="11"/>
                </a:cxn>
                <a:cxn ang="0">
                  <a:pos x="0" y="15"/>
                </a:cxn>
                <a:cxn ang="0">
                  <a:pos x="0" y="41"/>
                </a:cxn>
                <a:cxn ang="0">
                  <a:pos x="4" y="45"/>
                </a:cxn>
                <a:cxn ang="0">
                  <a:pos x="16" y="45"/>
                </a:cxn>
              </a:cxnLst>
              <a:rect l="0" t="0" r="r" b="b"/>
              <a:pathLst>
                <a:path w="51" h="45">
                  <a:moveTo>
                    <a:pt x="40" y="45"/>
                  </a:moveTo>
                  <a:cubicBezTo>
                    <a:pt x="47" y="45"/>
                    <a:pt x="47" y="45"/>
                    <a:pt x="47" y="45"/>
                  </a:cubicBezTo>
                  <a:cubicBezTo>
                    <a:pt x="49" y="45"/>
                    <a:pt x="51" y="43"/>
                    <a:pt x="51" y="41"/>
                  </a:cubicBezTo>
                  <a:cubicBezTo>
                    <a:pt x="51" y="15"/>
                    <a:pt x="51" y="15"/>
                    <a:pt x="51" y="15"/>
                  </a:cubicBezTo>
                  <a:cubicBezTo>
                    <a:pt x="51" y="13"/>
                    <a:pt x="49" y="11"/>
                    <a:pt x="47" y="11"/>
                  </a:cubicBezTo>
                  <a:cubicBezTo>
                    <a:pt x="40" y="11"/>
                    <a:pt x="40" y="11"/>
                    <a:pt x="40" y="11"/>
                  </a:cubicBezTo>
                  <a:cubicBezTo>
                    <a:pt x="37" y="11"/>
                    <a:pt x="37" y="11"/>
                    <a:pt x="37" y="11"/>
                  </a:cubicBezTo>
                  <a:cubicBezTo>
                    <a:pt x="37" y="11"/>
                    <a:pt x="37" y="11"/>
                    <a:pt x="37" y="10"/>
                  </a:cubicBezTo>
                  <a:cubicBezTo>
                    <a:pt x="37" y="7"/>
                    <a:pt x="36" y="5"/>
                    <a:pt x="34" y="3"/>
                  </a:cubicBezTo>
                  <a:cubicBezTo>
                    <a:pt x="34" y="3"/>
                    <a:pt x="34" y="3"/>
                    <a:pt x="33" y="4"/>
                  </a:cubicBezTo>
                  <a:cubicBezTo>
                    <a:pt x="33" y="4"/>
                    <a:pt x="33" y="5"/>
                    <a:pt x="33" y="5"/>
                  </a:cubicBezTo>
                  <a:cubicBezTo>
                    <a:pt x="33" y="6"/>
                    <a:pt x="34" y="8"/>
                    <a:pt x="34" y="10"/>
                  </a:cubicBezTo>
                  <a:cubicBezTo>
                    <a:pt x="34" y="11"/>
                    <a:pt x="34" y="11"/>
                    <a:pt x="34" y="11"/>
                  </a:cubicBezTo>
                  <a:cubicBezTo>
                    <a:pt x="17" y="11"/>
                    <a:pt x="17" y="11"/>
                    <a:pt x="17" y="11"/>
                  </a:cubicBezTo>
                  <a:cubicBezTo>
                    <a:pt x="17" y="11"/>
                    <a:pt x="17" y="11"/>
                    <a:pt x="17" y="10"/>
                  </a:cubicBezTo>
                  <a:cubicBezTo>
                    <a:pt x="17" y="7"/>
                    <a:pt x="19" y="4"/>
                    <a:pt x="21" y="3"/>
                  </a:cubicBezTo>
                  <a:cubicBezTo>
                    <a:pt x="21" y="3"/>
                    <a:pt x="21" y="2"/>
                    <a:pt x="21" y="2"/>
                  </a:cubicBezTo>
                  <a:cubicBezTo>
                    <a:pt x="20" y="2"/>
                    <a:pt x="20" y="2"/>
                    <a:pt x="20" y="2"/>
                  </a:cubicBezTo>
                  <a:cubicBezTo>
                    <a:pt x="20" y="1"/>
                    <a:pt x="20" y="1"/>
                    <a:pt x="20" y="0"/>
                  </a:cubicBezTo>
                  <a:cubicBezTo>
                    <a:pt x="19" y="0"/>
                    <a:pt x="19" y="1"/>
                    <a:pt x="18" y="1"/>
                  </a:cubicBezTo>
                  <a:cubicBezTo>
                    <a:pt x="18" y="2"/>
                    <a:pt x="17" y="3"/>
                    <a:pt x="16" y="3"/>
                  </a:cubicBezTo>
                  <a:cubicBezTo>
                    <a:pt x="15" y="5"/>
                    <a:pt x="14" y="8"/>
                    <a:pt x="14" y="10"/>
                  </a:cubicBezTo>
                  <a:cubicBezTo>
                    <a:pt x="14" y="11"/>
                    <a:pt x="14" y="11"/>
                    <a:pt x="14" y="11"/>
                  </a:cubicBezTo>
                  <a:cubicBezTo>
                    <a:pt x="4" y="11"/>
                    <a:pt x="4" y="11"/>
                    <a:pt x="4" y="11"/>
                  </a:cubicBezTo>
                  <a:cubicBezTo>
                    <a:pt x="2" y="11"/>
                    <a:pt x="0" y="13"/>
                    <a:pt x="0" y="15"/>
                  </a:cubicBezTo>
                  <a:cubicBezTo>
                    <a:pt x="0" y="41"/>
                    <a:pt x="0" y="41"/>
                    <a:pt x="0" y="41"/>
                  </a:cubicBezTo>
                  <a:cubicBezTo>
                    <a:pt x="0" y="43"/>
                    <a:pt x="2" y="45"/>
                    <a:pt x="4" y="45"/>
                  </a:cubicBezTo>
                  <a:cubicBezTo>
                    <a:pt x="16" y="45"/>
                    <a:pt x="16" y="45"/>
                    <a:pt x="16" y="45"/>
                  </a:cubicBezTo>
                </a:path>
              </a:pathLst>
            </a:custGeom>
            <a:noFill/>
            <a:ln w="6350" cap="flat">
              <a:solidFill>
                <a:sysClr val="window" lastClr="FFFFFF"/>
              </a:solid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59" name="Freeform 210"/>
            <p:cNvSpPr>
              <a:spLocks/>
            </p:cNvSpPr>
            <p:nvPr/>
          </p:nvSpPr>
          <p:spPr bwMode="auto">
            <a:xfrm>
              <a:off x="1219200" y="5761037"/>
              <a:ext cx="82550" cy="325438"/>
            </a:xfrm>
            <a:custGeom>
              <a:avLst/>
              <a:gdLst/>
              <a:ahLst/>
              <a:cxnLst>
                <a:cxn ang="0">
                  <a:pos x="2" y="78"/>
                </a:cxn>
                <a:cxn ang="0">
                  <a:pos x="2" y="80"/>
                </a:cxn>
                <a:cxn ang="0">
                  <a:pos x="2" y="81"/>
                </a:cxn>
                <a:cxn ang="0">
                  <a:pos x="2" y="83"/>
                </a:cxn>
                <a:cxn ang="0">
                  <a:pos x="3" y="84"/>
                </a:cxn>
                <a:cxn ang="0">
                  <a:pos x="3" y="85"/>
                </a:cxn>
                <a:cxn ang="0">
                  <a:pos x="4" y="85"/>
                </a:cxn>
                <a:cxn ang="0">
                  <a:pos x="5" y="86"/>
                </a:cxn>
                <a:cxn ang="0">
                  <a:pos x="7" y="87"/>
                </a:cxn>
                <a:cxn ang="0">
                  <a:pos x="10" y="86"/>
                </a:cxn>
                <a:cxn ang="0">
                  <a:pos x="11" y="85"/>
                </a:cxn>
                <a:cxn ang="0">
                  <a:pos x="12" y="84"/>
                </a:cxn>
                <a:cxn ang="0">
                  <a:pos x="12" y="84"/>
                </a:cxn>
                <a:cxn ang="0">
                  <a:pos x="13" y="83"/>
                </a:cxn>
                <a:cxn ang="0">
                  <a:pos x="13" y="83"/>
                </a:cxn>
                <a:cxn ang="0">
                  <a:pos x="13" y="82"/>
                </a:cxn>
                <a:cxn ang="0">
                  <a:pos x="20" y="62"/>
                </a:cxn>
                <a:cxn ang="0">
                  <a:pos x="22" y="44"/>
                </a:cxn>
                <a:cxn ang="0">
                  <a:pos x="11" y="3"/>
                </a:cxn>
                <a:cxn ang="0">
                  <a:pos x="11" y="3"/>
                </a:cxn>
                <a:cxn ang="0">
                  <a:pos x="11" y="3"/>
                </a:cxn>
                <a:cxn ang="0">
                  <a:pos x="9" y="1"/>
                </a:cxn>
                <a:cxn ang="0">
                  <a:pos x="6" y="0"/>
                </a:cxn>
                <a:cxn ang="0">
                  <a:pos x="3" y="1"/>
                </a:cxn>
                <a:cxn ang="0">
                  <a:pos x="0" y="5"/>
                </a:cxn>
                <a:cxn ang="0">
                  <a:pos x="1" y="9"/>
                </a:cxn>
                <a:cxn ang="0">
                  <a:pos x="1" y="9"/>
                </a:cxn>
                <a:cxn ang="0">
                  <a:pos x="1" y="9"/>
                </a:cxn>
                <a:cxn ang="0">
                  <a:pos x="1" y="10"/>
                </a:cxn>
                <a:cxn ang="0">
                  <a:pos x="2" y="12"/>
                </a:cxn>
                <a:cxn ang="0">
                  <a:pos x="6" y="19"/>
                </a:cxn>
                <a:cxn ang="0">
                  <a:pos x="6" y="19"/>
                </a:cxn>
                <a:cxn ang="0">
                  <a:pos x="7" y="22"/>
                </a:cxn>
                <a:cxn ang="0">
                  <a:pos x="10" y="44"/>
                </a:cxn>
                <a:cxn ang="0">
                  <a:pos x="10" y="50"/>
                </a:cxn>
                <a:cxn ang="0">
                  <a:pos x="2" y="78"/>
                </a:cxn>
              </a:cxnLst>
              <a:rect l="0" t="0" r="r" b="b"/>
              <a:pathLst>
                <a:path w="22" h="87">
                  <a:moveTo>
                    <a:pt x="2" y="78"/>
                  </a:moveTo>
                  <a:cubicBezTo>
                    <a:pt x="2" y="79"/>
                    <a:pt x="2" y="79"/>
                    <a:pt x="2" y="80"/>
                  </a:cubicBezTo>
                  <a:cubicBezTo>
                    <a:pt x="2" y="80"/>
                    <a:pt x="2" y="81"/>
                    <a:pt x="2" y="81"/>
                  </a:cubicBezTo>
                  <a:cubicBezTo>
                    <a:pt x="2" y="82"/>
                    <a:pt x="2" y="82"/>
                    <a:pt x="2" y="83"/>
                  </a:cubicBezTo>
                  <a:cubicBezTo>
                    <a:pt x="2" y="83"/>
                    <a:pt x="2" y="84"/>
                    <a:pt x="3" y="84"/>
                  </a:cubicBezTo>
                  <a:cubicBezTo>
                    <a:pt x="3" y="84"/>
                    <a:pt x="3" y="84"/>
                    <a:pt x="3" y="85"/>
                  </a:cubicBezTo>
                  <a:cubicBezTo>
                    <a:pt x="3" y="85"/>
                    <a:pt x="4" y="85"/>
                    <a:pt x="4" y="85"/>
                  </a:cubicBezTo>
                  <a:cubicBezTo>
                    <a:pt x="4" y="86"/>
                    <a:pt x="5" y="86"/>
                    <a:pt x="5" y="86"/>
                  </a:cubicBezTo>
                  <a:cubicBezTo>
                    <a:pt x="6" y="87"/>
                    <a:pt x="7" y="87"/>
                    <a:pt x="7" y="87"/>
                  </a:cubicBezTo>
                  <a:cubicBezTo>
                    <a:pt x="8" y="87"/>
                    <a:pt x="9" y="87"/>
                    <a:pt x="10" y="86"/>
                  </a:cubicBezTo>
                  <a:cubicBezTo>
                    <a:pt x="10" y="86"/>
                    <a:pt x="11" y="86"/>
                    <a:pt x="11" y="85"/>
                  </a:cubicBezTo>
                  <a:cubicBezTo>
                    <a:pt x="11" y="85"/>
                    <a:pt x="12" y="85"/>
                    <a:pt x="12" y="84"/>
                  </a:cubicBezTo>
                  <a:cubicBezTo>
                    <a:pt x="12" y="84"/>
                    <a:pt x="12" y="84"/>
                    <a:pt x="12" y="84"/>
                  </a:cubicBezTo>
                  <a:cubicBezTo>
                    <a:pt x="12" y="84"/>
                    <a:pt x="13" y="84"/>
                    <a:pt x="13" y="83"/>
                  </a:cubicBezTo>
                  <a:cubicBezTo>
                    <a:pt x="13" y="83"/>
                    <a:pt x="13" y="83"/>
                    <a:pt x="13" y="83"/>
                  </a:cubicBezTo>
                  <a:cubicBezTo>
                    <a:pt x="13" y="83"/>
                    <a:pt x="13" y="82"/>
                    <a:pt x="13" y="82"/>
                  </a:cubicBezTo>
                  <a:cubicBezTo>
                    <a:pt x="16" y="75"/>
                    <a:pt x="19" y="68"/>
                    <a:pt x="20" y="62"/>
                  </a:cubicBezTo>
                  <a:cubicBezTo>
                    <a:pt x="21" y="56"/>
                    <a:pt x="22" y="50"/>
                    <a:pt x="22" y="44"/>
                  </a:cubicBezTo>
                  <a:cubicBezTo>
                    <a:pt x="22" y="21"/>
                    <a:pt x="13" y="6"/>
                    <a:pt x="11" y="3"/>
                  </a:cubicBezTo>
                  <a:cubicBezTo>
                    <a:pt x="11" y="3"/>
                    <a:pt x="11" y="3"/>
                    <a:pt x="11" y="3"/>
                  </a:cubicBezTo>
                  <a:cubicBezTo>
                    <a:pt x="11" y="3"/>
                    <a:pt x="11" y="3"/>
                    <a:pt x="11" y="3"/>
                  </a:cubicBezTo>
                  <a:cubicBezTo>
                    <a:pt x="10" y="2"/>
                    <a:pt x="9" y="1"/>
                    <a:pt x="9" y="1"/>
                  </a:cubicBezTo>
                  <a:cubicBezTo>
                    <a:pt x="8" y="0"/>
                    <a:pt x="7" y="0"/>
                    <a:pt x="6" y="0"/>
                  </a:cubicBezTo>
                  <a:cubicBezTo>
                    <a:pt x="5" y="0"/>
                    <a:pt x="4" y="1"/>
                    <a:pt x="3" y="1"/>
                  </a:cubicBezTo>
                  <a:cubicBezTo>
                    <a:pt x="1" y="2"/>
                    <a:pt x="0" y="4"/>
                    <a:pt x="0" y="5"/>
                  </a:cubicBezTo>
                  <a:cubicBezTo>
                    <a:pt x="0" y="6"/>
                    <a:pt x="0" y="8"/>
                    <a:pt x="1" y="9"/>
                  </a:cubicBezTo>
                  <a:cubicBezTo>
                    <a:pt x="1" y="9"/>
                    <a:pt x="1" y="9"/>
                    <a:pt x="1" y="9"/>
                  </a:cubicBezTo>
                  <a:cubicBezTo>
                    <a:pt x="1" y="9"/>
                    <a:pt x="1" y="9"/>
                    <a:pt x="1" y="9"/>
                  </a:cubicBezTo>
                  <a:cubicBezTo>
                    <a:pt x="1" y="10"/>
                    <a:pt x="1" y="10"/>
                    <a:pt x="1" y="10"/>
                  </a:cubicBezTo>
                  <a:cubicBezTo>
                    <a:pt x="2" y="10"/>
                    <a:pt x="2" y="11"/>
                    <a:pt x="2" y="12"/>
                  </a:cubicBezTo>
                  <a:cubicBezTo>
                    <a:pt x="3" y="13"/>
                    <a:pt x="4" y="15"/>
                    <a:pt x="6" y="19"/>
                  </a:cubicBezTo>
                  <a:cubicBezTo>
                    <a:pt x="6" y="19"/>
                    <a:pt x="6" y="19"/>
                    <a:pt x="6" y="19"/>
                  </a:cubicBezTo>
                  <a:cubicBezTo>
                    <a:pt x="6" y="20"/>
                    <a:pt x="7" y="21"/>
                    <a:pt x="7" y="22"/>
                  </a:cubicBezTo>
                  <a:cubicBezTo>
                    <a:pt x="9" y="28"/>
                    <a:pt x="10" y="35"/>
                    <a:pt x="10" y="44"/>
                  </a:cubicBezTo>
                  <a:cubicBezTo>
                    <a:pt x="10" y="46"/>
                    <a:pt x="10" y="48"/>
                    <a:pt x="10" y="50"/>
                  </a:cubicBezTo>
                  <a:cubicBezTo>
                    <a:pt x="9" y="60"/>
                    <a:pt x="7" y="69"/>
                    <a:pt x="2" y="78"/>
                  </a:cubicBezTo>
                  <a:close/>
                </a:path>
              </a:pathLst>
            </a:custGeom>
            <a:noFill/>
            <a:ln w="6350" cap="flat">
              <a:solidFill>
                <a:sysClr val="window" lastClr="FFFFFF"/>
              </a:solid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grpSp>
      <p:grpSp>
        <p:nvGrpSpPr>
          <p:cNvPr id="60" name="Group 54"/>
          <p:cNvGrpSpPr/>
          <p:nvPr/>
        </p:nvGrpSpPr>
        <p:grpSpPr>
          <a:xfrm>
            <a:off x="7508670" y="4440113"/>
            <a:ext cx="564297" cy="491693"/>
            <a:chOff x="4105275" y="5099050"/>
            <a:chExt cx="341313" cy="341313"/>
          </a:xfrm>
        </p:grpSpPr>
        <p:sp>
          <p:nvSpPr>
            <p:cNvPr id="61" name="Freeform 463"/>
            <p:cNvSpPr>
              <a:spLocks/>
            </p:cNvSpPr>
            <p:nvPr/>
          </p:nvSpPr>
          <p:spPr bwMode="auto">
            <a:xfrm>
              <a:off x="4105275" y="5099050"/>
              <a:ext cx="341313" cy="341313"/>
            </a:xfrm>
            <a:custGeom>
              <a:avLst/>
              <a:gdLst/>
              <a:ahLst/>
              <a:cxnLst>
                <a:cxn ang="0">
                  <a:pos x="91" y="79"/>
                </a:cxn>
                <a:cxn ang="0">
                  <a:pos x="63" y="52"/>
                </a:cxn>
                <a:cxn ang="0">
                  <a:pos x="58" y="13"/>
                </a:cxn>
                <a:cxn ang="0">
                  <a:pos x="12" y="13"/>
                </a:cxn>
                <a:cxn ang="0">
                  <a:pos x="12" y="58"/>
                </a:cxn>
                <a:cxn ang="0">
                  <a:pos x="51" y="63"/>
                </a:cxn>
                <a:cxn ang="0">
                  <a:pos x="79" y="91"/>
                </a:cxn>
              </a:cxnLst>
              <a:rect l="0" t="0" r="r" b="b"/>
              <a:pathLst>
                <a:path w="91" h="91">
                  <a:moveTo>
                    <a:pt x="91" y="79"/>
                  </a:moveTo>
                  <a:cubicBezTo>
                    <a:pt x="63" y="52"/>
                    <a:pt x="63" y="52"/>
                    <a:pt x="63" y="52"/>
                  </a:cubicBezTo>
                  <a:cubicBezTo>
                    <a:pt x="70" y="39"/>
                    <a:pt x="68" y="23"/>
                    <a:pt x="58" y="13"/>
                  </a:cubicBezTo>
                  <a:cubicBezTo>
                    <a:pt x="45" y="0"/>
                    <a:pt x="25" y="0"/>
                    <a:pt x="12" y="13"/>
                  </a:cubicBezTo>
                  <a:cubicBezTo>
                    <a:pt x="0" y="25"/>
                    <a:pt x="0" y="46"/>
                    <a:pt x="12" y="58"/>
                  </a:cubicBezTo>
                  <a:cubicBezTo>
                    <a:pt x="23" y="69"/>
                    <a:pt x="39" y="70"/>
                    <a:pt x="51" y="63"/>
                  </a:cubicBezTo>
                  <a:cubicBezTo>
                    <a:pt x="79" y="91"/>
                    <a:pt x="79" y="91"/>
                    <a:pt x="79" y="91"/>
                  </a:cubicBezTo>
                </a:path>
              </a:pathLst>
            </a:custGeom>
            <a:noFill/>
            <a:ln w="635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62" name="Line 464"/>
            <p:cNvSpPr>
              <a:spLocks noChangeShapeType="1"/>
            </p:cNvSpPr>
            <p:nvPr/>
          </p:nvSpPr>
          <p:spPr bwMode="auto">
            <a:xfrm>
              <a:off x="4251325" y="5170487"/>
              <a:ext cx="1588" cy="122238"/>
            </a:xfrm>
            <a:prstGeom prst="line">
              <a:avLst/>
            </a:prstGeom>
            <a:noFill/>
            <a:ln w="635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63" name="Line 465"/>
            <p:cNvSpPr>
              <a:spLocks noChangeShapeType="1"/>
            </p:cNvSpPr>
            <p:nvPr/>
          </p:nvSpPr>
          <p:spPr bwMode="auto">
            <a:xfrm flipH="1">
              <a:off x="4187825" y="5233987"/>
              <a:ext cx="127000" cy="1588"/>
            </a:xfrm>
            <a:prstGeom prst="line">
              <a:avLst/>
            </a:prstGeom>
            <a:noFill/>
            <a:ln w="635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grpSp>
      <p:sp>
        <p:nvSpPr>
          <p:cNvPr id="16" name="Trapèze 6"/>
          <p:cNvSpPr/>
          <p:nvPr/>
        </p:nvSpPr>
        <p:spPr>
          <a:xfrm>
            <a:off x="8089464" y="2665565"/>
            <a:ext cx="2252156" cy="1670488"/>
          </a:xfrm>
          <a:custGeom>
            <a:avLst/>
            <a:gdLst/>
            <a:ahLst/>
            <a:cxnLst/>
            <a:rect l="l" t="t" r="r" b="b"/>
            <a:pathLst>
              <a:path w="2304257" h="1728192">
                <a:moveTo>
                  <a:pt x="396326" y="0"/>
                </a:moveTo>
                <a:lnTo>
                  <a:pt x="1907930" y="0"/>
                </a:lnTo>
                <a:lnTo>
                  <a:pt x="2304256" y="864096"/>
                </a:lnTo>
                <a:lnTo>
                  <a:pt x="2304257" y="864096"/>
                </a:lnTo>
                <a:lnTo>
                  <a:pt x="1907931" y="1728192"/>
                </a:lnTo>
                <a:lnTo>
                  <a:pt x="396327" y="1728192"/>
                </a:lnTo>
                <a:lnTo>
                  <a:pt x="1" y="864096"/>
                </a:lnTo>
                <a:lnTo>
                  <a:pt x="0" y="864096"/>
                </a:lnTo>
                <a:close/>
              </a:path>
            </a:pathLst>
          </a:custGeom>
          <a:solidFill>
            <a:srgbClr val="C00000"/>
          </a:solidFill>
          <a:ln w="25400" cap="flat" cmpd="sng" algn="ctr">
            <a:noFill/>
            <a:prstDash val="solid"/>
          </a:ln>
          <a:effectLst>
            <a:outerShdw blurRad="76200" dir="18900000" sy="23000" kx="-1200000" algn="bl" rotWithShape="0">
              <a:prstClr val="black">
                <a:alpha val="20000"/>
              </a:prstClr>
            </a:outerShdw>
          </a:effectLst>
        </p:spPr>
        <p:txBody>
          <a:bodyPr rtlCol="0" anchor="t"/>
          <a:lstStyle/>
          <a:p>
            <a:pPr algn="ctr">
              <a:defRPr/>
            </a:pPr>
            <a:endParaRPr lang="en-US" kern="0" dirty="0">
              <a:solidFill>
                <a:prstClr val="white"/>
              </a:solidFill>
              <a:latin typeface="Arial"/>
            </a:endParaRPr>
          </a:p>
        </p:txBody>
      </p:sp>
      <p:sp>
        <p:nvSpPr>
          <p:cNvPr id="26" name="TextBox 25"/>
          <p:cNvSpPr txBox="1"/>
          <p:nvPr/>
        </p:nvSpPr>
        <p:spPr>
          <a:xfrm>
            <a:off x="8474310" y="3003814"/>
            <a:ext cx="1681887" cy="830997"/>
          </a:xfrm>
          <a:prstGeom prst="rect">
            <a:avLst/>
          </a:prstGeom>
          <a:noFill/>
        </p:spPr>
        <p:txBody>
          <a:bodyPr wrap="square" rtlCol="0">
            <a:spAutoFit/>
          </a:bodyPr>
          <a:lstStyle/>
          <a:p>
            <a:pPr>
              <a:defRPr/>
            </a:pPr>
            <a:r>
              <a:rPr lang="en-US" sz="1600" kern="0" dirty="0">
                <a:solidFill>
                  <a:prstClr val="white"/>
                </a:solidFill>
              </a:rPr>
              <a:t>Build a team of DLT Experts</a:t>
            </a:r>
          </a:p>
        </p:txBody>
      </p:sp>
      <p:grpSp>
        <p:nvGrpSpPr>
          <p:cNvPr id="64" name="Group 63"/>
          <p:cNvGrpSpPr/>
          <p:nvPr/>
        </p:nvGrpSpPr>
        <p:grpSpPr>
          <a:xfrm>
            <a:off x="8946509" y="3721401"/>
            <a:ext cx="554311" cy="427495"/>
            <a:chOff x="-1133475" y="4035425"/>
            <a:chExt cx="658812" cy="423863"/>
          </a:xfrm>
        </p:grpSpPr>
        <p:sp>
          <p:nvSpPr>
            <p:cNvPr id="65" name="Freeform 5"/>
            <p:cNvSpPr>
              <a:spLocks/>
            </p:cNvSpPr>
            <p:nvPr/>
          </p:nvSpPr>
          <p:spPr bwMode="auto">
            <a:xfrm>
              <a:off x="-1092200" y="4073525"/>
              <a:ext cx="584200" cy="385763"/>
            </a:xfrm>
            <a:custGeom>
              <a:avLst/>
              <a:gdLst/>
              <a:ahLst/>
              <a:cxnLst>
                <a:cxn ang="0">
                  <a:pos x="111" y="89"/>
                </a:cxn>
                <a:cxn ang="0">
                  <a:pos x="78" y="67"/>
                </a:cxn>
                <a:cxn ang="0">
                  <a:pos x="66" y="69"/>
                </a:cxn>
                <a:cxn ang="0">
                  <a:pos x="42" y="40"/>
                </a:cxn>
                <a:cxn ang="0">
                  <a:pos x="56" y="75"/>
                </a:cxn>
                <a:cxn ang="0">
                  <a:pos x="49" y="83"/>
                </a:cxn>
                <a:cxn ang="0">
                  <a:pos x="42" y="103"/>
                </a:cxn>
                <a:cxn ang="0">
                  <a:pos x="7" y="103"/>
                </a:cxn>
                <a:cxn ang="0">
                  <a:pos x="7" y="49"/>
                </a:cxn>
                <a:cxn ang="0">
                  <a:pos x="42" y="9"/>
                </a:cxn>
                <a:cxn ang="0">
                  <a:pos x="78" y="0"/>
                </a:cxn>
                <a:cxn ang="0">
                  <a:pos x="114" y="9"/>
                </a:cxn>
                <a:cxn ang="0">
                  <a:pos x="150" y="49"/>
                </a:cxn>
                <a:cxn ang="0">
                  <a:pos x="150" y="103"/>
                </a:cxn>
                <a:cxn ang="0">
                  <a:pos x="61" y="103"/>
                </a:cxn>
                <a:cxn ang="0">
                  <a:pos x="61" y="89"/>
                </a:cxn>
                <a:cxn ang="0">
                  <a:pos x="98" y="89"/>
                </a:cxn>
                <a:cxn ang="0">
                  <a:pos x="98" y="95"/>
                </a:cxn>
              </a:cxnLst>
              <a:rect l="0" t="0" r="r" b="b"/>
              <a:pathLst>
                <a:path w="156" h="103">
                  <a:moveTo>
                    <a:pt x="111" y="89"/>
                  </a:moveTo>
                  <a:cubicBezTo>
                    <a:pt x="107" y="78"/>
                    <a:pt x="93" y="67"/>
                    <a:pt x="78" y="67"/>
                  </a:cubicBezTo>
                  <a:cubicBezTo>
                    <a:pt x="73" y="67"/>
                    <a:pt x="71" y="67"/>
                    <a:pt x="66" y="69"/>
                  </a:cubicBezTo>
                  <a:cubicBezTo>
                    <a:pt x="57" y="60"/>
                    <a:pt x="50" y="50"/>
                    <a:pt x="42" y="40"/>
                  </a:cubicBezTo>
                  <a:cubicBezTo>
                    <a:pt x="48" y="55"/>
                    <a:pt x="53" y="68"/>
                    <a:pt x="56" y="75"/>
                  </a:cubicBezTo>
                  <a:cubicBezTo>
                    <a:pt x="53" y="78"/>
                    <a:pt x="51" y="79"/>
                    <a:pt x="49" y="83"/>
                  </a:cubicBezTo>
                  <a:cubicBezTo>
                    <a:pt x="47" y="85"/>
                    <a:pt x="42" y="94"/>
                    <a:pt x="42" y="103"/>
                  </a:cubicBezTo>
                  <a:cubicBezTo>
                    <a:pt x="7" y="103"/>
                    <a:pt x="7" y="103"/>
                    <a:pt x="7" y="103"/>
                  </a:cubicBezTo>
                  <a:cubicBezTo>
                    <a:pt x="2" y="85"/>
                    <a:pt x="0" y="67"/>
                    <a:pt x="7" y="49"/>
                  </a:cubicBezTo>
                  <a:cubicBezTo>
                    <a:pt x="13" y="33"/>
                    <a:pt x="25" y="18"/>
                    <a:pt x="42" y="9"/>
                  </a:cubicBezTo>
                  <a:cubicBezTo>
                    <a:pt x="54" y="3"/>
                    <a:pt x="64" y="0"/>
                    <a:pt x="78" y="0"/>
                  </a:cubicBezTo>
                  <a:cubicBezTo>
                    <a:pt x="91" y="0"/>
                    <a:pt x="106" y="3"/>
                    <a:pt x="114" y="9"/>
                  </a:cubicBezTo>
                  <a:cubicBezTo>
                    <a:pt x="123" y="14"/>
                    <a:pt x="142" y="28"/>
                    <a:pt x="150" y="49"/>
                  </a:cubicBezTo>
                  <a:cubicBezTo>
                    <a:pt x="156" y="66"/>
                    <a:pt x="155" y="86"/>
                    <a:pt x="150" y="103"/>
                  </a:cubicBezTo>
                  <a:cubicBezTo>
                    <a:pt x="61" y="103"/>
                    <a:pt x="61" y="103"/>
                    <a:pt x="61" y="103"/>
                  </a:cubicBezTo>
                  <a:cubicBezTo>
                    <a:pt x="61" y="89"/>
                    <a:pt x="61" y="89"/>
                    <a:pt x="61" y="89"/>
                  </a:cubicBezTo>
                  <a:cubicBezTo>
                    <a:pt x="98" y="89"/>
                    <a:pt x="98" y="89"/>
                    <a:pt x="98" y="89"/>
                  </a:cubicBezTo>
                  <a:cubicBezTo>
                    <a:pt x="98" y="95"/>
                    <a:pt x="98" y="95"/>
                    <a:pt x="98" y="95"/>
                  </a:cubicBezTo>
                </a:path>
              </a:pathLst>
            </a:custGeom>
            <a:noFill/>
            <a:ln w="635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66" name="Freeform 6"/>
            <p:cNvSpPr>
              <a:spLocks/>
            </p:cNvSpPr>
            <p:nvPr/>
          </p:nvSpPr>
          <p:spPr bwMode="auto">
            <a:xfrm>
              <a:off x="-1006475" y="4098925"/>
              <a:ext cx="449262" cy="247650"/>
            </a:xfrm>
            <a:custGeom>
              <a:avLst/>
              <a:gdLst/>
              <a:ahLst/>
              <a:cxnLst>
                <a:cxn ang="0">
                  <a:pos x="9" y="28"/>
                </a:cxn>
                <a:cxn ang="0">
                  <a:pos x="0" y="41"/>
                </a:cxn>
                <a:cxn ang="0">
                  <a:pos x="18" y="14"/>
                </a:cxn>
                <a:cxn ang="0">
                  <a:pos x="73" y="6"/>
                </a:cxn>
                <a:cxn ang="0">
                  <a:pos x="115" y="50"/>
                </a:cxn>
                <a:cxn ang="0">
                  <a:pos x="120" y="51"/>
                </a:cxn>
                <a:cxn ang="0">
                  <a:pos x="106" y="66"/>
                </a:cxn>
                <a:cxn ang="0">
                  <a:pos x="87" y="52"/>
                </a:cxn>
                <a:cxn ang="0">
                  <a:pos x="91" y="52"/>
                </a:cxn>
                <a:cxn ang="0">
                  <a:pos x="76" y="26"/>
                </a:cxn>
                <a:cxn ang="0">
                  <a:pos x="44" y="13"/>
                </a:cxn>
                <a:cxn ang="0">
                  <a:pos x="15" y="24"/>
                </a:cxn>
              </a:cxnLst>
              <a:rect l="0" t="0" r="r" b="b"/>
              <a:pathLst>
                <a:path w="120" h="66">
                  <a:moveTo>
                    <a:pt x="9" y="28"/>
                  </a:moveTo>
                  <a:cubicBezTo>
                    <a:pt x="0" y="41"/>
                    <a:pt x="0" y="41"/>
                    <a:pt x="0" y="41"/>
                  </a:cubicBezTo>
                  <a:cubicBezTo>
                    <a:pt x="5" y="27"/>
                    <a:pt x="9" y="21"/>
                    <a:pt x="18" y="14"/>
                  </a:cubicBezTo>
                  <a:cubicBezTo>
                    <a:pt x="32" y="2"/>
                    <a:pt x="58" y="0"/>
                    <a:pt x="73" y="6"/>
                  </a:cubicBezTo>
                  <a:cubicBezTo>
                    <a:pt x="88" y="11"/>
                    <a:pt x="108" y="22"/>
                    <a:pt x="115" y="50"/>
                  </a:cubicBezTo>
                  <a:cubicBezTo>
                    <a:pt x="117" y="51"/>
                    <a:pt x="117" y="50"/>
                    <a:pt x="120" y="51"/>
                  </a:cubicBezTo>
                  <a:cubicBezTo>
                    <a:pt x="106" y="66"/>
                    <a:pt x="106" y="66"/>
                    <a:pt x="106" y="66"/>
                  </a:cubicBezTo>
                  <a:cubicBezTo>
                    <a:pt x="87" y="52"/>
                    <a:pt x="87" y="52"/>
                    <a:pt x="87" y="52"/>
                  </a:cubicBezTo>
                  <a:cubicBezTo>
                    <a:pt x="91" y="52"/>
                    <a:pt x="91" y="52"/>
                    <a:pt x="91" y="52"/>
                  </a:cubicBezTo>
                  <a:cubicBezTo>
                    <a:pt x="89" y="41"/>
                    <a:pt x="81" y="30"/>
                    <a:pt x="76" y="26"/>
                  </a:cubicBezTo>
                  <a:cubicBezTo>
                    <a:pt x="70" y="20"/>
                    <a:pt x="58" y="13"/>
                    <a:pt x="44" y="13"/>
                  </a:cubicBezTo>
                  <a:cubicBezTo>
                    <a:pt x="34" y="14"/>
                    <a:pt x="24" y="17"/>
                    <a:pt x="15" y="24"/>
                  </a:cubicBezTo>
                </a:path>
              </a:pathLst>
            </a:custGeom>
            <a:noFill/>
            <a:ln w="635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67" name="Freeform 7"/>
            <p:cNvSpPr>
              <a:spLocks/>
            </p:cNvSpPr>
            <p:nvPr/>
          </p:nvSpPr>
          <p:spPr bwMode="auto">
            <a:xfrm>
              <a:off x="-1133475" y="4035425"/>
              <a:ext cx="658812" cy="423863"/>
            </a:xfrm>
            <a:custGeom>
              <a:avLst/>
              <a:gdLst/>
              <a:ahLst/>
              <a:cxnLst>
                <a:cxn ang="0">
                  <a:pos x="8" y="113"/>
                </a:cxn>
                <a:cxn ang="0">
                  <a:pos x="8" y="55"/>
                </a:cxn>
                <a:cxn ang="0">
                  <a:pos x="48" y="10"/>
                </a:cxn>
                <a:cxn ang="0">
                  <a:pos x="88" y="1"/>
                </a:cxn>
                <a:cxn ang="0">
                  <a:pos x="129" y="10"/>
                </a:cxn>
                <a:cxn ang="0">
                  <a:pos x="169" y="55"/>
                </a:cxn>
                <a:cxn ang="0">
                  <a:pos x="169" y="113"/>
                </a:cxn>
              </a:cxnLst>
              <a:rect l="0" t="0" r="r" b="b"/>
              <a:pathLst>
                <a:path w="176" h="113">
                  <a:moveTo>
                    <a:pt x="8" y="113"/>
                  </a:moveTo>
                  <a:cubicBezTo>
                    <a:pt x="2" y="93"/>
                    <a:pt x="0" y="73"/>
                    <a:pt x="8" y="55"/>
                  </a:cubicBezTo>
                  <a:cubicBezTo>
                    <a:pt x="15" y="37"/>
                    <a:pt x="28" y="21"/>
                    <a:pt x="48" y="10"/>
                  </a:cubicBezTo>
                  <a:cubicBezTo>
                    <a:pt x="61" y="4"/>
                    <a:pt x="72" y="0"/>
                    <a:pt x="88" y="1"/>
                  </a:cubicBezTo>
                  <a:cubicBezTo>
                    <a:pt x="103" y="0"/>
                    <a:pt x="119" y="4"/>
                    <a:pt x="129" y="10"/>
                  </a:cubicBezTo>
                  <a:cubicBezTo>
                    <a:pt x="139" y="16"/>
                    <a:pt x="160" y="31"/>
                    <a:pt x="169" y="55"/>
                  </a:cubicBezTo>
                  <a:cubicBezTo>
                    <a:pt x="176" y="73"/>
                    <a:pt x="175" y="95"/>
                    <a:pt x="169" y="113"/>
                  </a:cubicBezTo>
                </a:path>
              </a:pathLst>
            </a:custGeom>
            <a:noFill/>
            <a:ln w="6350"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grpSp>
    </p:spTree>
    <p:extLst>
      <p:ext uri="{BB962C8B-B14F-4D97-AF65-F5344CB8AC3E}">
        <p14:creationId xmlns:p14="http://schemas.microsoft.com/office/powerpoint/2010/main" val="3394859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86" name="Picture 50" descr="bc_for_biz_ledger"/>
          <p:cNvPicPr>
            <a:picLocks noChangeAspect="1" noChangeArrowheads="1"/>
          </p:cNvPicPr>
          <p:nvPr/>
        </p:nvPicPr>
        <p:blipFill>
          <a:blip r:embed="rId3" cstate="print"/>
          <a:srcRect/>
          <a:stretch>
            <a:fillRect/>
          </a:stretch>
        </p:blipFill>
        <p:spPr bwMode="auto">
          <a:xfrm>
            <a:off x="3363383" y="1509752"/>
            <a:ext cx="2497667" cy="1746251"/>
          </a:xfrm>
          <a:prstGeom prst="rect">
            <a:avLst/>
          </a:prstGeom>
          <a:noFill/>
        </p:spPr>
      </p:pic>
      <p:pic>
        <p:nvPicPr>
          <p:cNvPr id="39938" name="Picture 51" descr="bc_for_biz_02"/>
          <p:cNvPicPr>
            <a:picLocks noChangeAspect="1" noChangeArrowheads="1"/>
          </p:cNvPicPr>
          <p:nvPr/>
        </p:nvPicPr>
        <p:blipFill>
          <a:blip r:embed="rId4"/>
          <a:srcRect/>
          <a:stretch>
            <a:fillRect/>
          </a:stretch>
        </p:blipFill>
        <p:spPr bwMode="auto">
          <a:xfrm>
            <a:off x="6553199" y="1513986"/>
            <a:ext cx="2497667" cy="1746251"/>
          </a:xfrm>
          <a:prstGeom prst="rect">
            <a:avLst/>
          </a:prstGeom>
          <a:noFill/>
          <a:ln w="9525">
            <a:noFill/>
            <a:miter lim="800000"/>
            <a:headEnd/>
            <a:tailEnd/>
          </a:ln>
        </p:spPr>
      </p:pic>
      <p:sp>
        <p:nvSpPr>
          <p:cNvPr id="39941" name="Rectangle 16"/>
          <p:cNvSpPr>
            <a:spLocks noChangeArrowheads="1"/>
          </p:cNvSpPr>
          <p:nvPr/>
        </p:nvSpPr>
        <p:spPr bwMode="auto">
          <a:xfrm>
            <a:off x="338666" y="1814553"/>
            <a:ext cx="2660651" cy="910167"/>
          </a:xfrm>
          <a:prstGeom prst="rect">
            <a:avLst/>
          </a:prstGeom>
          <a:noFill/>
          <a:ln w="25400" algn="ctr">
            <a:noFill/>
            <a:miter lim="800000"/>
            <a:headEnd/>
            <a:tailEnd/>
          </a:ln>
        </p:spPr>
        <p:txBody>
          <a:bodyPr anchor="ctr"/>
          <a:lstStyle/>
          <a:p>
            <a:pPr algn="r" defTabSz="609585" fontAlgn="base">
              <a:spcBef>
                <a:spcPct val="0"/>
              </a:spcBef>
              <a:spcAft>
                <a:spcPct val="0"/>
              </a:spcAft>
            </a:pPr>
            <a:r>
              <a:rPr lang="en-GB" sz="2000" dirty="0">
                <a:solidFill>
                  <a:srgbClr val="325C80"/>
                </a:solidFill>
                <a:latin typeface="Calibri" panose="020F0502020204030204" pitchFamily="34" charset="0"/>
                <a:ea typeface="ＭＳ Ｐゴシック" pitchFamily="34" charset="-128"/>
                <a:cs typeface="Calibri" panose="020F0502020204030204" pitchFamily="34" charset="0"/>
              </a:rPr>
              <a:t>Append-only distributed system of record shared across business network</a:t>
            </a:r>
          </a:p>
        </p:txBody>
      </p:sp>
      <p:sp>
        <p:nvSpPr>
          <p:cNvPr id="39942" name="Rectangle 14"/>
          <p:cNvSpPr>
            <a:spLocks noChangeArrowheads="1"/>
          </p:cNvSpPr>
          <p:nvPr/>
        </p:nvSpPr>
        <p:spPr bwMode="auto">
          <a:xfrm>
            <a:off x="9351432" y="1744704"/>
            <a:ext cx="2540000" cy="1341967"/>
          </a:xfrm>
          <a:prstGeom prst="rect">
            <a:avLst/>
          </a:prstGeom>
          <a:noFill/>
          <a:ln w="25400" algn="ctr">
            <a:noFill/>
            <a:miter lim="800000"/>
            <a:headEnd/>
            <a:tailEnd/>
          </a:ln>
        </p:spPr>
        <p:txBody>
          <a:bodyPr anchor="ctr"/>
          <a:lstStyle/>
          <a:p>
            <a:pPr defTabSz="609585" fontAlgn="base">
              <a:spcBef>
                <a:spcPct val="0"/>
              </a:spcBef>
              <a:spcAft>
                <a:spcPct val="0"/>
              </a:spcAft>
            </a:pPr>
            <a:r>
              <a:rPr lang="en-GB" sz="2000" dirty="0">
                <a:solidFill>
                  <a:srgbClr val="AD1625"/>
                </a:solidFill>
                <a:latin typeface="Calibri" panose="020F0502020204030204" pitchFamily="34" charset="0"/>
                <a:ea typeface="ＭＳ Ｐゴシック" pitchFamily="34" charset="-128"/>
                <a:cs typeface="Calibri" panose="020F0502020204030204" pitchFamily="34" charset="0"/>
              </a:rPr>
              <a:t>Business terms embedded in transaction database &amp; executed with transactions</a:t>
            </a:r>
          </a:p>
        </p:txBody>
      </p:sp>
      <p:sp>
        <p:nvSpPr>
          <p:cNvPr id="39943" name="Rectangle 15"/>
          <p:cNvSpPr>
            <a:spLocks noChangeArrowheads="1"/>
          </p:cNvSpPr>
          <p:nvPr/>
        </p:nvSpPr>
        <p:spPr bwMode="auto">
          <a:xfrm>
            <a:off x="9425517" y="4100553"/>
            <a:ext cx="2211916" cy="910167"/>
          </a:xfrm>
          <a:prstGeom prst="rect">
            <a:avLst/>
          </a:prstGeom>
          <a:noFill/>
          <a:ln w="25400" algn="ctr">
            <a:noFill/>
            <a:miter lim="800000"/>
            <a:headEnd/>
            <a:tailEnd/>
          </a:ln>
        </p:spPr>
        <p:txBody>
          <a:bodyPr anchor="ctr"/>
          <a:lstStyle/>
          <a:p>
            <a:pPr defTabSz="609585" fontAlgn="base">
              <a:spcBef>
                <a:spcPct val="0"/>
              </a:spcBef>
              <a:spcAft>
                <a:spcPct val="0"/>
              </a:spcAft>
            </a:pPr>
            <a:r>
              <a:rPr lang="en-GB" sz="2000" dirty="0">
                <a:solidFill>
                  <a:srgbClr val="4B8400"/>
                </a:solidFill>
                <a:latin typeface="Calibri" panose="020F0502020204030204" pitchFamily="34" charset="0"/>
                <a:ea typeface="ＭＳ Ｐゴシック" pitchFamily="34" charset="-128"/>
                <a:cs typeface="Calibri" panose="020F0502020204030204" pitchFamily="34" charset="0"/>
              </a:rPr>
              <a:t>All parties agree to network to verify each transaction</a:t>
            </a:r>
          </a:p>
        </p:txBody>
      </p:sp>
      <p:sp>
        <p:nvSpPr>
          <p:cNvPr id="39944" name="Rectangle 19"/>
          <p:cNvSpPr>
            <a:spLocks noChangeArrowheads="1"/>
          </p:cNvSpPr>
          <p:nvPr/>
        </p:nvSpPr>
        <p:spPr bwMode="auto">
          <a:xfrm>
            <a:off x="480483" y="3952387"/>
            <a:ext cx="2546349" cy="1284817"/>
          </a:xfrm>
          <a:prstGeom prst="rect">
            <a:avLst/>
          </a:prstGeom>
          <a:solidFill>
            <a:srgbClr val="FFFFFF">
              <a:alpha val="70195"/>
            </a:srgbClr>
          </a:solidFill>
          <a:ln w="28575">
            <a:noFill/>
            <a:miter lim="800000"/>
            <a:headEnd/>
            <a:tailEnd/>
          </a:ln>
        </p:spPr>
        <p:txBody>
          <a:bodyPr wrap="none" anchor="ctr"/>
          <a:lstStyle/>
          <a:p>
            <a:pPr defTabSz="609585" fontAlgn="base">
              <a:spcBef>
                <a:spcPct val="0"/>
              </a:spcBef>
              <a:spcAft>
                <a:spcPct val="0"/>
              </a:spcAft>
            </a:pPr>
            <a:endParaRPr lang="en-US" sz="2400">
              <a:solidFill>
                <a:srgbClr val="6D7777"/>
              </a:solidFill>
              <a:latin typeface="Arial" pitchFamily="34" charset="0"/>
              <a:ea typeface="ＭＳ Ｐゴシック" pitchFamily="34" charset="-128"/>
              <a:cs typeface="Arial" pitchFamily="34" charset="0"/>
            </a:endParaRPr>
          </a:p>
        </p:txBody>
      </p:sp>
      <p:sp>
        <p:nvSpPr>
          <p:cNvPr id="39945" name="Rectangle 13"/>
          <p:cNvSpPr>
            <a:spLocks noChangeArrowheads="1"/>
          </p:cNvSpPr>
          <p:nvPr/>
        </p:nvSpPr>
        <p:spPr bwMode="auto">
          <a:xfrm>
            <a:off x="114298" y="3992604"/>
            <a:ext cx="2895601" cy="1195916"/>
          </a:xfrm>
          <a:prstGeom prst="rect">
            <a:avLst/>
          </a:prstGeom>
          <a:noFill/>
          <a:ln w="25400" algn="ctr">
            <a:noFill/>
            <a:miter lim="800000"/>
            <a:headEnd/>
            <a:tailEnd/>
          </a:ln>
        </p:spPr>
        <p:txBody>
          <a:bodyPr anchor="ctr"/>
          <a:lstStyle/>
          <a:p>
            <a:pPr algn="r" defTabSz="609585" fontAlgn="base">
              <a:spcBef>
                <a:spcPct val="0"/>
              </a:spcBef>
              <a:spcAft>
                <a:spcPct val="0"/>
              </a:spcAft>
            </a:pPr>
            <a:r>
              <a:rPr lang="en-GB" sz="2000" dirty="0">
                <a:solidFill>
                  <a:srgbClr val="562F72"/>
                </a:solidFill>
                <a:latin typeface="Calibri" panose="020F0502020204030204" pitchFamily="34" charset="0"/>
                <a:ea typeface="ＭＳ Ｐゴシック" pitchFamily="34" charset="-128"/>
                <a:cs typeface="Calibri" panose="020F0502020204030204" pitchFamily="34" charset="0"/>
              </a:rPr>
              <a:t>Ensuring appropriate visibility; transactions are secure, authenticated </a:t>
            </a:r>
            <a:br>
              <a:rPr lang="en-GB" sz="2000" dirty="0">
                <a:solidFill>
                  <a:srgbClr val="562F72"/>
                </a:solidFill>
                <a:latin typeface="Calibri" panose="020F0502020204030204" pitchFamily="34" charset="0"/>
                <a:ea typeface="ＭＳ Ｐゴシック" pitchFamily="34" charset="-128"/>
                <a:cs typeface="Calibri" panose="020F0502020204030204" pitchFamily="34" charset="0"/>
              </a:rPr>
            </a:br>
            <a:r>
              <a:rPr lang="en-GB" sz="2000" dirty="0">
                <a:solidFill>
                  <a:srgbClr val="562F72"/>
                </a:solidFill>
                <a:latin typeface="Calibri" panose="020F0502020204030204" pitchFamily="34" charset="0"/>
                <a:ea typeface="ＭＳ Ｐゴシック" pitchFamily="34" charset="-128"/>
                <a:cs typeface="Calibri" panose="020F0502020204030204" pitchFamily="34" charset="0"/>
              </a:rPr>
              <a:t>&amp; verifiable</a:t>
            </a:r>
          </a:p>
        </p:txBody>
      </p:sp>
      <p:sp>
        <p:nvSpPr>
          <p:cNvPr id="39946" name="Rectangle 6"/>
          <p:cNvSpPr>
            <a:spLocks noChangeArrowheads="1"/>
          </p:cNvSpPr>
          <p:nvPr/>
        </p:nvSpPr>
        <p:spPr bwMode="auto">
          <a:xfrm>
            <a:off x="6551084" y="1511870"/>
            <a:ext cx="2501900" cy="1750483"/>
          </a:xfrm>
          <a:prstGeom prst="rect">
            <a:avLst/>
          </a:prstGeom>
          <a:solidFill>
            <a:srgbClr val="AD1625">
              <a:alpha val="65097"/>
            </a:srgbClr>
          </a:solidFill>
          <a:ln w="19050">
            <a:noFill/>
            <a:miter lim="800000"/>
            <a:headEnd/>
            <a:tailEnd/>
          </a:ln>
        </p:spPr>
        <p:txBody>
          <a:bodyPr wrap="none" anchor="ctr"/>
          <a:lstStyle/>
          <a:p>
            <a:pPr defTabSz="609585" fontAlgn="base">
              <a:spcBef>
                <a:spcPct val="0"/>
              </a:spcBef>
              <a:spcAft>
                <a:spcPct val="0"/>
              </a:spcAft>
            </a:pPr>
            <a:endParaRPr lang="en-US" sz="2400">
              <a:solidFill>
                <a:srgbClr val="6D7777"/>
              </a:solidFill>
              <a:latin typeface="Arial" pitchFamily="34" charset="0"/>
              <a:ea typeface="ＭＳ Ｐゴシック" pitchFamily="34" charset="-128"/>
              <a:cs typeface="Arial" pitchFamily="34" charset="0"/>
            </a:endParaRPr>
          </a:p>
        </p:txBody>
      </p:sp>
      <p:pic>
        <p:nvPicPr>
          <p:cNvPr id="39947" name="Picture 77" descr="bc_for_biz_03"/>
          <p:cNvPicPr>
            <a:picLocks noChangeAspect="1" noChangeArrowheads="1"/>
          </p:cNvPicPr>
          <p:nvPr/>
        </p:nvPicPr>
        <p:blipFill>
          <a:blip r:embed="rId5"/>
          <a:srcRect/>
          <a:stretch>
            <a:fillRect/>
          </a:stretch>
        </p:blipFill>
        <p:spPr bwMode="auto">
          <a:xfrm>
            <a:off x="3359150" y="3692036"/>
            <a:ext cx="2504016" cy="1750483"/>
          </a:xfrm>
          <a:prstGeom prst="rect">
            <a:avLst/>
          </a:prstGeom>
          <a:noFill/>
          <a:ln w="9525">
            <a:noFill/>
            <a:miter lim="800000"/>
            <a:headEnd/>
            <a:tailEnd/>
          </a:ln>
        </p:spPr>
      </p:pic>
      <p:sp>
        <p:nvSpPr>
          <p:cNvPr id="39948" name="Rectangle 5"/>
          <p:cNvSpPr>
            <a:spLocks noChangeArrowheads="1"/>
          </p:cNvSpPr>
          <p:nvPr/>
        </p:nvSpPr>
        <p:spPr bwMode="auto">
          <a:xfrm>
            <a:off x="3359150" y="3694153"/>
            <a:ext cx="2501900" cy="1750484"/>
          </a:xfrm>
          <a:prstGeom prst="rect">
            <a:avLst/>
          </a:prstGeom>
          <a:solidFill>
            <a:srgbClr val="562F72">
              <a:alpha val="65097"/>
            </a:srgbClr>
          </a:solidFill>
          <a:ln w="19050">
            <a:noFill/>
            <a:miter lim="800000"/>
            <a:headEnd/>
            <a:tailEnd/>
          </a:ln>
        </p:spPr>
        <p:txBody>
          <a:bodyPr wrap="none" anchor="ctr"/>
          <a:lstStyle/>
          <a:p>
            <a:pPr defTabSz="609585" fontAlgn="base">
              <a:spcBef>
                <a:spcPct val="0"/>
              </a:spcBef>
              <a:spcAft>
                <a:spcPct val="0"/>
              </a:spcAft>
            </a:pPr>
            <a:endParaRPr lang="en-US" sz="2400">
              <a:solidFill>
                <a:srgbClr val="6D7777"/>
              </a:solidFill>
              <a:latin typeface="Arial" pitchFamily="34" charset="0"/>
              <a:ea typeface="ＭＳ Ｐゴシック" pitchFamily="34" charset="-128"/>
              <a:cs typeface="Arial" pitchFamily="34" charset="0"/>
            </a:endParaRPr>
          </a:p>
        </p:txBody>
      </p:sp>
      <p:sp>
        <p:nvSpPr>
          <p:cNvPr id="39949" name="Text Box 78"/>
          <p:cNvSpPr txBox="1">
            <a:spLocks noChangeArrowheads="1"/>
          </p:cNvSpPr>
          <p:nvPr/>
        </p:nvSpPr>
        <p:spPr bwMode="auto">
          <a:xfrm>
            <a:off x="3539066" y="4697453"/>
            <a:ext cx="1281120" cy="461665"/>
          </a:xfrm>
          <a:prstGeom prst="rect">
            <a:avLst/>
          </a:prstGeom>
          <a:noFill/>
          <a:ln w="9525">
            <a:noFill/>
            <a:miter lim="800000"/>
            <a:headEnd/>
            <a:tailEnd/>
          </a:ln>
        </p:spPr>
        <p:txBody>
          <a:bodyPr wrap="none">
            <a:spAutoFit/>
          </a:bodyPr>
          <a:lstStyle/>
          <a:p>
            <a:pPr defTabSz="1219170" fontAlgn="base">
              <a:spcBef>
                <a:spcPct val="0"/>
              </a:spcBef>
              <a:spcAft>
                <a:spcPct val="0"/>
              </a:spcAft>
            </a:pPr>
            <a:r>
              <a:rPr lang="en-GB" sz="2400" b="1">
                <a:solidFill>
                  <a:srgbClr val="FFFFFF"/>
                </a:solidFill>
                <a:latin typeface="Arial" pitchFamily="34" charset="0"/>
                <a:ea typeface="ＭＳ Ｐゴシック" pitchFamily="34" charset="-128"/>
                <a:cs typeface="Arial" pitchFamily="34" charset="0"/>
              </a:rPr>
              <a:t>Privacy</a:t>
            </a:r>
            <a:endParaRPr lang="en-US" sz="2400" b="1">
              <a:solidFill>
                <a:srgbClr val="FFFFFF"/>
              </a:solidFill>
              <a:latin typeface="Arial" pitchFamily="34" charset="0"/>
              <a:ea typeface="ＭＳ Ｐゴシック" pitchFamily="34" charset="-128"/>
              <a:cs typeface="Arial" pitchFamily="34" charset="0"/>
            </a:endParaRPr>
          </a:p>
        </p:txBody>
      </p:sp>
      <p:pic>
        <p:nvPicPr>
          <p:cNvPr id="39950" name="Picture 79" descr="bc_for_biz_04"/>
          <p:cNvPicPr>
            <a:picLocks noChangeAspect="1" noChangeArrowheads="1"/>
          </p:cNvPicPr>
          <p:nvPr/>
        </p:nvPicPr>
        <p:blipFill>
          <a:blip r:embed="rId6"/>
          <a:srcRect/>
          <a:stretch>
            <a:fillRect/>
          </a:stretch>
        </p:blipFill>
        <p:spPr bwMode="auto">
          <a:xfrm>
            <a:off x="6553200" y="3694153"/>
            <a:ext cx="2504017" cy="1750484"/>
          </a:xfrm>
          <a:prstGeom prst="rect">
            <a:avLst/>
          </a:prstGeom>
          <a:noFill/>
          <a:ln w="9525">
            <a:noFill/>
            <a:miter lim="800000"/>
            <a:headEnd/>
            <a:tailEnd/>
          </a:ln>
        </p:spPr>
      </p:pic>
      <p:sp>
        <p:nvSpPr>
          <p:cNvPr id="39951" name="Rectangle 4"/>
          <p:cNvSpPr>
            <a:spLocks noChangeArrowheads="1"/>
          </p:cNvSpPr>
          <p:nvPr/>
        </p:nvSpPr>
        <p:spPr bwMode="auto">
          <a:xfrm>
            <a:off x="6548966" y="3692036"/>
            <a:ext cx="2501900" cy="1750483"/>
          </a:xfrm>
          <a:prstGeom prst="rect">
            <a:avLst/>
          </a:prstGeom>
          <a:solidFill>
            <a:srgbClr val="4B8400">
              <a:alpha val="65097"/>
            </a:srgbClr>
          </a:solidFill>
          <a:ln w="19050">
            <a:noFill/>
            <a:miter lim="800000"/>
            <a:headEnd/>
            <a:tailEnd/>
          </a:ln>
        </p:spPr>
        <p:txBody>
          <a:bodyPr wrap="none" anchor="ctr"/>
          <a:lstStyle/>
          <a:p>
            <a:pPr defTabSz="609585" fontAlgn="base">
              <a:spcBef>
                <a:spcPct val="0"/>
              </a:spcBef>
              <a:spcAft>
                <a:spcPct val="0"/>
              </a:spcAft>
            </a:pPr>
            <a:endParaRPr lang="en-US" sz="2400">
              <a:solidFill>
                <a:srgbClr val="6D7777"/>
              </a:solidFill>
              <a:latin typeface="Arial" pitchFamily="34" charset="0"/>
              <a:ea typeface="ＭＳ Ｐゴシック" pitchFamily="34" charset="-128"/>
              <a:cs typeface="Arial" pitchFamily="34" charset="0"/>
            </a:endParaRPr>
          </a:p>
        </p:txBody>
      </p:sp>
      <p:sp>
        <p:nvSpPr>
          <p:cNvPr id="39952" name="Rectangle 7"/>
          <p:cNvSpPr>
            <a:spLocks noChangeArrowheads="1"/>
          </p:cNvSpPr>
          <p:nvPr/>
        </p:nvSpPr>
        <p:spPr bwMode="auto">
          <a:xfrm>
            <a:off x="3357032" y="1509752"/>
            <a:ext cx="2508251" cy="1752600"/>
          </a:xfrm>
          <a:prstGeom prst="rect">
            <a:avLst/>
          </a:prstGeom>
          <a:solidFill>
            <a:srgbClr val="325C80">
              <a:alpha val="60001"/>
            </a:srgbClr>
          </a:solidFill>
          <a:ln w="19050">
            <a:noFill/>
            <a:miter lim="800000"/>
            <a:headEnd/>
            <a:tailEnd/>
          </a:ln>
        </p:spPr>
        <p:txBody>
          <a:bodyPr wrap="none" anchor="ctr"/>
          <a:lstStyle/>
          <a:p>
            <a:pPr defTabSz="609585" fontAlgn="base">
              <a:spcBef>
                <a:spcPct val="0"/>
              </a:spcBef>
              <a:spcAft>
                <a:spcPct val="0"/>
              </a:spcAft>
            </a:pPr>
            <a:endParaRPr lang="en-US" sz="2400">
              <a:solidFill>
                <a:srgbClr val="6D7777"/>
              </a:solidFill>
              <a:latin typeface="Arial" pitchFamily="34" charset="0"/>
              <a:ea typeface="ＭＳ Ｐゴシック" pitchFamily="34" charset="-128"/>
              <a:cs typeface="Arial" pitchFamily="34" charset="0"/>
            </a:endParaRPr>
          </a:p>
        </p:txBody>
      </p:sp>
      <p:sp>
        <p:nvSpPr>
          <p:cNvPr id="39953" name="Text Box 74"/>
          <p:cNvSpPr txBox="1">
            <a:spLocks noChangeArrowheads="1"/>
          </p:cNvSpPr>
          <p:nvPr/>
        </p:nvSpPr>
        <p:spPr bwMode="auto">
          <a:xfrm>
            <a:off x="3422650" y="1541504"/>
            <a:ext cx="1799167" cy="830997"/>
          </a:xfrm>
          <a:prstGeom prst="rect">
            <a:avLst/>
          </a:prstGeom>
          <a:noFill/>
          <a:ln w="9525">
            <a:noFill/>
            <a:miter lim="800000"/>
            <a:headEnd/>
            <a:tailEnd/>
          </a:ln>
        </p:spPr>
        <p:txBody>
          <a:bodyPr>
            <a:spAutoFit/>
          </a:bodyPr>
          <a:lstStyle/>
          <a:p>
            <a:pPr defTabSz="1219170" fontAlgn="base">
              <a:spcBef>
                <a:spcPct val="0"/>
              </a:spcBef>
              <a:spcAft>
                <a:spcPct val="0"/>
              </a:spcAft>
            </a:pPr>
            <a:r>
              <a:rPr lang="en-GB" sz="2400" b="1" dirty="0">
                <a:solidFill>
                  <a:srgbClr val="FFFFFF"/>
                </a:solidFill>
                <a:latin typeface="Arial" pitchFamily="34" charset="0"/>
                <a:ea typeface="ＭＳ Ｐゴシック" pitchFamily="34" charset="-128"/>
                <a:cs typeface="Arial" pitchFamily="34" charset="0"/>
              </a:rPr>
              <a:t>Shared ledger</a:t>
            </a:r>
            <a:endParaRPr lang="en-US" sz="2400" b="1" dirty="0">
              <a:solidFill>
                <a:srgbClr val="FFFFFF"/>
              </a:solidFill>
              <a:latin typeface="Arial" pitchFamily="34" charset="0"/>
              <a:ea typeface="ＭＳ Ｐゴシック" pitchFamily="34" charset="-128"/>
              <a:cs typeface="Arial" pitchFamily="34" charset="0"/>
            </a:endParaRPr>
          </a:p>
        </p:txBody>
      </p:sp>
      <p:grpSp>
        <p:nvGrpSpPr>
          <p:cNvPr id="39954" name="Group 37"/>
          <p:cNvGrpSpPr>
            <a:grpSpLocks/>
          </p:cNvGrpSpPr>
          <p:nvPr/>
        </p:nvGrpSpPr>
        <p:grpSpPr bwMode="auto">
          <a:xfrm>
            <a:off x="3198284" y="1391220"/>
            <a:ext cx="2821516" cy="1985433"/>
            <a:chOff x="1541" y="774"/>
            <a:chExt cx="1333" cy="938"/>
          </a:xfrm>
        </p:grpSpPr>
        <p:sp>
          <p:nvSpPr>
            <p:cNvPr id="39967" name="Freeform 38"/>
            <p:cNvSpPr>
              <a:spLocks/>
            </p:cNvSpPr>
            <p:nvPr/>
          </p:nvSpPr>
          <p:spPr bwMode="auto">
            <a:xfrm flipH="1">
              <a:off x="1541" y="774"/>
              <a:ext cx="137" cy="931"/>
            </a:xfrm>
            <a:custGeom>
              <a:avLst/>
              <a:gdLst>
                <a:gd name="T0" fmla="*/ 0 w 84"/>
                <a:gd name="T1" fmla="*/ 0 h 678"/>
                <a:gd name="T2" fmla="*/ 364 w 84"/>
                <a:gd name="T3" fmla="*/ 0 h 678"/>
                <a:gd name="T4" fmla="*/ 351 w 84"/>
                <a:gd name="T5" fmla="*/ 1755 h 678"/>
                <a:gd name="T6" fmla="*/ 0 w 84"/>
                <a:gd name="T7" fmla="*/ 1755 h 678"/>
                <a:gd name="T8" fmla="*/ 0 60000 65536"/>
                <a:gd name="T9" fmla="*/ 0 60000 65536"/>
                <a:gd name="T10" fmla="*/ 0 60000 65536"/>
                <a:gd name="T11" fmla="*/ 0 60000 65536"/>
                <a:gd name="T12" fmla="*/ 0 w 84"/>
                <a:gd name="T13" fmla="*/ 0 h 678"/>
                <a:gd name="T14" fmla="*/ 84 w 84"/>
                <a:gd name="T15" fmla="*/ 678 h 678"/>
              </a:gdLst>
              <a:ahLst/>
              <a:cxnLst>
                <a:cxn ang="T8">
                  <a:pos x="T0" y="T1"/>
                </a:cxn>
                <a:cxn ang="T9">
                  <a:pos x="T2" y="T3"/>
                </a:cxn>
                <a:cxn ang="T10">
                  <a:pos x="T4" y="T5"/>
                </a:cxn>
                <a:cxn ang="T11">
                  <a:pos x="T6" y="T7"/>
                </a:cxn>
              </a:cxnLst>
              <a:rect l="T12" t="T13" r="T14" b="T15"/>
              <a:pathLst>
                <a:path w="84" h="678">
                  <a:moveTo>
                    <a:pt x="0" y="0"/>
                  </a:moveTo>
                  <a:lnTo>
                    <a:pt x="84" y="0"/>
                  </a:lnTo>
                  <a:lnTo>
                    <a:pt x="81" y="678"/>
                  </a:lnTo>
                  <a:lnTo>
                    <a:pt x="0" y="678"/>
                  </a:lnTo>
                </a:path>
              </a:pathLst>
            </a:custGeom>
            <a:noFill/>
            <a:ln w="28575" cmpd="sng">
              <a:solidFill>
                <a:srgbClr val="325C80"/>
              </a:solidFill>
              <a:round/>
              <a:headEnd/>
              <a:tailEnd/>
            </a:ln>
          </p:spPr>
          <p:txBody>
            <a:bodyPr/>
            <a:lstStyle/>
            <a:p>
              <a:pPr defTabSz="1219170" fontAlgn="base">
                <a:spcBef>
                  <a:spcPct val="0"/>
                </a:spcBef>
                <a:spcAft>
                  <a:spcPct val="0"/>
                </a:spcAft>
              </a:pPr>
              <a:endParaRPr lang="en-US" sz="2400" b="1">
                <a:solidFill>
                  <a:srgbClr val="6D7777"/>
                </a:solidFill>
                <a:latin typeface="Arial" pitchFamily="34" charset="0"/>
                <a:ea typeface="ＭＳ Ｐゴシック" pitchFamily="34" charset="-128"/>
                <a:cs typeface="Arial" pitchFamily="34" charset="0"/>
              </a:endParaRPr>
            </a:p>
          </p:txBody>
        </p:sp>
        <p:sp>
          <p:nvSpPr>
            <p:cNvPr id="39968" name="Freeform 39"/>
            <p:cNvSpPr>
              <a:spLocks/>
            </p:cNvSpPr>
            <p:nvPr/>
          </p:nvSpPr>
          <p:spPr bwMode="auto">
            <a:xfrm>
              <a:off x="2737" y="781"/>
              <a:ext cx="137" cy="931"/>
            </a:xfrm>
            <a:custGeom>
              <a:avLst/>
              <a:gdLst>
                <a:gd name="T0" fmla="*/ 0 w 84"/>
                <a:gd name="T1" fmla="*/ 0 h 678"/>
                <a:gd name="T2" fmla="*/ 364 w 84"/>
                <a:gd name="T3" fmla="*/ 0 h 678"/>
                <a:gd name="T4" fmla="*/ 351 w 84"/>
                <a:gd name="T5" fmla="*/ 1755 h 678"/>
                <a:gd name="T6" fmla="*/ 0 w 84"/>
                <a:gd name="T7" fmla="*/ 1755 h 678"/>
                <a:gd name="T8" fmla="*/ 0 60000 65536"/>
                <a:gd name="T9" fmla="*/ 0 60000 65536"/>
                <a:gd name="T10" fmla="*/ 0 60000 65536"/>
                <a:gd name="T11" fmla="*/ 0 60000 65536"/>
                <a:gd name="T12" fmla="*/ 0 w 84"/>
                <a:gd name="T13" fmla="*/ 0 h 678"/>
                <a:gd name="T14" fmla="*/ 84 w 84"/>
                <a:gd name="T15" fmla="*/ 678 h 678"/>
              </a:gdLst>
              <a:ahLst/>
              <a:cxnLst>
                <a:cxn ang="T8">
                  <a:pos x="T0" y="T1"/>
                </a:cxn>
                <a:cxn ang="T9">
                  <a:pos x="T2" y="T3"/>
                </a:cxn>
                <a:cxn ang="T10">
                  <a:pos x="T4" y="T5"/>
                </a:cxn>
                <a:cxn ang="T11">
                  <a:pos x="T6" y="T7"/>
                </a:cxn>
              </a:cxnLst>
              <a:rect l="T12" t="T13" r="T14" b="T15"/>
              <a:pathLst>
                <a:path w="84" h="678">
                  <a:moveTo>
                    <a:pt x="0" y="0"/>
                  </a:moveTo>
                  <a:lnTo>
                    <a:pt x="84" y="0"/>
                  </a:lnTo>
                  <a:lnTo>
                    <a:pt x="81" y="678"/>
                  </a:lnTo>
                  <a:lnTo>
                    <a:pt x="0" y="678"/>
                  </a:lnTo>
                </a:path>
              </a:pathLst>
            </a:custGeom>
            <a:noFill/>
            <a:ln w="28575" cmpd="sng">
              <a:solidFill>
                <a:srgbClr val="325C80"/>
              </a:solidFill>
              <a:round/>
              <a:headEnd/>
              <a:tailEnd/>
            </a:ln>
          </p:spPr>
          <p:txBody>
            <a:bodyPr/>
            <a:lstStyle/>
            <a:p>
              <a:pPr defTabSz="1219170" fontAlgn="base">
                <a:spcBef>
                  <a:spcPct val="0"/>
                </a:spcBef>
                <a:spcAft>
                  <a:spcPct val="0"/>
                </a:spcAft>
              </a:pPr>
              <a:endParaRPr lang="en-US" sz="2400" b="1">
                <a:solidFill>
                  <a:srgbClr val="6D7777"/>
                </a:solidFill>
                <a:latin typeface="Arial" pitchFamily="34" charset="0"/>
                <a:ea typeface="ＭＳ Ｐゴシック" pitchFamily="34" charset="-128"/>
                <a:cs typeface="Arial" pitchFamily="34" charset="0"/>
              </a:endParaRPr>
            </a:p>
          </p:txBody>
        </p:sp>
      </p:grpSp>
      <p:grpSp>
        <p:nvGrpSpPr>
          <p:cNvPr id="39955" name="Group 40"/>
          <p:cNvGrpSpPr>
            <a:grpSpLocks/>
          </p:cNvGrpSpPr>
          <p:nvPr/>
        </p:nvGrpSpPr>
        <p:grpSpPr bwMode="auto">
          <a:xfrm>
            <a:off x="6385984" y="1399687"/>
            <a:ext cx="2821516" cy="1985433"/>
            <a:chOff x="1541" y="774"/>
            <a:chExt cx="1333" cy="938"/>
          </a:xfrm>
        </p:grpSpPr>
        <p:sp>
          <p:nvSpPr>
            <p:cNvPr id="39965" name="Freeform 41"/>
            <p:cNvSpPr>
              <a:spLocks/>
            </p:cNvSpPr>
            <p:nvPr/>
          </p:nvSpPr>
          <p:spPr bwMode="auto">
            <a:xfrm flipH="1">
              <a:off x="1541" y="774"/>
              <a:ext cx="137" cy="931"/>
            </a:xfrm>
            <a:custGeom>
              <a:avLst/>
              <a:gdLst>
                <a:gd name="T0" fmla="*/ 0 w 84"/>
                <a:gd name="T1" fmla="*/ 0 h 678"/>
                <a:gd name="T2" fmla="*/ 364 w 84"/>
                <a:gd name="T3" fmla="*/ 0 h 678"/>
                <a:gd name="T4" fmla="*/ 351 w 84"/>
                <a:gd name="T5" fmla="*/ 1755 h 678"/>
                <a:gd name="T6" fmla="*/ 0 w 84"/>
                <a:gd name="T7" fmla="*/ 1755 h 678"/>
                <a:gd name="T8" fmla="*/ 0 60000 65536"/>
                <a:gd name="T9" fmla="*/ 0 60000 65536"/>
                <a:gd name="T10" fmla="*/ 0 60000 65536"/>
                <a:gd name="T11" fmla="*/ 0 60000 65536"/>
                <a:gd name="T12" fmla="*/ 0 w 84"/>
                <a:gd name="T13" fmla="*/ 0 h 678"/>
                <a:gd name="T14" fmla="*/ 84 w 84"/>
                <a:gd name="T15" fmla="*/ 678 h 678"/>
              </a:gdLst>
              <a:ahLst/>
              <a:cxnLst>
                <a:cxn ang="T8">
                  <a:pos x="T0" y="T1"/>
                </a:cxn>
                <a:cxn ang="T9">
                  <a:pos x="T2" y="T3"/>
                </a:cxn>
                <a:cxn ang="T10">
                  <a:pos x="T4" y="T5"/>
                </a:cxn>
                <a:cxn ang="T11">
                  <a:pos x="T6" y="T7"/>
                </a:cxn>
              </a:cxnLst>
              <a:rect l="T12" t="T13" r="T14" b="T15"/>
              <a:pathLst>
                <a:path w="84" h="678">
                  <a:moveTo>
                    <a:pt x="0" y="0"/>
                  </a:moveTo>
                  <a:lnTo>
                    <a:pt x="84" y="0"/>
                  </a:lnTo>
                  <a:lnTo>
                    <a:pt x="81" y="678"/>
                  </a:lnTo>
                  <a:lnTo>
                    <a:pt x="0" y="678"/>
                  </a:lnTo>
                </a:path>
              </a:pathLst>
            </a:custGeom>
            <a:noFill/>
            <a:ln w="28575" cmpd="sng">
              <a:solidFill>
                <a:srgbClr val="AD1625"/>
              </a:solidFill>
              <a:round/>
              <a:headEnd/>
              <a:tailEnd/>
            </a:ln>
          </p:spPr>
          <p:txBody>
            <a:bodyPr/>
            <a:lstStyle/>
            <a:p>
              <a:pPr defTabSz="1219170" fontAlgn="base">
                <a:spcBef>
                  <a:spcPct val="0"/>
                </a:spcBef>
                <a:spcAft>
                  <a:spcPct val="0"/>
                </a:spcAft>
              </a:pPr>
              <a:endParaRPr lang="en-US" sz="2400" b="1">
                <a:solidFill>
                  <a:srgbClr val="6D7777"/>
                </a:solidFill>
                <a:latin typeface="Arial" pitchFamily="34" charset="0"/>
                <a:ea typeface="ＭＳ Ｐゴシック" pitchFamily="34" charset="-128"/>
                <a:cs typeface="Arial" pitchFamily="34" charset="0"/>
              </a:endParaRPr>
            </a:p>
          </p:txBody>
        </p:sp>
        <p:sp>
          <p:nvSpPr>
            <p:cNvPr id="39966" name="Freeform 42"/>
            <p:cNvSpPr>
              <a:spLocks/>
            </p:cNvSpPr>
            <p:nvPr/>
          </p:nvSpPr>
          <p:spPr bwMode="auto">
            <a:xfrm>
              <a:off x="2737" y="781"/>
              <a:ext cx="137" cy="931"/>
            </a:xfrm>
            <a:custGeom>
              <a:avLst/>
              <a:gdLst>
                <a:gd name="T0" fmla="*/ 0 w 84"/>
                <a:gd name="T1" fmla="*/ 0 h 678"/>
                <a:gd name="T2" fmla="*/ 364 w 84"/>
                <a:gd name="T3" fmla="*/ 0 h 678"/>
                <a:gd name="T4" fmla="*/ 351 w 84"/>
                <a:gd name="T5" fmla="*/ 1755 h 678"/>
                <a:gd name="T6" fmla="*/ 0 w 84"/>
                <a:gd name="T7" fmla="*/ 1755 h 678"/>
                <a:gd name="T8" fmla="*/ 0 60000 65536"/>
                <a:gd name="T9" fmla="*/ 0 60000 65536"/>
                <a:gd name="T10" fmla="*/ 0 60000 65536"/>
                <a:gd name="T11" fmla="*/ 0 60000 65536"/>
                <a:gd name="T12" fmla="*/ 0 w 84"/>
                <a:gd name="T13" fmla="*/ 0 h 678"/>
                <a:gd name="T14" fmla="*/ 84 w 84"/>
                <a:gd name="T15" fmla="*/ 678 h 678"/>
              </a:gdLst>
              <a:ahLst/>
              <a:cxnLst>
                <a:cxn ang="T8">
                  <a:pos x="T0" y="T1"/>
                </a:cxn>
                <a:cxn ang="T9">
                  <a:pos x="T2" y="T3"/>
                </a:cxn>
                <a:cxn ang="T10">
                  <a:pos x="T4" y="T5"/>
                </a:cxn>
                <a:cxn ang="T11">
                  <a:pos x="T6" y="T7"/>
                </a:cxn>
              </a:cxnLst>
              <a:rect l="T12" t="T13" r="T14" b="T15"/>
              <a:pathLst>
                <a:path w="84" h="678">
                  <a:moveTo>
                    <a:pt x="0" y="0"/>
                  </a:moveTo>
                  <a:lnTo>
                    <a:pt x="84" y="0"/>
                  </a:lnTo>
                  <a:lnTo>
                    <a:pt x="81" y="678"/>
                  </a:lnTo>
                  <a:lnTo>
                    <a:pt x="0" y="678"/>
                  </a:lnTo>
                </a:path>
              </a:pathLst>
            </a:custGeom>
            <a:noFill/>
            <a:ln w="28575" cmpd="sng">
              <a:solidFill>
                <a:srgbClr val="AD1625"/>
              </a:solidFill>
              <a:round/>
              <a:headEnd/>
              <a:tailEnd/>
            </a:ln>
          </p:spPr>
          <p:txBody>
            <a:bodyPr/>
            <a:lstStyle/>
            <a:p>
              <a:pPr defTabSz="1219170" fontAlgn="base">
                <a:spcBef>
                  <a:spcPct val="0"/>
                </a:spcBef>
                <a:spcAft>
                  <a:spcPct val="0"/>
                </a:spcAft>
              </a:pPr>
              <a:endParaRPr lang="en-US" sz="2400" b="1">
                <a:solidFill>
                  <a:srgbClr val="6D7777"/>
                </a:solidFill>
                <a:latin typeface="Arial" pitchFamily="34" charset="0"/>
                <a:ea typeface="ＭＳ Ｐゴシック" pitchFamily="34" charset="-128"/>
                <a:cs typeface="Arial" pitchFamily="34" charset="0"/>
              </a:endParaRPr>
            </a:p>
          </p:txBody>
        </p:sp>
      </p:grpSp>
      <p:grpSp>
        <p:nvGrpSpPr>
          <p:cNvPr id="39956" name="Group 43"/>
          <p:cNvGrpSpPr>
            <a:grpSpLocks/>
          </p:cNvGrpSpPr>
          <p:nvPr/>
        </p:nvGrpSpPr>
        <p:grpSpPr bwMode="auto">
          <a:xfrm>
            <a:off x="3189817" y="3605253"/>
            <a:ext cx="2821516" cy="1985433"/>
            <a:chOff x="1541" y="774"/>
            <a:chExt cx="1333" cy="938"/>
          </a:xfrm>
        </p:grpSpPr>
        <p:sp>
          <p:nvSpPr>
            <p:cNvPr id="39963" name="Freeform 44"/>
            <p:cNvSpPr>
              <a:spLocks/>
            </p:cNvSpPr>
            <p:nvPr/>
          </p:nvSpPr>
          <p:spPr bwMode="auto">
            <a:xfrm flipH="1">
              <a:off x="1541" y="774"/>
              <a:ext cx="137" cy="931"/>
            </a:xfrm>
            <a:custGeom>
              <a:avLst/>
              <a:gdLst>
                <a:gd name="T0" fmla="*/ 0 w 84"/>
                <a:gd name="T1" fmla="*/ 0 h 678"/>
                <a:gd name="T2" fmla="*/ 364 w 84"/>
                <a:gd name="T3" fmla="*/ 0 h 678"/>
                <a:gd name="T4" fmla="*/ 351 w 84"/>
                <a:gd name="T5" fmla="*/ 1755 h 678"/>
                <a:gd name="T6" fmla="*/ 0 w 84"/>
                <a:gd name="T7" fmla="*/ 1755 h 678"/>
                <a:gd name="T8" fmla="*/ 0 60000 65536"/>
                <a:gd name="T9" fmla="*/ 0 60000 65536"/>
                <a:gd name="T10" fmla="*/ 0 60000 65536"/>
                <a:gd name="T11" fmla="*/ 0 60000 65536"/>
                <a:gd name="T12" fmla="*/ 0 w 84"/>
                <a:gd name="T13" fmla="*/ 0 h 678"/>
                <a:gd name="T14" fmla="*/ 84 w 84"/>
                <a:gd name="T15" fmla="*/ 678 h 678"/>
              </a:gdLst>
              <a:ahLst/>
              <a:cxnLst>
                <a:cxn ang="T8">
                  <a:pos x="T0" y="T1"/>
                </a:cxn>
                <a:cxn ang="T9">
                  <a:pos x="T2" y="T3"/>
                </a:cxn>
                <a:cxn ang="T10">
                  <a:pos x="T4" y="T5"/>
                </a:cxn>
                <a:cxn ang="T11">
                  <a:pos x="T6" y="T7"/>
                </a:cxn>
              </a:cxnLst>
              <a:rect l="T12" t="T13" r="T14" b="T15"/>
              <a:pathLst>
                <a:path w="84" h="678">
                  <a:moveTo>
                    <a:pt x="0" y="0"/>
                  </a:moveTo>
                  <a:lnTo>
                    <a:pt x="84" y="0"/>
                  </a:lnTo>
                  <a:lnTo>
                    <a:pt x="81" y="678"/>
                  </a:lnTo>
                  <a:lnTo>
                    <a:pt x="0" y="678"/>
                  </a:lnTo>
                </a:path>
              </a:pathLst>
            </a:custGeom>
            <a:noFill/>
            <a:ln w="28575" cmpd="sng">
              <a:solidFill>
                <a:srgbClr val="562F72"/>
              </a:solidFill>
              <a:round/>
              <a:headEnd/>
              <a:tailEnd/>
            </a:ln>
          </p:spPr>
          <p:txBody>
            <a:bodyPr/>
            <a:lstStyle/>
            <a:p>
              <a:pPr defTabSz="1219170" fontAlgn="base">
                <a:spcBef>
                  <a:spcPct val="0"/>
                </a:spcBef>
                <a:spcAft>
                  <a:spcPct val="0"/>
                </a:spcAft>
              </a:pPr>
              <a:endParaRPr lang="en-US" sz="2400" b="1">
                <a:solidFill>
                  <a:srgbClr val="6D7777"/>
                </a:solidFill>
                <a:latin typeface="Arial" pitchFamily="34" charset="0"/>
                <a:ea typeface="ＭＳ Ｐゴシック" pitchFamily="34" charset="-128"/>
                <a:cs typeface="Arial" pitchFamily="34" charset="0"/>
              </a:endParaRPr>
            </a:p>
          </p:txBody>
        </p:sp>
        <p:sp>
          <p:nvSpPr>
            <p:cNvPr id="39964" name="Freeform 45"/>
            <p:cNvSpPr>
              <a:spLocks/>
            </p:cNvSpPr>
            <p:nvPr/>
          </p:nvSpPr>
          <p:spPr bwMode="auto">
            <a:xfrm>
              <a:off x="2737" y="781"/>
              <a:ext cx="137" cy="931"/>
            </a:xfrm>
            <a:custGeom>
              <a:avLst/>
              <a:gdLst>
                <a:gd name="T0" fmla="*/ 0 w 84"/>
                <a:gd name="T1" fmla="*/ 0 h 678"/>
                <a:gd name="T2" fmla="*/ 364 w 84"/>
                <a:gd name="T3" fmla="*/ 0 h 678"/>
                <a:gd name="T4" fmla="*/ 351 w 84"/>
                <a:gd name="T5" fmla="*/ 1755 h 678"/>
                <a:gd name="T6" fmla="*/ 0 w 84"/>
                <a:gd name="T7" fmla="*/ 1755 h 678"/>
                <a:gd name="T8" fmla="*/ 0 60000 65536"/>
                <a:gd name="T9" fmla="*/ 0 60000 65536"/>
                <a:gd name="T10" fmla="*/ 0 60000 65536"/>
                <a:gd name="T11" fmla="*/ 0 60000 65536"/>
                <a:gd name="T12" fmla="*/ 0 w 84"/>
                <a:gd name="T13" fmla="*/ 0 h 678"/>
                <a:gd name="T14" fmla="*/ 84 w 84"/>
                <a:gd name="T15" fmla="*/ 678 h 678"/>
              </a:gdLst>
              <a:ahLst/>
              <a:cxnLst>
                <a:cxn ang="T8">
                  <a:pos x="T0" y="T1"/>
                </a:cxn>
                <a:cxn ang="T9">
                  <a:pos x="T2" y="T3"/>
                </a:cxn>
                <a:cxn ang="T10">
                  <a:pos x="T4" y="T5"/>
                </a:cxn>
                <a:cxn ang="T11">
                  <a:pos x="T6" y="T7"/>
                </a:cxn>
              </a:cxnLst>
              <a:rect l="T12" t="T13" r="T14" b="T15"/>
              <a:pathLst>
                <a:path w="84" h="678">
                  <a:moveTo>
                    <a:pt x="0" y="0"/>
                  </a:moveTo>
                  <a:lnTo>
                    <a:pt x="84" y="0"/>
                  </a:lnTo>
                  <a:lnTo>
                    <a:pt x="81" y="678"/>
                  </a:lnTo>
                  <a:lnTo>
                    <a:pt x="0" y="678"/>
                  </a:lnTo>
                </a:path>
              </a:pathLst>
            </a:custGeom>
            <a:noFill/>
            <a:ln w="28575" cmpd="sng">
              <a:solidFill>
                <a:srgbClr val="562F72"/>
              </a:solidFill>
              <a:round/>
              <a:headEnd/>
              <a:tailEnd/>
            </a:ln>
          </p:spPr>
          <p:txBody>
            <a:bodyPr/>
            <a:lstStyle/>
            <a:p>
              <a:pPr defTabSz="1219170" fontAlgn="base">
                <a:spcBef>
                  <a:spcPct val="0"/>
                </a:spcBef>
                <a:spcAft>
                  <a:spcPct val="0"/>
                </a:spcAft>
              </a:pPr>
              <a:endParaRPr lang="en-US" sz="2400" b="1">
                <a:solidFill>
                  <a:srgbClr val="6D7777"/>
                </a:solidFill>
                <a:latin typeface="Arial" pitchFamily="34" charset="0"/>
                <a:ea typeface="ＭＳ Ｐゴシック" pitchFamily="34" charset="-128"/>
                <a:cs typeface="Arial" pitchFamily="34" charset="0"/>
              </a:endParaRPr>
            </a:p>
          </p:txBody>
        </p:sp>
      </p:grpSp>
      <p:grpSp>
        <p:nvGrpSpPr>
          <p:cNvPr id="39957" name="Group 46"/>
          <p:cNvGrpSpPr>
            <a:grpSpLocks/>
          </p:cNvGrpSpPr>
          <p:nvPr/>
        </p:nvGrpSpPr>
        <p:grpSpPr bwMode="auto">
          <a:xfrm>
            <a:off x="6377517" y="3613720"/>
            <a:ext cx="2821516" cy="1985433"/>
            <a:chOff x="1541" y="774"/>
            <a:chExt cx="1333" cy="938"/>
          </a:xfrm>
        </p:grpSpPr>
        <p:sp>
          <p:nvSpPr>
            <p:cNvPr id="39961" name="Freeform 47"/>
            <p:cNvSpPr>
              <a:spLocks/>
            </p:cNvSpPr>
            <p:nvPr/>
          </p:nvSpPr>
          <p:spPr bwMode="auto">
            <a:xfrm flipH="1">
              <a:off x="1541" y="774"/>
              <a:ext cx="137" cy="931"/>
            </a:xfrm>
            <a:custGeom>
              <a:avLst/>
              <a:gdLst>
                <a:gd name="T0" fmla="*/ 0 w 84"/>
                <a:gd name="T1" fmla="*/ 0 h 678"/>
                <a:gd name="T2" fmla="*/ 364 w 84"/>
                <a:gd name="T3" fmla="*/ 0 h 678"/>
                <a:gd name="T4" fmla="*/ 351 w 84"/>
                <a:gd name="T5" fmla="*/ 1755 h 678"/>
                <a:gd name="T6" fmla="*/ 0 w 84"/>
                <a:gd name="T7" fmla="*/ 1755 h 678"/>
                <a:gd name="T8" fmla="*/ 0 60000 65536"/>
                <a:gd name="T9" fmla="*/ 0 60000 65536"/>
                <a:gd name="T10" fmla="*/ 0 60000 65536"/>
                <a:gd name="T11" fmla="*/ 0 60000 65536"/>
                <a:gd name="T12" fmla="*/ 0 w 84"/>
                <a:gd name="T13" fmla="*/ 0 h 678"/>
                <a:gd name="T14" fmla="*/ 84 w 84"/>
                <a:gd name="T15" fmla="*/ 678 h 678"/>
              </a:gdLst>
              <a:ahLst/>
              <a:cxnLst>
                <a:cxn ang="T8">
                  <a:pos x="T0" y="T1"/>
                </a:cxn>
                <a:cxn ang="T9">
                  <a:pos x="T2" y="T3"/>
                </a:cxn>
                <a:cxn ang="T10">
                  <a:pos x="T4" y="T5"/>
                </a:cxn>
                <a:cxn ang="T11">
                  <a:pos x="T6" y="T7"/>
                </a:cxn>
              </a:cxnLst>
              <a:rect l="T12" t="T13" r="T14" b="T15"/>
              <a:pathLst>
                <a:path w="84" h="678">
                  <a:moveTo>
                    <a:pt x="0" y="0"/>
                  </a:moveTo>
                  <a:lnTo>
                    <a:pt x="84" y="0"/>
                  </a:lnTo>
                  <a:lnTo>
                    <a:pt x="81" y="678"/>
                  </a:lnTo>
                  <a:lnTo>
                    <a:pt x="0" y="678"/>
                  </a:lnTo>
                </a:path>
              </a:pathLst>
            </a:custGeom>
            <a:noFill/>
            <a:ln w="28575" cmpd="sng">
              <a:solidFill>
                <a:srgbClr val="4B8400"/>
              </a:solidFill>
              <a:round/>
              <a:headEnd/>
              <a:tailEnd/>
            </a:ln>
          </p:spPr>
          <p:txBody>
            <a:bodyPr/>
            <a:lstStyle/>
            <a:p>
              <a:pPr defTabSz="1219170" fontAlgn="base">
                <a:spcBef>
                  <a:spcPct val="0"/>
                </a:spcBef>
                <a:spcAft>
                  <a:spcPct val="0"/>
                </a:spcAft>
              </a:pPr>
              <a:endParaRPr lang="en-US" sz="2400" b="1">
                <a:solidFill>
                  <a:srgbClr val="6D7777"/>
                </a:solidFill>
                <a:latin typeface="Arial" pitchFamily="34" charset="0"/>
                <a:ea typeface="ＭＳ Ｐゴシック" pitchFamily="34" charset="-128"/>
                <a:cs typeface="Arial" pitchFamily="34" charset="0"/>
              </a:endParaRPr>
            </a:p>
          </p:txBody>
        </p:sp>
        <p:sp>
          <p:nvSpPr>
            <p:cNvPr id="39962" name="Freeform 48"/>
            <p:cNvSpPr>
              <a:spLocks/>
            </p:cNvSpPr>
            <p:nvPr/>
          </p:nvSpPr>
          <p:spPr bwMode="auto">
            <a:xfrm>
              <a:off x="2737" y="781"/>
              <a:ext cx="137" cy="931"/>
            </a:xfrm>
            <a:custGeom>
              <a:avLst/>
              <a:gdLst>
                <a:gd name="T0" fmla="*/ 0 w 84"/>
                <a:gd name="T1" fmla="*/ 0 h 678"/>
                <a:gd name="T2" fmla="*/ 364 w 84"/>
                <a:gd name="T3" fmla="*/ 0 h 678"/>
                <a:gd name="T4" fmla="*/ 351 w 84"/>
                <a:gd name="T5" fmla="*/ 1755 h 678"/>
                <a:gd name="T6" fmla="*/ 0 w 84"/>
                <a:gd name="T7" fmla="*/ 1755 h 678"/>
                <a:gd name="T8" fmla="*/ 0 60000 65536"/>
                <a:gd name="T9" fmla="*/ 0 60000 65536"/>
                <a:gd name="T10" fmla="*/ 0 60000 65536"/>
                <a:gd name="T11" fmla="*/ 0 60000 65536"/>
                <a:gd name="T12" fmla="*/ 0 w 84"/>
                <a:gd name="T13" fmla="*/ 0 h 678"/>
                <a:gd name="T14" fmla="*/ 84 w 84"/>
                <a:gd name="T15" fmla="*/ 678 h 678"/>
              </a:gdLst>
              <a:ahLst/>
              <a:cxnLst>
                <a:cxn ang="T8">
                  <a:pos x="T0" y="T1"/>
                </a:cxn>
                <a:cxn ang="T9">
                  <a:pos x="T2" y="T3"/>
                </a:cxn>
                <a:cxn ang="T10">
                  <a:pos x="T4" y="T5"/>
                </a:cxn>
                <a:cxn ang="T11">
                  <a:pos x="T6" y="T7"/>
                </a:cxn>
              </a:cxnLst>
              <a:rect l="T12" t="T13" r="T14" b="T15"/>
              <a:pathLst>
                <a:path w="84" h="678">
                  <a:moveTo>
                    <a:pt x="0" y="0"/>
                  </a:moveTo>
                  <a:lnTo>
                    <a:pt x="84" y="0"/>
                  </a:lnTo>
                  <a:lnTo>
                    <a:pt x="81" y="678"/>
                  </a:lnTo>
                  <a:lnTo>
                    <a:pt x="0" y="678"/>
                  </a:lnTo>
                </a:path>
              </a:pathLst>
            </a:custGeom>
            <a:noFill/>
            <a:ln w="28575" cmpd="sng">
              <a:solidFill>
                <a:srgbClr val="4B8400"/>
              </a:solidFill>
              <a:round/>
              <a:headEnd/>
              <a:tailEnd/>
            </a:ln>
          </p:spPr>
          <p:txBody>
            <a:bodyPr/>
            <a:lstStyle/>
            <a:p>
              <a:pPr defTabSz="1219170" fontAlgn="base">
                <a:spcBef>
                  <a:spcPct val="0"/>
                </a:spcBef>
                <a:spcAft>
                  <a:spcPct val="0"/>
                </a:spcAft>
              </a:pPr>
              <a:endParaRPr lang="en-US" sz="2400" b="1">
                <a:solidFill>
                  <a:srgbClr val="6D7777"/>
                </a:solidFill>
                <a:latin typeface="Arial" pitchFamily="34" charset="0"/>
                <a:ea typeface="ＭＳ Ｐゴシック" pitchFamily="34" charset="-128"/>
                <a:cs typeface="Arial" pitchFamily="34" charset="0"/>
              </a:endParaRPr>
            </a:p>
          </p:txBody>
        </p:sp>
      </p:grpSp>
      <p:sp>
        <p:nvSpPr>
          <p:cNvPr id="39958" name="TextBox 1"/>
          <p:cNvSpPr txBox="1">
            <a:spLocks noChangeArrowheads="1"/>
          </p:cNvSpPr>
          <p:nvPr/>
        </p:nvSpPr>
        <p:spPr bwMode="auto">
          <a:xfrm>
            <a:off x="523875" y="5815341"/>
            <a:ext cx="10991851" cy="523220"/>
          </a:xfrm>
          <a:prstGeom prst="rect">
            <a:avLst/>
          </a:prstGeom>
          <a:noFill/>
          <a:ln w="9525">
            <a:noFill/>
            <a:miter lim="800000"/>
            <a:headEnd/>
            <a:tailEnd/>
          </a:ln>
        </p:spPr>
        <p:txBody>
          <a:bodyPr>
            <a:spAutoFit/>
          </a:bodyPr>
          <a:lstStyle/>
          <a:p>
            <a:pPr algn="r" defTabSz="609585" fontAlgn="base">
              <a:spcBef>
                <a:spcPct val="0"/>
              </a:spcBef>
              <a:spcAft>
                <a:spcPct val="0"/>
              </a:spcAft>
            </a:pPr>
            <a:r>
              <a:rPr lang="en-US" sz="2800" dirty="0">
                <a:solidFill>
                  <a:srgbClr val="5596E6"/>
                </a:solidFill>
                <a:latin typeface="Arial" pitchFamily="34" charset="0"/>
                <a:ea typeface="ＭＳ Ｐゴシック" pitchFamily="34" charset="-128"/>
                <a:cs typeface="Arial" pitchFamily="34" charset="0"/>
              </a:rPr>
              <a:t>… can lead to broader participation, lower cost, increased efficiency</a:t>
            </a:r>
          </a:p>
        </p:txBody>
      </p:sp>
      <p:sp>
        <p:nvSpPr>
          <p:cNvPr id="39959" name="Text Box 76"/>
          <p:cNvSpPr txBox="1">
            <a:spLocks noChangeArrowheads="1"/>
          </p:cNvSpPr>
          <p:nvPr/>
        </p:nvSpPr>
        <p:spPr bwMode="auto">
          <a:xfrm>
            <a:off x="7566457" y="1564786"/>
            <a:ext cx="1399742" cy="830997"/>
          </a:xfrm>
          <a:prstGeom prst="rect">
            <a:avLst/>
          </a:prstGeom>
          <a:noFill/>
          <a:ln w="9525">
            <a:noFill/>
            <a:miter lim="800000"/>
            <a:headEnd/>
            <a:tailEnd/>
          </a:ln>
        </p:spPr>
        <p:txBody>
          <a:bodyPr wrap="none">
            <a:spAutoFit/>
          </a:bodyPr>
          <a:lstStyle/>
          <a:p>
            <a:pPr algn="r" defTabSz="1219170" fontAlgn="base">
              <a:spcBef>
                <a:spcPct val="0"/>
              </a:spcBef>
              <a:spcAft>
                <a:spcPct val="0"/>
              </a:spcAft>
            </a:pPr>
            <a:r>
              <a:rPr lang="en-GB" sz="2400" b="1">
                <a:solidFill>
                  <a:srgbClr val="FFFFFF"/>
                </a:solidFill>
                <a:latin typeface="Arial" pitchFamily="34" charset="0"/>
                <a:ea typeface="ＭＳ Ｐゴシック" pitchFamily="34" charset="-128"/>
                <a:cs typeface="Arial" pitchFamily="34" charset="0"/>
              </a:rPr>
              <a:t>Smart </a:t>
            </a:r>
          </a:p>
          <a:p>
            <a:pPr algn="r" defTabSz="1219170" fontAlgn="base">
              <a:spcBef>
                <a:spcPct val="0"/>
              </a:spcBef>
              <a:spcAft>
                <a:spcPct val="0"/>
              </a:spcAft>
            </a:pPr>
            <a:r>
              <a:rPr lang="en-GB" sz="2400" b="1">
                <a:solidFill>
                  <a:srgbClr val="FFFFFF"/>
                </a:solidFill>
                <a:latin typeface="Arial" pitchFamily="34" charset="0"/>
                <a:ea typeface="ＭＳ Ｐゴシック" pitchFamily="34" charset="-128"/>
                <a:cs typeface="Arial" pitchFamily="34" charset="0"/>
              </a:rPr>
              <a:t>contract</a:t>
            </a:r>
            <a:endParaRPr lang="en-US" sz="2400" b="1">
              <a:solidFill>
                <a:srgbClr val="FFFFFF"/>
              </a:solidFill>
              <a:latin typeface="Arial" pitchFamily="34" charset="0"/>
              <a:ea typeface="ＭＳ Ｐゴシック" pitchFamily="34" charset="-128"/>
              <a:cs typeface="Arial" pitchFamily="34" charset="0"/>
            </a:endParaRPr>
          </a:p>
        </p:txBody>
      </p:sp>
      <p:sp>
        <p:nvSpPr>
          <p:cNvPr id="39960" name="Text Box 80"/>
          <p:cNvSpPr txBox="1">
            <a:spLocks noChangeArrowheads="1"/>
          </p:cNvSpPr>
          <p:nvPr/>
        </p:nvSpPr>
        <p:spPr bwMode="auto">
          <a:xfrm>
            <a:off x="7071783" y="4737671"/>
            <a:ext cx="1843774" cy="461665"/>
          </a:xfrm>
          <a:prstGeom prst="rect">
            <a:avLst/>
          </a:prstGeom>
          <a:noFill/>
          <a:ln w="9525">
            <a:noFill/>
            <a:miter lim="800000"/>
            <a:headEnd/>
            <a:tailEnd/>
          </a:ln>
        </p:spPr>
        <p:txBody>
          <a:bodyPr wrap="none">
            <a:spAutoFit/>
          </a:bodyPr>
          <a:lstStyle/>
          <a:p>
            <a:pPr defTabSz="1219170" fontAlgn="base">
              <a:spcBef>
                <a:spcPct val="0"/>
              </a:spcBef>
              <a:spcAft>
                <a:spcPct val="0"/>
              </a:spcAft>
            </a:pPr>
            <a:r>
              <a:rPr lang="en-GB" sz="2400" b="1">
                <a:solidFill>
                  <a:srgbClr val="FFFFFF"/>
                </a:solidFill>
                <a:latin typeface="Arial" pitchFamily="34" charset="0"/>
                <a:ea typeface="ＭＳ Ｐゴシック" pitchFamily="34" charset="-128"/>
                <a:cs typeface="Arial" pitchFamily="34" charset="0"/>
              </a:rPr>
              <a:t>Consensus</a:t>
            </a:r>
            <a:endParaRPr lang="en-US" sz="2400" b="1">
              <a:solidFill>
                <a:srgbClr val="FFFFFF"/>
              </a:solidFill>
              <a:latin typeface="Arial" pitchFamily="34" charset="0"/>
              <a:ea typeface="ＭＳ Ｐゴシック" pitchFamily="34" charset="-128"/>
              <a:cs typeface="Arial" pitchFamily="34" charset="0"/>
            </a:endParaRPr>
          </a:p>
        </p:txBody>
      </p:sp>
      <p:sp>
        <p:nvSpPr>
          <p:cNvPr id="34" name="Title 3"/>
          <p:cNvSpPr>
            <a:spLocks noGrp="1"/>
          </p:cNvSpPr>
          <p:nvPr>
            <p:ph type="title"/>
          </p:nvPr>
        </p:nvSpPr>
        <p:spPr>
          <a:xfrm>
            <a:off x="426724" y="352072"/>
            <a:ext cx="11765276" cy="822960"/>
          </a:xfrm>
        </p:spPr>
        <p:txBody>
          <a:bodyPr/>
          <a:lstStyle/>
          <a:p>
            <a:r>
              <a:rPr lang="en-US" dirty="0"/>
              <a:t>Blockchain for the business network…</a:t>
            </a:r>
          </a:p>
        </p:txBody>
      </p:sp>
    </p:spTree>
    <p:extLst>
      <p:ext uri="{BB962C8B-B14F-4D97-AF65-F5344CB8AC3E}">
        <p14:creationId xmlns:p14="http://schemas.microsoft.com/office/powerpoint/2010/main" val="322994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8CFD4-C22A-4C92-8137-CF552B2FD421}"/>
              </a:ext>
            </a:extLst>
          </p:cNvPr>
          <p:cNvSpPr>
            <a:spLocks noGrp="1"/>
          </p:cNvSpPr>
          <p:nvPr>
            <p:ph type="title"/>
          </p:nvPr>
        </p:nvSpPr>
        <p:spPr>
          <a:xfrm>
            <a:off x="426724" y="352415"/>
            <a:ext cx="11765276" cy="822960"/>
          </a:xfrm>
        </p:spPr>
        <p:txBody>
          <a:bodyPr/>
          <a:lstStyle/>
          <a:p>
            <a:r>
              <a:rPr lang="en-US" dirty="0"/>
              <a:t>Example Portfolio of Proofs of Concept</a:t>
            </a:r>
          </a:p>
        </p:txBody>
      </p:sp>
      <p:graphicFrame>
        <p:nvGraphicFramePr>
          <p:cNvPr id="4" name="Content Placeholder 3">
            <a:extLst>
              <a:ext uri="{FF2B5EF4-FFF2-40B4-BE49-F238E27FC236}">
                <a16:creationId xmlns:a16="http://schemas.microsoft.com/office/drawing/2014/main" id="{84385D03-A64B-4054-9149-C7E648548F6E}"/>
              </a:ext>
            </a:extLst>
          </p:cNvPr>
          <p:cNvGraphicFramePr>
            <a:graphicFrameLocks noGrp="1"/>
          </p:cNvGraphicFramePr>
          <p:nvPr>
            <p:ph idx="1"/>
            <p:extLst>
              <p:ext uri="{D42A27DB-BD31-4B8C-83A1-F6EECF244321}">
                <p14:modId xmlns:p14="http://schemas.microsoft.com/office/powerpoint/2010/main" val="124535365"/>
              </p:ext>
            </p:extLst>
          </p:nvPr>
        </p:nvGraphicFramePr>
        <p:xfrm>
          <a:off x="423081" y="1760150"/>
          <a:ext cx="11477767" cy="49909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E99D20B9-772C-423C-BA24-C2ED4EF878AC}"/>
              </a:ext>
            </a:extLst>
          </p:cNvPr>
          <p:cNvSpPr txBox="1"/>
          <p:nvPr/>
        </p:nvSpPr>
        <p:spPr>
          <a:xfrm>
            <a:off x="423081" y="1175375"/>
            <a:ext cx="10972800" cy="584775"/>
          </a:xfrm>
          <a:prstGeom prst="rect">
            <a:avLst/>
          </a:prstGeom>
          <a:noFill/>
        </p:spPr>
        <p:txBody>
          <a:bodyPr wrap="square" rtlCol="0">
            <a:spAutoFit/>
          </a:bodyPr>
          <a:lstStyle/>
          <a:p>
            <a:r>
              <a:rPr lang="en-US" sz="1600" dirty="0"/>
              <a:t>Focusing on the commercial transaction use case, listed below is an example list of PoCs that Capgemini has successfully conducted. Other examples include supply chain, digital rights management, et al.</a:t>
            </a:r>
          </a:p>
        </p:txBody>
      </p:sp>
    </p:spTree>
    <p:extLst>
      <p:ext uri="{BB962C8B-B14F-4D97-AF65-F5344CB8AC3E}">
        <p14:creationId xmlns:p14="http://schemas.microsoft.com/office/powerpoint/2010/main" val="1590130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 name="Oval 20">
            <a:extLst>
              <a:ext uri="{FF2B5EF4-FFF2-40B4-BE49-F238E27FC236}">
                <a16:creationId xmlns:a16="http://schemas.microsoft.com/office/drawing/2014/main" id="{1EFB3510-D39A-47CF-8191-109DDF9E53D5}"/>
              </a:ext>
            </a:extLst>
          </p:cNvPr>
          <p:cNvSpPr/>
          <p:nvPr/>
        </p:nvSpPr>
        <p:spPr>
          <a:xfrm>
            <a:off x="1210094" y="1630089"/>
            <a:ext cx="3665771" cy="346412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3200" b="1" dirty="0">
                <a:latin typeface="Ubuntu" panose="020B0504030602030204" pitchFamily="34" charset="0"/>
              </a:rPr>
              <a:t>Next Week’s </a:t>
            </a:r>
          </a:p>
          <a:p>
            <a:pPr algn="ctr"/>
            <a:r>
              <a:rPr lang="pt-PT" sz="3200" b="1" dirty="0">
                <a:latin typeface="Ubuntu" panose="020B0504030602030204" pitchFamily="34" charset="0"/>
              </a:rPr>
              <a:t>Session</a:t>
            </a:r>
          </a:p>
        </p:txBody>
      </p:sp>
      <p:sp>
        <p:nvSpPr>
          <p:cNvPr id="7" name="TextBox 6"/>
          <p:cNvSpPr txBox="1"/>
          <p:nvPr/>
        </p:nvSpPr>
        <p:spPr>
          <a:xfrm>
            <a:off x="4991166" y="2345177"/>
            <a:ext cx="6251860" cy="2369880"/>
          </a:xfrm>
          <a:prstGeom prst="rect">
            <a:avLst/>
          </a:prstGeom>
          <a:noFill/>
        </p:spPr>
        <p:txBody>
          <a:bodyPr wrap="square" rtlCol="0">
            <a:spAutoFit/>
          </a:bodyPr>
          <a:lstStyle/>
          <a:p>
            <a:r>
              <a:rPr lang="en-US" sz="2800" b="1" dirty="0" err="1">
                <a:latin typeface="Ubuntu" panose="020B0504030602030204" pitchFamily="34" charset="0"/>
              </a:rPr>
              <a:t>Blockchain</a:t>
            </a:r>
            <a:r>
              <a:rPr lang="en-US" sz="2800" b="1" dirty="0">
                <a:latin typeface="Ubuntu" panose="020B0504030602030204" pitchFamily="34" charset="0"/>
              </a:rPr>
              <a:t> Build Workshop by IBM</a:t>
            </a:r>
          </a:p>
          <a:p>
            <a:r>
              <a:rPr lang="en-US" sz="2400" dirty="0">
                <a:latin typeface="Ubuntu" panose="020B0504030602030204" pitchFamily="34" charset="0"/>
              </a:rPr>
              <a:t>With IBM at the forefront of </a:t>
            </a:r>
            <a:r>
              <a:rPr lang="en-US" sz="2400" dirty="0" err="1">
                <a:latin typeface="Ubuntu" panose="020B0504030602030204" pitchFamily="34" charset="0"/>
              </a:rPr>
              <a:t>Blockchain</a:t>
            </a:r>
            <a:r>
              <a:rPr lang="en-US" sz="2400" dirty="0">
                <a:latin typeface="Ubuntu" panose="020B0504030602030204" pitchFamily="34" charset="0"/>
              </a:rPr>
              <a:t> for Business, this session will review how you can use IBM's </a:t>
            </a:r>
            <a:r>
              <a:rPr lang="en-US" sz="2400" dirty="0" err="1">
                <a:latin typeface="Ubuntu" panose="020B0504030602030204" pitchFamily="34" charset="0"/>
              </a:rPr>
              <a:t>Blockchain</a:t>
            </a:r>
            <a:r>
              <a:rPr lang="en-US" sz="2400" dirty="0">
                <a:latin typeface="Ubuntu" panose="020B0504030602030204" pitchFamily="34" charset="0"/>
              </a:rPr>
              <a:t> Platform to help clients build, grow and accelerate </a:t>
            </a:r>
            <a:r>
              <a:rPr lang="en-US" sz="2400" dirty="0" err="1">
                <a:latin typeface="Ubuntu" panose="020B0504030602030204" pitchFamily="34" charset="0"/>
              </a:rPr>
              <a:t>blockchain</a:t>
            </a:r>
            <a:r>
              <a:rPr lang="en-US" sz="2400" dirty="0">
                <a:latin typeface="Ubuntu" panose="020B0504030602030204" pitchFamily="34" charset="0"/>
              </a:rPr>
              <a:t> networks.</a:t>
            </a:r>
          </a:p>
        </p:txBody>
      </p:sp>
    </p:spTree>
    <p:extLst>
      <p:ext uri="{BB962C8B-B14F-4D97-AF65-F5344CB8AC3E}">
        <p14:creationId xmlns:p14="http://schemas.microsoft.com/office/powerpoint/2010/main" val="242639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1"/>
            <a:ext cx="12192000" cy="4531057"/>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itle 7"/>
          <p:cNvSpPr txBox="1">
            <a:spLocks/>
          </p:cNvSpPr>
          <p:nvPr/>
        </p:nvSpPr>
        <p:spPr>
          <a:xfrm>
            <a:off x="0" y="2368869"/>
            <a:ext cx="12170664" cy="1143240"/>
          </a:xfrm>
          <a:prstGeom prst="rect">
            <a:avLst/>
          </a:prstGeom>
        </p:spPr>
        <p:txBody>
          <a:bodyPr/>
          <a:lstStyle>
            <a:lvl1pPr algn="l" defTabSz="844029" rtl="0" eaLnBrk="1" latinLnBrk="0" hangingPunct="1">
              <a:lnSpc>
                <a:spcPct val="90000"/>
              </a:lnSpc>
              <a:spcBef>
                <a:spcPct val="0"/>
              </a:spcBef>
              <a:buNone/>
              <a:defRPr sz="2585" b="0" kern="1200">
                <a:solidFill>
                  <a:srgbClr val="6964D1"/>
                </a:solidFill>
                <a:latin typeface="+mj-lt"/>
                <a:ea typeface="+mj-ea"/>
                <a:cs typeface="+mj-cs"/>
              </a:defRPr>
            </a:lvl1pPr>
          </a:lstStyle>
          <a:p>
            <a:pPr algn="ctr"/>
            <a:r>
              <a:rPr lang="en-US" sz="9600" b="1" dirty="0">
                <a:solidFill>
                  <a:schemeClr val="bg1"/>
                </a:solidFill>
                <a:latin typeface="Ubuntu" panose="020B0504030602030204" pitchFamily="34" charset="0"/>
              </a:rPr>
              <a:t>Thank you</a:t>
            </a:r>
            <a:endParaRPr lang="en-US" sz="23900" b="1" i="1" dirty="0">
              <a:solidFill>
                <a:schemeClr val="bg1"/>
              </a:solidFill>
              <a:latin typeface="Ubuntu" panose="020B050403060203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3376" y="5548297"/>
            <a:ext cx="890575" cy="791050"/>
          </a:xfrm>
          <a:prstGeom prst="rect">
            <a:avLst/>
          </a:prstGeom>
        </p:spPr>
      </p:pic>
      <p:pic>
        <p:nvPicPr>
          <p:cNvPr id="8" name="Picture 7" descr="Our_Universcity_Logotype-01.png"/>
          <p:cNvPicPr>
            <a:picLocks noChangeAspect="1"/>
          </p:cNvPicPr>
          <p:nvPr/>
        </p:nvPicPr>
        <p:blipFill>
          <a:blip r:embed="rId3" cstate="print"/>
          <a:stretch>
            <a:fillRect/>
          </a:stretch>
        </p:blipFill>
        <p:spPr>
          <a:xfrm>
            <a:off x="5781849" y="5696943"/>
            <a:ext cx="2376264" cy="573582"/>
          </a:xfrm>
          <a:prstGeom prst="rect">
            <a:avLst/>
          </a:prstGeom>
        </p:spPr>
      </p:pic>
      <p:sp>
        <p:nvSpPr>
          <p:cNvPr id="11" name="TextBox 10"/>
          <p:cNvSpPr txBox="1"/>
          <p:nvPr/>
        </p:nvSpPr>
        <p:spPr>
          <a:xfrm>
            <a:off x="1513332" y="1687626"/>
            <a:ext cx="9144000" cy="400110"/>
          </a:xfrm>
          <a:prstGeom prst="rect">
            <a:avLst/>
          </a:prstGeom>
          <a:noFill/>
        </p:spPr>
        <p:txBody>
          <a:bodyPr wrap="square" rtlCol="0">
            <a:spAutoFit/>
          </a:bodyPr>
          <a:lstStyle/>
          <a:p>
            <a:pPr algn="ctr"/>
            <a:r>
              <a:rPr lang="en-US" sz="2000" dirty="0">
                <a:solidFill>
                  <a:schemeClr val="bg1"/>
                </a:solidFill>
                <a:latin typeface="Ubuntu" panose="020B0504030602030204" pitchFamily="34" charset="0"/>
              </a:rPr>
              <a:t>- End of Presentation - </a:t>
            </a:r>
          </a:p>
        </p:txBody>
      </p:sp>
      <p:pic>
        <p:nvPicPr>
          <p:cNvPr id="16" name="Graphic 9">
            <a:extLst>
              <a:ext uri="{FF2B5EF4-FFF2-40B4-BE49-F238E27FC236}">
                <a16:creationId xmlns:a16="http://schemas.microsoft.com/office/drawing/2014/main" id="{C3D2EC56-D17C-4A75-8178-C69397BC7353}"/>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2789795" y="5829334"/>
            <a:ext cx="2286000" cy="510013"/>
          </a:xfrm>
          <a:prstGeom prst="rect">
            <a:avLst/>
          </a:prstGeom>
        </p:spPr>
      </p:pic>
    </p:spTree>
    <p:extLst>
      <p:ext uri="{BB962C8B-B14F-4D97-AF65-F5344CB8AC3E}">
        <p14:creationId xmlns:p14="http://schemas.microsoft.com/office/powerpoint/2010/main" val="182944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a:t>
            </a:r>
          </a:p>
        </p:txBody>
      </p:sp>
      <p:sp>
        <p:nvSpPr>
          <p:cNvPr id="3" name="TextBox 2"/>
          <p:cNvSpPr txBox="1"/>
          <p:nvPr/>
        </p:nvSpPr>
        <p:spPr>
          <a:xfrm>
            <a:off x="1441890" y="2625455"/>
            <a:ext cx="9681035" cy="2246769"/>
          </a:xfrm>
          <a:prstGeom prst="rect">
            <a:avLst/>
          </a:prstGeom>
          <a:noFill/>
        </p:spPr>
        <p:txBody>
          <a:bodyPr wrap="square" rtlCol="0">
            <a:spAutoFit/>
          </a:bodyPr>
          <a:lstStyle/>
          <a:p>
            <a:r>
              <a:rPr lang="en-US" sz="2000" b="1" dirty="0">
                <a:latin typeface="Ubuntu" panose="020B0504030602030204" pitchFamily="34" charset="0"/>
              </a:rPr>
              <a:t>What is Blockchain technology?</a:t>
            </a:r>
          </a:p>
          <a:p>
            <a:r>
              <a:rPr lang="en-US" sz="2000" dirty="0">
                <a:latin typeface="Ubuntu" panose="020B0504030602030204" pitchFamily="34" charset="0"/>
              </a:rPr>
              <a:t> </a:t>
            </a:r>
          </a:p>
          <a:p>
            <a:pPr marL="342900" indent="-342900">
              <a:buFont typeface="+mj-lt"/>
              <a:buAutoNum type="alphaLcPeriod"/>
            </a:pPr>
            <a:r>
              <a:rPr lang="en-US" sz="2000" dirty="0">
                <a:latin typeface="Ubuntu" panose="020B0504030602030204" pitchFamily="34" charset="0"/>
              </a:rPr>
              <a:t>Crypto-currency</a:t>
            </a:r>
          </a:p>
          <a:p>
            <a:pPr marL="342900" indent="-342900">
              <a:buFont typeface="+mj-lt"/>
              <a:buAutoNum type="alphaLcPeriod"/>
            </a:pPr>
            <a:r>
              <a:rPr lang="en-US" sz="2000" b="1" dirty="0">
                <a:solidFill>
                  <a:srgbClr val="00C37B"/>
                </a:solidFill>
                <a:latin typeface="Ubuntu" panose="020B0504030602030204" pitchFamily="34" charset="0"/>
              </a:rPr>
              <a:t>Database service</a:t>
            </a:r>
          </a:p>
          <a:p>
            <a:pPr marL="342900" indent="-342900">
              <a:buFont typeface="+mj-lt"/>
              <a:buAutoNum type="alphaLcPeriod"/>
            </a:pPr>
            <a:r>
              <a:rPr lang="en-US" sz="2000" dirty="0">
                <a:latin typeface="Ubuntu" panose="020B0504030602030204" pitchFamily="34" charset="0"/>
              </a:rPr>
              <a:t>Disrupting technology</a:t>
            </a:r>
          </a:p>
          <a:p>
            <a:pPr marL="342900" indent="-342900">
              <a:buFont typeface="+mj-lt"/>
              <a:buAutoNum type="alphaLcPeriod"/>
            </a:pPr>
            <a:r>
              <a:rPr lang="en-US" sz="2000" dirty="0">
                <a:latin typeface="Ubuntu" panose="020B0504030602030204" pitchFamily="34" charset="0"/>
              </a:rPr>
              <a:t>Type of banking service</a:t>
            </a:r>
          </a:p>
          <a:p>
            <a:pPr>
              <a:spcAft>
                <a:spcPts val="600"/>
              </a:spcAft>
            </a:pPr>
            <a:endParaRPr lang="en-US" sz="2000" dirty="0" err="1">
              <a:latin typeface="Ubuntu" panose="020B0504030602030204" pitchFamily="34" charset="0"/>
              <a:cs typeface="Arial" pitchFamily="34" charset="0"/>
            </a:endParaRPr>
          </a:p>
        </p:txBody>
      </p:sp>
      <p:sp>
        <p:nvSpPr>
          <p:cNvPr id="4" name="Rectangle 3"/>
          <p:cNvSpPr/>
          <p:nvPr/>
        </p:nvSpPr>
        <p:spPr>
          <a:xfrm>
            <a:off x="10668" y="1"/>
            <a:ext cx="12170664" cy="2347415"/>
          </a:xfrm>
          <a:prstGeom prst="rect">
            <a:avLst/>
          </a:prstGeom>
          <a:solidFill>
            <a:srgbClr val="F26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latin typeface="Ubuntu" panose="020B0504030602030204" pitchFamily="34" charset="0"/>
                <a:cs typeface="Arial" pitchFamily="34" charset="0"/>
              </a:rPr>
              <a:t>Quiz</a:t>
            </a:r>
          </a:p>
        </p:txBody>
      </p:sp>
      <p:sp>
        <p:nvSpPr>
          <p:cNvPr id="5" name="Rectangle 4"/>
          <p:cNvSpPr/>
          <p:nvPr/>
        </p:nvSpPr>
        <p:spPr>
          <a:xfrm>
            <a:off x="10668" y="5018336"/>
            <a:ext cx="12170664" cy="1839664"/>
          </a:xfrm>
          <a:prstGeom prst="rect">
            <a:avLst/>
          </a:prstGeom>
          <a:solidFill>
            <a:srgbClr val="F26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latin typeface="Ubuntu" panose="020B0504030602030204" pitchFamily="34" charset="0"/>
                <a:cs typeface="Arial" pitchFamily="34" charset="0"/>
              </a:rPr>
              <a:t>Quiz</a:t>
            </a:r>
          </a:p>
        </p:txBody>
      </p:sp>
    </p:spTree>
    <p:extLst>
      <p:ext uri="{BB962C8B-B14F-4D97-AF65-F5344CB8AC3E}">
        <p14:creationId xmlns:p14="http://schemas.microsoft.com/office/powerpoint/2010/main" val="783163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1"/>
          </p:nvPr>
        </p:nvSpPr>
        <p:spPr>
          <a:xfrm>
            <a:off x="866544" y="1432616"/>
            <a:ext cx="10280808" cy="276999"/>
          </a:xfrm>
        </p:spPr>
        <p:txBody>
          <a:bodyPr/>
          <a:lstStyle/>
          <a:p>
            <a:pPr>
              <a:tabLst>
                <a:tab pos="7281679" algn="l"/>
              </a:tabLst>
            </a:pPr>
            <a:r>
              <a:rPr lang="en-US" sz="1800" dirty="0"/>
              <a:t>Topic                                                                                                                        approx. time</a:t>
            </a:r>
          </a:p>
        </p:txBody>
      </p:sp>
      <p:sp>
        <p:nvSpPr>
          <p:cNvPr id="7" name="Content Placeholder 6"/>
          <p:cNvSpPr>
            <a:spLocks noGrp="1"/>
          </p:cNvSpPr>
          <p:nvPr>
            <p:ph sz="quarter" idx="15"/>
          </p:nvPr>
        </p:nvSpPr>
        <p:spPr>
          <a:xfrm>
            <a:off x="866544" y="1924820"/>
            <a:ext cx="10513835" cy="3022263"/>
          </a:xfrm>
        </p:spPr>
        <p:txBody>
          <a:bodyPr>
            <a:noAutofit/>
          </a:bodyPr>
          <a:lstStyle/>
          <a:p>
            <a:pPr marL="316531" indent="-316531">
              <a:buFont typeface="Wingdings" pitchFamily="2" charset="2"/>
              <a:buAutoNum type="arabicPeriod"/>
              <a:tabLst>
                <a:tab pos="7281679" algn="l"/>
              </a:tabLst>
            </a:pPr>
            <a:r>
              <a:rPr lang="en-US" sz="1600" dirty="0"/>
              <a:t>What is Blockchain and Relevance for the Enterprise			20 min.</a:t>
            </a:r>
          </a:p>
          <a:p>
            <a:pPr marL="316531" indent="-316531">
              <a:buAutoNum type="arabicPeriod"/>
              <a:tabLst>
                <a:tab pos="7281679" algn="l"/>
              </a:tabLst>
            </a:pPr>
            <a:r>
              <a:rPr lang="en-US" sz="1600" dirty="0"/>
              <a:t>Blockchain and What it Will Do For Us - Tenets Of Blockchain 			25 min.</a:t>
            </a:r>
          </a:p>
          <a:p>
            <a:pPr marL="316531" indent="-316531">
              <a:buAutoNum type="arabicPeriod"/>
              <a:tabLst>
                <a:tab pos="7281679" algn="l"/>
              </a:tabLst>
            </a:pPr>
            <a:r>
              <a:rPr lang="en-US" sz="1600" dirty="0"/>
              <a:t>Q&amp;A and Audience Observations			15 min.</a:t>
            </a:r>
          </a:p>
          <a:p>
            <a:pPr marL="0" indent="0">
              <a:buNone/>
              <a:tabLst>
                <a:tab pos="7281679" algn="l"/>
              </a:tabLst>
            </a:pPr>
            <a:r>
              <a:rPr lang="en-US" sz="1600" dirty="0"/>
              <a:t>		</a:t>
            </a:r>
          </a:p>
          <a:p>
            <a:pPr marL="0" indent="0">
              <a:buNone/>
            </a:pPr>
            <a:r>
              <a:rPr lang="en-US" sz="1600" dirty="0"/>
              <a:t>In this webinar, the learner will gain an introductory understanding of </a:t>
            </a:r>
            <a:r>
              <a:rPr lang="en-US" sz="1600" dirty="0" err="1"/>
              <a:t>Blockchain</a:t>
            </a:r>
            <a:r>
              <a:rPr lang="en-US" sz="1600" dirty="0"/>
              <a:t> technology and use cases</a:t>
            </a:r>
            <a:br>
              <a:rPr lang="en-US" sz="1600" dirty="0"/>
            </a:br>
            <a:endParaRPr lang="en-US" sz="1600" dirty="0"/>
          </a:p>
          <a:p>
            <a:pPr marL="0" indent="0">
              <a:buNone/>
              <a:tabLst>
                <a:tab pos="7281679" algn="l"/>
              </a:tabLst>
            </a:pPr>
            <a:r>
              <a:rPr lang="en-US" sz="1600" b="1" dirty="0"/>
              <a:t>Acknowledgements:</a:t>
            </a:r>
          </a:p>
          <a:p>
            <a:pPr marL="0" indent="0">
              <a:buNone/>
              <a:tabLst>
                <a:tab pos="7281679" algn="l"/>
              </a:tabLst>
            </a:pPr>
            <a:r>
              <a:rPr lang="en-US" sz="1600" dirty="0"/>
              <a:t>This material was created by </a:t>
            </a:r>
            <a:r>
              <a:rPr lang="en-US" sz="1600" b="1" dirty="0"/>
              <a:t>Aaron Rorstrom </a:t>
            </a:r>
            <a:r>
              <a:rPr lang="en-US" sz="1600" dirty="0"/>
              <a:t>in collaboration with the </a:t>
            </a:r>
            <a:r>
              <a:rPr lang="en-US" sz="1600" b="1" dirty="0"/>
              <a:t>AIE. </a:t>
            </a:r>
          </a:p>
        </p:txBody>
      </p:sp>
      <p:sp>
        <p:nvSpPr>
          <p:cNvPr id="2" name="Title 1"/>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2337563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714375" fontAlgn="base">
              <a:lnSpc>
                <a:spcPct val="90000"/>
              </a:lnSpc>
              <a:buClr>
                <a:schemeClr val="accent3"/>
              </a:buClr>
            </a:pPr>
            <a:endParaRPr lang="en-US" sz="1400" dirty="0">
              <a:solidFill>
                <a:schemeClr val="tx2">
                  <a:lumMod val="50000"/>
                </a:schemeClr>
              </a:solidFill>
              <a:latin typeface="Arial"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6171"/>
            <a:ext cx="12192000" cy="6860666"/>
          </a:xfrm>
          <a:prstGeom prst="rect">
            <a:avLst/>
          </a:prstGeom>
        </p:spPr>
      </p:pic>
      <p:sp>
        <p:nvSpPr>
          <p:cNvPr id="5" name="Title 7"/>
          <p:cNvSpPr txBox="1">
            <a:spLocks/>
          </p:cNvSpPr>
          <p:nvPr/>
        </p:nvSpPr>
        <p:spPr>
          <a:xfrm>
            <a:off x="441991" y="1092656"/>
            <a:ext cx="6995020" cy="1143240"/>
          </a:xfrm>
          <a:prstGeom prst="rect">
            <a:avLst/>
          </a:prstGeom>
        </p:spPr>
        <p:txBody>
          <a:bodyPr/>
          <a:lstStyle>
            <a:lvl1pPr algn="l" defTabSz="844029" rtl="0" eaLnBrk="1" latinLnBrk="0" hangingPunct="1">
              <a:lnSpc>
                <a:spcPct val="90000"/>
              </a:lnSpc>
              <a:spcBef>
                <a:spcPct val="0"/>
              </a:spcBef>
              <a:buNone/>
              <a:defRPr sz="2585" b="0" kern="1200">
                <a:solidFill>
                  <a:srgbClr val="6964D1"/>
                </a:solidFill>
                <a:latin typeface="+mj-lt"/>
                <a:ea typeface="+mj-ea"/>
                <a:cs typeface="+mj-cs"/>
              </a:defRPr>
            </a:lvl1pPr>
          </a:lstStyle>
          <a:p>
            <a:r>
              <a:rPr lang="en-US" sz="2800" b="1" dirty="0">
                <a:solidFill>
                  <a:schemeClr val="bg1"/>
                </a:solidFill>
              </a:rPr>
              <a:t>Chapter 1:</a:t>
            </a:r>
            <a:br>
              <a:rPr lang="en-US" sz="2800" b="1" dirty="0">
                <a:solidFill>
                  <a:schemeClr val="bg1"/>
                </a:solidFill>
              </a:rPr>
            </a:br>
            <a:r>
              <a:rPr lang="en-US" sz="4800" b="1" dirty="0">
                <a:solidFill>
                  <a:schemeClr val="bg1"/>
                </a:solidFill>
                <a:latin typeface="Ubuntu" panose="020B0504030602030204" pitchFamily="34" charset="0"/>
              </a:rPr>
              <a:t>What is </a:t>
            </a:r>
            <a:r>
              <a:rPr lang="en-US" sz="4800" b="1" dirty="0" err="1">
                <a:solidFill>
                  <a:schemeClr val="bg1"/>
                </a:solidFill>
                <a:latin typeface="Ubuntu" panose="020B0504030602030204" pitchFamily="34" charset="0"/>
              </a:rPr>
              <a:t>Blockchain</a:t>
            </a:r>
            <a:r>
              <a:rPr lang="en-US" sz="4800" b="1" dirty="0">
                <a:solidFill>
                  <a:schemeClr val="bg1"/>
                </a:solidFill>
                <a:latin typeface="Ubuntu" panose="020B0504030602030204" pitchFamily="34" charset="0"/>
              </a:rPr>
              <a:t> and </a:t>
            </a:r>
            <a:br>
              <a:rPr lang="en-US" sz="4800" b="1" dirty="0">
                <a:solidFill>
                  <a:schemeClr val="bg1"/>
                </a:solidFill>
                <a:latin typeface="Ubuntu" panose="020B0504030602030204" pitchFamily="34" charset="0"/>
              </a:rPr>
            </a:br>
            <a:r>
              <a:rPr lang="en-US" sz="4800" b="1" dirty="0">
                <a:solidFill>
                  <a:schemeClr val="bg1"/>
                </a:solidFill>
                <a:latin typeface="Ubuntu" panose="020B0504030602030204" pitchFamily="34" charset="0"/>
              </a:rPr>
              <a:t>Relevance for the Enterprise</a:t>
            </a:r>
          </a:p>
          <a:p>
            <a:endParaRPr lang="en-US" sz="4800" b="1" i="1" dirty="0">
              <a:solidFill>
                <a:schemeClr val="bg1"/>
              </a:solidFill>
              <a:latin typeface="Ubuntu" panose="020B0504030602030204" pitchFamily="34" charset="0"/>
            </a:endParaRPr>
          </a:p>
        </p:txBody>
      </p:sp>
    </p:spTree>
    <p:extLst>
      <p:ext uri="{BB962C8B-B14F-4D97-AF65-F5344CB8AC3E}">
        <p14:creationId xmlns:p14="http://schemas.microsoft.com/office/powerpoint/2010/main" val="376610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BAD3FAA8-650A-4E1B-B561-D86BE9AFB0F0}"/>
              </a:ext>
            </a:extLst>
          </p:cNvPr>
          <p:cNvSpPr>
            <a:spLocks noGrp="1"/>
          </p:cNvSpPr>
          <p:nvPr>
            <p:ph type="title"/>
          </p:nvPr>
        </p:nvSpPr>
        <p:spPr>
          <a:xfrm>
            <a:off x="407988" y="404813"/>
            <a:ext cx="10944596" cy="532736"/>
          </a:xfrm>
        </p:spPr>
        <p:txBody>
          <a:bodyPr>
            <a:noAutofit/>
          </a:bodyPr>
          <a:lstStyle/>
          <a:p>
            <a:r>
              <a:rPr lang="en-US" sz="2400" dirty="0"/>
              <a:t>What is </a:t>
            </a:r>
            <a:r>
              <a:rPr lang="en-US" sz="2400" dirty="0" err="1"/>
              <a:t>Blockchain</a:t>
            </a:r>
            <a:r>
              <a:rPr lang="en-US" sz="2400" dirty="0"/>
              <a:t>?</a:t>
            </a:r>
            <a:endParaRPr lang="pt-PT" sz="2400" dirty="0"/>
          </a:p>
        </p:txBody>
      </p:sp>
      <p:grpSp>
        <p:nvGrpSpPr>
          <p:cNvPr id="29" name="Group 28">
            <a:extLst>
              <a:ext uri="{FF2B5EF4-FFF2-40B4-BE49-F238E27FC236}">
                <a16:creationId xmlns:a16="http://schemas.microsoft.com/office/drawing/2014/main" id="{41AF9E67-0F7E-4984-93AE-164516BEED60}"/>
              </a:ext>
            </a:extLst>
          </p:cNvPr>
          <p:cNvGrpSpPr/>
          <p:nvPr/>
        </p:nvGrpSpPr>
        <p:grpSpPr>
          <a:xfrm>
            <a:off x="530332" y="1482111"/>
            <a:ext cx="7456414" cy="410112"/>
            <a:chOff x="530333" y="1588127"/>
            <a:chExt cx="7456414" cy="410112"/>
          </a:xfrm>
        </p:grpSpPr>
        <p:sp>
          <p:nvSpPr>
            <p:cNvPr id="8" name="TextBox 7">
              <a:extLst>
                <a:ext uri="{FF2B5EF4-FFF2-40B4-BE49-F238E27FC236}">
                  <a16:creationId xmlns:a16="http://schemas.microsoft.com/office/drawing/2014/main" id="{58E2622E-2AF4-4196-A4FD-E206A30D1F8B}"/>
                </a:ext>
              </a:extLst>
            </p:cNvPr>
            <p:cNvSpPr txBox="1"/>
            <p:nvPr/>
          </p:nvSpPr>
          <p:spPr>
            <a:xfrm>
              <a:off x="530333" y="1588127"/>
              <a:ext cx="5963231" cy="410112"/>
            </a:xfrm>
            <a:prstGeom prst="rect">
              <a:avLst/>
            </a:prstGeom>
            <a:noFill/>
          </p:spPr>
          <p:txBody>
            <a:bodyPr wrap="square" rtlCol="0">
              <a:spAutoFit/>
            </a:bodyPr>
            <a:lstStyle/>
            <a:p>
              <a:pPr marL="342900" marR="0" lvl="0" indent="-342900" algn="l" defTabSz="914400" rtl="0" eaLnBrk="1" fontAlgn="auto" latinLnBrk="0" hangingPunct="1">
                <a:lnSpc>
                  <a:spcPts val="2600"/>
                </a:lnSpc>
                <a:spcBef>
                  <a:spcPts val="120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70AD"/>
                  </a:solidFill>
                  <a:effectLst/>
                  <a:uLnTx/>
                  <a:uFillTx/>
                  <a:latin typeface="Calibri" panose="020F0502020204030204" pitchFamily="34" charset="0"/>
                  <a:cs typeface="Calibri" panose="020F0502020204030204" pitchFamily="34" charset="0"/>
                </a:rPr>
                <a:t>Think of Blockchain technology as </a:t>
              </a:r>
              <a:endParaRPr kumimoji="0" lang="en-US" sz="2000" b="1" i="0" u="none" strike="noStrike" kern="1200" cap="none" spc="0" normalizeH="0" baseline="0" noProof="0" dirty="0">
                <a:ln>
                  <a:noFill/>
                </a:ln>
                <a:solidFill>
                  <a:schemeClr val="accent5"/>
                </a:solidFill>
                <a:effectLst/>
                <a:uLnTx/>
                <a:uFillTx/>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ABF28321-E985-4D76-9796-01EDC9C1F074}"/>
                </a:ext>
              </a:extLst>
            </p:cNvPr>
            <p:cNvSpPr/>
            <p:nvPr/>
          </p:nvSpPr>
          <p:spPr>
            <a:xfrm>
              <a:off x="5068961" y="1593128"/>
              <a:ext cx="2917786" cy="400110"/>
            </a:xfrm>
            <a:prstGeom prst="rect">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Ins="45720" rtlCol="0" anchor="ctr">
              <a:spAutoFit/>
            </a:bodyPr>
            <a:lstStyle/>
            <a:p>
              <a:r>
                <a:rPr lang="en-US" sz="2000" dirty="0">
                  <a:solidFill>
                    <a:schemeClr val="accent5"/>
                  </a:solidFill>
                  <a:latin typeface="Arial" pitchFamily="34" charset="0"/>
                  <a:cs typeface="Arial" pitchFamily="34" charset="0"/>
                </a:rPr>
                <a:t>an infrastructure service</a:t>
              </a:r>
            </a:p>
          </p:txBody>
        </p:sp>
        <p:sp>
          <p:nvSpPr>
            <p:cNvPr id="4" name="Rectangle 3">
              <a:extLst>
                <a:ext uri="{FF2B5EF4-FFF2-40B4-BE49-F238E27FC236}">
                  <a16:creationId xmlns:a16="http://schemas.microsoft.com/office/drawing/2014/main" id="{839CA647-5231-4DE1-A805-F63BA381DBCE}"/>
                </a:ext>
              </a:extLst>
            </p:cNvPr>
            <p:cNvSpPr/>
            <p:nvPr/>
          </p:nvSpPr>
          <p:spPr>
            <a:xfrm>
              <a:off x="4518991" y="1601027"/>
              <a:ext cx="331305" cy="384313"/>
            </a:xfrm>
            <a:prstGeom prst="rect">
              <a:avLst/>
            </a:prstGeom>
            <a:solidFill>
              <a:schemeClr val="accent5">
                <a:lumMod val="20000"/>
                <a:lumOff val="8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 name="Arrow: Pentagon 4">
              <a:extLst>
                <a:ext uri="{FF2B5EF4-FFF2-40B4-BE49-F238E27FC236}">
                  <a16:creationId xmlns:a16="http://schemas.microsoft.com/office/drawing/2014/main" id="{ECF7B525-164A-4549-9B67-B71E9B370626}"/>
                </a:ext>
              </a:extLst>
            </p:cNvPr>
            <p:cNvSpPr/>
            <p:nvPr/>
          </p:nvSpPr>
          <p:spPr>
            <a:xfrm>
              <a:off x="4757530" y="1664285"/>
              <a:ext cx="331305" cy="257797"/>
            </a:xfrm>
            <a:prstGeom prst="homePlate">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sp>
        <p:nvSpPr>
          <p:cNvPr id="15" name="Rectangle 14">
            <a:extLst>
              <a:ext uri="{FF2B5EF4-FFF2-40B4-BE49-F238E27FC236}">
                <a16:creationId xmlns:a16="http://schemas.microsoft.com/office/drawing/2014/main" id="{E7EDF5EC-88E0-456B-94FE-F6D8CE67EFC5}"/>
              </a:ext>
            </a:extLst>
          </p:cNvPr>
          <p:cNvSpPr/>
          <p:nvPr/>
        </p:nvSpPr>
        <p:spPr>
          <a:xfrm>
            <a:off x="2822718" y="2694715"/>
            <a:ext cx="4085093" cy="400110"/>
          </a:xfrm>
          <a:prstGeom prst="rect">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Ins="45720" rtlCol="0" anchor="ctr">
            <a:spAutoFit/>
          </a:bodyPr>
          <a:lstStyle/>
          <a:p>
            <a:r>
              <a:rPr lang="en-US" sz="2000" dirty="0">
                <a:solidFill>
                  <a:schemeClr val="accent5"/>
                </a:solidFill>
                <a:latin typeface="Arial" pitchFamily="34" charset="0"/>
                <a:cs typeface="Arial" pitchFamily="34" charset="0"/>
              </a:rPr>
              <a:t>Introducing something “brand new”</a:t>
            </a:r>
          </a:p>
        </p:txBody>
      </p:sp>
      <p:sp>
        <p:nvSpPr>
          <p:cNvPr id="16" name="Rectangle 15">
            <a:extLst>
              <a:ext uri="{FF2B5EF4-FFF2-40B4-BE49-F238E27FC236}">
                <a16:creationId xmlns:a16="http://schemas.microsoft.com/office/drawing/2014/main" id="{6C9473E0-9B72-486A-ACE4-4BA5C322F7A9}"/>
              </a:ext>
            </a:extLst>
          </p:cNvPr>
          <p:cNvSpPr/>
          <p:nvPr/>
        </p:nvSpPr>
        <p:spPr>
          <a:xfrm>
            <a:off x="2272748" y="2702614"/>
            <a:ext cx="331305" cy="384313"/>
          </a:xfrm>
          <a:prstGeom prst="rect">
            <a:avLst/>
          </a:prstGeom>
          <a:solidFill>
            <a:schemeClr val="accent5">
              <a:lumMod val="20000"/>
              <a:lumOff val="8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17" name="Arrow: Pentagon 16">
            <a:extLst>
              <a:ext uri="{FF2B5EF4-FFF2-40B4-BE49-F238E27FC236}">
                <a16:creationId xmlns:a16="http://schemas.microsoft.com/office/drawing/2014/main" id="{4475A4A1-EE6D-4E27-9AB0-B03E2ADB81DA}"/>
              </a:ext>
            </a:extLst>
          </p:cNvPr>
          <p:cNvSpPr/>
          <p:nvPr/>
        </p:nvSpPr>
        <p:spPr>
          <a:xfrm>
            <a:off x="2511287" y="2765872"/>
            <a:ext cx="331305" cy="257797"/>
          </a:xfrm>
          <a:prstGeom prst="homePlate">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18" name="TextBox 17">
            <a:extLst>
              <a:ext uri="{FF2B5EF4-FFF2-40B4-BE49-F238E27FC236}">
                <a16:creationId xmlns:a16="http://schemas.microsoft.com/office/drawing/2014/main" id="{3120CD4C-70F1-4DD7-A04D-3400DA104C15}"/>
              </a:ext>
            </a:extLst>
          </p:cNvPr>
          <p:cNvSpPr txBox="1"/>
          <p:nvPr/>
        </p:nvSpPr>
        <p:spPr>
          <a:xfrm>
            <a:off x="6931010" y="2689714"/>
            <a:ext cx="4558625" cy="410112"/>
          </a:xfrm>
          <a:prstGeom prst="rect">
            <a:avLst/>
          </a:prstGeom>
          <a:noFill/>
        </p:spPr>
        <p:txBody>
          <a:bodyPr wrap="square" rtlCol="0">
            <a:spAutoFit/>
          </a:bodyPr>
          <a:lstStyle/>
          <a:p>
            <a:pPr marR="0" lvl="0" algn="l" defTabSz="914400" rtl="0" eaLnBrk="1" fontAlgn="auto" latinLnBrk="0" hangingPunct="1">
              <a:lnSpc>
                <a:spcPts val="2600"/>
              </a:lnSpc>
              <a:spcBef>
                <a:spcPts val="1200"/>
              </a:spcBef>
              <a:spcAft>
                <a:spcPts val="0"/>
              </a:spcAft>
              <a:buClrTx/>
              <a:buSzTx/>
              <a:tabLst/>
              <a:defRPr/>
            </a:pPr>
            <a:r>
              <a:rPr kumimoji="0" lang="en-US" sz="2000" b="0" i="0" u="none" strike="noStrike" kern="1200" cap="none" spc="0" normalizeH="0" baseline="0" noProof="0" dirty="0">
                <a:ln>
                  <a:noFill/>
                </a:ln>
                <a:solidFill>
                  <a:srgbClr val="0070AD"/>
                </a:solidFill>
                <a:effectLst/>
                <a:uLnTx/>
                <a:uFillTx/>
                <a:latin typeface="Calibri" panose="020F0502020204030204" pitchFamily="34" charset="0"/>
                <a:cs typeface="Calibri" panose="020F0502020204030204" pitchFamily="34" charset="0"/>
              </a:rPr>
              <a:t>that being a new type of database</a:t>
            </a:r>
          </a:p>
        </p:txBody>
      </p:sp>
      <p:sp>
        <p:nvSpPr>
          <p:cNvPr id="19" name="TextBox 18">
            <a:extLst>
              <a:ext uri="{FF2B5EF4-FFF2-40B4-BE49-F238E27FC236}">
                <a16:creationId xmlns:a16="http://schemas.microsoft.com/office/drawing/2014/main" id="{CF775F5B-E181-4E30-A51C-5067D824D769}"/>
              </a:ext>
            </a:extLst>
          </p:cNvPr>
          <p:cNvSpPr txBox="1"/>
          <p:nvPr/>
        </p:nvSpPr>
        <p:spPr>
          <a:xfrm>
            <a:off x="530332" y="2194121"/>
            <a:ext cx="5963231" cy="878189"/>
          </a:xfrm>
          <a:prstGeom prst="rect">
            <a:avLst/>
          </a:prstGeom>
          <a:noFill/>
        </p:spPr>
        <p:txBody>
          <a:bodyPr wrap="square" rtlCol="0">
            <a:spAutoFit/>
          </a:bodyPr>
          <a:lstStyle/>
          <a:p>
            <a:pPr marL="342900" lvl="0" indent="-342900">
              <a:lnSpc>
                <a:spcPts val="3200"/>
              </a:lnSpc>
              <a:buFont typeface="Wingdings" panose="05000000000000000000" pitchFamily="2" charset="2"/>
              <a:buChar char="v"/>
              <a:defRPr/>
            </a:pPr>
            <a:r>
              <a:rPr lang="en-US" sz="2000" dirty="0">
                <a:solidFill>
                  <a:srgbClr val="0070AD"/>
                </a:solidFill>
                <a:latin typeface="Calibri" panose="020F0502020204030204" pitchFamily="34" charset="0"/>
                <a:cs typeface="Calibri" panose="020F0502020204030204" pitchFamily="34" charset="0"/>
              </a:rPr>
              <a:t>Blockchain is not disrupting any existing technology service, it is</a:t>
            </a:r>
            <a:endParaRPr kumimoji="0" lang="en-US" sz="2000" b="1" i="0" u="none" strike="noStrike" kern="1200" cap="none" spc="0" normalizeH="0" baseline="0" noProof="0" dirty="0">
              <a:ln>
                <a:noFill/>
              </a:ln>
              <a:solidFill>
                <a:schemeClr val="accent5"/>
              </a:solidFill>
              <a:effectLst/>
              <a:uLnTx/>
              <a:uFillTx/>
              <a:latin typeface="Calibri" panose="020F0502020204030204" pitchFamily="34" charset="0"/>
              <a:cs typeface="Calibri" panose="020F0502020204030204" pitchFamily="34" charset="0"/>
            </a:endParaRPr>
          </a:p>
        </p:txBody>
      </p:sp>
      <p:grpSp>
        <p:nvGrpSpPr>
          <p:cNvPr id="31" name="Group 30">
            <a:extLst>
              <a:ext uri="{FF2B5EF4-FFF2-40B4-BE49-F238E27FC236}">
                <a16:creationId xmlns:a16="http://schemas.microsoft.com/office/drawing/2014/main" id="{6165832A-0AC5-4DA2-88DF-682A61C6212F}"/>
              </a:ext>
            </a:extLst>
          </p:cNvPr>
          <p:cNvGrpSpPr/>
          <p:nvPr/>
        </p:nvGrpSpPr>
        <p:grpSpPr>
          <a:xfrm>
            <a:off x="530332" y="3401724"/>
            <a:ext cx="7399222" cy="920642"/>
            <a:chOff x="530332" y="3344752"/>
            <a:chExt cx="7399222" cy="920642"/>
          </a:xfrm>
        </p:grpSpPr>
        <p:sp>
          <p:nvSpPr>
            <p:cNvPr id="20" name="Rectangle 19">
              <a:extLst>
                <a:ext uri="{FF2B5EF4-FFF2-40B4-BE49-F238E27FC236}">
                  <a16:creationId xmlns:a16="http://schemas.microsoft.com/office/drawing/2014/main" id="{E0E19BE3-D41B-468A-AB7F-1A2CB4C88640}"/>
                </a:ext>
              </a:extLst>
            </p:cNvPr>
            <p:cNvSpPr/>
            <p:nvPr/>
          </p:nvSpPr>
          <p:spPr>
            <a:xfrm>
              <a:off x="4638268" y="3865284"/>
              <a:ext cx="3291286" cy="400110"/>
            </a:xfrm>
            <a:prstGeom prst="rect">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Ins="45720" rtlCol="0" anchor="ctr">
              <a:spAutoFit/>
            </a:bodyPr>
            <a:lstStyle/>
            <a:p>
              <a:r>
                <a:rPr lang="en-US" sz="2000" dirty="0">
                  <a:solidFill>
                    <a:schemeClr val="accent5"/>
                  </a:solidFill>
                  <a:latin typeface="Arial" pitchFamily="34" charset="0"/>
                  <a:cs typeface="Arial" pitchFamily="34" charset="0"/>
                </a:rPr>
                <a:t>which </a:t>
              </a:r>
              <a:r>
                <a:rPr lang="en-US" sz="2000" u="sng" dirty="0">
                  <a:solidFill>
                    <a:schemeClr val="accent5"/>
                  </a:solidFill>
                  <a:latin typeface="Arial" pitchFamily="34" charset="0"/>
                  <a:cs typeface="Arial" pitchFamily="34" charset="0"/>
                </a:rPr>
                <a:t>are</a:t>
              </a:r>
              <a:r>
                <a:rPr lang="en-US" sz="2000" dirty="0">
                  <a:solidFill>
                    <a:schemeClr val="accent5"/>
                  </a:solidFill>
                  <a:latin typeface="Arial" pitchFamily="34" charset="0"/>
                  <a:cs typeface="Arial" pitchFamily="34" charset="0"/>
                </a:rPr>
                <a:t> disrupting things </a:t>
              </a:r>
            </a:p>
          </p:txBody>
        </p:sp>
        <p:sp>
          <p:nvSpPr>
            <p:cNvPr id="21" name="Rectangle 20">
              <a:extLst>
                <a:ext uri="{FF2B5EF4-FFF2-40B4-BE49-F238E27FC236}">
                  <a16:creationId xmlns:a16="http://schemas.microsoft.com/office/drawing/2014/main" id="{EEC5C172-8C03-44C5-BE39-417EB7B673FB}"/>
                </a:ext>
              </a:extLst>
            </p:cNvPr>
            <p:cNvSpPr/>
            <p:nvPr/>
          </p:nvSpPr>
          <p:spPr>
            <a:xfrm>
              <a:off x="4088298" y="3873183"/>
              <a:ext cx="331305" cy="384313"/>
            </a:xfrm>
            <a:prstGeom prst="rect">
              <a:avLst/>
            </a:prstGeom>
            <a:solidFill>
              <a:schemeClr val="accent5">
                <a:lumMod val="20000"/>
                <a:lumOff val="8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22" name="Arrow: Pentagon 21">
              <a:extLst>
                <a:ext uri="{FF2B5EF4-FFF2-40B4-BE49-F238E27FC236}">
                  <a16:creationId xmlns:a16="http://schemas.microsoft.com/office/drawing/2014/main" id="{60BBBE4C-F1AE-4F57-A2C8-AA4348205F71}"/>
                </a:ext>
              </a:extLst>
            </p:cNvPr>
            <p:cNvSpPr/>
            <p:nvPr/>
          </p:nvSpPr>
          <p:spPr>
            <a:xfrm>
              <a:off x="4326837" y="3939443"/>
              <a:ext cx="331305" cy="257797"/>
            </a:xfrm>
            <a:prstGeom prst="homePlate">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23" name="TextBox 22">
              <a:extLst>
                <a:ext uri="{FF2B5EF4-FFF2-40B4-BE49-F238E27FC236}">
                  <a16:creationId xmlns:a16="http://schemas.microsoft.com/office/drawing/2014/main" id="{37931F19-F6C4-4A11-A7FC-971F3CB2FE85}"/>
                </a:ext>
              </a:extLst>
            </p:cNvPr>
            <p:cNvSpPr txBox="1"/>
            <p:nvPr/>
          </p:nvSpPr>
          <p:spPr>
            <a:xfrm>
              <a:off x="530332" y="3344752"/>
              <a:ext cx="5221111" cy="878189"/>
            </a:xfrm>
            <a:prstGeom prst="rect">
              <a:avLst/>
            </a:prstGeom>
            <a:noFill/>
          </p:spPr>
          <p:txBody>
            <a:bodyPr wrap="square" rtlCol="0">
              <a:spAutoFit/>
            </a:bodyPr>
            <a:lstStyle/>
            <a:p>
              <a:pPr marL="342900" lvl="0" indent="-342900">
                <a:lnSpc>
                  <a:spcPts val="3200"/>
                </a:lnSpc>
                <a:buFont typeface="Wingdings" panose="05000000000000000000" pitchFamily="2" charset="2"/>
                <a:buChar char="v"/>
                <a:defRPr/>
              </a:pPr>
              <a:r>
                <a:rPr lang="en-US" sz="2000" dirty="0">
                  <a:solidFill>
                    <a:srgbClr val="0070AD"/>
                  </a:solidFill>
                  <a:latin typeface="Calibri" panose="020F0502020204030204" pitchFamily="34" charset="0"/>
                  <a:cs typeface="Calibri" panose="020F0502020204030204" pitchFamily="34" charset="0"/>
                </a:rPr>
                <a:t>Blockchain is enabling new types of application and data services</a:t>
              </a:r>
              <a:endParaRPr kumimoji="0" lang="en-US" sz="2000" b="1" i="0" u="none" strike="noStrike" kern="1200" cap="none" spc="0" normalizeH="0" baseline="0" noProof="0" dirty="0">
                <a:ln>
                  <a:noFill/>
                </a:ln>
                <a:solidFill>
                  <a:schemeClr val="accent5"/>
                </a:solidFill>
                <a:effectLst/>
                <a:uLnTx/>
                <a:uFillTx/>
                <a:latin typeface="Calibri" panose="020F0502020204030204" pitchFamily="34" charset="0"/>
                <a:cs typeface="Calibri" panose="020F0502020204030204" pitchFamily="34" charset="0"/>
              </a:endParaRPr>
            </a:p>
          </p:txBody>
        </p:sp>
      </p:grpSp>
      <p:grpSp>
        <p:nvGrpSpPr>
          <p:cNvPr id="32" name="Group 31">
            <a:extLst>
              <a:ext uri="{FF2B5EF4-FFF2-40B4-BE49-F238E27FC236}">
                <a16:creationId xmlns:a16="http://schemas.microsoft.com/office/drawing/2014/main" id="{E6D6BDB7-A140-412A-BA8E-9AF4B413EA11}"/>
              </a:ext>
            </a:extLst>
          </p:cNvPr>
          <p:cNvGrpSpPr/>
          <p:nvPr/>
        </p:nvGrpSpPr>
        <p:grpSpPr>
          <a:xfrm>
            <a:off x="530332" y="4624263"/>
            <a:ext cx="10089421" cy="895340"/>
            <a:chOff x="530332" y="4438732"/>
            <a:chExt cx="10089421" cy="895340"/>
          </a:xfrm>
        </p:grpSpPr>
        <p:sp>
          <p:nvSpPr>
            <p:cNvPr id="24" name="TextBox 23">
              <a:extLst>
                <a:ext uri="{FF2B5EF4-FFF2-40B4-BE49-F238E27FC236}">
                  <a16:creationId xmlns:a16="http://schemas.microsoft.com/office/drawing/2014/main" id="{7E16912B-8E4C-4312-8548-12AA4BCDF323}"/>
                </a:ext>
              </a:extLst>
            </p:cNvPr>
            <p:cNvSpPr txBox="1"/>
            <p:nvPr/>
          </p:nvSpPr>
          <p:spPr>
            <a:xfrm>
              <a:off x="530332" y="4438732"/>
              <a:ext cx="5221111" cy="878189"/>
            </a:xfrm>
            <a:prstGeom prst="rect">
              <a:avLst/>
            </a:prstGeom>
            <a:noFill/>
          </p:spPr>
          <p:txBody>
            <a:bodyPr wrap="square" rtlCol="0">
              <a:spAutoFit/>
            </a:bodyPr>
            <a:lstStyle/>
            <a:p>
              <a:pPr marL="342900" lvl="0" indent="-342900">
                <a:lnSpc>
                  <a:spcPts val="3200"/>
                </a:lnSpc>
                <a:buFont typeface="Wingdings" panose="05000000000000000000" pitchFamily="2" charset="2"/>
                <a:buChar char="v"/>
                <a:defRPr/>
              </a:pPr>
              <a:r>
                <a:rPr lang="en-US" sz="2000" dirty="0">
                  <a:solidFill>
                    <a:srgbClr val="0070AD"/>
                  </a:solidFill>
                  <a:latin typeface="Calibri" panose="020F0502020204030204" pitchFamily="34" charset="0"/>
                  <a:cs typeface="Calibri" panose="020F0502020204030204" pitchFamily="34" charset="0"/>
                </a:rPr>
                <a:t>Through a variety of commercial and open source software offerings</a:t>
              </a:r>
              <a:endParaRPr kumimoji="0" lang="en-US" sz="2000" b="1" i="0" u="none" strike="noStrike" kern="1200" cap="none" spc="0" normalizeH="0" baseline="0" noProof="0" dirty="0">
                <a:ln>
                  <a:noFill/>
                </a:ln>
                <a:solidFill>
                  <a:schemeClr val="accent5"/>
                </a:solidFill>
                <a:effectLst/>
                <a:uLnTx/>
                <a:uFillTx/>
                <a:latin typeface="Calibri" panose="020F0502020204030204" pitchFamily="34" charset="0"/>
                <a:cs typeface="Calibri" panose="020F0502020204030204" pitchFamily="34" charset="0"/>
              </a:endParaRPr>
            </a:p>
          </p:txBody>
        </p:sp>
        <p:sp>
          <p:nvSpPr>
            <p:cNvPr id="25" name="Rectangle 24">
              <a:extLst>
                <a:ext uri="{FF2B5EF4-FFF2-40B4-BE49-F238E27FC236}">
                  <a16:creationId xmlns:a16="http://schemas.microsoft.com/office/drawing/2014/main" id="{782272BC-0C06-41A7-9860-5DAAD747BE15}"/>
                </a:ext>
              </a:extLst>
            </p:cNvPr>
            <p:cNvSpPr/>
            <p:nvPr/>
          </p:nvSpPr>
          <p:spPr>
            <a:xfrm>
              <a:off x="4263526" y="4933962"/>
              <a:ext cx="6356227" cy="400110"/>
            </a:xfrm>
            <a:prstGeom prst="rect">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Ins="45720" rtlCol="0" anchor="ctr">
              <a:spAutoFit/>
            </a:bodyPr>
            <a:lstStyle/>
            <a:p>
              <a:r>
                <a:rPr lang="en-US" sz="2000" dirty="0">
                  <a:solidFill>
                    <a:schemeClr val="accent5"/>
                  </a:solidFill>
                  <a:latin typeface="Arial" pitchFamily="34" charset="0"/>
                  <a:cs typeface="Arial" pitchFamily="34" charset="0"/>
                </a:rPr>
                <a:t>existing application and data services have a new look</a:t>
              </a:r>
            </a:p>
          </p:txBody>
        </p:sp>
        <p:sp>
          <p:nvSpPr>
            <p:cNvPr id="26" name="Rectangle 25">
              <a:extLst>
                <a:ext uri="{FF2B5EF4-FFF2-40B4-BE49-F238E27FC236}">
                  <a16:creationId xmlns:a16="http://schemas.microsoft.com/office/drawing/2014/main" id="{B62B4A44-46BE-45D8-B154-CC459F27277A}"/>
                </a:ext>
              </a:extLst>
            </p:cNvPr>
            <p:cNvSpPr/>
            <p:nvPr/>
          </p:nvSpPr>
          <p:spPr>
            <a:xfrm>
              <a:off x="3713556" y="4941861"/>
              <a:ext cx="331305" cy="384313"/>
            </a:xfrm>
            <a:prstGeom prst="rect">
              <a:avLst/>
            </a:prstGeom>
            <a:solidFill>
              <a:schemeClr val="accent5">
                <a:lumMod val="20000"/>
                <a:lumOff val="8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27" name="Arrow: Pentagon 26">
              <a:extLst>
                <a:ext uri="{FF2B5EF4-FFF2-40B4-BE49-F238E27FC236}">
                  <a16:creationId xmlns:a16="http://schemas.microsoft.com/office/drawing/2014/main" id="{49D5AF91-33B7-4F19-AC7E-896CC0D59214}"/>
                </a:ext>
              </a:extLst>
            </p:cNvPr>
            <p:cNvSpPr/>
            <p:nvPr/>
          </p:nvSpPr>
          <p:spPr>
            <a:xfrm>
              <a:off x="3952095" y="5008121"/>
              <a:ext cx="331305" cy="257797"/>
            </a:xfrm>
            <a:prstGeom prst="homePlate">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spTree>
    <p:extLst>
      <p:ext uri="{BB962C8B-B14F-4D97-AF65-F5344CB8AC3E}">
        <p14:creationId xmlns:p14="http://schemas.microsoft.com/office/powerpoint/2010/main" val="1796804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BAD3FAA8-650A-4E1B-B561-D86BE9AFB0F0}"/>
              </a:ext>
            </a:extLst>
          </p:cNvPr>
          <p:cNvSpPr>
            <a:spLocks noGrp="1"/>
          </p:cNvSpPr>
          <p:nvPr>
            <p:ph type="title"/>
          </p:nvPr>
        </p:nvSpPr>
        <p:spPr>
          <a:xfrm>
            <a:off x="407988" y="404813"/>
            <a:ext cx="10944596" cy="532736"/>
          </a:xfrm>
        </p:spPr>
        <p:txBody>
          <a:bodyPr>
            <a:noAutofit/>
          </a:bodyPr>
          <a:lstStyle/>
          <a:p>
            <a:r>
              <a:rPr lang="en-US" sz="2400" dirty="0"/>
              <a:t>A Well Known </a:t>
            </a:r>
            <a:r>
              <a:rPr lang="en-US" sz="2400" dirty="0" err="1"/>
              <a:t>Blockchain</a:t>
            </a:r>
            <a:r>
              <a:rPr lang="en-US" sz="2400" dirty="0"/>
              <a:t> Ecosystem?</a:t>
            </a:r>
            <a:endParaRPr lang="pt-PT" sz="2400" dirty="0"/>
          </a:p>
        </p:txBody>
      </p:sp>
      <p:pic>
        <p:nvPicPr>
          <p:cNvPr id="6" name="Picture 5">
            <a:extLst>
              <a:ext uri="{FF2B5EF4-FFF2-40B4-BE49-F238E27FC236}">
                <a16:creationId xmlns:a16="http://schemas.microsoft.com/office/drawing/2014/main" id="{D0DE7E40-C9C3-4A66-8A62-2F20F00B76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5584" y="822752"/>
            <a:ext cx="6646416" cy="5538679"/>
          </a:xfrm>
          <a:prstGeom prst="rect">
            <a:avLst/>
          </a:prstGeom>
          <a:effectLst>
            <a:outerShdw blurRad="50800" dist="38100" dir="5400000" algn="t" rotWithShape="0">
              <a:prstClr val="black">
                <a:alpha val="40000"/>
              </a:prstClr>
            </a:outerShdw>
          </a:effectLst>
        </p:spPr>
      </p:pic>
      <p:sp>
        <p:nvSpPr>
          <p:cNvPr id="7" name="TextBox 6">
            <a:extLst>
              <a:ext uri="{FF2B5EF4-FFF2-40B4-BE49-F238E27FC236}">
                <a16:creationId xmlns:a16="http://schemas.microsoft.com/office/drawing/2014/main" id="{09267B70-128B-417E-86E5-145464D03B46}"/>
              </a:ext>
            </a:extLst>
          </p:cNvPr>
          <p:cNvSpPr txBox="1"/>
          <p:nvPr/>
        </p:nvSpPr>
        <p:spPr>
          <a:xfrm>
            <a:off x="6150430" y="6361431"/>
            <a:ext cx="4958409"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70AD">
                    <a:lumMod val="50000"/>
                  </a:srgbClr>
                </a:solidFill>
                <a:effectLst/>
                <a:uLnTx/>
                <a:uFillTx/>
                <a:latin typeface="Verdana"/>
                <a:ea typeface="+mn-ea"/>
                <a:cs typeface="+mn-cs"/>
              </a:rPr>
              <a:t>https://www.weforum.org/agenda/2016/06/blockchain-explained-simply/</a:t>
            </a:r>
          </a:p>
        </p:txBody>
      </p:sp>
      <p:sp>
        <p:nvSpPr>
          <p:cNvPr id="8" name="TextBox 7">
            <a:extLst>
              <a:ext uri="{FF2B5EF4-FFF2-40B4-BE49-F238E27FC236}">
                <a16:creationId xmlns:a16="http://schemas.microsoft.com/office/drawing/2014/main" id="{58E2622E-2AF4-4196-A4FD-E206A30D1F8B}"/>
              </a:ext>
            </a:extLst>
          </p:cNvPr>
          <p:cNvSpPr txBox="1"/>
          <p:nvPr/>
        </p:nvSpPr>
        <p:spPr>
          <a:xfrm>
            <a:off x="407988" y="1558218"/>
            <a:ext cx="4787254" cy="3580467"/>
          </a:xfrm>
          <a:prstGeom prst="rect">
            <a:avLst/>
          </a:prstGeom>
          <a:noFill/>
        </p:spPr>
        <p:txBody>
          <a:bodyPr wrap="square" rtlCol="0">
            <a:spAutoFit/>
          </a:bodyPr>
          <a:lstStyle/>
          <a:p>
            <a:pPr marL="0" marR="0" lvl="0" indent="0" algn="l" defTabSz="914400" rtl="0" eaLnBrk="1" fontAlgn="auto" latinLnBrk="0" hangingPunct="1">
              <a:lnSpc>
                <a:spcPts val="34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70AD"/>
                </a:solidFill>
                <a:effectLst/>
                <a:uLnTx/>
                <a:uFillTx/>
                <a:latin typeface="Calibri" panose="020F0502020204030204" pitchFamily="34" charset="0"/>
                <a:cs typeface="Calibri" panose="020F0502020204030204" pitchFamily="34" charset="0"/>
              </a:rPr>
              <a:t>Defined as </a:t>
            </a:r>
            <a:r>
              <a:rPr kumimoji="0" lang="en-US" sz="2000" b="0" i="0" u="none" strike="noStrike" kern="120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rPr>
              <a:t>“</a:t>
            </a:r>
            <a:r>
              <a:rPr kumimoji="0" lang="en-US" sz="2000" b="1" i="0" u="none" strike="noStrike" kern="120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rPr>
              <a:t>an </a:t>
            </a:r>
            <a:r>
              <a:rPr kumimoji="0" lang="en-US" sz="2000" b="1" i="0" u="sng" strike="noStrike" kern="120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rPr>
              <a:t>incorruptible digital ledger</a:t>
            </a:r>
            <a:r>
              <a:rPr kumimoji="0" lang="en-US" sz="2000" b="1" i="0" u="none" strike="noStrike" kern="120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rPr>
              <a:t> of economic transactions that can be programmed to record not just financial transactions but virtually everything of value</a:t>
            </a:r>
            <a:r>
              <a:rPr kumimoji="0" lang="en-US" sz="2000" b="0" i="0" u="none" strike="noStrike" kern="120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rPr>
              <a:t>” by “Blockchain Revolution” authors </a:t>
            </a:r>
            <a:r>
              <a:rPr kumimoji="0" lang="en-US" sz="2000" b="0" i="1" u="none" strike="noStrike" kern="120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rPr>
              <a:t>Don and Alex Tapscott</a:t>
            </a:r>
            <a:r>
              <a:rPr kumimoji="0" lang="en-US" sz="2000" b="0" i="0" u="none" strike="noStrike" kern="120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rPr>
              <a:t>, </a:t>
            </a:r>
            <a:r>
              <a:rPr kumimoji="0" lang="en-US" sz="2000" b="0" i="0" u="none" strike="noStrike" kern="1200" cap="none" spc="0" normalizeH="0" baseline="0" noProof="0" dirty="0">
                <a:ln>
                  <a:noFill/>
                </a:ln>
                <a:solidFill>
                  <a:srgbClr val="0070AD"/>
                </a:solidFill>
                <a:effectLst/>
                <a:uLnTx/>
                <a:uFillTx/>
                <a:latin typeface="Calibri" panose="020F0502020204030204" pitchFamily="34" charset="0"/>
                <a:cs typeface="Calibri" panose="020F0502020204030204" pitchFamily="34" charset="0"/>
              </a:rPr>
              <a:t>the technology holds massive promise for multiple industries, particularly in regards to securing data.</a:t>
            </a:r>
          </a:p>
        </p:txBody>
      </p:sp>
      <p:sp>
        <p:nvSpPr>
          <p:cNvPr id="9" name="Rectangle à coins arrondis 6">
            <a:extLst>
              <a:ext uri="{FF2B5EF4-FFF2-40B4-BE49-F238E27FC236}">
                <a16:creationId xmlns:a16="http://schemas.microsoft.com/office/drawing/2014/main" id="{642534DD-0D17-4AA7-8E9B-969260AD41AE}"/>
              </a:ext>
            </a:extLst>
          </p:cNvPr>
          <p:cNvSpPr/>
          <p:nvPr/>
        </p:nvSpPr>
        <p:spPr bwMode="auto">
          <a:xfrm>
            <a:off x="407988" y="5438631"/>
            <a:ext cx="4787254" cy="641445"/>
          </a:xfrm>
          <a:prstGeom prst="roundRect">
            <a:avLst/>
          </a:prstGeom>
          <a:solidFill>
            <a:srgbClr val="6964D1"/>
          </a:solidFill>
          <a:ln w="28575" cap="flat" cmpd="sng" algn="ctr">
            <a:noFill/>
            <a:prstDash val="solid"/>
            <a:round/>
            <a:headEnd type="none" w="med" len="med"/>
            <a:tailEnd type="none" w="med" len="med"/>
          </a:ln>
          <a:effectLst>
            <a:outerShdw blurRad="50800" dist="25400" dir="5400000" algn="t" rotWithShape="0">
              <a:prstClr val="black">
                <a:alpha val="40000"/>
              </a:prstClr>
            </a:outerShdw>
          </a:effectLst>
          <a:scene3d>
            <a:camera prst="orthographicFront">
              <a:rot lat="0" lon="0" rev="0"/>
            </a:camera>
            <a:lightRig rig="balanced" dir="t">
              <a:rot lat="0" lon="0" rev="8700000"/>
            </a:lightRig>
          </a:scene3d>
          <a:sp3d/>
        </p:spPr>
        <p:txBody>
          <a:bodyPr wrap="none" anchor="ct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b="1" i="0" u="none" strike="noStrike" kern="1200" cap="none" spc="0" normalizeH="0" baseline="0" noProof="0" dirty="0">
                <a:ln>
                  <a:noFill/>
                </a:ln>
                <a:solidFill>
                  <a:prstClr val="white"/>
                </a:solidFill>
                <a:effectLst/>
                <a:uLnTx/>
                <a:uFillTx/>
                <a:latin typeface="Arial" charset="0"/>
                <a:ea typeface="+mn-ea"/>
                <a:cs typeface="Arial" charset="0"/>
              </a:rPr>
              <a:t>Look Beyond “Financial Transactions” …</a:t>
            </a:r>
          </a:p>
        </p:txBody>
      </p:sp>
    </p:spTree>
    <p:extLst>
      <p:ext uri="{BB962C8B-B14F-4D97-AF65-F5344CB8AC3E}">
        <p14:creationId xmlns:p14="http://schemas.microsoft.com/office/powerpoint/2010/main" val="188815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BAD3FAA8-650A-4E1B-B561-D86BE9AFB0F0}"/>
              </a:ext>
            </a:extLst>
          </p:cNvPr>
          <p:cNvSpPr>
            <a:spLocks noGrp="1"/>
          </p:cNvSpPr>
          <p:nvPr>
            <p:ph type="title"/>
          </p:nvPr>
        </p:nvSpPr>
        <p:spPr>
          <a:xfrm>
            <a:off x="421636" y="131858"/>
            <a:ext cx="10944596" cy="532736"/>
          </a:xfrm>
        </p:spPr>
        <p:txBody>
          <a:bodyPr>
            <a:noAutofit/>
          </a:bodyPr>
          <a:lstStyle/>
          <a:p>
            <a:r>
              <a:rPr lang="en-US" sz="2400" dirty="0"/>
              <a:t>Distributed Ledger Technology Combines Existing Approaches and Technologies to Form a New Approach</a:t>
            </a:r>
            <a:endParaRPr lang="pt-PT" sz="2400" dirty="0"/>
          </a:p>
        </p:txBody>
      </p:sp>
      <p:sp>
        <p:nvSpPr>
          <p:cNvPr id="4" name="Rectangle 3">
            <a:extLst>
              <a:ext uri="{FF2B5EF4-FFF2-40B4-BE49-F238E27FC236}">
                <a16:creationId xmlns:a16="http://schemas.microsoft.com/office/drawing/2014/main" id="{CB38B850-4224-4E40-9663-CBA7CB542864}"/>
              </a:ext>
            </a:extLst>
          </p:cNvPr>
          <p:cNvSpPr/>
          <p:nvPr/>
        </p:nvSpPr>
        <p:spPr>
          <a:xfrm>
            <a:off x="2590800" y="1752600"/>
            <a:ext cx="2362200" cy="1295400"/>
          </a:xfrm>
          <a:prstGeom prst="rect">
            <a:avLst/>
          </a:prstGeom>
          <a:solidFill>
            <a:srgbClr val="6964D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Ledger</a:t>
            </a:r>
          </a:p>
        </p:txBody>
      </p:sp>
      <p:sp>
        <p:nvSpPr>
          <p:cNvPr id="6" name="Rectangle 5">
            <a:extLst>
              <a:ext uri="{FF2B5EF4-FFF2-40B4-BE49-F238E27FC236}">
                <a16:creationId xmlns:a16="http://schemas.microsoft.com/office/drawing/2014/main" id="{51B5B670-FCA0-466A-A22A-B9DC7023D0E7}"/>
              </a:ext>
            </a:extLst>
          </p:cNvPr>
          <p:cNvSpPr/>
          <p:nvPr/>
        </p:nvSpPr>
        <p:spPr>
          <a:xfrm>
            <a:off x="6400800" y="1752600"/>
            <a:ext cx="2362200" cy="1295400"/>
          </a:xfrm>
          <a:prstGeom prst="rect">
            <a:avLst/>
          </a:prstGeom>
          <a:solidFill>
            <a:srgbClr val="00C37B"/>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Cryptography</a:t>
            </a:r>
          </a:p>
        </p:txBody>
      </p:sp>
      <p:sp>
        <p:nvSpPr>
          <p:cNvPr id="7" name="Rectangle 6">
            <a:extLst>
              <a:ext uri="{FF2B5EF4-FFF2-40B4-BE49-F238E27FC236}">
                <a16:creationId xmlns:a16="http://schemas.microsoft.com/office/drawing/2014/main" id="{86A93A9C-EEDA-40A1-9584-9968A5D09313}"/>
              </a:ext>
            </a:extLst>
          </p:cNvPr>
          <p:cNvSpPr/>
          <p:nvPr/>
        </p:nvSpPr>
        <p:spPr>
          <a:xfrm>
            <a:off x="2590800" y="3962400"/>
            <a:ext cx="2362200" cy="1295400"/>
          </a:xfrm>
          <a:prstGeom prst="rect">
            <a:avLst/>
          </a:prstGeom>
          <a:solidFill>
            <a:srgbClr val="F2642E"/>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Consensus</a:t>
            </a:r>
          </a:p>
        </p:txBody>
      </p:sp>
      <p:sp>
        <p:nvSpPr>
          <p:cNvPr id="8" name="Rectangle 7">
            <a:extLst>
              <a:ext uri="{FF2B5EF4-FFF2-40B4-BE49-F238E27FC236}">
                <a16:creationId xmlns:a16="http://schemas.microsoft.com/office/drawing/2014/main" id="{E0A2058F-62BC-452B-9506-E38F0F061BD8}"/>
              </a:ext>
            </a:extLst>
          </p:cNvPr>
          <p:cNvSpPr/>
          <p:nvPr/>
        </p:nvSpPr>
        <p:spPr>
          <a:xfrm>
            <a:off x="6398342" y="3962400"/>
            <a:ext cx="2362200" cy="1295400"/>
          </a:xfrm>
          <a:prstGeom prst="rect">
            <a:avLst/>
          </a:prstGeom>
          <a:solidFill>
            <a:schemeClr val="tx1">
              <a:lumMod val="75000"/>
              <a:lumOff val="2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Smart Contract</a:t>
            </a:r>
          </a:p>
        </p:txBody>
      </p:sp>
      <p:sp>
        <p:nvSpPr>
          <p:cNvPr id="9" name="Cross 8">
            <a:extLst>
              <a:ext uri="{FF2B5EF4-FFF2-40B4-BE49-F238E27FC236}">
                <a16:creationId xmlns:a16="http://schemas.microsoft.com/office/drawing/2014/main" id="{A9025606-5930-44E7-92AD-F700CBFB061C}"/>
              </a:ext>
            </a:extLst>
          </p:cNvPr>
          <p:cNvSpPr/>
          <p:nvPr/>
        </p:nvSpPr>
        <p:spPr>
          <a:xfrm>
            <a:off x="5334000" y="2133600"/>
            <a:ext cx="660004" cy="574105"/>
          </a:xfrm>
          <a:prstGeom prst="plus">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74C5AA38-4520-4D28-9FDD-040D4F5D687B}"/>
              </a:ext>
            </a:extLst>
          </p:cNvPr>
          <p:cNvSpPr/>
          <p:nvPr/>
        </p:nvSpPr>
        <p:spPr>
          <a:xfrm>
            <a:off x="5368387" y="4323047"/>
            <a:ext cx="660004" cy="574105"/>
          </a:xfrm>
          <a:prstGeom prst="plus">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5F3400E-2E96-42CA-ACBD-33D54DBAFE1F}"/>
              </a:ext>
            </a:extLst>
          </p:cNvPr>
          <p:cNvSpPr/>
          <p:nvPr/>
        </p:nvSpPr>
        <p:spPr>
          <a:xfrm>
            <a:off x="7249440" y="3218147"/>
            <a:ext cx="660004" cy="574105"/>
          </a:xfrm>
          <a:prstGeom prst="plus">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8EAF4EA0-8A22-4106-BBB4-E51423A550E6}"/>
              </a:ext>
            </a:extLst>
          </p:cNvPr>
          <p:cNvSpPr/>
          <p:nvPr/>
        </p:nvSpPr>
        <p:spPr>
          <a:xfrm>
            <a:off x="3441898" y="3218147"/>
            <a:ext cx="660004" cy="574105"/>
          </a:xfrm>
          <a:prstGeom prst="plus">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D715597-8310-4F38-8380-B9220E883A39}"/>
              </a:ext>
            </a:extLst>
          </p:cNvPr>
          <p:cNvSpPr/>
          <p:nvPr/>
        </p:nvSpPr>
        <p:spPr>
          <a:xfrm flipV="1">
            <a:off x="4101902" y="5410200"/>
            <a:ext cx="3147538" cy="228600"/>
          </a:xfrm>
          <a:prstGeom prst="triangle">
            <a:avLst/>
          </a:prstGeom>
          <a:solidFill>
            <a:schemeClr val="bg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75A2431-0FDE-4A8F-A2A9-3E91698B25E1}"/>
              </a:ext>
            </a:extLst>
          </p:cNvPr>
          <p:cNvSpPr/>
          <p:nvPr/>
        </p:nvSpPr>
        <p:spPr>
          <a:xfrm>
            <a:off x="152400" y="5943600"/>
            <a:ext cx="11658600" cy="381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50000"/>
                    <a:lumOff val="50000"/>
                  </a:schemeClr>
                </a:solidFill>
                <a:latin typeface="Calibri" panose="020F0502020204030204" pitchFamily="34" charset="0"/>
                <a:cs typeface="Calibri" panose="020F0502020204030204" pitchFamily="34" charset="0"/>
              </a:rPr>
              <a:t>A framework to enable parties that don’t entirely trust each other to do business</a:t>
            </a:r>
          </a:p>
        </p:txBody>
      </p:sp>
      <p:sp>
        <p:nvSpPr>
          <p:cNvPr id="15" name="TextBox 14">
            <a:extLst>
              <a:ext uri="{FF2B5EF4-FFF2-40B4-BE49-F238E27FC236}">
                <a16:creationId xmlns:a16="http://schemas.microsoft.com/office/drawing/2014/main" id="{89F4287C-D120-4AF1-8446-3A34E07B0171}"/>
              </a:ext>
            </a:extLst>
          </p:cNvPr>
          <p:cNvSpPr txBox="1"/>
          <p:nvPr/>
        </p:nvSpPr>
        <p:spPr>
          <a:xfrm>
            <a:off x="174188" y="1912203"/>
            <a:ext cx="2346283" cy="461665"/>
          </a:xfrm>
          <a:prstGeom prst="rect">
            <a:avLst/>
          </a:prstGeom>
          <a:noFill/>
        </p:spPr>
        <p:txBody>
          <a:bodyPr wrap="none" rtlCol="0">
            <a:spAutoFit/>
          </a:bodyPr>
          <a:lstStyle/>
          <a:p>
            <a:pPr algn="r"/>
            <a:r>
              <a:rPr lang="en-US" sz="2400" b="1" dirty="0">
                <a:latin typeface="Calibri" panose="020F0502020204030204" pitchFamily="34" charset="0"/>
                <a:cs typeface="Calibri" panose="020F0502020204030204" pitchFamily="34" charset="0"/>
              </a:rPr>
              <a:t>Tamper-resistant</a:t>
            </a:r>
          </a:p>
        </p:txBody>
      </p:sp>
      <p:sp>
        <p:nvSpPr>
          <p:cNvPr id="16" name="TextBox 15">
            <a:extLst>
              <a:ext uri="{FF2B5EF4-FFF2-40B4-BE49-F238E27FC236}">
                <a16:creationId xmlns:a16="http://schemas.microsoft.com/office/drawing/2014/main" id="{3E96C117-C0F2-4C3E-93C8-ABE0D7C1C255}"/>
              </a:ext>
            </a:extLst>
          </p:cNvPr>
          <p:cNvSpPr txBox="1"/>
          <p:nvPr/>
        </p:nvSpPr>
        <p:spPr>
          <a:xfrm>
            <a:off x="104729" y="4210616"/>
            <a:ext cx="2331200" cy="830997"/>
          </a:xfrm>
          <a:prstGeom prst="rect">
            <a:avLst/>
          </a:prstGeom>
          <a:noFill/>
        </p:spPr>
        <p:txBody>
          <a:bodyPr wrap="square" rtlCol="0">
            <a:spAutoFit/>
          </a:bodyPr>
          <a:lstStyle/>
          <a:p>
            <a:pPr algn="r"/>
            <a:r>
              <a:rPr lang="en-US" sz="2400" b="1" dirty="0">
                <a:latin typeface="Calibri" panose="020F0502020204030204" pitchFamily="34" charset="0"/>
                <a:cs typeface="Calibri" panose="020F0502020204030204" pitchFamily="34" charset="0"/>
              </a:rPr>
              <a:t>Verified transactions</a:t>
            </a:r>
          </a:p>
        </p:txBody>
      </p:sp>
      <p:sp>
        <p:nvSpPr>
          <p:cNvPr id="17" name="TextBox 16">
            <a:extLst>
              <a:ext uri="{FF2B5EF4-FFF2-40B4-BE49-F238E27FC236}">
                <a16:creationId xmlns:a16="http://schemas.microsoft.com/office/drawing/2014/main" id="{3FF8E024-0954-40A2-8E3F-4E09F1FFC179}"/>
              </a:ext>
            </a:extLst>
          </p:cNvPr>
          <p:cNvSpPr txBox="1"/>
          <p:nvPr/>
        </p:nvSpPr>
        <p:spPr>
          <a:xfrm>
            <a:off x="8915413" y="1650831"/>
            <a:ext cx="2895587" cy="1569660"/>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Secure authentication </a:t>
            </a:r>
          </a:p>
          <a:p>
            <a:r>
              <a:rPr lang="en-US" sz="2400" b="1" dirty="0">
                <a:latin typeface="Calibri" panose="020F0502020204030204" pitchFamily="34" charset="0"/>
                <a:cs typeface="Calibri" panose="020F0502020204030204" pitchFamily="34" charset="0"/>
              </a:rPr>
              <a:t>and verifiable  transactions</a:t>
            </a:r>
          </a:p>
        </p:txBody>
      </p:sp>
      <p:sp>
        <p:nvSpPr>
          <p:cNvPr id="18" name="TextBox 17">
            <a:extLst>
              <a:ext uri="{FF2B5EF4-FFF2-40B4-BE49-F238E27FC236}">
                <a16:creationId xmlns:a16="http://schemas.microsoft.com/office/drawing/2014/main" id="{1500BB1C-9FBF-443F-AE2F-07500FF2A4A4}"/>
              </a:ext>
            </a:extLst>
          </p:cNvPr>
          <p:cNvSpPr txBox="1"/>
          <p:nvPr/>
        </p:nvSpPr>
        <p:spPr>
          <a:xfrm>
            <a:off x="8915413" y="4139625"/>
            <a:ext cx="2895587" cy="830997"/>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Business terms embedded</a:t>
            </a:r>
          </a:p>
        </p:txBody>
      </p:sp>
    </p:spTree>
    <p:extLst>
      <p:ext uri="{BB962C8B-B14F-4D97-AF65-F5344CB8AC3E}">
        <p14:creationId xmlns:p14="http://schemas.microsoft.com/office/powerpoint/2010/main" val="237037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BAD3FAA8-650A-4E1B-B561-D86BE9AFB0F0}"/>
              </a:ext>
            </a:extLst>
          </p:cNvPr>
          <p:cNvSpPr>
            <a:spLocks noGrp="1"/>
          </p:cNvSpPr>
          <p:nvPr>
            <p:ph type="title"/>
          </p:nvPr>
        </p:nvSpPr>
        <p:spPr>
          <a:xfrm>
            <a:off x="379407" y="356175"/>
            <a:ext cx="10944596" cy="532736"/>
          </a:xfrm>
        </p:spPr>
        <p:txBody>
          <a:bodyPr>
            <a:noAutofit/>
          </a:bodyPr>
          <a:lstStyle/>
          <a:p>
            <a:r>
              <a:rPr lang="en-US" sz="2400" dirty="0"/>
              <a:t>What is the Idea of a “Chain”?</a:t>
            </a:r>
            <a:endParaRPr lang="pt-PT" sz="2400" dirty="0"/>
          </a:p>
        </p:txBody>
      </p:sp>
      <p:sp>
        <p:nvSpPr>
          <p:cNvPr id="19" name="Rectangle 18">
            <a:extLst>
              <a:ext uri="{FF2B5EF4-FFF2-40B4-BE49-F238E27FC236}">
                <a16:creationId xmlns:a16="http://schemas.microsoft.com/office/drawing/2014/main" id="{F8114A2B-1226-4454-9DDD-7545FF203394}"/>
              </a:ext>
            </a:extLst>
          </p:cNvPr>
          <p:cNvSpPr/>
          <p:nvPr/>
        </p:nvSpPr>
        <p:spPr>
          <a:xfrm>
            <a:off x="808403" y="2089201"/>
            <a:ext cx="10515600" cy="12573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2B0A3D"/>
                </a:solidFill>
                <a:effectLst/>
                <a:uLnTx/>
                <a:uFillTx/>
                <a:latin typeface="Calibri" panose="020F0502020204030204" pitchFamily="34" charset="0"/>
                <a:cs typeface="Calibri" panose="020F0502020204030204" pitchFamily="34" charset="0"/>
              </a:rPr>
              <a:t>The “Chain”</a:t>
            </a:r>
          </a:p>
        </p:txBody>
      </p:sp>
      <p:sp>
        <p:nvSpPr>
          <p:cNvPr id="20" name="Rectangle: Rounded Corners 4">
            <a:extLst>
              <a:ext uri="{FF2B5EF4-FFF2-40B4-BE49-F238E27FC236}">
                <a16:creationId xmlns:a16="http://schemas.microsoft.com/office/drawing/2014/main" id="{82ECAFF6-2C63-4135-9557-8BB5A727D78D}"/>
              </a:ext>
            </a:extLst>
          </p:cNvPr>
          <p:cNvSpPr/>
          <p:nvPr/>
        </p:nvSpPr>
        <p:spPr>
          <a:xfrm>
            <a:off x="1037003" y="2527351"/>
            <a:ext cx="1524000" cy="685800"/>
          </a:xfrm>
          <a:prstGeom prst="roundRect">
            <a:avLst/>
          </a:prstGeom>
          <a:solidFill>
            <a:srgbClr val="00C37B"/>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“genesis” node</a:t>
            </a:r>
          </a:p>
        </p:txBody>
      </p:sp>
      <p:sp>
        <p:nvSpPr>
          <p:cNvPr id="21" name="Rectangle: Rounded Corners 5">
            <a:extLst>
              <a:ext uri="{FF2B5EF4-FFF2-40B4-BE49-F238E27FC236}">
                <a16:creationId xmlns:a16="http://schemas.microsoft.com/office/drawing/2014/main" id="{C5A0C21B-A8B6-4613-B42D-045FAB747221}"/>
              </a:ext>
            </a:extLst>
          </p:cNvPr>
          <p:cNvSpPr/>
          <p:nvPr/>
        </p:nvSpPr>
        <p:spPr>
          <a:xfrm>
            <a:off x="3170603" y="2527351"/>
            <a:ext cx="1524000" cy="685800"/>
          </a:xfrm>
          <a:prstGeom prst="roundRect">
            <a:avLst/>
          </a:prstGeom>
          <a:solidFill>
            <a:srgbClr val="6964D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Node 1</a:t>
            </a:r>
          </a:p>
        </p:txBody>
      </p:sp>
      <p:sp>
        <p:nvSpPr>
          <p:cNvPr id="22" name="Rectangle: Rounded Corners 6">
            <a:extLst>
              <a:ext uri="{FF2B5EF4-FFF2-40B4-BE49-F238E27FC236}">
                <a16:creationId xmlns:a16="http://schemas.microsoft.com/office/drawing/2014/main" id="{9600BF95-B6E4-4F76-8C24-0FCFE711D1F1}"/>
              </a:ext>
            </a:extLst>
          </p:cNvPr>
          <p:cNvSpPr/>
          <p:nvPr/>
        </p:nvSpPr>
        <p:spPr>
          <a:xfrm>
            <a:off x="5304203" y="2527351"/>
            <a:ext cx="1524000" cy="685800"/>
          </a:xfrm>
          <a:prstGeom prst="roundRect">
            <a:avLst/>
          </a:prstGeom>
          <a:solidFill>
            <a:srgbClr val="6964D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Node 2</a:t>
            </a:r>
          </a:p>
        </p:txBody>
      </p:sp>
      <p:sp>
        <p:nvSpPr>
          <p:cNvPr id="23" name="Rectangle: Rounded Corners 7">
            <a:extLst>
              <a:ext uri="{FF2B5EF4-FFF2-40B4-BE49-F238E27FC236}">
                <a16:creationId xmlns:a16="http://schemas.microsoft.com/office/drawing/2014/main" id="{5BB8C993-7559-425A-BDAD-B869D808BF81}"/>
              </a:ext>
            </a:extLst>
          </p:cNvPr>
          <p:cNvSpPr/>
          <p:nvPr/>
        </p:nvSpPr>
        <p:spPr>
          <a:xfrm>
            <a:off x="7437803" y="2527351"/>
            <a:ext cx="1524000" cy="685800"/>
          </a:xfrm>
          <a:prstGeom prst="roundRect">
            <a:avLst/>
          </a:prstGeom>
          <a:solidFill>
            <a:srgbClr val="6964D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Node 3</a:t>
            </a:r>
          </a:p>
        </p:txBody>
      </p:sp>
      <p:sp>
        <p:nvSpPr>
          <p:cNvPr id="24" name="Rectangle: Rounded Corners 8">
            <a:extLst>
              <a:ext uri="{FF2B5EF4-FFF2-40B4-BE49-F238E27FC236}">
                <a16:creationId xmlns:a16="http://schemas.microsoft.com/office/drawing/2014/main" id="{94612EF8-CBC4-4E9B-B221-7FE930A26938}"/>
              </a:ext>
            </a:extLst>
          </p:cNvPr>
          <p:cNvSpPr/>
          <p:nvPr/>
        </p:nvSpPr>
        <p:spPr>
          <a:xfrm>
            <a:off x="9571403" y="2527351"/>
            <a:ext cx="1524000" cy="685800"/>
          </a:xfrm>
          <a:prstGeom prst="roundRect">
            <a:avLst/>
          </a:prstGeom>
          <a:solidFill>
            <a:srgbClr val="6964D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Node N</a:t>
            </a:r>
          </a:p>
        </p:txBody>
      </p:sp>
      <p:cxnSp>
        <p:nvCxnSpPr>
          <p:cNvPr id="25" name="Straight Connector 24">
            <a:extLst>
              <a:ext uri="{FF2B5EF4-FFF2-40B4-BE49-F238E27FC236}">
                <a16:creationId xmlns:a16="http://schemas.microsoft.com/office/drawing/2014/main" id="{C79F489B-9CAA-406E-ACC9-533AB3F323C3}"/>
              </a:ext>
            </a:extLst>
          </p:cNvPr>
          <p:cNvCxnSpPr/>
          <p:nvPr/>
        </p:nvCxnSpPr>
        <p:spPr>
          <a:xfrm>
            <a:off x="2561003" y="2870251"/>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C65F39D-A204-4CA5-9617-96B20E5A5A7E}"/>
              </a:ext>
            </a:extLst>
          </p:cNvPr>
          <p:cNvCxnSpPr/>
          <p:nvPr/>
        </p:nvCxnSpPr>
        <p:spPr>
          <a:xfrm>
            <a:off x="4694603" y="2870251"/>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A63D8A-55BA-4027-B3EE-598FAA2F51EC}"/>
              </a:ext>
            </a:extLst>
          </p:cNvPr>
          <p:cNvCxnSpPr/>
          <p:nvPr/>
        </p:nvCxnSpPr>
        <p:spPr>
          <a:xfrm>
            <a:off x="6828203" y="2870251"/>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DEA9191-E69D-468C-BD7A-D0C3FA297BD3}"/>
              </a:ext>
            </a:extLst>
          </p:cNvPr>
          <p:cNvCxnSpPr/>
          <p:nvPr/>
        </p:nvCxnSpPr>
        <p:spPr>
          <a:xfrm>
            <a:off x="8961803" y="2870251"/>
            <a:ext cx="60960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Freeform: Shape 21">
            <a:extLst>
              <a:ext uri="{FF2B5EF4-FFF2-40B4-BE49-F238E27FC236}">
                <a16:creationId xmlns:a16="http://schemas.microsoft.com/office/drawing/2014/main" id="{6D6084A7-3A0B-4FF5-B2BD-5C2168720346}"/>
              </a:ext>
            </a:extLst>
          </p:cNvPr>
          <p:cNvSpPr/>
          <p:nvPr/>
        </p:nvSpPr>
        <p:spPr>
          <a:xfrm>
            <a:off x="2332404" y="3060751"/>
            <a:ext cx="1142999" cy="381000"/>
          </a:xfrm>
          <a:custGeom>
            <a:avLst/>
            <a:gdLst>
              <a:gd name="connsiteX0" fmla="*/ 1494971 w 1494971"/>
              <a:gd name="connsiteY0" fmla="*/ 101600 h 624114"/>
              <a:gd name="connsiteX1" fmla="*/ 1494971 w 1494971"/>
              <a:gd name="connsiteY1" fmla="*/ 624114 h 624114"/>
              <a:gd name="connsiteX2" fmla="*/ 0 w 1494971"/>
              <a:gd name="connsiteY2" fmla="*/ 624114 h 624114"/>
              <a:gd name="connsiteX3" fmla="*/ 14514 w 1494971"/>
              <a:gd name="connsiteY3" fmla="*/ 0 h 624114"/>
            </a:gdLst>
            <a:ahLst/>
            <a:cxnLst>
              <a:cxn ang="0">
                <a:pos x="connsiteX0" y="connsiteY0"/>
              </a:cxn>
              <a:cxn ang="0">
                <a:pos x="connsiteX1" y="connsiteY1"/>
              </a:cxn>
              <a:cxn ang="0">
                <a:pos x="connsiteX2" y="connsiteY2"/>
              </a:cxn>
              <a:cxn ang="0">
                <a:pos x="connsiteX3" y="connsiteY3"/>
              </a:cxn>
            </a:cxnLst>
            <a:rect l="l" t="t" r="r" b="b"/>
            <a:pathLst>
              <a:path w="1494971" h="624114">
                <a:moveTo>
                  <a:pt x="1494971" y="101600"/>
                </a:moveTo>
                <a:lnTo>
                  <a:pt x="1494971" y="624114"/>
                </a:lnTo>
                <a:lnTo>
                  <a:pt x="0" y="624114"/>
                </a:lnTo>
                <a:lnTo>
                  <a:pt x="14514" y="0"/>
                </a:lnTo>
              </a:path>
            </a:pathLst>
          </a:custGeom>
          <a:noFill/>
          <a:ln w="38100">
            <a:solidFill>
              <a:schemeClr val="accent4"/>
            </a:solidFill>
            <a:prstDash val="sysDash"/>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30" name="Freeform: Shape 22">
            <a:extLst>
              <a:ext uri="{FF2B5EF4-FFF2-40B4-BE49-F238E27FC236}">
                <a16:creationId xmlns:a16="http://schemas.microsoft.com/office/drawing/2014/main" id="{22FAB957-AE2A-4621-8E20-7E013BE20E12}"/>
              </a:ext>
            </a:extLst>
          </p:cNvPr>
          <p:cNvSpPr/>
          <p:nvPr/>
        </p:nvSpPr>
        <p:spPr>
          <a:xfrm>
            <a:off x="4458142" y="3060751"/>
            <a:ext cx="1142999" cy="381000"/>
          </a:xfrm>
          <a:custGeom>
            <a:avLst/>
            <a:gdLst>
              <a:gd name="connsiteX0" fmla="*/ 1494971 w 1494971"/>
              <a:gd name="connsiteY0" fmla="*/ 101600 h 624114"/>
              <a:gd name="connsiteX1" fmla="*/ 1494971 w 1494971"/>
              <a:gd name="connsiteY1" fmla="*/ 624114 h 624114"/>
              <a:gd name="connsiteX2" fmla="*/ 0 w 1494971"/>
              <a:gd name="connsiteY2" fmla="*/ 624114 h 624114"/>
              <a:gd name="connsiteX3" fmla="*/ 14514 w 1494971"/>
              <a:gd name="connsiteY3" fmla="*/ 0 h 624114"/>
            </a:gdLst>
            <a:ahLst/>
            <a:cxnLst>
              <a:cxn ang="0">
                <a:pos x="connsiteX0" y="connsiteY0"/>
              </a:cxn>
              <a:cxn ang="0">
                <a:pos x="connsiteX1" y="connsiteY1"/>
              </a:cxn>
              <a:cxn ang="0">
                <a:pos x="connsiteX2" y="connsiteY2"/>
              </a:cxn>
              <a:cxn ang="0">
                <a:pos x="connsiteX3" y="connsiteY3"/>
              </a:cxn>
            </a:cxnLst>
            <a:rect l="l" t="t" r="r" b="b"/>
            <a:pathLst>
              <a:path w="1494971" h="624114">
                <a:moveTo>
                  <a:pt x="1494971" y="101600"/>
                </a:moveTo>
                <a:lnTo>
                  <a:pt x="1494971" y="624114"/>
                </a:lnTo>
                <a:lnTo>
                  <a:pt x="0" y="624114"/>
                </a:lnTo>
                <a:lnTo>
                  <a:pt x="14514" y="0"/>
                </a:lnTo>
              </a:path>
            </a:pathLst>
          </a:custGeom>
          <a:noFill/>
          <a:ln w="38100">
            <a:solidFill>
              <a:schemeClr val="accent4"/>
            </a:solidFill>
            <a:prstDash val="sysDash"/>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31" name="Freeform: Shape 23">
            <a:extLst>
              <a:ext uri="{FF2B5EF4-FFF2-40B4-BE49-F238E27FC236}">
                <a16:creationId xmlns:a16="http://schemas.microsoft.com/office/drawing/2014/main" id="{B823ABCF-311A-4725-BC9A-6A7FEA79E20E}"/>
              </a:ext>
            </a:extLst>
          </p:cNvPr>
          <p:cNvSpPr/>
          <p:nvPr/>
        </p:nvSpPr>
        <p:spPr>
          <a:xfrm>
            <a:off x="6583880" y="3080707"/>
            <a:ext cx="1142999" cy="381000"/>
          </a:xfrm>
          <a:custGeom>
            <a:avLst/>
            <a:gdLst>
              <a:gd name="connsiteX0" fmla="*/ 1494971 w 1494971"/>
              <a:gd name="connsiteY0" fmla="*/ 101600 h 624114"/>
              <a:gd name="connsiteX1" fmla="*/ 1494971 w 1494971"/>
              <a:gd name="connsiteY1" fmla="*/ 624114 h 624114"/>
              <a:gd name="connsiteX2" fmla="*/ 0 w 1494971"/>
              <a:gd name="connsiteY2" fmla="*/ 624114 h 624114"/>
              <a:gd name="connsiteX3" fmla="*/ 14514 w 1494971"/>
              <a:gd name="connsiteY3" fmla="*/ 0 h 624114"/>
            </a:gdLst>
            <a:ahLst/>
            <a:cxnLst>
              <a:cxn ang="0">
                <a:pos x="connsiteX0" y="connsiteY0"/>
              </a:cxn>
              <a:cxn ang="0">
                <a:pos x="connsiteX1" y="connsiteY1"/>
              </a:cxn>
              <a:cxn ang="0">
                <a:pos x="connsiteX2" y="connsiteY2"/>
              </a:cxn>
              <a:cxn ang="0">
                <a:pos x="connsiteX3" y="connsiteY3"/>
              </a:cxn>
            </a:cxnLst>
            <a:rect l="l" t="t" r="r" b="b"/>
            <a:pathLst>
              <a:path w="1494971" h="624114">
                <a:moveTo>
                  <a:pt x="1494971" y="101600"/>
                </a:moveTo>
                <a:lnTo>
                  <a:pt x="1494971" y="624114"/>
                </a:lnTo>
                <a:lnTo>
                  <a:pt x="0" y="624114"/>
                </a:lnTo>
                <a:lnTo>
                  <a:pt x="14514" y="0"/>
                </a:lnTo>
              </a:path>
            </a:pathLst>
          </a:custGeom>
          <a:noFill/>
          <a:ln w="38100">
            <a:solidFill>
              <a:schemeClr val="accent4"/>
            </a:solidFill>
            <a:prstDash val="sysDash"/>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32" name="Freeform: Shape 24">
            <a:extLst>
              <a:ext uri="{FF2B5EF4-FFF2-40B4-BE49-F238E27FC236}">
                <a16:creationId xmlns:a16="http://schemas.microsoft.com/office/drawing/2014/main" id="{C2D0351F-1383-4544-A789-D07202171A1B}"/>
              </a:ext>
            </a:extLst>
          </p:cNvPr>
          <p:cNvSpPr/>
          <p:nvPr/>
        </p:nvSpPr>
        <p:spPr>
          <a:xfrm>
            <a:off x="8709618" y="3100663"/>
            <a:ext cx="1142999" cy="381000"/>
          </a:xfrm>
          <a:custGeom>
            <a:avLst/>
            <a:gdLst>
              <a:gd name="connsiteX0" fmla="*/ 1494971 w 1494971"/>
              <a:gd name="connsiteY0" fmla="*/ 101600 h 624114"/>
              <a:gd name="connsiteX1" fmla="*/ 1494971 w 1494971"/>
              <a:gd name="connsiteY1" fmla="*/ 624114 h 624114"/>
              <a:gd name="connsiteX2" fmla="*/ 0 w 1494971"/>
              <a:gd name="connsiteY2" fmla="*/ 624114 h 624114"/>
              <a:gd name="connsiteX3" fmla="*/ 14514 w 1494971"/>
              <a:gd name="connsiteY3" fmla="*/ 0 h 624114"/>
            </a:gdLst>
            <a:ahLst/>
            <a:cxnLst>
              <a:cxn ang="0">
                <a:pos x="connsiteX0" y="connsiteY0"/>
              </a:cxn>
              <a:cxn ang="0">
                <a:pos x="connsiteX1" y="connsiteY1"/>
              </a:cxn>
              <a:cxn ang="0">
                <a:pos x="connsiteX2" y="connsiteY2"/>
              </a:cxn>
              <a:cxn ang="0">
                <a:pos x="connsiteX3" y="connsiteY3"/>
              </a:cxn>
            </a:cxnLst>
            <a:rect l="l" t="t" r="r" b="b"/>
            <a:pathLst>
              <a:path w="1494971" h="624114">
                <a:moveTo>
                  <a:pt x="1494971" y="101600"/>
                </a:moveTo>
                <a:lnTo>
                  <a:pt x="1494971" y="624114"/>
                </a:lnTo>
                <a:lnTo>
                  <a:pt x="0" y="624114"/>
                </a:lnTo>
                <a:lnTo>
                  <a:pt x="14514" y="0"/>
                </a:lnTo>
              </a:path>
            </a:pathLst>
          </a:custGeom>
          <a:noFill/>
          <a:ln w="38100">
            <a:solidFill>
              <a:schemeClr val="accent4"/>
            </a:solidFill>
            <a:prstDash val="sysDash"/>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grpSp>
        <p:nvGrpSpPr>
          <p:cNvPr id="33" name="Group 32">
            <a:extLst>
              <a:ext uri="{FF2B5EF4-FFF2-40B4-BE49-F238E27FC236}">
                <a16:creationId xmlns:a16="http://schemas.microsoft.com/office/drawing/2014/main" id="{9C8C2D81-C4EB-4B2F-9E91-5AC3BCB827F7}"/>
              </a:ext>
            </a:extLst>
          </p:cNvPr>
          <p:cNvGrpSpPr/>
          <p:nvPr/>
        </p:nvGrpSpPr>
        <p:grpSpPr>
          <a:xfrm>
            <a:off x="3772538" y="5141343"/>
            <a:ext cx="4960378" cy="457200"/>
            <a:chOff x="3268739" y="6096000"/>
            <a:chExt cx="4960378" cy="457200"/>
          </a:xfrm>
        </p:grpSpPr>
        <p:sp>
          <p:nvSpPr>
            <p:cNvPr id="34" name="Rectangle 33">
              <a:extLst>
                <a:ext uri="{FF2B5EF4-FFF2-40B4-BE49-F238E27FC236}">
                  <a16:creationId xmlns:a16="http://schemas.microsoft.com/office/drawing/2014/main" id="{2F55C95E-D85A-4ADB-95BD-9F9DD22C9810}"/>
                </a:ext>
              </a:extLst>
            </p:cNvPr>
            <p:cNvSpPr/>
            <p:nvPr/>
          </p:nvSpPr>
          <p:spPr>
            <a:xfrm>
              <a:off x="3268739" y="6096000"/>
              <a:ext cx="1828800" cy="457200"/>
            </a:xfrm>
            <a:prstGeom prst="rect">
              <a:avLst/>
            </a:prstGeom>
            <a:solidFill>
              <a:schemeClr val="bg1">
                <a:lumMod val="85000"/>
              </a:schemeClr>
            </a:solidFill>
            <a:ln>
              <a:solidFill>
                <a:schemeClr val="bg1"/>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2B0A3D"/>
                  </a:solidFill>
                  <a:effectLst/>
                  <a:uLnTx/>
                  <a:uFillTx/>
                  <a:latin typeface="Calibri" panose="020F0502020204030204" pitchFamily="34" charset="0"/>
                  <a:cs typeface="Calibri" panose="020F0502020204030204" pitchFamily="34" charset="0"/>
                </a:rPr>
                <a:t>Public</a:t>
              </a:r>
              <a:r>
                <a:rPr kumimoji="0" lang="en-US" sz="1800" b="0" i="0" u="none" strike="noStrike" kern="1200" cap="none" spc="0" normalizeH="0" baseline="0" noProof="0" dirty="0">
                  <a:ln>
                    <a:noFill/>
                  </a:ln>
                  <a:solidFill>
                    <a:srgbClr val="2B0A3D"/>
                  </a:solidFill>
                  <a:effectLst/>
                  <a:uLnTx/>
                  <a:uFillTx/>
                  <a:latin typeface="Calibri" panose="020F0502020204030204" pitchFamily="34" charset="0"/>
                  <a:cs typeface="Calibri" panose="020F0502020204030204" pitchFamily="34" charset="0"/>
                </a:rPr>
                <a:t> Blockchain</a:t>
              </a:r>
            </a:p>
          </p:txBody>
        </p:sp>
        <p:sp>
          <p:nvSpPr>
            <p:cNvPr id="35" name="Rectangle 34">
              <a:extLst>
                <a:ext uri="{FF2B5EF4-FFF2-40B4-BE49-F238E27FC236}">
                  <a16:creationId xmlns:a16="http://schemas.microsoft.com/office/drawing/2014/main" id="{0B76260C-A0AF-4AC6-B10B-482881C86A53}"/>
                </a:ext>
              </a:extLst>
            </p:cNvPr>
            <p:cNvSpPr/>
            <p:nvPr/>
          </p:nvSpPr>
          <p:spPr>
            <a:xfrm>
              <a:off x="6217437" y="6096000"/>
              <a:ext cx="2011680" cy="457200"/>
            </a:xfrm>
            <a:prstGeom prst="rect">
              <a:avLst/>
            </a:prstGeom>
            <a:solidFill>
              <a:schemeClr val="bg1">
                <a:lumMod val="85000"/>
              </a:schemeClr>
            </a:solidFill>
            <a:ln>
              <a:solidFill>
                <a:schemeClr val="bg1"/>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2B0A3D"/>
                  </a:solidFill>
                  <a:effectLst/>
                  <a:uLnTx/>
                  <a:uFillTx/>
                  <a:latin typeface="Calibri" panose="020F0502020204030204" pitchFamily="34" charset="0"/>
                  <a:cs typeface="Calibri" panose="020F0502020204030204" pitchFamily="34" charset="0"/>
                </a:rPr>
                <a:t>Private</a:t>
              </a:r>
              <a:r>
                <a:rPr kumimoji="0" lang="en-US" sz="1800" b="0" i="0" u="none" strike="noStrike" kern="1200" cap="none" spc="0" normalizeH="0" baseline="0" noProof="0" dirty="0">
                  <a:ln>
                    <a:noFill/>
                  </a:ln>
                  <a:solidFill>
                    <a:srgbClr val="2B0A3D"/>
                  </a:solidFill>
                  <a:effectLst/>
                  <a:uLnTx/>
                  <a:uFillTx/>
                  <a:latin typeface="Calibri" panose="020F0502020204030204" pitchFamily="34" charset="0"/>
                  <a:cs typeface="Calibri" panose="020F0502020204030204" pitchFamily="34" charset="0"/>
                </a:rPr>
                <a:t> Blockchain</a:t>
              </a:r>
            </a:p>
          </p:txBody>
        </p:sp>
        <p:sp>
          <p:nvSpPr>
            <p:cNvPr id="36" name="TextBox 35">
              <a:extLst>
                <a:ext uri="{FF2B5EF4-FFF2-40B4-BE49-F238E27FC236}">
                  <a16:creationId xmlns:a16="http://schemas.microsoft.com/office/drawing/2014/main" id="{850EB503-BAEC-4CD6-B96D-63D5FDBAE930}"/>
                </a:ext>
              </a:extLst>
            </p:cNvPr>
            <p:cNvSpPr txBox="1"/>
            <p:nvPr/>
          </p:nvSpPr>
          <p:spPr>
            <a:xfrm>
              <a:off x="5267702" y="6139934"/>
              <a:ext cx="77957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versus</a:t>
              </a:r>
            </a:p>
          </p:txBody>
        </p:sp>
      </p:grpSp>
      <p:sp>
        <p:nvSpPr>
          <p:cNvPr id="37" name="TextBox 36">
            <a:extLst>
              <a:ext uri="{FF2B5EF4-FFF2-40B4-BE49-F238E27FC236}">
                <a16:creationId xmlns:a16="http://schemas.microsoft.com/office/drawing/2014/main" id="{6B926993-4061-41A6-849C-63C32D519855}"/>
              </a:ext>
            </a:extLst>
          </p:cNvPr>
          <p:cNvSpPr txBox="1"/>
          <p:nvPr/>
        </p:nvSpPr>
        <p:spPr>
          <a:xfrm>
            <a:off x="1570403" y="3975151"/>
            <a:ext cx="922020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Each Blockchain is part of an “</a:t>
            </a:r>
            <a:r>
              <a:rPr kumimoji="0" lang="en-US" sz="2000" b="0" i="0" u="none" strike="noStrike" kern="1200" cap="none" spc="0" normalizeH="0" baseline="0" noProof="0" dirty="0">
                <a:ln>
                  <a:noFill/>
                </a:ln>
                <a:solidFill>
                  <a:schemeClr val="accent5"/>
                </a:solidFill>
                <a:effectLst/>
                <a:uLnTx/>
                <a:uFillTx/>
                <a:latin typeface="Calibri" panose="020F0502020204030204" pitchFamily="34" charset="0"/>
                <a:cs typeface="Calibri" panose="020F0502020204030204" pitchFamily="34" charset="0"/>
              </a:rPr>
              <a:t>ecosystem</a:t>
            </a:r>
            <a:r>
              <a:rPr kumimoji="0" lang="en-US" sz="20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 pertaining to the exchange of a valued asset, e.g. digital currency, lease contract, digital asset, shipment, etc.</a:t>
            </a:r>
          </a:p>
        </p:txBody>
      </p:sp>
      <p:cxnSp>
        <p:nvCxnSpPr>
          <p:cNvPr id="38" name="Straight Connector 37">
            <a:extLst>
              <a:ext uri="{FF2B5EF4-FFF2-40B4-BE49-F238E27FC236}">
                <a16:creationId xmlns:a16="http://schemas.microsoft.com/office/drawing/2014/main" id="{B1D2EBF2-52FC-48D0-A2D1-8A133AFF45B6}"/>
              </a:ext>
            </a:extLst>
          </p:cNvPr>
          <p:cNvCxnSpPr/>
          <p:nvPr/>
        </p:nvCxnSpPr>
        <p:spPr>
          <a:xfrm>
            <a:off x="1799003" y="4813351"/>
            <a:ext cx="8763000" cy="0"/>
          </a:xfrm>
          <a:prstGeom prst="line">
            <a:avLst/>
          </a:prstGeom>
          <a:ln>
            <a:solidFill>
              <a:srgbClr val="6964D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0C44912-10D5-46F6-8443-7D3B7FD8755E}"/>
              </a:ext>
            </a:extLst>
          </p:cNvPr>
          <p:cNvCxnSpPr/>
          <p:nvPr/>
        </p:nvCxnSpPr>
        <p:spPr>
          <a:xfrm>
            <a:off x="1799003" y="3746551"/>
            <a:ext cx="8763000" cy="0"/>
          </a:xfrm>
          <a:prstGeom prst="line">
            <a:avLst/>
          </a:prstGeom>
          <a:ln>
            <a:solidFill>
              <a:srgbClr val="6964D1"/>
            </a:solidFill>
          </a:ln>
        </p:spPr>
        <p:style>
          <a:lnRef idx="1">
            <a:schemeClr val="accent1"/>
          </a:lnRef>
          <a:fillRef idx="0">
            <a:schemeClr val="accent1"/>
          </a:fillRef>
          <a:effectRef idx="0">
            <a:schemeClr val="accent1"/>
          </a:effectRef>
          <a:fontRef idx="minor">
            <a:schemeClr val="tx1"/>
          </a:fontRef>
        </p:style>
      </p:cxnSp>
      <p:sp>
        <p:nvSpPr>
          <p:cNvPr id="40" name="Isosceles Triangle 39">
            <a:extLst>
              <a:ext uri="{FF2B5EF4-FFF2-40B4-BE49-F238E27FC236}">
                <a16:creationId xmlns:a16="http://schemas.microsoft.com/office/drawing/2014/main" id="{71C96162-0419-4015-B1DE-3A9266AA23FD}"/>
              </a:ext>
            </a:extLst>
          </p:cNvPr>
          <p:cNvSpPr/>
          <p:nvPr/>
        </p:nvSpPr>
        <p:spPr>
          <a:xfrm flipV="1">
            <a:off x="5304203" y="3746551"/>
            <a:ext cx="1752600" cy="152400"/>
          </a:xfrm>
          <a:prstGeom prst="triangle">
            <a:avLst/>
          </a:prstGeom>
          <a:solidFill>
            <a:srgbClr val="6964D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F6CDBA1B-EF60-4947-AA72-CD9E8A92CCDE}"/>
              </a:ext>
            </a:extLst>
          </p:cNvPr>
          <p:cNvSpPr txBox="1"/>
          <p:nvPr/>
        </p:nvSpPr>
        <p:spPr>
          <a:xfrm>
            <a:off x="1037003" y="5803951"/>
            <a:ext cx="10287000" cy="707886"/>
          </a:xfrm>
          <a:prstGeom prst="rect">
            <a:avLst/>
          </a:prstGeom>
          <a:no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Calibri" panose="020F0502020204030204" pitchFamily="34" charset="0"/>
                <a:cs typeface="Calibri" panose="020F0502020204030204" pitchFamily="34" charset="0"/>
              </a:rPr>
              <a:t>Each Blockchain can be “open” to anyone (e.g. the Bitcoin blockchain) or be “limited” to specific parties (e.g. supply chain blockchain)</a:t>
            </a:r>
          </a:p>
        </p:txBody>
      </p:sp>
      <p:sp>
        <p:nvSpPr>
          <p:cNvPr id="42" name="Isosceles Triangle 41">
            <a:extLst>
              <a:ext uri="{FF2B5EF4-FFF2-40B4-BE49-F238E27FC236}">
                <a16:creationId xmlns:a16="http://schemas.microsoft.com/office/drawing/2014/main" id="{1A213A85-CAF6-449C-8715-E8998D5C61EB}"/>
              </a:ext>
            </a:extLst>
          </p:cNvPr>
          <p:cNvSpPr/>
          <p:nvPr/>
        </p:nvSpPr>
        <p:spPr>
          <a:xfrm flipV="1">
            <a:off x="5304203" y="4813351"/>
            <a:ext cx="1752600" cy="152400"/>
          </a:xfrm>
          <a:prstGeom prst="triangle">
            <a:avLst/>
          </a:prstGeom>
          <a:solidFill>
            <a:srgbClr val="6964D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302BC978-4427-4F89-AD5F-B035E4D07117}"/>
              </a:ext>
            </a:extLst>
          </p:cNvPr>
          <p:cNvSpPr txBox="1"/>
          <p:nvPr/>
        </p:nvSpPr>
        <p:spPr>
          <a:xfrm>
            <a:off x="457200" y="1135113"/>
            <a:ext cx="876300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“Chain” is </a:t>
            </a:r>
            <a:r>
              <a:rPr kumimoji="0" lang="en-US" sz="2000" b="0" i="0" u="sng"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made up of a series of nodes</a:t>
            </a: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that are tightly and specifically related. No node sits outside of the “Chain.”</a:t>
            </a:r>
          </a:p>
        </p:txBody>
      </p:sp>
    </p:spTree>
    <p:extLst>
      <p:ext uri="{BB962C8B-B14F-4D97-AF65-F5344CB8AC3E}">
        <p14:creationId xmlns:p14="http://schemas.microsoft.com/office/powerpoint/2010/main" val="245001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_NA_PowerPoint_Template_2012">
  <a:themeElements>
    <a:clrScheme name="Custom 7">
      <a:dk1>
        <a:sysClr val="windowText" lastClr="000000"/>
      </a:dk1>
      <a:lt1>
        <a:sysClr val="window" lastClr="FFFFFF"/>
      </a:lt1>
      <a:dk2>
        <a:srgbClr val="969696"/>
      </a:dk2>
      <a:lt2>
        <a:srgbClr val="C0C0C0"/>
      </a:lt2>
      <a:accent1>
        <a:srgbClr val="263147"/>
      </a:accent1>
      <a:accent2>
        <a:srgbClr val="009ACC"/>
      </a:accent2>
      <a:accent3>
        <a:srgbClr val="6A9529"/>
      </a:accent3>
      <a:accent4>
        <a:srgbClr val="40B3D6"/>
      </a:accent4>
      <a:accent5>
        <a:srgbClr val="E47E1A"/>
      </a:accent5>
      <a:accent6>
        <a:srgbClr val="7FCCE3"/>
      </a:accent6>
      <a:hlink>
        <a:srgbClr val="AC2B37"/>
      </a:hlink>
      <a:folHlink>
        <a:srgbClr val="762C7C"/>
      </a:folHlink>
    </a:clrScheme>
    <a:fontScheme name="Capgemini_NA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sz="1200" dirty="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spcAft>
            <a:spcPts val="600"/>
          </a:spcAft>
          <a:defRPr sz="1200"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4928D8BDF0FD4DAD9C3FDE6613DC56" ma:contentTypeVersion="9" ma:contentTypeDescription="Create a new document." ma:contentTypeScope="" ma:versionID="2bb98d29330911a5855e6a6ff3d7f6d0">
  <xsd:schema xmlns:xsd="http://www.w3.org/2001/XMLSchema" xmlns:xs="http://www.w3.org/2001/XMLSchema" xmlns:p="http://schemas.microsoft.com/office/2006/metadata/properties" xmlns:ns2="436ed5d1-0934-42f0-a7bc-f495b246f243" xmlns:ns3="e671b94e-b93d-4d7c-bcb4-9e423e90a939" targetNamespace="http://schemas.microsoft.com/office/2006/metadata/properties" ma:root="true" ma:fieldsID="caac2dc13af3ed8a55b8af77fc30edeb" ns2:_="" ns3:_="">
    <xsd:import namespace="436ed5d1-0934-42f0-a7bc-f495b246f243"/>
    <xsd:import namespace="e671b94e-b93d-4d7c-bcb4-9e423e90a93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6ed5d1-0934-42f0-a7bc-f495b246f2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671b94e-b93d-4d7c-bcb4-9e423e90a93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6A9F68-3EF0-45BE-8B97-9D4733F0D1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6ed5d1-0934-42f0-a7bc-f495b246f243"/>
    <ds:schemaRef ds:uri="e671b94e-b93d-4d7c-bcb4-9e423e90a9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ACCC3F-081A-415A-9096-290591309B13}">
  <ds:schemaRefs>
    <ds:schemaRef ds:uri="http://schemas.microsoft.com/sharepoint/v3/contenttype/forms"/>
  </ds:schemaRefs>
</ds:datastoreItem>
</file>

<file path=customXml/itemProps3.xml><?xml version="1.0" encoding="utf-8"?>
<ds:datastoreItem xmlns:ds="http://schemas.openxmlformats.org/officeDocument/2006/customXml" ds:itemID="{A7BA8732-5D14-42BF-BB9F-E463940A51FF}">
  <ds:schemaRefs>
    <ds:schemaRef ds:uri="http://schemas.microsoft.com/office/2006/documentManagement/types"/>
    <ds:schemaRef ds:uri="http://purl.org/dc/elements/1.1/"/>
    <ds:schemaRef ds:uri="http://schemas.microsoft.com/office/2006/metadata/properties"/>
    <ds:schemaRef ds:uri="e671b94e-b93d-4d7c-bcb4-9e423e90a939"/>
    <ds:schemaRef ds:uri="http://schemas.microsoft.com/office/infopath/2007/PartnerControls"/>
    <ds:schemaRef ds:uri="http://purl.org/dc/terms/"/>
    <ds:schemaRef ds:uri="http://schemas.openxmlformats.org/package/2006/metadata/core-properties"/>
    <ds:schemaRef ds:uri="436ed5d1-0934-42f0-a7bc-f495b246f24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7176</TotalTime>
  <Words>2937</Words>
  <Application>Microsoft Office PowerPoint</Application>
  <PresentationFormat>Widescreen</PresentationFormat>
  <Paragraphs>356</Paragraphs>
  <Slides>29</Slides>
  <Notes>20</Notes>
  <HiddenSlides>1</HiddenSlides>
  <MMClips>0</MMClips>
  <ScaleCrop>false</ScaleCrop>
  <HeadingPairs>
    <vt:vector size="4" baseType="variant">
      <vt:variant>
        <vt:lpstr>Theme</vt:lpstr>
      </vt:variant>
      <vt:variant>
        <vt:i4>4</vt:i4>
      </vt:variant>
      <vt:variant>
        <vt:lpstr>Slide Titles</vt:lpstr>
      </vt:variant>
      <vt:variant>
        <vt:i4>29</vt:i4>
      </vt:variant>
    </vt:vector>
  </HeadingPairs>
  <TitlesOfParts>
    <vt:vector size="33" baseType="lpstr">
      <vt:lpstr>Capgemini_NA_PowerPoint_Template_2012</vt:lpstr>
      <vt:lpstr>Closing slides</vt:lpstr>
      <vt:lpstr>1_Closing slides</vt:lpstr>
      <vt:lpstr>Office Theme</vt:lpstr>
      <vt:lpstr>PowerPoint Presentation</vt:lpstr>
      <vt:lpstr>Introductions</vt:lpstr>
      <vt:lpstr>Survey</vt:lpstr>
      <vt:lpstr>Agenda</vt:lpstr>
      <vt:lpstr>PowerPoint Presentation</vt:lpstr>
      <vt:lpstr>What is Blockchain?</vt:lpstr>
      <vt:lpstr>A Well Known Blockchain Ecosystem?</vt:lpstr>
      <vt:lpstr>Distributed Ledger Technology Combines Existing Approaches and Technologies to Form a New Approach</vt:lpstr>
      <vt:lpstr>What is the Idea of a “Chain”?</vt:lpstr>
      <vt:lpstr>What is the Role of a “Node”?</vt:lpstr>
      <vt:lpstr>Blockchain Puts Data in the Center of the Picture</vt:lpstr>
      <vt:lpstr>Digitization of the  Business is Moving Us Towards a Decentralized World</vt:lpstr>
      <vt:lpstr>PowerPoint Presentation</vt:lpstr>
      <vt:lpstr>The Tenets for Blockchain: A Blockchain is…</vt:lpstr>
      <vt:lpstr>A Blockchain is…</vt:lpstr>
      <vt:lpstr>Four Main Architecture Components of Blockchain  (A Simplified View)</vt:lpstr>
      <vt:lpstr>A Blockchain is…</vt:lpstr>
      <vt:lpstr>PowerPoint Presentation</vt:lpstr>
      <vt:lpstr>A Blockchain is…</vt:lpstr>
      <vt:lpstr>Enterprise Use Case: Supply Chain, From Farm to Shelf Avoiding another Chipotle event</vt:lpstr>
      <vt:lpstr>A Blockchain is…</vt:lpstr>
      <vt:lpstr>Enterprise Use Case: Identity Management &amp; Customer Profile </vt:lpstr>
      <vt:lpstr>A Blockchain has…</vt:lpstr>
      <vt:lpstr>Enterprise Use Case: Digital Asset Management Authentic Content Example</vt:lpstr>
      <vt:lpstr>Capgemini’s DLT (distributed ledger technology) focus has five pillars</vt:lpstr>
      <vt:lpstr>Blockchain for the business network…</vt:lpstr>
      <vt:lpstr>Example Portfolio of Proofs of Concept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Innovators Month  Linear Regression</dc:title>
  <dc:creator>Yin, Helen</dc:creator>
  <cp:lastModifiedBy>Yin, Helen</cp:lastModifiedBy>
  <cp:revision>87</cp:revision>
  <dcterms:modified xsi:type="dcterms:W3CDTF">2018-09-06T22:22:59Z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0x0101003D4928D8BDF0FD4DAD9C3FDE6613DC56</vt:lpwstr>
  </property>
</Properties>
</file>