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10.xml" ContentType="application/vnd.openxmlformats-officedocument.presentationml.slideLayout+xml"/>
  <Override PartName="/ppt/theme/theme2.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4.xml" ContentType="application/vnd.openxmlformats-officedocument.theme+xml"/>
  <Override PartName="/ppt/tags/tag39.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4" r:id="rId5"/>
    <p:sldMasterId id="2147483674" r:id="rId6"/>
    <p:sldMasterId id="2147483688" r:id="rId7"/>
  </p:sldMasterIdLst>
  <p:notesMasterIdLst>
    <p:notesMasterId r:id="rId54"/>
  </p:notesMasterIdLst>
  <p:handoutMasterIdLst>
    <p:handoutMasterId r:id="rId55"/>
  </p:handoutMasterIdLst>
  <p:sldIdLst>
    <p:sldId id="418" r:id="rId8"/>
    <p:sldId id="415" r:id="rId9"/>
    <p:sldId id="417" r:id="rId10"/>
    <p:sldId id="416" r:id="rId11"/>
    <p:sldId id="420" r:id="rId12"/>
    <p:sldId id="372" r:id="rId13"/>
    <p:sldId id="379" r:id="rId14"/>
    <p:sldId id="380" r:id="rId15"/>
    <p:sldId id="389" r:id="rId16"/>
    <p:sldId id="373" r:id="rId17"/>
    <p:sldId id="375" r:id="rId18"/>
    <p:sldId id="376" r:id="rId19"/>
    <p:sldId id="381" r:id="rId20"/>
    <p:sldId id="382" r:id="rId21"/>
    <p:sldId id="383" r:id="rId22"/>
    <p:sldId id="386" r:id="rId23"/>
    <p:sldId id="384" r:id="rId24"/>
    <p:sldId id="385" r:id="rId25"/>
    <p:sldId id="388" r:id="rId26"/>
    <p:sldId id="387" r:id="rId27"/>
    <p:sldId id="392" r:id="rId28"/>
    <p:sldId id="419" r:id="rId29"/>
    <p:sldId id="394" r:id="rId30"/>
    <p:sldId id="395" r:id="rId31"/>
    <p:sldId id="396" r:id="rId32"/>
    <p:sldId id="397" r:id="rId33"/>
    <p:sldId id="398" r:id="rId34"/>
    <p:sldId id="399" r:id="rId35"/>
    <p:sldId id="400" r:id="rId36"/>
    <p:sldId id="401" r:id="rId37"/>
    <p:sldId id="402" r:id="rId38"/>
    <p:sldId id="403" r:id="rId39"/>
    <p:sldId id="404" r:id="rId40"/>
    <p:sldId id="405" r:id="rId41"/>
    <p:sldId id="406" r:id="rId42"/>
    <p:sldId id="407" r:id="rId43"/>
    <p:sldId id="408" r:id="rId44"/>
    <p:sldId id="409" r:id="rId45"/>
    <p:sldId id="410" r:id="rId46"/>
    <p:sldId id="411" r:id="rId47"/>
    <p:sldId id="412" r:id="rId48"/>
    <p:sldId id="413" r:id="rId49"/>
    <p:sldId id="414" r:id="rId50"/>
    <p:sldId id="423" r:id="rId51"/>
    <p:sldId id="422" r:id="rId52"/>
    <p:sldId id="421" r:id="rId53"/>
  </p:sldIdLst>
  <p:sldSz cx="9144000" cy="6858000" type="screen4x3"/>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40">
          <p15:clr>
            <a:srgbClr val="A4A3A4"/>
          </p15:clr>
        </p15:guide>
        <p15:guide id="2" orient="horz" pos="351">
          <p15:clr>
            <a:srgbClr val="A4A3A4"/>
          </p15:clr>
        </p15:guide>
        <p15:guide id="3" pos="212">
          <p15:clr>
            <a:srgbClr val="A4A3A4"/>
          </p15:clr>
        </p15:guide>
      </p15:sldGuideLst>
    </p:ext>
    <p:ext uri="{2D200454-40CA-4A62-9FC3-DE9A4176ACB9}">
      <p15:notesGuideLst xmlns:p15="http://schemas.microsoft.com/office/powerpoint/2012/main">
        <p15:guide id="1" orient="horz" pos="2909"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64D1"/>
    <a:srgbClr val="F2642E"/>
    <a:srgbClr val="F7EDE5"/>
    <a:srgbClr val="E6E7E7"/>
    <a:srgbClr val="005A76"/>
    <a:srgbClr val="06719D"/>
    <a:srgbClr val="6A1A41"/>
    <a:srgbClr val="006C8E"/>
    <a:srgbClr val="CBD4DB"/>
    <a:srgbClr val="5C5F0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838" autoAdjust="0"/>
  </p:normalViewPr>
  <p:slideViewPr>
    <p:cSldViewPr snapToGrid="0">
      <p:cViewPr varScale="1">
        <p:scale>
          <a:sx n="52" d="100"/>
          <a:sy n="52" d="100"/>
        </p:scale>
        <p:origin x="1926" y="66"/>
      </p:cViewPr>
      <p:guideLst>
        <p:guide orient="horz" pos="740"/>
        <p:guide orient="horz" pos="351"/>
        <p:guide pos="212"/>
      </p:guideLst>
    </p:cSldViewPr>
  </p:slideViewPr>
  <p:notesTextViewPr>
    <p:cViewPr>
      <p:scale>
        <a:sx n="1" d="1"/>
        <a:sy n="1" d="1"/>
      </p:scale>
      <p:origin x="0" y="0"/>
    </p:cViewPr>
  </p:notesTextViewPr>
  <p:notesViewPr>
    <p:cSldViewPr snapToGrid="0">
      <p:cViewPr>
        <p:scale>
          <a:sx n="1" d="2"/>
          <a:sy n="1" d="2"/>
        </p:scale>
        <p:origin x="0" y="0"/>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handoutMaster" Target="handoutMasters/handoutMaster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theme" Target="theme/theme1.xml"/><Relationship Id="rId5" Type="http://schemas.openxmlformats.org/officeDocument/2006/relationships/slideMaster" Target="slideMasters/slideMaster2.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presProps" Target="presProps.xml"/><Relationship Id="rId8" Type="http://schemas.openxmlformats.org/officeDocument/2006/relationships/slide" Target="slides/slide1.xml"/><Relationship Id="rId51" Type="http://schemas.openxmlformats.org/officeDocument/2006/relationships/slide" Target="slides/slide44.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tableStyles" Target="tableStyles.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viewProps" Target="viewProps.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804"/>
          </a:xfrm>
          <a:prstGeom prst="rect">
            <a:avLst/>
          </a:prstGeom>
        </p:spPr>
        <p:txBody>
          <a:bodyPr vert="horz" lIns="93616" tIns="46808" rIns="93616" bIns="46808"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1804"/>
          </a:xfrm>
          <a:prstGeom prst="rect">
            <a:avLst/>
          </a:prstGeom>
        </p:spPr>
        <p:txBody>
          <a:bodyPr vert="horz" lIns="93616" tIns="46808" rIns="93616" bIns="46808" rtlCol="0"/>
          <a:lstStyle>
            <a:lvl1pPr algn="r">
              <a:defRPr sz="1200"/>
            </a:lvl1pPr>
          </a:lstStyle>
          <a:p>
            <a:fld id="{CBC2C562-3ABF-449F-BC7D-78255304C412}" type="datetimeFigureOut">
              <a:rPr lang="en-US" smtClean="0"/>
              <a:pPr/>
              <a:t>9/6/2018</a:t>
            </a:fld>
            <a:endParaRPr lang="en-US"/>
          </a:p>
        </p:txBody>
      </p:sp>
      <p:sp>
        <p:nvSpPr>
          <p:cNvPr id="4" name="Footer Placeholder 3"/>
          <p:cNvSpPr>
            <a:spLocks noGrp="1"/>
          </p:cNvSpPr>
          <p:nvPr>
            <p:ph type="ftr" sz="quarter" idx="2"/>
          </p:nvPr>
        </p:nvSpPr>
        <p:spPr>
          <a:xfrm>
            <a:off x="0" y="8772668"/>
            <a:ext cx="3037840" cy="461804"/>
          </a:xfrm>
          <a:prstGeom prst="rect">
            <a:avLst/>
          </a:prstGeom>
        </p:spPr>
        <p:txBody>
          <a:bodyPr vert="horz" lIns="93616" tIns="46808" rIns="93616" bIns="46808"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772668"/>
            <a:ext cx="3037840" cy="461804"/>
          </a:xfrm>
          <a:prstGeom prst="rect">
            <a:avLst/>
          </a:prstGeom>
        </p:spPr>
        <p:txBody>
          <a:bodyPr vert="horz" lIns="93616" tIns="46808" rIns="93616" bIns="46808" rtlCol="0" anchor="b"/>
          <a:lstStyle>
            <a:lvl1pPr algn="r">
              <a:defRPr sz="1200"/>
            </a:lvl1pPr>
          </a:lstStyle>
          <a:p>
            <a:fld id="{88C4C71A-1C17-4342-AD83-9B360BA581CB}" type="slidenum">
              <a:rPr lang="en-US" smtClean="0"/>
              <a:pPr/>
              <a:t>‹#›</a:t>
            </a:fld>
            <a:endParaRPr lang="en-US"/>
          </a:p>
        </p:txBody>
      </p:sp>
    </p:spTree>
    <p:extLst>
      <p:ext uri="{BB962C8B-B14F-4D97-AF65-F5344CB8AC3E}">
        <p14:creationId xmlns:p14="http://schemas.microsoft.com/office/powerpoint/2010/main" val="23699050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804"/>
          </a:xfrm>
          <a:prstGeom prst="rect">
            <a:avLst/>
          </a:prstGeom>
        </p:spPr>
        <p:txBody>
          <a:bodyPr vert="horz" lIns="93616" tIns="46808" rIns="93616" bIns="46808" rtlCol="0"/>
          <a:lstStyle>
            <a:lvl1pPr algn="l">
              <a:defRPr sz="1200"/>
            </a:lvl1pPr>
          </a:lstStyle>
          <a:p>
            <a:endParaRPr lang="en-US"/>
          </a:p>
        </p:txBody>
      </p:sp>
      <p:sp>
        <p:nvSpPr>
          <p:cNvPr id="3" name="Date Placeholder 2"/>
          <p:cNvSpPr>
            <a:spLocks noGrp="1"/>
          </p:cNvSpPr>
          <p:nvPr>
            <p:ph type="dt" idx="1"/>
          </p:nvPr>
        </p:nvSpPr>
        <p:spPr>
          <a:xfrm>
            <a:off x="3970938" y="0"/>
            <a:ext cx="3037840" cy="461804"/>
          </a:xfrm>
          <a:prstGeom prst="rect">
            <a:avLst/>
          </a:prstGeom>
        </p:spPr>
        <p:txBody>
          <a:bodyPr vert="horz" lIns="93616" tIns="46808" rIns="93616" bIns="46808" rtlCol="0"/>
          <a:lstStyle>
            <a:lvl1pPr algn="r">
              <a:defRPr sz="1200"/>
            </a:lvl1pPr>
          </a:lstStyle>
          <a:p>
            <a:fld id="{6D0524E5-8614-4D32-A3DF-F32181F74545}" type="datetimeFigureOut">
              <a:rPr lang="en-US" smtClean="0"/>
              <a:pPr/>
              <a:t>9/6/2018</a:t>
            </a:fld>
            <a:endParaRPr lang="en-US"/>
          </a:p>
        </p:txBody>
      </p:sp>
      <p:sp>
        <p:nvSpPr>
          <p:cNvPr id="4" name="Slide Image Placeholder 3"/>
          <p:cNvSpPr>
            <a:spLocks noGrp="1" noRot="1" noChangeAspect="1"/>
          </p:cNvSpPr>
          <p:nvPr>
            <p:ph type="sldImg" idx="2"/>
          </p:nvPr>
        </p:nvSpPr>
        <p:spPr>
          <a:xfrm>
            <a:off x="1196975" y="693738"/>
            <a:ext cx="4616450" cy="3462337"/>
          </a:xfrm>
          <a:prstGeom prst="rect">
            <a:avLst/>
          </a:prstGeom>
          <a:noFill/>
          <a:ln w="12700">
            <a:solidFill>
              <a:prstClr val="black"/>
            </a:solidFill>
          </a:ln>
        </p:spPr>
        <p:txBody>
          <a:bodyPr vert="horz" lIns="93616" tIns="46808" rIns="93616" bIns="46808" rtlCol="0" anchor="ctr"/>
          <a:lstStyle/>
          <a:p>
            <a:endParaRPr lang="en-US"/>
          </a:p>
        </p:txBody>
      </p:sp>
      <p:sp>
        <p:nvSpPr>
          <p:cNvPr id="5" name="Notes Placeholder 4"/>
          <p:cNvSpPr>
            <a:spLocks noGrp="1"/>
          </p:cNvSpPr>
          <p:nvPr>
            <p:ph type="body" sz="quarter" idx="3"/>
          </p:nvPr>
        </p:nvSpPr>
        <p:spPr>
          <a:xfrm>
            <a:off x="701040" y="4387136"/>
            <a:ext cx="5608320" cy="4156234"/>
          </a:xfrm>
          <a:prstGeom prst="rect">
            <a:avLst/>
          </a:prstGeom>
        </p:spPr>
        <p:txBody>
          <a:bodyPr vert="horz" lIns="93616" tIns="46808" rIns="93616" bIns="4680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8"/>
            <a:ext cx="3037840" cy="461804"/>
          </a:xfrm>
          <a:prstGeom prst="rect">
            <a:avLst/>
          </a:prstGeom>
        </p:spPr>
        <p:txBody>
          <a:bodyPr vert="horz" lIns="93616" tIns="46808" rIns="93616" bIns="46808"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68"/>
            <a:ext cx="3037840" cy="461804"/>
          </a:xfrm>
          <a:prstGeom prst="rect">
            <a:avLst/>
          </a:prstGeom>
        </p:spPr>
        <p:txBody>
          <a:bodyPr vert="horz" lIns="93616" tIns="46808" rIns="93616" bIns="46808" rtlCol="0" anchor="b"/>
          <a:lstStyle>
            <a:lvl1pPr algn="r">
              <a:defRPr sz="1200"/>
            </a:lvl1pPr>
          </a:lstStyle>
          <a:p>
            <a:fld id="{9FF4F04D-5809-46B9-BC34-D0E45399D316}" type="slidenum">
              <a:rPr lang="en-US" smtClean="0"/>
              <a:pPr/>
              <a:t>‹#›</a:t>
            </a:fld>
            <a:endParaRPr lang="en-US"/>
          </a:p>
        </p:txBody>
      </p:sp>
    </p:spTree>
    <p:extLst>
      <p:ext uri="{BB962C8B-B14F-4D97-AF65-F5344CB8AC3E}">
        <p14:creationId xmlns:p14="http://schemas.microsoft.com/office/powerpoint/2010/main" val="4132816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F4F04D-5809-46B9-BC34-D0E45399D316}" type="slidenum">
              <a:rPr lang="en-US" smtClean="0"/>
              <a:pPr/>
              <a:t>21</a:t>
            </a:fld>
            <a:endParaRPr lang="en-US"/>
          </a:p>
        </p:txBody>
      </p:sp>
    </p:spTree>
    <p:extLst>
      <p:ext uri="{BB962C8B-B14F-4D97-AF65-F5344CB8AC3E}">
        <p14:creationId xmlns:p14="http://schemas.microsoft.com/office/powerpoint/2010/main" val="2676768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96975" y="693738"/>
            <a:ext cx="4616450" cy="3462337"/>
          </a:xfrm>
        </p:spPr>
      </p:sp>
      <p:sp>
        <p:nvSpPr>
          <p:cNvPr id="3" name="Espace réservé des commentaires 2"/>
          <p:cNvSpPr>
            <a:spLocks noGrp="1"/>
          </p:cNvSpPr>
          <p:nvPr>
            <p:ph type="body" idx="1"/>
          </p:nvPr>
        </p:nvSpPr>
        <p:spPr/>
        <p:txBody>
          <a:bodyPr/>
          <a:lstStyle/>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696B5C-12A0-4042-B4D0-BD3B9A4F58C6}" type="slidenum">
              <a:rPr kumimoji="0" lang="pt-B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pt-BR"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507108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3.jpe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2.emf"/><Relationship Id="rId5" Type="http://schemas.openxmlformats.org/officeDocument/2006/relationships/image" Target="../media/image1.jpeg"/><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0.xml"/><Relationship Id="rId1" Type="http://schemas.openxmlformats.org/officeDocument/2006/relationships/vmlDrawing" Target="../drawings/vmlDrawing5.vml"/><Relationship Id="rId5" Type="http://schemas.openxmlformats.org/officeDocument/2006/relationships/image" Target="../media/image5.emf"/><Relationship Id="rId4" Type="http://schemas.openxmlformats.org/officeDocument/2006/relationships/oleObject" Target="../embeddings/oleObject5.bin"/></Relationships>
</file>

<file path=ppt/slideLayouts/_rels/slideLayout11.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tags" Target="../tags/tag32.xml"/><Relationship Id="rId7" Type="http://schemas.openxmlformats.org/officeDocument/2006/relationships/slideMaster" Target="../slideMasters/slideMaster3.xml"/><Relationship Id="rId2" Type="http://schemas.openxmlformats.org/officeDocument/2006/relationships/tags" Target="../tags/tag31.xml"/><Relationship Id="rId1" Type="http://schemas.openxmlformats.org/officeDocument/2006/relationships/vmlDrawing" Target="../drawings/vmlDrawing7.vml"/><Relationship Id="rId6" Type="http://schemas.openxmlformats.org/officeDocument/2006/relationships/tags" Target="../tags/tag35.xml"/><Relationship Id="rId5" Type="http://schemas.openxmlformats.org/officeDocument/2006/relationships/tags" Target="../tags/tag34.xml"/><Relationship Id="rId10" Type="http://schemas.openxmlformats.org/officeDocument/2006/relationships/image" Target="../media/image17.png"/><Relationship Id="rId4" Type="http://schemas.openxmlformats.org/officeDocument/2006/relationships/tags" Target="../tags/tag33.xml"/><Relationship Id="rId9" Type="http://schemas.openxmlformats.org/officeDocument/2006/relationships/image" Target="../media/image5.emf"/></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37.xml"/><Relationship Id="rId7" Type="http://schemas.openxmlformats.org/officeDocument/2006/relationships/image" Target="../media/image17.png"/><Relationship Id="rId2" Type="http://schemas.openxmlformats.org/officeDocument/2006/relationships/tags" Target="../tags/tag36.xml"/><Relationship Id="rId1" Type="http://schemas.openxmlformats.org/officeDocument/2006/relationships/vmlDrawing" Target="../drawings/vmlDrawing8.vml"/><Relationship Id="rId6" Type="http://schemas.openxmlformats.org/officeDocument/2006/relationships/image" Target="../media/image5.emf"/><Relationship Id="rId5" Type="http://schemas.openxmlformats.org/officeDocument/2006/relationships/oleObject" Target="../embeddings/oleObject8.bin"/><Relationship Id="rId4"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8.xml"/><Relationship Id="rId1" Type="http://schemas.openxmlformats.org/officeDocument/2006/relationships/vmlDrawing" Target="../drawings/vmlDrawing9.vml"/><Relationship Id="rId5" Type="http://schemas.openxmlformats.org/officeDocument/2006/relationships/image" Target="../media/image5.emf"/><Relationship Id="rId4" Type="http://schemas.openxmlformats.org/officeDocument/2006/relationships/oleObject" Target="../embeddings/oleObject9.bin"/></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39.xml"/><Relationship Id="rId1" Type="http://schemas.openxmlformats.org/officeDocument/2006/relationships/vmlDrawing" Target="../drawings/vmlDrawing10.vml"/><Relationship Id="rId5" Type="http://schemas.openxmlformats.org/officeDocument/2006/relationships/image" Target="../media/image5.emf"/><Relationship Id="rId4" Type="http://schemas.openxmlformats.org/officeDocument/2006/relationships/oleObject" Target="../embeddings/oleObject10.bin"/></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image" Target="../media/image6.png"/><Relationship Id="rId2" Type="http://schemas.openxmlformats.org/officeDocument/2006/relationships/tags" Target="../tags/tag5.xml"/><Relationship Id="rId1" Type="http://schemas.openxmlformats.org/officeDocument/2006/relationships/vmlDrawing" Target="../drawings/vmlDrawing1.vml"/><Relationship Id="rId6" Type="http://schemas.openxmlformats.org/officeDocument/2006/relationships/image" Target="../media/image5.emf"/><Relationship Id="rId5" Type="http://schemas.openxmlformats.org/officeDocument/2006/relationships/oleObject" Target="../embeddings/oleObject1.bin"/><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svg"/></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image" Target="../media/image4.jpeg"/><Relationship Id="rId2" Type="http://schemas.openxmlformats.org/officeDocument/2006/relationships/tags" Target="../tags/tag7.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vmlDrawing" Target="../drawings/vmlDrawing3.vml"/><Relationship Id="rId5" Type="http://schemas.openxmlformats.org/officeDocument/2006/relationships/image" Target="../media/image5.emf"/><Relationship Id="rId4" Type="http://schemas.openxmlformats.org/officeDocument/2006/relationships/oleObject" Target="../embeddings/oleObject3.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a:gsLst>
            <a:gs pos="50000">
              <a:schemeClr val="accent2"/>
            </a:gs>
            <a:gs pos="50000">
              <a:schemeClr val="accent1">
                <a:tint val="44500"/>
                <a:satMod val="160000"/>
              </a:schemeClr>
            </a:gs>
            <a:gs pos="100000">
              <a:schemeClr val="accent1">
                <a:tint val="23500"/>
                <a:satMod val="160000"/>
              </a:schemeClr>
            </a:gs>
          </a:gsLst>
          <a:lin ang="2700000" scaled="0"/>
        </a:gradFill>
        <a:effectLst/>
      </p:bgPr>
    </p:bg>
    <p:spTree>
      <p:nvGrpSpPr>
        <p:cNvPr id="1" name=""/>
        <p:cNvGrpSpPr/>
        <p:nvPr/>
      </p:nvGrpSpPr>
      <p:grpSpPr>
        <a:xfrm>
          <a:off x="0" y="0"/>
          <a:ext cx="0" cy="0"/>
          <a:chOff x="0" y="0"/>
          <a:chExt cx="0" cy="0"/>
        </a:xfrm>
      </p:grpSpPr>
      <p:pic>
        <p:nvPicPr>
          <p:cNvPr id="11" name="Picture 10" descr="139871404.jpg"/>
          <p:cNvPicPr>
            <a:picLocks noChangeAspect="1"/>
          </p:cNvPicPr>
          <p:nvPr userDrawn="1"/>
        </p:nvPicPr>
        <p:blipFill>
          <a:blip r:embed="rId5" cstate="print"/>
          <a:srcRect/>
          <a:stretch>
            <a:fillRect/>
          </a:stretch>
        </p:blipFill>
        <p:spPr>
          <a:xfrm>
            <a:off x="0" y="1157036"/>
            <a:ext cx="9144000" cy="5400518"/>
          </a:xfrm>
          <a:prstGeom prst="rect">
            <a:avLst/>
          </a:prstGeom>
        </p:spPr>
      </p:pic>
      <p:sp>
        <p:nvSpPr>
          <p:cNvPr id="16" name="Rectangle 15"/>
          <p:cNvSpPr/>
          <p:nvPr userDrawn="1">
            <p:custDataLst>
              <p:tags r:id="rId1"/>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a:p>
        </p:txBody>
      </p:sp>
      <p:sp>
        <p:nvSpPr>
          <p:cNvPr id="17" name="Rectangle 7"/>
          <p:cNvSpPr/>
          <p:nvPr userDrawn="1">
            <p:custDataLst>
              <p:tags r:id="rId2"/>
            </p:custDataLst>
          </p:nvPr>
        </p:nvSpPr>
        <p:spPr bwMode="auto">
          <a:xfrm>
            <a:off x="-2052" y="0"/>
            <a:ext cx="9146052" cy="247668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a:solidFill>
                <a:schemeClr val="bg1"/>
              </a:solidFill>
              <a:latin typeface="Arial"/>
              <a:cs typeface="Arial"/>
            </a:endParaRPr>
          </a:p>
        </p:txBody>
      </p:sp>
      <p:pic>
        <p:nvPicPr>
          <p:cNvPr id="22" name="Picture 104" descr="C:\Users\UserSim\Desktop\Capgemini\moto.emf"/>
          <p:cNvPicPr>
            <a:picLocks noChangeAspect="1" noChangeArrowheads="1"/>
          </p:cNvPicPr>
          <p:nvPr userDrawn="1">
            <p:custDataLst>
              <p:tags r:id="rId3"/>
            </p:custDataLst>
          </p:nvPr>
        </p:nvPicPr>
        <p:blipFill>
          <a:blip r:embed="rId6" cstate="email"/>
          <a:srcRect/>
          <a:stretch>
            <a:fillRect/>
          </a:stretch>
        </p:blipFill>
        <p:spPr bwMode="auto">
          <a:xfrm>
            <a:off x="5807786" y="6520694"/>
            <a:ext cx="3001425" cy="239021"/>
          </a:xfrm>
          <a:prstGeom prst="rect">
            <a:avLst/>
          </a:prstGeom>
          <a:noFill/>
        </p:spPr>
      </p:pic>
      <p:pic>
        <p:nvPicPr>
          <p:cNvPr id="23" name="Picture 22" descr="capgemini_rgb.jpg"/>
          <p:cNvPicPr>
            <a:picLocks noChangeAspect="1"/>
          </p:cNvPicPr>
          <p:nvPr userDrawn="1"/>
        </p:nvPicPr>
        <p:blipFill>
          <a:blip r:embed="rId7" cstate="print"/>
          <a:stretch>
            <a:fillRect/>
          </a:stretch>
        </p:blipFill>
        <p:spPr>
          <a:xfrm>
            <a:off x="643210" y="514697"/>
            <a:ext cx="3136080" cy="958698"/>
          </a:xfrm>
          <a:prstGeom prst="rect">
            <a:avLst/>
          </a:prstGeom>
        </p:spPr>
      </p:pic>
      <p:sp>
        <p:nvSpPr>
          <p:cNvPr id="2" name="Title 1"/>
          <p:cNvSpPr>
            <a:spLocks noGrp="1"/>
          </p:cNvSpPr>
          <p:nvPr userDrawn="1">
            <p:ph type="ctrTitle"/>
          </p:nvPr>
        </p:nvSpPr>
        <p:spPr>
          <a:xfrm>
            <a:off x="0" y="2476689"/>
            <a:ext cx="4876800" cy="1965770"/>
          </a:xfrm>
        </p:spPr>
        <p:txBody>
          <a:bodyPr lIns="228600"/>
          <a:lstStyle>
            <a:lvl1pPr>
              <a:defRPr sz="2800"/>
            </a:lvl1pPr>
          </a:lstStyle>
          <a:p>
            <a:r>
              <a:rPr lang="en-US"/>
              <a:t>Click to edit Master title style</a:t>
            </a:r>
          </a:p>
        </p:txBody>
      </p:sp>
      <p:sp>
        <p:nvSpPr>
          <p:cNvPr id="3" name="Subtitle 2"/>
          <p:cNvSpPr>
            <a:spLocks noGrp="1"/>
          </p:cNvSpPr>
          <p:nvPr userDrawn="1">
            <p:ph type="subTitle" idx="1"/>
          </p:nvPr>
        </p:nvSpPr>
        <p:spPr>
          <a:xfrm>
            <a:off x="0" y="4442459"/>
            <a:ext cx="4876800" cy="914400"/>
          </a:xfrm>
        </p:spPr>
        <p:txBody>
          <a:bodyPr lIns="228600" rIns="0">
            <a:noAutofit/>
          </a:bodyPr>
          <a:lstStyle>
            <a:lvl1pPr marL="0" indent="0" algn="l">
              <a:buNone/>
              <a:defRPr sz="20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9234" name="think-cell Slide" r:id="rId4" imgW="360" imgH="360" progId="">
                  <p:embed/>
                </p:oleObj>
              </mc:Choice>
              <mc:Fallback>
                <p:oleObj name="think-cell Slide" r:id="rId4" imgW="360" imgH="360" progId="">
                  <p:embed/>
                  <p:pic>
                    <p:nvPicPr>
                      <p:cNvPr id="0" name="Picture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1" y="3"/>
          <a:ext cx="135749" cy="143985"/>
        </p:xfrm>
        <a:graphic>
          <a:graphicData uri="http://schemas.openxmlformats.org/presentationml/2006/ole">
            <mc:AlternateContent xmlns:mc="http://schemas.openxmlformats.org/markup-compatibility/2006">
              <mc:Choice xmlns:v="urn:schemas-microsoft-com:vml" Requires="v">
                <p:oleObj spid="_x0000_s11282" name="think-cell Slide" r:id="rId8" imgW="360" imgH="360" progId="">
                  <p:embed/>
                </p:oleObj>
              </mc:Choice>
              <mc:Fallback>
                <p:oleObj name="think-cell Slide" r:id="rId8" imgW="360" imgH="360"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 y="3"/>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351"/>
          <p:cNvGrpSpPr/>
          <p:nvPr userDrawn="1">
            <p:custDataLst>
              <p:tags r:id="rId3"/>
            </p:custDataLst>
          </p:nvPr>
        </p:nvGrpSpPr>
        <p:grpSpPr>
          <a:xfrm>
            <a:off x="5337166" y="3258545"/>
            <a:ext cx="3416820" cy="2118522"/>
            <a:chOff x="5511798" y="3584333"/>
            <a:chExt cx="4818106" cy="2816468"/>
          </a:xfrm>
        </p:grpSpPr>
        <p:grpSp>
          <p:nvGrpSpPr>
            <p:cNvPr id="3" name="Group 54"/>
            <p:cNvGrpSpPr/>
            <p:nvPr userDrawn="1">
              <p:custDataLst>
                <p:tags r:id="rId5"/>
              </p:custDataLst>
            </p:nvPr>
          </p:nvGrpSpPr>
          <p:grpSpPr>
            <a:xfrm>
              <a:off x="5511798" y="3584333"/>
              <a:ext cx="4818106" cy="2816468"/>
              <a:chOff x="-6346822" y="2366960"/>
              <a:chExt cx="5613397" cy="3281360"/>
            </a:xfrm>
          </p:grpSpPr>
          <p:grpSp>
            <p:nvGrpSpPr>
              <p:cNvPr id="4"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263147"/>
                  </a:solidFill>
                </a:endParaRPr>
              </a:p>
            </p:txBody>
          </p:sp>
        </p:grpSp>
        <p:grpSp>
          <p:nvGrpSpPr>
            <p:cNvPr id="5" name="Group 21"/>
            <p:cNvGrpSpPr/>
            <p:nvPr userDrawn="1">
              <p:custDataLst>
                <p:tags r:id="rId6"/>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solidFill>
                    <a:prstClr val="white"/>
                  </a:solidFill>
                </a:endParaRPr>
              </a:p>
            </p:txBody>
          </p:sp>
        </p:grpSp>
      </p:grpSp>
      <p:sp>
        <p:nvSpPr>
          <p:cNvPr id="336" name="Rectangle 9"/>
          <p:cNvSpPr>
            <a:spLocks noChangeArrowheads="1"/>
          </p:cNvSpPr>
          <p:nvPr userDrawn="1">
            <p:custDataLst>
              <p:tags r:id="rId4"/>
            </p:custDataLst>
          </p:nvPr>
        </p:nvSpPr>
        <p:spPr bwMode="gray">
          <a:xfrm>
            <a:off x="1031966" y="3827544"/>
            <a:ext cx="4074108"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algn="just" defTabSz="1042966">
              <a:defRPr/>
            </a:pPr>
            <a:r>
              <a:rPr lang="en-US" b="1">
                <a:solidFill>
                  <a:prstClr val="white"/>
                </a:solidFill>
                <a:latin typeface="Arial"/>
                <a:cs typeface="Arial"/>
              </a:rPr>
              <a:t>About Capgemini</a:t>
            </a:r>
            <a:endParaRPr lang="en-US" sz="1000">
              <a:solidFill>
                <a:prstClr val="white"/>
              </a:solidFill>
              <a:latin typeface="Arial" pitchFamily="34" charset="0"/>
              <a:cs typeface="Arial" pitchFamily="34" charset="0"/>
            </a:endParaRPr>
          </a:p>
          <a:p>
            <a:pPr algn="just"/>
            <a:endParaRPr lang="en-US" sz="1000">
              <a:solidFill>
                <a:prstClr val="white"/>
              </a:solidFill>
              <a:latin typeface="Arial" pitchFamily="34" charset="0"/>
              <a:cs typeface="Arial" pitchFamily="34" charset="0"/>
            </a:endParaRPr>
          </a:p>
          <a:p>
            <a:r>
              <a:rPr lang="en-US" sz="1000">
                <a:solidFill>
                  <a:prstClr val="white"/>
                </a:solidFill>
                <a:latin typeface="Arial" pitchFamily="34" charset="0"/>
                <a:cs typeface="Arial" pitchFamily="34" charset="0"/>
              </a:rPr>
              <a:t>With more than 180,000 people in over 40 countries, Capgemini is one of the world's foremost providers of consulting, technology and outsourcing services. The Group reported 2015 global revenues of EUR 11.9 billion (about $13.2 billion USD at 2015 average rate) </a:t>
            </a:r>
          </a:p>
          <a:p>
            <a:r>
              <a:rPr lang="en-US" sz="1000">
                <a:solidFill>
                  <a:prstClr val="white"/>
                </a:solidFill>
                <a:latin typeface="Arial" pitchFamily="34" charset="0"/>
                <a:cs typeface="Arial" pitchFamily="34" charset="0"/>
              </a:rPr>
              <a:t>Together with its clients, Capgemini creates and delivers business, technology and digital solutions that fit their needs, enabling them to achieve innovation and competitiveness. A deeply multicultural organization, Capgemini has developed its own way of working, the Collaborative Business Experience™, and draws on Rightshore</a:t>
            </a:r>
            <a:r>
              <a:rPr lang="en-US" sz="1000" baseline="30000">
                <a:solidFill>
                  <a:prstClr val="white"/>
                </a:solidFill>
                <a:latin typeface="Arial" pitchFamily="34" charset="0"/>
                <a:cs typeface="Arial" pitchFamily="34" charset="0"/>
              </a:rPr>
              <a:t>®</a:t>
            </a:r>
            <a:r>
              <a:rPr lang="en-US" sz="1000">
                <a:solidFill>
                  <a:prstClr val="white"/>
                </a:solidFill>
                <a:latin typeface="Arial" pitchFamily="34" charset="0"/>
                <a:cs typeface="Arial" pitchFamily="34" charset="0"/>
              </a:rPr>
              <a:t>, its worldwide delivery model. Learn more about us at www.capgemini.com.</a:t>
            </a:r>
          </a:p>
          <a:p>
            <a:endParaRPr lang="en-US" sz="1050">
              <a:solidFill>
                <a:prstClr val="white"/>
              </a:solidFill>
              <a:latin typeface="Arial" pitchFamily="34" charset="0"/>
              <a:cs typeface="Arial" pitchFamily="34" charset="0"/>
            </a:endParaRPr>
          </a:p>
          <a:p>
            <a:pPr algn="just"/>
            <a:r>
              <a:rPr lang="en-US" sz="900" i="1">
                <a:solidFill>
                  <a:prstClr val="white"/>
                </a:solidFill>
                <a:latin typeface="Arial" pitchFamily="34" charset="0"/>
                <a:cs typeface="Arial" pitchFamily="34" charset="0"/>
              </a:rPr>
              <a:t>Rightshore</a:t>
            </a:r>
            <a:r>
              <a:rPr lang="en-US" sz="900" i="1" baseline="30000">
                <a:solidFill>
                  <a:prstClr val="white"/>
                </a:solidFill>
                <a:latin typeface="Arial" pitchFamily="34" charset="0"/>
                <a:cs typeface="Arial" pitchFamily="34" charset="0"/>
              </a:rPr>
              <a:t>®</a:t>
            </a:r>
            <a:r>
              <a:rPr lang="en-US" sz="900" i="1">
                <a:solidFill>
                  <a:prstClr val="white"/>
                </a:solidFill>
                <a:latin typeface="Arial" pitchFamily="34" charset="0"/>
                <a:cs typeface="Arial" pitchFamily="34" charset="0"/>
              </a:rPr>
              <a:t> is a trademark belonging to Capgemini</a:t>
            </a:r>
            <a:endParaRPr lang="en-US" sz="900" b="1" kern="0" noProof="1">
              <a:solidFill>
                <a:prstClr val="white"/>
              </a:solidFill>
              <a:latin typeface="Arial" pitchFamily="34" charset="0"/>
              <a:cs typeface="Arial" pitchFamily="34" charset="0"/>
            </a:endParaRPr>
          </a:p>
        </p:txBody>
      </p:sp>
      <p:pic>
        <p:nvPicPr>
          <p:cNvPr id="339" name="Image 337" descr="CBE_Label_ppt.png"/>
          <p:cNvPicPr>
            <a:picLocks noChangeAspect="1"/>
          </p:cNvPicPr>
          <p:nvPr userDrawn="1"/>
        </p:nvPicPr>
        <p:blipFill>
          <a:blip r:embed="rId10" cstate="print"/>
          <a:stretch>
            <a:fillRect/>
          </a:stretch>
        </p:blipFill>
        <p:spPr>
          <a:xfrm>
            <a:off x="775578" y="3395465"/>
            <a:ext cx="519570" cy="523727"/>
          </a:xfrm>
          <a:prstGeom prst="rect">
            <a:avLst/>
          </a:prstGeom>
          <a:noFill/>
          <a:ln>
            <a:noFill/>
          </a:ln>
        </p:spPr>
      </p:pic>
    </p:spTree>
    <p:extLst>
      <p:ext uri="{BB962C8B-B14F-4D97-AF65-F5344CB8AC3E}">
        <p14:creationId xmlns:p14="http://schemas.microsoft.com/office/powerpoint/2010/main" val="27094264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sp>
        <p:nvSpPr>
          <p:cNvPr id="8" name="Rectangle 9"/>
          <p:cNvSpPr>
            <a:spLocks noChangeArrowheads="1"/>
          </p:cNvSpPr>
          <p:nvPr userDrawn="1">
            <p:custDataLst>
              <p:tags r:id="rId2"/>
            </p:custDataLst>
          </p:nvPr>
        </p:nvSpPr>
        <p:spPr bwMode="gray">
          <a:xfrm>
            <a:off x="4584545" y="3083752"/>
            <a:ext cx="4559456"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 name="connsiteX0" fmla="*/ 4514900 w 4514900"/>
              <a:gd name="connsiteY0" fmla="*/ 2132777 h 2132777"/>
              <a:gd name="connsiteX1" fmla="*/ 164137 w 4514900"/>
              <a:gd name="connsiteY1" fmla="*/ 2132777 h 2132777"/>
              <a:gd name="connsiteX2" fmla="*/ 48075 w 4514900"/>
              <a:gd name="connsiteY2" fmla="*/ 2084702 h 2132777"/>
              <a:gd name="connsiteX3" fmla="*/ 0 w 4514900"/>
              <a:gd name="connsiteY3" fmla="*/ 1968640 h 2132777"/>
              <a:gd name="connsiteX4" fmla="*/ 0 w 451490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14900" h="2132777">
                <a:moveTo>
                  <a:pt x="451490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457200" bIns="144000" rtlCol="0" anchor="b"/>
          <a:lstStyle/>
          <a:p>
            <a:pPr algn="just" defTabSz="1042966">
              <a:defRPr/>
            </a:pPr>
            <a:r>
              <a:rPr lang="en-US" b="1">
                <a:solidFill>
                  <a:prstClr val="white"/>
                </a:solidFill>
                <a:latin typeface="Arial"/>
                <a:cs typeface="Arial"/>
              </a:rPr>
              <a:t>About Capgemini</a:t>
            </a:r>
            <a:endParaRPr lang="en-US" sz="1000">
              <a:solidFill>
                <a:prstClr val="white"/>
              </a:solidFill>
              <a:latin typeface="Arial" pitchFamily="34" charset="0"/>
              <a:cs typeface="Arial" pitchFamily="34" charset="0"/>
            </a:endParaRPr>
          </a:p>
          <a:p>
            <a:pPr algn="just"/>
            <a:endParaRPr lang="en-US" sz="1000">
              <a:solidFill>
                <a:prstClr val="white"/>
              </a:solidFill>
              <a:latin typeface="Arial" pitchFamily="34" charset="0"/>
              <a:cs typeface="Arial" pitchFamily="34" charset="0"/>
            </a:endParaRPr>
          </a:p>
          <a:p>
            <a:r>
              <a:rPr lang="en-US" sz="1000">
                <a:solidFill>
                  <a:prstClr val="white"/>
                </a:solidFill>
                <a:latin typeface="Arial" pitchFamily="34" charset="0"/>
                <a:cs typeface="Arial" pitchFamily="34" charset="0"/>
              </a:rPr>
              <a:t>With more than 180,000 people in over 40 countries, Capgemini is one of the world's foremost providers of consulting, technology and outsourcing services. The Group reported 2015 global revenues of EUR 11.9 billion (about $13.2 billion USD at 2015 average rate) </a:t>
            </a:r>
          </a:p>
          <a:p>
            <a:r>
              <a:rPr lang="en-US" sz="1000">
                <a:solidFill>
                  <a:prstClr val="white"/>
                </a:solidFill>
                <a:latin typeface="Arial" pitchFamily="34" charset="0"/>
                <a:cs typeface="Arial" pitchFamily="34" charset="0"/>
              </a:rPr>
              <a:t>Together with its clients, Capgemini creates and delivers business, technology and digital solutions that fit their needs, enabling them to achieve innovation and competitiveness. A deeply multicultural organization, Capgemini has developed its own way of working, the Collaborative Business Experience™, and draws on Rightshore®, its worldwide delivery model. </a:t>
            </a:r>
            <a:br>
              <a:rPr lang="en-US" sz="1000">
                <a:solidFill>
                  <a:prstClr val="white"/>
                </a:solidFill>
                <a:latin typeface="Arial" pitchFamily="34" charset="0"/>
                <a:cs typeface="Arial" pitchFamily="34" charset="0"/>
              </a:rPr>
            </a:br>
            <a:r>
              <a:rPr lang="en-US" sz="1000">
                <a:solidFill>
                  <a:prstClr val="white"/>
                </a:solidFill>
                <a:latin typeface="Arial" pitchFamily="34" charset="0"/>
                <a:cs typeface="Arial" pitchFamily="34" charset="0"/>
              </a:rPr>
              <a:t>Learn more about us at www.capgemini.com.</a:t>
            </a:r>
          </a:p>
          <a:p>
            <a:pPr algn="just"/>
            <a:endParaRPr lang="en-US" sz="1050">
              <a:solidFill>
                <a:prstClr val="white"/>
              </a:solidFill>
              <a:latin typeface="Arial" pitchFamily="34" charset="0"/>
              <a:cs typeface="Arial" pitchFamily="34" charset="0"/>
            </a:endParaRPr>
          </a:p>
          <a:p>
            <a:pPr algn="just"/>
            <a:r>
              <a:rPr lang="en-US" sz="900" i="1">
                <a:solidFill>
                  <a:prstClr val="white"/>
                </a:solidFill>
                <a:latin typeface="Arial" pitchFamily="34" charset="0"/>
                <a:cs typeface="Arial" pitchFamily="34" charset="0"/>
              </a:rPr>
              <a:t>Rightshore</a:t>
            </a:r>
            <a:r>
              <a:rPr lang="en-US" sz="900" i="1" baseline="30000">
                <a:solidFill>
                  <a:prstClr val="white"/>
                </a:solidFill>
                <a:latin typeface="Arial" pitchFamily="34" charset="0"/>
                <a:cs typeface="Arial" pitchFamily="34" charset="0"/>
              </a:rPr>
              <a:t>®</a:t>
            </a:r>
            <a:r>
              <a:rPr lang="en-US" sz="900" i="1">
                <a:solidFill>
                  <a:prstClr val="white"/>
                </a:solidFill>
                <a:latin typeface="Arial" pitchFamily="34" charset="0"/>
                <a:cs typeface="Arial" pitchFamily="34" charset="0"/>
              </a:rPr>
              <a:t> is a trademark belonging to Capgemini</a:t>
            </a:r>
            <a:endParaRPr lang="en-US" sz="900" b="1" kern="0" noProof="1">
              <a:solidFill>
                <a:prstClr val="white"/>
              </a:solidFill>
              <a:latin typeface="Arial" pitchFamily="34" charset="0"/>
              <a:cs typeface="Arial" pitchFamily="34" charset="0"/>
            </a:endParaRPr>
          </a:p>
        </p:txBody>
      </p:sp>
      <p:graphicFrame>
        <p:nvGraphicFramePr>
          <p:cNvPr id="6" name="Object 5" hidden="1"/>
          <p:cNvGraphicFramePr>
            <a:graphicFrameLocks noChangeAspect="1"/>
          </p:cNvGraphicFramePr>
          <p:nvPr>
            <p:custDataLst>
              <p:tags r:id="rId3"/>
            </p:custDataLst>
          </p:nvPr>
        </p:nvGraphicFramePr>
        <p:xfrm>
          <a:off x="1" y="3"/>
          <a:ext cx="135749" cy="143985"/>
        </p:xfrm>
        <a:graphic>
          <a:graphicData uri="http://schemas.openxmlformats.org/presentationml/2006/ole">
            <mc:AlternateContent xmlns:mc="http://schemas.openxmlformats.org/markup-compatibility/2006">
              <mc:Choice xmlns:v="urn:schemas-microsoft-com:vml" Requires="v">
                <p:oleObj spid="_x0000_s12306"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3"/>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 name="Image 6" descr="CBE_Label_ppt.png"/>
          <p:cNvPicPr>
            <a:picLocks noChangeAspect="1"/>
          </p:cNvPicPr>
          <p:nvPr userDrawn="1"/>
        </p:nvPicPr>
        <p:blipFill>
          <a:blip r:embed="rId7" cstate="print"/>
          <a:stretch>
            <a:fillRect/>
          </a:stretch>
        </p:blipFill>
        <p:spPr>
          <a:xfrm>
            <a:off x="4318149" y="2791400"/>
            <a:ext cx="519570" cy="523727"/>
          </a:xfrm>
          <a:prstGeom prst="rect">
            <a:avLst/>
          </a:prstGeom>
          <a:noFill/>
          <a:ln>
            <a:noFill/>
          </a:ln>
        </p:spPr>
      </p:pic>
    </p:spTree>
    <p:extLst>
      <p:ext uri="{BB962C8B-B14F-4D97-AF65-F5344CB8AC3E}">
        <p14:creationId xmlns:p14="http://schemas.microsoft.com/office/powerpoint/2010/main" val="41402446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3330"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206827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68B40-D5F2-4B17-8C07-36C2178B9D5B}"/>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8361A4A2-2304-404F-B315-28061F6BD5F4}"/>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EE350073-DBFD-431E-B225-F50FE8730462}"/>
              </a:ext>
            </a:extLst>
          </p:cNvPr>
          <p:cNvSpPr>
            <a:spLocks noGrp="1"/>
          </p:cNvSpPr>
          <p:nvPr>
            <p:ph type="dt" sz="half" idx="10"/>
          </p:nvPr>
        </p:nvSpPr>
        <p:spPr/>
        <p:txBody>
          <a:bodyPr/>
          <a:lstStyle/>
          <a:p>
            <a:fld id="{D14AD8C3-D400-42D3-B4EC-58A496C822D8}" type="datetimeFigureOut">
              <a:rPr lang="en-US" smtClean="0"/>
              <a:t>9/6/2018</a:t>
            </a:fld>
            <a:endParaRPr lang="en-US"/>
          </a:p>
        </p:txBody>
      </p:sp>
      <p:sp>
        <p:nvSpPr>
          <p:cNvPr id="5" name="Footer Placeholder 4">
            <a:extLst>
              <a:ext uri="{FF2B5EF4-FFF2-40B4-BE49-F238E27FC236}">
                <a16:creationId xmlns:a16="http://schemas.microsoft.com/office/drawing/2014/main" id="{4970FDFD-3387-49E4-9B87-C7660091B3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81476A-AEB5-4EF9-AEFB-2016E042F698}"/>
              </a:ext>
            </a:extLst>
          </p:cNvPr>
          <p:cNvSpPr>
            <a:spLocks noGrp="1"/>
          </p:cNvSpPr>
          <p:nvPr>
            <p:ph type="sldNum" sz="quarter" idx="12"/>
          </p:nvPr>
        </p:nvSpPr>
        <p:spPr/>
        <p:txBody>
          <a:bodyPr/>
          <a:lstStyle/>
          <a:p>
            <a:fld id="{09DE5FD0-7254-4F90-BC7F-C238F25A47E5}" type="slidenum">
              <a:rPr lang="en-US" smtClean="0"/>
              <a:t>‹#›</a:t>
            </a:fld>
            <a:endParaRPr lang="en-US"/>
          </a:p>
        </p:txBody>
      </p:sp>
    </p:spTree>
    <p:extLst>
      <p:ext uri="{BB962C8B-B14F-4D97-AF65-F5344CB8AC3E}">
        <p14:creationId xmlns:p14="http://schemas.microsoft.com/office/powerpoint/2010/main" val="34886257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0923F-298E-4AEB-B63B-1CD84A4F3722}"/>
              </a:ext>
            </a:extLst>
          </p:cNvPr>
          <p:cNvSpPr>
            <a:spLocks noGrp="1"/>
          </p:cNvSpPr>
          <p:nvPr>
            <p:ph type="title"/>
          </p:nvPr>
        </p:nvSpPr>
        <p:spPr>
          <a:xfrm>
            <a:off x="193221" y="278040"/>
            <a:ext cx="7886700" cy="476703"/>
          </a:xfrm>
        </p:spPr>
        <p:txBody>
          <a:bodyPr>
            <a:normAutofit/>
          </a:bodyPr>
          <a:lstStyle>
            <a:lvl1pPr>
              <a:defRPr lang="en-US" sz="2200" b="1" kern="1200" dirty="0">
                <a:solidFill>
                  <a:srgbClr val="6964D1"/>
                </a:solidFill>
                <a:latin typeface="Arial" pitchFamily="34" charset="0"/>
                <a:ea typeface="+mj-ea"/>
                <a:cs typeface="Arial" pitchFamily="34" charset="0"/>
              </a:defRPr>
            </a:lvl1pPr>
          </a:lstStyle>
          <a:p>
            <a:pPr lvl="0" algn="l" defTabSz="914400" rtl="0" eaLnBrk="1" fontAlgn="base" latinLnBrk="0" hangingPunct="1">
              <a:lnSpc>
                <a:spcPts val="2251"/>
              </a:lnSpc>
              <a:spcBef>
                <a:spcPct val="0"/>
              </a:spcBef>
              <a:spcAft>
                <a:spcPct val="0"/>
              </a:spcAft>
              <a:buNone/>
            </a:pPr>
            <a:r>
              <a:rPr lang="en-US" dirty="0"/>
              <a:t>Click to edit Master title style</a:t>
            </a:r>
          </a:p>
        </p:txBody>
      </p:sp>
      <p:sp>
        <p:nvSpPr>
          <p:cNvPr id="3" name="Content Placeholder 2">
            <a:extLst>
              <a:ext uri="{FF2B5EF4-FFF2-40B4-BE49-F238E27FC236}">
                <a16:creationId xmlns:a16="http://schemas.microsoft.com/office/drawing/2014/main" id="{15852BCC-3C53-40B9-A627-A9FC956FE72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8615AA-94A7-4609-A4C2-031792400ABF}"/>
              </a:ext>
            </a:extLst>
          </p:cNvPr>
          <p:cNvSpPr>
            <a:spLocks noGrp="1"/>
          </p:cNvSpPr>
          <p:nvPr>
            <p:ph type="dt" sz="half" idx="10"/>
          </p:nvPr>
        </p:nvSpPr>
        <p:spPr/>
        <p:txBody>
          <a:bodyPr/>
          <a:lstStyle/>
          <a:p>
            <a:fld id="{D14AD8C3-D400-42D3-B4EC-58A496C822D8}" type="datetimeFigureOut">
              <a:rPr lang="en-US" smtClean="0"/>
              <a:t>9/6/2018</a:t>
            </a:fld>
            <a:endParaRPr lang="en-US"/>
          </a:p>
        </p:txBody>
      </p:sp>
      <p:sp>
        <p:nvSpPr>
          <p:cNvPr id="5" name="Footer Placeholder 4">
            <a:extLst>
              <a:ext uri="{FF2B5EF4-FFF2-40B4-BE49-F238E27FC236}">
                <a16:creationId xmlns:a16="http://schemas.microsoft.com/office/drawing/2014/main" id="{78BE64D5-BAFE-46B8-88EC-0B73C05096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52A3C5-6F5F-4073-8C9F-C9101033EDB1}"/>
              </a:ext>
            </a:extLst>
          </p:cNvPr>
          <p:cNvSpPr>
            <a:spLocks noGrp="1"/>
          </p:cNvSpPr>
          <p:nvPr>
            <p:ph type="sldNum" sz="quarter" idx="12"/>
          </p:nvPr>
        </p:nvSpPr>
        <p:spPr/>
        <p:txBody>
          <a:bodyPr/>
          <a:lstStyle/>
          <a:p>
            <a:fld id="{09DE5FD0-7254-4F90-BC7F-C238F25A47E5}" type="slidenum">
              <a:rPr lang="en-US" smtClean="0"/>
              <a:t>‹#›</a:t>
            </a:fld>
            <a:endParaRPr lang="en-US"/>
          </a:p>
        </p:txBody>
      </p:sp>
      <p:grpSp>
        <p:nvGrpSpPr>
          <p:cNvPr id="14" name="Groupe 1"/>
          <p:cNvGrpSpPr/>
          <p:nvPr userDrawn="1"/>
        </p:nvGrpSpPr>
        <p:grpSpPr>
          <a:xfrm>
            <a:off x="8660560" y="325610"/>
            <a:ext cx="346641" cy="321477"/>
            <a:chOff x="11501102" y="171573"/>
            <a:chExt cx="419436" cy="388988"/>
          </a:xfrm>
        </p:grpSpPr>
        <p:sp>
          <p:nvSpPr>
            <p:cNvPr id="15" name="Freeform 13"/>
            <p:cNvSpPr>
              <a:spLocks/>
            </p:cNvSpPr>
            <p:nvPr/>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6" name="Freeform 14"/>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grpSp>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3462" y="298346"/>
            <a:ext cx="348741" cy="348741"/>
          </a:xfrm>
          <a:prstGeom prst="rect">
            <a:avLst/>
          </a:prstGeom>
        </p:spPr>
      </p:pic>
      <p:sp>
        <p:nvSpPr>
          <p:cNvPr id="18" name="Rectangle 17"/>
          <p:cNvSpPr/>
          <p:nvPr userDrawn="1"/>
        </p:nvSpPr>
        <p:spPr>
          <a:xfrm>
            <a:off x="291012" y="848223"/>
            <a:ext cx="797560" cy="124234"/>
          </a:xfrm>
          <a:prstGeom prst="rect">
            <a:avLst/>
          </a:prstGeom>
          <a:solidFill>
            <a:srgbClr val="696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Tree>
    <p:extLst>
      <p:ext uri="{BB962C8B-B14F-4D97-AF65-F5344CB8AC3E}">
        <p14:creationId xmlns:p14="http://schemas.microsoft.com/office/powerpoint/2010/main" val="3140322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5A159-D6DC-4655-A456-F47B8E656801}"/>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EEE9E42E-60C1-4B5F-A450-EFB0D6C82B87}"/>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0A1E67A-0613-46B8-9123-CDF86146A763}"/>
              </a:ext>
            </a:extLst>
          </p:cNvPr>
          <p:cNvSpPr>
            <a:spLocks noGrp="1"/>
          </p:cNvSpPr>
          <p:nvPr>
            <p:ph type="dt" sz="half" idx="10"/>
          </p:nvPr>
        </p:nvSpPr>
        <p:spPr/>
        <p:txBody>
          <a:bodyPr/>
          <a:lstStyle/>
          <a:p>
            <a:fld id="{D14AD8C3-D400-42D3-B4EC-58A496C822D8}" type="datetimeFigureOut">
              <a:rPr lang="en-US" smtClean="0"/>
              <a:t>9/6/2018</a:t>
            </a:fld>
            <a:endParaRPr lang="en-US"/>
          </a:p>
        </p:txBody>
      </p:sp>
      <p:sp>
        <p:nvSpPr>
          <p:cNvPr id="5" name="Footer Placeholder 4">
            <a:extLst>
              <a:ext uri="{FF2B5EF4-FFF2-40B4-BE49-F238E27FC236}">
                <a16:creationId xmlns:a16="http://schemas.microsoft.com/office/drawing/2014/main" id="{8D092BA5-0203-4047-B686-C804E8086E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D8E3CC-1284-4825-9CA9-BF78AD44F99C}"/>
              </a:ext>
            </a:extLst>
          </p:cNvPr>
          <p:cNvSpPr>
            <a:spLocks noGrp="1"/>
          </p:cNvSpPr>
          <p:nvPr>
            <p:ph type="sldNum" sz="quarter" idx="12"/>
          </p:nvPr>
        </p:nvSpPr>
        <p:spPr/>
        <p:txBody>
          <a:bodyPr/>
          <a:lstStyle/>
          <a:p>
            <a:fld id="{09DE5FD0-7254-4F90-BC7F-C238F25A47E5}" type="slidenum">
              <a:rPr lang="en-US" smtClean="0"/>
              <a:t>‹#›</a:t>
            </a:fld>
            <a:endParaRPr lang="en-US"/>
          </a:p>
        </p:txBody>
      </p:sp>
    </p:spTree>
    <p:extLst>
      <p:ext uri="{BB962C8B-B14F-4D97-AF65-F5344CB8AC3E}">
        <p14:creationId xmlns:p14="http://schemas.microsoft.com/office/powerpoint/2010/main" val="32611716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C4878-6AE8-4FF1-A185-9A0F2CDA1D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BED5E3-7901-42E0-B8F6-04A02315C785}"/>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F13945-A9D9-48DA-9251-5805D9020014}"/>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483F84-57FA-46F0-A283-F213236924D9}"/>
              </a:ext>
            </a:extLst>
          </p:cNvPr>
          <p:cNvSpPr>
            <a:spLocks noGrp="1"/>
          </p:cNvSpPr>
          <p:nvPr>
            <p:ph type="dt" sz="half" idx="10"/>
          </p:nvPr>
        </p:nvSpPr>
        <p:spPr/>
        <p:txBody>
          <a:bodyPr/>
          <a:lstStyle/>
          <a:p>
            <a:fld id="{D14AD8C3-D400-42D3-B4EC-58A496C822D8}" type="datetimeFigureOut">
              <a:rPr lang="en-US" smtClean="0"/>
              <a:t>9/6/2018</a:t>
            </a:fld>
            <a:endParaRPr lang="en-US"/>
          </a:p>
        </p:txBody>
      </p:sp>
      <p:sp>
        <p:nvSpPr>
          <p:cNvPr id="6" name="Footer Placeholder 5">
            <a:extLst>
              <a:ext uri="{FF2B5EF4-FFF2-40B4-BE49-F238E27FC236}">
                <a16:creationId xmlns:a16="http://schemas.microsoft.com/office/drawing/2014/main" id="{7632E0D1-4361-41C7-890A-5410173ED4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6447BF-6DA9-4BE7-982E-67352C0601AE}"/>
              </a:ext>
            </a:extLst>
          </p:cNvPr>
          <p:cNvSpPr>
            <a:spLocks noGrp="1"/>
          </p:cNvSpPr>
          <p:nvPr>
            <p:ph type="sldNum" sz="quarter" idx="12"/>
          </p:nvPr>
        </p:nvSpPr>
        <p:spPr/>
        <p:txBody>
          <a:bodyPr/>
          <a:lstStyle/>
          <a:p>
            <a:fld id="{09DE5FD0-7254-4F90-BC7F-C238F25A47E5}" type="slidenum">
              <a:rPr lang="en-US" smtClean="0"/>
              <a:t>‹#›</a:t>
            </a:fld>
            <a:endParaRPr lang="en-US"/>
          </a:p>
        </p:txBody>
      </p:sp>
    </p:spTree>
    <p:extLst>
      <p:ext uri="{BB962C8B-B14F-4D97-AF65-F5344CB8AC3E}">
        <p14:creationId xmlns:p14="http://schemas.microsoft.com/office/powerpoint/2010/main" val="34220110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24215-FA90-4DFD-A42B-39E1DD987B04}"/>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66B3B02-AA99-49DF-924E-8BE21C9DE519}"/>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00C79F51-CAD5-4FF3-8E7C-50CE2DC9237C}"/>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6BA32A-FB09-4358-A527-E9E8B8B7183B}"/>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F65FF31B-1E80-4DB9-BE12-68EB53213BEF}"/>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6D8B8A-48BC-4738-97CC-D5EF5D8B8A81}"/>
              </a:ext>
            </a:extLst>
          </p:cNvPr>
          <p:cNvSpPr>
            <a:spLocks noGrp="1"/>
          </p:cNvSpPr>
          <p:nvPr>
            <p:ph type="dt" sz="half" idx="10"/>
          </p:nvPr>
        </p:nvSpPr>
        <p:spPr/>
        <p:txBody>
          <a:bodyPr/>
          <a:lstStyle/>
          <a:p>
            <a:fld id="{D14AD8C3-D400-42D3-B4EC-58A496C822D8}" type="datetimeFigureOut">
              <a:rPr lang="en-US" smtClean="0"/>
              <a:t>9/6/2018</a:t>
            </a:fld>
            <a:endParaRPr lang="en-US"/>
          </a:p>
        </p:txBody>
      </p:sp>
      <p:sp>
        <p:nvSpPr>
          <p:cNvPr id="8" name="Footer Placeholder 7">
            <a:extLst>
              <a:ext uri="{FF2B5EF4-FFF2-40B4-BE49-F238E27FC236}">
                <a16:creationId xmlns:a16="http://schemas.microsoft.com/office/drawing/2014/main" id="{050F1727-2EC1-4BF5-B442-82C1735097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27DB20-D4E2-4161-B1BF-B38F8D6BA998}"/>
              </a:ext>
            </a:extLst>
          </p:cNvPr>
          <p:cNvSpPr>
            <a:spLocks noGrp="1"/>
          </p:cNvSpPr>
          <p:nvPr>
            <p:ph type="sldNum" sz="quarter" idx="12"/>
          </p:nvPr>
        </p:nvSpPr>
        <p:spPr/>
        <p:txBody>
          <a:bodyPr/>
          <a:lstStyle/>
          <a:p>
            <a:fld id="{09DE5FD0-7254-4F90-BC7F-C238F25A47E5}" type="slidenum">
              <a:rPr lang="en-US" smtClean="0"/>
              <a:t>‹#›</a:t>
            </a:fld>
            <a:endParaRPr lang="en-US"/>
          </a:p>
        </p:txBody>
      </p:sp>
    </p:spTree>
    <p:extLst>
      <p:ext uri="{BB962C8B-B14F-4D97-AF65-F5344CB8AC3E}">
        <p14:creationId xmlns:p14="http://schemas.microsoft.com/office/powerpoint/2010/main" val="31528590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E06185A-5BFC-4ED2-BAEE-4157C4188C2E}"/>
              </a:ext>
            </a:extLst>
          </p:cNvPr>
          <p:cNvSpPr>
            <a:spLocks noGrp="1"/>
          </p:cNvSpPr>
          <p:nvPr>
            <p:ph type="dt" sz="half" idx="10"/>
          </p:nvPr>
        </p:nvSpPr>
        <p:spPr/>
        <p:txBody>
          <a:bodyPr/>
          <a:lstStyle/>
          <a:p>
            <a:fld id="{D14AD8C3-D400-42D3-B4EC-58A496C822D8}" type="datetimeFigureOut">
              <a:rPr lang="en-US" smtClean="0"/>
              <a:t>9/6/2018</a:t>
            </a:fld>
            <a:endParaRPr lang="en-US"/>
          </a:p>
        </p:txBody>
      </p:sp>
      <p:sp>
        <p:nvSpPr>
          <p:cNvPr id="4" name="Footer Placeholder 3">
            <a:extLst>
              <a:ext uri="{FF2B5EF4-FFF2-40B4-BE49-F238E27FC236}">
                <a16:creationId xmlns:a16="http://schemas.microsoft.com/office/drawing/2014/main" id="{23BE4D9D-F1C0-4827-9B22-7544CCE0678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D6BAE9F-2F99-4F42-8584-316ECB2808BC}"/>
              </a:ext>
            </a:extLst>
          </p:cNvPr>
          <p:cNvSpPr>
            <a:spLocks noGrp="1"/>
          </p:cNvSpPr>
          <p:nvPr>
            <p:ph type="sldNum" sz="quarter" idx="12"/>
          </p:nvPr>
        </p:nvSpPr>
        <p:spPr/>
        <p:txBody>
          <a:bodyPr/>
          <a:lstStyle/>
          <a:p>
            <a:fld id="{09DE5FD0-7254-4F90-BC7F-C238F25A47E5}" type="slidenum">
              <a:rPr lang="en-US" smtClean="0"/>
              <a:t>‹#›</a:t>
            </a:fld>
            <a:endParaRPr lang="en-US"/>
          </a:p>
        </p:txBody>
      </p:sp>
      <p:sp>
        <p:nvSpPr>
          <p:cNvPr id="7" name="Title 1">
            <a:extLst>
              <a:ext uri="{FF2B5EF4-FFF2-40B4-BE49-F238E27FC236}">
                <a16:creationId xmlns:a16="http://schemas.microsoft.com/office/drawing/2014/main" id="{2260923F-298E-4AEB-B63B-1CD84A4F3722}"/>
              </a:ext>
            </a:extLst>
          </p:cNvPr>
          <p:cNvSpPr>
            <a:spLocks noGrp="1"/>
          </p:cNvSpPr>
          <p:nvPr>
            <p:ph type="title"/>
          </p:nvPr>
        </p:nvSpPr>
        <p:spPr>
          <a:xfrm>
            <a:off x="193221" y="278040"/>
            <a:ext cx="7886700" cy="476703"/>
          </a:xfrm>
        </p:spPr>
        <p:txBody>
          <a:bodyPr>
            <a:normAutofit/>
          </a:bodyPr>
          <a:lstStyle>
            <a:lvl1pPr>
              <a:defRPr lang="en-US" sz="2200" b="1" kern="1200" dirty="0">
                <a:solidFill>
                  <a:srgbClr val="6964D1"/>
                </a:solidFill>
                <a:latin typeface="Arial" pitchFamily="34" charset="0"/>
                <a:ea typeface="+mj-ea"/>
                <a:cs typeface="Arial" pitchFamily="34" charset="0"/>
              </a:defRPr>
            </a:lvl1pPr>
          </a:lstStyle>
          <a:p>
            <a:pPr lvl="0" algn="l" defTabSz="914400" rtl="0" eaLnBrk="1" fontAlgn="base" latinLnBrk="0" hangingPunct="1">
              <a:lnSpc>
                <a:spcPts val="2251"/>
              </a:lnSpc>
              <a:spcBef>
                <a:spcPct val="0"/>
              </a:spcBef>
              <a:spcAft>
                <a:spcPct val="0"/>
              </a:spcAft>
              <a:buNone/>
            </a:pPr>
            <a:r>
              <a:rPr lang="en-US" dirty="0"/>
              <a:t>Click to edit Master title style</a:t>
            </a:r>
          </a:p>
        </p:txBody>
      </p:sp>
      <p:grpSp>
        <p:nvGrpSpPr>
          <p:cNvPr id="8" name="Groupe 1"/>
          <p:cNvGrpSpPr/>
          <p:nvPr userDrawn="1"/>
        </p:nvGrpSpPr>
        <p:grpSpPr>
          <a:xfrm>
            <a:off x="8660560" y="325610"/>
            <a:ext cx="346641" cy="321477"/>
            <a:chOff x="11501102" y="171573"/>
            <a:chExt cx="419436" cy="388988"/>
          </a:xfrm>
        </p:grpSpPr>
        <p:sp>
          <p:nvSpPr>
            <p:cNvPr id="9" name="Freeform 13"/>
            <p:cNvSpPr>
              <a:spLocks/>
            </p:cNvSpPr>
            <p:nvPr/>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0" name="Freeform 14"/>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gr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3462" y="298346"/>
            <a:ext cx="348741" cy="348741"/>
          </a:xfrm>
          <a:prstGeom prst="rect">
            <a:avLst/>
          </a:prstGeom>
        </p:spPr>
      </p:pic>
      <p:sp>
        <p:nvSpPr>
          <p:cNvPr id="12" name="Rectangle 11"/>
          <p:cNvSpPr/>
          <p:nvPr userDrawn="1"/>
        </p:nvSpPr>
        <p:spPr>
          <a:xfrm>
            <a:off x="291012" y="848223"/>
            <a:ext cx="797560" cy="124234"/>
          </a:xfrm>
          <a:prstGeom prst="rect">
            <a:avLst/>
          </a:prstGeom>
          <a:solidFill>
            <a:srgbClr val="696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Tree>
    <p:extLst>
      <p:ext uri="{BB962C8B-B14F-4D97-AF65-F5344CB8AC3E}">
        <p14:creationId xmlns:p14="http://schemas.microsoft.com/office/powerpoint/2010/main" val="853319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with Lead Line &amp; Bulleted List">
    <p:spTree>
      <p:nvGrpSpPr>
        <p:cNvPr id="1" name=""/>
        <p:cNvGrpSpPr/>
        <p:nvPr/>
      </p:nvGrpSpPr>
      <p:grpSpPr>
        <a:xfrm>
          <a:off x="0" y="0"/>
          <a:ext cx="0" cy="0"/>
          <a:chOff x="0" y="0"/>
          <a:chExt cx="0" cy="0"/>
        </a:xfrm>
      </p:grpSpPr>
      <p:sp>
        <p:nvSpPr>
          <p:cNvPr id="2" name="Title 1"/>
          <p:cNvSpPr>
            <a:spLocks noGrp="1"/>
          </p:cNvSpPr>
          <p:nvPr>
            <p:ph type="title"/>
          </p:nvPr>
        </p:nvSpPr>
        <p:spPr>
          <a:xfrm>
            <a:off x="0" y="25263"/>
            <a:ext cx="8823960" cy="822960"/>
          </a:xfrm>
        </p:spPr>
        <p:txBody>
          <a:bodyPr/>
          <a:lstStyle/>
          <a:p>
            <a:r>
              <a:rPr lang="en-US"/>
              <a:t>Click to edit Master title style</a:t>
            </a:r>
          </a:p>
        </p:txBody>
      </p:sp>
      <p:sp>
        <p:nvSpPr>
          <p:cNvPr id="4" name="Text Placeholder 3"/>
          <p:cNvSpPr>
            <a:spLocks noGrp="1"/>
          </p:cNvSpPr>
          <p:nvPr>
            <p:ph type="body" sz="quarter" idx="10"/>
          </p:nvPr>
        </p:nvSpPr>
        <p:spPr>
          <a:xfrm>
            <a:off x="320040" y="1171977"/>
            <a:ext cx="8503920" cy="1384995"/>
          </a:xfrm>
          <a:noFill/>
          <a:ln w="9525" algn="ctr">
            <a:noFill/>
            <a:miter lim="800000"/>
            <a:headEnd/>
            <a:tailEnd/>
          </a:ln>
          <a:effectLst/>
        </p:spPr>
        <p:txBody>
          <a:bodyPr vert="horz" wrap="square" lIns="0" tIns="0" rIns="0" bIns="0" numCol="1" anchor="t" anchorCtr="0" compatLnSpc="1">
            <a:prstTxWarp prst="textNoShape">
              <a:avLst/>
            </a:prstTxWarp>
            <a:spAutoFit/>
          </a:bodyPr>
          <a:lstStyle>
            <a:lvl1pPr marL="0" indent="0" algn="l" defTabSz="914400" rtl="0" eaLnBrk="0" fontAlgn="base" latinLnBrk="0" hangingPunct="0">
              <a:spcBef>
                <a:spcPct val="0"/>
              </a:spcBef>
              <a:spcAft>
                <a:spcPts val="600"/>
              </a:spcAft>
              <a:buClr>
                <a:schemeClr val="accent2"/>
              </a:buClr>
              <a:buNone/>
              <a:defRPr lang="en-US" sz="1600" b="1" kern="1200" dirty="0" smtClean="0">
                <a:solidFill>
                  <a:schemeClr val="tx1"/>
                </a:solidFill>
                <a:latin typeface="Arial" pitchFamily="34" charset="0"/>
                <a:ea typeface="+mn-ea"/>
                <a:cs typeface="Arial" pitchFamily="34" charset="0"/>
              </a:defRPr>
            </a:lvl1pPr>
            <a:lvl2pPr marL="231775" indent="-231775" algn="l" defTabSz="914400" rtl="0" eaLnBrk="0" fontAlgn="base" latinLnBrk="0" hangingPunct="0">
              <a:spcBef>
                <a:spcPct val="0"/>
              </a:spcBef>
              <a:spcAft>
                <a:spcPts val="600"/>
              </a:spcAft>
              <a:buClr>
                <a:schemeClr val="accent2"/>
              </a:buClr>
              <a:buFont typeface="Wingdings" pitchFamily="2" charset="2"/>
              <a:buChar char="§"/>
              <a:defRPr lang="en-US" sz="1600" b="0" kern="1200" dirty="0" smtClean="0">
                <a:solidFill>
                  <a:schemeClr val="tx1"/>
                </a:solidFill>
                <a:latin typeface="Arial" pitchFamily="34" charset="0"/>
                <a:ea typeface="+mn-ea"/>
                <a:cs typeface="Arial" pitchFamily="34" charset="0"/>
              </a:defRPr>
            </a:lvl2pPr>
            <a:lvl3pPr marL="569913" indent="-228600" algn="l" defTabSz="914400" rtl="0" eaLnBrk="0" fontAlgn="base" latinLnBrk="0" hangingPunct="0">
              <a:spcBef>
                <a:spcPct val="0"/>
              </a:spcBef>
              <a:spcAft>
                <a:spcPts val="600"/>
              </a:spcAft>
              <a:buClr>
                <a:schemeClr val="accent2"/>
              </a:buClr>
              <a:buFont typeface="Arial" pitchFamily="34" charset="0"/>
              <a:buChar char="–"/>
              <a:defRPr lang="en-US" sz="1400" b="0" kern="1200" dirty="0" smtClean="0">
                <a:solidFill>
                  <a:schemeClr val="tx1"/>
                </a:solidFill>
                <a:latin typeface="Arial" pitchFamily="34" charset="0"/>
                <a:ea typeface="+mn-ea"/>
                <a:cs typeface="Arial" pitchFamily="34" charset="0"/>
              </a:defRPr>
            </a:lvl3pPr>
            <a:lvl4pPr marL="795338" indent="-228600" algn="l" defTabSz="914400" rtl="0" eaLnBrk="0" fontAlgn="base" latinLnBrk="0" hangingPunct="0">
              <a:spcBef>
                <a:spcPct val="0"/>
              </a:spcBef>
              <a:spcAft>
                <a:spcPts val="600"/>
              </a:spcAft>
              <a:buClr>
                <a:schemeClr val="accent2"/>
              </a:buClr>
              <a:buFont typeface="Arial" pitchFamily="34" charset="0"/>
              <a:buChar char="•"/>
              <a:defRPr lang="en-US" sz="1200" b="0" kern="1200" dirty="0" smtClean="0">
                <a:solidFill>
                  <a:schemeClr val="tx1"/>
                </a:solidFill>
                <a:latin typeface="Arial" pitchFamily="34" charset="0"/>
                <a:ea typeface="+mn-ea"/>
                <a:cs typeface="Arial" pitchFamily="34" charset="0"/>
              </a:defRPr>
            </a:lvl4pPr>
            <a:lvl5pPr marL="1031875" indent="-228600" algn="l" defTabSz="914400" rtl="0" eaLnBrk="0" fontAlgn="base" latinLnBrk="0" hangingPunct="0">
              <a:spcBef>
                <a:spcPct val="0"/>
              </a:spcBef>
              <a:spcAft>
                <a:spcPts val="600"/>
              </a:spcAft>
              <a:buClr>
                <a:schemeClr val="accent2"/>
              </a:buClr>
              <a:buFont typeface="Arial" pitchFamily="34" charset="0"/>
              <a:buChar char="–"/>
              <a:defRPr lang="en-US" sz="1200" b="0" kern="1200" dirty="0" smtClean="0">
                <a:solidFill>
                  <a:schemeClr val="tx1"/>
                </a:solidFill>
                <a:latin typeface="Arial" pitchFamily="34" charset="0"/>
                <a:ea typeface="+mn-ea"/>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2A90F0-8EBB-41D5-8841-7E6281E1042D}"/>
              </a:ext>
            </a:extLst>
          </p:cNvPr>
          <p:cNvSpPr>
            <a:spLocks noGrp="1"/>
          </p:cNvSpPr>
          <p:nvPr>
            <p:ph type="dt" sz="half" idx="10"/>
          </p:nvPr>
        </p:nvSpPr>
        <p:spPr/>
        <p:txBody>
          <a:bodyPr/>
          <a:lstStyle/>
          <a:p>
            <a:fld id="{D14AD8C3-D400-42D3-B4EC-58A496C822D8}" type="datetimeFigureOut">
              <a:rPr lang="en-US" smtClean="0"/>
              <a:t>9/6/2018</a:t>
            </a:fld>
            <a:endParaRPr lang="en-US"/>
          </a:p>
        </p:txBody>
      </p:sp>
      <p:sp>
        <p:nvSpPr>
          <p:cNvPr id="3" name="Footer Placeholder 2">
            <a:extLst>
              <a:ext uri="{FF2B5EF4-FFF2-40B4-BE49-F238E27FC236}">
                <a16:creationId xmlns:a16="http://schemas.microsoft.com/office/drawing/2014/main" id="{1043B0AC-DF1A-4627-8326-3672517CE09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E49CE19-51F7-43DC-8DB3-F98888AD5109}"/>
              </a:ext>
            </a:extLst>
          </p:cNvPr>
          <p:cNvSpPr>
            <a:spLocks noGrp="1"/>
          </p:cNvSpPr>
          <p:nvPr>
            <p:ph type="sldNum" sz="quarter" idx="12"/>
          </p:nvPr>
        </p:nvSpPr>
        <p:spPr/>
        <p:txBody>
          <a:bodyPr/>
          <a:lstStyle/>
          <a:p>
            <a:fld id="{09DE5FD0-7254-4F90-BC7F-C238F25A47E5}" type="slidenum">
              <a:rPr lang="en-US" smtClean="0"/>
              <a:t>‹#›</a:t>
            </a:fld>
            <a:endParaRPr lang="en-US"/>
          </a:p>
        </p:txBody>
      </p:sp>
      <p:grpSp>
        <p:nvGrpSpPr>
          <p:cNvPr id="5" name="Groupe 1"/>
          <p:cNvGrpSpPr/>
          <p:nvPr userDrawn="1"/>
        </p:nvGrpSpPr>
        <p:grpSpPr>
          <a:xfrm>
            <a:off x="8660560" y="325610"/>
            <a:ext cx="346641" cy="321477"/>
            <a:chOff x="11501102" y="171573"/>
            <a:chExt cx="419436" cy="388988"/>
          </a:xfrm>
        </p:grpSpPr>
        <p:sp>
          <p:nvSpPr>
            <p:cNvPr id="6" name="Freeform 13"/>
            <p:cNvSpPr>
              <a:spLocks/>
            </p:cNvSpPr>
            <p:nvPr/>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7" name="Freeform 14"/>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gr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3462" y="298346"/>
            <a:ext cx="348741" cy="348741"/>
          </a:xfrm>
          <a:prstGeom prst="rect">
            <a:avLst/>
          </a:prstGeom>
        </p:spPr>
      </p:pic>
    </p:spTree>
    <p:extLst>
      <p:ext uri="{BB962C8B-B14F-4D97-AF65-F5344CB8AC3E}">
        <p14:creationId xmlns:p14="http://schemas.microsoft.com/office/powerpoint/2010/main" val="41593679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5643E-00F7-44B9-A775-BA0B50EC6A8F}"/>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B4BAF911-36ED-4D78-AE18-109EFF3C0C2F}"/>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411C361-609A-42BE-8C70-EFB8D6D066B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008E9BC7-FC40-4CB6-AFFF-74871422A6ED}"/>
              </a:ext>
            </a:extLst>
          </p:cNvPr>
          <p:cNvSpPr>
            <a:spLocks noGrp="1"/>
          </p:cNvSpPr>
          <p:nvPr>
            <p:ph type="dt" sz="half" idx="10"/>
          </p:nvPr>
        </p:nvSpPr>
        <p:spPr/>
        <p:txBody>
          <a:bodyPr/>
          <a:lstStyle/>
          <a:p>
            <a:fld id="{D14AD8C3-D400-42D3-B4EC-58A496C822D8}" type="datetimeFigureOut">
              <a:rPr lang="en-US" smtClean="0"/>
              <a:t>9/6/2018</a:t>
            </a:fld>
            <a:endParaRPr lang="en-US"/>
          </a:p>
        </p:txBody>
      </p:sp>
      <p:sp>
        <p:nvSpPr>
          <p:cNvPr id="6" name="Footer Placeholder 5">
            <a:extLst>
              <a:ext uri="{FF2B5EF4-FFF2-40B4-BE49-F238E27FC236}">
                <a16:creationId xmlns:a16="http://schemas.microsoft.com/office/drawing/2014/main" id="{E1037576-B9E2-49EA-84C7-072569E6F0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DCD783-70C1-4B15-97F0-C98A2D77275B}"/>
              </a:ext>
            </a:extLst>
          </p:cNvPr>
          <p:cNvSpPr>
            <a:spLocks noGrp="1"/>
          </p:cNvSpPr>
          <p:nvPr>
            <p:ph type="sldNum" sz="quarter" idx="12"/>
          </p:nvPr>
        </p:nvSpPr>
        <p:spPr/>
        <p:txBody>
          <a:bodyPr/>
          <a:lstStyle/>
          <a:p>
            <a:fld id="{09DE5FD0-7254-4F90-BC7F-C238F25A47E5}" type="slidenum">
              <a:rPr lang="en-US" smtClean="0"/>
              <a:t>‹#›</a:t>
            </a:fld>
            <a:endParaRPr lang="en-US"/>
          </a:p>
        </p:txBody>
      </p:sp>
    </p:spTree>
    <p:extLst>
      <p:ext uri="{BB962C8B-B14F-4D97-AF65-F5344CB8AC3E}">
        <p14:creationId xmlns:p14="http://schemas.microsoft.com/office/powerpoint/2010/main" val="10704855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CCB7F-0219-490F-9424-03B39DEF6A1A}"/>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072E5847-F282-449D-8A19-6136F88C9732}"/>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9777D35F-6452-49F5-820A-1AF4A14FF0F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FC6AAE91-A50F-4E25-BB45-5820F675468C}"/>
              </a:ext>
            </a:extLst>
          </p:cNvPr>
          <p:cNvSpPr>
            <a:spLocks noGrp="1"/>
          </p:cNvSpPr>
          <p:nvPr>
            <p:ph type="dt" sz="half" idx="10"/>
          </p:nvPr>
        </p:nvSpPr>
        <p:spPr/>
        <p:txBody>
          <a:bodyPr/>
          <a:lstStyle/>
          <a:p>
            <a:fld id="{D14AD8C3-D400-42D3-B4EC-58A496C822D8}" type="datetimeFigureOut">
              <a:rPr lang="en-US" smtClean="0"/>
              <a:t>9/6/2018</a:t>
            </a:fld>
            <a:endParaRPr lang="en-US"/>
          </a:p>
        </p:txBody>
      </p:sp>
      <p:sp>
        <p:nvSpPr>
          <p:cNvPr id="6" name="Footer Placeholder 5">
            <a:extLst>
              <a:ext uri="{FF2B5EF4-FFF2-40B4-BE49-F238E27FC236}">
                <a16:creationId xmlns:a16="http://schemas.microsoft.com/office/drawing/2014/main" id="{482FD13E-4379-4839-8F08-C728998A97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176EFF-FC2C-40FC-ADCC-72F944F928C6}"/>
              </a:ext>
            </a:extLst>
          </p:cNvPr>
          <p:cNvSpPr>
            <a:spLocks noGrp="1"/>
          </p:cNvSpPr>
          <p:nvPr>
            <p:ph type="sldNum" sz="quarter" idx="12"/>
          </p:nvPr>
        </p:nvSpPr>
        <p:spPr/>
        <p:txBody>
          <a:bodyPr/>
          <a:lstStyle/>
          <a:p>
            <a:fld id="{09DE5FD0-7254-4F90-BC7F-C238F25A47E5}" type="slidenum">
              <a:rPr lang="en-US" smtClean="0"/>
              <a:t>‹#›</a:t>
            </a:fld>
            <a:endParaRPr lang="en-US"/>
          </a:p>
        </p:txBody>
      </p:sp>
    </p:spTree>
    <p:extLst>
      <p:ext uri="{BB962C8B-B14F-4D97-AF65-F5344CB8AC3E}">
        <p14:creationId xmlns:p14="http://schemas.microsoft.com/office/powerpoint/2010/main" val="20150376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2B14D-08FC-458F-BD0E-5A9528500D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13E213-4870-4433-B39E-6BA86467CDE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6442CF-9E47-46AB-A3C3-316A9A3B28AE}"/>
              </a:ext>
            </a:extLst>
          </p:cNvPr>
          <p:cNvSpPr>
            <a:spLocks noGrp="1"/>
          </p:cNvSpPr>
          <p:nvPr>
            <p:ph type="dt" sz="half" idx="10"/>
          </p:nvPr>
        </p:nvSpPr>
        <p:spPr/>
        <p:txBody>
          <a:bodyPr/>
          <a:lstStyle/>
          <a:p>
            <a:fld id="{D14AD8C3-D400-42D3-B4EC-58A496C822D8}" type="datetimeFigureOut">
              <a:rPr lang="en-US" smtClean="0"/>
              <a:t>9/6/2018</a:t>
            </a:fld>
            <a:endParaRPr lang="en-US"/>
          </a:p>
        </p:txBody>
      </p:sp>
      <p:sp>
        <p:nvSpPr>
          <p:cNvPr id="5" name="Footer Placeholder 4">
            <a:extLst>
              <a:ext uri="{FF2B5EF4-FFF2-40B4-BE49-F238E27FC236}">
                <a16:creationId xmlns:a16="http://schemas.microsoft.com/office/drawing/2014/main" id="{1F842D61-47D5-4B76-900C-64F94A36CE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C17FD8-A6CC-4486-A836-2E4832AC22DE}"/>
              </a:ext>
            </a:extLst>
          </p:cNvPr>
          <p:cNvSpPr>
            <a:spLocks noGrp="1"/>
          </p:cNvSpPr>
          <p:nvPr>
            <p:ph type="sldNum" sz="quarter" idx="12"/>
          </p:nvPr>
        </p:nvSpPr>
        <p:spPr/>
        <p:txBody>
          <a:bodyPr/>
          <a:lstStyle/>
          <a:p>
            <a:fld id="{09DE5FD0-7254-4F90-BC7F-C238F25A47E5}" type="slidenum">
              <a:rPr lang="en-US" smtClean="0"/>
              <a:t>‹#›</a:t>
            </a:fld>
            <a:endParaRPr lang="en-US"/>
          </a:p>
        </p:txBody>
      </p:sp>
    </p:spTree>
    <p:extLst>
      <p:ext uri="{BB962C8B-B14F-4D97-AF65-F5344CB8AC3E}">
        <p14:creationId xmlns:p14="http://schemas.microsoft.com/office/powerpoint/2010/main" val="37947788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1F4CD6-8831-4AFA-AA39-64EFA4BD2932}"/>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9F0B8F9-3F47-4ABE-9352-55E90B332166}"/>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C83A52-B215-412C-9A0F-04C78C959D54}"/>
              </a:ext>
            </a:extLst>
          </p:cNvPr>
          <p:cNvSpPr>
            <a:spLocks noGrp="1"/>
          </p:cNvSpPr>
          <p:nvPr>
            <p:ph type="dt" sz="half" idx="10"/>
          </p:nvPr>
        </p:nvSpPr>
        <p:spPr/>
        <p:txBody>
          <a:bodyPr/>
          <a:lstStyle/>
          <a:p>
            <a:fld id="{D14AD8C3-D400-42D3-B4EC-58A496C822D8}" type="datetimeFigureOut">
              <a:rPr lang="en-US" smtClean="0"/>
              <a:t>9/6/2018</a:t>
            </a:fld>
            <a:endParaRPr lang="en-US"/>
          </a:p>
        </p:txBody>
      </p:sp>
      <p:sp>
        <p:nvSpPr>
          <p:cNvPr id="5" name="Footer Placeholder 4">
            <a:extLst>
              <a:ext uri="{FF2B5EF4-FFF2-40B4-BE49-F238E27FC236}">
                <a16:creationId xmlns:a16="http://schemas.microsoft.com/office/drawing/2014/main" id="{5D23F5C0-CF36-4009-9744-E982776AC4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BF58B8-55C1-48C6-A445-7D3A7E9B8F27}"/>
              </a:ext>
            </a:extLst>
          </p:cNvPr>
          <p:cNvSpPr>
            <a:spLocks noGrp="1"/>
          </p:cNvSpPr>
          <p:nvPr>
            <p:ph type="sldNum" sz="quarter" idx="12"/>
          </p:nvPr>
        </p:nvSpPr>
        <p:spPr/>
        <p:txBody>
          <a:bodyPr/>
          <a:lstStyle/>
          <a:p>
            <a:fld id="{09DE5FD0-7254-4F90-BC7F-C238F25A47E5}" type="slidenum">
              <a:rPr lang="en-US" smtClean="0"/>
              <a:t>‹#›</a:t>
            </a:fld>
            <a:endParaRPr lang="en-US"/>
          </a:p>
        </p:txBody>
      </p:sp>
    </p:spTree>
    <p:extLst>
      <p:ext uri="{BB962C8B-B14F-4D97-AF65-F5344CB8AC3E}">
        <p14:creationId xmlns:p14="http://schemas.microsoft.com/office/powerpoint/2010/main" val="8709911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Leer">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6391"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644819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hasCustomPrompt="1"/>
          </p:nvPr>
        </p:nvSpPr>
        <p:spPr>
          <a:xfrm>
            <a:off x="305992" y="2010610"/>
            <a:ext cx="4157663" cy="4442581"/>
          </a:xfrm>
          <a:prstGeom prst="rect">
            <a:avLst/>
          </a:prstGeom>
        </p:spPr>
        <p:txBody>
          <a:bodyPr>
            <a:noAutofit/>
          </a:bodyPr>
          <a:lstStyle>
            <a:lvl1pPr>
              <a:lnSpc>
                <a:spcPct val="100000"/>
              </a:lnSpc>
              <a:defRPr sz="788">
                <a:solidFill>
                  <a:schemeClr val="tx1"/>
                </a:solidFill>
              </a:defRPr>
            </a:lvl1pPr>
            <a:lvl2pPr>
              <a:lnSpc>
                <a:spcPct val="100000"/>
              </a:lnSpc>
              <a:defRPr sz="675"/>
            </a:lvl2pPr>
            <a:lvl3pPr>
              <a:lnSpc>
                <a:spcPct val="100000"/>
              </a:lnSpc>
              <a:defRPr sz="675"/>
            </a:lvl3pPr>
            <a:lvl4pPr>
              <a:lnSpc>
                <a:spcPct val="100000"/>
              </a:lnSpc>
              <a:defRPr sz="675"/>
            </a:lvl4pPr>
            <a:lvl5pPr>
              <a:lnSpc>
                <a:spcPct val="100000"/>
              </a:lnSpc>
              <a:defRPr sz="675"/>
            </a:lvl5pPr>
          </a:lstStyle>
          <a:p>
            <a:pPr lvl="0"/>
            <a:r>
              <a:rPr lang="en-US" dirty="0"/>
              <a:t>Click to insert long text</a:t>
            </a:r>
          </a:p>
        </p:txBody>
      </p:sp>
      <p:sp>
        <p:nvSpPr>
          <p:cNvPr id="11" name="Text Placeholder 7">
            <a:extLst>
              <a:ext uri="{FF2B5EF4-FFF2-40B4-BE49-F238E27FC236}">
                <a16:creationId xmlns:a16="http://schemas.microsoft.com/office/drawing/2014/main" id="{4F279807-494A-45DD-A5C6-24F625316B92}"/>
              </a:ext>
            </a:extLst>
          </p:cNvPr>
          <p:cNvSpPr>
            <a:spLocks noGrp="1"/>
          </p:cNvSpPr>
          <p:nvPr>
            <p:ph type="body" sz="quarter" idx="11" hasCustomPrompt="1"/>
          </p:nvPr>
        </p:nvSpPr>
        <p:spPr>
          <a:xfrm>
            <a:off x="4680350" y="2010606"/>
            <a:ext cx="4137333" cy="4441372"/>
          </a:xfrm>
          <a:prstGeom prst="rect">
            <a:avLst/>
          </a:prstGeom>
        </p:spPr>
        <p:txBody>
          <a:bodyPr>
            <a:noAutofit/>
          </a:bodyPr>
          <a:lstStyle>
            <a:lvl1pPr>
              <a:lnSpc>
                <a:spcPct val="100000"/>
              </a:lnSpc>
              <a:defRPr sz="788">
                <a:solidFill>
                  <a:schemeClr val="tx1"/>
                </a:solidFill>
              </a:defRPr>
            </a:lvl1pPr>
            <a:lvl2pPr>
              <a:lnSpc>
                <a:spcPct val="100000"/>
              </a:lnSpc>
              <a:defRPr sz="675"/>
            </a:lvl2pPr>
            <a:lvl3pPr>
              <a:lnSpc>
                <a:spcPct val="100000"/>
              </a:lnSpc>
              <a:defRPr sz="675"/>
            </a:lvl3pPr>
            <a:lvl4pPr>
              <a:lnSpc>
                <a:spcPct val="100000"/>
              </a:lnSpc>
              <a:defRPr sz="675"/>
            </a:lvl4pPr>
            <a:lvl5pPr>
              <a:lnSpc>
                <a:spcPct val="100000"/>
              </a:lnSpc>
              <a:defRPr sz="675"/>
            </a:lvl5pPr>
          </a:lstStyle>
          <a:p>
            <a:pPr lvl="0"/>
            <a:r>
              <a:rPr lang="en-US"/>
              <a:t>Click to insert long text</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305992" y="1420990"/>
            <a:ext cx="4157663" cy="438494"/>
          </a:xfrm>
          <a:prstGeom prst="rect">
            <a:avLst/>
          </a:prstGeom>
        </p:spPr>
        <p:txBody>
          <a:bodyPr>
            <a:noAutofit/>
          </a:bodyPr>
          <a:lstStyle>
            <a:lvl1pPr>
              <a:lnSpc>
                <a:spcPts val="1238"/>
              </a:lnSpc>
              <a:defRPr sz="1013" b="0">
                <a:solidFill>
                  <a:srgbClr val="12ABDB"/>
                </a:solidFill>
              </a:defRPr>
            </a:lvl1pPr>
            <a:lvl2pPr>
              <a:lnSpc>
                <a:spcPct val="100000"/>
              </a:lnSpc>
              <a:defRPr sz="675"/>
            </a:lvl2pPr>
            <a:lvl3pPr>
              <a:lnSpc>
                <a:spcPct val="100000"/>
              </a:lnSpc>
              <a:defRPr sz="675"/>
            </a:lvl3pPr>
            <a:lvl4pPr>
              <a:lnSpc>
                <a:spcPct val="100000"/>
              </a:lnSpc>
              <a:defRPr sz="675"/>
            </a:lvl4pPr>
            <a:lvl5pPr>
              <a:lnSpc>
                <a:spcPct val="100000"/>
              </a:lnSpc>
              <a:defRPr sz="675"/>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4680350" y="1420990"/>
            <a:ext cx="4137333" cy="438494"/>
          </a:xfrm>
          <a:prstGeom prst="rect">
            <a:avLst/>
          </a:prstGeom>
        </p:spPr>
        <p:txBody>
          <a:bodyPr>
            <a:noAutofit/>
          </a:bodyPr>
          <a:lstStyle>
            <a:lvl1pPr>
              <a:lnSpc>
                <a:spcPts val="1238"/>
              </a:lnSpc>
              <a:defRPr sz="1013" b="0">
                <a:solidFill>
                  <a:srgbClr val="12ABDB"/>
                </a:solidFill>
              </a:defRPr>
            </a:lvl1pPr>
            <a:lvl2pPr>
              <a:lnSpc>
                <a:spcPct val="100000"/>
              </a:lnSpc>
              <a:defRPr sz="675"/>
            </a:lvl2pPr>
            <a:lvl3pPr>
              <a:lnSpc>
                <a:spcPct val="100000"/>
              </a:lnSpc>
              <a:defRPr sz="675"/>
            </a:lvl3pPr>
            <a:lvl4pPr>
              <a:lnSpc>
                <a:spcPct val="100000"/>
              </a:lnSpc>
              <a:defRPr sz="675"/>
            </a:lvl4pPr>
            <a:lvl5pPr>
              <a:lnSpc>
                <a:spcPct val="100000"/>
              </a:lnSpc>
              <a:defRPr sz="675"/>
            </a:lvl5pPr>
          </a:lstStyle>
          <a:p>
            <a:pPr lvl="0"/>
            <a:r>
              <a:rPr lang="en-US"/>
              <a:t>Click to insert title</a:t>
            </a:r>
          </a:p>
        </p:txBody>
      </p:sp>
      <p:sp>
        <p:nvSpPr>
          <p:cNvPr id="9" name="Title Placeholder 1">
            <a:extLst>
              <a:ext uri="{FF2B5EF4-FFF2-40B4-BE49-F238E27FC236}">
                <a16:creationId xmlns:a16="http://schemas.microsoft.com/office/drawing/2014/main" id="{6733E381-C11A-4F10-88ED-DDEA4B9167E2}"/>
              </a:ext>
            </a:extLst>
          </p:cNvPr>
          <p:cNvSpPr>
            <a:spLocks noGrp="1"/>
          </p:cNvSpPr>
          <p:nvPr>
            <p:ph type="title" hasCustomPrompt="1"/>
          </p:nvPr>
        </p:nvSpPr>
        <p:spPr>
          <a:xfrm>
            <a:off x="305992" y="404813"/>
            <a:ext cx="8208447" cy="865054"/>
          </a:xfrm>
          <a:prstGeom prst="rect">
            <a:avLst/>
          </a:prstGeom>
        </p:spPr>
        <p:txBody>
          <a:bodyPr vert="horz" lIns="0" tIns="0" rIns="0" bIns="0" rtlCol="0" anchor="t">
            <a:normAutofit/>
          </a:bodyPr>
          <a:lstStyle>
            <a:lvl1pPr>
              <a:defRPr lang="pt-PT" dirty="0">
                <a:solidFill>
                  <a:srgbClr val="6964D1"/>
                </a:solidFill>
              </a:defRPr>
            </a:lvl1pPr>
          </a:lstStyle>
          <a:p>
            <a:pPr lvl="0">
              <a:lnSpc>
                <a:spcPts val="1688"/>
              </a:lnSpc>
            </a:pPr>
            <a:r>
              <a:rPr lang="en-US" dirty="0"/>
              <a:t>Click to insert title</a:t>
            </a:r>
            <a:endParaRPr lang="pt-PT" dirty="0"/>
          </a:p>
        </p:txBody>
      </p:sp>
      <p:sp>
        <p:nvSpPr>
          <p:cNvPr id="24" name="Rectangle 23"/>
          <p:cNvSpPr/>
          <p:nvPr userDrawn="1"/>
        </p:nvSpPr>
        <p:spPr>
          <a:xfrm>
            <a:off x="305991" y="919829"/>
            <a:ext cx="797560" cy="124234"/>
          </a:xfrm>
          <a:prstGeom prst="rect">
            <a:avLst/>
          </a:prstGeom>
          <a:solidFill>
            <a:srgbClr val="696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Arial" pitchFamily="34" charset="0"/>
              <a:cs typeface="Arial" pitchFamily="34" charset="0"/>
            </a:endParaRPr>
          </a:p>
        </p:txBody>
      </p:sp>
      <p:grpSp>
        <p:nvGrpSpPr>
          <p:cNvPr id="25" name="Groupe 1"/>
          <p:cNvGrpSpPr/>
          <p:nvPr userDrawn="1"/>
        </p:nvGrpSpPr>
        <p:grpSpPr>
          <a:xfrm>
            <a:off x="8631974" y="305305"/>
            <a:ext cx="259981" cy="321477"/>
            <a:chOff x="11501102" y="171573"/>
            <a:chExt cx="419436" cy="388988"/>
          </a:xfrm>
        </p:grpSpPr>
        <p:sp>
          <p:nvSpPr>
            <p:cNvPr id="26" name="Freeform 13"/>
            <p:cNvSpPr>
              <a:spLocks/>
            </p:cNvSpPr>
            <p:nvPr/>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sz="1350">
                <a:solidFill>
                  <a:prstClr val="black"/>
                </a:solidFill>
              </a:endParaRPr>
            </a:p>
          </p:txBody>
        </p:sp>
        <p:sp>
          <p:nvSpPr>
            <p:cNvPr id="27" name="Freeform 14"/>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sz="1350">
                <a:solidFill>
                  <a:prstClr val="black"/>
                </a:solidFill>
              </a:endParaRPr>
            </a:p>
          </p:txBody>
        </p:sp>
      </p:grpSp>
      <p:pic>
        <p:nvPicPr>
          <p:cNvPr id="28" name="Picture 2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04150" y="278040"/>
            <a:ext cx="261556" cy="348741"/>
          </a:xfrm>
          <a:prstGeom prst="rect">
            <a:avLst/>
          </a:prstGeom>
        </p:spPr>
      </p:pic>
    </p:spTree>
    <p:extLst>
      <p:ext uri="{BB962C8B-B14F-4D97-AF65-F5344CB8AC3E}">
        <p14:creationId xmlns:p14="http://schemas.microsoft.com/office/powerpoint/2010/main" val="2422621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6964D1"/>
                </a:solidFill>
              </a:defRPr>
            </a:lvl1pPr>
          </a:lstStyle>
          <a:p>
            <a:r>
              <a:rPr lang="en-US" dirty="0"/>
              <a:t>Click to edit Master title style</a:t>
            </a:r>
          </a:p>
        </p:txBody>
      </p:sp>
      <p:sp>
        <p:nvSpPr>
          <p:cNvPr id="3" name="Content Placeholder 2"/>
          <p:cNvSpPr>
            <a:spLocks noGrp="1"/>
          </p:cNvSpPr>
          <p:nvPr>
            <p:ph idx="1"/>
          </p:nvPr>
        </p:nvSpPr>
        <p:spPr/>
        <p:txBody>
          <a:bodyPr/>
          <a:lstStyle>
            <a:lvl1pPr marL="233363" indent="-233363">
              <a:defRPr lang="en-US" sz="1600" b="0" kern="1200" dirty="0" smtClean="0">
                <a:solidFill>
                  <a:schemeClr val="tx1"/>
                </a:solidFill>
                <a:latin typeface="+mj-lt"/>
                <a:ea typeface="+mn-ea"/>
                <a:cs typeface="Arial" pitchFamily="34" charset="0"/>
              </a:defRPr>
            </a:lvl1pPr>
            <a:lvl2pPr marL="457200" indent="-223838">
              <a:defRPr lang="en-US" sz="1600" b="0" kern="1200" dirty="0" smtClean="0">
                <a:solidFill>
                  <a:schemeClr val="tx1"/>
                </a:solidFill>
                <a:latin typeface="+mj-lt"/>
                <a:ea typeface="+mn-ea"/>
                <a:cs typeface="Arial" pitchFamily="34" charset="0"/>
              </a:defRPr>
            </a:lvl2pPr>
            <a:lvl3pPr>
              <a:defRPr lang="en-US" sz="1400" b="0" kern="1200" dirty="0" smtClean="0">
                <a:solidFill>
                  <a:schemeClr val="tx1"/>
                </a:solidFill>
                <a:latin typeface="+mj-lt"/>
                <a:ea typeface="+mn-ea"/>
                <a:cs typeface="Arial" pitchFamily="34" charset="0"/>
              </a:defRPr>
            </a:lvl3pPr>
            <a:lvl4pPr>
              <a:defRPr lang="en-US" sz="1200" b="0" kern="1200" dirty="0" smtClean="0">
                <a:solidFill>
                  <a:schemeClr val="tx1"/>
                </a:solidFill>
                <a:latin typeface="+mj-lt"/>
                <a:ea typeface="+mn-ea"/>
                <a:cs typeface="Arial" pitchFamily="34" charset="0"/>
              </a:defRPr>
            </a:lvl4pPr>
            <a:lvl5pPr>
              <a:defRPr lang="en-US" sz="1200" b="0" kern="1200" dirty="0">
                <a:solidFill>
                  <a:schemeClr val="tx1"/>
                </a:solidFill>
                <a:latin typeface="+mj-lt"/>
                <a:ea typeface="+mn-ea"/>
                <a:cs typeface="Arial" pitchFamily="34" charset="0"/>
              </a:defRPr>
            </a:lvl5pPr>
          </a:lstStyle>
          <a:p>
            <a:pPr marL="233363" lvl="0" indent="-233363" algn="l" defTabSz="914400" rtl="0" eaLnBrk="1" fontAlgn="base" latinLnBrk="0" hangingPunct="1">
              <a:spcBef>
                <a:spcPct val="0"/>
              </a:spcBef>
              <a:spcAft>
                <a:spcPts val="600"/>
              </a:spcAft>
              <a:buClr>
                <a:schemeClr val="accent2"/>
              </a:buClr>
              <a:buFont typeface="Wingdings" pitchFamily="2" charset="2"/>
              <a:buChar char="§"/>
            </a:pPr>
            <a:r>
              <a:rPr lang="en-US" dirty="0"/>
              <a:t>Click to edit Master text styles</a:t>
            </a:r>
          </a:p>
          <a:p>
            <a:pPr marL="233363" lvl="1" indent="-233363" algn="l" defTabSz="914400" rtl="0" eaLnBrk="1" fontAlgn="base" latinLnBrk="0" hangingPunct="1">
              <a:spcBef>
                <a:spcPct val="0"/>
              </a:spcBef>
              <a:spcAft>
                <a:spcPts val="600"/>
              </a:spcAft>
              <a:buClr>
                <a:schemeClr val="accent2"/>
              </a:buClr>
              <a:buFont typeface="Wingdings" pitchFamily="2" charset="2"/>
              <a:buChar char="§"/>
            </a:pPr>
            <a:r>
              <a:rPr lang="en-US" dirty="0"/>
              <a:t>Second level</a:t>
            </a:r>
          </a:p>
          <a:p>
            <a:pPr marL="233363" lvl="2" indent="-233363" algn="l" defTabSz="914400" rtl="0" eaLnBrk="1" fontAlgn="base" latinLnBrk="0" hangingPunct="1">
              <a:spcBef>
                <a:spcPct val="0"/>
              </a:spcBef>
              <a:spcAft>
                <a:spcPts val="600"/>
              </a:spcAft>
              <a:buClr>
                <a:schemeClr val="accent2"/>
              </a:buClr>
              <a:buFont typeface="Wingdings" pitchFamily="2" charset="2"/>
              <a:buChar char="§"/>
            </a:pPr>
            <a:r>
              <a:rPr lang="en-US" dirty="0"/>
              <a:t>Third level</a:t>
            </a:r>
          </a:p>
          <a:p>
            <a:pPr marL="233363" lvl="3" indent="-233363" algn="l" defTabSz="914400" rtl="0" eaLnBrk="1" fontAlgn="base" latinLnBrk="0" hangingPunct="1">
              <a:spcBef>
                <a:spcPct val="0"/>
              </a:spcBef>
              <a:spcAft>
                <a:spcPts val="600"/>
              </a:spcAft>
              <a:buClr>
                <a:schemeClr val="accent2"/>
              </a:buClr>
              <a:buFont typeface="Wingdings" pitchFamily="2" charset="2"/>
              <a:buChar char="§"/>
            </a:pPr>
            <a:r>
              <a:rPr lang="en-US" dirty="0"/>
              <a:t>Fourth level</a:t>
            </a:r>
          </a:p>
          <a:p>
            <a:pPr marL="233363" lvl="4" indent="-233363" algn="l" defTabSz="914400" rtl="0" eaLnBrk="1" fontAlgn="base" latinLnBrk="0" hangingPunct="1">
              <a:spcBef>
                <a:spcPct val="0"/>
              </a:spcBef>
              <a:spcAft>
                <a:spcPts val="600"/>
              </a:spcAft>
              <a:buClr>
                <a:schemeClr val="accent2"/>
              </a:buClr>
              <a:buFont typeface="Wingdings" pitchFamily="2" charset="2"/>
              <a:buChar char="§"/>
            </a:pPr>
            <a:r>
              <a:rPr lang="en-US" dirty="0"/>
              <a:t>Fifth level</a:t>
            </a:r>
          </a:p>
        </p:txBody>
      </p:sp>
      <p:grpSp>
        <p:nvGrpSpPr>
          <p:cNvPr id="4" name="Groupe 1"/>
          <p:cNvGrpSpPr/>
          <p:nvPr userDrawn="1"/>
        </p:nvGrpSpPr>
        <p:grpSpPr>
          <a:xfrm>
            <a:off x="8660560" y="325610"/>
            <a:ext cx="346641" cy="321477"/>
            <a:chOff x="11501102" y="171573"/>
            <a:chExt cx="419436" cy="388988"/>
          </a:xfrm>
        </p:grpSpPr>
        <p:sp>
          <p:nvSpPr>
            <p:cNvPr id="5" name="Freeform 13"/>
            <p:cNvSpPr>
              <a:spLocks/>
            </p:cNvSpPr>
            <p:nvPr/>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6" name="Freeform 14"/>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gr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3462" y="298346"/>
            <a:ext cx="348741" cy="348741"/>
          </a:xfrm>
          <a:prstGeom prst="rect">
            <a:avLst/>
          </a:prstGeom>
        </p:spPr>
      </p:pic>
      <p:sp>
        <p:nvSpPr>
          <p:cNvPr id="9" name="Rectangle 8"/>
          <p:cNvSpPr/>
          <p:nvPr userDrawn="1"/>
        </p:nvSpPr>
        <p:spPr>
          <a:xfrm>
            <a:off x="291012" y="848223"/>
            <a:ext cx="797560" cy="124234"/>
          </a:xfrm>
          <a:prstGeom prst="rect">
            <a:avLst/>
          </a:prstGeom>
          <a:solidFill>
            <a:srgbClr val="696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139" name="think-cell Slide" r:id="rId5" imgW="360" imgH="360" progId="">
                  <p:embed/>
                </p:oleObj>
              </mc:Choice>
              <mc:Fallback>
                <p:oleObj name="think-cell Slide" r:id="rId5" imgW="360" imgH="360" progId="">
                  <p:embed/>
                  <p:pic>
                    <p:nvPicPr>
                      <p:cNvPr id="0" name="Picture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a:xfrm>
            <a:off x="0" y="705190"/>
            <a:ext cx="9144000" cy="1143240"/>
          </a:xfrm>
          <a:prstGeom prst="rect">
            <a:avLst/>
          </a:prstGeom>
        </p:spPr>
        <p:txBody>
          <a:bodyPr lIns="330588" tIns="33059" rIns="33059" bIns="33059" anchor="ctr" anchorCtr="0"/>
          <a:lstStyle>
            <a:lvl1pPr algn="l">
              <a:defRPr sz="3600" b="1">
                <a:solidFill>
                  <a:schemeClr val="tx1"/>
                </a:solidFill>
                <a:latin typeface="Arial" pitchFamily="34" charset="0"/>
                <a:cs typeface="Arial" pitchFamily="34" charset="0"/>
              </a:defRPr>
            </a:lvl1pPr>
          </a:lstStyle>
          <a:p>
            <a:pPr lvl="0"/>
            <a:r>
              <a:rPr lang="en-US" noProof="0" dirty="0"/>
              <a:t>Click to edit Master text style</a:t>
            </a:r>
          </a:p>
        </p:txBody>
      </p:sp>
      <p:sp>
        <p:nvSpPr>
          <p:cNvPr id="8" name="Text Placeholder 7"/>
          <p:cNvSpPr>
            <a:spLocks noGrp="1"/>
          </p:cNvSpPr>
          <p:nvPr>
            <p:ph type="body" sz="quarter" idx="10"/>
          </p:nvPr>
        </p:nvSpPr>
        <p:spPr>
          <a:xfrm>
            <a:off x="336550" y="1847850"/>
            <a:ext cx="7258050" cy="307777"/>
          </a:xfrm>
        </p:spPr>
        <p:txBody>
          <a:bodyPr/>
          <a:lstStyle>
            <a:lvl1pPr marL="0" indent="0">
              <a:buNone/>
              <a:defRPr sz="2000"/>
            </a:lvl1pPr>
            <a:lvl2pPr>
              <a:buNone/>
              <a:defRPr/>
            </a:lvl2pPr>
            <a:lvl3pPr>
              <a:buNone/>
              <a:defRPr/>
            </a:lvl3pPr>
            <a:lvl4pPr>
              <a:buNone/>
              <a:defRPr/>
            </a:lvl4pPr>
            <a:lvl5pPr>
              <a:buNone/>
              <a:defRPr/>
            </a:lvl5pPr>
          </a:lstStyle>
          <a:p>
            <a:pPr lvl="0"/>
            <a:r>
              <a:rPr lang="en-US"/>
              <a:t>Click to edit Master text styles</a:t>
            </a:r>
          </a:p>
        </p:txBody>
      </p:sp>
      <p:pic>
        <p:nvPicPr>
          <p:cNvPr id="10" name="Picture 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776" y="1214754"/>
            <a:ext cx="9142224" cy="5144500"/>
          </a:xfrm>
          <a:prstGeom prst="rect">
            <a:avLst/>
          </a:prstGeom>
        </p:spPr>
      </p:pic>
      <p:sp>
        <p:nvSpPr>
          <p:cNvPr id="11" name="Rectangle 10"/>
          <p:cNvSpPr/>
          <p:nvPr userDrawn="1"/>
        </p:nvSpPr>
        <p:spPr>
          <a:xfrm>
            <a:off x="0" y="6223379"/>
            <a:ext cx="9144000" cy="634621"/>
          </a:xfrm>
          <a:prstGeom prst="rect">
            <a:avLst/>
          </a:prstGeom>
          <a:solidFill>
            <a:srgbClr val="F264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260923F-298E-4AEB-B63B-1CD84A4F3722}"/>
              </a:ext>
            </a:extLst>
          </p:cNvPr>
          <p:cNvSpPr>
            <a:spLocks noGrp="1"/>
          </p:cNvSpPr>
          <p:nvPr>
            <p:ph type="title"/>
          </p:nvPr>
        </p:nvSpPr>
        <p:spPr>
          <a:xfrm>
            <a:off x="193221" y="278040"/>
            <a:ext cx="7886700" cy="476703"/>
          </a:xfrm>
        </p:spPr>
        <p:txBody>
          <a:bodyPr>
            <a:normAutofit/>
          </a:bodyPr>
          <a:lstStyle>
            <a:lvl1pPr>
              <a:defRPr lang="en-US" sz="2200" b="1" kern="1200" dirty="0">
                <a:solidFill>
                  <a:srgbClr val="6964D1"/>
                </a:solidFill>
                <a:latin typeface="Arial" pitchFamily="34" charset="0"/>
                <a:ea typeface="+mj-ea"/>
                <a:cs typeface="Arial" pitchFamily="34" charset="0"/>
              </a:defRPr>
            </a:lvl1pPr>
          </a:lstStyle>
          <a:p>
            <a:pPr lvl="0" algn="l" defTabSz="914400" rtl="0" eaLnBrk="1" fontAlgn="base" latinLnBrk="0" hangingPunct="1">
              <a:lnSpc>
                <a:spcPts val="2251"/>
              </a:lnSpc>
              <a:spcBef>
                <a:spcPct val="0"/>
              </a:spcBef>
              <a:spcAft>
                <a:spcPct val="0"/>
              </a:spcAft>
              <a:buNone/>
            </a:pPr>
            <a:r>
              <a:rPr lang="en-US" dirty="0"/>
              <a:t>Click to edit Master title style</a:t>
            </a:r>
          </a:p>
        </p:txBody>
      </p:sp>
      <p:grpSp>
        <p:nvGrpSpPr>
          <p:cNvPr id="4" name="Groupe 1"/>
          <p:cNvGrpSpPr/>
          <p:nvPr userDrawn="1"/>
        </p:nvGrpSpPr>
        <p:grpSpPr>
          <a:xfrm>
            <a:off x="8660560" y="325610"/>
            <a:ext cx="346641" cy="321477"/>
            <a:chOff x="11501102" y="171573"/>
            <a:chExt cx="419436" cy="388988"/>
          </a:xfrm>
        </p:grpSpPr>
        <p:sp>
          <p:nvSpPr>
            <p:cNvPr id="5" name="Freeform 13"/>
            <p:cNvSpPr>
              <a:spLocks/>
            </p:cNvSpPr>
            <p:nvPr/>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6" name="Freeform 14"/>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gr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23462" y="298346"/>
            <a:ext cx="348741" cy="348741"/>
          </a:xfrm>
          <a:prstGeom prst="rect">
            <a:avLst/>
          </a:prstGeom>
        </p:spPr>
      </p:pic>
      <p:sp>
        <p:nvSpPr>
          <p:cNvPr id="8" name="Rectangle 7"/>
          <p:cNvSpPr/>
          <p:nvPr userDrawn="1"/>
        </p:nvSpPr>
        <p:spPr>
          <a:xfrm>
            <a:off x="291012" y="848223"/>
            <a:ext cx="797560" cy="124234"/>
          </a:xfrm>
          <a:prstGeom prst="rect">
            <a:avLst/>
          </a:prstGeom>
          <a:solidFill>
            <a:srgbClr val="696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hasCustomPrompt="1"/>
          </p:nvPr>
        </p:nvSpPr>
        <p:spPr>
          <a:xfrm>
            <a:off x="305991" y="2010608"/>
            <a:ext cx="4157663" cy="4442581"/>
          </a:xfrm>
          <a:prstGeom prst="rect">
            <a:avLst/>
          </a:prstGeom>
        </p:spPr>
        <p:txBody>
          <a:bodyPr>
            <a:noAutofit/>
          </a:bodyPr>
          <a:lstStyle>
            <a:lvl1pPr>
              <a:lnSpc>
                <a:spcPct val="100000"/>
              </a:lnSpc>
              <a:defRPr sz="1050">
                <a:solidFill>
                  <a:schemeClr val="tx1"/>
                </a:solidFill>
              </a:defRPr>
            </a:lvl1pPr>
            <a:lvl2pPr>
              <a:lnSpc>
                <a:spcPct val="100000"/>
              </a:lnSpc>
              <a:defRPr sz="900"/>
            </a:lvl2pPr>
            <a:lvl3pPr>
              <a:lnSpc>
                <a:spcPct val="100000"/>
              </a:lnSpc>
              <a:defRPr sz="900"/>
            </a:lvl3pPr>
            <a:lvl4pPr>
              <a:lnSpc>
                <a:spcPct val="100000"/>
              </a:lnSpc>
              <a:defRPr sz="900"/>
            </a:lvl4pPr>
            <a:lvl5pPr>
              <a:lnSpc>
                <a:spcPct val="100000"/>
              </a:lnSpc>
              <a:defRPr sz="900"/>
            </a:lvl5pPr>
          </a:lstStyle>
          <a:p>
            <a:pPr lvl="0"/>
            <a:r>
              <a:rPr lang="en-US" dirty="0"/>
              <a:t>Click to insert long text</a:t>
            </a:r>
          </a:p>
        </p:txBody>
      </p:sp>
      <p:sp>
        <p:nvSpPr>
          <p:cNvPr id="11" name="Text Placeholder 7">
            <a:extLst>
              <a:ext uri="{FF2B5EF4-FFF2-40B4-BE49-F238E27FC236}">
                <a16:creationId xmlns:a16="http://schemas.microsoft.com/office/drawing/2014/main" id="{4F279807-494A-45DD-A5C6-24F625316B92}"/>
              </a:ext>
            </a:extLst>
          </p:cNvPr>
          <p:cNvSpPr>
            <a:spLocks noGrp="1"/>
          </p:cNvSpPr>
          <p:nvPr>
            <p:ph type="body" sz="quarter" idx="11" hasCustomPrompt="1"/>
          </p:nvPr>
        </p:nvSpPr>
        <p:spPr>
          <a:xfrm>
            <a:off x="4680350" y="2010606"/>
            <a:ext cx="4137333" cy="4441372"/>
          </a:xfrm>
          <a:prstGeom prst="rect">
            <a:avLst/>
          </a:prstGeom>
        </p:spPr>
        <p:txBody>
          <a:bodyPr>
            <a:noAutofit/>
          </a:bodyPr>
          <a:lstStyle>
            <a:lvl1pPr>
              <a:lnSpc>
                <a:spcPct val="100000"/>
              </a:lnSpc>
              <a:defRPr sz="1050">
                <a:solidFill>
                  <a:schemeClr val="tx1"/>
                </a:solidFill>
              </a:defRPr>
            </a:lvl1pPr>
            <a:lvl2pPr>
              <a:lnSpc>
                <a:spcPct val="100000"/>
              </a:lnSpc>
              <a:defRPr sz="900"/>
            </a:lvl2pPr>
            <a:lvl3pPr>
              <a:lnSpc>
                <a:spcPct val="100000"/>
              </a:lnSpc>
              <a:defRPr sz="900"/>
            </a:lvl3pPr>
            <a:lvl4pPr>
              <a:lnSpc>
                <a:spcPct val="100000"/>
              </a:lnSpc>
              <a:defRPr sz="900"/>
            </a:lvl4pPr>
            <a:lvl5pPr>
              <a:lnSpc>
                <a:spcPct val="100000"/>
              </a:lnSpc>
              <a:defRPr sz="900"/>
            </a:lvl5pPr>
          </a:lstStyle>
          <a:p>
            <a:pPr lvl="0"/>
            <a:r>
              <a:rPr lang="en-US"/>
              <a:t>Click to insert long text</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305991" y="1420990"/>
            <a:ext cx="4157663" cy="438494"/>
          </a:xfrm>
          <a:prstGeom prst="rect">
            <a:avLst/>
          </a:prstGeom>
        </p:spPr>
        <p:txBody>
          <a:bodyPr>
            <a:noAutofit/>
          </a:bodyPr>
          <a:lstStyle>
            <a:lvl1pPr>
              <a:lnSpc>
                <a:spcPts val="1651"/>
              </a:lnSpc>
              <a:defRPr sz="1350" b="0">
                <a:solidFill>
                  <a:srgbClr val="12ABDB"/>
                </a:solidFill>
              </a:defRPr>
            </a:lvl1pPr>
            <a:lvl2pPr>
              <a:lnSpc>
                <a:spcPct val="100000"/>
              </a:lnSpc>
              <a:defRPr sz="900"/>
            </a:lvl2pPr>
            <a:lvl3pPr>
              <a:lnSpc>
                <a:spcPct val="100000"/>
              </a:lnSpc>
              <a:defRPr sz="900"/>
            </a:lvl3pPr>
            <a:lvl4pPr>
              <a:lnSpc>
                <a:spcPct val="100000"/>
              </a:lnSpc>
              <a:defRPr sz="900"/>
            </a:lvl4pPr>
            <a:lvl5pPr>
              <a:lnSpc>
                <a:spcPct val="100000"/>
              </a:lnSpc>
              <a:defRPr sz="9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4680350" y="1420990"/>
            <a:ext cx="4137333" cy="438494"/>
          </a:xfrm>
          <a:prstGeom prst="rect">
            <a:avLst/>
          </a:prstGeom>
        </p:spPr>
        <p:txBody>
          <a:bodyPr>
            <a:noAutofit/>
          </a:bodyPr>
          <a:lstStyle>
            <a:lvl1pPr>
              <a:lnSpc>
                <a:spcPts val="1651"/>
              </a:lnSpc>
              <a:defRPr sz="1350" b="0">
                <a:solidFill>
                  <a:srgbClr val="12ABDB"/>
                </a:solidFill>
              </a:defRPr>
            </a:lvl1pPr>
            <a:lvl2pPr>
              <a:lnSpc>
                <a:spcPct val="100000"/>
              </a:lnSpc>
              <a:defRPr sz="900"/>
            </a:lvl2pPr>
            <a:lvl3pPr>
              <a:lnSpc>
                <a:spcPct val="100000"/>
              </a:lnSpc>
              <a:defRPr sz="900"/>
            </a:lvl3pPr>
            <a:lvl4pPr>
              <a:lnSpc>
                <a:spcPct val="100000"/>
              </a:lnSpc>
              <a:defRPr sz="900"/>
            </a:lvl4pPr>
            <a:lvl5pPr>
              <a:lnSpc>
                <a:spcPct val="100000"/>
              </a:lnSpc>
              <a:defRPr sz="900"/>
            </a:lvl5pPr>
          </a:lstStyle>
          <a:p>
            <a:pPr lvl="0"/>
            <a:r>
              <a:rPr lang="en-US"/>
              <a:t>Click to insert title</a:t>
            </a:r>
          </a:p>
        </p:txBody>
      </p:sp>
      <p:sp>
        <p:nvSpPr>
          <p:cNvPr id="9" name="Title Placeholder 1">
            <a:extLst>
              <a:ext uri="{FF2B5EF4-FFF2-40B4-BE49-F238E27FC236}">
                <a16:creationId xmlns:a16="http://schemas.microsoft.com/office/drawing/2014/main" id="{6733E381-C11A-4F10-88ED-DDEA4B9167E2}"/>
              </a:ext>
            </a:extLst>
          </p:cNvPr>
          <p:cNvSpPr>
            <a:spLocks noGrp="1"/>
          </p:cNvSpPr>
          <p:nvPr>
            <p:ph type="title" hasCustomPrompt="1"/>
          </p:nvPr>
        </p:nvSpPr>
        <p:spPr>
          <a:xfrm>
            <a:off x="305991" y="404813"/>
            <a:ext cx="8208447" cy="865054"/>
          </a:xfrm>
          <a:prstGeom prst="rect">
            <a:avLst/>
          </a:prstGeom>
        </p:spPr>
        <p:txBody>
          <a:bodyPr vert="horz" lIns="0" tIns="0" rIns="0" bIns="0" rtlCol="0" anchor="t">
            <a:normAutofit/>
          </a:bodyPr>
          <a:lstStyle>
            <a:lvl1pPr>
              <a:defRPr lang="pt-PT" dirty="0">
                <a:solidFill>
                  <a:srgbClr val="6964D1"/>
                </a:solidFill>
              </a:defRPr>
            </a:lvl1pPr>
          </a:lstStyle>
          <a:p>
            <a:pPr lvl="0">
              <a:lnSpc>
                <a:spcPts val="2251"/>
              </a:lnSpc>
            </a:pPr>
            <a:r>
              <a:rPr lang="en-US" dirty="0"/>
              <a:t>Click to insert title</a:t>
            </a:r>
            <a:endParaRPr lang="pt-PT" dirty="0"/>
          </a:p>
        </p:txBody>
      </p:sp>
      <p:sp>
        <p:nvSpPr>
          <p:cNvPr id="16" name="Retângulo 43">
            <a:extLst>
              <a:ext uri="{FF2B5EF4-FFF2-40B4-BE49-F238E27FC236}">
                <a16:creationId xmlns:a16="http://schemas.microsoft.com/office/drawing/2014/main" id="{25FC8637-25BD-4C09-AF25-56B4243DAB3D}"/>
              </a:ext>
            </a:extLst>
          </p:cNvPr>
          <p:cNvSpPr/>
          <p:nvPr userDrawn="1"/>
        </p:nvSpPr>
        <p:spPr>
          <a:xfrm>
            <a:off x="8740548" y="6555758"/>
            <a:ext cx="279244"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pPr algn="r"/>
              <a:t>‹#›</a:t>
            </a:fld>
            <a:endParaRPr lang="en-US" sz="60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2462755"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2"/>
            <a:extLst>
              <a:ext uri="{FF2B5EF4-FFF2-40B4-BE49-F238E27FC236}">
                <a16:creationId xmlns:a16="http://schemas.microsoft.com/office/drawing/2014/main" id="{F376ABD1-4930-42EB-9A73-9A9C7C6BF2D3}"/>
              </a:ext>
            </a:extLst>
          </p:cNvPr>
          <p:cNvSpPr/>
          <p:nvPr userDrawn="1"/>
        </p:nvSpPr>
        <p:spPr>
          <a:xfrm>
            <a:off x="305992" y="6555971"/>
            <a:ext cx="2121755" cy="219456"/>
          </a:xfrm>
          <a:prstGeom prst="rect">
            <a:avLst/>
          </a:prstGeom>
        </p:spPr>
        <p:txBody>
          <a:bodyPr wrap="square" lIns="0" tIns="0" rIns="0" bIns="0" anchor="ctr" anchorCtr="0">
            <a:noAutofit/>
          </a:bodyPr>
          <a:lstStyle/>
          <a:p>
            <a:pPr lvl="0" algn="l" defTabSz="685817">
              <a:lnSpc>
                <a:spcPct val="85000"/>
              </a:lnSpc>
              <a:defRPr/>
            </a:pPr>
            <a:r>
              <a:rPr lang="en-US" sz="600" kern="0">
                <a:solidFill>
                  <a:srgbClr val="00458D"/>
                </a:solidFill>
                <a:latin typeface="+mn-lt"/>
                <a:ea typeface="+mn-ea"/>
                <a:cs typeface="Arial" panose="020B0604020202020204" pitchFamily="34" charset="0"/>
              </a:rPr>
              <a:t>Decision</a:t>
            </a:r>
            <a:r>
              <a:rPr lang="en-US" sz="600" kern="0" baseline="0">
                <a:solidFill>
                  <a:srgbClr val="00458D"/>
                </a:solidFill>
                <a:latin typeface="+mn-lt"/>
                <a:ea typeface="+mn-ea"/>
                <a:cs typeface="Arial" panose="020B0604020202020204" pitchFamily="34" charset="0"/>
              </a:rPr>
              <a:t> Trees and Random </a:t>
            </a:r>
            <a:r>
              <a:rPr lang="en-US" sz="600" kern="0" baseline="0" err="1">
                <a:solidFill>
                  <a:srgbClr val="00458D"/>
                </a:solidFill>
                <a:latin typeface="+mn-lt"/>
                <a:ea typeface="+mn-ea"/>
                <a:cs typeface="Arial" panose="020B0604020202020204" pitchFamily="34" charset="0"/>
              </a:rPr>
              <a:t>Forests</a:t>
            </a:r>
            <a:r>
              <a:rPr lang="en-US" sz="600" kern="0" err="1">
                <a:solidFill>
                  <a:srgbClr val="00458D"/>
                </a:solidFill>
                <a:latin typeface="+mn-lt"/>
                <a:ea typeface="+mn-ea"/>
                <a:cs typeface="Arial" panose="020B0604020202020204" pitchFamily="34" charset="0"/>
              </a:rPr>
              <a:t>Title</a:t>
            </a:r>
            <a:r>
              <a:rPr lang="en-US" sz="600" kern="0">
                <a:solidFill>
                  <a:srgbClr val="00458D"/>
                </a:solidFill>
                <a:latin typeface="+mn-lt"/>
                <a:ea typeface="+mn-ea"/>
                <a:cs typeface="Arial" panose="020B0604020202020204" pitchFamily="34" charset="0"/>
              </a:rPr>
              <a:t> | 19.10.2017</a:t>
            </a:r>
          </a:p>
        </p:txBody>
      </p:sp>
      <p:sp>
        <p:nvSpPr>
          <p:cNvPr id="22" name="Retângulo 43">
            <a:extLst>
              <a:ext uri="{FF2B5EF4-FFF2-40B4-BE49-F238E27FC236}">
                <a16:creationId xmlns:a16="http://schemas.microsoft.com/office/drawing/2014/main" id="{834ADCB4-BFB1-450D-8F6D-64217F4CD92C}"/>
              </a:ext>
            </a:extLst>
          </p:cNvPr>
          <p:cNvSpPr/>
          <p:nvPr userDrawn="1"/>
        </p:nvSpPr>
        <p:spPr>
          <a:xfrm>
            <a:off x="2558534" y="6555758"/>
            <a:ext cx="1667765" cy="219456"/>
          </a:xfrm>
          <a:prstGeom prst="rect">
            <a:avLst/>
          </a:prstGeom>
        </p:spPr>
        <p:txBody>
          <a:bodyPr wrap="none" lIns="0" tIns="0" rIns="0" bIns="0" anchor="ctr">
            <a:noAutofit/>
          </a:bodyPr>
          <a:lstStyle/>
          <a:p>
            <a:pPr algn="l"/>
            <a:r>
              <a:rPr lang="en-US" sz="600">
                <a:solidFill>
                  <a:schemeClr val="bg2">
                    <a:lumMod val="50000"/>
                  </a:schemeClr>
                </a:solidFill>
                <a:cs typeface="Arial" panose="020B0604020202020204" pitchFamily="34" charset="0"/>
              </a:rPr>
              <a:t>© 2017 Capgemini. All rights reserved.</a:t>
            </a:r>
          </a:p>
        </p:txBody>
      </p:sp>
      <p:grpSp>
        <p:nvGrpSpPr>
          <p:cNvPr id="17" name="Groupe 1"/>
          <p:cNvGrpSpPr/>
          <p:nvPr userDrawn="1"/>
        </p:nvGrpSpPr>
        <p:grpSpPr>
          <a:xfrm>
            <a:off x="5264217" y="3068810"/>
            <a:ext cx="346641" cy="321477"/>
            <a:chOff x="11501102" y="171573"/>
            <a:chExt cx="419436" cy="388988"/>
          </a:xfrm>
        </p:grpSpPr>
        <p:sp>
          <p:nvSpPr>
            <p:cNvPr id="18" name="Freeform 13"/>
            <p:cNvSpPr>
              <a:spLocks/>
            </p:cNvSpPr>
            <p:nvPr/>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9" name="Freeform 14"/>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grpSp>
      <p:pic>
        <p:nvPicPr>
          <p:cNvPr id="23" name="Picture 2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827119" y="3041546"/>
            <a:ext cx="348741" cy="348741"/>
          </a:xfrm>
          <a:prstGeom prst="rect">
            <a:avLst/>
          </a:prstGeom>
        </p:spPr>
      </p:pic>
      <p:sp>
        <p:nvSpPr>
          <p:cNvPr id="24" name="Rectangle 23"/>
          <p:cNvSpPr/>
          <p:nvPr userDrawn="1"/>
        </p:nvSpPr>
        <p:spPr>
          <a:xfrm>
            <a:off x="305991" y="919829"/>
            <a:ext cx="797560" cy="124234"/>
          </a:xfrm>
          <a:prstGeom prst="rect">
            <a:avLst/>
          </a:prstGeom>
          <a:solidFill>
            <a:srgbClr val="696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Tree>
    <p:extLst>
      <p:ext uri="{BB962C8B-B14F-4D97-AF65-F5344CB8AC3E}">
        <p14:creationId xmlns:p14="http://schemas.microsoft.com/office/powerpoint/2010/main" val="100986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1773314"/>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1" kern="1200" dirty="0">
                <a:solidFill>
                  <a:schemeClr val="tx1"/>
                </a:solidFill>
                <a:latin typeface="Montserrat Semi"/>
                <a:ea typeface="Verdana" panose="020B0604030504040204" pitchFamily="34" charset="0"/>
                <a:cs typeface="Verdana" panose="020B0604030504040204" pitchFamily="34" charset="0"/>
              </a:defRPr>
            </a:lvl1pPr>
          </a:lstStyle>
          <a:p>
            <a:pPr marL="0" lvl="0"/>
            <a:r>
              <a:rPr lang="en-US" dirty="0"/>
              <a:t>Click to insert title</a:t>
            </a:r>
          </a:p>
        </p:txBody>
      </p:sp>
      <p:sp>
        <p:nvSpPr>
          <p:cNvPr id="12" name="Subtitle 2"/>
          <p:cNvSpPr>
            <a:spLocks noGrp="1"/>
          </p:cNvSpPr>
          <p:nvPr>
            <p:ph type="subTitle" idx="1" hasCustomPrompt="1"/>
          </p:nvPr>
        </p:nvSpPr>
        <p:spPr>
          <a:xfrm>
            <a:off x="305991" y="2636912"/>
            <a:ext cx="3725949" cy="1795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latin typeface="Ubuntu" panose="020B0504030602030204" pitchFamily="34" charset="0"/>
              </a:defRPr>
            </a:lvl1pPr>
          </a:lstStyle>
          <a:p>
            <a:pPr marL="0" lvl="0"/>
            <a:r>
              <a:rPr lang="en-US" dirty="0"/>
              <a:t>Click to insert presenter, location, and date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60631" y="316196"/>
            <a:ext cx="736013" cy="653760"/>
          </a:xfrm>
          <a:prstGeom prst="rect">
            <a:avLst/>
          </a:prstGeom>
        </p:spPr>
      </p:pic>
      <p:pic>
        <p:nvPicPr>
          <p:cNvPr id="9"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3" cstate="print">
            <a:extLst>
              <a:ext uri="{96DAC541-7B7A-43D3-8B79-37D633B846F1}">
                <asvg:svgBlip xmlns:asvg="http://schemas.microsoft.com/office/drawing/2016/SVG/main" r:embed="rId4"/>
              </a:ext>
            </a:extLst>
          </a:blip>
          <a:stretch>
            <a:fillRect/>
          </a:stretch>
        </p:blipFill>
        <p:spPr>
          <a:xfrm>
            <a:off x="407988" y="438004"/>
            <a:ext cx="2286000" cy="510013"/>
          </a:xfrm>
          <a:prstGeom prst="rect">
            <a:avLst/>
          </a:prstGeom>
        </p:spPr>
      </p:pic>
      <p:pic>
        <p:nvPicPr>
          <p:cNvPr id="10" name="Picture 9" descr="Our_Universcity_Logotype-01.png"/>
          <p:cNvPicPr>
            <a:picLocks noChangeAspect="1"/>
          </p:cNvPicPr>
          <p:nvPr userDrawn="1"/>
        </p:nvPicPr>
        <p:blipFill>
          <a:blip r:embed="rId5" cstate="print"/>
          <a:stretch>
            <a:fillRect/>
          </a:stretch>
        </p:blipFill>
        <p:spPr>
          <a:xfrm>
            <a:off x="3287688" y="404664"/>
            <a:ext cx="2160240" cy="521438"/>
          </a:xfrm>
          <a:prstGeom prst="rect">
            <a:avLst/>
          </a:prstGeom>
        </p:spPr>
      </p:pic>
    </p:spTree>
    <p:extLst>
      <p:ext uri="{BB962C8B-B14F-4D97-AF65-F5344CB8AC3E}">
        <p14:creationId xmlns:p14="http://schemas.microsoft.com/office/powerpoint/2010/main" val="3861211146"/>
      </p:ext>
    </p:extLst>
  </p:cSld>
  <p:clrMapOvr>
    <a:masterClrMapping/>
  </p:clrMapOvr>
  <p:extLst mod="1">
    <p:ext uri="{DCECCB84-F9BA-43D5-87BE-67443E8EF086}">
      <p15:sldGuideLst xmlns:p15="http://schemas.microsoft.com/office/powerpoint/2012/main">
        <p15:guide id="1" pos="7219">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Content_Subtitle_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4349"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Espace réservé du texte 7"/>
          <p:cNvSpPr>
            <a:spLocks noGrp="1"/>
          </p:cNvSpPr>
          <p:nvPr>
            <p:ph type="body" sz="quarter" idx="11" hasCustomPrompt="1"/>
            <p:custDataLst>
              <p:tags r:id="rId3"/>
            </p:custDataLst>
          </p:nvPr>
        </p:nvSpPr>
        <p:spPr>
          <a:xfrm>
            <a:off x="252046" y="1412721"/>
            <a:ext cx="8639908" cy="300082"/>
          </a:xfrm>
          <a:prstGeom prst="rect">
            <a:avLst/>
          </a:prstGeom>
        </p:spPr>
        <p:txBody>
          <a:bodyPr>
            <a:spAutoFit/>
          </a:bodyPr>
          <a:lstStyle>
            <a:lvl1pPr marL="0" indent="0">
              <a:buNone/>
              <a:defRPr lang="fr-FR" sz="1500" b="1" i="0" kern="1200" dirty="0" smtClean="0">
                <a:solidFill>
                  <a:srgbClr val="6964D1"/>
                </a:solidFill>
                <a:latin typeface="+mn-lt"/>
                <a:ea typeface="+mn-ea"/>
                <a:cs typeface="+mn-cs"/>
              </a:defRPr>
            </a:lvl1pPr>
          </a:lstStyle>
          <a:p>
            <a:pPr lvl="0"/>
            <a:r>
              <a:rPr lang="fr-FR" dirty="0"/>
              <a:t>Click to </a:t>
            </a:r>
            <a:r>
              <a:rPr lang="fr-FR" dirty="0" err="1"/>
              <a:t>edit</a:t>
            </a:r>
            <a:r>
              <a:rPr lang="fr-FR" dirty="0"/>
              <a:t> Master </a:t>
            </a:r>
            <a:r>
              <a:rPr lang="fr-FR" dirty="0" err="1"/>
              <a:t>text</a:t>
            </a:r>
            <a:r>
              <a:rPr lang="fr-FR" dirty="0"/>
              <a:t> style</a:t>
            </a:r>
          </a:p>
        </p:txBody>
      </p:sp>
      <p:sp>
        <p:nvSpPr>
          <p:cNvPr id="11" name="Content Placeholder 10"/>
          <p:cNvSpPr>
            <a:spLocks noGrp="1"/>
          </p:cNvSpPr>
          <p:nvPr>
            <p:ph sz="quarter" idx="15"/>
          </p:nvPr>
        </p:nvSpPr>
        <p:spPr>
          <a:xfrm>
            <a:off x="252046" y="1772771"/>
            <a:ext cx="8639908" cy="4464620"/>
          </a:xfrm>
        </p:spPr>
        <p:txBody>
          <a:bodyPr>
            <a:normAutofit/>
          </a:bodyPr>
          <a:lstStyle>
            <a:lvl1pPr>
              <a:defRPr sz="1300"/>
            </a:lvl1pPr>
            <a:lvl2pPr>
              <a:defRPr sz="1300"/>
            </a:lvl2pPr>
            <a:lvl3pPr>
              <a:defRPr sz="1300"/>
            </a:lvl3pPr>
            <a:lvl4pPr marL="501174" indent="-167058">
              <a:defRPr sz="1300"/>
            </a:lvl4pPr>
            <a:lvl5pPr marL="659440" indent="-158265">
              <a:defRPr sz="1300"/>
            </a:lvl5pPr>
            <a:lvl6pPr>
              <a:defRPr/>
            </a:lvl6pPr>
            <a:lvl7pPr>
              <a:defRPr/>
            </a:lvl7pPr>
            <a:lvl8pPr>
              <a:defRPr/>
            </a:lvl8pPr>
            <a:lvl9pPr>
              <a:defRPr/>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GB" dirty="0"/>
          </a:p>
        </p:txBody>
      </p:sp>
      <p:sp>
        <p:nvSpPr>
          <p:cNvPr id="6" name="Title 1">
            <a:extLst>
              <a:ext uri="{FF2B5EF4-FFF2-40B4-BE49-F238E27FC236}">
                <a16:creationId xmlns:a16="http://schemas.microsoft.com/office/drawing/2014/main" id="{2260923F-298E-4AEB-B63B-1CD84A4F3722}"/>
              </a:ext>
            </a:extLst>
          </p:cNvPr>
          <p:cNvSpPr>
            <a:spLocks noGrp="1"/>
          </p:cNvSpPr>
          <p:nvPr>
            <p:ph type="title"/>
          </p:nvPr>
        </p:nvSpPr>
        <p:spPr>
          <a:xfrm>
            <a:off x="193221" y="278040"/>
            <a:ext cx="7886700" cy="476703"/>
          </a:xfrm>
        </p:spPr>
        <p:txBody>
          <a:bodyPr>
            <a:normAutofit/>
          </a:bodyPr>
          <a:lstStyle>
            <a:lvl1pPr>
              <a:defRPr lang="en-US" sz="2200" b="1" kern="1200" dirty="0">
                <a:solidFill>
                  <a:srgbClr val="6964D1"/>
                </a:solidFill>
                <a:latin typeface="Arial" pitchFamily="34" charset="0"/>
                <a:ea typeface="+mj-ea"/>
                <a:cs typeface="Arial" pitchFamily="34" charset="0"/>
              </a:defRPr>
            </a:lvl1pPr>
          </a:lstStyle>
          <a:p>
            <a:pPr lvl="0" algn="l" defTabSz="914400" rtl="0" eaLnBrk="1" fontAlgn="base" latinLnBrk="0" hangingPunct="1">
              <a:lnSpc>
                <a:spcPts val="2251"/>
              </a:lnSpc>
              <a:spcBef>
                <a:spcPct val="0"/>
              </a:spcBef>
              <a:spcAft>
                <a:spcPct val="0"/>
              </a:spcAft>
              <a:buNone/>
            </a:pPr>
            <a:r>
              <a:rPr lang="en-US" dirty="0"/>
              <a:t>Click to edit Master title style</a:t>
            </a:r>
          </a:p>
        </p:txBody>
      </p:sp>
      <p:grpSp>
        <p:nvGrpSpPr>
          <p:cNvPr id="7" name="Groupe 1"/>
          <p:cNvGrpSpPr/>
          <p:nvPr userDrawn="1"/>
        </p:nvGrpSpPr>
        <p:grpSpPr>
          <a:xfrm>
            <a:off x="8660560" y="325610"/>
            <a:ext cx="346641" cy="321477"/>
            <a:chOff x="11501102" y="171573"/>
            <a:chExt cx="419436" cy="388988"/>
          </a:xfrm>
        </p:grpSpPr>
        <p:sp>
          <p:nvSpPr>
            <p:cNvPr id="9" name="Freeform 13"/>
            <p:cNvSpPr>
              <a:spLocks/>
            </p:cNvSpPr>
            <p:nvPr/>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10" name="Freeform 14"/>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grpSp>
      <p:pic>
        <p:nvPicPr>
          <p:cNvPr id="12" name="Picture 11"/>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23462" y="298346"/>
            <a:ext cx="348741" cy="348741"/>
          </a:xfrm>
          <a:prstGeom prst="rect">
            <a:avLst/>
          </a:prstGeom>
        </p:spPr>
      </p:pic>
      <p:sp>
        <p:nvSpPr>
          <p:cNvPr id="13" name="Rectangle 12"/>
          <p:cNvSpPr/>
          <p:nvPr userDrawn="1"/>
        </p:nvSpPr>
        <p:spPr>
          <a:xfrm>
            <a:off x="291012" y="848223"/>
            <a:ext cx="797560" cy="124234"/>
          </a:xfrm>
          <a:prstGeom prst="rect">
            <a:avLst/>
          </a:prstGeom>
          <a:solidFill>
            <a:srgbClr val="696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Tree>
    <p:extLst>
      <p:ext uri="{BB962C8B-B14F-4D97-AF65-F5344CB8AC3E}">
        <p14:creationId xmlns:p14="http://schemas.microsoft.com/office/powerpoint/2010/main" val="2573500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Leer">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5367"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43676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1.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14.xml"/><Relationship Id="rId13" Type="http://schemas.openxmlformats.org/officeDocument/2006/relationships/tags" Target="../tags/tag19.xml"/><Relationship Id="rId18" Type="http://schemas.openxmlformats.org/officeDocument/2006/relationships/hyperlink" Target="http://www.facebook.com/Capgemini" TargetMode="External"/><Relationship Id="rId26" Type="http://schemas.openxmlformats.org/officeDocument/2006/relationships/hyperlink" Target="http://www.slideshare.net/capgemini" TargetMode="External"/><Relationship Id="rId3" Type="http://schemas.openxmlformats.org/officeDocument/2006/relationships/vmlDrawing" Target="../drawings/vmlDrawing4.vml"/><Relationship Id="rId21" Type="http://schemas.openxmlformats.org/officeDocument/2006/relationships/image" Target="../media/image13.png"/><Relationship Id="rId7" Type="http://schemas.openxmlformats.org/officeDocument/2006/relationships/tags" Target="../tags/tag13.xml"/><Relationship Id="rId12" Type="http://schemas.openxmlformats.org/officeDocument/2006/relationships/tags" Target="../tags/tag18.xml"/><Relationship Id="rId17" Type="http://schemas.openxmlformats.org/officeDocument/2006/relationships/image" Target="../media/image2.emf"/><Relationship Id="rId25" Type="http://schemas.openxmlformats.org/officeDocument/2006/relationships/image" Target="../media/image15.png"/><Relationship Id="rId2" Type="http://schemas.openxmlformats.org/officeDocument/2006/relationships/theme" Target="../theme/theme2.xml"/><Relationship Id="rId16" Type="http://schemas.openxmlformats.org/officeDocument/2006/relationships/image" Target="../media/image5.emf"/><Relationship Id="rId20" Type="http://schemas.openxmlformats.org/officeDocument/2006/relationships/hyperlink" Target="http://www.linkedin.com/company/capgemini" TargetMode="External"/><Relationship Id="rId1" Type="http://schemas.openxmlformats.org/officeDocument/2006/relationships/slideLayout" Target="../slideLayouts/slideLayout10.xml"/><Relationship Id="rId6" Type="http://schemas.openxmlformats.org/officeDocument/2006/relationships/tags" Target="../tags/tag12.xml"/><Relationship Id="rId11" Type="http://schemas.openxmlformats.org/officeDocument/2006/relationships/tags" Target="../tags/tag17.xml"/><Relationship Id="rId24" Type="http://schemas.openxmlformats.org/officeDocument/2006/relationships/hyperlink" Target="http://www.youtube.com/capgemini" TargetMode="External"/><Relationship Id="rId5" Type="http://schemas.openxmlformats.org/officeDocument/2006/relationships/tags" Target="../tags/tag11.xml"/><Relationship Id="rId15" Type="http://schemas.openxmlformats.org/officeDocument/2006/relationships/oleObject" Target="../embeddings/oleObject4.bin"/><Relationship Id="rId23" Type="http://schemas.openxmlformats.org/officeDocument/2006/relationships/image" Target="../media/image14.png"/><Relationship Id="rId10" Type="http://schemas.openxmlformats.org/officeDocument/2006/relationships/tags" Target="../tags/tag16.xml"/><Relationship Id="rId19" Type="http://schemas.openxmlformats.org/officeDocument/2006/relationships/image" Target="../media/image12.png"/><Relationship Id="rId4" Type="http://schemas.openxmlformats.org/officeDocument/2006/relationships/tags" Target="../tags/tag10.xml"/><Relationship Id="rId9" Type="http://schemas.openxmlformats.org/officeDocument/2006/relationships/tags" Target="../tags/tag15.xml"/><Relationship Id="rId14" Type="http://schemas.openxmlformats.org/officeDocument/2006/relationships/image" Target="../media/image11.jpeg"/><Relationship Id="rId22" Type="http://schemas.openxmlformats.org/officeDocument/2006/relationships/hyperlink" Target="http://www.twitter.com/capgemini" TargetMode="External"/><Relationship Id="rId27" Type="http://schemas.openxmlformats.org/officeDocument/2006/relationships/image" Target="../media/image16.gif"/></Relationships>
</file>

<file path=ppt/slideMasters/_rels/slideMaster3.xml.rels><?xml version="1.0" encoding="UTF-8" standalone="yes"?>
<Relationships xmlns="http://schemas.openxmlformats.org/package/2006/relationships"><Relationship Id="rId8" Type="http://schemas.openxmlformats.org/officeDocument/2006/relationships/tags" Target="../tags/tag23.xml"/><Relationship Id="rId13" Type="http://schemas.openxmlformats.org/officeDocument/2006/relationships/tags" Target="../tags/tag28.xml"/><Relationship Id="rId18" Type="http://schemas.openxmlformats.org/officeDocument/2006/relationships/image" Target="../media/image5.emf"/><Relationship Id="rId26" Type="http://schemas.openxmlformats.org/officeDocument/2006/relationships/hyperlink" Target="http://www.youtube.com/capgemini" TargetMode="External"/><Relationship Id="rId3" Type="http://schemas.openxmlformats.org/officeDocument/2006/relationships/slideLayout" Target="../slideLayouts/slideLayout13.xml"/><Relationship Id="rId21" Type="http://schemas.openxmlformats.org/officeDocument/2006/relationships/image" Target="../media/image12.png"/><Relationship Id="rId7" Type="http://schemas.openxmlformats.org/officeDocument/2006/relationships/tags" Target="../tags/tag22.xml"/><Relationship Id="rId12" Type="http://schemas.openxmlformats.org/officeDocument/2006/relationships/tags" Target="../tags/tag27.xml"/><Relationship Id="rId17" Type="http://schemas.openxmlformats.org/officeDocument/2006/relationships/oleObject" Target="../embeddings/oleObject6.bin"/><Relationship Id="rId25" Type="http://schemas.openxmlformats.org/officeDocument/2006/relationships/image" Target="../media/image14.png"/><Relationship Id="rId2" Type="http://schemas.openxmlformats.org/officeDocument/2006/relationships/slideLayout" Target="../slideLayouts/slideLayout12.xml"/><Relationship Id="rId16" Type="http://schemas.openxmlformats.org/officeDocument/2006/relationships/image" Target="../media/image3.jpeg"/><Relationship Id="rId20" Type="http://schemas.openxmlformats.org/officeDocument/2006/relationships/hyperlink" Target="http://www.facebook.com/Capgemini" TargetMode="External"/><Relationship Id="rId29" Type="http://schemas.openxmlformats.org/officeDocument/2006/relationships/image" Target="../media/image16.gif"/><Relationship Id="rId1" Type="http://schemas.openxmlformats.org/officeDocument/2006/relationships/slideLayout" Target="../slideLayouts/slideLayout11.xml"/><Relationship Id="rId6" Type="http://schemas.openxmlformats.org/officeDocument/2006/relationships/tags" Target="../tags/tag21.xml"/><Relationship Id="rId11" Type="http://schemas.openxmlformats.org/officeDocument/2006/relationships/tags" Target="../tags/tag26.xml"/><Relationship Id="rId24" Type="http://schemas.openxmlformats.org/officeDocument/2006/relationships/hyperlink" Target="http://www.twitter.com/capgemini" TargetMode="External"/><Relationship Id="rId5" Type="http://schemas.openxmlformats.org/officeDocument/2006/relationships/vmlDrawing" Target="../drawings/vmlDrawing6.vml"/><Relationship Id="rId15" Type="http://schemas.openxmlformats.org/officeDocument/2006/relationships/tags" Target="../tags/tag30.xml"/><Relationship Id="rId23" Type="http://schemas.openxmlformats.org/officeDocument/2006/relationships/image" Target="../media/image13.png"/><Relationship Id="rId28" Type="http://schemas.openxmlformats.org/officeDocument/2006/relationships/hyperlink" Target="http://www.slideshare.net/capgemini" TargetMode="External"/><Relationship Id="rId10" Type="http://schemas.openxmlformats.org/officeDocument/2006/relationships/tags" Target="../tags/tag25.xml"/><Relationship Id="rId19" Type="http://schemas.openxmlformats.org/officeDocument/2006/relationships/image" Target="../media/image2.emf"/><Relationship Id="rId4" Type="http://schemas.openxmlformats.org/officeDocument/2006/relationships/theme" Target="../theme/theme3.xml"/><Relationship Id="rId9" Type="http://schemas.openxmlformats.org/officeDocument/2006/relationships/tags" Target="../tags/tag24.xml"/><Relationship Id="rId14" Type="http://schemas.openxmlformats.org/officeDocument/2006/relationships/tags" Target="../tags/tag29.xml"/><Relationship Id="rId22" Type="http://schemas.openxmlformats.org/officeDocument/2006/relationships/hyperlink" Target="http://www.linkedin.com/company/capgemini" TargetMode="External"/><Relationship Id="rId27" Type="http://schemas.openxmlformats.org/officeDocument/2006/relationships/image" Target="../media/image15.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Line 7"/>
          <p:cNvSpPr>
            <a:spLocks noChangeShapeType="1"/>
          </p:cNvSpPr>
          <p:nvPr/>
        </p:nvSpPr>
        <p:spPr bwMode="gray">
          <a:xfrm>
            <a:off x="8691563" y="6500813"/>
            <a:ext cx="0" cy="239712"/>
          </a:xfrm>
          <a:prstGeom prst="line">
            <a:avLst/>
          </a:prstGeom>
          <a:noFill/>
          <a:ln w="9525">
            <a:solidFill>
              <a:srgbClr val="969696"/>
            </a:solidFill>
            <a:round/>
            <a:headEnd/>
            <a:tailEnd/>
          </a:ln>
          <a:effectLst/>
        </p:spPr>
        <p:txBody>
          <a:bodyPr wrap="none" anchor="ctr"/>
          <a:lstStyle/>
          <a:p>
            <a:endParaRPr lang="en-US">
              <a:solidFill>
                <a:schemeClr val="tx2"/>
              </a:solidFill>
            </a:endParaRPr>
          </a:p>
        </p:txBody>
      </p:sp>
      <p:sp>
        <p:nvSpPr>
          <p:cNvPr id="15" name="Text Box 8"/>
          <p:cNvSpPr txBox="1">
            <a:spLocks noChangeArrowheads="1"/>
          </p:cNvSpPr>
          <p:nvPr/>
        </p:nvSpPr>
        <p:spPr bwMode="gray">
          <a:xfrm>
            <a:off x="8691564" y="6499225"/>
            <a:ext cx="452437" cy="242888"/>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800">
                <a:solidFill>
                  <a:srgbClr val="969696"/>
                </a:solidFill>
                <a:latin typeface="Arial Narrow" pitchFamily="34" charset="0"/>
              </a:rPr>
              <a:pPr eaLnBrk="0" hangingPunct="0">
                <a:lnSpc>
                  <a:spcPct val="85000"/>
                </a:lnSpc>
              </a:pPr>
              <a:t>‹#›</a:t>
            </a:fld>
            <a:endParaRPr lang="en-US" sz="800">
              <a:solidFill>
                <a:srgbClr val="969696"/>
              </a:solidFill>
              <a:latin typeface="Arial Narrow" pitchFamily="34" charset="0"/>
            </a:endParaRPr>
          </a:p>
        </p:txBody>
      </p:sp>
      <p:sp>
        <p:nvSpPr>
          <p:cNvPr id="16" name="Text Box 9"/>
          <p:cNvSpPr txBox="1">
            <a:spLocks noChangeArrowheads="1"/>
          </p:cNvSpPr>
          <p:nvPr/>
        </p:nvSpPr>
        <p:spPr bwMode="gray">
          <a:xfrm>
            <a:off x="4106863" y="6548438"/>
            <a:ext cx="4551363" cy="170816"/>
          </a:xfrm>
          <a:prstGeom prst="rect">
            <a:avLst/>
          </a:prstGeom>
          <a:noFill/>
          <a:ln w="12700" algn="ctr">
            <a:noFill/>
            <a:miter lim="800000"/>
            <a:headEnd/>
            <a:tailEnd type="none" w="lg" len="lg"/>
          </a:ln>
          <a:effectLst/>
        </p:spPr>
        <p:txBody>
          <a:bodyPr>
            <a:spAutoFit/>
          </a:bodyPr>
          <a:lstStyle/>
          <a:p>
            <a:pPr algn="r" eaLnBrk="0" hangingPunct="0">
              <a:lnSpc>
                <a:spcPct val="85000"/>
              </a:lnSpc>
            </a:pPr>
            <a:r>
              <a:rPr lang="en-US" sz="600" dirty="0">
                <a:solidFill>
                  <a:schemeClr val="tx2"/>
                </a:solidFill>
                <a:latin typeface="Arial Narrow" pitchFamily="34" charset="0"/>
              </a:rPr>
              <a:t>The information contained in this document is proprietary. Copyright © 2018 Capgemini. All rights reserved.</a:t>
            </a:r>
          </a:p>
        </p:txBody>
      </p:sp>
      <p:sp>
        <p:nvSpPr>
          <p:cNvPr id="13" name="Freeform 4"/>
          <p:cNvSpPr>
            <a:spLocks/>
          </p:cNvSpPr>
          <p:nvPr>
            <p:custDataLst>
              <p:tags r:id="rId11"/>
            </p:custDataLst>
          </p:nvPr>
        </p:nvSpPr>
        <p:spPr bwMode="auto">
          <a:xfrm>
            <a:off x="3" y="504952"/>
            <a:ext cx="9143998" cy="67211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2"/>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4" name="Rectangle 3"/>
          <p:cNvSpPr/>
          <p:nvPr userDrawn="1"/>
        </p:nvSpPr>
        <p:spPr>
          <a:xfrm>
            <a:off x="-1" y="436743"/>
            <a:ext cx="9144001" cy="11326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2" name="Title Placeholder 1"/>
          <p:cNvSpPr>
            <a:spLocks noGrp="1"/>
          </p:cNvSpPr>
          <p:nvPr>
            <p:ph type="title"/>
          </p:nvPr>
        </p:nvSpPr>
        <p:spPr>
          <a:xfrm>
            <a:off x="3" y="25263"/>
            <a:ext cx="8823957" cy="822960"/>
          </a:xfrm>
          <a:prstGeom prst="rect">
            <a:avLst/>
          </a:prstGeom>
          <a:noFill/>
          <a:ln w="9525" algn="ctr">
            <a:noFill/>
            <a:miter lim="800000"/>
            <a:headEnd/>
            <a:tailEnd/>
          </a:ln>
          <a:effectLst/>
        </p:spPr>
        <p:txBody>
          <a:bodyPr vert="horz" wrap="square" lIns="274320" tIns="36576" rIns="0" bIns="0" numCol="1" anchor="ctr" anchorCtr="0" compatLnSpc="1">
            <a:prstTxWarp prst="textNoShape">
              <a:avLst/>
            </a:prstTxWarp>
          </a:bodyPr>
          <a:lstStyle/>
          <a:p>
            <a:r>
              <a:rPr lang="en-US" dirty="0"/>
              <a:t>Click to edit Master title style</a:t>
            </a:r>
          </a:p>
        </p:txBody>
      </p:sp>
      <p:sp>
        <p:nvSpPr>
          <p:cNvPr id="3" name="Text Placeholder 2"/>
          <p:cNvSpPr>
            <a:spLocks noGrp="1"/>
          </p:cNvSpPr>
          <p:nvPr>
            <p:ph type="body" idx="1"/>
          </p:nvPr>
        </p:nvSpPr>
        <p:spPr>
          <a:xfrm>
            <a:off x="320040" y="1234215"/>
            <a:ext cx="8503920" cy="1384995"/>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spAutoFit/>
          </a:bodyPr>
          <a:lstStyle/>
          <a:p>
            <a:pPr marL="233363" lvl="0" indent="-233363" algn="l" defTabSz="914400" rtl="0" eaLnBrk="1" fontAlgn="base" latinLnBrk="0" hangingPunct="1">
              <a:spcBef>
                <a:spcPct val="0"/>
              </a:spcBef>
              <a:spcAft>
                <a:spcPts val="600"/>
              </a:spcAft>
              <a:buClr>
                <a:schemeClr val="accent2"/>
              </a:buClr>
              <a:buFont typeface="Wingdings" pitchFamily="2" charset="2"/>
              <a:buChar char="§"/>
            </a:pPr>
            <a:r>
              <a:rPr lang="en-US" dirty="0"/>
              <a:t>Click to edit Master text styles</a:t>
            </a:r>
          </a:p>
          <a:p>
            <a:pPr marL="233363" lvl="1" indent="-233363" algn="l" defTabSz="914400" rtl="0" eaLnBrk="1" fontAlgn="base" latinLnBrk="0" hangingPunct="1">
              <a:spcBef>
                <a:spcPct val="0"/>
              </a:spcBef>
              <a:spcAft>
                <a:spcPts val="600"/>
              </a:spcAft>
              <a:buClr>
                <a:schemeClr val="accent2"/>
              </a:buClr>
              <a:buFont typeface="Wingdings" pitchFamily="2" charset="2"/>
              <a:buChar char="§"/>
            </a:pPr>
            <a:r>
              <a:rPr lang="en-US" dirty="0"/>
              <a:t>Second level</a:t>
            </a:r>
          </a:p>
          <a:p>
            <a:pPr marL="233363" lvl="2" indent="-233363" algn="l" defTabSz="914400" rtl="0" eaLnBrk="1" fontAlgn="base" latinLnBrk="0" hangingPunct="1">
              <a:spcBef>
                <a:spcPct val="0"/>
              </a:spcBef>
              <a:spcAft>
                <a:spcPts val="600"/>
              </a:spcAft>
              <a:buClr>
                <a:schemeClr val="accent2"/>
              </a:buClr>
              <a:buFont typeface="Wingdings" pitchFamily="2" charset="2"/>
              <a:buChar char="§"/>
            </a:pPr>
            <a:r>
              <a:rPr lang="en-US" dirty="0"/>
              <a:t>Third level</a:t>
            </a:r>
          </a:p>
          <a:p>
            <a:pPr marL="233363" lvl="3" indent="-233363" algn="l" defTabSz="914400" rtl="0" eaLnBrk="1" fontAlgn="base" latinLnBrk="0" hangingPunct="1">
              <a:spcBef>
                <a:spcPct val="0"/>
              </a:spcBef>
              <a:spcAft>
                <a:spcPts val="600"/>
              </a:spcAft>
              <a:buClr>
                <a:schemeClr val="accent2"/>
              </a:buClr>
              <a:buFont typeface="Wingdings" pitchFamily="2" charset="2"/>
              <a:buChar char="§"/>
            </a:pPr>
            <a:r>
              <a:rPr lang="en-US" dirty="0"/>
              <a:t>Fourth level</a:t>
            </a:r>
          </a:p>
          <a:p>
            <a:pPr marL="233363" lvl="4" indent="-233363" algn="l" defTabSz="914400" rtl="0" eaLnBrk="1" fontAlgn="base" latinLnBrk="0" hangingPunct="1">
              <a:spcBef>
                <a:spcPct val="0"/>
              </a:spcBef>
              <a:spcAft>
                <a:spcPts val="600"/>
              </a:spcAft>
              <a:buClr>
                <a:schemeClr val="accent2"/>
              </a:buClr>
              <a:buFont typeface="Wingdings" pitchFamily="2" charset="2"/>
              <a:buChar char="§"/>
            </a:pPr>
            <a:r>
              <a:rPr lang="en-US" dirty="0"/>
              <a:t>Fifth level</a:t>
            </a:r>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8" r:id="rId4"/>
    <p:sldLayoutId id="2147483654" r:id="rId5"/>
    <p:sldLayoutId id="2147483687" r:id="rId6"/>
    <p:sldLayoutId id="2147483700" r:id="rId7"/>
    <p:sldLayoutId id="2147483701" r:id="rId8"/>
    <p:sldLayoutId id="2147483702" r:id="rId9"/>
  </p:sldLayoutIdLst>
  <p:txStyles>
    <p:titleStyle>
      <a:lvl1pPr algn="l" defTabSz="914400" rtl="0" eaLnBrk="1" fontAlgn="base" latinLnBrk="0" hangingPunct="1">
        <a:spcBef>
          <a:spcPct val="0"/>
        </a:spcBef>
        <a:spcAft>
          <a:spcPct val="0"/>
        </a:spcAft>
        <a:buNone/>
        <a:defRPr lang="en-US" sz="2200" b="1" kern="1200" dirty="0">
          <a:solidFill>
            <a:schemeClr val="tx1"/>
          </a:solidFill>
          <a:latin typeface="Arial" pitchFamily="34" charset="0"/>
          <a:ea typeface="+mj-ea"/>
          <a:cs typeface="Arial" pitchFamily="34" charset="0"/>
        </a:defRPr>
      </a:lvl1pPr>
    </p:titleStyle>
    <p:bodyStyle>
      <a:lvl1pPr marL="342900" indent="-342900" algn="l" defTabSz="914400" rtl="0" eaLnBrk="1" fontAlgn="base" latinLnBrk="0" hangingPunct="1">
        <a:spcBef>
          <a:spcPct val="0"/>
        </a:spcBef>
        <a:spcAft>
          <a:spcPts val="600"/>
        </a:spcAft>
        <a:buClr>
          <a:schemeClr val="accent2"/>
        </a:buClr>
        <a:buFont typeface="Wingdings" pitchFamily="2" charset="2"/>
        <a:buChar char="§"/>
        <a:defRPr lang="en-US" sz="1600" b="0" kern="1200" dirty="0" smtClean="0">
          <a:solidFill>
            <a:schemeClr val="tx1"/>
          </a:solidFill>
          <a:latin typeface="Ubuntu" panose="020B0504030602030204" pitchFamily="34" charset="0"/>
          <a:ea typeface="+mn-ea"/>
          <a:cs typeface="Arial" pitchFamily="34" charset="0"/>
        </a:defRPr>
      </a:lvl1pPr>
      <a:lvl2pPr marL="742950" indent="-285750" algn="l" defTabSz="914400" rtl="0" eaLnBrk="1" fontAlgn="base" latinLnBrk="0" hangingPunct="1">
        <a:spcBef>
          <a:spcPct val="0"/>
        </a:spcBef>
        <a:spcAft>
          <a:spcPts val="600"/>
        </a:spcAft>
        <a:buClr>
          <a:schemeClr val="accent2"/>
        </a:buClr>
        <a:buFont typeface="Arial" pitchFamily="34" charset="0"/>
        <a:buChar char="–"/>
        <a:defRPr lang="en-US" sz="1600" b="0" kern="1200" dirty="0" smtClean="0">
          <a:solidFill>
            <a:schemeClr val="tx1"/>
          </a:solidFill>
          <a:latin typeface="Ubuntu" panose="020B0504030602030204" pitchFamily="34" charset="0"/>
          <a:ea typeface="+mn-ea"/>
          <a:cs typeface="Arial" pitchFamily="34" charset="0"/>
        </a:defRPr>
      </a:lvl2pPr>
      <a:lvl3pPr marL="1025525" indent="-228600" algn="l" defTabSz="914400" rtl="0" eaLnBrk="1" fontAlgn="base" latinLnBrk="0" hangingPunct="1">
        <a:spcBef>
          <a:spcPct val="0"/>
        </a:spcBef>
        <a:spcAft>
          <a:spcPts val="600"/>
        </a:spcAft>
        <a:buClr>
          <a:schemeClr val="accent2"/>
        </a:buClr>
        <a:buFont typeface="Arial" pitchFamily="34" charset="0"/>
        <a:buChar char="•"/>
        <a:defRPr lang="en-US" sz="1400" b="0" kern="1200" dirty="0" smtClean="0">
          <a:solidFill>
            <a:schemeClr val="tx1"/>
          </a:solidFill>
          <a:latin typeface="Ubuntu" panose="020B0504030602030204" pitchFamily="34" charset="0"/>
          <a:ea typeface="+mn-ea"/>
          <a:cs typeface="Arial" pitchFamily="34" charset="0"/>
        </a:defRPr>
      </a:lvl3pPr>
      <a:lvl4pPr marL="1317625" indent="-228600" algn="l" defTabSz="914400" rtl="0" eaLnBrk="1" fontAlgn="base" latinLnBrk="0" hangingPunct="1">
        <a:spcBef>
          <a:spcPct val="0"/>
        </a:spcBef>
        <a:spcAft>
          <a:spcPts val="600"/>
        </a:spcAft>
        <a:buClr>
          <a:schemeClr val="accent2"/>
        </a:buClr>
        <a:buFont typeface="Arial" pitchFamily="34" charset="0"/>
        <a:buChar char="–"/>
        <a:defRPr lang="en-US" sz="1200" b="0" kern="1200" dirty="0" smtClean="0">
          <a:solidFill>
            <a:schemeClr val="tx1"/>
          </a:solidFill>
          <a:latin typeface="Ubuntu" panose="020B0504030602030204" pitchFamily="34" charset="0"/>
          <a:ea typeface="+mn-ea"/>
          <a:cs typeface="Arial" pitchFamily="34" charset="0"/>
        </a:defRPr>
      </a:lvl4pPr>
      <a:lvl5pPr marL="1541463" indent="-228600" algn="l" defTabSz="914400" rtl="0" eaLnBrk="1" fontAlgn="base" latinLnBrk="0" hangingPunct="1">
        <a:spcBef>
          <a:spcPct val="0"/>
        </a:spcBef>
        <a:spcAft>
          <a:spcPts val="600"/>
        </a:spcAft>
        <a:buClr>
          <a:schemeClr val="accent2"/>
        </a:buClr>
        <a:buFont typeface="Arial" pitchFamily="34" charset="0"/>
        <a:buChar char="•"/>
        <a:defRPr lang="en-US" sz="1200" b="0" kern="1200" dirty="0">
          <a:solidFill>
            <a:schemeClr val="tx1"/>
          </a:solidFill>
          <a:latin typeface="Ubuntu" panose="020B0504030602030204"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1" name="Picture 20" descr="capgemini_rgb.jpg"/>
          <p:cNvPicPr>
            <a:picLocks noChangeAspect="1"/>
          </p:cNvPicPr>
          <p:nvPr/>
        </p:nvPicPr>
        <p:blipFill>
          <a:blip r:embed="rId14" cstate="print"/>
          <a:stretch>
            <a:fillRect/>
          </a:stretch>
        </p:blipFill>
        <p:spPr>
          <a:xfrm>
            <a:off x="592410" y="844897"/>
            <a:ext cx="3027090" cy="925380"/>
          </a:xfrm>
          <a:prstGeom prst="rect">
            <a:avLst/>
          </a:prstGeom>
        </p:spPr>
      </p:pic>
      <p:graphicFrame>
        <p:nvGraphicFramePr>
          <p:cNvPr id="12" name="Object 11" hidden="1"/>
          <p:cNvGraphicFramePr>
            <a:graphicFrameLocks noChangeAspect="1"/>
          </p:cNvGraphicFramePr>
          <p:nvPr>
            <p:custDataLst>
              <p:tags r:id="rId4"/>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8210" name="think-cell Slide" r:id="rId15" imgW="360" imgH="360" progId="">
                  <p:embed/>
                </p:oleObj>
              </mc:Choice>
              <mc:Fallback>
                <p:oleObj name="think-cell Slide" r:id="rId15" imgW="360" imgH="360" progId="">
                  <p:embed/>
                  <p:pic>
                    <p:nvPicPr>
                      <p:cNvPr id="0" name="Picture 2" hidden="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5"/>
            </p:custDataLst>
          </p:nvPr>
        </p:nvSpPr>
        <p:spPr bwMode="auto">
          <a:xfrm flipV="1">
            <a:off x="-1529" y="1677994"/>
            <a:ext cx="9145530"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a:solidFill>
                <a:schemeClr val="bg1"/>
              </a:solidFill>
              <a:latin typeface="Arial"/>
              <a:cs typeface="Arial"/>
            </a:endParaRPr>
          </a:p>
        </p:txBody>
      </p:sp>
      <p:pic>
        <p:nvPicPr>
          <p:cNvPr id="9" name="Picture 104" descr="C:\Users\UserSim\Desktop\Capgemini\moto.emf"/>
          <p:cNvPicPr>
            <a:picLocks noChangeAspect="1" noChangeArrowheads="1"/>
          </p:cNvPicPr>
          <p:nvPr>
            <p:custDataLst>
              <p:tags r:id="rId6"/>
            </p:custDataLst>
          </p:nvPr>
        </p:nvPicPr>
        <p:blipFill>
          <a:blip r:embed="rId17" cstate="email"/>
          <a:srcRect/>
          <a:stretch>
            <a:fillRect/>
          </a:stretch>
        </p:blipFill>
        <p:spPr bwMode="auto">
          <a:xfrm>
            <a:off x="5069198" y="1173628"/>
            <a:ext cx="3364886" cy="290298"/>
          </a:xfrm>
          <a:prstGeom prst="rect">
            <a:avLst/>
          </a:prstGeom>
          <a:noFill/>
        </p:spPr>
      </p:pic>
      <p:sp>
        <p:nvSpPr>
          <p:cNvPr id="13" name="Rectangle 12"/>
          <p:cNvSpPr/>
          <p:nvPr>
            <p:custDataLst>
              <p:tags r:id="rId7"/>
            </p:custDataLst>
          </p:nvPr>
        </p:nvSpPr>
        <p:spPr>
          <a:xfrm>
            <a:off x="5099002" y="6379671"/>
            <a:ext cx="4045000" cy="282207"/>
          </a:xfrm>
          <a:prstGeom prst="rect">
            <a:avLst/>
          </a:prstGeom>
        </p:spPr>
        <p:txBody>
          <a:bodyPr wrap="square" lIns="33059" tIns="33059" rIns="330588" bIns="33059" anchor="b" anchorCtr="0">
            <a:spAutoFit/>
          </a:bodyPr>
          <a:lstStyle/>
          <a:p>
            <a:pPr algn="r"/>
            <a:r>
              <a:rPr lang="en-US" sz="700">
                <a:solidFill>
                  <a:schemeClr val="bg1"/>
                </a:solidFill>
                <a:latin typeface="Arial"/>
                <a:cs typeface="Arial"/>
              </a:rPr>
              <a:t>The information contained in this presentation is proprietary.</a:t>
            </a:r>
          </a:p>
          <a:p>
            <a:pPr algn="r"/>
            <a:r>
              <a:rPr lang="en-US" sz="700">
                <a:solidFill>
                  <a:schemeClr val="bg1"/>
                </a:solidFill>
                <a:latin typeface="Arial"/>
                <a:cs typeface="Arial"/>
              </a:rPr>
              <a:t>© 2012 Capgemini. All rights reserved.</a:t>
            </a:r>
          </a:p>
        </p:txBody>
      </p:sp>
      <p:sp>
        <p:nvSpPr>
          <p:cNvPr id="15" name="Rectangle 14"/>
          <p:cNvSpPr/>
          <p:nvPr>
            <p:custDataLst>
              <p:tags r:id="rId8"/>
            </p:custDataLst>
          </p:nvPr>
        </p:nvSpPr>
        <p:spPr>
          <a:xfrm>
            <a:off x="6220878" y="5457935"/>
            <a:ext cx="2923122" cy="380480"/>
          </a:xfrm>
          <a:prstGeom prst="rect">
            <a:avLst/>
          </a:prstGeom>
        </p:spPr>
        <p:txBody>
          <a:bodyPr wrap="none" lIns="36000" tIns="36000" rIns="360000" bIns="36000" anchor="b" anchorCtr="0">
            <a:spAutoFit/>
          </a:bodyPr>
          <a:lstStyle/>
          <a:p>
            <a:pPr algn="r"/>
            <a:r>
              <a:rPr lang="en-US" sz="2000" b="1">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8"/>
          </p:cNvPr>
          <p:cNvPicPr>
            <a:picLocks noChangeAspect="1" noChangeArrowheads="1"/>
          </p:cNvPicPr>
          <p:nvPr>
            <p:custDataLst>
              <p:tags r:id="rId9"/>
            </p:custDataLst>
          </p:nvPr>
        </p:nvPicPr>
        <p:blipFill>
          <a:blip r:embed="rId19" cstate="email"/>
          <a:srcRect/>
          <a:stretch>
            <a:fillRect/>
          </a:stretch>
        </p:blipFill>
        <p:spPr bwMode="auto">
          <a:xfrm>
            <a:off x="7328542" y="5932547"/>
            <a:ext cx="256821" cy="263770"/>
          </a:xfrm>
          <a:prstGeom prst="rect">
            <a:avLst/>
          </a:prstGeom>
          <a:noFill/>
        </p:spPr>
      </p:pic>
      <p:pic>
        <p:nvPicPr>
          <p:cNvPr id="17" name="Picture 4" descr="C:\Users\UserSim\Desktop\DS_icons\128x128 shadows\linkedin.png">
            <a:hlinkClick r:id="rId20"/>
          </p:cNvPr>
          <p:cNvPicPr>
            <a:picLocks noChangeAspect="1" noChangeArrowheads="1"/>
          </p:cNvPicPr>
          <p:nvPr>
            <p:custDataLst>
              <p:tags r:id="rId10"/>
            </p:custDataLst>
          </p:nvPr>
        </p:nvPicPr>
        <p:blipFill>
          <a:blip r:embed="rId21" cstate="email"/>
          <a:srcRect/>
          <a:stretch>
            <a:fillRect/>
          </a:stretch>
        </p:blipFill>
        <p:spPr bwMode="auto">
          <a:xfrm>
            <a:off x="7638153" y="5932547"/>
            <a:ext cx="259674" cy="266700"/>
          </a:xfrm>
          <a:prstGeom prst="rect">
            <a:avLst/>
          </a:prstGeom>
          <a:noFill/>
        </p:spPr>
      </p:pic>
      <p:pic>
        <p:nvPicPr>
          <p:cNvPr id="18" name="Picture 5" descr="C:\Users\UserSim\Desktop\DS_icons\128x128 shadows\twitter.png">
            <a:hlinkClick r:id="rId22"/>
          </p:cNvPr>
          <p:cNvPicPr>
            <a:picLocks noChangeAspect="1" noChangeArrowheads="1"/>
          </p:cNvPicPr>
          <p:nvPr>
            <p:custDataLst>
              <p:tags r:id="rId11"/>
            </p:custDataLst>
          </p:nvPr>
        </p:nvPicPr>
        <p:blipFill>
          <a:blip r:embed="rId23" cstate="email"/>
          <a:srcRect/>
          <a:stretch>
            <a:fillRect/>
          </a:stretch>
        </p:blipFill>
        <p:spPr bwMode="auto">
          <a:xfrm>
            <a:off x="8218819" y="5932547"/>
            <a:ext cx="259674" cy="266700"/>
          </a:xfrm>
          <a:prstGeom prst="rect">
            <a:avLst/>
          </a:prstGeom>
          <a:noFill/>
        </p:spPr>
      </p:pic>
      <p:pic>
        <p:nvPicPr>
          <p:cNvPr id="19" name="Picture 6" descr="C:\Users\UserSim\Desktop\DS_icons\128x128 shadows\youtube.png">
            <a:hlinkClick r:id="rId24"/>
          </p:cNvPr>
          <p:cNvPicPr>
            <a:picLocks noChangeAspect="1" noChangeArrowheads="1"/>
          </p:cNvPicPr>
          <p:nvPr>
            <p:custDataLst>
              <p:tags r:id="rId12"/>
            </p:custDataLst>
          </p:nvPr>
        </p:nvPicPr>
        <p:blipFill>
          <a:blip r:embed="rId25" cstate="email"/>
          <a:srcRect/>
          <a:stretch>
            <a:fillRect/>
          </a:stretch>
        </p:blipFill>
        <p:spPr bwMode="auto">
          <a:xfrm>
            <a:off x="8531283" y="5932547"/>
            <a:ext cx="259674" cy="266700"/>
          </a:xfrm>
          <a:prstGeom prst="rect">
            <a:avLst/>
          </a:prstGeom>
          <a:noFill/>
        </p:spPr>
      </p:pic>
      <p:pic>
        <p:nvPicPr>
          <p:cNvPr id="20" name="Image 22" descr="Picto_Slideshare.gif">
            <a:hlinkClick r:id="rId26"/>
          </p:cNvPr>
          <p:cNvPicPr preferRelativeResize="0">
            <a:picLocks/>
          </p:cNvPicPr>
          <p:nvPr>
            <p:custDataLst>
              <p:tags r:id="rId13"/>
            </p:custDataLst>
          </p:nvPr>
        </p:nvPicPr>
        <p:blipFill>
          <a:blip r:embed="rId27" cstate="email"/>
          <a:srcRect l="4793" t="6316" r="5718" b="7969"/>
          <a:stretch>
            <a:fillRect/>
          </a:stretch>
        </p:blipFill>
        <p:spPr>
          <a:xfrm>
            <a:off x="7950618" y="5932550"/>
            <a:ext cx="215411" cy="238125"/>
          </a:xfrm>
          <a:prstGeom prst="roundRect">
            <a:avLst/>
          </a:prstGeom>
          <a:effectLst>
            <a:outerShdw blurRad="38100" dist="25400" dir="5400000" sx="98000" sy="98000" algn="t" rotWithShape="0">
              <a:schemeClr val="tx2">
                <a:alpha val="51000"/>
              </a:schemeClr>
            </a:outerShdw>
          </a:effectLst>
        </p:spPr>
      </p:pic>
    </p:spTree>
  </p:cSld>
  <p:clrMap bg1="lt1" tx1="dk1" bg2="lt2" tx2="dk2" accent1="accent1" accent2="accent2" accent3="accent3" accent4="accent4" accent5="accent5" accent6="accent6" hlink="hlink" folHlink="folHlink"/>
  <p:sldLayoutIdLst>
    <p:sldLayoutId id="2147483667" r:id="rId1"/>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Rectangle 7"/>
          <p:cNvSpPr/>
          <p:nvPr userDrawn="1">
            <p:custDataLst>
              <p:tags r:id="rId6"/>
            </p:custDataLst>
          </p:nvPr>
        </p:nvSpPr>
        <p:spPr bwMode="auto">
          <a:xfrm>
            <a:off x="-3890" y="2163291"/>
            <a:ext cx="9147240" cy="469860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1744042 w 12324337"/>
              <a:gd name="connsiteY7" fmla="*/ 1175529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233913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188049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188049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188049 h 2958168"/>
              <a:gd name="connsiteX8" fmla="*/ 1763257 w 12324337"/>
              <a:gd name="connsiteY8" fmla="*/ 2791 h 2958168"/>
              <a:gd name="connsiteX0" fmla="*/ 1763256 w 13203131"/>
              <a:gd name="connsiteY0" fmla="*/ 0 h 2958168"/>
              <a:gd name="connsiteX1" fmla="*/ 13202375 w 13203131"/>
              <a:gd name="connsiteY1" fmla="*/ 0 h 2958168"/>
              <a:gd name="connsiteX2" fmla="*/ 13201877 w 13203131"/>
              <a:gd name="connsiteY2" fmla="*/ 1476338 h 2958168"/>
              <a:gd name="connsiteX3" fmla="*/ 11929314 w 13203131"/>
              <a:gd name="connsiteY3" fmla="*/ 2153103 h 2958168"/>
              <a:gd name="connsiteX4" fmla="*/ 4958278 w 13203131"/>
              <a:gd name="connsiteY4" fmla="*/ 2159512 h 2958168"/>
              <a:gd name="connsiteX5" fmla="*/ 3821609 w 13203131"/>
              <a:gd name="connsiteY5" fmla="*/ 2958168 h 2958168"/>
              <a:gd name="connsiteX6" fmla="*/ 2640720 w 13203131"/>
              <a:gd name="connsiteY6" fmla="*/ 2174065 h 2958168"/>
              <a:gd name="connsiteX7" fmla="*/ 1758386 w 13203131"/>
              <a:gd name="connsiteY7" fmla="*/ 2188049 h 2958168"/>
              <a:gd name="connsiteX8" fmla="*/ 1763256 w 13203131"/>
              <a:gd name="connsiteY8" fmla="*/ 0 h 2958168"/>
              <a:gd name="connsiteX0" fmla="*/ 4870 w 11444745"/>
              <a:gd name="connsiteY0" fmla="*/ 0 h 2958168"/>
              <a:gd name="connsiteX1" fmla="*/ 11443989 w 11444745"/>
              <a:gd name="connsiteY1" fmla="*/ 0 h 2958168"/>
              <a:gd name="connsiteX2" fmla="*/ 11443491 w 11444745"/>
              <a:gd name="connsiteY2" fmla="*/ 1476338 h 2958168"/>
              <a:gd name="connsiteX3" fmla="*/ 10170928 w 11444745"/>
              <a:gd name="connsiteY3" fmla="*/ 2153103 h 2958168"/>
              <a:gd name="connsiteX4" fmla="*/ 3199892 w 11444745"/>
              <a:gd name="connsiteY4" fmla="*/ 2159512 h 2958168"/>
              <a:gd name="connsiteX5" fmla="*/ 2063223 w 11444745"/>
              <a:gd name="connsiteY5" fmla="*/ 2958168 h 2958168"/>
              <a:gd name="connsiteX6" fmla="*/ 882334 w 11444745"/>
              <a:gd name="connsiteY6" fmla="*/ 2174065 h 2958168"/>
              <a:gd name="connsiteX7" fmla="*/ 0 w 11444745"/>
              <a:gd name="connsiteY7" fmla="*/ 2188049 h 2958168"/>
              <a:gd name="connsiteX8" fmla="*/ 4870 w 11444745"/>
              <a:gd name="connsiteY8" fmla="*/ 0 h 2958168"/>
              <a:gd name="connsiteX0" fmla="*/ 4870 w 16276755"/>
              <a:gd name="connsiteY0" fmla="*/ 0 h 2958168"/>
              <a:gd name="connsiteX1" fmla="*/ 11443989 w 16276755"/>
              <a:gd name="connsiteY1" fmla="*/ 0 h 2958168"/>
              <a:gd name="connsiteX2" fmla="*/ 16275500 w 16276755"/>
              <a:gd name="connsiteY2" fmla="*/ 1268652 h 2958168"/>
              <a:gd name="connsiteX3" fmla="*/ 10170928 w 16276755"/>
              <a:gd name="connsiteY3" fmla="*/ 2153103 h 2958168"/>
              <a:gd name="connsiteX4" fmla="*/ 3199892 w 16276755"/>
              <a:gd name="connsiteY4" fmla="*/ 2159512 h 2958168"/>
              <a:gd name="connsiteX5" fmla="*/ 2063223 w 16276755"/>
              <a:gd name="connsiteY5" fmla="*/ 2958168 h 2958168"/>
              <a:gd name="connsiteX6" fmla="*/ 882334 w 16276755"/>
              <a:gd name="connsiteY6" fmla="*/ 2174065 h 2958168"/>
              <a:gd name="connsiteX7" fmla="*/ 0 w 16276755"/>
              <a:gd name="connsiteY7" fmla="*/ 2188049 h 2958168"/>
              <a:gd name="connsiteX8" fmla="*/ 4870 w 16276755"/>
              <a:gd name="connsiteY8" fmla="*/ 0 h 2958168"/>
              <a:gd name="connsiteX0" fmla="*/ 4870 w 16276755"/>
              <a:gd name="connsiteY0" fmla="*/ 0 h 2958168"/>
              <a:gd name="connsiteX1" fmla="*/ 11443989 w 16276755"/>
              <a:gd name="connsiteY1" fmla="*/ 0 h 2958168"/>
              <a:gd name="connsiteX2" fmla="*/ 16275500 w 16276755"/>
              <a:gd name="connsiteY2" fmla="*/ 1268652 h 2958168"/>
              <a:gd name="connsiteX3" fmla="*/ 15472016 w 16276755"/>
              <a:gd name="connsiteY3" fmla="*/ 2188049 h 2958168"/>
              <a:gd name="connsiteX4" fmla="*/ 3199892 w 16276755"/>
              <a:gd name="connsiteY4" fmla="*/ 2159512 h 2958168"/>
              <a:gd name="connsiteX5" fmla="*/ 2063223 w 16276755"/>
              <a:gd name="connsiteY5" fmla="*/ 2958168 h 2958168"/>
              <a:gd name="connsiteX6" fmla="*/ 882334 w 16276755"/>
              <a:gd name="connsiteY6" fmla="*/ 2174065 h 2958168"/>
              <a:gd name="connsiteX7" fmla="*/ 0 w 16276755"/>
              <a:gd name="connsiteY7" fmla="*/ 2188049 h 2958168"/>
              <a:gd name="connsiteX8" fmla="*/ 4870 w 16276755"/>
              <a:gd name="connsiteY8" fmla="*/ 0 h 2958168"/>
              <a:gd name="connsiteX0" fmla="*/ 4870 w 16278010"/>
              <a:gd name="connsiteY0" fmla="*/ 0 h 2958168"/>
              <a:gd name="connsiteX1" fmla="*/ 11443989 w 16278010"/>
              <a:gd name="connsiteY1" fmla="*/ 0 h 2958168"/>
              <a:gd name="connsiteX2" fmla="*/ 16276755 w 16278010"/>
              <a:gd name="connsiteY2" fmla="*/ 1717995 h 2958168"/>
              <a:gd name="connsiteX3" fmla="*/ 15472016 w 16278010"/>
              <a:gd name="connsiteY3" fmla="*/ 2188049 h 2958168"/>
              <a:gd name="connsiteX4" fmla="*/ 3199892 w 16278010"/>
              <a:gd name="connsiteY4" fmla="*/ 2159512 h 2958168"/>
              <a:gd name="connsiteX5" fmla="*/ 2063223 w 16278010"/>
              <a:gd name="connsiteY5" fmla="*/ 2958168 h 2958168"/>
              <a:gd name="connsiteX6" fmla="*/ 882334 w 16278010"/>
              <a:gd name="connsiteY6" fmla="*/ 2174065 h 2958168"/>
              <a:gd name="connsiteX7" fmla="*/ 0 w 16278010"/>
              <a:gd name="connsiteY7" fmla="*/ 2188049 h 2958168"/>
              <a:gd name="connsiteX8" fmla="*/ 4870 w 16278010"/>
              <a:gd name="connsiteY8" fmla="*/ 0 h 2958168"/>
              <a:gd name="connsiteX0" fmla="*/ 4870 w 16278010"/>
              <a:gd name="connsiteY0" fmla="*/ 0 h 2958168"/>
              <a:gd name="connsiteX1" fmla="*/ 11443989 w 16278010"/>
              <a:gd name="connsiteY1" fmla="*/ 0 h 2958168"/>
              <a:gd name="connsiteX2" fmla="*/ 16276755 w 16278010"/>
              <a:gd name="connsiteY2" fmla="*/ 1717995 h 2958168"/>
              <a:gd name="connsiteX3" fmla="*/ 15472016 w 16278010"/>
              <a:gd name="connsiteY3" fmla="*/ 2188049 h 2958168"/>
              <a:gd name="connsiteX4" fmla="*/ 3199892 w 16278010"/>
              <a:gd name="connsiteY4" fmla="*/ 2159512 h 2958168"/>
              <a:gd name="connsiteX5" fmla="*/ 2063223 w 16278010"/>
              <a:gd name="connsiteY5" fmla="*/ 2958168 h 2958168"/>
              <a:gd name="connsiteX6" fmla="*/ 882334 w 16278010"/>
              <a:gd name="connsiteY6" fmla="*/ 2174065 h 2958168"/>
              <a:gd name="connsiteX7" fmla="*/ 0 w 16278010"/>
              <a:gd name="connsiteY7" fmla="*/ 2188049 h 2958168"/>
              <a:gd name="connsiteX8" fmla="*/ 4870 w 16278010"/>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1 w 16273653"/>
              <a:gd name="connsiteY0" fmla="*/ 0 h 2958168"/>
              <a:gd name="connsiteX1" fmla="*/ 16273141 w 16273653"/>
              <a:gd name="connsiteY1" fmla="*/ 0 h 2958168"/>
              <a:gd name="connsiteX2" fmla="*/ 16271886 w 16273653"/>
              <a:gd name="connsiteY2" fmla="*/ 1717995 h 2958168"/>
              <a:gd name="connsiteX3" fmla="*/ 15467147 w 16273653"/>
              <a:gd name="connsiteY3" fmla="*/ 2188049 h 2958168"/>
              <a:gd name="connsiteX4" fmla="*/ 3195023 w 16273653"/>
              <a:gd name="connsiteY4" fmla="*/ 2159512 h 2958168"/>
              <a:gd name="connsiteX5" fmla="*/ 2058354 w 16273653"/>
              <a:gd name="connsiteY5" fmla="*/ 2958168 h 2958168"/>
              <a:gd name="connsiteX6" fmla="*/ 877465 w 16273653"/>
              <a:gd name="connsiteY6" fmla="*/ 2174065 h 2958168"/>
              <a:gd name="connsiteX7" fmla="*/ 2 w 16273653"/>
              <a:gd name="connsiteY7" fmla="*/ 2188049 h 2958168"/>
              <a:gd name="connsiteX8" fmla="*/ 1 w 16273653"/>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76364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76364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76364 h 2958168"/>
              <a:gd name="connsiteX8" fmla="*/ 4872 w 16278524"/>
              <a:gd name="connsiteY8" fmla="*/ 0 h 2958168"/>
              <a:gd name="connsiteX0" fmla="*/ 1 w 16273653"/>
              <a:gd name="connsiteY0" fmla="*/ 0 h 2958168"/>
              <a:gd name="connsiteX1" fmla="*/ 16273141 w 16273653"/>
              <a:gd name="connsiteY1" fmla="*/ 0 h 2958168"/>
              <a:gd name="connsiteX2" fmla="*/ 16271886 w 16273653"/>
              <a:gd name="connsiteY2" fmla="*/ 1717995 h 2958168"/>
              <a:gd name="connsiteX3" fmla="*/ 15467147 w 16273653"/>
              <a:gd name="connsiteY3" fmla="*/ 2188049 h 2958168"/>
              <a:gd name="connsiteX4" fmla="*/ 3195023 w 16273653"/>
              <a:gd name="connsiteY4" fmla="*/ 2159512 h 2958168"/>
              <a:gd name="connsiteX5" fmla="*/ 2058354 w 16273653"/>
              <a:gd name="connsiteY5" fmla="*/ 2958168 h 2958168"/>
              <a:gd name="connsiteX6" fmla="*/ 877465 w 16273653"/>
              <a:gd name="connsiteY6" fmla="*/ 2174065 h 2958168"/>
              <a:gd name="connsiteX7" fmla="*/ 2 w 16273653"/>
              <a:gd name="connsiteY7" fmla="*/ 2195845 h 2958168"/>
              <a:gd name="connsiteX8" fmla="*/ 1 w 16273653"/>
              <a:gd name="connsiteY8" fmla="*/ 0 h 2958168"/>
              <a:gd name="connsiteX0" fmla="*/ 1 w 21695427"/>
              <a:gd name="connsiteY0" fmla="*/ 0 h 2958168"/>
              <a:gd name="connsiteX1" fmla="*/ 16273141 w 21695427"/>
              <a:gd name="connsiteY1" fmla="*/ 0 h 2958168"/>
              <a:gd name="connsiteX2" fmla="*/ 21694172 w 21695427"/>
              <a:gd name="connsiteY2" fmla="*/ 1820764 h 2958168"/>
              <a:gd name="connsiteX3" fmla="*/ 15467147 w 21695427"/>
              <a:gd name="connsiteY3" fmla="*/ 2188049 h 2958168"/>
              <a:gd name="connsiteX4" fmla="*/ 3195023 w 21695427"/>
              <a:gd name="connsiteY4" fmla="*/ 2159512 h 2958168"/>
              <a:gd name="connsiteX5" fmla="*/ 2058354 w 21695427"/>
              <a:gd name="connsiteY5" fmla="*/ 2958168 h 2958168"/>
              <a:gd name="connsiteX6" fmla="*/ 877465 w 21695427"/>
              <a:gd name="connsiteY6" fmla="*/ 2174065 h 2958168"/>
              <a:gd name="connsiteX7" fmla="*/ 2 w 21695427"/>
              <a:gd name="connsiteY7" fmla="*/ 2195845 h 2958168"/>
              <a:gd name="connsiteX8" fmla="*/ 1 w 21695427"/>
              <a:gd name="connsiteY8" fmla="*/ 0 h 2958168"/>
              <a:gd name="connsiteX0" fmla="*/ 1 w 21695427"/>
              <a:gd name="connsiteY0" fmla="*/ 0 h 2958168"/>
              <a:gd name="connsiteX1" fmla="*/ 21694172 w 21695427"/>
              <a:gd name="connsiteY1" fmla="*/ 0 h 2958168"/>
              <a:gd name="connsiteX2" fmla="*/ 21694172 w 21695427"/>
              <a:gd name="connsiteY2" fmla="*/ 1820764 h 2958168"/>
              <a:gd name="connsiteX3" fmla="*/ 15467147 w 21695427"/>
              <a:gd name="connsiteY3" fmla="*/ 2188049 h 2958168"/>
              <a:gd name="connsiteX4" fmla="*/ 3195023 w 21695427"/>
              <a:gd name="connsiteY4" fmla="*/ 2159512 h 2958168"/>
              <a:gd name="connsiteX5" fmla="*/ 2058354 w 21695427"/>
              <a:gd name="connsiteY5" fmla="*/ 2958168 h 2958168"/>
              <a:gd name="connsiteX6" fmla="*/ 877465 w 21695427"/>
              <a:gd name="connsiteY6" fmla="*/ 2174065 h 2958168"/>
              <a:gd name="connsiteX7" fmla="*/ 2 w 21695427"/>
              <a:gd name="connsiteY7" fmla="*/ 2195845 h 2958168"/>
              <a:gd name="connsiteX8" fmla="*/ 1 w 21695427"/>
              <a:gd name="connsiteY8" fmla="*/ 0 h 2958168"/>
              <a:gd name="connsiteX0" fmla="*/ 1 w 21695939"/>
              <a:gd name="connsiteY0" fmla="*/ 0 h 2958168"/>
              <a:gd name="connsiteX1" fmla="*/ 21695427 w 21695939"/>
              <a:gd name="connsiteY1" fmla="*/ 0 h 2958168"/>
              <a:gd name="connsiteX2" fmla="*/ 21694172 w 21695939"/>
              <a:gd name="connsiteY2" fmla="*/ 1820764 h 2958168"/>
              <a:gd name="connsiteX3" fmla="*/ 15467147 w 21695939"/>
              <a:gd name="connsiteY3" fmla="*/ 2188049 h 2958168"/>
              <a:gd name="connsiteX4" fmla="*/ 3195023 w 21695939"/>
              <a:gd name="connsiteY4" fmla="*/ 2159512 h 2958168"/>
              <a:gd name="connsiteX5" fmla="*/ 2058354 w 21695939"/>
              <a:gd name="connsiteY5" fmla="*/ 2958168 h 2958168"/>
              <a:gd name="connsiteX6" fmla="*/ 877465 w 21695939"/>
              <a:gd name="connsiteY6" fmla="*/ 2174065 h 2958168"/>
              <a:gd name="connsiteX7" fmla="*/ 2 w 21695939"/>
              <a:gd name="connsiteY7" fmla="*/ 2195845 h 2958168"/>
              <a:gd name="connsiteX8" fmla="*/ 1 w 21695939"/>
              <a:gd name="connsiteY8" fmla="*/ 0 h 2958168"/>
              <a:gd name="connsiteX0" fmla="*/ 1 w 21695939"/>
              <a:gd name="connsiteY0" fmla="*/ 0 h 2958168"/>
              <a:gd name="connsiteX1" fmla="*/ 21695427 w 21695939"/>
              <a:gd name="connsiteY1" fmla="*/ 0 h 2958168"/>
              <a:gd name="connsiteX2" fmla="*/ 21694172 w 21695939"/>
              <a:gd name="connsiteY2" fmla="*/ 1820764 h 2958168"/>
              <a:gd name="connsiteX3" fmla="*/ 20899883 w 21695939"/>
              <a:gd name="connsiteY3" fmla="*/ 2195845 h 2958168"/>
              <a:gd name="connsiteX4" fmla="*/ 3195023 w 21695939"/>
              <a:gd name="connsiteY4" fmla="*/ 2159512 h 2958168"/>
              <a:gd name="connsiteX5" fmla="*/ 2058354 w 21695939"/>
              <a:gd name="connsiteY5" fmla="*/ 2958168 h 2958168"/>
              <a:gd name="connsiteX6" fmla="*/ 877465 w 21695939"/>
              <a:gd name="connsiteY6" fmla="*/ 2174065 h 2958168"/>
              <a:gd name="connsiteX7" fmla="*/ 2 w 21695939"/>
              <a:gd name="connsiteY7" fmla="*/ 2195845 h 2958168"/>
              <a:gd name="connsiteX8" fmla="*/ 1 w 21695939"/>
              <a:gd name="connsiteY8" fmla="*/ 0 h 2958168"/>
              <a:gd name="connsiteX0" fmla="*/ 2 w 21700437"/>
              <a:gd name="connsiteY0" fmla="*/ 0 h 4325468"/>
              <a:gd name="connsiteX1" fmla="*/ 21699925 w 21700437"/>
              <a:gd name="connsiteY1" fmla="*/ 1367300 h 4325468"/>
              <a:gd name="connsiteX2" fmla="*/ 21698670 w 21700437"/>
              <a:gd name="connsiteY2" fmla="*/ 3188064 h 4325468"/>
              <a:gd name="connsiteX3" fmla="*/ 20904381 w 21700437"/>
              <a:gd name="connsiteY3" fmla="*/ 3563145 h 4325468"/>
              <a:gd name="connsiteX4" fmla="*/ 3199521 w 21700437"/>
              <a:gd name="connsiteY4" fmla="*/ 3526812 h 4325468"/>
              <a:gd name="connsiteX5" fmla="*/ 2062852 w 21700437"/>
              <a:gd name="connsiteY5" fmla="*/ 4325468 h 4325468"/>
              <a:gd name="connsiteX6" fmla="*/ 881963 w 21700437"/>
              <a:gd name="connsiteY6" fmla="*/ 3541365 h 4325468"/>
              <a:gd name="connsiteX7" fmla="*/ 4500 w 21700437"/>
              <a:gd name="connsiteY7" fmla="*/ 3563145 h 4325468"/>
              <a:gd name="connsiteX8" fmla="*/ 2 w 21700437"/>
              <a:gd name="connsiteY8" fmla="*/ 0 h 4325468"/>
              <a:gd name="connsiteX0" fmla="*/ 2 w 21699925"/>
              <a:gd name="connsiteY0" fmla="*/ 0 h 4325468"/>
              <a:gd name="connsiteX1" fmla="*/ 21698669 w 21699925"/>
              <a:gd name="connsiteY1" fmla="*/ 0 h 4325468"/>
              <a:gd name="connsiteX2" fmla="*/ 21698670 w 21699925"/>
              <a:gd name="connsiteY2" fmla="*/ 3188064 h 4325468"/>
              <a:gd name="connsiteX3" fmla="*/ 20904381 w 21699925"/>
              <a:gd name="connsiteY3" fmla="*/ 3563145 h 4325468"/>
              <a:gd name="connsiteX4" fmla="*/ 3199521 w 21699925"/>
              <a:gd name="connsiteY4" fmla="*/ 3526812 h 4325468"/>
              <a:gd name="connsiteX5" fmla="*/ 2062852 w 21699925"/>
              <a:gd name="connsiteY5" fmla="*/ 4325468 h 4325468"/>
              <a:gd name="connsiteX6" fmla="*/ 881963 w 21699925"/>
              <a:gd name="connsiteY6" fmla="*/ 3541365 h 4325468"/>
              <a:gd name="connsiteX7" fmla="*/ 4500 w 21699925"/>
              <a:gd name="connsiteY7" fmla="*/ 3563145 h 4325468"/>
              <a:gd name="connsiteX8" fmla="*/ 2 w 21699925"/>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1918176 w 22713720"/>
              <a:gd name="connsiteY3" fmla="*/ 3563145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1018295 w 22713720"/>
              <a:gd name="connsiteY7" fmla="*/ 3563145 h 4325468"/>
              <a:gd name="connsiteX8" fmla="*/ 3 w 22713720"/>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1918176 w 22713720"/>
              <a:gd name="connsiteY3" fmla="*/ 3563145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0 w 22713720"/>
              <a:gd name="connsiteY7" fmla="*/ 3529270 h 4325468"/>
              <a:gd name="connsiteX8" fmla="*/ 3 w 22713720"/>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1918176 w 22713720"/>
              <a:gd name="connsiteY3" fmla="*/ 3563145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2 w 22713720"/>
              <a:gd name="connsiteY7" fmla="*/ 3551158 h 4325468"/>
              <a:gd name="connsiteX8" fmla="*/ 3 w 22713720"/>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0899886 w 22713720"/>
              <a:gd name="connsiteY3" fmla="*/ 3551158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2 w 22713720"/>
              <a:gd name="connsiteY7" fmla="*/ 3551158 h 4325468"/>
              <a:gd name="connsiteX8" fmla="*/ 3 w 22713720"/>
              <a:gd name="connsiteY8" fmla="*/ 0 h 4325468"/>
              <a:gd name="connsiteX0" fmla="*/ 3 w 22712977"/>
              <a:gd name="connsiteY0" fmla="*/ 0 h 4325468"/>
              <a:gd name="connsiteX1" fmla="*/ 22712464 w 22712977"/>
              <a:gd name="connsiteY1" fmla="*/ 0 h 4325468"/>
              <a:gd name="connsiteX2" fmla="*/ 21694177 w 22712977"/>
              <a:gd name="connsiteY2" fmla="*/ 3166173 h 4325468"/>
              <a:gd name="connsiteX3" fmla="*/ 20899886 w 22712977"/>
              <a:gd name="connsiteY3" fmla="*/ 3551158 h 4325468"/>
              <a:gd name="connsiteX4" fmla="*/ 4213316 w 22712977"/>
              <a:gd name="connsiteY4" fmla="*/ 3526812 h 4325468"/>
              <a:gd name="connsiteX5" fmla="*/ 3076647 w 22712977"/>
              <a:gd name="connsiteY5" fmla="*/ 4325468 h 4325468"/>
              <a:gd name="connsiteX6" fmla="*/ 1895758 w 22712977"/>
              <a:gd name="connsiteY6" fmla="*/ 3541365 h 4325468"/>
              <a:gd name="connsiteX7" fmla="*/ 2 w 22712977"/>
              <a:gd name="connsiteY7" fmla="*/ 3551158 h 4325468"/>
              <a:gd name="connsiteX8" fmla="*/ 3 w 22712977"/>
              <a:gd name="connsiteY8" fmla="*/ 0 h 4325468"/>
              <a:gd name="connsiteX0" fmla="*/ 3 w 21695432"/>
              <a:gd name="connsiteY0" fmla="*/ 0 h 4325468"/>
              <a:gd name="connsiteX1" fmla="*/ 21153955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895758 w 21695432"/>
              <a:gd name="connsiteY6" fmla="*/ 3541365 h 4325468"/>
              <a:gd name="connsiteX7" fmla="*/ 2 w 21695432"/>
              <a:gd name="connsiteY7" fmla="*/ 3551158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895758 w 21695432"/>
              <a:gd name="connsiteY6" fmla="*/ 3541365 h 4325468"/>
              <a:gd name="connsiteX7" fmla="*/ 2 w 21695432"/>
              <a:gd name="connsiteY7" fmla="*/ 3551158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895758 w 21695432"/>
              <a:gd name="connsiteY6" fmla="*/ 3541365 h 4325468"/>
              <a:gd name="connsiteX7" fmla="*/ 5 w 21695432"/>
              <a:gd name="connsiteY7" fmla="*/ 3526990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902293 w 21695432"/>
              <a:gd name="connsiteY6" fmla="*/ 3526990 h 4325468"/>
              <a:gd name="connsiteX7" fmla="*/ 5 w 21695432"/>
              <a:gd name="connsiteY7" fmla="*/ 3526990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9849 w 21695432"/>
              <a:gd name="connsiteY4" fmla="*/ 3526990 h 4325468"/>
              <a:gd name="connsiteX5" fmla="*/ 3076647 w 21695432"/>
              <a:gd name="connsiteY5" fmla="*/ 4325468 h 4325468"/>
              <a:gd name="connsiteX6" fmla="*/ 1902293 w 21695432"/>
              <a:gd name="connsiteY6" fmla="*/ 3526990 h 4325468"/>
              <a:gd name="connsiteX7" fmla="*/ 5 w 21695432"/>
              <a:gd name="connsiteY7" fmla="*/ 3526990 h 4325468"/>
              <a:gd name="connsiteX8" fmla="*/ 3 w 21695432"/>
              <a:gd name="connsiteY8" fmla="*/ 0 h 4325468"/>
              <a:gd name="connsiteX0" fmla="*/ 0 w 21725855"/>
              <a:gd name="connsiteY0" fmla="*/ 10139197 h 10229976"/>
              <a:gd name="connsiteX1" fmla="*/ 21725167 w 21725855"/>
              <a:gd name="connsiteY1" fmla="*/ 3 h 10229976"/>
              <a:gd name="connsiteX2" fmla="*/ 21725167 w 21725855"/>
              <a:gd name="connsiteY2" fmla="*/ 3144285 h 10229976"/>
              <a:gd name="connsiteX3" fmla="*/ 20930876 w 21725855"/>
              <a:gd name="connsiteY3" fmla="*/ 3529270 h 10229976"/>
              <a:gd name="connsiteX4" fmla="*/ 4250839 w 21725855"/>
              <a:gd name="connsiteY4" fmla="*/ 3505102 h 10229976"/>
              <a:gd name="connsiteX5" fmla="*/ 3107637 w 21725855"/>
              <a:gd name="connsiteY5" fmla="*/ 4303580 h 10229976"/>
              <a:gd name="connsiteX6" fmla="*/ 1933283 w 21725855"/>
              <a:gd name="connsiteY6" fmla="*/ 3505102 h 10229976"/>
              <a:gd name="connsiteX7" fmla="*/ 30995 w 21725855"/>
              <a:gd name="connsiteY7" fmla="*/ 3505102 h 10229976"/>
              <a:gd name="connsiteX8" fmla="*/ 0 w 21725855"/>
              <a:gd name="connsiteY8" fmla="*/ 10139197 h 10229976"/>
              <a:gd name="connsiteX0" fmla="*/ 0 w 21725203"/>
              <a:gd name="connsiteY0" fmla="*/ 6995113 h 7085892"/>
              <a:gd name="connsiteX1" fmla="*/ 21694175 w 21725203"/>
              <a:gd name="connsiteY1" fmla="*/ 6952895 h 7085892"/>
              <a:gd name="connsiteX2" fmla="*/ 21725167 w 21725203"/>
              <a:gd name="connsiteY2" fmla="*/ 201 h 7085892"/>
              <a:gd name="connsiteX3" fmla="*/ 20930876 w 21725203"/>
              <a:gd name="connsiteY3" fmla="*/ 385186 h 7085892"/>
              <a:gd name="connsiteX4" fmla="*/ 4250839 w 21725203"/>
              <a:gd name="connsiteY4" fmla="*/ 361018 h 7085892"/>
              <a:gd name="connsiteX5" fmla="*/ 3107637 w 21725203"/>
              <a:gd name="connsiteY5" fmla="*/ 1159496 h 7085892"/>
              <a:gd name="connsiteX6" fmla="*/ 1933283 w 21725203"/>
              <a:gd name="connsiteY6" fmla="*/ 361018 h 7085892"/>
              <a:gd name="connsiteX7" fmla="*/ 30995 w 21725203"/>
              <a:gd name="connsiteY7" fmla="*/ 361018 h 7085892"/>
              <a:gd name="connsiteX8" fmla="*/ 0 w 21725203"/>
              <a:gd name="connsiteY8" fmla="*/ 6995113 h 7085892"/>
              <a:gd name="connsiteX0" fmla="*/ 0 w 21725203"/>
              <a:gd name="connsiteY0" fmla="*/ 6995113 h 7085892"/>
              <a:gd name="connsiteX1" fmla="*/ 21694175 w 21725203"/>
              <a:gd name="connsiteY1" fmla="*/ 6888786 h 7085892"/>
              <a:gd name="connsiteX2" fmla="*/ 21725167 w 21725203"/>
              <a:gd name="connsiteY2" fmla="*/ 201 h 7085892"/>
              <a:gd name="connsiteX3" fmla="*/ 20930876 w 21725203"/>
              <a:gd name="connsiteY3" fmla="*/ 385186 h 7085892"/>
              <a:gd name="connsiteX4" fmla="*/ 4250839 w 21725203"/>
              <a:gd name="connsiteY4" fmla="*/ 361018 h 7085892"/>
              <a:gd name="connsiteX5" fmla="*/ 3107637 w 21725203"/>
              <a:gd name="connsiteY5" fmla="*/ 1159496 h 7085892"/>
              <a:gd name="connsiteX6" fmla="*/ 1933283 w 21725203"/>
              <a:gd name="connsiteY6" fmla="*/ 361018 h 7085892"/>
              <a:gd name="connsiteX7" fmla="*/ 30995 w 21725203"/>
              <a:gd name="connsiteY7" fmla="*/ 361018 h 7085892"/>
              <a:gd name="connsiteX8" fmla="*/ 0 w 21725203"/>
              <a:gd name="connsiteY8" fmla="*/ 6995113 h 7085892"/>
              <a:gd name="connsiteX0" fmla="*/ 0 w 21725203"/>
              <a:gd name="connsiteY0" fmla="*/ 6995113 h 7085892"/>
              <a:gd name="connsiteX1" fmla="*/ 21694175 w 21725203"/>
              <a:gd name="connsiteY1" fmla="*/ 6920841 h 7085892"/>
              <a:gd name="connsiteX2" fmla="*/ 21725167 w 21725203"/>
              <a:gd name="connsiteY2" fmla="*/ 201 h 7085892"/>
              <a:gd name="connsiteX3" fmla="*/ 20930876 w 21725203"/>
              <a:gd name="connsiteY3" fmla="*/ 385186 h 7085892"/>
              <a:gd name="connsiteX4" fmla="*/ 4250839 w 21725203"/>
              <a:gd name="connsiteY4" fmla="*/ 361018 h 7085892"/>
              <a:gd name="connsiteX5" fmla="*/ 3107637 w 21725203"/>
              <a:gd name="connsiteY5" fmla="*/ 1159496 h 7085892"/>
              <a:gd name="connsiteX6" fmla="*/ 1933283 w 21725203"/>
              <a:gd name="connsiteY6" fmla="*/ 361018 h 7085892"/>
              <a:gd name="connsiteX7" fmla="*/ 30995 w 21725203"/>
              <a:gd name="connsiteY7" fmla="*/ 361018 h 7085892"/>
              <a:gd name="connsiteX8" fmla="*/ 0 w 21725203"/>
              <a:gd name="connsiteY8" fmla="*/ 6995113 h 7085892"/>
              <a:gd name="connsiteX0" fmla="*/ 0 w 21756164"/>
              <a:gd name="connsiteY0" fmla="*/ 6995113 h 7085892"/>
              <a:gd name="connsiteX1" fmla="*/ 21756159 w 21756164"/>
              <a:gd name="connsiteY1" fmla="*/ 6952895 h 7085892"/>
              <a:gd name="connsiteX2" fmla="*/ 21725167 w 21756164"/>
              <a:gd name="connsiteY2" fmla="*/ 201 h 7085892"/>
              <a:gd name="connsiteX3" fmla="*/ 20930876 w 21756164"/>
              <a:gd name="connsiteY3" fmla="*/ 385186 h 7085892"/>
              <a:gd name="connsiteX4" fmla="*/ 4250839 w 21756164"/>
              <a:gd name="connsiteY4" fmla="*/ 361018 h 7085892"/>
              <a:gd name="connsiteX5" fmla="*/ 3107637 w 21756164"/>
              <a:gd name="connsiteY5" fmla="*/ 1159496 h 7085892"/>
              <a:gd name="connsiteX6" fmla="*/ 1933283 w 21756164"/>
              <a:gd name="connsiteY6" fmla="*/ 361018 h 7085892"/>
              <a:gd name="connsiteX7" fmla="*/ 30995 w 21756164"/>
              <a:gd name="connsiteY7" fmla="*/ 361018 h 7085892"/>
              <a:gd name="connsiteX8" fmla="*/ 0 w 21756164"/>
              <a:gd name="connsiteY8" fmla="*/ 6995113 h 7085892"/>
              <a:gd name="connsiteX0" fmla="*/ 0 w 21756164"/>
              <a:gd name="connsiteY0" fmla="*/ 6995113 h 7086228"/>
              <a:gd name="connsiteX1" fmla="*/ 21756159 w 21756164"/>
              <a:gd name="connsiteY1" fmla="*/ 6952895 h 7086228"/>
              <a:gd name="connsiteX2" fmla="*/ 21725167 w 21756164"/>
              <a:gd name="connsiteY2" fmla="*/ 201 h 7086228"/>
              <a:gd name="connsiteX3" fmla="*/ 20930876 w 21756164"/>
              <a:gd name="connsiteY3" fmla="*/ 385186 h 7086228"/>
              <a:gd name="connsiteX4" fmla="*/ 4250839 w 21756164"/>
              <a:gd name="connsiteY4" fmla="*/ 361018 h 7086228"/>
              <a:gd name="connsiteX5" fmla="*/ 3107637 w 21756164"/>
              <a:gd name="connsiteY5" fmla="*/ 1159496 h 7086228"/>
              <a:gd name="connsiteX6" fmla="*/ 1933283 w 21756164"/>
              <a:gd name="connsiteY6" fmla="*/ 361018 h 7086228"/>
              <a:gd name="connsiteX7" fmla="*/ 2 w 21756164"/>
              <a:gd name="connsiteY7" fmla="*/ 393072 h 7086228"/>
              <a:gd name="connsiteX8" fmla="*/ 0 w 21756164"/>
              <a:gd name="connsiteY8" fmla="*/ 6995113 h 7086228"/>
              <a:gd name="connsiteX0" fmla="*/ 0 w 21756164"/>
              <a:gd name="connsiteY0" fmla="*/ 6995113 h 7086157"/>
              <a:gd name="connsiteX1" fmla="*/ 21756159 w 21756164"/>
              <a:gd name="connsiteY1" fmla="*/ 6952895 h 7086157"/>
              <a:gd name="connsiteX2" fmla="*/ 21725167 w 21756164"/>
              <a:gd name="connsiteY2" fmla="*/ 201 h 7086157"/>
              <a:gd name="connsiteX3" fmla="*/ 20930876 w 21756164"/>
              <a:gd name="connsiteY3" fmla="*/ 385186 h 7086157"/>
              <a:gd name="connsiteX4" fmla="*/ 4250839 w 21756164"/>
              <a:gd name="connsiteY4" fmla="*/ 361018 h 7086157"/>
              <a:gd name="connsiteX5" fmla="*/ 3107637 w 21756164"/>
              <a:gd name="connsiteY5" fmla="*/ 1159496 h 7086157"/>
              <a:gd name="connsiteX6" fmla="*/ 1933283 w 21756164"/>
              <a:gd name="connsiteY6" fmla="*/ 361018 h 7086157"/>
              <a:gd name="connsiteX7" fmla="*/ 26140 w 21756164"/>
              <a:gd name="connsiteY7" fmla="*/ 386312 h 7086157"/>
              <a:gd name="connsiteX8" fmla="*/ 0 w 21756164"/>
              <a:gd name="connsiteY8" fmla="*/ 6995113 h 7086157"/>
              <a:gd name="connsiteX0" fmla="*/ 0 w 21756164"/>
              <a:gd name="connsiteY0" fmla="*/ 6995113 h 7085875"/>
              <a:gd name="connsiteX1" fmla="*/ 21756159 w 21756164"/>
              <a:gd name="connsiteY1" fmla="*/ 6952895 h 7085875"/>
              <a:gd name="connsiteX2" fmla="*/ 21725167 w 21756164"/>
              <a:gd name="connsiteY2" fmla="*/ 201 h 7085875"/>
              <a:gd name="connsiteX3" fmla="*/ 20930876 w 21756164"/>
              <a:gd name="connsiteY3" fmla="*/ 385186 h 7085875"/>
              <a:gd name="connsiteX4" fmla="*/ 4250839 w 21756164"/>
              <a:gd name="connsiteY4" fmla="*/ 361018 h 7085875"/>
              <a:gd name="connsiteX5" fmla="*/ 3107637 w 21756164"/>
              <a:gd name="connsiteY5" fmla="*/ 1159496 h 7085875"/>
              <a:gd name="connsiteX6" fmla="*/ 1933283 w 21756164"/>
              <a:gd name="connsiteY6" fmla="*/ 361018 h 7085875"/>
              <a:gd name="connsiteX7" fmla="*/ 26140 w 21756164"/>
              <a:gd name="connsiteY7" fmla="*/ 359281 h 7085875"/>
              <a:gd name="connsiteX8" fmla="*/ 0 w 21756164"/>
              <a:gd name="connsiteY8" fmla="*/ 6995113 h 7085875"/>
              <a:gd name="connsiteX0" fmla="*/ 472961 w 21730024"/>
              <a:gd name="connsiteY0" fmla="*/ 6272426 h 6953376"/>
              <a:gd name="connsiteX1" fmla="*/ 21730019 w 21730024"/>
              <a:gd name="connsiteY1" fmla="*/ 6952895 h 6953376"/>
              <a:gd name="connsiteX2" fmla="*/ 21699027 w 21730024"/>
              <a:gd name="connsiteY2" fmla="*/ 201 h 6953376"/>
              <a:gd name="connsiteX3" fmla="*/ 20904736 w 21730024"/>
              <a:gd name="connsiteY3" fmla="*/ 385186 h 6953376"/>
              <a:gd name="connsiteX4" fmla="*/ 4224699 w 21730024"/>
              <a:gd name="connsiteY4" fmla="*/ 361018 h 6953376"/>
              <a:gd name="connsiteX5" fmla="*/ 3081497 w 21730024"/>
              <a:gd name="connsiteY5" fmla="*/ 1159496 h 6953376"/>
              <a:gd name="connsiteX6" fmla="*/ 1907143 w 21730024"/>
              <a:gd name="connsiteY6" fmla="*/ 361018 h 6953376"/>
              <a:gd name="connsiteX7" fmla="*/ 0 w 21730024"/>
              <a:gd name="connsiteY7" fmla="*/ 359281 h 6953376"/>
              <a:gd name="connsiteX8" fmla="*/ 472961 w 21730024"/>
              <a:gd name="connsiteY8" fmla="*/ 6272426 h 6953376"/>
              <a:gd name="connsiteX0" fmla="*/ 479 w 21730024"/>
              <a:gd name="connsiteY0" fmla="*/ 6946935 h 7038202"/>
              <a:gd name="connsiteX1" fmla="*/ 21730019 w 21730024"/>
              <a:gd name="connsiteY1" fmla="*/ 6952895 h 7038202"/>
              <a:gd name="connsiteX2" fmla="*/ 21699027 w 21730024"/>
              <a:gd name="connsiteY2" fmla="*/ 201 h 7038202"/>
              <a:gd name="connsiteX3" fmla="*/ 20904736 w 21730024"/>
              <a:gd name="connsiteY3" fmla="*/ 385186 h 7038202"/>
              <a:gd name="connsiteX4" fmla="*/ 4224699 w 21730024"/>
              <a:gd name="connsiteY4" fmla="*/ 361018 h 7038202"/>
              <a:gd name="connsiteX5" fmla="*/ 3081497 w 21730024"/>
              <a:gd name="connsiteY5" fmla="*/ 1159496 h 7038202"/>
              <a:gd name="connsiteX6" fmla="*/ 1907143 w 21730024"/>
              <a:gd name="connsiteY6" fmla="*/ 361018 h 7038202"/>
              <a:gd name="connsiteX7" fmla="*/ 0 w 21730024"/>
              <a:gd name="connsiteY7" fmla="*/ 359281 h 7038202"/>
              <a:gd name="connsiteX8" fmla="*/ 479 w 21730024"/>
              <a:gd name="connsiteY8" fmla="*/ 6946935 h 7038202"/>
              <a:gd name="connsiteX0" fmla="*/ 85846 w 21815391"/>
              <a:gd name="connsiteY0" fmla="*/ 6946935 h 6953376"/>
              <a:gd name="connsiteX1" fmla="*/ 21815386 w 21815391"/>
              <a:gd name="connsiteY1" fmla="*/ 6952895 h 6953376"/>
              <a:gd name="connsiteX2" fmla="*/ 21784394 w 21815391"/>
              <a:gd name="connsiteY2" fmla="*/ 201 h 6953376"/>
              <a:gd name="connsiteX3" fmla="*/ 20990103 w 21815391"/>
              <a:gd name="connsiteY3" fmla="*/ 385186 h 6953376"/>
              <a:gd name="connsiteX4" fmla="*/ 4310066 w 21815391"/>
              <a:gd name="connsiteY4" fmla="*/ 361018 h 6953376"/>
              <a:gd name="connsiteX5" fmla="*/ 3166864 w 21815391"/>
              <a:gd name="connsiteY5" fmla="*/ 1159496 h 6953376"/>
              <a:gd name="connsiteX6" fmla="*/ 1992510 w 21815391"/>
              <a:gd name="connsiteY6" fmla="*/ 361018 h 6953376"/>
              <a:gd name="connsiteX7" fmla="*/ 85367 w 21815391"/>
              <a:gd name="connsiteY7" fmla="*/ 359281 h 6953376"/>
              <a:gd name="connsiteX8" fmla="*/ 85846 w 21815391"/>
              <a:gd name="connsiteY8" fmla="*/ 6946935 h 6953376"/>
              <a:gd name="connsiteX0" fmla="*/ 479 w 21730024"/>
              <a:gd name="connsiteY0" fmla="*/ 6946935 h 6953376"/>
              <a:gd name="connsiteX1" fmla="*/ 21730019 w 21730024"/>
              <a:gd name="connsiteY1" fmla="*/ 6952895 h 6953376"/>
              <a:gd name="connsiteX2" fmla="*/ 21699027 w 21730024"/>
              <a:gd name="connsiteY2" fmla="*/ 201 h 6953376"/>
              <a:gd name="connsiteX3" fmla="*/ 20904736 w 21730024"/>
              <a:gd name="connsiteY3" fmla="*/ 385186 h 6953376"/>
              <a:gd name="connsiteX4" fmla="*/ 4224699 w 21730024"/>
              <a:gd name="connsiteY4" fmla="*/ 361018 h 6953376"/>
              <a:gd name="connsiteX5" fmla="*/ 3081497 w 21730024"/>
              <a:gd name="connsiteY5" fmla="*/ 1159496 h 6953376"/>
              <a:gd name="connsiteX6" fmla="*/ 1907143 w 21730024"/>
              <a:gd name="connsiteY6" fmla="*/ 361018 h 6953376"/>
              <a:gd name="connsiteX7" fmla="*/ 0 w 21730024"/>
              <a:gd name="connsiteY7" fmla="*/ 359281 h 6953376"/>
              <a:gd name="connsiteX8" fmla="*/ 479 w 21730024"/>
              <a:gd name="connsiteY8" fmla="*/ 6946935 h 6953376"/>
              <a:gd name="connsiteX0" fmla="*/ 479 w 21699030"/>
              <a:gd name="connsiteY0" fmla="*/ 6946937 h 6946937"/>
              <a:gd name="connsiteX1" fmla="*/ 21344051 w 21699030"/>
              <a:gd name="connsiteY1" fmla="*/ 6787711 h 6946937"/>
              <a:gd name="connsiteX2" fmla="*/ 21699027 w 21699030"/>
              <a:gd name="connsiteY2" fmla="*/ 203 h 6946937"/>
              <a:gd name="connsiteX3" fmla="*/ 20904736 w 21699030"/>
              <a:gd name="connsiteY3" fmla="*/ 385188 h 6946937"/>
              <a:gd name="connsiteX4" fmla="*/ 4224699 w 21699030"/>
              <a:gd name="connsiteY4" fmla="*/ 361020 h 6946937"/>
              <a:gd name="connsiteX5" fmla="*/ 3081497 w 21699030"/>
              <a:gd name="connsiteY5" fmla="*/ 1159498 h 6946937"/>
              <a:gd name="connsiteX6" fmla="*/ 1907143 w 21699030"/>
              <a:gd name="connsiteY6" fmla="*/ 361020 h 6946937"/>
              <a:gd name="connsiteX7" fmla="*/ 0 w 21699030"/>
              <a:gd name="connsiteY7" fmla="*/ 359283 h 6946937"/>
              <a:gd name="connsiteX8" fmla="*/ 479 w 21699030"/>
              <a:gd name="connsiteY8" fmla="*/ 6946937 h 6946937"/>
              <a:gd name="connsiteX0" fmla="*/ 479 w 21703452"/>
              <a:gd name="connsiteY0" fmla="*/ 6946935 h 6946935"/>
              <a:gd name="connsiteX1" fmla="*/ 21703403 w 21703452"/>
              <a:gd name="connsiteY1" fmla="*/ 6946012 h 6946935"/>
              <a:gd name="connsiteX2" fmla="*/ 21699027 w 21703452"/>
              <a:gd name="connsiteY2" fmla="*/ 201 h 6946935"/>
              <a:gd name="connsiteX3" fmla="*/ 20904736 w 21703452"/>
              <a:gd name="connsiteY3" fmla="*/ 385186 h 6946935"/>
              <a:gd name="connsiteX4" fmla="*/ 4224699 w 21703452"/>
              <a:gd name="connsiteY4" fmla="*/ 361018 h 6946935"/>
              <a:gd name="connsiteX5" fmla="*/ 3081497 w 21703452"/>
              <a:gd name="connsiteY5" fmla="*/ 1159496 h 6946935"/>
              <a:gd name="connsiteX6" fmla="*/ 1907143 w 21703452"/>
              <a:gd name="connsiteY6" fmla="*/ 361018 h 6946935"/>
              <a:gd name="connsiteX7" fmla="*/ 0 w 21703452"/>
              <a:gd name="connsiteY7" fmla="*/ 359281 h 6946935"/>
              <a:gd name="connsiteX8" fmla="*/ 479 w 21703452"/>
              <a:gd name="connsiteY8" fmla="*/ 6946935 h 6946935"/>
              <a:gd name="connsiteX0" fmla="*/ 479 w 21869774"/>
              <a:gd name="connsiteY0" fmla="*/ 6946945 h 6946945"/>
              <a:gd name="connsiteX1" fmla="*/ 21869772 w 21869774"/>
              <a:gd name="connsiteY1" fmla="*/ 6505527 h 6946945"/>
              <a:gd name="connsiteX2" fmla="*/ 21699027 w 21869774"/>
              <a:gd name="connsiteY2" fmla="*/ 211 h 6946945"/>
              <a:gd name="connsiteX3" fmla="*/ 20904736 w 21869774"/>
              <a:gd name="connsiteY3" fmla="*/ 385196 h 6946945"/>
              <a:gd name="connsiteX4" fmla="*/ 4224699 w 21869774"/>
              <a:gd name="connsiteY4" fmla="*/ 361028 h 6946945"/>
              <a:gd name="connsiteX5" fmla="*/ 3081497 w 21869774"/>
              <a:gd name="connsiteY5" fmla="*/ 1159506 h 6946945"/>
              <a:gd name="connsiteX6" fmla="*/ 1907143 w 21869774"/>
              <a:gd name="connsiteY6" fmla="*/ 361028 h 6946945"/>
              <a:gd name="connsiteX7" fmla="*/ 0 w 21869774"/>
              <a:gd name="connsiteY7" fmla="*/ 359291 h 6946945"/>
              <a:gd name="connsiteX8" fmla="*/ 479 w 21869774"/>
              <a:gd name="connsiteY8" fmla="*/ 6946945 h 6946945"/>
              <a:gd name="connsiteX0" fmla="*/ 479 w 21703454"/>
              <a:gd name="connsiteY0" fmla="*/ 6946935 h 6953376"/>
              <a:gd name="connsiteX1" fmla="*/ 21703405 w 21703454"/>
              <a:gd name="connsiteY1" fmla="*/ 6952895 h 6953376"/>
              <a:gd name="connsiteX2" fmla="*/ 21699027 w 21703454"/>
              <a:gd name="connsiteY2" fmla="*/ 201 h 6953376"/>
              <a:gd name="connsiteX3" fmla="*/ 20904736 w 21703454"/>
              <a:gd name="connsiteY3" fmla="*/ 385186 h 6953376"/>
              <a:gd name="connsiteX4" fmla="*/ 4224699 w 21703454"/>
              <a:gd name="connsiteY4" fmla="*/ 361018 h 6953376"/>
              <a:gd name="connsiteX5" fmla="*/ 3081497 w 21703454"/>
              <a:gd name="connsiteY5" fmla="*/ 1159496 h 6953376"/>
              <a:gd name="connsiteX6" fmla="*/ 1907143 w 21703454"/>
              <a:gd name="connsiteY6" fmla="*/ 361018 h 6953376"/>
              <a:gd name="connsiteX7" fmla="*/ 0 w 21703454"/>
              <a:gd name="connsiteY7" fmla="*/ 359281 h 6953376"/>
              <a:gd name="connsiteX8" fmla="*/ 479 w 21703454"/>
              <a:gd name="connsiteY8" fmla="*/ 6946935 h 6953376"/>
              <a:gd name="connsiteX0" fmla="*/ 479 w 21703404"/>
              <a:gd name="connsiteY0" fmla="*/ 6947131 h 6953091"/>
              <a:gd name="connsiteX1" fmla="*/ 21703405 w 21703404"/>
              <a:gd name="connsiteY1" fmla="*/ 6953091 h 6953091"/>
              <a:gd name="connsiteX2" fmla="*/ 21699027 w 21703404"/>
              <a:gd name="connsiteY2" fmla="*/ 397 h 6953091"/>
              <a:gd name="connsiteX3" fmla="*/ 20904736 w 21703404"/>
              <a:gd name="connsiteY3" fmla="*/ 385382 h 6953091"/>
              <a:gd name="connsiteX4" fmla="*/ 4224699 w 21703404"/>
              <a:gd name="connsiteY4" fmla="*/ 361214 h 6953091"/>
              <a:gd name="connsiteX5" fmla="*/ 3081497 w 21703404"/>
              <a:gd name="connsiteY5" fmla="*/ 1159692 h 6953091"/>
              <a:gd name="connsiteX6" fmla="*/ 1907143 w 21703404"/>
              <a:gd name="connsiteY6" fmla="*/ 361214 h 6953091"/>
              <a:gd name="connsiteX7" fmla="*/ 0 w 21703404"/>
              <a:gd name="connsiteY7" fmla="*/ 359477 h 6953091"/>
              <a:gd name="connsiteX8" fmla="*/ 479 w 21703404"/>
              <a:gd name="connsiteY8" fmla="*/ 6947131 h 6953091"/>
              <a:gd name="connsiteX0" fmla="*/ 479 w 21703404"/>
              <a:gd name="connsiteY0" fmla="*/ 6946733 h 6952693"/>
              <a:gd name="connsiteX1" fmla="*/ 21703405 w 21703404"/>
              <a:gd name="connsiteY1" fmla="*/ 6952693 h 6952693"/>
              <a:gd name="connsiteX2" fmla="*/ 21699027 w 21703404"/>
              <a:gd name="connsiteY2" fmla="*/ -1 h 6952693"/>
              <a:gd name="connsiteX3" fmla="*/ 20904736 w 21703404"/>
              <a:gd name="connsiteY3" fmla="*/ 384984 h 6952693"/>
              <a:gd name="connsiteX4" fmla="*/ 4224699 w 21703404"/>
              <a:gd name="connsiteY4" fmla="*/ 360816 h 6952693"/>
              <a:gd name="connsiteX5" fmla="*/ 3081497 w 21703404"/>
              <a:gd name="connsiteY5" fmla="*/ 1159294 h 6952693"/>
              <a:gd name="connsiteX6" fmla="*/ 1907143 w 21703404"/>
              <a:gd name="connsiteY6" fmla="*/ 360816 h 6952693"/>
              <a:gd name="connsiteX7" fmla="*/ 0 w 21703404"/>
              <a:gd name="connsiteY7" fmla="*/ 359079 h 6952693"/>
              <a:gd name="connsiteX8" fmla="*/ 479 w 21703404"/>
              <a:gd name="connsiteY8" fmla="*/ 6946733 h 6952693"/>
              <a:gd name="connsiteX0" fmla="*/ 479 w 21703404"/>
              <a:gd name="connsiteY0" fmla="*/ 11587960 h 11587960"/>
              <a:gd name="connsiteX1" fmla="*/ 21703405 w 21703404"/>
              <a:gd name="connsiteY1" fmla="*/ 6952693 h 11587960"/>
              <a:gd name="connsiteX2" fmla="*/ 21699027 w 21703404"/>
              <a:gd name="connsiteY2" fmla="*/ -1 h 11587960"/>
              <a:gd name="connsiteX3" fmla="*/ 20904736 w 21703404"/>
              <a:gd name="connsiteY3" fmla="*/ 384984 h 11587960"/>
              <a:gd name="connsiteX4" fmla="*/ 4224699 w 21703404"/>
              <a:gd name="connsiteY4" fmla="*/ 360816 h 11587960"/>
              <a:gd name="connsiteX5" fmla="*/ 3081497 w 21703404"/>
              <a:gd name="connsiteY5" fmla="*/ 1159294 h 11587960"/>
              <a:gd name="connsiteX6" fmla="*/ 1907143 w 21703404"/>
              <a:gd name="connsiteY6" fmla="*/ 360816 h 11587960"/>
              <a:gd name="connsiteX7" fmla="*/ 0 w 21703404"/>
              <a:gd name="connsiteY7" fmla="*/ 359079 h 11587960"/>
              <a:gd name="connsiteX8" fmla="*/ 479 w 21703404"/>
              <a:gd name="connsiteY8" fmla="*/ 11587960 h 11587960"/>
              <a:gd name="connsiteX0" fmla="*/ 802867 w 21703404"/>
              <a:gd name="connsiteY0" fmla="*/ 10604388 h 10604388"/>
              <a:gd name="connsiteX1" fmla="*/ 21703405 w 21703404"/>
              <a:gd name="connsiteY1" fmla="*/ 6952693 h 10604388"/>
              <a:gd name="connsiteX2" fmla="*/ 21699027 w 21703404"/>
              <a:gd name="connsiteY2" fmla="*/ -1 h 10604388"/>
              <a:gd name="connsiteX3" fmla="*/ 20904736 w 21703404"/>
              <a:gd name="connsiteY3" fmla="*/ 384984 h 10604388"/>
              <a:gd name="connsiteX4" fmla="*/ 4224699 w 21703404"/>
              <a:gd name="connsiteY4" fmla="*/ 360816 h 10604388"/>
              <a:gd name="connsiteX5" fmla="*/ 3081497 w 21703404"/>
              <a:gd name="connsiteY5" fmla="*/ 1159294 h 10604388"/>
              <a:gd name="connsiteX6" fmla="*/ 1907143 w 21703404"/>
              <a:gd name="connsiteY6" fmla="*/ 360816 h 10604388"/>
              <a:gd name="connsiteX7" fmla="*/ 0 w 21703404"/>
              <a:gd name="connsiteY7" fmla="*/ 359079 h 10604388"/>
              <a:gd name="connsiteX8" fmla="*/ 802867 w 21703404"/>
              <a:gd name="connsiteY8" fmla="*/ 10604388 h 10604388"/>
              <a:gd name="connsiteX0" fmla="*/ 30197 w 21703404"/>
              <a:gd name="connsiteY0" fmla="*/ 11587960 h 11587960"/>
              <a:gd name="connsiteX1" fmla="*/ 21703405 w 21703404"/>
              <a:gd name="connsiteY1" fmla="*/ 6952693 h 11587960"/>
              <a:gd name="connsiteX2" fmla="*/ 21699027 w 21703404"/>
              <a:gd name="connsiteY2" fmla="*/ -1 h 11587960"/>
              <a:gd name="connsiteX3" fmla="*/ 20904736 w 21703404"/>
              <a:gd name="connsiteY3" fmla="*/ 384984 h 11587960"/>
              <a:gd name="connsiteX4" fmla="*/ 4224699 w 21703404"/>
              <a:gd name="connsiteY4" fmla="*/ 360816 h 11587960"/>
              <a:gd name="connsiteX5" fmla="*/ 3081497 w 21703404"/>
              <a:gd name="connsiteY5" fmla="*/ 1159294 h 11587960"/>
              <a:gd name="connsiteX6" fmla="*/ 1907143 w 21703404"/>
              <a:gd name="connsiteY6" fmla="*/ 360816 h 11587960"/>
              <a:gd name="connsiteX7" fmla="*/ 0 w 21703404"/>
              <a:gd name="connsiteY7" fmla="*/ 359079 h 11587960"/>
              <a:gd name="connsiteX8" fmla="*/ 30197 w 21703404"/>
              <a:gd name="connsiteY8" fmla="*/ 11587960 h 11587960"/>
              <a:gd name="connsiteX0" fmla="*/ 13248 w 21703404"/>
              <a:gd name="connsiteY0" fmla="*/ 11547057 h 11547057"/>
              <a:gd name="connsiteX1" fmla="*/ 21703405 w 21703404"/>
              <a:gd name="connsiteY1" fmla="*/ 6952693 h 11547057"/>
              <a:gd name="connsiteX2" fmla="*/ 21699027 w 21703404"/>
              <a:gd name="connsiteY2" fmla="*/ -1 h 11547057"/>
              <a:gd name="connsiteX3" fmla="*/ 20904736 w 21703404"/>
              <a:gd name="connsiteY3" fmla="*/ 384984 h 11547057"/>
              <a:gd name="connsiteX4" fmla="*/ 4224699 w 21703404"/>
              <a:gd name="connsiteY4" fmla="*/ 360816 h 11547057"/>
              <a:gd name="connsiteX5" fmla="*/ 3081497 w 21703404"/>
              <a:gd name="connsiteY5" fmla="*/ 1159294 h 11547057"/>
              <a:gd name="connsiteX6" fmla="*/ 1907143 w 21703404"/>
              <a:gd name="connsiteY6" fmla="*/ 360816 h 11547057"/>
              <a:gd name="connsiteX7" fmla="*/ 0 w 21703404"/>
              <a:gd name="connsiteY7" fmla="*/ 359079 h 11547057"/>
              <a:gd name="connsiteX8" fmla="*/ 13248 w 21703404"/>
              <a:gd name="connsiteY8" fmla="*/ 11547057 h 11547057"/>
              <a:gd name="connsiteX0" fmla="*/ 18899 w 21703404"/>
              <a:gd name="connsiteY0" fmla="*/ 11500312 h 11500312"/>
              <a:gd name="connsiteX1" fmla="*/ 21703405 w 21703404"/>
              <a:gd name="connsiteY1" fmla="*/ 6952693 h 11500312"/>
              <a:gd name="connsiteX2" fmla="*/ 21699027 w 21703404"/>
              <a:gd name="connsiteY2" fmla="*/ -1 h 11500312"/>
              <a:gd name="connsiteX3" fmla="*/ 20904736 w 21703404"/>
              <a:gd name="connsiteY3" fmla="*/ 384984 h 11500312"/>
              <a:gd name="connsiteX4" fmla="*/ 4224699 w 21703404"/>
              <a:gd name="connsiteY4" fmla="*/ 360816 h 11500312"/>
              <a:gd name="connsiteX5" fmla="*/ 3081497 w 21703404"/>
              <a:gd name="connsiteY5" fmla="*/ 1159294 h 11500312"/>
              <a:gd name="connsiteX6" fmla="*/ 1907143 w 21703404"/>
              <a:gd name="connsiteY6" fmla="*/ 360816 h 11500312"/>
              <a:gd name="connsiteX7" fmla="*/ 0 w 21703404"/>
              <a:gd name="connsiteY7" fmla="*/ 359079 h 11500312"/>
              <a:gd name="connsiteX8" fmla="*/ 18899 w 21703404"/>
              <a:gd name="connsiteY8" fmla="*/ 11500312 h 11500312"/>
              <a:gd name="connsiteX0" fmla="*/ 453915 w 21703404"/>
              <a:gd name="connsiteY0" fmla="*/ 10910154 h 10910154"/>
              <a:gd name="connsiteX1" fmla="*/ 21703405 w 21703404"/>
              <a:gd name="connsiteY1" fmla="*/ 6952693 h 10910154"/>
              <a:gd name="connsiteX2" fmla="*/ 21699027 w 21703404"/>
              <a:gd name="connsiteY2" fmla="*/ -1 h 10910154"/>
              <a:gd name="connsiteX3" fmla="*/ 20904736 w 21703404"/>
              <a:gd name="connsiteY3" fmla="*/ 384984 h 10910154"/>
              <a:gd name="connsiteX4" fmla="*/ 4224699 w 21703404"/>
              <a:gd name="connsiteY4" fmla="*/ 360816 h 10910154"/>
              <a:gd name="connsiteX5" fmla="*/ 3081497 w 21703404"/>
              <a:gd name="connsiteY5" fmla="*/ 1159294 h 10910154"/>
              <a:gd name="connsiteX6" fmla="*/ 1907143 w 21703404"/>
              <a:gd name="connsiteY6" fmla="*/ 360816 h 10910154"/>
              <a:gd name="connsiteX7" fmla="*/ 0 w 21703404"/>
              <a:gd name="connsiteY7" fmla="*/ 359079 h 10910154"/>
              <a:gd name="connsiteX8" fmla="*/ 453915 w 21703404"/>
              <a:gd name="connsiteY8" fmla="*/ 10910154 h 10910154"/>
              <a:gd name="connsiteX0" fmla="*/ 7602 w 21703404"/>
              <a:gd name="connsiteY0" fmla="*/ 11529527 h 11529527"/>
              <a:gd name="connsiteX1" fmla="*/ 21703405 w 21703404"/>
              <a:gd name="connsiteY1" fmla="*/ 6952693 h 11529527"/>
              <a:gd name="connsiteX2" fmla="*/ 21699027 w 21703404"/>
              <a:gd name="connsiteY2" fmla="*/ -1 h 11529527"/>
              <a:gd name="connsiteX3" fmla="*/ 20904736 w 21703404"/>
              <a:gd name="connsiteY3" fmla="*/ 384984 h 11529527"/>
              <a:gd name="connsiteX4" fmla="*/ 4224699 w 21703404"/>
              <a:gd name="connsiteY4" fmla="*/ 360816 h 11529527"/>
              <a:gd name="connsiteX5" fmla="*/ 3081497 w 21703404"/>
              <a:gd name="connsiteY5" fmla="*/ 1159294 h 11529527"/>
              <a:gd name="connsiteX6" fmla="*/ 1907143 w 21703404"/>
              <a:gd name="connsiteY6" fmla="*/ 360816 h 11529527"/>
              <a:gd name="connsiteX7" fmla="*/ 0 w 21703404"/>
              <a:gd name="connsiteY7" fmla="*/ 359079 h 11529527"/>
              <a:gd name="connsiteX8" fmla="*/ 7602 w 21703404"/>
              <a:gd name="connsiteY8" fmla="*/ 11529527 h 11529527"/>
              <a:gd name="connsiteX0" fmla="*/ 7602 w 21703404"/>
              <a:gd name="connsiteY0" fmla="*/ 11529527 h 11529527"/>
              <a:gd name="connsiteX1" fmla="*/ 21703404 w 21703404"/>
              <a:gd name="connsiteY1" fmla="*/ 8571247 h 11529527"/>
              <a:gd name="connsiteX2" fmla="*/ 21699027 w 21703404"/>
              <a:gd name="connsiteY2" fmla="*/ -1 h 11529527"/>
              <a:gd name="connsiteX3" fmla="*/ 20904736 w 21703404"/>
              <a:gd name="connsiteY3" fmla="*/ 384984 h 11529527"/>
              <a:gd name="connsiteX4" fmla="*/ 4224699 w 21703404"/>
              <a:gd name="connsiteY4" fmla="*/ 360816 h 11529527"/>
              <a:gd name="connsiteX5" fmla="*/ 3081497 w 21703404"/>
              <a:gd name="connsiteY5" fmla="*/ 1159294 h 11529527"/>
              <a:gd name="connsiteX6" fmla="*/ 1907143 w 21703404"/>
              <a:gd name="connsiteY6" fmla="*/ 360816 h 11529527"/>
              <a:gd name="connsiteX7" fmla="*/ 0 w 21703404"/>
              <a:gd name="connsiteY7" fmla="*/ 359079 h 11529527"/>
              <a:gd name="connsiteX8" fmla="*/ 7602 w 21703404"/>
              <a:gd name="connsiteY8" fmla="*/ 11529527 h 11529527"/>
              <a:gd name="connsiteX0" fmla="*/ 7602 w 21703404"/>
              <a:gd name="connsiteY0" fmla="*/ 11529527 h 11529527"/>
              <a:gd name="connsiteX1" fmla="*/ 21703404 w 21703404"/>
              <a:gd name="connsiteY1" fmla="*/ 11422707 h 11529527"/>
              <a:gd name="connsiteX2" fmla="*/ 21699027 w 21703404"/>
              <a:gd name="connsiteY2" fmla="*/ -1 h 11529527"/>
              <a:gd name="connsiteX3" fmla="*/ 20904736 w 21703404"/>
              <a:gd name="connsiteY3" fmla="*/ 384984 h 11529527"/>
              <a:gd name="connsiteX4" fmla="*/ 4224699 w 21703404"/>
              <a:gd name="connsiteY4" fmla="*/ 360816 h 11529527"/>
              <a:gd name="connsiteX5" fmla="*/ 3081497 w 21703404"/>
              <a:gd name="connsiteY5" fmla="*/ 1159294 h 11529527"/>
              <a:gd name="connsiteX6" fmla="*/ 1907143 w 21703404"/>
              <a:gd name="connsiteY6" fmla="*/ 360816 h 11529527"/>
              <a:gd name="connsiteX7" fmla="*/ 0 w 21703404"/>
              <a:gd name="connsiteY7" fmla="*/ 359079 h 11529527"/>
              <a:gd name="connsiteX8" fmla="*/ 7602 w 21703404"/>
              <a:gd name="connsiteY8" fmla="*/ 11529527 h 11529527"/>
              <a:gd name="connsiteX0" fmla="*/ 7602 w 21701862"/>
              <a:gd name="connsiteY0" fmla="*/ 11529527 h 11529527"/>
              <a:gd name="connsiteX1" fmla="*/ 21697755 w 21701862"/>
              <a:gd name="connsiteY1" fmla="*/ 11522040 h 11529527"/>
              <a:gd name="connsiteX2" fmla="*/ 21699027 w 21701862"/>
              <a:gd name="connsiteY2" fmla="*/ -1 h 11529527"/>
              <a:gd name="connsiteX3" fmla="*/ 20904736 w 21701862"/>
              <a:gd name="connsiteY3" fmla="*/ 384984 h 11529527"/>
              <a:gd name="connsiteX4" fmla="*/ 4224699 w 21701862"/>
              <a:gd name="connsiteY4" fmla="*/ 360816 h 11529527"/>
              <a:gd name="connsiteX5" fmla="*/ 3081497 w 21701862"/>
              <a:gd name="connsiteY5" fmla="*/ 1159294 h 11529527"/>
              <a:gd name="connsiteX6" fmla="*/ 1907143 w 21701862"/>
              <a:gd name="connsiteY6" fmla="*/ 360816 h 11529527"/>
              <a:gd name="connsiteX7" fmla="*/ 0 w 21701862"/>
              <a:gd name="connsiteY7" fmla="*/ 359079 h 11529527"/>
              <a:gd name="connsiteX8" fmla="*/ 7602 w 21701862"/>
              <a:gd name="connsiteY8" fmla="*/ 11529527 h 11529527"/>
              <a:gd name="connsiteX0" fmla="*/ 7602 w 21701862"/>
              <a:gd name="connsiteY0" fmla="*/ 11529527 h 11529527"/>
              <a:gd name="connsiteX1" fmla="*/ 21697755 w 21701862"/>
              <a:gd name="connsiteY1" fmla="*/ 11516198 h 11529527"/>
              <a:gd name="connsiteX2" fmla="*/ 21699027 w 21701862"/>
              <a:gd name="connsiteY2" fmla="*/ -1 h 11529527"/>
              <a:gd name="connsiteX3" fmla="*/ 20904736 w 21701862"/>
              <a:gd name="connsiteY3" fmla="*/ 384984 h 11529527"/>
              <a:gd name="connsiteX4" fmla="*/ 4224699 w 21701862"/>
              <a:gd name="connsiteY4" fmla="*/ 360816 h 11529527"/>
              <a:gd name="connsiteX5" fmla="*/ 3081497 w 21701862"/>
              <a:gd name="connsiteY5" fmla="*/ 1159294 h 11529527"/>
              <a:gd name="connsiteX6" fmla="*/ 1907143 w 21701862"/>
              <a:gd name="connsiteY6" fmla="*/ 360816 h 11529527"/>
              <a:gd name="connsiteX7" fmla="*/ 0 w 21701862"/>
              <a:gd name="connsiteY7" fmla="*/ 359079 h 11529527"/>
              <a:gd name="connsiteX8" fmla="*/ 7602 w 21701862"/>
              <a:gd name="connsiteY8" fmla="*/ 11529527 h 11529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701862" h="11529527">
                <a:moveTo>
                  <a:pt x="7602" y="11529527"/>
                </a:moveTo>
                <a:lnTo>
                  <a:pt x="21697755" y="11516198"/>
                </a:lnTo>
                <a:cubicBezTo>
                  <a:pt x="21695566" y="8039851"/>
                  <a:pt x="21706934" y="899518"/>
                  <a:pt x="21699027" y="-1"/>
                </a:cubicBezTo>
                <a:cubicBezTo>
                  <a:pt x="21554928" y="424890"/>
                  <a:pt x="21164498" y="379041"/>
                  <a:pt x="20904736" y="384984"/>
                </a:cubicBezTo>
                <a:lnTo>
                  <a:pt x="4224699" y="360816"/>
                </a:lnTo>
                <a:cubicBezTo>
                  <a:pt x="3647485" y="393958"/>
                  <a:pt x="3273106" y="696472"/>
                  <a:pt x="3081497" y="1159294"/>
                </a:cubicBezTo>
                <a:cubicBezTo>
                  <a:pt x="2783143" y="455517"/>
                  <a:pt x="2185783" y="359938"/>
                  <a:pt x="1907143" y="360816"/>
                </a:cubicBezTo>
                <a:lnTo>
                  <a:pt x="0" y="359079"/>
                </a:lnTo>
                <a:cubicBezTo>
                  <a:pt x="222" y="-2800"/>
                  <a:pt x="7362" y="8235700"/>
                  <a:pt x="7602" y="11529527"/>
                </a:cubicBezTo>
                <a:close/>
              </a:path>
            </a:pathLst>
          </a:custGeom>
          <a:gradFill>
            <a:gsLst>
              <a:gs pos="0">
                <a:srgbClr val="005B7C"/>
              </a:gs>
              <a:gs pos="50000">
                <a:srgbClr val="0085B3"/>
              </a:gs>
              <a:gs pos="100000">
                <a:srgbClr val="00A0D6"/>
              </a:gs>
            </a:gsLst>
            <a:lin ang="18900000" scaled="1"/>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a:solidFill>
                <a:prstClr val="white"/>
              </a:solidFill>
              <a:latin typeface="Arial"/>
              <a:cs typeface="Arial"/>
            </a:endParaRPr>
          </a:p>
        </p:txBody>
      </p:sp>
      <p:pic>
        <p:nvPicPr>
          <p:cNvPr id="21" name="Picture 20" descr="capgemini_rgb.jpg"/>
          <p:cNvPicPr>
            <a:picLocks noChangeAspect="1"/>
          </p:cNvPicPr>
          <p:nvPr/>
        </p:nvPicPr>
        <p:blipFill>
          <a:blip r:embed="rId16" cstate="print"/>
          <a:stretch>
            <a:fillRect/>
          </a:stretch>
        </p:blipFill>
        <p:spPr>
          <a:xfrm>
            <a:off x="592410" y="844897"/>
            <a:ext cx="3027090" cy="925380"/>
          </a:xfrm>
          <a:prstGeom prst="rect">
            <a:avLst/>
          </a:prstGeom>
        </p:spPr>
      </p:pic>
      <p:graphicFrame>
        <p:nvGraphicFramePr>
          <p:cNvPr id="12" name="Object 11" hidden="1"/>
          <p:cNvGraphicFramePr>
            <a:graphicFrameLocks noChangeAspect="1"/>
          </p:cNvGraphicFramePr>
          <p:nvPr>
            <p:custDataLst>
              <p:tags r:id="rId7"/>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258" name="think-cell Slide" r:id="rId17" imgW="360" imgH="360" progId="">
                  <p:embed/>
                </p:oleObj>
              </mc:Choice>
              <mc:Fallback>
                <p:oleObj name="think-cell Slide" r:id="rId17" imgW="360" imgH="360" progId="">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9" name="Picture 104" descr="C:\Users\UserSim\Desktop\Capgemini\moto.emf"/>
          <p:cNvPicPr>
            <a:picLocks noChangeAspect="1" noChangeArrowheads="1"/>
          </p:cNvPicPr>
          <p:nvPr>
            <p:custDataLst>
              <p:tags r:id="rId8"/>
            </p:custDataLst>
          </p:nvPr>
        </p:nvPicPr>
        <p:blipFill>
          <a:blip r:embed="rId19" cstate="email"/>
          <a:srcRect/>
          <a:stretch>
            <a:fillRect/>
          </a:stretch>
        </p:blipFill>
        <p:spPr bwMode="auto">
          <a:xfrm>
            <a:off x="5069198" y="1173628"/>
            <a:ext cx="3364886" cy="290298"/>
          </a:xfrm>
          <a:prstGeom prst="rect">
            <a:avLst/>
          </a:prstGeom>
          <a:noFill/>
        </p:spPr>
      </p:pic>
      <p:sp>
        <p:nvSpPr>
          <p:cNvPr id="13" name="Rectangle 12"/>
          <p:cNvSpPr/>
          <p:nvPr>
            <p:custDataLst>
              <p:tags r:id="rId9"/>
            </p:custDataLst>
          </p:nvPr>
        </p:nvSpPr>
        <p:spPr>
          <a:xfrm>
            <a:off x="5099002" y="6379671"/>
            <a:ext cx="4045000" cy="282207"/>
          </a:xfrm>
          <a:prstGeom prst="rect">
            <a:avLst/>
          </a:prstGeom>
        </p:spPr>
        <p:txBody>
          <a:bodyPr wrap="square" lIns="33059" tIns="33059" rIns="330588" bIns="33059" anchor="b" anchorCtr="0">
            <a:spAutoFit/>
          </a:bodyPr>
          <a:lstStyle/>
          <a:p>
            <a:pPr algn="r"/>
            <a:r>
              <a:rPr lang="en-US" sz="700">
                <a:solidFill>
                  <a:prstClr val="white"/>
                </a:solidFill>
                <a:latin typeface="Arial"/>
                <a:cs typeface="Arial"/>
              </a:rPr>
              <a:t>The information contained in this presentation is proprietary.</a:t>
            </a:r>
          </a:p>
          <a:p>
            <a:pPr algn="r"/>
            <a:r>
              <a:rPr lang="en-US" sz="700">
                <a:solidFill>
                  <a:prstClr val="white"/>
                </a:solidFill>
                <a:latin typeface="Arial"/>
                <a:cs typeface="Arial"/>
              </a:rPr>
              <a:t>© 2016 Capgemini. All rights reserved.</a:t>
            </a:r>
          </a:p>
        </p:txBody>
      </p:sp>
      <p:sp>
        <p:nvSpPr>
          <p:cNvPr id="15" name="Rectangle 14"/>
          <p:cNvSpPr/>
          <p:nvPr>
            <p:custDataLst>
              <p:tags r:id="rId10"/>
            </p:custDataLst>
          </p:nvPr>
        </p:nvSpPr>
        <p:spPr>
          <a:xfrm>
            <a:off x="6220878" y="5457935"/>
            <a:ext cx="2923122" cy="380480"/>
          </a:xfrm>
          <a:prstGeom prst="rect">
            <a:avLst/>
          </a:prstGeom>
        </p:spPr>
        <p:txBody>
          <a:bodyPr wrap="none" lIns="36000" tIns="36000" rIns="360000" bIns="36000" anchor="b" anchorCtr="0">
            <a:spAutoFit/>
          </a:bodyPr>
          <a:lstStyle/>
          <a:p>
            <a:pPr algn="r"/>
            <a:r>
              <a:rPr lang="en-US" sz="2000" b="1">
                <a:solidFill>
                  <a:prstClr val="white"/>
                </a:solidFill>
                <a:latin typeface="Arial" pitchFamily="34" charset="0"/>
                <a:cs typeface="Arial" pitchFamily="34" charset="0"/>
              </a:rPr>
              <a:t>www.capgemini.com</a:t>
            </a:r>
          </a:p>
        </p:txBody>
      </p:sp>
      <p:pic>
        <p:nvPicPr>
          <p:cNvPr id="16" name="Picture 3" descr="C:\Users\UserSim\Desktop\DS_icons\128x128 shadows\facebook.png">
            <a:hlinkClick r:id="rId20"/>
          </p:cNvPr>
          <p:cNvPicPr>
            <a:picLocks noChangeAspect="1" noChangeArrowheads="1"/>
          </p:cNvPicPr>
          <p:nvPr>
            <p:custDataLst>
              <p:tags r:id="rId11"/>
            </p:custDataLst>
          </p:nvPr>
        </p:nvPicPr>
        <p:blipFill>
          <a:blip r:embed="rId21" cstate="email"/>
          <a:srcRect/>
          <a:stretch>
            <a:fillRect/>
          </a:stretch>
        </p:blipFill>
        <p:spPr bwMode="auto">
          <a:xfrm>
            <a:off x="7328542" y="5932547"/>
            <a:ext cx="256821" cy="263770"/>
          </a:xfrm>
          <a:prstGeom prst="rect">
            <a:avLst/>
          </a:prstGeom>
          <a:noFill/>
        </p:spPr>
      </p:pic>
      <p:pic>
        <p:nvPicPr>
          <p:cNvPr id="17" name="Picture 4" descr="C:\Users\UserSim\Desktop\DS_icons\128x128 shadows\linkedin.png">
            <a:hlinkClick r:id="rId22"/>
          </p:cNvPr>
          <p:cNvPicPr>
            <a:picLocks noChangeAspect="1" noChangeArrowheads="1"/>
          </p:cNvPicPr>
          <p:nvPr>
            <p:custDataLst>
              <p:tags r:id="rId12"/>
            </p:custDataLst>
          </p:nvPr>
        </p:nvPicPr>
        <p:blipFill>
          <a:blip r:embed="rId23" cstate="email"/>
          <a:srcRect/>
          <a:stretch>
            <a:fillRect/>
          </a:stretch>
        </p:blipFill>
        <p:spPr bwMode="auto">
          <a:xfrm>
            <a:off x="7638153" y="5932547"/>
            <a:ext cx="259674" cy="266700"/>
          </a:xfrm>
          <a:prstGeom prst="rect">
            <a:avLst/>
          </a:prstGeom>
          <a:noFill/>
        </p:spPr>
      </p:pic>
      <p:pic>
        <p:nvPicPr>
          <p:cNvPr id="18" name="Picture 5" descr="C:\Users\UserSim\Desktop\DS_icons\128x128 shadows\twitter.png">
            <a:hlinkClick r:id="rId24"/>
          </p:cNvPr>
          <p:cNvPicPr>
            <a:picLocks noChangeAspect="1" noChangeArrowheads="1"/>
          </p:cNvPicPr>
          <p:nvPr>
            <p:custDataLst>
              <p:tags r:id="rId13"/>
            </p:custDataLst>
          </p:nvPr>
        </p:nvPicPr>
        <p:blipFill>
          <a:blip r:embed="rId25" cstate="email"/>
          <a:srcRect/>
          <a:stretch>
            <a:fillRect/>
          </a:stretch>
        </p:blipFill>
        <p:spPr bwMode="auto">
          <a:xfrm>
            <a:off x="8218819" y="5932547"/>
            <a:ext cx="259674" cy="266700"/>
          </a:xfrm>
          <a:prstGeom prst="rect">
            <a:avLst/>
          </a:prstGeom>
          <a:noFill/>
        </p:spPr>
      </p:pic>
      <p:pic>
        <p:nvPicPr>
          <p:cNvPr id="19" name="Picture 6" descr="C:\Users\UserSim\Desktop\DS_icons\128x128 shadows\youtube.png">
            <a:hlinkClick r:id="rId26"/>
          </p:cNvPr>
          <p:cNvPicPr>
            <a:picLocks noChangeAspect="1" noChangeArrowheads="1"/>
          </p:cNvPicPr>
          <p:nvPr>
            <p:custDataLst>
              <p:tags r:id="rId14"/>
            </p:custDataLst>
          </p:nvPr>
        </p:nvPicPr>
        <p:blipFill>
          <a:blip r:embed="rId27" cstate="email"/>
          <a:srcRect/>
          <a:stretch>
            <a:fillRect/>
          </a:stretch>
        </p:blipFill>
        <p:spPr bwMode="auto">
          <a:xfrm>
            <a:off x="8531283" y="5932547"/>
            <a:ext cx="259674" cy="266700"/>
          </a:xfrm>
          <a:prstGeom prst="rect">
            <a:avLst/>
          </a:prstGeom>
          <a:noFill/>
        </p:spPr>
      </p:pic>
      <p:pic>
        <p:nvPicPr>
          <p:cNvPr id="20" name="Image 22" descr="Picto_Slideshare.gif">
            <a:hlinkClick r:id="rId28"/>
          </p:cNvPr>
          <p:cNvPicPr preferRelativeResize="0">
            <a:picLocks/>
          </p:cNvPicPr>
          <p:nvPr>
            <p:custDataLst>
              <p:tags r:id="rId15"/>
            </p:custDataLst>
          </p:nvPr>
        </p:nvPicPr>
        <p:blipFill>
          <a:blip r:embed="rId29" cstate="email"/>
          <a:srcRect l="4793" t="6316" r="5718" b="7969"/>
          <a:stretch>
            <a:fillRect/>
          </a:stretch>
        </p:blipFill>
        <p:spPr>
          <a:xfrm>
            <a:off x="7950618" y="5932550"/>
            <a:ext cx="215411" cy="238125"/>
          </a:xfrm>
          <a:prstGeom prst="roundRect">
            <a:avLst/>
          </a:prstGeom>
          <a:effectLst>
            <a:outerShdw blurRad="38100" dist="25400" dir="5400000" sx="98000" sy="98000" algn="t" rotWithShape="0">
              <a:schemeClr val="tx2">
                <a:alpha val="51000"/>
              </a:schemeClr>
            </a:outerShdw>
          </a:effectLst>
        </p:spPr>
      </p:pic>
    </p:spTree>
    <p:extLst>
      <p:ext uri="{BB962C8B-B14F-4D97-AF65-F5344CB8AC3E}">
        <p14:creationId xmlns:p14="http://schemas.microsoft.com/office/powerpoint/2010/main" val="154292829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47C5F-4A42-4610-AC57-25D46EC816DD}"/>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511621-0548-459A-9091-AEE01E8DFE4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A4DE2F-1E7C-44CA-A72F-1D1F3F0D998B}"/>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D14AD8C3-D400-42D3-B4EC-58A496C822D8}" type="datetimeFigureOut">
              <a:rPr lang="en-US" smtClean="0"/>
              <a:t>9/6/2018</a:t>
            </a:fld>
            <a:endParaRPr lang="en-US"/>
          </a:p>
        </p:txBody>
      </p:sp>
      <p:sp>
        <p:nvSpPr>
          <p:cNvPr id="5" name="Footer Placeholder 4">
            <a:extLst>
              <a:ext uri="{FF2B5EF4-FFF2-40B4-BE49-F238E27FC236}">
                <a16:creationId xmlns:a16="http://schemas.microsoft.com/office/drawing/2014/main" id="{C022BFC9-D710-449F-B296-A14D5D37877B}"/>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CDDF214-E2D3-49BB-AB30-E29AB5B1731A}"/>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9DE5FD0-7254-4F90-BC7F-C238F25A47E5}" type="slidenum">
              <a:rPr lang="en-US" smtClean="0"/>
              <a:t>‹#›</a:t>
            </a:fld>
            <a:endParaRPr lang="en-US"/>
          </a:p>
        </p:txBody>
      </p:sp>
    </p:spTree>
    <p:extLst>
      <p:ext uri="{BB962C8B-B14F-4D97-AF65-F5344CB8AC3E}">
        <p14:creationId xmlns:p14="http://schemas.microsoft.com/office/powerpoint/2010/main" val="3873523393"/>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3" r:id="rId12"/>
    <p:sldLayoutId id="2147483704" r:id="rId1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6.em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 Id="rId5" Type="http://schemas.openxmlformats.org/officeDocument/2006/relationships/image" Target="../media/image36.png"/><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xml"/><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44.png"/><Relationship Id="rId4" Type="http://schemas.openxmlformats.org/officeDocument/2006/relationships/image" Target="../media/image43.png"/></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45.png"/><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image" Target="../media/image51.png"/><Relationship Id="rId1" Type="http://schemas.openxmlformats.org/officeDocument/2006/relationships/slideLayout" Target="../slideLayouts/slideLayout20.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3" Type="http://schemas.openxmlformats.org/officeDocument/2006/relationships/image" Target="../media/image64.png"/><Relationship Id="rId7" Type="http://schemas.openxmlformats.org/officeDocument/2006/relationships/image" Target="../media/image68.png"/><Relationship Id="rId2" Type="http://schemas.openxmlformats.org/officeDocument/2006/relationships/image" Target="../media/image63.png"/><Relationship Id="rId1" Type="http://schemas.openxmlformats.org/officeDocument/2006/relationships/slideLayout" Target="../slideLayouts/slideLayout20.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3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0.xml"/></Relationships>
</file>

<file path=ppt/slides/_rels/slide41.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0.xml"/></Relationships>
</file>

<file path=ppt/slides/_rels/slide42.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0.xml"/></Relationships>
</file>

<file path=ppt/slides/_rels/slide43.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0.xml"/></Relationships>
</file>

<file path=ppt/slides/_rels/slide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5.xml"/><Relationship Id="rId5" Type="http://schemas.openxmlformats.org/officeDocument/2006/relationships/image" Target="../media/image10.png"/><Relationship Id="rId4" Type="http://schemas.openxmlformats.org/officeDocument/2006/relationships/image" Target="../media/image9.sv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60.png"/><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9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Survey</a:t>
            </a:r>
          </a:p>
        </p:txBody>
      </p:sp>
      <p:sp>
        <p:nvSpPr>
          <p:cNvPr id="3" name="TextBox 2"/>
          <p:cNvSpPr txBox="1"/>
          <p:nvPr/>
        </p:nvSpPr>
        <p:spPr>
          <a:xfrm>
            <a:off x="1173707" y="2625455"/>
            <a:ext cx="6906214" cy="2246769"/>
          </a:xfrm>
          <a:prstGeom prst="rect">
            <a:avLst/>
          </a:prstGeom>
          <a:noFill/>
        </p:spPr>
        <p:txBody>
          <a:bodyPr wrap="square" rtlCol="0">
            <a:spAutoFit/>
          </a:bodyPr>
          <a:lstStyle/>
          <a:p>
            <a:pPr marL="457200" lvl="0" indent="-457200">
              <a:buFont typeface="+mj-lt"/>
              <a:buAutoNum type="arabicPeriod"/>
            </a:pPr>
            <a:r>
              <a:rPr lang="en-US" sz="2000" dirty="0"/>
              <a:t>Were you able to install </a:t>
            </a:r>
            <a:r>
              <a:rPr lang="en-US" sz="2000" dirty="0" err="1"/>
              <a:t>jupyter</a:t>
            </a:r>
            <a:r>
              <a:rPr lang="en-US" sz="2000" dirty="0"/>
              <a:t> notebook on your machine? </a:t>
            </a:r>
            <a:r>
              <a:rPr lang="en-US" sz="2000" b="1" dirty="0">
                <a:solidFill>
                  <a:srgbClr val="FF0000"/>
                </a:solidFill>
              </a:rPr>
              <a:t>Yes/No</a:t>
            </a:r>
          </a:p>
          <a:p>
            <a:pPr marL="457200" lvl="0" indent="-457200">
              <a:buFont typeface="+mj-lt"/>
              <a:buAutoNum type="arabicPeriod"/>
            </a:pPr>
            <a:r>
              <a:rPr lang="en-US" sz="2000" dirty="0"/>
              <a:t>How much experience do you have in python? </a:t>
            </a:r>
            <a:r>
              <a:rPr lang="en-US" sz="2000" b="1" dirty="0">
                <a:solidFill>
                  <a:srgbClr val="FF0000"/>
                </a:solidFill>
              </a:rPr>
              <a:t>(None, 0-1 year, 2-4years, expert)</a:t>
            </a:r>
          </a:p>
          <a:p>
            <a:pPr marL="457200" lvl="0" indent="-457200">
              <a:buFont typeface="+mj-lt"/>
              <a:buAutoNum type="arabicPeriod"/>
            </a:pPr>
            <a:r>
              <a:rPr lang="en-US" sz="2000" dirty="0"/>
              <a:t>What is your past experience with data science </a:t>
            </a:r>
            <a:r>
              <a:rPr lang="en-US" sz="2000" b="1" dirty="0">
                <a:solidFill>
                  <a:srgbClr val="FF0000"/>
                </a:solidFill>
              </a:rPr>
              <a:t>(none/little/main job)</a:t>
            </a:r>
          </a:p>
          <a:p>
            <a:pPr marL="457200" indent="-457200">
              <a:spcAft>
                <a:spcPts val="600"/>
              </a:spcAft>
              <a:buFont typeface="+mj-lt"/>
              <a:buAutoNum type="arabicPeriod"/>
            </a:pPr>
            <a:endParaRPr lang="en-US" sz="2000" dirty="0" err="1">
              <a:latin typeface="Arial" pitchFamily="34" charset="0"/>
              <a:cs typeface="Arial" pitchFamily="34" charset="0"/>
            </a:endParaRPr>
          </a:p>
        </p:txBody>
      </p:sp>
      <p:sp>
        <p:nvSpPr>
          <p:cNvPr id="4" name="Rectangle 3"/>
          <p:cNvSpPr/>
          <p:nvPr/>
        </p:nvSpPr>
        <p:spPr>
          <a:xfrm>
            <a:off x="0" y="0"/>
            <a:ext cx="9144000" cy="2347415"/>
          </a:xfrm>
          <a:prstGeom prst="rect">
            <a:avLst/>
          </a:prstGeom>
          <a:solidFill>
            <a:srgbClr val="F264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latin typeface="Ubuntu" panose="020B0504030602030204" pitchFamily="34" charset="0"/>
                <a:cs typeface="Arial" pitchFamily="34" charset="0"/>
              </a:rPr>
              <a:t>SKYPE SURVEY</a:t>
            </a:r>
          </a:p>
        </p:txBody>
      </p:sp>
      <p:sp>
        <p:nvSpPr>
          <p:cNvPr id="5" name="Rectangle 4"/>
          <p:cNvSpPr/>
          <p:nvPr/>
        </p:nvSpPr>
        <p:spPr>
          <a:xfrm>
            <a:off x="0" y="5018336"/>
            <a:ext cx="9144000" cy="1839664"/>
          </a:xfrm>
          <a:prstGeom prst="rect">
            <a:avLst/>
          </a:prstGeom>
          <a:solidFill>
            <a:srgbClr val="F264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latin typeface="Ubuntu" panose="020B0504030602030204" pitchFamily="34" charset="0"/>
                <a:cs typeface="Arial" pitchFamily="34" charset="0"/>
              </a:rPr>
              <a:t>SKYPE SURVEY</a:t>
            </a:r>
          </a:p>
        </p:txBody>
      </p:sp>
    </p:spTree>
    <p:extLst>
      <p:ext uri="{BB962C8B-B14F-4D97-AF65-F5344CB8AC3E}">
        <p14:creationId xmlns:p14="http://schemas.microsoft.com/office/powerpoint/2010/main" val="440421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Linear Regression – Fitting our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20040" y="1254623"/>
                <a:ext cx="8503920" cy="5330305"/>
              </a:xfrm>
            </p:spPr>
            <p:txBody>
              <a:bodyPr/>
              <a:lstStyle/>
              <a:p>
                <a:pPr marL="290513" indent="-285750"/>
                <a:r>
                  <a:rPr lang="en-US" sz="1800" dirty="0">
                    <a:latin typeface="+mj-lt"/>
                    <a:cs typeface="Times New Roman" panose="02020603050405020304" pitchFamily="18" charset="0"/>
                  </a:rPr>
                  <a:t>The difference between the dependent variable </a:t>
                </a:r>
                <a:r>
                  <a:rPr lang="en-US" sz="1800" b="1" dirty="0">
                    <a:latin typeface="+mj-lt"/>
                    <a:cs typeface="Times New Roman" panose="02020603050405020304" pitchFamily="18" charset="0"/>
                  </a:rPr>
                  <a:t>y</a:t>
                </a:r>
                <a:r>
                  <a:rPr lang="en-US" sz="1800" dirty="0">
                    <a:latin typeface="+mj-lt"/>
                    <a:cs typeface="Times New Roman" panose="02020603050405020304" pitchFamily="18" charset="0"/>
                  </a:rPr>
                  <a:t> and the systematic influence on </a:t>
                </a:r>
                <a:r>
                  <a:rPr lang="en-US" sz="1800" b="1" dirty="0">
                    <a:latin typeface="+mj-lt"/>
                    <a:cs typeface="Times New Roman" panose="02020603050405020304" pitchFamily="18" charset="0"/>
                  </a:rPr>
                  <a:t>y</a:t>
                </a:r>
                <a:r>
                  <a:rPr lang="en-US" sz="1800" dirty="0">
                    <a:latin typeface="+mj-lt"/>
                    <a:cs typeface="Times New Roman" panose="02020603050405020304" pitchFamily="18" charset="0"/>
                  </a:rPr>
                  <a:t> from </a:t>
                </a:r>
                <a:r>
                  <a:rPr lang="en-US" sz="1800" b="1" dirty="0">
                    <a:latin typeface="+mj-lt"/>
                    <a:cs typeface="Times New Roman" panose="02020603050405020304" pitchFamily="18" charset="0"/>
                  </a:rPr>
                  <a:t>x</a:t>
                </a:r>
                <a:r>
                  <a:rPr lang="en-US" sz="1800" dirty="0">
                    <a:latin typeface="+mj-lt"/>
                    <a:cs typeface="Times New Roman" panose="02020603050405020304" pitchFamily="18" charset="0"/>
                  </a:rPr>
                  <a:t> is named the </a:t>
                </a:r>
                <a:r>
                  <a:rPr lang="en-US" sz="1800" b="1" dirty="0">
                    <a:latin typeface="+mj-lt"/>
                    <a:cs typeface="Times New Roman" panose="02020603050405020304" pitchFamily="18" charset="0"/>
                  </a:rPr>
                  <a:t>residual</a:t>
                </a:r>
                <a:r>
                  <a:rPr lang="en-US" sz="1800" dirty="0">
                    <a:latin typeface="+mj-lt"/>
                    <a:cs typeface="Times New Roman" panose="02020603050405020304" pitchFamily="18" charset="0"/>
                  </a:rPr>
                  <a:t>:</a:t>
                </a:r>
              </a:p>
              <a:p>
                <a:pPr marL="514350" lvl="1" indent="-285750"/>
                <a14:m>
                  <m:oMath xmlns:m="http://schemas.openxmlformats.org/officeDocument/2006/math">
                    <m:sSub>
                      <m:sSubPr>
                        <m:ctrlPr>
                          <a:rPr lang="en-US" sz="1800" b="1" i="1">
                            <a:latin typeface="Cambria Math" panose="02040503050406030204" pitchFamily="18" charset="0"/>
                            <a:cs typeface="Times New Roman" panose="02020603050405020304" pitchFamily="18" charset="0"/>
                          </a:rPr>
                        </m:ctrlPr>
                      </m:sSubPr>
                      <m:e>
                        <m:r>
                          <a:rPr lang="en-US" sz="1800" b="1" i="1" smtClean="0">
                            <a:latin typeface="Cambria Math" panose="02040503050406030204" pitchFamily="18" charset="0"/>
                            <a:cs typeface="Times New Roman" panose="02020603050405020304" pitchFamily="18" charset="0"/>
                          </a:rPr>
                          <m:t>𝒆</m:t>
                        </m:r>
                      </m:e>
                      <m:sub>
                        <m:r>
                          <a:rPr lang="en-US" sz="1800" b="1" i="1">
                            <a:latin typeface="Cambria Math" panose="02040503050406030204" pitchFamily="18" charset="0"/>
                            <a:cs typeface="Times New Roman" panose="02020603050405020304" pitchFamily="18" charset="0"/>
                          </a:rPr>
                          <m:t>𝒊</m:t>
                        </m:r>
                      </m:sub>
                    </m:sSub>
                    <m:r>
                      <a:rPr lang="en-US" sz="1800" b="1" i="1">
                        <a:latin typeface="Cambria Math" panose="02040503050406030204" pitchFamily="18" charset="0"/>
                        <a:cs typeface="Times New Roman" panose="02020603050405020304" pitchFamily="18" charset="0"/>
                      </a:rPr>
                      <m:t>=</m:t>
                    </m:r>
                    <m:sSub>
                      <m:sSubPr>
                        <m:ctrlPr>
                          <a:rPr lang="en-US" sz="1800" b="1" i="1">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b="1" i="1" smtClean="0">
                            <a:latin typeface="Cambria Math" panose="02040503050406030204" pitchFamily="18" charset="0"/>
                            <a:ea typeface="Cambria Math" panose="02040503050406030204" pitchFamily="18" charset="0"/>
                            <a:cs typeface="Times New Roman" panose="02020603050405020304" pitchFamily="18" charset="0"/>
                          </a:rPr>
                          <m:t>𝒚</m:t>
                        </m:r>
                      </m:e>
                      <m:sub>
                        <m:r>
                          <a:rPr lang="en-US" sz="1800" b="1" i="1">
                            <a:latin typeface="Cambria Math" panose="02040503050406030204" pitchFamily="18" charset="0"/>
                            <a:ea typeface="Cambria Math" panose="02040503050406030204" pitchFamily="18" charset="0"/>
                            <a:cs typeface="Times New Roman" panose="02020603050405020304" pitchFamily="18" charset="0"/>
                          </a:rPr>
                          <m:t>𝒊</m:t>
                        </m:r>
                      </m:sub>
                    </m:sSub>
                    <m:r>
                      <a:rPr lang="en-US" sz="1800" b="1" i="1" smtClean="0">
                        <a:latin typeface="Cambria Math" panose="02040503050406030204" pitchFamily="18" charset="0"/>
                        <a:ea typeface="Cambria Math" panose="02040503050406030204" pitchFamily="18" charset="0"/>
                        <a:cs typeface="Times New Roman" panose="02020603050405020304" pitchFamily="18" charset="0"/>
                      </a:rPr>
                      <m:t> − </m:t>
                    </m:r>
                    <m:acc>
                      <m:accPr>
                        <m:chr m:val="̂"/>
                        <m:ctrlPr>
                          <a:rPr lang="en-US" sz="1800" b="1" i="1" smtClean="0">
                            <a:latin typeface="Cambria Math" panose="02040503050406030204" pitchFamily="18" charset="0"/>
                            <a:ea typeface="Cambria Math" panose="02040503050406030204" pitchFamily="18" charset="0"/>
                            <a:cs typeface="Times New Roman" panose="02020603050405020304" pitchFamily="18" charset="0"/>
                          </a:rPr>
                        </m:ctrlPr>
                      </m:accPr>
                      <m:e>
                        <m:r>
                          <a:rPr lang="en-US" sz="1800" b="1" i="1" smtClean="0">
                            <a:latin typeface="Cambria Math" panose="02040503050406030204" pitchFamily="18" charset="0"/>
                            <a:ea typeface="Cambria Math" panose="02040503050406030204" pitchFamily="18" charset="0"/>
                            <a:cs typeface="Times New Roman" panose="02020603050405020304" pitchFamily="18" charset="0"/>
                          </a:rPr>
                          <m:t>𝜶</m:t>
                        </m:r>
                        <m:r>
                          <a:rPr lang="en-US" sz="1800" b="1" i="1" smtClean="0">
                            <a:latin typeface="Cambria Math" panose="02040503050406030204" pitchFamily="18" charset="0"/>
                            <a:ea typeface="Cambria Math" panose="02040503050406030204" pitchFamily="18" charset="0"/>
                            <a:cs typeface="Times New Roman" panose="02020603050405020304" pitchFamily="18" charset="0"/>
                          </a:rPr>
                          <m:t> </m:t>
                        </m:r>
                      </m:e>
                    </m:acc>
                    <m:r>
                      <a:rPr lang="en-US" sz="1800" b="1" i="1" smtClean="0">
                        <a:latin typeface="Cambria Math" panose="02040503050406030204" pitchFamily="18" charset="0"/>
                        <a:cs typeface="Times New Roman" panose="02020603050405020304" pitchFamily="18" charset="0"/>
                      </a:rPr>
                      <m:t> − </m:t>
                    </m:r>
                    <m:acc>
                      <m:accPr>
                        <m:chr m:val="̂"/>
                        <m:ctrlPr>
                          <a:rPr lang="en-US" sz="1800" b="1" i="1" smtClean="0">
                            <a:latin typeface="Cambria Math" panose="02040503050406030204" pitchFamily="18" charset="0"/>
                            <a:cs typeface="Times New Roman" panose="02020603050405020304" pitchFamily="18" charset="0"/>
                          </a:rPr>
                        </m:ctrlPr>
                      </m:accPr>
                      <m:e>
                        <m:r>
                          <a:rPr lang="en-US" sz="1800" b="1" i="1" smtClean="0">
                            <a:latin typeface="Cambria Math" panose="02040503050406030204" pitchFamily="18" charset="0"/>
                            <a:ea typeface="Cambria Math" panose="02040503050406030204" pitchFamily="18" charset="0"/>
                            <a:cs typeface="Times New Roman" panose="02020603050405020304" pitchFamily="18" charset="0"/>
                          </a:rPr>
                          <m:t>𝜷</m:t>
                        </m:r>
                      </m:e>
                    </m:acc>
                    <m:r>
                      <a:rPr lang="en-US" sz="1800" b="1"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1800" b="1" i="1">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b="1" i="1">
                            <a:latin typeface="Cambria Math" panose="02040503050406030204" pitchFamily="18" charset="0"/>
                            <a:ea typeface="Cambria Math" panose="02040503050406030204" pitchFamily="18" charset="0"/>
                            <a:cs typeface="Times New Roman" panose="02020603050405020304" pitchFamily="18" charset="0"/>
                          </a:rPr>
                          <m:t>𝒙</m:t>
                        </m:r>
                      </m:e>
                      <m:sub>
                        <m:r>
                          <a:rPr lang="en-US" sz="1800" b="1" i="1">
                            <a:latin typeface="Cambria Math" panose="02040503050406030204" pitchFamily="18" charset="0"/>
                            <a:ea typeface="Cambria Math" panose="02040503050406030204" pitchFamily="18" charset="0"/>
                            <a:cs typeface="Times New Roman" panose="02020603050405020304" pitchFamily="18" charset="0"/>
                          </a:rPr>
                          <m:t>𝒊</m:t>
                        </m:r>
                      </m:sub>
                    </m:sSub>
                  </m:oMath>
                </a14:m>
                <a:endParaRPr lang="en-US" sz="1800" b="1" dirty="0">
                  <a:latin typeface="+mj-lt"/>
                  <a:cs typeface="Times New Roman" panose="02020603050405020304" pitchFamily="18" charset="0"/>
                </a:endParaRPr>
              </a:p>
              <a:p>
                <a:pPr marL="228600" lvl="1" indent="0">
                  <a:buNone/>
                </a:pPr>
                <a:endParaRPr lang="en-US" sz="1800" b="1" dirty="0">
                  <a:latin typeface="+mj-lt"/>
                  <a:cs typeface="Times New Roman" panose="02020603050405020304" pitchFamily="18" charset="0"/>
                </a:endParaRPr>
              </a:p>
              <a:p>
                <a:pPr marL="514350" lvl="1" indent="-285750"/>
                <a:r>
                  <a:rPr lang="en-US" sz="1800" dirty="0">
                    <a:latin typeface="+mj-lt"/>
                    <a:cs typeface="Times New Roman" panose="02020603050405020304" pitchFamily="18" charset="0"/>
                  </a:rPr>
                  <a:t>Our goal now is to choose </a:t>
                </a:r>
                <a14:m>
                  <m:oMath xmlns:m="http://schemas.openxmlformats.org/officeDocument/2006/math">
                    <m:acc>
                      <m:accPr>
                        <m:chr m:val="̂"/>
                        <m:ctrlPr>
                          <a:rPr lang="en-US" sz="1800" i="1">
                            <a:latin typeface="Cambria Math" panose="02040503050406030204" pitchFamily="18" charset="0"/>
                            <a:ea typeface="Cambria Math" panose="02040503050406030204" pitchFamily="18" charset="0"/>
                            <a:cs typeface="Times New Roman" panose="02020603050405020304" pitchFamily="18" charset="0"/>
                          </a:rPr>
                        </m:ctrlPr>
                      </m:accPr>
                      <m:e>
                        <m:r>
                          <a:rPr lang="en-US" sz="1800" b="1" i="1">
                            <a:latin typeface="Cambria Math" panose="02040503050406030204" pitchFamily="18" charset="0"/>
                            <a:ea typeface="Cambria Math" panose="02040503050406030204" pitchFamily="18" charset="0"/>
                            <a:cs typeface="Times New Roman" panose="02020603050405020304" pitchFamily="18" charset="0"/>
                          </a:rPr>
                          <m:t>𝜶</m:t>
                        </m:r>
                        <m:r>
                          <a:rPr lang="en-US" sz="1800" b="1" i="1">
                            <a:latin typeface="Cambria Math" panose="02040503050406030204" pitchFamily="18" charset="0"/>
                            <a:ea typeface="Cambria Math" panose="02040503050406030204" pitchFamily="18" charset="0"/>
                            <a:cs typeface="Times New Roman" panose="02020603050405020304" pitchFamily="18" charset="0"/>
                          </a:rPr>
                          <m:t> </m:t>
                        </m:r>
                      </m:e>
                    </m:acc>
                    <m:r>
                      <a:rPr lang="en-US" sz="1800" b="0" i="1">
                        <a:latin typeface="Cambria Math" panose="02040503050406030204" pitchFamily="18" charset="0"/>
                        <a:cs typeface="Times New Roman" panose="02020603050405020304" pitchFamily="18" charset="0"/>
                      </a:rPr>
                      <m:t> </m:t>
                    </m:r>
                    <m:r>
                      <a:rPr lang="en-US" sz="1800" b="0" i="1" smtClean="0">
                        <a:latin typeface="Cambria Math" panose="02040503050406030204" pitchFamily="18" charset="0"/>
                        <a:cs typeface="Times New Roman" panose="02020603050405020304" pitchFamily="18" charset="0"/>
                      </a:rPr>
                      <m:t>𝑎𝑛𝑑</m:t>
                    </m:r>
                    <m:r>
                      <a:rPr lang="en-US" sz="1800" b="0" i="1" smtClean="0">
                        <a:latin typeface="Cambria Math" panose="02040503050406030204" pitchFamily="18" charset="0"/>
                        <a:cs typeface="Times New Roman" panose="02020603050405020304" pitchFamily="18" charset="0"/>
                      </a:rPr>
                      <m:t>  </m:t>
                    </m:r>
                    <m:acc>
                      <m:accPr>
                        <m:chr m:val="̂"/>
                        <m:ctrlPr>
                          <a:rPr lang="en-US" sz="1800" i="1">
                            <a:latin typeface="Cambria Math" panose="02040503050406030204" pitchFamily="18" charset="0"/>
                            <a:cs typeface="Times New Roman" panose="02020603050405020304" pitchFamily="18" charset="0"/>
                          </a:rPr>
                        </m:ctrlPr>
                      </m:accPr>
                      <m:e>
                        <m:r>
                          <a:rPr lang="en-US" sz="1800" b="1" i="1">
                            <a:latin typeface="Cambria Math" panose="02040503050406030204" pitchFamily="18" charset="0"/>
                            <a:ea typeface="Cambria Math" panose="02040503050406030204" pitchFamily="18" charset="0"/>
                            <a:cs typeface="Times New Roman" panose="02020603050405020304" pitchFamily="18" charset="0"/>
                          </a:rPr>
                          <m:t>𝜷</m:t>
                        </m:r>
                      </m:e>
                    </m:acc>
                  </m:oMath>
                </a14:m>
                <a:r>
                  <a:rPr lang="en-US" sz="1800" dirty="0">
                    <a:latin typeface="+mj-lt"/>
                    <a:cs typeface="Times New Roman" panose="02020603050405020304" pitchFamily="18" charset="0"/>
                  </a:rPr>
                  <a:t> to minimize these equations and give us the best fitting equation</a:t>
                </a:r>
              </a:p>
              <a:p>
                <a:pPr marL="228600" lvl="1" indent="0">
                  <a:buNone/>
                </a:pPr>
                <a:endParaRPr lang="en-US" sz="1800" dirty="0">
                  <a:latin typeface="+mj-lt"/>
                  <a:cs typeface="Times New Roman" panose="02020603050405020304" pitchFamily="18" charset="0"/>
                </a:endParaRPr>
              </a:p>
              <a:p>
                <a:pPr marL="514350" lvl="1" indent="-285750"/>
                <a:r>
                  <a:rPr lang="en-US" sz="1800" b="1" dirty="0">
                    <a:cs typeface="Times New Roman" panose="02020603050405020304" pitchFamily="18" charset="0"/>
                  </a:rPr>
                  <a:t>Min = </a:t>
                </a:r>
                <a14:m>
                  <m:oMath xmlns:m="http://schemas.openxmlformats.org/officeDocument/2006/math">
                    <m:nary>
                      <m:naryPr>
                        <m:chr m:val="∑"/>
                        <m:ctrlPr>
                          <a:rPr lang="en-US" sz="1800" b="1" i="1">
                            <a:latin typeface="Cambria Math" panose="02040503050406030204" pitchFamily="18" charset="0"/>
                            <a:cs typeface="Times New Roman" panose="02020603050405020304" pitchFamily="18" charset="0"/>
                          </a:rPr>
                        </m:ctrlPr>
                      </m:naryPr>
                      <m:sub>
                        <m:r>
                          <m:rPr>
                            <m:brk m:alnAt="23"/>
                          </m:rPr>
                          <a:rPr lang="en-US" sz="1800" b="1" i="1">
                            <a:latin typeface="Cambria Math" panose="02040503050406030204" pitchFamily="18" charset="0"/>
                            <a:cs typeface="Times New Roman" panose="02020603050405020304" pitchFamily="18" charset="0"/>
                          </a:rPr>
                          <m:t>𝒊</m:t>
                        </m:r>
                        <m:r>
                          <a:rPr lang="en-US" sz="1800" b="1" i="1">
                            <a:latin typeface="Cambria Math" panose="02040503050406030204" pitchFamily="18" charset="0"/>
                            <a:cs typeface="Times New Roman" panose="02020603050405020304" pitchFamily="18" charset="0"/>
                          </a:rPr>
                          <m:t>=</m:t>
                        </m:r>
                        <m:r>
                          <a:rPr lang="en-US" sz="1800" b="1" i="1">
                            <a:latin typeface="Cambria Math" panose="02040503050406030204" pitchFamily="18" charset="0"/>
                            <a:cs typeface="Times New Roman" panose="02020603050405020304" pitchFamily="18" charset="0"/>
                          </a:rPr>
                          <m:t>𝟏</m:t>
                        </m:r>
                      </m:sub>
                      <m:sup>
                        <m:r>
                          <a:rPr lang="en-US" sz="1800" b="1" i="1">
                            <a:latin typeface="Cambria Math" panose="02040503050406030204" pitchFamily="18" charset="0"/>
                            <a:cs typeface="Times New Roman" panose="02020603050405020304" pitchFamily="18" charset="0"/>
                          </a:rPr>
                          <m:t>𝒏</m:t>
                        </m:r>
                      </m:sup>
                      <m:e>
                        <m:sSup>
                          <m:sSupPr>
                            <m:ctrlPr>
                              <a:rPr lang="en-US" sz="1800" b="1" i="1">
                                <a:latin typeface="Cambria Math" panose="02040503050406030204" pitchFamily="18" charset="0"/>
                                <a:cs typeface="Times New Roman" panose="02020603050405020304" pitchFamily="18" charset="0"/>
                              </a:rPr>
                            </m:ctrlPr>
                          </m:sSupPr>
                          <m:e>
                            <m:acc>
                              <m:accPr>
                                <m:chr m:val="̂"/>
                                <m:ctrlPr>
                                  <a:rPr lang="en-US" sz="1800" b="1" i="1">
                                    <a:latin typeface="Cambria Math" panose="02040503050406030204" pitchFamily="18" charset="0"/>
                                    <a:cs typeface="Times New Roman" panose="02020603050405020304" pitchFamily="18" charset="0"/>
                                  </a:rPr>
                                </m:ctrlPr>
                              </m:accPr>
                              <m:e>
                                <m:sSub>
                                  <m:sSubPr>
                                    <m:ctrlPr>
                                      <a:rPr lang="en-US" sz="1800" b="1" i="1">
                                        <a:latin typeface="Cambria Math" panose="02040503050406030204" pitchFamily="18" charset="0"/>
                                        <a:cs typeface="Times New Roman" panose="02020603050405020304" pitchFamily="18" charset="0"/>
                                      </a:rPr>
                                    </m:ctrlPr>
                                  </m:sSubPr>
                                  <m:e>
                                    <m:r>
                                      <a:rPr lang="en-US" sz="1800" b="1" i="1">
                                        <a:latin typeface="Cambria Math" panose="02040503050406030204" pitchFamily="18" charset="0"/>
                                        <a:ea typeface="Cambria Math" panose="02040503050406030204" pitchFamily="18" charset="0"/>
                                        <a:cs typeface="Times New Roman" panose="02020603050405020304" pitchFamily="18" charset="0"/>
                                      </a:rPr>
                                      <m:t>𝜺</m:t>
                                    </m:r>
                                  </m:e>
                                  <m:sub>
                                    <m:r>
                                      <a:rPr lang="en-US" sz="1800" b="1" i="1">
                                        <a:latin typeface="Cambria Math" panose="02040503050406030204" pitchFamily="18" charset="0"/>
                                        <a:cs typeface="Times New Roman" panose="02020603050405020304" pitchFamily="18" charset="0"/>
                                      </a:rPr>
                                      <m:t>𝒊</m:t>
                                    </m:r>
                                  </m:sub>
                                </m:sSub>
                              </m:e>
                            </m:acc>
                          </m:e>
                          <m:sup>
                            <m:r>
                              <a:rPr lang="en-US" sz="1800" b="1" i="1">
                                <a:latin typeface="Cambria Math" panose="02040503050406030204" pitchFamily="18" charset="0"/>
                                <a:cs typeface="Times New Roman" panose="02020603050405020304" pitchFamily="18" charset="0"/>
                              </a:rPr>
                              <m:t>𝟐</m:t>
                            </m:r>
                          </m:sup>
                        </m:sSup>
                      </m:e>
                    </m:nary>
                  </m:oMath>
                </a14:m>
                <a:r>
                  <a:rPr lang="en-US" sz="1800" b="1" dirty="0">
                    <a:cs typeface="Times New Roman" panose="02020603050405020304" pitchFamily="18" charset="0"/>
                  </a:rPr>
                  <a:t> </a:t>
                </a:r>
                <a:r>
                  <a:rPr lang="en-US" sz="1800" b="1" dirty="0">
                    <a:cs typeface="Times New Roman" panose="02020603050405020304" pitchFamily="18" charset="0"/>
                    <a:sym typeface="Wingdings" panose="05000000000000000000" pitchFamily="2" charset="2"/>
                  </a:rPr>
                  <a:t> </a:t>
                </a:r>
                <a14:m>
                  <m:oMath xmlns:m="http://schemas.openxmlformats.org/officeDocument/2006/math">
                    <m:nary>
                      <m:naryPr>
                        <m:chr m:val="∑"/>
                        <m:ctrlPr>
                          <a:rPr lang="en-US" sz="1800" b="1" i="1">
                            <a:latin typeface="Cambria Math" panose="02040503050406030204" pitchFamily="18" charset="0"/>
                            <a:cs typeface="Times New Roman" panose="02020603050405020304" pitchFamily="18" charset="0"/>
                          </a:rPr>
                        </m:ctrlPr>
                      </m:naryPr>
                      <m:sub>
                        <m:r>
                          <m:rPr>
                            <m:brk m:alnAt="23"/>
                          </m:rPr>
                          <a:rPr lang="en-US" sz="1800" b="1" i="1">
                            <a:latin typeface="Cambria Math" panose="02040503050406030204" pitchFamily="18" charset="0"/>
                            <a:cs typeface="Times New Roman" panose="02020603050405020304" pitchFamily="18" charset="0"/>
                          </a:rPr>
                          <m:t>𝒊</m:t>
                        </m:r>
                        <m:r>
                          <a:rPr lang="en-US" sz="1800" b="1" i="1">
                            <a:latin typeface="Cambria Math" panose="02040503050406030204" pitchFamily="18" charset="0"/>
                            <a:cs typeface="Times New Roman" panose="02020603050405020304" pitchFamily="18" charset="0"/>
                          </a:rPr>
                          <m:t>=</m:t>
                        </m:r>
                        <m:r>
                          <m:rPr>
                            <m:brk m:alnAt="23"/>
                          </m:rPr>
                          <a:rPr lang="en-US" sz="1800" b="1" i="1">
                            <a:latin typeface="Cambria Math" panose="02040503050406030204" pitchFamily="18" charset="0"/>
                            <a:cs typeface="Times New Roman" panose="02020603050405020304" pitchFamily="18" charset="0"/>
                          </a:rPr>
                          <m:t>𝟏</m:t>
                        </m:r>
                      </m:sub>
                      <m:sup>
                        <m:r>
                          <a:rPr lang="en-US" sz="1800" b="1" i="1">
                            <a:latin typeface="Cambria Math" panose="02040503050406030204" pitchFamily="18" charset="0"/>
                            <a:cs typeface="Times New Roman" panose="02020603050405020304" pitchFamily="18" charset="0"/>
                          </a:rPr>
                          <m:t>𝒏</m:t>
                        </m:r>
                      </m:sup>
                      <m:e>
                        <m:sSup>
                          <m:sSupPr>
                            <m:ctrlPr>
                              <a:rPr lang="en-US" sz="1800" b="1" i="1">
                                <a:latin typeface="Cambria Math" panose="02040503050406030204" pitchFamily="18" charset="0"/>
                                <a:cs typeface="Times New Roman" panose="02020603050405020304" pitchFamily="18" charset="0"/>
                              </a:rPr>
                            </m:ctrlPr>
                          </m:sSupPr>
                          <m:e>
                            <m:r>
                              <a:rPr lang="en-US" sz="1800" b="1" i="1">
                                <a:latin typeface="Cambria Math" panose="02040503050406030204" pitchFamily="18" charset="0"/>
                                <a:cs typeface="Times New Roman" panose="02020603050405020304" pitchFamily="18" charset="0"/>
                              </a:rPr>
                              <m:t>(</m:t>
                            </m:r>
                            <m:sSub>
                              <m:sSubPr>
                                <m:ctrlPr>
                                  <a:rPr lang="en-US" sz="1800" b="1" i="1">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b="1" i="1">
                                    <a:latin typeface="Cambria Math" panose="02040503050406030204" pitchFamily="18" charset="0"/>
                                    <a:ea typeface="Cambria Math" panose="02040503050406030204" pitchFamily="18" charset="0"/>
                                    <a:cs typeface="Times New Roman" panose="02020603050405020304" pitchFamily="18" charset="0"/>
                                  </a:rPr>
                                  <m:t>𝒚</m:t>
                                </m:r>
                              </m:e>
                              <m:sub>
                                <m:r>
                                  <a:rPr lang="en-US" sz="1800" b="1" i="1">
                                    <a:latin typeface="Cambria Math" panose="02040503050406030204" pitchFamily="18" charset="0"/>
                                    <a:ea typeface="Cambria Math" panose="02040503050406030204" pitchFamily="18" charset="0"/>
                                    <a:cs typeface="Times New Roman" panose="02020603050405020304" pitchFamily="18" charset="0"/>
                                  </a:rPr>
                                  <m:t>𝒊</m:t>
                                </m:r>
                              </m:sub>
                            </m:sSub>
                            <m:r>
                              <a:rPr lang="en-US" sz="1800" b="1" i="1">
                                <a:latin typeface="Cambria Math" panose="02040503050406030204" pitchFamily="18" charset="0"/>
                                <a:ea typeface="Cambria Math" panose="02040503050406030204" pitchFamily="18" charset="0"/>
                                <a:cs typeface="Times New Roman" panose="02020603050405020304" pitchFamily="18" charset="0"/>
                              </a:rPr>
                              <m:t> − </m:t>
                            </m:r>
                            <m:acc>
                              <m:accPr>
                                <m:chr m:val="̂"/>
                                <m:ctrlPr>
                                  <a:rPr lang="en-US" sz="1800" b="1" i="1">
                                    <a:latin typeface="Cambria Math" panose="02040503050406030204" pitchFamily="18" charset="0"/>
                                    <a:ea typeface="Cambria Math" panose="02040503050406030204" pitchFamily="18" charset="0"/>
                                    <a:cs typeface="Times New Roman" panose="02020603050405020304" pitchFamily="18" charset="0"/>
                                  </a:rPr>
                                </m:ctrlPr>
                              </m:accPr>
                              <m:e>
                                <m:r>
                                  <a:rPr lang="en-US" sz="1800" b="1" i="1">
                                    <a:latin typeface="Cambria Math" panose="02040503050406030204" pitchFamily="18" charset="0"/>
                                    <a:ea typeface="Cambria Math" panose="02040503050406030204" pitchFamily="18" charset="0"/>
                                    <a:cs typeface="Times New Roman" panose="02020603050405020304" pitchFamily="18" charset="0"/>
                                  </a:rPr>
                                  <m:t>𝜶</m:t>
                                </m:r>
                                <m:r>
                                  <a:rPr lang="en-US" sz="1800" b="1" i="1">
                                    <a:latin typeface="Cambria Math" panose="02040503050406030204" pitchFamily="18" charset="0"/>
                                    <a:ea typeface="Cambria Math" panose="02040503050406030204" pitchFamily="18" charset="0"/>
                                    <a:cs typeface="Times New Roman" panose="02020603050405020304" pitchFamily="18" charset="0"/>
                                  </a:rPr>
                                  <m:t> </m:t>
                                </m:r>
                              </m:e>
                            </m:acc>
                            <m:r>
                              <a:rPr lang="en-US" sz="1800" b="1" i="1">
                                <a:latin typeface="Cambria Math" panose="02040503050406030204" pitchFamily="18" charset="0"/>
                                <a:cs typeface="Times New Roman" panose="02020603050405020304" pitchFamily="18" charset="0"/>
                              </a:rPr>
                              <m:t> − </m:t>
                            </m:r>
                            <m:acc>
                              <m:accPr>
                                <m:chr m:val="̂"/>
                                <m:ctrlPr>
                                  <a:rPr lang="en-US" sz="1800" b="1" i="1">
                                    <a:latin typeface="Cambria Math" panose="02040503050406030204" pitchFamily="18" charset="0"/>
                                    <a:cs typeface="Times New Roman" panose="02020603050405020304" pitchFamily="18" charset="0"/>
                                  </a:rPr>
                                </m:ctrlPr>
                              </m:accPr>
                              <m:e>
                                <m:r>
                                  <a:rPr lang="en-US" sz="1800" b="1" i="1">
                                    <a:latin typeface="Cambria Math" panose="02040503050406030204" pitchFamily="18" charset="0"/>
                                    <a:ea typeface="Cambria Math" panose="02040503050406030204" pitchFamily="18" charset="0"/>
                                    <a:cs typeface="Times New Roman" panose="02020603050405020304" pitchFamily="18" charset="0"/>
                                  </a:rPr>
                                  <m:t>𝜷</m:t>
                                </m:r>
                              </m:e>
                            </m:acc>
                            <m:r>
                              <a:rPr lang="en-US" sz="1800" b="1"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1800" b="1" i="1">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b="1" i="1">
                                    <a:latin typeface="Cambria Math" panose="02040503050406030204" pitchFamily="18" charset="0"/>
                                    <a:ea typeface="Cambria Math" panose="02040503050406030204" pitchFamily="18" charset="0"/>
                                    <a:cs typeface="Times New Roman" panose="02020603050405020304" pitchFamily="18" charset="0"/>
                                  </a:rPr>
                                  <m:t>𝒙</m:t>
                                </m:r>
                              </m:e>
                              <m:sub>
                                <m:r>
                                  <a:rPr lang="en-US" sz="1800" b="1" i="1">
                                    <a:latin typeface="Cambria Math" panose="02040503050406030204" pitchFamily="18" charset="0"/>
                                    <a:ea typeface="Cambria Math" panose="02040503050406030204" pitchFamily="18" charset="0"/>
                                    <a:cs typeface="Times New Roman" panose="02020603050405020304" pitchFamily="18" charset="0"/>
                                  </a:rPr>
                                  <m:t>𝒊</m:t>
                                </m:r>
                              </m:sub>
                            </m:sSub>
                            <m:r>
                              <a:rPr lang="en-US" sz="1800" b="1" i="1">
                                <a:latin typeface="Cambria Math" panose="02040503050406030204" pitchFamily="18" charset="0"/>
                                <a:cs typeface="Times New Roman" panose="02020603050405020304" pitchFamily="18" charset="0"/>
                              </a:rPr>
                              <m:t>)</m:t>
                            </m:r>
                          </m:e>
                          <m:sup>
                            <m:r>
                              <a:rPr lang="en-US" sz="1800" b="1" i="1">
                                <a:latin typeface="Cambria Math" panose="02040503050406030204" pitchFamily="18" charset="0"/>
                                <a:cs typeface="Times New Roman" panose="02020603050405020304" pitchFamily="18" charset="0"/>
                              </a:rPr>
                              <m:t>𝟐</m:t>
                            </m:r>
                          </m:sup>
                        </m:sSup>
                      </m:e>
                    </m:nary>
                  </m:oMath>
                </a14:m>
                <a:endParaRPr lang="en-US" sz="1800" b="1" dirty="0">
                  <a:cs typeface="Times New Roman" panose="02020603050405020304" pitchFamily="18" charset="0"/>
                </a:endParaRPr>
              </a:p>
              <a:p>
                <a:pPr marL="228600" lvl="1" indent="0">
                  <a:buNone/>
                </a:pPr>
                <a:endParaRPr lang="en-US" sz="1800" b="1" dirty="0">
                  <a:cs typeface="Times New Roman" panose="02020603050405020304" pitchFamily="18" charset="0"/>
                </a:endParaRPr>
              </a:p>
              <a:p>
                <a:pPr marL="290513" indent="-285750"/>
                <a14:m>
                  <m:oMath xmlns:m="http://schemas.openxmlformats.org/officeDocument/2006/math">
                    <m:acc>
                      <m:accPr>
                        <m:chr m:val="̂"/>
                        <m:ctrlPr>
                          <a:rPr lang="en-US" sz="1800" b="1" i="1">
                            <a:latin typeface="Cambria Math" panose="02040503050406030204" pitchFamily="18" charset="0"/>
                            <a:ea typeface="Cambria Math" panose="02040503050406030204" pitchFamily="18" charset="0"/>
                            <a:cs typeface="Times New Roman" panose="02020603050405020304" pitchFamily="18" charset="0"/>
                          </a:rPr>
                        </m:ctrlPr>
                      </m:accPr>
                      <m:e>
                        <m:r>
                          <m:rPr>
                            <m:nor/>
                          </m:rPr>
                          <a:rPr lang="en-US" sz="1800" dirty="0">
                            <a:latin typeface="+mj-lt"/>
                            <a:cs typeface="Times New Roman" panose="02020603050405020304" pitchFamily="18" charset="0"/>
                          </a:rPr>
                          <m:t>Using</m:t>
                        </m:r>
                        <m:r>
                          <m:rPr>
                            <m:nor/>
                          </m:rPr>
                          <a:rPr lang="en-US" sz="1800" dirty="0">
                            <a:latin typeface="+mj-lt"/>
                            <a:cs typeface="Times New Roman" panose="02020603050405020304" pitchFamily="18" charset="0"/>
                          </a:rPr>
                          <m:t> </m:t>
                        </m:r>
                        <m:r>
                          <m:rPr>
                            <m:nor/>
                          </m:rPr>
                          <a:rPr lang="en-US" sz="1800" dirty="0">
                            <a:latin typeface="+mj-lt"/>
                            <a:cs typeface="Times New Roman" panose="02020603050405020304" pitchFamily="18" charset="0"/>
                          </a:rPr>
                          <m:t>Calculus</m:t>
                        </m:r>
                        <m:r>
                          <m:rPr>
                            <m:nor/>
                          </m:rPr>
                          <a:rPr lang="en-US" sz="1800" dirty="0">
                            <a:latin typeface="+mj-lt"/>
                            <a:cs typeface="Times New Roman" panose="02020603050405020304" pitchFamily="18" charset="0"/>
                          </a:rPr>
                          <m:t>, </m:t>
                        </m:r>
                        <m:r>
                          <m:rPr>
                            <m:nor/>
                          </m:rPr>
                          <a:rPr lang="en-US" sz="1800" dirty="0">
                            <a:latin typeface="+mj-lt"/>
                            <a:cs typeface="Times New Roman" panose="02020603050405020304" pitchFamily="18" charset="0"/>
                          </a:rPr>
                          <m:t>we</m:t>
                        </m:r>
                        <m:r>
                          <m:rPr>
                            <m:nor/>
                          </m:rPr>
                          <a:rPr lang="en-US" sz="1800" dirty="0">
                            <a:latin typeface="+mj-lt"/>
                            <a:cs typeface="Times New Roman" panose="02020603050405020304" pitchFamily="18" charset="0"/>
                          </a:rPr>
                          <m:t> </m:t>
                        </m:r>
                        <m:r>
                          <m:rPr>
                            <m:nor/>
                          </m:rPr>
                          <a:rPr lang="en-US" sz="1800" dirty="0">
                            <a:latin typeface="+mj-lt"/>
                            <a:cs typeface="Times New Roman" panose="02020603050405020304" pitchFamily="18" charset="0"/>
                          </a:rPr>
                          <m:t>get</m:t>
                        </m:r>
                        <m:r>
                          <m:rPr>
                            <m:nor/>
                          </m:rPr>
                          <a:rPr lang="en-US" sz="1800" dirty="0">
                            <a:latin typeface="+mj-lt"/>
                            <a:cs typeface="Times New Roman" panose="02020603050405020304" pitchFamily="18" charset="0"/>
                          </a:rPr>
                          <m:t> </m:t>
                        </m:r>
                        <m:r>
                          <m:rPr>
                            <m:nor/>
                          </m:rPr>
                          <a:rPr lang="en-US" sz="1800" dirty="0">
                            <a:latin typeface="+mj-lt"/>
                            <a:cs typeface="Times New Roman" panose="02020603050405020304" pitchFamily="18" charset="0"/>
                          </a:rPr>
                          <m:t>these</m:t>
                        </m:r>
                        <m:r>
                          <m:rPr>
                            <m:nor/>
                          </m:rPr>
                          <a:rPr lang="en-US" sz="1800" dirty="0">
                            <a:latin typeface="+mj-lt"/>
                            <a:cs typeface="Times New Roman" panose="02020603050405020304" pitchFamily="18" charset="0"/>
                          </a:rPr>
                          <m:t> </m:t>
                        </m:r>
                        <m:r>
                          <m:rPr>
                            <m:nor/>
                          </m:rPr>
                          <a:rPr lang="en-US" sz="1800" dirty="0">
                            <a:latin typeface="+mj-lt"/>
                            <a:cs typeface="Times New Roman" panose="02020603050405020304" pitchFamily="18" charset="0"/>
                          </a:rPr>
                          <m:t>results</m:t>
                        </m:r>
                        <m:r>
                          <m:rPr>
                            <m:nor/>
                          </m:rPr>
                          <a:rPr lang="en-US" sz="1800" dirty="0">
                            <a:latin typeface="+mj-lt"/>
                            <a:cs typeface="Times New Roman" panose="02020603050405020304" pitchFamily="18" charset="0"/>
                          </a:rPr>
                          <m:t> </m:t>
                        </m:r>
                        <m:r>
                          <m:rPr>
                            <m:nor/>
                          </m:rPr>
                          <a:rPr lang="en-US" sz="1800" dirty="0">
                            <a:latin typeface="+mj-lt"/>
                            <a:cs typeface="Times New Roman" panose="02020603050405020304" pitchFamily="18" charset="0"/>
                          </a:rPr>
                          <m:t>for</m:t>
                        </m:r>
                        <m:r>
                          <a:rPr lang="en-US" sz="1800" b="1" i="1">
                            <a:latin typeface="Cambria Math" panose="02040503050406030204" pitchFamily="18" charset="0"/>
                            <a:ea typeface="Cambria Math" panose="02040503050406030204" pitchFamily="18" charset="0"/>
                            <a:cs typeface="Times New Roman" panose="02020603050405020304" pitchFamily="18" charset="0"/>
                          </a:rPr>
                          <m:t>𝜶</m:t>
                        </m:r>
                        <m:r>
                          <a:rPr lang="en-US" sz="1800" b="1" i="1">
                            <a:latin typeface="Cambria Math" panose="02040503050406030204" pitchFamily="18" charset="0"/>
                            <a:ea typeface="Cambria Math" panose="02040503050406030204" pitchFamily="18" charset="0"/>
                            <a:cs typeface="Times New Roman" panose="02020603050405020304" pitchFamily="18" charset="0"/>
                          </a:rPr>
                          <m:t> </m:t>
                        </m:r>
                      </m:e>
                    </m:acc>
                    <m:r>
                      <a:rPr lang="en-US" sz="1800" b="1" i="1">
                        <a:latin typeface="Cambria Math" panose="02040503050406030204" pitchFamily="18" charset="0"/>
                        <a:cs typeface="Times New Roman" panose="02020603050405020304" pitchFamily="18" charset="0"/>
                      </a:rPr>
                      <m:t> </m:t>
                    </m:r>
                    <m:r>
                      <a:rPr lang="en-US" sz="1800" b="1" i="1" smtClean="0">
                        <a:latin typeface="Cambria Math" panose="02040503050406030204" pitchFamily="18" charset="0"/>
                        <a:cs typeface="Times New Roman" panose="02020603050405020304" pitchFamily="18" charset="0"/>
                      </a:rPr>
                      <m:t>𝒂𝒏𝒅</m:t>
                    </m:r>
                    <m:r>
                      <a:rPr lang="en-US" sz="1800" b="1" i="1">
                        <a:latin typeface="Cambria Math" panose="02040503050406030204" pitchFamily="18" charset="0"/>
                        <a:cs typeface="Times New Roman" panose="02020603050405020304" pitchFamily="18" charset="0"/>
                      </a:rPr>
                      <m:t> </m:t>
                    </m:r>
                    <m:acc>
                      <m:accPr>
                        <m:chr m:val="̂"/>
                        <m:ctrlPr>
                          <a:rPr lang="en-US" sz="1800" b="1" i="1">
                            <a:latin typeface="Cambria Math" panose="02040503050406030204" pitchFamily="18" charset="0"/>
                            <a:cs typeface="Times New Roman" panose="02020603050405020304" pitchFamily="18" charset="0"/>
                          </a:rPr>
                        </m:ctrlPr>
                      </m:accPr>
                      <m:e>
                        <m:r>
                          <a:rPr lang="en-US" sz="1800" b="1" i="1">
                            <a:latin typeface="Cambria Math" panose="02040503050406030204" pitchFamily="18" charset="0"/>
                            <a:ea typeface="Cambria Math" panose="02040503050406030204" pitchFamily="18" charset="0"/>
                            <a:cs typeface="Times New Roman" panose="02020603050405020304" pitchFamily="18" charset="0"/>
                          </a:rPr>
                          <m:t>𝜷</m:t>
                        </m:r>
                      </m:e>
                    </m:acc>
                  </m:oMath>
                </a14:m>
                <a:r>
                  <a:rPr lang="en-US" sz="1800" b="1" dirty="0">
                    <a:latin typeface="+mj-lt"/>
                    <a:cs typeface="Times New Roman" panose="02020603050405020304" pitchFamily="18" charset="0"/>
                  </a:rPr>
                  <a:t> :</a:t>
                </a:r>
              </a:p>
              <a:p>
                <a:pPr marL="514350" lvl="1" indent="-285750"/>
                <a14:m>
                  <m:oMath xmlns:m="http://schemas.openxmlformats.org/officeDocument/2006/math">
                    <m:acc>
                      <m:accPr>
                        <m:chr m:val="̂"/>
                        <m:ctrlPr>
                          <a:rPr lang="en-US" sz="1800" b="1" i="1" smtClean="0">
                            <a:latin typeface="Cambria Math" panose="02040503050406030204" pitchFamily="18" charset="0"/>
                            <a:cs typeface="Times New Roman" panose="02020603050405020304" pitchFamily="18" charset="0"/>
                          </a:rPr>
                        </m:ctrlPr>
                      </m:accPr>
                      <m:e>
                        <m:r>
                          <a:rPr lang="en-US" sz="1800" b="1" i="1" smtClean="0">
                            <a:latin typeface="Cambria Math" panose="02040503050406030204" pitchFamily="18" charset="0"/>
                            <a:ea typeface="Cambria Math" panose="02040503050406030204" pitchFamily="18" charset="0"/>
                            <a:cs typeface="Times New Roman" panose="02020603050405020304" pitchFamily="18" charset="0"/>
                          </a:rPr>
                          <m:t>𝜷</m:t>
                        </m:r>
                      </m:e>
                    </m:acc>
                    <m:r>
                      <a:rPr lang="en-US" sz="1800" b="1" i="1" smtClean="0">
                        <a:latin typeface="Cambria Math" panose="02040503050406030204" pitchFamily="18" charset="0"/>
                        <a:cs typeface="Times New Roman" panose="02020603050405020304" pitchFamily="18" charset="0"/>
                      </a:rPr>
                      <m:t>= </m:t>
                    </m:r>
                    <m:f>
                      <m:fPr>
                        <m:ctrlPr>
                          <a:rPr lang="en-US" sz="1800" b="1" i="1" smtClean="0">
                            <a:latin typeface="Cambria Math" panose="02040503050406030204" pitchFamily="18" charset="0"/>
                            <a:cs typeface="Times New Roman" panose="02020603050405020304" pitchFamily="18" charset="0"/>
                          </a:rPr>
                        </m:ctrlPr>
                      </m:fPr>
                      <m:num>
                        <m:nary>
                          <m:naryPr>
                            <m:chr m:val="∑"/>
                            <m:ctrlPr>
                              <a:rPr lang="en-US" sz="1800" b="1" i="1" smtClean="0">
                                <a:latin typeface="Cambria Math" panose="02040503050406030204" pitchFamily="18" charset="0"/>
                                <a:cs typeface="Times New Roman" panose="02020603050405020304" pitchFamily="18" charset="0"/>
                              </a:rPr>
                            </m:ctrlPr>
                          </m:naryPr>
                          <m:sub>
                            <m:r>
                              <m:rPr>
                                <m:brk m:alnAt="23"/>
                              </m:rPr>
                              <a:rPr lang="en-US" sz="1800" b="1" i="1" smtClean="0">
                                <a:latin typeface="Cambria Math" panose="02040503050406030204" pitchFamily="18" charset="0"/>
                                <a:cs typeface="Times New Roman" panose="02020603050405020304" pitchFamily="18" charset="0"/>
                              </a:rPr>
                              <m:t>𝒊</m:t>
                            </m:r>
                            <m:r>
                              <a:rPr lang="en-US" sz="1800" b="1" i="1" smtClean="0">
                                <a:latin typeface="Cambria Math" panose="02040503050406030204" pitchFamily="18" charset="0"/>
                                <a:cs typeface="Times New Roman" panose="02020603050405020304" pitchFamily="18" charset="0"/>
                              </a:rPr>
                              <m:t>=</m:t>
                            </m:r>
                            <m:r>
                              <a:rPr lang="en-US" sz="1800" b="1" i="1" smtClean="0">
                                <a:latin typeface="Cambria Math" panose="02040503050406030204" pitchFamily="18" charset="0"/>
                                <a:cs typeface="Times New Roman" panose="02020603050405020304" pitchFamily="18" charset="0"/>
                              </a:rPr>
                              <m:t>𝟏</m:t>
                            </m:r>
                          </m:sub>
                          <m:sup>
                            <m:r>
                              <a:rPr lang="en-US" sz="1800" b="1" i="1" smtClean="0">
                                <a:latin typeface="Cambria Math" panose="02040503050406030204" pitchFamily="18" charset="0"/>
                                <a:cs typeface="Times New Roman" panose="02020603050405020304" pitchFamily="18" charset="0"/>
                              </a:rPr>
                              <m:t>𝒏</m:t>
                            </m:r>
                          </m:sup>
                          <m:e>
                            <m:r>
                              <a:rPr lang="en-US" sz="1800" b="1" i="1" smtClean="0">
                                <a:latin typeface="Cambria Math" panose="02040503050406030204" pitchFamily="18" charset="0"/>
                                <a:cs typeface="Times New Roman" panose="02020603050405020304" pitchFamily="18" charset="0"/>
                              </a:rPr>
                              <m:t>(</m:t>
                            </m:r>
                            <m:sSub>
                              <m:sSubPr>
                                <m:ctrlPr>
                                  <a:rPr lang="en-US" sz="1800" b="1" i="1" smtClean="0">
                                    <a:latin typeface="Cambria Math" panose="02040503050406030204" pitchFamily="18" charset="0"/>
                                    <a:cs typeface="Times New Roman" panose="02020603050405020304" pitchFamily="18" charset="0"/>
                                  </a:rPr>
                                </m:ctrlPr>
                              </m:sSubPr>
                              <m:e>
                                <m:r>
                                  <a:rPr lang="en-US" sz="1800" b="1" i="1" smtClean="0">
                                    <a:latin typeface="Cambria Math" panose="02040503050406030204" pitchFamily="18" charset="0"/>
                                    <a:cs typeface="Times New Roman" panose="02020603050405020304" pitchFamily="18" charset="0"/>
                                  </a:rPr>
                                  <m:t>𝒙</m:t>
                                </m:r>
                              </m:e>
                              <m:sub>
                                <m:r>
                                  <a:rPr lang="en-US" sz="1800" b="1" i="1" smtClean="0">
                                    <a:latin typeface="Cambria Math" panose="02040503050406030204" pitchFamily="18" charset="0"/>
                                    <a:cs typeface="Times New Roman" panose="02020603050405020304" pitchFamily="18" charset="0"/>
                                  </a:rPr>
                                  <m:t>𝒊</m:t>
                                </m:r>
                              </m:sub>
                            </m:sSub>
                            <m:r>
                              <a:rPr lang="en-US" sz="1800" b="1" i="1" smtClean="0">
                                <a:latin typeface="Cambria Math" panose="02040503050406030204" pitchFamily="18" charset="0"/>
                                <a:cs typeface="Times New Roman" panose="02020603050405020304" pitchFamily="18" charset="0"/>
                              </a:rPr>
                              <m:t> −</m:t>
                            </m:r>
                            <m:acc>
                              <m:accPr>
                                <m:chr m:val="̅"/>
                                <m:ctrlPr>
                                  <a:rPr lang="en-US" sz="1800" b="1" i="1" smtClean="0">
                                    <a:latin typeface="Cambria Math" panose="02040503050406030204" pitchFamily="18" charset="0"/>
                                    <a:cs typeface="Times New Roman" panose="02020603050405020304" pitchFamily="18" charset="0"/>
                                  </a:rPr>
                                </m:ctrlPr>
                              </m:accPr>
                              <m:e>
                                <m:r>
                                  <a:rPr lang="en-US" sz="1800" b="1" i="1" smtClean="0">
                                    <a:latin typeface="Cambria Math" panose="02040503050406030204" pitchFamily="18" charset="0"/>
                                    <a:cs typeface="Times New Roman" panose="02020603050405020304" pitchFamily="18" charset="0"/>
                                  </a:rPr>
                                  <m:t>𝒙</m:t>
                                </m:r>
                              </m:e>
                            </m:acc>
                            <m:r>
                              <a:rPr lang="en-US" sz="1800" b="1" i="1" smtClean="0">
                                <a:latin typeface="Cambria Math" panose="02040503050406030204" pitchFamily="18" charset="0"/>
                                <a:cs typeface="Times New Roman" panose="02020603050405020304" pitchFamily="18" charset="0"/>
                              </a:rPr>
                              <m:t>)(</m:t>
                            </m:r>
                            <m:sSub>
                              <m:sSubPr>
                                <m:ctrlPr>
                                  <a:rPr lang="en-US" sz="1800" b="1" i="1">
                                    <a:latin typeface="Cambria Math" panose="02040503050406030204" pitchFamily="18" charset="0"/>
                                    <a:cs typeface="Times New Roman" panose="02020603050405020304" pitchFamily="18" charset="0"/>
                                  </a:rPr>
                                </m:ctrlPr>
                              </m:sSubPr>
                              <m:e>
                                <m:r>
                                  <a:rPr lang="en-US" sz="1800" b="1" i="1" smtClean="0">
                                    <a:latin typeface="Cambria Math" panose="02040503050406030204" pitchFamily="18" charset="0"/>
                                    <a:cs typeface="Times New Roman" panose="02020603050405020304" pitchFamily="18" charset="0"/>
                                  </a:rPr>
                                  <m:t>𝒚</m:t>
                                </m:r>
                              </m:e>
                              <m:sub>
                                <m:r>
                                  <a:rPr lang="en-US" sz="1800" b="1" i="1">
                                    <a:latin typeface="Cambria Math" panose="02040503050406030204" pitchFamily="18" charset="0"/>
                                    <a:cs typeface="Times New Roman" panose="02020603050405020304" pitchFamily="18" charset="0"/>
                                  </a:rPr>
                                  <m:t>𝒊</m:t>
                                </m:r>
                              </m:sub>
                            </m:sSub>
                            <m:r>
                              <a:rPr lang="en-US" sz="1800" b="1" i="1">
                                <a:latin typeface="Cambria Math" panose="02040503050406030204" pitchFamily="18" charset="0"/>
                                <a:cs typeface="Times New Roman" panose="02020603050405020304" pitchFamily="18" charset="0"/>
                              </a:rPr>
                              <m:t> − </m:t>
                            </m:r>
                            <m:acc>
                              <m:accPr>
                                <m:chr m:val="̅"/>
                                <m:ctrlPr>
                                  <a:rPr lang="en-US" sz="1800" b="1" i="1" smtClean="0">
                                    <a:latin typeface="Cambria Math" panose="02040503050406030204" pitchFamily="18" charset="0"/>
                                    <a:cs typeface="Times New Roman" panose="02020603050405020304" pitchFamily="18" charset="0"/>
                                  </a:rPr>
                                </m:ctrlPr>
                              </m:accPr>
                              <m:e>
                                <m:r>
                                  <a:rPr lang="en-US" sz="1800" b="1" i="1" smtClean="0">
                                    <a:latin typeface="Cambria Math" panose="02040503050406030204" pitchFamily="18" charset="0"/>
                                    <a:cs typeface="Times New Roman" panose="02020603050405020304" pitchFamily="18" charset="0"/>
                                  </a:rPr>
                                  <m:t>𝒚</m:t>
                                </m:r>
                              </m:e>
                            </m:acc>
                            <m:r>
                              <a:rPr lang="en-US" sz="1800" b="1" i="1" smtClean="0">
                                <a:latin typeface="Cambria Math" panose="02040503050406030204" pitchFamily="18" charset="0"/>
                                <a:cs typeface="Times New Roman" panose="02020603050405020304" pitchFamily="18" charset="0"/>
                              </a:rPr>
                              <m:t>)</m:t>
                            </m:r>
                          </m:e>
                        </m:nary>
                      </m:num>
                      <m:den>
                        <m:nary>
                          <m:naryPr>
                            <m:chr m:val="∑"/>
                            <m:ctrlPr>
                              <a:rPr lang="en-US" sz="1800" b="1" i="1" smtClean="0">
                                <a:latin typeface="Cambria Math" panose="02040503050406030204" pitchFamily="18" charset="0"/>
                                <a:cs typeface="Times New Roman" panose="02020603050405020304" pitchFamily="18" charset="0"/>
                              </a:rPr>
                            </m:ctrlPr>
                          </m:naryPr>
                          <m:sub>
                            <m:r>
                              <m:rPr>
                                <m:brk m:alnAt="23"/>
                              </m:rPr>
                              <a:rPr lang="en-US" sz="1800" b="1" i="1">
                                <a:latin typeface="Cambria Math" panose="02040503050406030204" pitchFamily="18" charset="0"/>
                                <a:cs typeface="Times New Roman" panose="02020603050405020304" pitchFamily="18" charset="0"/>
                              </a:rPr>
                              <m:t>𝒊</m:t>
                            </m:r>
                            <m:r>
                              <a:rPr lang="en-US" sz="1800" b="1" i="1">
                                <a:latin typeface="Cambria Math" panose="02040503050406030204" pitchFamily="18" charset="0"/>
                                <a:cs typeface="Times New Roman" panose="02020603050405020304" pitchFamily="18" charset="0"/>
                              </a:rPr>
                              <m:t>=</m:t>
                            </m:r>
                            <m:r>
                              <a:rPr lang="en-US" sz="1800" b="1" i="1">
                                <a:latin typeface="Cambria Math" panose="02040503050406030204" pitchFamily="18" charset="0"/>
                                <a:cs typeface="Times New Roman" panose="02020603050405020304" pitchFamily="18" charset="0"/>
                              </a:rPr>
                              <m:t>𝟏</m:t>
                            </m:r>
                          </m:sub>
                          <m:sup>
                            <m:r>
                              <a:rPr lang="en-US" sz="1800" b="1" i="1">
                                <a:latin typeface="Cambria Math" panose="02040503050406030204" pitchFamily="18" charset="0"/>
                                <a:cs typeface="Times New Roman" panose="02020603050405020304" pitchFamily="18" charset="0"/>
                              </a:rPr>
                              <m:t>𝒏</m:t>
                            </m:r>
                          </m:sup>
                          <m:e>
                            <m:sSup>
                              <m:sSupPr>
                                <m:ctrlPr>
                                  <a:rPr lang="en-US" sz="1800" b="1" i="1">
                                    <a:latin typeface="Cambria Math" panose="02040503050406030204" pitchFamily="18" charset="0"/>
                                    <a:cs typeface="Times New Roman" panose="02020603050405020304" pitchFamily="18" charset="0"/>
                                  </a:rPr>
                                </m:ctrlPr>
                              </m:sSupPr>
                              <m:e>
                                <m:r>
                                  <a:rPr lang="en-US" sz="1800" b="1" i="1">
                                    <a:latin typeface="Cambria Math" panose="02040503050406030204" pitchFamily="18" charset="0"/>
                                    <a:cs typeface="Times New Roman" panose="02020603050405020304" pitchFamily="18" charset="0"/>
                                  </a:rPr>
                                  <m:t>(</m:t>
                                </m:r>
                                <m:sSub>
                                  <m:sSubPr>
                                    <m:ctrlPr>
                                      <a:rPr lang="en-US" sz="1800" b="1" i="1">
                                        <a:latin typeface="Cambria Math" panose="02040503050406030204" pitchFamily="18" charset="0"/>
                                        <a:cs typeface="Times New Roman" panose="02020603050405020304" pitchFamily="18" charset="0"/>
                                      </a:rPr>
                                    </m:ctrlPr>
                                  </m:sSubPr>
                                  <m:e>
                                    <m:r>
                                      <a:rPr lang="en-US" sz="1800" b="1" i="1">
                                        <a:latin typeface="Cambria Math" panose="02040503050406030204" pitchFamily="18" charset="0"/>
                                        <a:cs typeface="Times New Roman" panose="02020603050405020304" pitchFamily="18" charset="0"/>
                                      </a:rPr>
                                      <m:t>𝒙</m:t>
                                    </m:r>
                                  </m:e>
                                  <m:sub>
                                    <m:r>
                                      <a:rPr lang="en-US" sz="1800" b="1" i="1">
                                        <a:latin typeface="Cambria Math" panose="02040503050406030204" pitchFamily="18" charset="0"/>
                                        <a:cs typeface="Times New Roman" panose="02020603050405020304" pitchFamily="18" charset="0"/>
                                      </a:rPr>
                                      <m:t>𝒊</m:t>
                                    </m:r>
                                  </m:sub>
                                </m:sSub>
                                <m:r>
                                  <a:rPr lang="en-US" sz="1800" b="1" i="1">
                                    <a:latin typeface="Cambria Math" panose="02040503050406030204" pitchFamily="18" charset="0"/>
                                    <a:cs typeface="Times New Roman" panose="02020603050405020304" pitchFamily="18" charset="0"/>
                                  </a:rPr>
                                  <m:t> −</m:t>
                                </m:r>
                                <m:acc>
                                  <m:accPr>
                                    <m:chr m:val="̅"/>
                                    <m:ctrlPr>
                                      <a:rPr lang="en-US" sz="1800" b="1" i="1" smtClean="0">
                                        <a:latin typeface="Cambria Math" panose="02040503050406030204" pitchFamily="18" charset="0"/>
                                        <a:cs typeface="Times New Roman" panose="02020603050405020304" pitchFamily="18" charset="0"/>
                                      </a:rPr>
                                    </m:ctrlPr>
                                  </m:accPr>
                                  <m:e>
                                    <m:r>
                                      <a:rPr lang="en-US" sz="1800" b="1" i="1" smtClean="0">
                                        <a:latin typeface="Cambria Math" panose="02040503050406030204" pitchFamily="18" charset="0"/>
                                        <a:cs typeface="Times New Roman" panose="02020603050405020304" pitchFamily="18" charset="0"/>
                                      </a:rPr>
                                      <m:t>𝒙</m:t>
                                    </m:r>
                                  </m:e>
                                </m:acc>
                                <m:r>
                                  <a:rPr lang="en-US" sz="1800" b="1" i="1">
                                    <a:latin typeface="Cambria Math" panose="02040503050406030204" pitchFamily="18" charset="0"/>
                                    <a:cs typeface="Times New Roman" panose="02020603050405020304" pitchFamily="18" charset="0"/>
                                  </a:rPr>
                                  <m:t>)</m:t>
                                </m:r>
                              </m:e>
                              <m:sup>
                                <m:r>
                                  <a:rPr lang="en-US" sz="1800" b="1" i="1">
                                    <a:latin typeface="Cambria Math" panose="02040503050406030204" pitchFamily="18" charset="0"/>
                                    <a:cs typeface="Times New Roman" panose="02020603050405020304" pitchFamily="18" charset="0"/>
                                  </a:rPr>
                                  <m:t>𝟐</m:t>
                                </m:r>
                              </m:sup>
                            </m:sSup>
                          </m:e>
                        </m:nary>
                      </m:den>
                    </m:f>
                  </m:oMath>
                </a14:m>
                <a:r>
                  <a:rPr lang="en-US" sz="1800" b="1" dirty="0">
                    <a:latin typeface="+mj-lt"/>
                    <a:cs typeface="Times New Roman" panose="02020603050405020304" pitchFamily="18" charset="0"/>
                  </a:rPr>
                  <a:t>, </a:t>
                </a:r>
                <a14:m>
                  <m:oMath xmlns:m="http://schemas.openxmlformats.org/officeDocument/2006/math">
                    <m:r>
                      <a:rPr lang="en-US" sz="1800" b="1" i="0" smtClean="0">
                        <a:latin typeface="Cambria Math" panose="02040503050406030204" pitchFamily="18" charset="0"/>
                        <a:ea typeface="Cambria Math" panose="02040503050406030204" pitchFamily="18" charset="0"/>
                        <a:cs typeface="Times New Roman" panose="02020603050405020304" pitchFamily="18" charset="0"/>
                      </a:rPr>
                      <m:t> </m:t>
                    </m:r>
                    <m:acc>
                      <m:accPr>
                        <m:chr m:val="̂"/>
                        <m:ctrlPr>
                          <a:rPr lang="en-US" sz="1800" b="1" i="1" smtClean="0">
                            <a:latin typeface="Cambria Math" panose="02040503050406030204" pitchFamily="18" charset="0"/>
                            <a:ea typeface="Cambria Math" panose="02040503050406030204" pitchFamily="18" charset="0"/>
                            <a:cs typeface="Times New Roman" panose="02020603050405020304" pitchFamily="18" charset="0"/>
                          </a:rPr>
                        </m:ctrlPr>
                      </m:accPr>
                      <m:e>
                        <m:r>
                          <a:rPr lang="en-US" sz="1800" b="1" i="1" smtClean="0">
                            <a:latin typeface="Cambria Math" panose="02040503050406030204" pitchFamily="18" charset="0"/>
                            <a:ea typeface="Cambria Math" panose="02040503050406030204" pitchFamily="18" charset="0"/>
                            <a:cs typeface="Times New Roman" panose="02020603050405020304" pitchFamily="18" charset="0"/>
                          </a:rPr>
                          <m:t>𝜶</m:t>
                        </m:r>
                      </m:e>
                    </m:acc>
                    <m:r>
                      <a:rPr lang="en-US" sz="1800" b="0" i="1" smtClean="0">
                        <a:latin typeface="Cambria Math" panose="02040503050406030204" pitchFamily="18" charset="0"/>
                        <a:ea typeface="Cambria Math" panose="02040503050406030204" pitchFamily="18" charset="0"/>
                        <a:cs typeface="Times New Roman" panose="02020603050405020304" pitchFamily="18" charset="0"/>
                      </a:rPr>
                      <m:t>= </m:t>
                    </m:r>
                    <m:acc>
                      <m:accPr>
                        <m:chr m:val="̅"/>
                        <m:ctrlPr>
                          <a:rPr lang="en-US" sz="1800" i="1" smtClean="0">
                            <a:latin typeface="Cambria Math" panose="02040503050406030204" pitchFamily="18" charset="0"/>
                            <a:ea typeface="Cambria Math" panose="02040503050406030204" pitchFamily="18" charset="0"/>
                            <a:cs typeface="Times New Roman" panose="02020603050405020304" pitchFamily="18" charset="0"/>
                          </a:rPr>
                        </m:ctrlPr>
                      </m:accPr>
                      <m:e>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𝑦</m:t>
                        </m:r>
                      </m:e>
                    </m:acc>
                    <m:r>
                      <a:rPr lang="en-US" sz="1800" b="0" i="1" smtClean="0">
                        <a:latin typeface="Cambria Math" panose="02040503050406030204" pitchFamily="18" charset="0"/>
                        <a:ea typeface="Cambria Math" panose="02040503050406030204" pitchFamily="18" charset="0"/>
                        <a:cs typeface="Times New Roman" panose="02020603050405020304" pitchFamily="18" charset="0"/>
                      </a:rPr>
                      <m:t>+ </m:t>
                    </m:r>
                    <m:acc>
                      <m:accPr>
                        <m:chr m:val="̂"/>
                        <m:ctrlPr>
                          <a:rPr lang="en-US" sz="1800" b="0" i="1" smtClean="0">
                            <a:latin typeface="Cambria Math" panose="02040503050406030204" pitchFamily="18" charset="0"/>
                            <a:ea typeface="Cambria Math" panose="02040503050406030204" pitchFamily="18" charset="0"/>
                            <a:cs typeface="Times New Roman" panose="02020603050405020304" pitchFamily="18" charset="0"/>
                          </a:rPr>
                        </m:ctrlPr>
                      </m:accPr>
                      <m:e>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𝜷</m:t>
                        </m:r>
                      </m:e>
                    </m:acc>
                    <m:acc>
                      <m:accPr>
                        <m:chr m:val="̅"/>
                        <m:ctrlPr>
                          <a:rPr lang="en-US" sz="1800" i="1" smtClean="0">
                            <a:latin typeface="Cambria Math" panose="02040503050406030204" pitchFamily="18" charset="0"/>
                            <a:ea typeface="Cambria Math" panose="02040503050406030204" pitchFamily="18" charset="0"/>
                            <a:cs typeface="Times New Roman" panose="02020603050405020304" pitchFamily="18" charset="0"/>
                          </a:rPr>
                        </m:ctrlPr>
                      </m:accPr>
                      <m:e>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𝑥</m:t>
                        </m:r>
                      </m:e>
                    </m:acc>
                  </m:oMath>
                </a14:m>
                <a:r>
                  <a:rPr lang="en-US" sz="1800" dirty="0">
                    <a:latin typeface="+mj-lt"/>
                    <a:cs typeface="Times New Roman" panose="02020603050405020304" pitchFamily="18" charset="0"/>
                  </a:rPr>
                  <a:t>, </a:t>
                </a:r>
                <a14:m>
                  <m:oMath xmlns:m="http://schemas.openxmlformats.org/officeDocument/2006/math">
                    <m:sSub>
                      <m:sSubPr>
                        <m:ctrlPr>
                          <a:rPr lang="en-US" sz="1800" b="1" i="1">
                            <a:latin typeface="Cambria Math" panose="02040503050406030204" pitchFamily="18" charset="0"/>
                          </a:rPr>
                        </m:ctrlPr>
                      </m:sSubPr>
                      <m:e>
                        <m:r>
                          <a:rPr lang="en-US" sz="1800" b="1" i="1">
                            <a:latin typeface="Cambria Math" panose="02040503050406030204" pitchFamily="18" charset="0"/>
                            <a:ea typeface="Cambria Math" panose="02040503050406030204" pitchFamily="18" charset="0"/>
                          </a:rPr>
                          <m:t>𝝈</m:t>
                        </m:r>
                      </m:e>
                      <m:sub>
                        <m:r>
                          <a:rPr lang="en-US" sz="1800" b="1" i="1">
                            <a:latin typeface="Cambria Math" panose="02040503050406030204" pitchFamily="18" charset="0"/>
                          </a:rPr>
                          <m:t>𝒆𝒔𝒕</m:t>
                        </m:r>
                      </m:sub>
                    </m:sSub>
                    <m:r>
                      <a:rPr lang="en-US" sz="1800" b="1" i="1">
                        <a:latin typeface="Cambria Math" panose="02040503050406030204" pitchFamily="18" charset="0"/>
                      </a:rPr>
                      <m:t>= </m:t>
                    </m:r>
                    <m:rad>
                      <m:radPr>
                        <m:degHide m:val="on"/>
                        <m:ctrlPr>
                          <a:rPr lang="en-US" sz="1800" b="1" i="1">
                            <a:latin typeface="Cambria Math" panose="02040503050406030204" pitchFamily="18" charset="0"/>
                          </a:rPr>
                        </m:ctrlPr>
                      </m:radPr>
                      <m:deg/>
                      <m:e>
                        <m:f>
                          <m:fPr>
                            <m:ctrlPr>
                              <a:rPr lang="en-US" sz="1800" b="1" i="1">
                                <a:latin typeface="Cambria Math" panose="02040503050406030204" pitchFamily="18" charset="0"/>
                              </a:rPr>
                            </m:ctrlPr>
                          </m:fPr>
                          <m:num>
                            <m:nary>
                              <m:naryPr>
                                <m:chr m:val="∑"/>
                                <m:ctrlPr>
                                  <a:rPr lang="en-US" sz="1800" b="1" i="1">
                                    <a:latin typeface="Cambria Math" panose="02040503050406030204" pitchFamily="18" charset="0"/>
                                  </a:rPr>
                                </m:ctrlPr>
                              </m:naryPr>
                              <m:sub>
                                <m:r>
                                  <m:rPr>
                                    <m:brk m:alnAt="23"/>
                                  </m:rPr>
                                  <a:rPr lang="en-US" sz="1800" b="1" i="1">
                                    <a:latin typeface="Cambria Math" panose="02040503050406030204" pitchFamily="18" charset="0"/>
                                  </a:rPr>
                                  <m:t>𝒊</m:t>
                                </m:r>
                                <m:r>
                                  <a:rPr lang="en-US" sz="1800" b="1" i="1">
                                    <a:latin typeface="Cambria Math" panose="02040503050406030204" pitchFamily="18" charset="0"/>
                                  </a:rPr>
                                  <m:t>=</m:t>
                                </m:r>
                                <m:r>
                                  <m:rPr>
                                    <m:brk m:alnAt="23"/>
                                  </m:rPr>
                                  <a:rPr lang="en-US" sz="1800" b="1" i="1">
                                    <a:latin typeface="Cambria Math" panose="02040503050406030204" pitchFamily="18" charset="0"/>
                                  </a:rPr>
                                  <m:t>𝟏</m:t>
                                </m:r>
                              </m:sub>
                              <m:sup>
                                <m:r>
                                  <a:rPr lang="en-US" sz="1800" b="1" i="1">
                                    <a:latin typeface="Cambria Math" panose="02040503050406030204" pitchFamily="18" charset="0"/>
                                  </a:rPr>
                                  <m:t>𝒏</m:t>
                                </m:r>
                              </m:sup>
                              <m:e>
                                <m:sSup>
                                  <m:sSupPr>
                                    <m:ctrlPr>
                                      <a:rPr lang="en-US" sz="1800" b="1" i="1">
                                        <a:latin typeface="Cambria Math" panose="02040503050406030204" pitchFamily="18" charset="0"/>
                                      </a:rPr>
                                    </m:ctrlPr>
                                  </m:sSupPr>
                                  <m:e>
                                    <m:r>
                                      <a:rPr lang="en-US" sz="1800" b="1" i="1">
                                        <a:latin typeface="Cambria Math" panose="02040503050406030204" pitchFamily="18" charset="0"/>
                                      </a:rPr>
                                      <m:t>(</m:t>
                                    </m:r>
                                    <m:sSub>
                                      <m:sSubPr>
                                        <m:ctrlPr>
                                          <a:rPr lang="en-US" sz="1800" b="1" i="1">
                                            <a:latin typeface="Cambria Math" panose="02040503050406030204" pitchFamily="18" charset="0"/>
                                          </a:rPr>
                                        </m:ctrlPr>
                                      </m:sSubPr>
                                      <m:e>
                                        <m:r>
                                          <a:rPr lang="en-US" sz="1800" b="1" i="1">
                                            <a:latin typeface="Cambria Math" panose="02040503050406030204" pitchFamily="18" charset="0"/>
                                          </a:rPr>
                                          <m:t>𝒚</m:t>
                                        </m:r>
                                      </m:e>
                                      <m:sub>
                                        <m:r>
                                          <a:rPr lang="en-US" sz="1800" b="1" i="1">
                                            <a:latin typeface="Cambria Math" panose="02040503050406030204" pitchFamily="18" charset="0"/>
                                          </a:rPr>
                                          <m:t>𝒊</m:t>
                                        </m:r>
                                      </m:sub>
                                    </m:sSub>
                                    <m:r>
                                      <a:rPr lang="en-US" sz="1800" b="1" i="1">
                                        <a:latin typeface="Cambria Math" panose="02040503050406030204" pitchFamily="18" charset="0"/>
                                      </a:rPr>
                                      <m:t> − </m:t>
                                    </m:r>
                                    <m:sSub>
                                      <m:sSubPr>
                                        <m:ctrlPr>
                                          <a:rPr lang="en-US" sz="1800" b="1" i="1">
                                            <a:latin typeface="Cambria Math" panose="02040503050406030204" pitchFamily="18" charset="0"/>
                                          </a:rPr>
                                        </m:ctrlPr>
                                      </m:sSubPr>
                                      <m:e>
                                        <m:acc>
                                          <m:accPr>
                                            <m:chr m:val="̂"/>
                                            <m:ctrlPr>
                                              <a:rPr lang="en-US" sz="1800" b="1" i="1">
                                                <a:latin typeface="Cambria Math" panose="02040503050406030204" pitchFamily="18" charset="0"/>
                                              </a:rPr>
                                            </m:ctrlPr>
                                          </m:accPr>
                                          <m:e>
                                            <m:r>
                                              <a:rPr lang="en-US" sz="1800" b="1" i="1">
                                                <a:latin typeface="Cambria Math" panose="02040503050406030204" pitchFamily="18" charset="0"/>
                                              </a:rPr>
                                              <m:t>𝒚</m:t>
                                            </m:r>
                                          </m:e>
                                        </m:acc>
                                      </m:e>
                                      <m:sub>
                                        <m:r>
                                          <a:rPr lang="en-US" sz="1800" b="1" i="1">
                                            <a:latin typeface="Cambria Math" panose="02040503050406030204" pitchFamily="18" charset="0"/>
                                          </a:rPr>
                                          <m:t>𝒊</m:t>
                                        </m:r>
                                      </m:sub>
                                    </m:sSub>
                                    <m:r>
                                      <a:rPr lang="en-US" sz="1800" b="1" i="1">
                                        <a:latin typeface="Cambria Math" panose="02040503050406030204" pitchFamily="18" charset="0"/>
                                      </a:rPr>
                                      <m:t>)</m:t>
                                    </m:r>
                                  </m:e>
                                  <m:sup>
                                    <m:r>
                                      <a:rPr lang="en-US" sz="1800" b="1" i="1">
                                        <a:latin typeface="Cambria Math" panose="02040503050406030204" pitchFamily="18" charset="0"/>
                                      </a:rPr>
                                      <m:t>𝟐</m:t>
                                    </m:r>
                                  </m:sup>
                                </m:sSup>
                              </m:e>
                            </m:nary>
                          </m:num>
                          <m:den>
                            <m:r>
                              <a:rPr lang="en-US" sz="1800" b="1" i="1">
                                <a:latin typeface="Cambria Math" panose="02040503050406030204" pitchFamily="18" charset="0"/>
                              </a:rPr>
                              <m:t>𝒏</m:t>
                            </m:r>
                            <m:r>
                              <a:rPr lang="en-US" sz="1800" b="1" i="1">
                                <a:latin typeface="Cambria Math" panose="02040503050406030204" pitchFamily="18" charset="0"/>
                              </a:rPr>
                              <m:t>−</m:t>
                            </m:r>
                            <m:r>
                              <a:rPr lang="en-US" sz="1800" b="1" i="1">
                                <a:latin typeface="Cambria Math" panose="02040503050406030204" pitchFamily="18" charset="0"/>
                              </a:rPr>
                              <m:t>𝟐</m:t>
                            </m:r>
                          </m:den>
                        </m:f>
                      </m:e>
                    </m:rad>
                  </m:oMath>
                </a14:m>
                <a:r>
                  <a:rPr lang="en-US" sz="1800" dirty="0">
                    <a:latin typeface="+mj-lt"/>
                    <a:cs typeface="Times New Roman" panose="02020603050405020304" pitchFamily="18" charset="0"/>
                  </a:rPr>
                  <a:t> ,</a:t>
                </a:r>
              </a:p>
              <a:p>
                <a:pPr marL="514350" lvl="1" indent="-285750"/>
                <a:r>
                  <a:rPr lang="en-US" sz="1800" dirty="0">
                    <a:latin typeface="+mj-lt"/>
                    <a:cs typeface="Times New Roman" panose="02020603050405020304" pitchFamily="18" charset="0"/>
                  </a:rPr>
                  <a:t> Confidence Interval: </a:t>
                </a:r>
                <a14:m>
                  <m:oMath xmlns:m="http://schemas.openxmlformats.org/officeDocument/2006/math">
                    <m:acc>
                      <m:accPr>
                        <m:chr m:val="̂"/>
                        <m:ctrlPr>
                          <a:rPr lang="en-US" sz="1800" i="1" smtClean="0">
                            <a:latin typeface="Cambria Math" panose="02040503050406030204" pitchFamily="18" charset="0"/>
                            <a:cs typeface="Times New Roman" panose="02020603050405020304" pitchFamily="18" charset="0"/>
                          </a:rPr>
                        </m:ctrlPr>
                      </m:accPr>
                      <m:e>
                        <m:r>
                          <a:rPr lang="en-US" sz="1800" b="0" i="1" smtClean="0">
                            <a:latin typeface="Cambria Math" panose="02040503050406030204" pitchFamily="18" charset="0"/>
                            <a:cs typeface="Times New Roman" panose="02020603050405020304" pitchFamily="18" charset="0"/>
                          </a:rPr>
                          <m:t>𝑦</m:t>
                        </m:r>
                      </m:e>
                    </m:acc>
                    <m:r>
                      <a:rPr lang="en-US" sz="1800" b="0" i="1" smtClean="0">
                        <a:latin typeface="Cambria Math" panose="02040503050406030204" pitchFamily="18" charset="0"/>
                        <a:cs typeface="Times New Roman" panose="02020603050405020304" pitchFamily="18" charset="0"/>
                      </a:rPr>
                      <m:t> </m:t>
                    </m:r>
                    <m:bar>
                      <m:barPr>
                        <m:ctrlPr>
                          <a:rPr lang="en-US" sz="1800" b="0" i="1" smtClean="0">
                            <a:latin typeface="Cambria Math" panose="02040503050406030204" pitchFamily="18" charset="0"/>
                            <a:cs typeface="Times New Roman" panose="02020603050405020304" pitchFamily="18" charset="0"/>
                          </a:rPr>
                        </m:ctrlPr>
                      </m:barPr>
                      <m:e>
                        <m:r>
                          <a:rPr lang="en-US" sz="1800" b="0" i="1" smtClean="0">
                            <a:latin typeface="Cambria Math" panose="02040503050406030204" pitchFamily="18" charset="0"/>
                            <a:cs typeface="Times New Roman" panose="02020603050405020304" pitchFamily="18" charset="0"/>
                          </a:rPr>
                          <m:t>+</m:t>
                        </m:r>
                      </m:e>
                    </m:bar>
                    <m:r>
                      <a:rPr lang="en-US" sz="1800" b="0" i="1" smtClean="0">
                        <a:latin typeface="Cambria Math" panose="02040503050406030204" pitchFamily="18" charset="0"/>
                        <a:cs typeface="Times New Roman" panose="02020603050405020304" pitchFamily="18" charset="0"/>
                      </a:rPr>
                      <m:t>= </m:t>
                    </m:r>
                    <m:sSubSup>
                      <m:sSubSupPr>
                        <m:ctrlPr>
                          <a:rPr lang="en-US" sz="1800" b="0" i="1" smtClean="0">
                            <a:latin typeface="Cambria Math" panose="02040503050406030204" pitchFamily="18" charset="0"/>
                            <a:cs typeface="Times New Roman" panose="02020603050405020304" pitchFamily="18" charset="0"/>
                          </a:rPr>
                        </m:ctrlPr>
                      </m:sSubSupPr>
                      <m:e>
                        <m:r>
                          <a:rPr lang="en-US" sz="1800" b="0" i="1" smtClean="0">
                            <a:latin typeface="Cambria Math" panose="02040503050406030204" pitchFamily="18" charset="0"/>
                            <a:cs typeface="Times New Roman" panose="02020603050405020304" pitchFamily="18" charset="0"/>
                          </a:rPr>
                          <m:t>𝑡</m:t>
                        </m:r>
                      </m:e>
                      <m:sub>
                        <m:r>
                          <a:rPr lang="en-US" sz="1800" b="0" i="1" smtClean="0">
                            <a:latin typeface="Cambria Math" panose="02040503050406030204" pitchFamily="18" charset="0"/>
                            <a:cs typeface="Times New Roman" panose="02020603050405020304" pitchFamily="18" charset="0"/>
                          </a:rPr>
                          <m:t>𝑛</m:t>
                        </m:r>
                        <m:r>
                          <a:rPr lang="en-US" sz="1800" b="0" i="1" smtClean="0">
                            <a:latin typeface="Cambria Math" panose="02040503050406030204" pitchFamily="18" charset="0"/>
                            <a:cs typeface="Times New Roman" panose="02020603050405020304" pitchFamily="18" charset="0"/>
                          </a:rPr>
                          <m:t> −2</m:t>
                        </m:r>
                      </m:sub>
                      <m:sup>
                        <m:r>
                          <a:rPr lang="en-US" sz="1800" b="0" i="1" smtClean="0">
                            <a:latin typeface="Cambria Math" panose="02040503050406030204" pitchFamily="18" charset="0"/>
                            <a:cs typeface="Times New Roman" panose="02020603050405020304" pitchFamily="18" charset="0"/>
                          </a:rPr>
                          <m:t>∗</m:t>
                        </m:r>
                      </m:sup>
                    </m:sSubSup>
                    <m:r>
                      <a:rPr lang="en-US" sz="1800" b="0" i="1" smtClean="0">
                        <a:latin typeface="Cambria Math" panose="02040503050406030204" pitchFamily="18" charset="0"/>
                        <a:cs typeface="Times New Roman" panose="02020603050405020304" pitchFamily="18" charset="0"/>
                      </a:rPr>
                      <m:t> ∗</m:t>
                    </m:r>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𝜎</m:t>
                        </m:r>
                      </m:e>
                      <m:sub>
                        <m:r>
                          <a:rPr lang="en-US" sz="1800" b="0" i="1" smtClean="0">
                            <a:latin typeface="Cambria Math" panose="02040503050406030204" pitchFamily="18" charset="0"/>
                            <a:cs typeface="Times New Roman" panose="02020603050405020304" pitchFamily="18" charset="0"/>
                          </a:rPr>
                          <m:t>𝑒𝑠𝑡</m:t>
                        </m:r>
                      </m:sub>
                    </m:sSub>
                    <m:r>
                      <a:rPr lang="en-US" sz="1800" b="0" i="1" smtClean="0">
                        <a:latin typeface="Cambria Math" panose="02040503050406030204" pitchFamily="18" charset="0"/>
                        <a:cs typeface="Times New Roman" panose="02020603050405020304" pitchFamily="18" charset="0"/>
                      </a:rPr>
                      <m:t>∗</m:t>
                    </m:r>
                    <m:rad>
                      <m:radPr>
                        <m:degHide m:val="on"/>
                        <m:ctrlPr>
                          <a:rPr lang="en-US" sz="1800" b="0" i="1" smtClean="0">
                            <a:latin typeface="Cambria Math" panose="02040503050406030204" pitchFamily="18" charset="0"/>
                            <a:cs typeface="Times New Roman" panose="02020603050405020304" pitchFamily="18" charset="0"/>
                          </a:rPr>
                        </m:ctrlPr>
                      </m:radPr>
                      <m:deg/>
                      <m:e>
                        <m:f>
                          <m:fPr>
                            <m:ctrlPr>
                              <a:rPr lang="en-US" sz="1800" b="0" i="1" smtClean="0">
                                <a:latin typeface="Cambria Math" panose="02040503050406030204" pitchFamily="18" charset="0"/>
                                <a:cs typeface="Times New Roman" panose="02020603050405020304" pitchFamily="18" charset="0"/>
                              </a:rPr>
                            </m:ctrlPr>
                          </m:fPr>
                          <m:num>
                            <m:r>
                              <a:rPr lang="en-US" sz="1800" b="0" i="1" smtClean="0">
                                <a:latin typeface="Cambria Math" panose="02040503050406030204" pitchFamily="18" charset="0"/>
                                <a:cs typeface="Times New Roman" panose="02020603050405020304" pitchFamily="18" charset="0"/>
                              </a:rPr>
                              <m:t>1</m:t>
                            </m:r>
                          </m:num>
                          <m:den>
                            <m:r>
                              <a:rPr lang="en-US" sz="1800" b="0" i="1" smtClean="0">
                                <a:latin typeface="Cambria Math" panose="02040503050406030204" pitchFamily="18" charset="0"/>
                                <a:cs typeface="Times New Roman" panose="02020603050405020304" pitchFamily="18" charset="0"/>
                              </a:rPr>
                              <m:t>𝑛</m:t>
                            </m:r>
                          </m:den>
                        </m:f>
                        <m:r>
                          <a:rPr lang="en-US" sz="1800" b="0" i="1" smtClean="0">
                            <a:latin typeface="Cambria Math" panose="02040503050406030204" pitchFamily="18" charset="0"/>
                            <a:cs typeface="Times New Roman" panose="02020603050405020304" pitchFamily="18" charset="0"/>
                          </a:rPr>
                          <m:t>+ </m:t>
                        </m:r>
                        <m:f>
                          <m:fPr>
                            <m:ctrlPr>
                              <a:rPr lang="en-US" sz="1800" b="0" i="1" smtClean="0">
                                <a:latin typeface="Cambria Math" panose="02040503050406030204" pitchFamily="18" charset="0"/>
                                <a:cs typeface="Times New Roman" panose="02020603050405020304" pitchFamily="18" charset="0"/>
                              </a:rPr>
                            </m:ctrlPr>
                          </m:fPr>
                          <m:num>
                            <m:sSup>
                              <m:sSupPr>
                                <m:ctrlPr>
                                  <a:rPr lang="en-US" sz="1800" b="0" i="1" smtClean="0">
                                    <a:latin typeface="Cambria Math" panose="02040503050406030204" pitchFamily="18" charset="0"/>
                                    <a:cs typeface="Times New Roman" panose="02020603050405020304" pitchFamily="18" charset="0"/>
                                  </a:rPr>
                                </m:ctrlPr>
                              </m:sSupPr>
                              <m:e>
                                <m:sSub>
                                  <m:sSubPr>
                                    <m:ctrlPr>
                                      <a:rPr lang="en-US" sz="1800" i="1">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m:t>
                                    </m:r>
                                    <m:r>
                                      <a:rPr lang="en-US" sz="1800" i="1">
                                        <a:latin typeface="Cambria Math" panose="02040503050406030204" pitchFamily="18" charset="0"/>
                                        <a:cs typeface="Times New Roman" panose="02020603050405020304" pitchFamily="18" charset="0"/>
                                      </a:rPr>
                                      <m:t>𝑥</m:t>
                                    </m:r>
                                  </m:e>
                                  <m:sub>
                                    <m:r>
                                      <a:rPr lang="en-US" sz="1800" i="1">
                                        <a:latin typeface="Cambria Math" panose="02040503050406030204" pitchFamily="18" charset="0"/>
                                        <a:cs typeface="Times New Roman" panose="02020603050405020304" pitchFamily="18" charset="0"/>
                                      </a:rPr>
                                      <m:t>𝑖</m:t>
                                    </m:r>
                                  </m:sub>
                                </m:sSub>
                                <m:r>
                                  <a:rPr lang="en-US" sz="1800" i="1">
                                    <a:latin typeface="Cambria Math" panose="02040503050406030204" pitchFamily="18" charset="0"/>
                                    <a:cs typeface="Times New Roman" panose="02020603050405020304" pitchFamily="18" charset="0"/>
                                  </a:rPr>
                                  <m:t> − </m:t>
                                </m:r>
                                <m:acc>
                                  <m:accPr>
                                    <m:chr m:val="̅"/>
                                    <m:ctrlPr>
                                      <a:rPr lang="en-US" sz="1800" i="1">
                                        <a:latin typeface="Cambria Math" panose="02040503050406030204" pitchFamily="18" charset="0"/>
                                        <a:cs typeface="Times New Roman" panose="02020603050405020304" pitchFamily="18" charset="0"/>
                                      </a:rPr>
                                    </m:ctrlPr>
                                  </m:accPr>
                                  <m:e>
                                    <m:r>
                                      <a:rPr lang="en-US" sz="1800" i="1">
                                        <a:latin typeface="Cambria Math" panose="02040503050406030204" pitchFamily="18" charset="0"/>
                                        <a:cs typeface="Times New Roman" panose="02020603050405020304" pitchFamily="18" charset="0"/>
                                      </a:rPr>
                                      <m:t>𝑥</m:t>
                                    </m:r>
                                  </m:e>
                                </m:acc>
                                <m:r>
                                  <a:rPr lang="en-US" sz="1800" i="1">
                                    <a:latin typeface="Cambria Math" panose="02040503050406030204" pitchFamily="18" charset="0"/>
                                    <a:cs typeface="Times New Roman" panose="02020603050405020304" pitchFamily="18" charset="0"/>
                                  </a:rPr>
                                  <m:t>)</m:t>
                                </m:r>
                              </m:e>
                              <m:sup>
                                <m:r>
                                  <a:rPr lang="en-US" sz="1800" b="0" i="1" smtClean="0">
                                    <a:latin typeface="Cambria Math" panose="02040503050406030204" pitchFamily="18" charset="0"/>
                                    <a:cs typeface="Times New Roman" panose="02020603050405020304" pitchFamily="18" charset="0"/>
                                  </a:rPr>
                                  <m:t>2</m:t>
                                </m:r>
                              </m:sup>
                            </m:sSup>
                          </m:num>
                          <m:den>
                            <m:d>
                              <m:dPr>
                                <m:ctrlPr>
                                  <a:rPr lang="en-US" sz="1800" b="0" i="1" smtClean="0">
                                    <a:latin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cs typeface="Times New Roman" panose="02020603050405020304" pitchFamily="18" charset="0"/>
                                  </a:rPr>
                                  <m:t>𝑛</m:t>
                                </m:r>
                                <m:r>
                                  <a:rPr lang="en-US" sz="1800" b="0" i="1" smtClean="0">
                                    <a:latin typeface="Cambria Math" panose="02040503050406030204" pitchFamily="18" charset="0"/>
                                    <a:cs typeface="Times New Roman" panose="02020603050405020304" pitchFamily="18" charset="0"/>
                                  </a:rPr>
                                  <m:t> −1</m:t>
                                </m:r>
                              </m:e>
                            </m:d>
                            <m:r>
                              <a:rPr lang="en-US" sz="1800" b="0" i="1" smtClean="0">
                                <a:latin typeface="Cambria Math" panose="02040503050406030204" pitchFamily="18" charset="0"/>
                                <a:cs typeface="Times New Roman" panose="02020603050405020304" pitchFamily="18" charset="0"/>
                              </a:rPr>
                              <m:t>∗ </m:t>
                            </m:r>
                            <m:sSubSup>
                              <m:sSubSupPr>
                                <m:ctrlPr>
                                  <a:rPr lang="en-US" sz="1800" b="0" i="1" smtClean="0">
                                    <a:latin typeface="Cambria Math" panose="02040503050406030204" pitchFamily="18" charset="0"/>
                                    <a:cs typeface="Times New Roman" panose="02020603050405020304" pitchFamily="18" charset="0"/>
                                  </a:rPr>
                                </m:ctrlPr>
                              </m:sSubSupPr>
                              <m:e>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𝜎</m:t>
                                </m:r>
                              </m:e>
                              <m:sub>
                                <m:r>
                                  <a:rPr lang="en-US" sz="1800" b="0" i="1" smtClean="0">
                                    <a:latin typeface="Cambria Math" panose="02040503050406030204" pitchFamily="18" charset="0"/>
                                    <a:cs typeface="Times New Roman" panose="02020603050405020304" pitchFamily="18" charset="0"/>
                                  </a:rPr>
                                  <m:t>𝑥</m:t>
                                </m:r>
                              </m:sub>
                              <m:sup>
                                <m:r>
                                  <a:rPr lang="en-US" sz="1800" b="0" i="1" smtClean="0">
                                    <a:latin typeface="Cambria Math" panose="02040503050406030204" pitchFamily="18" charset="0"/>
                                    <a:cs typeface="Times New Roman" panose="02020603050405020304" pitchFamily="18" charset="0"/>
                                  </a:rPr>
                                  <m:t>2</m:t>
                                </m:r>
                              </m:sup>
                            </m:sSubSup>
                          </m:den>
                        </m:f>
                      </m:e>
                    </m:rad>
                  </m:oMath>
                </a14:m>
                <a:endParaRPr lang="en-US" sz="1800" dirty="0">
                  <a:latin typeface="+mj-lt"/>
                  <a:cs typeface="Times New Roman" panose="02020603050405020304" pitchFamily="18" charset="0"/>
                </a:endParaRPr>
              </a:p>
              <a:p>
                <a:pPr marL="796925" lvl="2" indent="0">
                  <a:buNone/>
                </a:pPr>
                <a:r>
                  <a:rPr lang="en-US" sz="1800" b="1" dirty="0">
                    <a:latin typeface="+mj-lt"/>
                    <a:cs typeface="Times New Roman" panose="02020603050405020304" pitchFamily="18" charset="0"/>
                  </a:rPr>
                  <a:t>Now let’s see an example by hand…</a:t>
                </a:r>
              </a:p>
              <a:p>
                <a:pPr marL="796925" lvl="2" indent="0">
                  <a:buNone/>
                </a:pPr>
                <a:endParaRPr lang="en-US" b="1" i="1"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20040" y="1254623"/>
                <a:ext cx="8503920" cy="5330305"/>
              </a:xfrm>
              <a:blipFill rotWithShape="0">
                <a:blip r:embed="rId2"/>
                <a:stretch>
                  <a:fillRect l="-1505" t="-1487"/>
                </a:stretch>
              </a:blipFill>
            </p:spPr>
            <p:txBody>
              <a:bodyPr/>
              <a:lstStyle/>
              <a:p>
                <a:r>
                  <a:rPr lang="en-US">
                    <a:noFill/>
                  </a:rPr>
                  <a:t> </a:t>
                </a:r>
              </a:p>
            </p:txBody>
          </p:sp>
        </mc:Fallback>
      </mc:AlternateContent>
    </p:spTree>
    <p:extLst>
      <p:ext uri="{BB962C8B-B14F-4D97-AF65-F5344CB8AC3E}">
        <p14:creationId xmlns:p14="http://schemas.microsoft.com/office/powerpoint/2010/main" val="3302242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Linear Regression – Example	</a:t>
            </a:r>
          </a:p>
        </p:txBody>
      </p:sp>
      <p:sp>
        <p:nvSpPr>
          <p:cNvPr id="5" name="TextBox 4"/>
          <p:cNvSpPr txBox="1"/>
          <p:nvPr/>
        </p:nvSpPr>
        <p:spPr>
          <a:xfrm>
            <a:off x="847725" y="1171575"/>
            <a:ext cx="7277100" cy="923330"/>
          </a:xfrm>
          <a:prstGeom prst="rect">
            <a:avLst/>
          </a:prstGeom>
          <a:noFill/>
        </p:spPr>
        <p:txBody>
          <a:bodyPr wrap="square" rtlCol="0">
            <a:spAutoFit/>
          </a:bodyPr>
          <a:lstStyle/>
          <a:p>
            <a:pPr>
              <a:spcAft>
                <a:spcPts val="600"/>
              </a:spcAft>
            </a:pPr>
            <a:r>
              <a:rPr lang="en-US" b="1" dirty="0">
                <a:latin typeface="Arial" pitchFamily="34" charset="0"/>
                <a:cs typeface="Arial" pitchFamily="34" charset="0"/>
              </a:rPr>
              <a:t>Example: </a:t>
            </a:r>
            <a:r>
              <a:rPr lang="en-US" dirty="0">
                <a:latin typeface="Arial" pitchFamily="34" charset="0"/>
                <a:cs typeface="Arial" pitchFamily="34" charset="0"/>
              </a:rPr>
              <a:t>10 pairs of test scores of 10 students in a psychology class, x being the score on the preliminary test and y the score on the final examination.</a:t>
            </a:r>
          </a:p>
        </p:txBody>
      </p:sp>
      <p:pic>
        <p:nvPicPr>
          <p:cNvPr id="6" name="Picture 5"/>
          <p:cNvPicPr>
            <a:picLocks noChangeAspect="1"/>
          </p:cNvPicPr>
          <p:nvPr/>
        </p:nvPicPr>
        <p:blipFill>
          <a:blip r:embed="rId2"/>
          <a:stretch>
            <a:fillRect/>
          </a:stretch>
        </p:blipFill>
        <p:spPr>
          <a:xfrm>
            <a:off x="1606186" y="2210839"/>
            <a:ext cx="5760178" cy="3938818"/>
          </a:xfrm>
          <a:prstGeom prst="rect">
            <a:avLst/>
          </a:prstGeom>
        </p:spPr>
      </p:pic>
    </p:spTree>
    <p:extLst>
      <p:ext uri="{BB962C8B-B14F-4D97-AF65-F5344CB8AC3E}">
        <p14:creationId xmlns:p14="http://schemas.microsoft.com/office/powerpoint/2010/main" val="4265201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Linear Regression - Exercise</a:t>
            </a:r>
          </a:p>
        </p:txBody>
      </p:sp>
      <p:pic>
        <p:nvPicPr>
          <p:cNvPr id="4" name="Content Placeholder 3"/>
          <p:cNvPicPr>
            <a:picLocks noGrp="1" noChangeAspect="1"/>
          </p:cNvPicPr>
          <p:nvPr>
            <p:ph idx="1"/>
          </p:nvPr>
        </p:nvPicPr>
        <p:blipFill>
          <a:blip r:embed="rId2"/>
          <a:stretch>
            <a:fillRect/>
          </a:stretch>
        </p:blipFill>
        <p:spPr>
          <a:xfrm>
            <a:off x="3318712" y="2338388"/>
            <a:ext cx="1889707" cy="3452812"/>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657225" y="1114425"/>
                <a:ext cx="7820025" cy="1106457"/>
              </a:xfrm>
              <a:prstGeom prst="rect">
                <a:avLst/>
              </a:prstGeom>
              <a:noFill/>
            </p:spPr>
            <p:txBody>
              <a:bodyPr wrap="square" rtlCol="0">
                <a:spAutoFit/>
              </a:bodyPr>
              <a:lstStyle/>
              <a:p>
                <a:pPr marL="228600" indent="-228600">
                  <a:spcAft>
                    <a:spcPts val="600"/>
                  </a:spcAft>
                  <a:buAutoNum type="alphaLcParenBoth"/>
                </a:pPr>
                <a:r>
                  <a:rPr lang="en-US">
                    <a:latin typeface="Arial" pitchFamily="34" charset="0"/>
                    <a:cs typeface="Arial" pitchFamily="34" charset="0"/>
                  </a:rPr>
                  <a:t> Calculate the least squares regression line for this data set</a:t>
                </a:r>
              </a:p>
              <a:p>
                <a:pPr marL="228600" indent="-228600">
                  <a:spcAft>
                    <a:spcPts val="600"/>
                  </a:spcAft>
                  <a:buAutoNum type="alphaLcParenBoth"/>
                </a:pPr>
                <a:r>
                  <a:rPr lang="en-US">
                    <a:latin typeface="Arial" pitchFamily="34" charset="0"/>
                    <a:cs typeface="Arial" pitchFamily="34" charset="0"/>
                  </a:rPr>
                  <a:t> Plot the points and the least squares regression line on the same graph</a:t>
                </a:r>
              </a:p>
              <a:p>
                <a:pPr marL="228600" indent="-228600">
                  <a:spcAft>
                    <a:spcPts val="600"/>
                  </a:spcAft>
                  <a:buAutoNum type="alphaLcParenBoth"/>
                </a:pPr>
                <a:r>
                  <a:rPr lang="en-US">
                    <a:latin typeface="Arial" pitchFamily="34" charset="0"/>
                    <a:cs typeface="Arial" pitchFamily="34" charset="0"/>
                  </a:rPr>
                  <a:t> Find the value of </a:t>
                </a:r>
                <a14:m>
                  <m:oMath xmlns:m="http://schemas.openxmlformats.org/officeDocument/2006/math">
                    <m:acc>
                      <m:accPr>
                        <m:chr m:val="̂"/>
                        <m:ctrlPr>
                          <a:rPr lang="en-US" i="1" smtClean="0">
                            <a:latin typeface="Cambria Math" panose="02040503050406030204" pitchFamily="18" charset="0"/>
                            <a:cs typeface="Arial" pitchFamily="34" charset="0"/>
                          </a:rPr>
                        </m:ctrlPr>
                      </m:accPr>
                      <m:e>
                        <m:sSup>
                          <m:sSupPr>
                            <m:ctrlPr>
                              <a:rPr lang="en-US" i="1" smtClean="0">
                                <a:latin typeface="Cambria Math" panose="02040503050406030204" pitchFamily="18" charset="0"/>
                                <a:cs typeface="Arial" pitchFamily="34" charset="0"/>
                              </a:rPr>
                            </m:ctrlPr>
                          </m:sSupPr>
                          <m:e>
                            <m:r>
                              <a:rPr lang="en-US" i="1" smtClean="0">
                                <a:latin typeface="Cambria Math" panose="02040503050406030204" pitchFamily="18" charset="0"/>
                                <a:ea typeface="Cambria Math" panose="02040503050406030204" pitchFamily="18" charset="0"/>
                                <a:cs typeface="Arial" pitchFamily="34" charset="0"/>
                              </a:rPr>
                              <m:t>𝜎</m:t>
                            </m:r>
                          </m:e>
                          <m:sup>
                            <m:r>
                              <a:rPr lang="en-US" i="1" smtClean="0">
                                <a:latin typeface="Cambria Math" panose="02040503050406030204" pitchFamily="18" charset="0"/>
                                <a:cs typeface="Arial" pitchFamily="34" charset="0"/>
                              </a:rPr>
                              <m:t>2</m:t>
                            </m:r>
                          </m:sup>
                        </m:sSup>
                      </m:e>
                    </m:acc>
                  </m:oMath>
                </a14:m>
                <a:endParaRPr lang="en-US" err="1">
                  <a:latin typeface="Arial" pitchFamily="34" charset="0"/>
                  <a:cs typeface="Arial" pitchFamily="34"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657225" y="1114425"/>
                <a:ext cx="7820025" cy="1106457"/>
              </a:xfrm>
              <a:prstGeom prst="rect">
                <a:avLst/>
              </a:prstGeom>
              <a:blipFill>
                <a:blip r:embed="rId3"/>
                <a:stretch>
                  <a:fillRect l="-546" t="-3315" b="-8287"/>
                </a:stretch>
              </a:blipFill>
            </p:spPr>
            <p:txBody>
              <a:bodyPr/>
              <a:lstStyle/>
              <a:p>
                <a:r>
                  <a:rPr lang="en-US">
                    <a:noFill/>
                  </a:rPr>
                  <a:t> </a:t>
                </a:r>
              </a:p>
            </p:txBody>
          </p:sp>
        </mc:Fallback>
      </mc:AlternateContent>
    </p:spTree>
    <p:extLst>
      <p:ext uri="{BB962C8B-B14F-4D97-AF65-F5344CB8AC3E}">
        <p14:creationId xmlns:p14="http://schemas.microsoft.com/office/powerpoint/2010/main" val="1942208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Linear Regression – Analyzing our Model</a:t>
            </a:r>
          </a:p>
        </p:txBody>
      </p:sp>
      <mc:AlternateContent xmlns:mc="http://schemas.openxmlformats.org/markup-compatibility/2006" xmlns:a14="http://schemas.microsoft.com/office/drawing/2010/main">
        <mc:Choice Requires="a14">
          <p:sp>
            <p:nvSpPr>
              <p:cNvPr id="5" name="TextBox 4"/>
              <p:cNvSpPr txBox="1"/>
              <p:nvPr/>
            </p:nvSpPr>
            <p:spPr>
              <a:xfrm>
                <a:off x="279853" y="1093975"/>
                <a:ext cx="7820025" cy="5379358"/>
              </a:xfrm>
              <a:prstGeom prst="rect">
                <a:avLst/>
              </a:prstGeom>
              <a:noFill/>
            </p:spPr>
            <p:txBody>
              <a:bodyPr wrap="square" rtlCol="0">
                <a:spAutoFit/>
              </a:bodyPr>
              <a:lstStyle/>
              <a:p>
                <a:pPr>
                  <a:spcAft>
                    <a:spcPts val="600"/>
                  </a:spcAft>
                </a:pPr>
                <a:r>
                  <a:rPr lang="en-US" dirty="0">
                    <a:latin typeface="Arial" pitchFamily="34" charset="0"/>
                    <a:cs typeface="Arial" pitchFamily="34" charset="0"/>
                  </a:rPr>
                  <a:t>Now that we’ve fit our model, it’s natural to ask how well/accurately our model fits our data set:</a:t>
                </a:r>
              </a:p>
              <a:p>
                <a:pPr>
                  <a:spcAft>
                    <a:spcPts val="600"/>
                  </a:spcAft>
                </a:pPr>
                <a:endParaRPr lang="en-US" dirty="0">
                  <a:latin typeface="Arial" pitchFamily="34" charset="0"/>
                  <a:cs typeface="Arial" pitchFamily="34" charset="0"/>
                </a:endParaRPr>
              </a:p>
              <a:p>
                <a:pPr marL="285750" indent="-285750">
                  <a:spcAft>
                    <a:spcPts val="600"/>
                  </a:spcAft>
                  <a:buFont typeface="Arial" panose="020B0604020202020204" pitchFamily="34" charset="0"/>
                  <a:buChar char="•"/>
                </a:pPr>
                <a:r>
                  <a:rPr lang="en-US" b="1" dirty="0">
                    <a:latin typeface="Arial" pitchFamily="34" charset="0"/>
                    <a:cs typeface="Arial" pitchFamily="34" charset="0"/>
                  </a:rPr>
                  <a:t>Coefficient of Determination</a:t>
                </a:r>
                <a:r>
                  <a:rPr lang="en-US" dirty="0">
                    <a:latin typeface="Arial" pitchFamily="34" charset="0"/>
                    <a:cs typeface="Arial" pitchFamily="34" charset="0"/>
                  </a:rPr>
                  <a:t> (</a:t>
                </a:r>
                <a14:m>
                  <m:oMath xmlns:m="http://schemas.openxmlformats.org/officeDocument/2006/math">
                    <m:sSup>
                      <m:sSupPr>
                        <m:ctrlPr>
                          <a:rPr lang="en-US" b="1" i="1" smtClean="0">
                            <a:latin typeface="Cambria Math" panose="02040503050406030204" pitchFamily="18" charset="0"/>
                            <a:cs typeface="Arial" pitchFamily="34" charset="0"/>
                          </a:rPr>
                        </m:ctrlPr>
                      </m:sSupPr>
                      <m:e>
                        <m:r>
                          <a:rPr lang="en-US" b="1" i="1" smtClean="0">
                            <a:latin typeface="Cambria Math" panose="02040503050406030204" pitchFamily="18" charset="0"/>
                            <a:cs typeface="Arial" pitchFamily="34" charset="0"/>
                          </a:rPr>
                          <m:t>𝑹</m:t>
                        </m:r>
                      </m:e>
                      <m:sup>
                        <m:r>
                          <a:rPr lang="en-US" b="1" i="1" smtClean="0">
                            <a:latin typeface="Cambria Math" panose="02040503050406030204" pitchFamily="18" charset="0"/>
                            <a:cs typeface="Arial" pitchFamily="34" charset="0"/>
                          </a:rPr>
                          <m:t>𝟐</m:t>
                        </m:r>
                      </m:sup>
                    </m:sSup>
                    <m:r>
                      <a:rPr lang="en-US" b="0" i="1" smtClean="0">
                        <a:latin typeface="Cambria Math" panose="02040503050406030204" pitchFamily="18" charset="0"/>
                        <a:cs typeface="Arial" pitchFamily="34" charset="0"/>
                      </a:rPr>
                      <m:t>) </m:t>
                    </m:r>
                  </m:oMath>
                </a14:m>
                <a:r>
                  <a:rPr lang="en-US" b="0" dirty="0">
                    <a:latin typeface="Arial" pitchFamily="34" charset="0"/>
                    <a:cs typeface="Arial" pitchFamily="34" charset="0"/>
                  </a:rPr>
                  <a:t>is a measure of the variance in our dependent variable both </a:t>
                </a:r>
                <a:r>
                  <a:rPr lang="en-US" b="1" dirty="0">
                    <a:latin typeface="Arial" pitchFamily="34" charset="0"/>
                    <a:cs typeface="Arial" pitchFamily="34" charset="0"/>
                  </a:rPr>
                  <a:t>after</a:t>
                </a:r>
                <a:r>
                  <a:rPr lang="en-US" b="0" dirty="0">
                    <a:latin typeface="Arial" pitchFamily="34" charset="0"/>
                    <a:cs typeface="Arial" pitchFamily="34" charset="0"/>
                  </a:rPr>
                  <a:t> and </a:t>
                </a:r>
                <a:r>
                  <a:rPr lang="en-US" b="1" dirty="0">
                    <a:latin typeface="Arial" pitchFamily="34" charset="0"/>
                    <a:cs typeface="Arial" pitchFamily="34" charset="0"/>
                  </a:rPr>
                  <a:t>before</a:t>
                </a:r>
                <a:r>
                  <a:rPr lang="en-US" b="0" dirty="0">
                    <a:latin typeface="Arial" pitchFamily="34" charset="0"/>
                    <a:cs typeface="Arial" pitchFamily="34" charset="0"/>
                  </a:rPr>
                  <a:t> we fit a regression to our data set:</a:t>
                </a:r>
              </a:p>
              <a:p>
                <a:pPr marL="285750" indent="-285750">
                  <a:spcAft>
                    <a:spcPts val="600"/>
                  </a:spcAft>
                  <a:buFont typeface="Arial" panose="020B0604020202020204" pitchFamily="34" charset="0"/>
                  <a:buChar char="•"/>
                </a:pPr>
                <a14:m>
                  <m:oMath xmlns:m="http://schemas.openxmlformats.org/officeDocument/2006/math">
                    <m:sSub>
                      <m:sSubPr>
                        <m:ctrlPr>
                          <a:rPr lang="en-US" b="0" i="1" smtClean="0">
                            <a:latin typeface="Cambria Math" panose="02040503050406030204" pitchFamily="18" charset="0"/>
                            <a:cs typeface="Arial" pitchFamily="34" charset="0"/>
                          </a:rPr>
                        </m:ctrlPr>
                      </m:sSubPr>
                      <m:e>
                        <m:r>
                          <a:rPr lang="en-US" b="0" i="1" smtClean="0">
                            <a:latin typeface="Cambria Math" panose="02040503050406030204" pitchFamily="18" charset="0"/>
                            <a:cs typeface="Arial" pitchFamily="34" charset="0"/>
                          </a:rPr>
                          <m:t>𝑆𝑆</m:t>
                        </m:r>
                      </m:e>
                      <m:sub>
                        <m:r>
                          <a:rPr lang="en-US" b="0" i="1" smtClean="0">
                            <a:latin typeface="Cambria Math" panose="02040503050406030204" pitchFamily="18" charset="0"/>
                            <a:cs typeface="Arial" pitchFamily="34" charset="0"/>
                          </a:rPr>
                          <m:t>𝑡𝑜𝑡</m:t>
                        </m:r>
                      </m:sub>
                    </m:sSub>
                    <m:r>
                      <a:rPr lang="en-US" b="0" i="1" smtClean="0">
                        <a:latin typeface="Cambria Math" panose="02040503050406030204" pitchFamily="18" charset="0"/>
                        <a:cs typeface="Arial" pitchFamily="34" charset="0"/>
                      </a:rPr>
                      <m:t>= </m:t>
                    </m:r>
                    <m:nary>
                      <m:naryPr>
                        <m:chr m:val="∑"/>
                        <m:limLoc m:val="subSup"/>
                        <m:supHide m:val="on"/>
                        <m:ctrlPr>
                          <a:rPr lang="en-US" b="0" i="1" smtClean="0">
                            <a:latin typeface="Cambria Math" panose="02040503050406030204" pitchFamily="18" charset="0"/>
                            <a:cs typeface="Arial" pitchFamily="34" charset="0"/>
                          </a:rPr>
                        </m:ctrlPr>
                      </m:naryPr>
                      <m:sub>
                        <m:r>
                          <m:rPr>
                            <m:brk m:alnAt="9"/>
                          </m:rPr>
                          <a:rPr lang="en-US" b="0" i="1" smtClean="0">
                            <a:latin typeface="Cambria Math" panose="02040503050406030204" pitchFamily="18" charset="0"/>
                            <a:cs typeface="Arial" pitchFamily="34" charset="0"/>
                          </a:rPr>
                          <m:t>𝑖</m:t>
                        </m:r>
                      </m:sub>
                      <m:sup/>
                      <m:e>
                        <m:sSup>
                          <m:sSupPr>
                            <m:ctrlPr>
                              <a:rPr lang="en-US" b="0" i="1" smtClean="0">
                                <a:latin typeface="Cambria Math" panose="02040503050406030204" pitchFamily="18" charset="0"/>
                                <a:cs typeface="Arial" pitchFamily="34" charset="0"/>
                              </a:rPr>
                            </m:ctrlPr>
                          </m:sSupPr>
                          <m:e>
                            <m:r>
                              <a:rPr lang="en-US" i="1">
                                <a:latin typeface="Cambria Math" panose="02040503050406030204" pitchFamily="18" charset="0"/>
                                <a:cs typeface="Arial" pitchFamily="34" charset="0"/>
                              </a:rPr>
                              <m:t>(</m:t>
                            </m:r>
                            <m:sSub>
                              <m:sSubPr>
                                <m:ctrlPr>
                                  <a:rPr lang="en-US" i="1">
                                    <a:latin typeface="Cambria Math" panose="02040503050406030204" pitchFamily="18" charset="0"/>
                                    <a:cs typeface="Arial" pitchFamily="34" charset="0"/>
                                  </a:rPr>
                                </m:ctrlPr>
                              </m:sSubPr>
                              <m:e>
                                <m:r>
                                  <a:rPr lang="en-US" i="1">
                                    <a:latin typeface="Cambria Math" panose="02040503050406030204" pitchFamily="18" charset="0"/>
                                    <a:cs typeface="Arial" pitchFamily="34" charset="0"/>
                                  </a:rPr>
                                  <m:t>𝑦</m:t>
                                </m:r>
                              </m:e>
                              <m:sub>
                                <m:r>
                                  <a:rPr lang="en-US" i="1">
                                    <a:latin typeface="Cambria Math" panose="02040503050406030204" pitchFamily="18" charset="0"/>
                                    <a:cs typeface="Arial" pitchFamily="34" charset="0"/>
                                  </a:rPr>
                                  <m:t>𝑖</m:t>
                                </m:r>
                              </m:sub>
                            </m:sSub>
                            <m:r>
                              <a:rPr lang="en-US" i="1">
                                <a:latin typeface="Cambria Math" panose="02040503050406030204" pitchFamily="18" charset="0"/>
                                <a:cs typeface="Arial" pitchFamily="34" charset="0"/>
                              </a:rPr>
                              <m:t> − </m:t>
                            </m:r>
                            <m:acc>
                              <m:accPr>
                                <m:chr m:val="̅"/>
                                <m:ctrlPr>
                                  <a:rPr lang="en-US" i="1">
                                    <a:latin typeface="Cambria Math" panose="02040503050406030204" pitchFamily="18" charset="0"/>
                                    <a:cs typeface="Arial" pitchFamily="34" charset="0"/>
                                  </a:rPr>
                                </m:ctrlPr>
                              </m:accPr>
                              <m:e>
                                <m:r>
                                  <a:rPr lang="en-US" i="1">
                                    <a:latin typeface="Cambria Math" panose="02040503050406030204" pitchFamily="18" charset="0"/>
                                    <a:cs typeface="Arial" pitchFamily="34" charset="0"/>
                                  </a:rPr>
                                  <m:t>𝑦</m:t>
                                </m:r>
                              </m:e>
                            </m:acc>
                            <m:r>
                              <a:rPr lang="en-US" i="1">
                                <a:latin typeface="Cambria Math" panose="02040503050406030204" pitchFamily="18" charset="0"/>
                                <a:cs typeface="Arial" pitchFamily="34" charset="0"/>
                              </a:rPr>
                              <m:t>)</m:t>
                            </m:r>
                          </m:e>
                          <m:sup>
                            <m:r>
                              <a:rPr lang="en-US" b="0" i="1" smtClean="0">
                                <a:latin typeface="Cambria Math" panose="02040503050406030204" pitchFamily="18" charset="0"/>
                                <a:cs typeface="Arial" pitchFamily="34" charset="0"/>
                              </a:rPr>
                              <m:t>2</m:t>
                            </m:r>
                          </m:sup>
                        </m:sSup>
                      </m:e>
                    </m:nary>
                  </m:oMath>
                </a14:m>
                <a:endParaRPr lang="en-US" b="0" dirty="0">
                  <a:latin typeface="Arial" pitchFamily="34" charset="0"/>
                  <a:cs typeface="Arial" pitchFamily="34" charset="0"/>
                </a:endParaRPr>
              </a:p>
              <a:p>
                <a:pPr marL="285750" indent="-285750">
                  <a:spcAft>
                    <a:spcPts val="600"/>
                  </a:spcAft>
                  <a:buFont typeface="Arial" panose="020B0604020202020204" pitchFamily="34" charset="0"/>
                  <a:buChar char="•"/>
                </a:pPr>
                <a14:m>
                  <m:oMath xmlns:m="http://schemas.openxmlformats.org/officeDocument/2006/math">
                    <m:sSub>
                      <m:sSubPr>
                        <m:ctrlPr>
                          <a:rPr lang="en-US" i="1">
                            <a:latin typeface="Cambria Math" panose="02040503050406030204" pitchFamily="18" charset="0"/>
                            <a:cs typeface="Arial" pitchFamily="34" charset="0"/>
                          </a:rPr>
                        </m:ctrlPr>
                      </m:sSubPr>
                      <m:e>
                        <m:r>
                          <a:rPr lang="en-US" i="1">
                            <a:latin typeface="Cambria Math" panose="02040503050406030204" pitchFamily="18" charset="0"/>
                            <a:cs typeface="Arial" pitchFamily="34" charset="0"/>
                          </a:rPr>
                          <m:t>𝑆𝑆</m:t>
                        </m:r>
                      </m:e>
                      <m:sub>
                        <m:r>
                          <a:rPr lang="en-US" b="0" i="1" smtClean="0">
                            <a:latin typeface="Cambria Math" panose="02040503050406030204" pitchFamily="18" charset="0"/>
                            <a:cs typeface="Arial" pitchFamily="34" charset="0"/>
                          </a:rPr>
                          <m:t>𝑟𝑒𝑠</m:t>
                        </m:r>
                      </m:sub>
                    </m:sSub>
                    <m:r>
                      <a:rPr lang="en-US" i="1">
                        <a:latin typeface="Cambria Math" panose="02040503050406030204" pitchFamily="18" charset="0"/>
                        <a:cs typeface="Arial" pitchFamily="34" charset="0"/>
                      </a:rPr>
                      <m:t>= </m:t>
                    </m:r>
                    <m:nary>
                      <m:naryPr>
                        <m:chr m:val="∑"/>
                        <m:limLoc m:val="subSup"/>
                        <m:supHide m:val="on"/>
                        <m:ctrlPr>
                          <a:rPr lang="en-US" i="1">
                            <a:latin typeface="Cambria Math" panose="02040503050406030204" pitchFamily="18" charset="0"/>
                            <a:cs typeface="Arial" pitchFamily="34" charset="0"/>
                          </a:rPr>
                        </m:ctrlPr>
                      </m:naryPr>
                      <m:sub>
                        <m:r>
                          <m:rPr>
                            <m:brk m:alnAt="9"/>
                          </m:rPr>
                          <a:rPr lang="en-US" i="1">
                            <a:latin typeface="Cambria Math" panose="02040503050406030204" pitchFamily="18" charset="0"/>
                            <a:cs typeface="Arial" pitchFamily="34" charset="0"/>
                          </a:rPr>
                          <m:t>𝑖</m:t>
                        </m:r>
                      </m:sub>
                      <m:sup/>
                      <m:e>
                        <m:sSup>
                          <m:sSupPr>
                            <m:ctrlPr>
                              <a:rPr lang="en-US" i="1">
                                <a:latin typeface="Cambria Math" panose="02040503050406030204" pitchFamily="18" charset="0"/>
                                <a:cs typeface="Arial" pitchFamily="34" charset="0"/>
                              </a:rPr>
                            </m:ctrlPr>
                          </m:sSupPr>
                          <m:e>
                            <m:r>
                              <a:rPr lang="en-US" i="1">
                                <a:latin typeface="Cambria Math" panose="02040503050406030204" pitchFamily="18" charset="0"/>
                                <a:cs typeface="Arial" pitchFamily="34" charset="0"/>
                              </a:rPr>
                              <m:t>(</m:t>
                            </m:r>
                            <m:sSub>
                              <m:sSubPr>
                                <m:ctrlPr>
                                  <a:rPr lang="en-US" i="1">
                                    <a:latin typeface="Cambria Math" panose="02040503050406030204" pitchFamily="18" charset="0"/>
                                    <a:cs typeface="Arial" pitchFamily="34" charset="0"/>
                                  </a:rPr>
                                </m:ctrlPr>
                              </m:sSubPr>
                              <m:e>
                                <m:r>
                                  <a:rPr lang="en-US" i="1">
                                    <a:latin typeface="Cambria Math" panose="02040503050406030204" pitchFamily="18" charset="0"/>
                                    <a:cs typeface="Arial" pitchFamily="34" charset="0"/>
                                  </a:rPr>
                                  <m:t>𝑦</m:t>
                                </m:r>
                              </m:e>
                              <m:sub>
                                <m:r>
                                  <a:rPr lang="en-US" i="1">
                                    <a:latin typeface="Cambria Math" panose="02040503050406030204" pitchFamily="18" charset="0"/>
                                    <a:cs typeface="Arial" pitchFamily="34" charset="0"/>
                                  </a:rPr>
                                  <m:t>𝑖</m:t>
                                </m:r>
                              </m:sub>
                            </m:sSub>
                            <m:r>
                              <a:rPr lang="en-US" i="1">
                                <a:latin typeface="Cambria Math" panose="02040503050406030204" pitchFamily="18" charset="0"/>
                                <a:cs typeface="Arial" pitchFamily="34" charset="0"/>
                              </a:rPr>
                              <m:t> −</m:t>
                            </m:r>
                            <m:acc>
                              <m:accPr>
                                <m:chr m:val="̂"/>
                                <m:ctrlPr>
                                  <a:rPr lang="en-US" i="1">
                                    <a:latin typeface="Cambria Math" panose="02040503050406030204" pitchFamily="18" charset="0"/>
                                    <a:cs typeface="Arial" pitchFamily="34" charset="0"/>
                                  </a:rPr>
                                </m:ctrlPr>
                              </m:accPr>
                              <m:e>
                                <m:sSub>
                                  <m:sSubPr>
                                    <m:ctrlPr>
                                      <a:rPr lang="en-US" i="1">
                                        <a:latin typeface="Cambria Math" panose="02040503050406030204" pitchFamily="18" charset="0"/>
                                        <a:cs typeface="Arial" pitchFamily="34" charset="0"/>
                                      </a:rPr>
                                    </m:ctrlPr>
                                  </m:sSubPr>
                                  <m:e>
                                    <m:r>
                                      <a:rPr lang="en-US" i="1">
                                        <a:latin typeface="Cambria Math" panose="02040503050406030204" pitchFamily="18" charset="0"/>
                                        <a:cs typeface="Arial" pitchFamily="34" charset="0"/>
                                      </a:rPr>
                                      <m:t>𝑦</m:t>
                                    </m:r>
                                  </m:e>
                                  <m:sub>
                                    <m:r>
                                      <a:rPr lang="en-US" i="1">
                                        <a:latin typeface="Cambria Math" panose="02040503050406030204" pitchFamily="18" charset="0"/>
                                        <a:cs typeface="Arial" pitchFamily="34" charset="0"/>
                                      </a:rPr>
                                      <m:t>𝑖</m:t>
                                    </m:r>
                                  </m:sub>
                                </m:sSub>
                              </m:e>
                            </m:acc>
                            <m:r>
                              <a:rPr lang="en-US" i="1">
                                <a:latin typeface="Cambria Math" panose="02040503050406030204" pitchFamily="18" charset="0"/>
                                <a:cs typeface="Arial" pitchFamily="34" charset="0"/>
                              </a:rPr>
                              <m:t>)</m:t>
                            </m:r>
                          </m:e>
                          <m:sup>
                            <m:r>
                              <a:rPr lang="en-US" i="1">
                                <a:latin typeface="Cambria Math" panose="02040503050406030204" pitchFamily="18" charset="0"/>
                                <a:cs typeface="Arial" pitchFamily="34" charset="0"/>
                              </a:rPr>
                              <m:t>2</m:t>
                            </m:r>
                          </m:sup>
                        </m:sSup>
                      </m:e>
                    </m:nary>
                  </m:oMath>
                </a14:m>
                <a:r>
                  <a:rPr lang="en-US" dirty="0">
                    <a:latin typeface="Arial" pitchFamily="34" charset="0"/>
                    <a:cs typeface="Arial" pitchFamily="34" charset="0"/>
                  </a:rPr>
                  <a:t> </a:t>
                </a:r>
                <a:r>
                  <a:rPr lang="en-US" dirty="0">
                    <a:latin typeface="Arial" pitchFamily="34" charset="0"/>
                    <a:cs typeface="Arial" pitchFamily="34" charset="0"/>
                    <a:sym typeface="Wingdings" panose="05000000000000000000" pitchFamily="2" charset="2"/>
                  </a:rPr>
                  <a:t> </a:t>
                </a:r>
                <a14:m>
                  <m:oMath xmlns:m="http://schemas.openxmlformats.org/officeDocument/2006/math">
                    <m:nary>
                      <m:naryPr>
                        <m:chr m:val="∑"/>
                        <m:limLoc m:val="subSup"/>
                        <m:supHide m:val="on"/>
                        <m:ctrlPr>
                          <a:rPr lang="en-US" i="1">
                            <a:latin typeface="Cambria Math" panose="02040503050406030204" pitchFamily="18" charset="0"/>
                            <a:cs typeface="Arial" pitchFamily="34" charset="0"/>
                          </a:rPr>
                        </m:ctrlPr>
                      </m:naryPr>
                      <m:sub>
                        <m:r>
                          <m:rPr>
                            <m:brk m:alnAt="9"/>
                          </m:rPr>
                          <a:rPr lang="en-US" i="1">
                            <a:latin typeface="Cambria Math" panose="02040503050406030204" pitchFamily="18" charset="0"/>
                            <a:cs typeface="Arial" pitchFamily="34" charset="0"/>
                          </a:rPr>
                          <m:t>𝑖</m:t>
                        </m:r>
                      </m:sub>
                      <m:sup/>
                      <m:e>
                        <m:sSup>
                          <m:sSupPr>
                            <m:ctrlPr>
                              <a:rPr lang="en-US" i="1">
                                <a:latin typeface="Cambria Math" panose="02040503050406030204" pitchFamily="18" charset="0"/>
                                <a:cs typeface="Arial" pitchFamily="34" charset="0"/>
                              </a:rPr>
                            </m:ctrlPr>
                          </m:sSupPr>
                          <m:e>
                            <m:sSub>
                              <m:sSubPr>
                                <m:ctrlPr>
                                  <a:rPr lang="en-US" i="1">
                                    <a:latin typeface="Cambria Math" panose="02040503050406030204" pitchFamily="18" charset="0"/>
                                    <a:cs typeface="Arial" pitchFamily="34" charset="0"/>
                                  </a:rPr>
                                </m:ctrlPr>
                              </m:sSubPr>
                              <m:e>
                                <m:r>
                                  <m:rPr>
                                    <m:sty m:val="p"/>
                                  </m:rPr>
                                  <a:rPr lang="el-GR" i="1" smtClean="0">
                                    <a:latin typeface="Cambria Math" panose="02040503050406030204" pitchFamily="18" charset="0"/>
                                    <a:cs typeface="Arial" pitchFamily="34" charset="0"/>
                                  </a:rPr>
                                  <m:t>ε</m:t>
                                </m:r>
                              </m:e>
                              <m:sub>
                                <m:r>
                                  <a:rPr lang="en-US" i="1">
                                    <a:latin typeface="Cambria Math" panose="02040503050406030204" pitchFamily="18" charset="0"/>
                                    <a:cs typeface="Arial" pitchFamily="34" charset="0"/>
                                  </a:rPr>
                                  <m:t>𝑖</m:t>
                                </m:r>
                              </m:sub>
                            </m:sSub>
                          </m:e>
                          <m:sup>
                            <m:r>
                              <a:rPr lang="en-US" i="1">
                                <a:latin typeface="Cambria Math" panose="02040503050406030204" pitchFamily="18" charset="0"/>
                                <a:cs typeface="Arial" pitchFamily="34" charset="0"/>
                              </a:rPr>
                              <m:t>2</m:t>
                            </m:r>
                          </m:sup>
                        </m:sSup>
                      </m:e>
                    </m:nary>
                  </m:oMath>
                </a14:m>
                <a:endParaRPr lang="en-US" dirty="0">
                  <a:latin typeface="Arial" pitchFamily="34" charset="0"/>
                  <a:cs typeface="Arial" pitchFamily="34" charset="0"/>
                </a:endParaRPr>
              </a:p>
              <a:p>
                <a:pPr marL="285750" indent="-285750">
                  <a:spcAft>
                    <a:spcPts val="600"/>
                  </a:spcAft>
                  <a:buFont typeface="Arial" panose="020B0604020202020204" pitchFamily="34" charset="0"/>
                  <a:buChar char="•"/>
                </a:pPr>
                <a14:m>
                  <m:oMath xmlns:m="http://schemas.openxmlformats.org/officeDocument/2006/math">
                    <m:sSup>
                      <m:sSupPr>
                        <m:ctrlPr>
                          <a:rPr lang="en-US" i="1" smtClean="0">
                            <a:latin typeface="Cambria Math" panose="02040503050406030204" pitchFamily="18" charset="0"/>
                            <a:cs typeface="Arial" pitchFamily="34" charset="0"/>
                          </a:rPr>
                        </m:ctrlPr>
                      </m:sSupPr>
                      <m:e>
                        <m:r>
                          <a:rPr lang="en-US" b="0" i="1" smtClean="0">
                            <a:latin typeface="Cambria Math" panose="02040503050406030204" pitchFamily="18" charset="0"/>
                            <a:cs typeface="Arial" pitchFamily="34" charset="0"/>
                          </a:rPr>
                          <m:t>𝑅</m:t>
                        </m:r>
                      </m:e>
                      <m:sup>
                        <m:r>
                          <a:rPr lang="en-US" b="0" i="1" smtClean="0">
                            <a:latin typeface="Cambria Math" panose="02040503050406030204" pitchFamily="18" charset="0"/>
                            <a:cs typeface="Arial" pitchFamily="34" charset="0"/>
                          </a:rPr>
                          <m:t>2</m:t>
                        </m:r>
                      </m:sup>
                    </m:sSup>
                  </m:oMath>
                </a14:m>
                <a:r>
                  <a:rPr lang="en-US" dirty="0">
                    <a:latin typeface="Arial" pitchFamily="34" charset="0"/>
                    <a:cs typeface="Arial" pitchFamily="34" charset="0"/>
                  </a:rPr>
                  <a:t> = </a:t>
                </a:r>
                <a14:m>
                  <m:oMath xmlns:m="http://schemas.openxmlformats.org/officeDocument/2006/math">
                    <m:r>
                      <a:rPr lang="en-US" b="0" i="1" smtClean="0">
                        <a:latin typeface="Cambria Math" panose="02040503050406030204" pitchFamily="18" charset="0"/>
                        <a:cs typeface="Arial" pitchFamily="34" charset="0"/>
                      </a:rPr>
                      <m:t>1 − </m:t>
                    </m:r>
                    <m:f>
                      <m:fPr>
                        <m:ctrlPr>
                          <a:rPr lang="en-US" b="0" i="1" smtClean="0">
                            <a:latin typeface="Cambria Math" panose="02040503050406030204" pitchFamily="18" charset="0"/>
                            <a:cs typeface="Arial" pitchFamily="34" charset="0"/>
                          </a:rPr>
                        </m:ctrlPr>
                      </m:fPr>
                      <m:num>
                        <m:sSub>
                          <m:sSubPr>
                            <m:ctrlPr>
                              <a:rPr lang="en-US" i="1">
                                <a:latin typeface="Cambria Math" panose="02040503050406030204" pitchFamily="18" charset="0"/>
                                <a:cs typeface="Arial" pitchFamily="34" charset="0"/>
                              </a:rPr>
                            </m:ctrlPr>
                          </m:sSubPr>
                          <m:e>
                            <m:r>
                              <a:rPr lang="en-US" i="1">
                                <a:latin typeface="Cambria Math" panose="02040503050406030204" pitchFamily="18" charset="0"/>
                                <a:cs typeface="Arial" pitchFamily="34" charset="0"/>
                              </a:rPr>
                              <m:t>𝑆𝑆</m:t>
                            </m:r>
                          </m:e>
                          <m:sub>
                            <m:r>
                              <a:rPr lang="en-US" i="1">
                                <a:latin typeface="Cambria Math" panose="02040503050406030204" pitchFamily="18" charset="0"/>
                                <a:cs typeface="Arial" pitchFamily="34" charset="0"/>
                              </a:rPr>
                              <m:t>𝑟𝑒𝑠</m:t>
                            </m:r>
                          </m:sub>
                        </m:sSub>
                      </m:num>
                      <m:den>
                        <m:sSub>
                          <m:sSubPr>
                            <m:ctrlPr>
                              <a:rPr lang="en-US" i="1">
                                <a:latin typeface="Cambria Math" panose="02040503050406030204" pitchFamily="18" charset="0"/>
                                <a:cs typeface="Arial" pitchFamily="34" charset="0"/>
                              </a:rPr>
                            </m:ctrlPr>
                          </m:sSubPr>
                          <m:e>
                            <m:r>
                              <a:rPr lang="en-US" i="1">
                                <a:latin typeface="Cambria Math" panose="02040503050406030204" pitchFamily="18" charset="0"/>
                                <a:cs typeface="Arial" pitchFamily="34" charset="0"/>
                              </a:rPr>
                              <m:t>𝑆𝑆</m:t>
                            </m:r>
                          </m:e>
                          <m:sub>
                            <m:r>
                              <a:rPr lang="en-US" b="0" i="1" smtClean="0">
                                <a:latin typeface="Cambria Math" panose="02040503050406030204" pitchFamily="18" charset="0"/>
                                <a:cs typeface="Arial" pitchFamily="34" charset="0"/>
                              </a:rPr>
                              <m:t>𝑡𝑜𝑡</m:t>
                            </m:r>
                          </m:sub>
                        </m:sSub>
                      </m:den>
                    </m:f>
                  </m:oMath>
                </a14:m>
                <a:endParaRPr lang="en-US" dirty="0">
                  <a:latin typeface="Arial" pitchFamily="34" charset="0"/>
                  <a:cs typeface="Arial" pitchFamily="34" charset="0"/>
                </a:endParaRPr>
              </a:p>
              <a:p>
                <a:pPr marL="285750" indent="-285750">
                  <a:spcAft>
                    <a:spcPts val="600"/>
                  </a:spcAft>
                  <a:buFont typeface="Arial" panose="020B0604020202020204" pitchFamily="34" charset="0"/>
                  <a:buChar char="•"/>
                </a:pPr>
                <a14:m>
                  <m:oMath xmlns:m="http://schemas.openxmlformats.org/officeDocument/2006/math">
                    <m:r>
                      <a:rPr lang="en-US" b="0" i="1" smtClean="0">
                        <a:latin typeface="Cambria Math" panose="02040503050406030204" pitchFamily="18" charset="0"/>
                        <a:cs typeface="Arial" pitchFamily="34" charset="0"/>
                      </a:rPr>
                      <m:t>𝑀𝑆𝐸</m:t>
                    </m:r>
                    <m:r>
                      <a:rPr lang="en-US" b="0" i="1" smtClean="0">
                        <a:latin typeface="Cambria Math" panose="02040503050406030204" pitchFamily="18" charset="0"/>
                        <a:cs typeface="Arial" pitchFamily="34" charset="0"/>
                      </a:rPr>
                      <m:t>= </m:t>
                    </m:r>
                    <m:f>
                      <m:fPr>
                        <m:ctrlPr>
                          <a:rPr lang="en-US" b="0" i="1" smtClean="0">
                            <a:latin typeface="Cambria Math" panose="02040503050406030204" pitchFamily="18" charset="0"/>
                            <a:cs typeface="Arial" pitchFamily="34" charset="0"/>
                          </a:rPr>
                        </m:ctrlPr>
                      </m:fPr>
                      <m:num>
                        <m:r>
                          <a:rPr lang="en-US" b="0" i="1" smtClean="0">
                            <a:latin typeface="Cambria Math" panose="02040503050406030204" pitchFamily="18" charset="0"/>
                            <a:cs typeface="Arial" pitchFamily="34" charset="0"/>
                          </a:rPr>
                          <m:t>1</m:t>
                        </m:r>
                      </m:num>
                      <m:den>
                        <m:r>
                          <a:rPr lang="en-US" b="0" i="1" smtClean="0">
                            <a:latin typeface="Cambria Math" panose="02040503050406030204" pitchFamily="18" charset="0"/>
                            <a:cs typeface="Arial" pitchFamily="34" charset="0"/>
                          </a:rPr>
                          <m:t>𝑛</m:t>
                        </m:r>
                      </m:den>
                    </m:f>
                    <m:nary>
                      <m:naryPr>
                        <m:chr m:val="∑"/>
                        <m:ctrlPr>
                          <a:rPr lang="en-US" b="0" i="1" smtClean="0">
                            <a:latin typeface="Cambria Math" panose="02040503050406030204" pitchFamily="18" charset="0"/>
                            <a:cs typeface="Arial" pitchFamily="34" charset="0"/>
                          </a:rPr>
                        </m:ctrlPr>
                      </m:naryPr>
                      <m:sub>
                        <m:r>
                          <m:rPr>
                            <m:brk m:alnAt="23"/>
                          </m:rPr>
                          <a:rPr lang="en-US" b="0" i="1" smtClean="0">
                            <a:latin typeface="Cambria Math" panose="02040503050406030204" pitchFamily="18" charset="0"/>
                            <a:cs typeface="Arial" pitchFamily="34" charset="0"/>
                          </a:rPr>
                          <m:t>𝑖</m:t>
                        </m:r>
                        <m:r>
                          <a:rPr lang="en-US" b="0" i="1" smtClean="0">
                            <a:latin typeface="Cambria Math" panose="02040503050406030204" pitchFamily="18" charset="0"/>
                            <a:cs typeface="Arial" pitchFamily="34" charset="0"/>
                          </a:rPr>
                          <m:t>=1</m:t>
                        </m:r>
                      </m:sub>
                      <m:sup>
                        <m:r>
                          <a:rPr lang="en-US" b="0" i="1" smtClean="0">
                            <a:latin typeface="Cambria Math" panose="02040503050406030204" pitchFamily="18" charset="0"/>
                            <a:cs typeface="Arial" pitchFamily="34" charset="0"/>
                          </a:rPr>
                          <m:t>𝑛</m:t>
                        </m:r>
                      </m:sup>
                      <m:e>
                        <m:sSup>
                          <m:sSupPr>
                            <m:ctrlPr>
                              <a:rPr lang="en-US" b="0" i="1" smtClean="0">
                                <a:latin typeface="Cambria Math" panose="02040503050406030204" pitchFamily="18" charset="0"/>
                                <a:cs typeface="Arial" pitchFamily="34" charset="0"/>
                              </a:rPr>
                            </m:ctrlPr>
                          </m:sSupPr>
                          <m:e>
                            <m:r>
                              <a:rPr lang="en-US" b="0" i="1" smtClean="0">
                                <a:latin typeface="Cambria Math" panose="02040503050406030204" pitchFamily="18" charset="0"/>
                                <a:cs typeface="Arial" pitchFamily="34" charset="0"/>
                              </a:rPr>
                              <m:t>(</m:t>
                            </m:r>
                            <m:acc>
                              <m:accPr>
                                <m:chr m:val="̂"/>
                                <m:ctrlPr>
                                  <a:rPr lang="en-US" b="0" i="1" smtClean="0">
                                    <a:latin typeface="Cambria Math" panose="02040503050406030204" pitchFamily="18" charset="0"/>
                                    <a:cs typeface="Arial" pitchFamily="34" charset="0"/>
                                  </a:rPr>
                                </m:ctrlPr>
                              </m:accPr>
                              <m:e>
                                <m:sSub>
                                  <m:sSubPr>
                                    <m:ctrlPr>
                                      <a:rPr lang="en-US" b="0" i="1" smtClean="0">
                                        <a:latin typeface="Cambria Math" panose="02040503050406030204" pitchFamily="18" charset="0"/>
                                        <a:cs typeface="Arial" pitchFamily="34" charset="0"/>
                                      </a:rPr>
                                    </m:ctrlPr>
                                  </m:sSubPr>
                                  <m:e>
                                    <m:r>
                                      <a:rPr lang="en-US" b="0" i="1" smtClean="0">
                                        <a:latin typeface="Cambria Math" panose="02040503050406030204" pitchFamily="18" charset="0"/>
                                        <a:cs typeface="Arial" pitchFamily="34" charset="0"/>
                                      </a:rPr>
                                      <m:t>𝑌</m:t>
                                    </m:r>
                                  </m:e>
                                  <m:sub>
                                    <m:r>
                                      <a:rPr lang="en-US" b="0" i="1" smtClean="0">
                                        <a:latin typeface="Cambria Math" panose="02040503050406030204" pitchFamily="18" charset="0"/>
                                        <a:cs typeface="Arial" pitchFamily="34" charset="0"/>
                                      </a:rPr>
                                      <m:t>𝑖</m:t>
                                    </m:r>
                                  </m:sub>
                                </m:sSub>
                              </m:e>
                            </m:acc>
                            <m:r>
                              <a:rPr lang="en-US" b="0" i="1" smtClean="0">
                                <a:latin typeface="Cambria Math" panose="02040503050406030204" pitchFamily="18" charset="0"/>
                                <a:cs typeface="Arial" pitchFamily="34" charset="0"/>
                              </a:rPr>
                              <m:t> − </m:t>
                            </m:r>
                            <m:sSubSup>
                              <m:sSubSupPr>
                                <m:ctrlPr>
                                  <a:rPr lang="en-US" b="0" i="1" smtClean="0">
                                    <a:latin typeface="Cambria Math" panose="02040503050406030204" pitchFamily="18" charset="0"/>
                                    <a:cs typeface="Arial" pitchFamily="34" charset="0"/>
                                  </a:rPr>
                                </m:ctrlPr>
                              </m:sSubSupPr>
                              <m:e>
                                <m:r>
                                  <a:rPr lang="en-US" b="0" i="1" smtClean="0">
                                    <a:latin typeface="Cambria Math" panose="02040503050406030204" pitchFamily="18" charset="0"/>
                                    <a:cs typeface="Arial" pitchFamily="34" charset="0"/>
                                  </a:rPr>
                                  <m:t>𝑌</m:t>
                                </m:r>
                              </m:e>
                              <m:sub>
                                <m:r>
                                  <a:rPr lang="en-US" b="0" i="1" smtClean="0">
                                    <a:latin typeface="Cambria Math" panose="02040503050406030204" pitchFamily="18" charset="0"/>
                                    <a:cs typeface="Arial" pitchFamily="34" charset="0"/>
                                  </a:rPr>
                                  <m:t>𝑖</m:t>
                                </m:r>
                              </m:sub>
                              <m:sup/>
                            </m:sSubSup>
                            <m:r>
                              <a:rPr lang="en-US" b="0" i="1" smtClean="0">
                                <a:latin typeface="Cambria Math" panose="02040503050406030204" pitchFamily="18" charset="0"/>
                                <a:cs typeface="Arial" pitchFamily="34" charset="0"/>
                              </a:rPr>
                              <m:t>)</m:t>
                            </m:r>
                          </m:e>
                          <m:sup>
                            <m:r>
                              <a:rPr lang="en-US" b="0" i="1" smtClean="0">
                                <a:latin typeface="Cambria Math" panose="02040503050406030204" pitchFamily="18" charset="0"/>
                                <a:cs typeface="Arial" pitchFamily="34" charset="0"/>
                              </a:rPr>
                              <m:t>2</m:t>
                            </m:r>
                          </m:sup>
                        </m:sSup>
                      </m:e>
                    </m:nary>
                  </m:oMath>
                </a14:m>
                <a:endParaRPr lang="en-US" dirty="0">
                  <a:latin typeface="Arial" pitchFamily="34" charset="0"/>
                  <a:cs typeface="Arial" pitchFamily="34" charset="0"/>
                </a:endParaRPr>
              </a:p>
              <a:p>
                <a:pPr marL="285750" indent="-285750">
                  <a:spcAft>
                    <a:spcPts val="600"/>
                  </a:spcAft>
                  <a:buFont typeface="Arial" panose="020B0604020202020204" pitchFamily="34" charset="0"/>
                  <a:buChar char="•"/>
                </a:pPr>
                <a14:m>
                  <m:oMath xmlns:m="http://schemas.openxmlformats.org/officeDocument/2006/math">
                    <m:sSup>
                      <m:sSupPr>
                        <m:ctrlPr>
                          <a:rPr lang="en-US" i="1">
                            <a:latin typeface="Cambria Math" panose="02040503050406030204" pitchFamily="18" charset="0"/>
                            <a:cs typeface="Arial" pitchFamily="34" charset="0"/>
                          </a:rPr>
                        </m:ctrlPr>
                      </m:sSupPr>
                      <m:e>
                        <m:r>
                          <a:rPr lang="en-US" i="1">
                            <a:latin typeface="Cambria Math" panose="02040503050406030204" pitchFamily="18" charset="0"/>
                            <a:cs typeface="Arial" pitchFamily="34" charset="0"/>
                          </a:rPr>
                          <m:t>𝑅</m:t>
                        </m:r>
                      </m:e>
                      <m:sup>
                        <m:r>
                          <a:rPr lang="en-US" i="1">
                            <a:latin typeface="Cambria Math" panose="02040503050406030204" pitchFamily="18" charset="0"/>
                            <a:cs typeface="Arial" pitchFamily="34" charset="0"/>
                          </a:rPr>
                          <m:t>2</m:t>
                        </m:r>
                      </m:sup>
                    </m:sSup>
                  </m:oMath>
                </a14:m>
                <a:r>
                  <a:rPr lang="en-US" dirty="0">
                    <a:latin typeface="Arial" pitchFamily="34" charset="0"/>
                    <a:cs typeface="Arial" pitchFamily="34" charset="0"/>
                  </a:rPr>
                  <a:t> answers:</a:t>
                </a:r>
              </a:p>
              <a:p>
                <a:pPr>
                  <a:spcAft>
                    <a:spcPts val="600"/>
                  </a:spcAft>
                </a:pPr>
                <a:r>
                  <a:rPr lang="en-US" dirty="0">
                    <a:latin typeface="Arial" pitchFamily="34" charset="0"/>
                    <a:cs typeface="Arial" pitchFamily="34" charset="0"/>
                  </a:rPr>
                  <a:t>‘How much better</a:t>
                </a:r>
              </a:p>
              <a:p>
                <a:pPr>
                  <a:spcAft>
                    <a:spcPts val="600"/>
                  </a:spcAft>
                </a:pPr>
                <a:r>
                  <a:rPr lang="en-US" dirty="0">
                    <a:latin typeface="Arial" pitchFamily="34" charset="0"/>
                    <a:cs typeface="Arial" pitchFamily="34" charset="0"/>
                  </a:rPr>
                  <a:t>is right vs left?</a:t>
                </a:r>
              </a:p>
              <a:p>
                <a:pPr marL="285750" indent="-285750">
                  <a:spcAft>
                    <a:spcPts val="600"/>
                  </a:spcAft>
                  <a:buFont typeface="Arial" panose="020B0604020202020204" pitchFamily="34" charset="0"/>
                  <a:buChar char="•"/>
                </a:pPr>
                <a:r>
                  <a:rPr lang="en-US" b="0" dirty="0">
                    <a:latin typeface="Arial" pitchFamily="34" charset="0"/>
                    <a:cs typeface="Arial" pitchFamily="34" charset="0"/>
                  </a:rPr>
                  <a:t>MSE measures average prediction error</a:t>
                </a:r>
              </a:p>
              <a:p>
                <a:pPr marL="742950" lvl="1" indent="-285750">
                  <a:spcAft>
                    <a:spcPts val="600"/>
                  </a:spcAft>
                  <a:buFont typeface="Arial" panose="020B0604020202020204" pitchFamily="34" charset="0"/>
                  <a:buChar char="•"/>
                </a:pPr>
                <a:endParaRPr lang="en-US" dirty="0">
                  <a:latin typeface="Arial" pitchFamily="34" charset="0"/>
                  <a:cs typeface="Arial" pitchFamily="34"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279853" y="1093975"/>
                <a:ext cx="7820025" cy="5379358"/>
              </a:xfrm>
              <a:prstGeom prst="rect">
                <a:avLst/>
              </a:prstGeom>
              <a:blipFill rotWithShape="0">
                <a:blip r:embed="rId2"/>
                <a:stretch>
                  <a:fillRect l="-701" t="-566" r="-624"/>
                </a:stretch>
              </a:blipFill>
            </p:spPr>
            <p:txBody>
              <a:bodyPr/>
              <a:lstStyle/>
              <a:p>
                <a:r>
                  <a:rPr lang="en-US">
                    <a:noFill/>
                  </a:rPr>
                  <a:t> </a:t>
                </a:r>
              </a:p>
            </p:txBody>
          </p:sp>
        </mc:Fallback>
      </mc:AlternateContent>
      <p:pic>
        <p:nvPicPr>
          <p:cNvPr id="6" name="Picture 5"/>
          <p:cNvPicPr>
            <a:picLocks noChangeAspect="1"/>
          </p:cNvPicPr>
          <p:nvPr/>
        </p:nvPicPr>
        <p:blipFill>
          <a:blip r:embed="rId3"/>
          <a:stretch>
            <a:fillRect/>
          </a:stretch>
        </p:blipFill>
        <p:spPr>
          <a:xfrm>
            <a:off x="3275098" y="3696567"/>
            <a:ext cx="2850833" cy="2064396"/>
          </a:xfrm>
          <a:prstGeom prst="rect">
            <a:avLst/>
          </a:prstGeom>
        </p:spPr>
      </p:pic>
      <p:pic>
        <p:nvPicPr>
          <p:cNvPr id="7" name="Picture 6"/>
          <p:cNvPicPr>
            <a:picLocks noChangeAspect="1"/>
          </p:cNvPicPr>
          <p:nvPr/>
        </p:nvPicPr>
        <p:blipFill>
          <a:blip r:embed="rId4"/>
          <a:stretch>
            <a:fillRect/>
          </a:stretch>
        </p:blipFill>
        <p:spPr>
          <a:xfrm>
            <a:off x="5990690" y="3696567"/>
            <a:ext cx="2804242" cy="2030658"/>
          </a:xfrm>
          <a:prstGeom prst="rect">
            <a:avLst/>
          </a:prstGeom>
        </p:spPr>
      </p:pic>
    </p:spTree>
    <p:extLst>
      <p:ext uri="{BB962C8B-B14F-4D97-AF65-F5344CB8AC3E}">
        <p14:creationId xmlns:p14="http://schemas.microsoft.com/office/powerpoint/2010/main" val="4234747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Linear Regression – Assumptions</a:t>
            </a:r>
          </a:p>
        </p:txBody>
      </p:sp>
      <mc:AlternateContent xmlns:mc="http://schemas.openxmlformats.org/markup-compatibility/2006" xmlns:a14="http://schemas.microsoft.com/office/drawing/2010/main">
        <mc:Choice Requires="a14">
          <p:sp>
            <p:nvSpPr>
              <p:cNvPr id="5" name="TextBox 4"/>
              <p:cNvSpPr txBox="1"/>
              <p:nvPr/>
            </p:nvSpPr>
            <p:spPr>
              <a:xfrm>
                <a:off x="236311" y="1012825"/>
                <a:ext cx="8587649" cy="5730864"/>
              </a:xfrm>
              <a:prstGeom prst="rect">
                <a:avLst/>
              </a:prstGeom>
              <a:noFill/>
            </p:spPr>
            <p:txBody>
              <a:bodyPr wrap="square" rtlCol="0">
                <a:spAutoFit/>
              </a:bodyPr>
              <a:lstStyle/>
              <a:p>
                <a:pPr>
                  <a:spcAft>
                    <a:spcPts val="600"/>
                  </a:spcAft>
                </a:pPr>
                <a:r>
                  <a:rPr lang="en-US" dirty="0">
                    <a:latin typeface="Arial" pitchFamily="34" charset="0"/>
                    <a:cs typeface="Arial" pitchFamily="34" charset="0"/>
                  </a:rPr>
                  <a:t>We’ve fit our model and determined that we have a significant </a:t>
                </a:r>
                <a14:m>
                  <m:oMath xmlns:m="http://schemas.openxmlformats.org/officeDocument/2006/math">
                    <m:sSup>
                      <m:sSupPr>
                        <m:ctrlPr>
                          <a:rPr lang="en-US" b="1" i="1">
                            <a:latin typeface="Cambria Math" panose="02040503050406030204" pitchFamily="18" charset="0"/>
                            <a:cs typeface="Arial" pitchFamily="34" charset="0"/>
                          </a:rPr>
                        </m:ctrlPr>
                      </m:sSupPr>
                      <m:e>
                        <m:r>
                          <a:rPr lang="en-US" b="1" i="1">
                            <a:latin typeface="Cambria Math" panose="02040503050406030204" pitchFamily="18" charset="0"/>
                            <a:cs typeface="Arial" pitchFamily="34" charset="0"/>
                          </a:rPr>
                          <m:t>𝑹</m:t>
                        </m:r>
                      </m:e>
                      <m:sup>
                        <m:r>
                          <a:rPr lang="en-US" b="1" i="1">
                            <a:latin typeface="Cambria Math" panose="02040503050406030204" pitchFamily="18" charset="0"/>
                            <a:cs typeface="Arial" pitchFamily="34" charset="0"/>
                          </a:rPr>
                          <m:t>𝟐</m:t>
                        </m:r>
                      </m:sup>
                    </m:sSup>
                  </m:oMath>
                </a14:m>
                <a:r>
                  <a:rPr lang="en-US" dirty="0">
                    <a:latin typeface="Arial" pitchFamily="34" charset="0"/>
                    <a:cs typeface="Arial" pitchFamily="34" charset="0"/>
                  </a:rPr>
                  <a:t>. But how do we analyze whether this is an appropriate model for our data set? In order to answer this question, we’ll need to answer the following questions:</a:t>
                </a:r>
              </a:p>
              <a:p>
                <a:pPr>
                  <a:spcAft>
                    <a:spcPts val="600"/>
                  </a:spcAft>
                </a:pPr>
                <a:endParaRPr lang="en-US" dirty="0">
                  <a:latin typeface="Arial" pitchFamily="34" charset="0"/>
                  <a:cs typeface="Arial" pitchFamily="34" charset="0"/>
                </a:endParaRPr>
              </a:p>
              <a:p>
                <a:pPr marL="285750" indent="-285750">
                  <a:spcAft>
                    <a:spcPts val="600"/>
                  </a:spcAft>
                  <a:buFont typeface="Arial" panose="020B0604020202020204" pitchFamily="34" charset="0"/>
                  <a:buChar char="•"/>
                </a:pPr>
                <a:r>
                  <a:rPr lang="en-US" b="1" dirty="0">
                    <a:latin typeface="Arial" pitchFamily="34" charset="0"/>
                    <a:cs typeface="Arial" pitchFamily="34" charset="0"/>
                  </a:rPr>
                  <a:t>Linear Regression Assumptions</a:t>
                </a:r>
              </a:p>
              <a:p>
                <a:pPr marL="342900" indent="-342900">
                  <a:spcAft>
                    <a:spcPts val="600"/>
                  </a:spcAft>
                  <a:buFont typeface="+mj-lt"/>
                  <a:buAutoNum type="arabicPeriod"/>
                </a:pPr>
                <a:r>
                  <a:rPr lang="en-US" dirty="0">
                    <a:latin typeface="Arial" pitchFamily="34" charset="0"/>
                    <a:cs typeface="Arial" pitchFamily="34" charset="0"/>
                  </a:rPr>
                  <a:t>The data must follow a </a:t>
                </a:r>
                <a:r>
                  <a:rPr lang="en-US" b="1" dirty="0">
                    <a:latin typeface="Arial" pitchFamily="34" charset="0"/>
                    <a:cs typeface="Arial" pitchFamily="34" charset="0"/>
                  </a:rPr>
                  <a:t>linear pattern</a:t>
                </a:r>
                <a:r>
                  <a:rPr lang="en-US" dirty="0">
                    <a:latin typeface="Arial" pitchFamily="34" charset="0"/>
                    <a:cs typeface="Arial" pitchFamily="34" charset="0"/>
                  </a:rPr>
                  <a:t> relative to the regression</a:t>
                </a:r>
              </a:p>
              <a:p>
                <a:pPr marL="342900" indent="-342900">
                  <a:spcAft>
                    <a:spcPts val="600"/>
                  </a:spcAft>
                  <a:buFont typeface="+mj-lt"/>
                  <a:buAutoNum type="arabicPeriod"/>
                </a:pPr>
                <a:r>
                  <a:rPr lang="en-US" dirty="0">
                    <a:latin typeface="Arial" pitchFamily="34" charset="0"/>
                    <a:cs typeface="Arial" pitchFamily="34" charset="0"/>
                  </a:rPr>
                  <a:t>There must be </a:t>
                </a:r>
                <a:r>
                  <a:rPr lang="en-US" b="1" dirty="0">
                    <a:latin typeface="Arial" pitchFamily="34" charset="0"/>
                    <a:cs typeface="Arial" pitchFamily="34" charset="0"/>
                  </a:rPr>
                  <a:t>no multi-collinearity</a:t>
                </a:r>
                <a:r>
                  <a:rPr lang="en-US" dirty="0">
                    <a:latin typeface="Arial" pitchFamily="34" charset="0"/>
                    <a:cs typeface="Arial" pitchFamily="34" charset="0"/>
                  </a:rPr>
                  <a:t> among the independent variables</a:t>
                </a:r>
              </a:p>
              <a:p>
                <a:pPr marL="342900" indent="-342900">
                  <a:spcAft>
                    <a:spcPts val="600"/>
                  </a:spcAft>
                  <a:buFont typeface="+mj-lt"/>
                  <a:buAutoNum type="arabicPeriod"/>
                </a:pPr>
                <a:r>
                  <a:rPr lang="en-US" dirty="0">
                    <a:latin typeface="Arial" pitchFamily="34" charset="0"/>
                    <a:cs typeface="Arial" pitchFamily="34" charset="0"/>
                  </a:rPr>
                  <a:t>The residuals must be </a:t>
                </a:r>
                <a:r>
                  <a:rPr lang="en-US" b="1" dirty="0">
                    <a:latin typeface="Arial" pitchFamily="34" charset="0"/>
                    <a:cs typeface="Arial" pitchFamily="34" charset="0"/>
                  </a:rPr>
                  <a:t>normally distributed</a:t>
                </a:r>
                <a:r>
                  <a:rPr lang="en-US" dirty="0">
                    <a:latin typeface="Arial" pitchFamily="34" charset="0"/>
                    <a:cs typeface="Arial" pitchFamily="34" charset="0"/>
                  </a:rPr>
                  <a:t> with </a:t>
                </a:r>
                <a:r>
                  <a:rPr lang="en-US" b="1" dirty="0">
                    <a:latin typeface="Arial" pitchFamily="34" charset="0"/>
                    <a:cs typeface="Arial" pitchFamily="34" charset="0"/>
                  </a:rPr>
                  <a:t>mean = 0</a:t>
                </a:r>
              </a:p>
              <a:p>
                <a:pPr marL="342900" indent="-342900">
                  <a:spcAft>
                    <a:spcPts val="600"/>
                  </a:spcAft>
                  <a:buFont typeface="+mj-lt"/>
                  <a:buAutoNum type="arabicPeriod"/>
                </a:pPr>
                <a:r>
                  <a:rPr lang="en-US" dirty="0">
                    <a:latin typeface="Arial" pitchFamily="34" charset="0"/>
                    <a:cs typeface="Arial" pitchFamily="34" charset="0"/>
                  </a:rPr>
                  <a:t>The residuals must have </a:t>
                </a:r>
                <a:r>
                  <a:rPr lang="en-US" b="1" dirty="0">
                    <a:latin typeface="Arial" pitchFamily="34" charset="0"/>
                    <a:cs typeface="Arial" pitchFamily="34" charset="0"/>
                  </a:rPr>
                  <a:t>constant variance</a:t>
                </a:r>
              </a:p>
              <a:p>
                <a:pPr marL="342900" indent="-342900">
                  <a:spcAft>
                    <a:spcPts val="600"/>
                  </a:spcAft>
                  <a:buFont typeface="+mj-lt"/>
                  <a:buAutoNum type="arabicPeriod"/>
                </a:pPr>
                <a:r>
                  <a:rPr lang="en-US" dirty="0">
                    <a:latin typeface="Arial" pitchFamily="34" charset="0"/>
                    <a:cs typeface="Arial" pitchFamily="34" charset="0"/>
                  </a:rPr>
                  <a:t>The residuals must be </a:t>
                </a:r>
                <a:r>
                  <a:rPr lang="en-US" b="1" dirty="0">
                    <a:latin typeface="Arial" pitchFamily="34" charset="0"/>
                    <a:cs typeface="Arial" pitchFamily="34" charset="0"/>
                  </a:rPr>
                  <a:t>independent</a:t>
                </a:r>
                <a:r>
                  <a:rPr lang="en-US" dirty="0">
                    <a:latin typeface="Arial" pitchFamily="34" charset="0"/>
                    <a:cs typeface="Arial" pitchFamily="34" charset="0"/>
                  </a:rPr>
                  <a:t> of each other</a:t>
                </a:r>
              </a:p>
              <a:p>
                <a:pPr marL="342900" indent="-342900">
                  <a:spcAft>
                    <a:spcPts val="600"/>
                  </a:spcAft>
                  <a:buFont typeface="+mj-lt"/>
                  <a:buAutoNum type="arabicPeriod"/>
                </a:pPr>
                <a:endParaRPr lang="en-US" dirty="0">
                  <a:latin typeface="Arial" pitchFamily="34" charset="0"/>
                  <a:cs typeface="Arial" pitchFamily="34" charset="0"/>
                </a:endParaRPr>
              </a:p>
              <a:p>
                <a:pPr>
                  <a:spcAft>
                    <a:spcPts val="600"/>
                  </a:spcAft>
                </a:pPr>
                <a:r>
                  <a:rPr lang="en-US" dirty="0">
                    <a:latin typeface="Arial" pitchFamily="34" charset="0"/>
                    <a:cs typeface="Arial" pitchFamily="34" charset="0"/>
                  </a:rPr>
                  <a:t>We’ll now demonstrate how to analyze each of these assumptions…</a:t>
                </a:r>
              </a:p>
              <a:p>
                <a:pPr>
                  <a:spcAft>
                    <a:spcPts val="600"/>
                  </a:spcAft>
                </a:pPr>
                <a:endParaRPr lang="en-US" dirty="0">
                  <a:latin typeface="Arial" pitchFamily="34" charset="0"/>
                  <a:cs typeface="Arial" pitchFamily="34" charset="0"/>
                </a:endParaRPr>
              </a:p>
              <a:p>
                <a:pPr>
                  <a:spcAft>
                    <a:spcPts val="600"/>
                  </a:spcAft>
                </a:pPr>
                <a:r>
                  <a:rPr lang="en-US" dirty="0">
                    <a:latin typeface="Arial" pitchFamily="34" charset="0"/>
                    <a:cs typeface="Arial" pitchFamily="34" charset="0"/>
                  </a:rPr>
                  <a:t>P.S. When working with real data sets, it is often the case that we cannot get perfect adherence to each of these principles. When this happens, we can utilize </a:t>
                </a:r>
                <a:r>
                  <a:rPr lang="en-US" b="1" dirty="0">
                    <a:latin typeface="Arial" pitchFamily="34" charset="0"/>
                    <a:cs typeface="Arial" pitchFamily="34" charset="0"/>
                  </a:rPr>
                  <a:t>Feature Engineering </a:t>
                </a:r>
                <a:r>
                  <a:rPr lang="en-US" dirty="0">
                    <a:latin typeface="Arial" pitchFamily="34" charset="0"/>
                    <a:cs typeface="Arial" pitchFamily="34" charset="0"/>
                  </a:rPr>
                  <a:t>to help us </a:t>
                </a:r>
              </a:p>
              <a:p>
                <a:pPr marL="342900" indent="-342900">
                  <a:spcAft>
                    <a:spcPts val="600"/>
                  </a:spcAft>
                  <a:buFont typeface="+mj-lt"/>
                  <a:buAutoNum type="arabicPeriod"/>
                </a:pPr>
                <a:endParaRPr lang="en-US" dirty="0">
                  <a:latin typeface="Arial" pitchFamily="34" charset="0"/>
                  <a:cs typeface="Arial" pitchFamily="34"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236311" y="1012825"/>
                <a:ext cx="8587649" cy="5730864"/>
              </a:xfrm>
              <a:prstGeom prst="rect">
                <a:avLst/>
              </a:prstGeom>
              <a:blipFill rotWithShape="0">
                <a:blip r:embed="rId2"/>
                <a:stretch>
                  <a:fillRect l="-639" t="-319"/>
                </a:stretch>
              </a:blipFill>
            </p:spPr>
            <p:txBody>
              <a:bodyPr/>
              <a:lstStyle/>
              <a:p>
                <a:r>
                  <a:rPr lang="en-US">
                    <a:noFill/>
                  </a:rPr>
                  <a:t> </a:t>
                </a:r>
              </a:p>
            </p:txBody>
          </p:sp>
        </mc:Fallback>
      </mc:AlternateContent>
    </p:spTree>
    <p:extLst>
      <p:ext uri="{BB962C8B-B14F-4D97-AF65-F5344CB8AC3E}">
        <p14:creationId xmlns:p14="http://schemas.microsoft.com/office/powerpoint/2010/main" val="1221397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Linear Regression – Assumptions</a:t>
            </a:r>
          </a:p>
        </p:txBody>
      </p:sp>
      <p:sp>
        <p:nvSpPr>
          <p:cNvPr id="5" name="TextBox 4"/>
          <p:cNvSpPr txBox="1"/>
          <p:nvPr/>
        </p:nvSpPr>
        <p:spPr>
          <a:xfrm>
            <a:off x="657225" y="1114425"/>
            <a:ext cx="7820025" cy="1000274"/>
          </a:xfrm>
          <a:prstGeom prst="rect">
            <a:avLst/>
          </a:prstGeom>
          <a:noFill/>
        </p:spPr>
        <p:txBody>
          <a:bodyPr wrap="square" rtlCol="0">
            <a:spAutoFit/>
          </a:bodyPr>
          <a:lstStyle/>
          <a:p>
            <a:pPr>
              <a:spcAft>
                <a:spcPts val="600"/>
              </a:spcAft>
            </a:pPr>
            <a:r>
              <a:rPr lang="en-US" b="1">
                <a:latin typeface="Arial" pitchFamily="34" charset="0"/>
                <a:cs typeface="Arial" pitchFamily="34" charset="0"/>
              </a:rPr>
              <a:t>Linear Pattern: </a:t>
            </a:r>
            <a:r>
              <a:rPr lang="en-US">
                <a:latin typeface="Arial" pitchFamily="34" charset="0"/>
                <a:cs typeface="Arial" pitchFamily="34" charset="0"/>
              </a:rPr>
              <a:t>we want to see a linear relationship when we plot a scatter plot of our fitted values against the realized values in our data set</a:t>
            </a:r>
            <a:endParaRPr lang="en-US" b="1">
              <a:latin typeface="Arial" pitchFamily="34" charset="0"/>
              <a:cs typeface="Arial" pitchFamily="34" charset="0"/>
            </a:endParaRPr>
          </a:p>
          <a:p>
            <a:pPr>
              <a:spcAft>
                <a:spcPts val="600"/>
              </a:spcAft>
            </a:pPr>
            <a:endParaRPr lang="en-US">
              <a:latin typeface="Arial" pitchFamily="34" charset="0"/>
              <a:cs typeface="Arial" pitchFamily="34" charset="0"/>
            </a:endParaRPr>
          </a:p>
        </p:txBody>
      </p:sp>
      <p:sp>
        <p:nvSpPr>
          <p:cNvPr id="6" name="TextBox 5"/>
          <p:cNvSpPr txBox="1"/>
          <p:nvPr/>
        </p:nvSpPr>
        <p:spPr>
          <a:xfrm>
            <a:off x="484632" y="4974336"/>
            <a:ext cx="8202930" cy="830997"/>
          </a:xfrm>
          <a:prstGeom prst="rect">
            <a:avLst/>
          </a:prstGeom>
          <a:noFill/>
        </p:spPr>
        <p:txBody>
          <a:bodyPr wrap="square" rtlCol="0">
            <a:spAutoFit/>
          </a:bodyPr>
          <a:lstStyle/>
          <a:p>
            <a:pPr>
              <a:spcAft>
                <a:spcPts val="600"/>
              </a:spcAft>
            </a:pPr>
            <a:r>
              <a:rPr lang="en-US" sz="1600">
                <a:latin typeface="Arial" pitchFamily="34" charset="0"/>
                <a:cs typeface="Arial" pitchFamily="34" charset="0"/>
              </a:rPr>
              <a:t>We see that with the chart on the left, our orange regression line will not predict accurate values due to the concave nature of the data set, whereas our data exhibits strong linearity in our graph to the right.</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544" y="2203539"/>
            <a:ext cx="3470453" cy="2408411"/>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5432" y="2216357"/>
            <a:ext cx="3475295" cy="2395593"/>
          </a:xfrm>
          <a:prstGeom prst="rect">
            <a:avLst/>
          </a:prstGeom>
        </p:spPr>
      </p:pic>
    </p:spTree>
    <p:extLst>
      <p:ext uri="{BB962C8B-B14F-4D97-AF65-F5344CB8AC3E}">
        <p14:creationId xmlns:p14="http://schemas.microsoft.com/office/powerpoint/2010/main" val="1323909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Linear Regression – Multicollinearity</a:t>
            </a:r>
          </a:p>
        </p:txBody>
      </p:sp>
      <mc:AlternateContent xmlns:mc="http://schemas.openxmlformats.org/markup-compatibility/2006" xmlns:a14="http://schemas.microsoft.com/office/drawing/2010/main">
        <mc:Choice Requires="a14">
          <p:sp>
            <p:nvSpPr>
              <p:cNvPr id="5" name="TextBox 4"/>
              <p:cNvSpPr txBox="1"/>
              <p:nvPr/>
            </p:nvSpPr>
            <p:spPr>
              <a:xfrm>
                <a:off x="174171" y="1099911"/>
                <a:ext cx="8649789" cy="4602607"/>
              </a:xfrm>
              <a:prstGeom prst="rect">
                <a:avLst/>
              </a:prstGeom>
              <a:noFill/>
            </p:spPr>
            <p:txBody>
              <a:bodyPr wrap="square" rtlCol="0">
                <a:spAutoFit/>
              </a:bodyPr>
              <a:lstStyle/>
              <a:p>
                <a:pPr>
                  <a:spcAft>
                    <a:spcPts val="600"/>
                  </a:spcAft>
                </a:pPr>
                <a:r>
                  <a:rPr lang="en-US" b="1" dirty="0">
                    <a:latin typeface="Arial" pitchFamily="34" charset="0"/>
                    <a:cs typeface="Arial" pitchFamily="34" charset="0"/>
                  </a:rPr>
                  <a:t>Multi-Collinearity: </a:t>
                </a:r>
                <a:r>
                  <a:rPr lang="en-US" dirty="0">
                    <a:latin typeface="Arial" pitchFamily="34" charset="0"/>
                    <a:cs typeface="Arial" pitchFamily="34" charset="0"/>
                  </a:rPr>
                  <a:t> a situation in which an independent variable (</a:t>
                </a:r>
                <a14:m>
                  <m:oMath xmlns:m="http://schemas.openxmlformats.org/officeDocument/2006/math">
                    <m:sSub>
                      <m:sSubPr>
                        <m:ctrlPr>
                          <a:rPr lang="en-US" i="1" smtClean="0">
                            <a:latin typeface="Cambria Math" panose="02040503050406030204" pitchFamily="18" charset="0"/>
                            <a:cs typeface="Arial" pitchFamily="34" charset="0"/>
                          </a:rPr>
                        </m:ctrlPr>
                      </m:sSubPr>
                      <m:e>
                        <m:r>
                          <a:rPr lang="en-US" b="0" i="1" smtClean="0">
                            <a:latin typeface="Cambria Math" panose="02040503050406030204" pitchFamily="18" charset="0"/>
                            <a:cs typeface="Arial" pitchFamily="34" charset="0"/>
                          </a:rPr>
                          <m:t>𝑥</m:t>
                        </m:r>
                      </m:e>
                      <m:sub>
                        <m:r>
                          <a:rPr lang="en-US" b="0" i="1" smtClean="0">
                            <a:latin typeface="Cambria Math" panose="02040503050406030204" pitchFamily="18" charset="0"/>
                            <a:cs typeface="Arial" pitchFamily="34" charset="0"/>
                          </a:rPr>
                          <m:t>𝑖</m:t>
                        </m:r>
                      </m:sub>
                    </m:sSub>
                  </m:oMath>
                </a14:m>
                <a:r>
                  <a:rPr lang="en-US" dirty="0">
                    <a:latin typeface="Arial" pitchFamily="34" charset="0"/>
                    <a:cs typeface="Arial" pitchFamily="34" charset="0"/>
                  </a:rPr>
                  <a:t>) in a multiple regression model can be linearly predicted from other variables in the model. If collinear variables exist, the estimate of the dependent variables </a:t>
                </a:r>
                <a14:m>
                  <m:oMath xmlns:m="http://schemas.openxmlformats.org/officeDocument/2006/math">
                    <m:sSub>
                      <m:sSubPr>
                        <m:ctrlPr>
                          <a:rPr lang="en-US" i="1" smtClean="0">
                            <a:latin typeface="Cambria Math" panose="02040503050406030204" pitchFamily="18" charset="0"/>
                            <a:cs typeface="Arial" pitchFamily="34" charset="0"/>
                          </a:rPr>
                        </m:ctrlPr>
                      </m:sSubPr>
                      <m:e>
                        <m:r>
                          <a:rPr lang="en-US" b="0" i="1" smtClean="0">
                            <a:latin typeface="Cambria Math" panose="02040503050406030204" pitchFamily="18" charset="0"/>
                            <a:cs typeface="Arial" pitchFamily="34" charset="0"/>
                          </a:rPr>
                          <m:t>𝑦</m:t>
                        </m:r>
                      </m:e>
                      <m:sub>
                        <m:r>
                          <a:rPr lang="en-US" b="0" i="1" smtClean="0">
                            <a:latin typeface="Cambria Math" panose="02040503050406030204" pitchFamily="18" charset="0"/>
                            <a:cs typeface="Arial" pitchFamily="34" charset="0"/>
                          </a:rPr>
                          <m:t>𝑖</m:t>
                        </m:r>
                        <m:r>
                          <a:rPr lang="en-US" b="0" i="1" smtClean="0">
                            <a:latin typeface="Cambria Math" panose="02040503050406030204" pitchFamily="18" charset="0"/>
                            <a:cs typeface="Arial" pitchFamily="34" charset="0"/>
                          </a:rPr>
                          <m:t> </m:t>
                        </m:r>
                      </m:sub>
                    </m:sSub>
                  </m:oMath>
                </a14:m>
                <a:r>
                  <a:rPr lang="en-US" dirty="0">
                    <a:latin typeface="Arial" pitchFamily="34" charset="0"/>
                    <a:cs typeface="Arial" pitchFamily="34" charset="0"/>
                  </a:rPr>
                  <a:t>tends to be less precise than if all the </a:t>
                </a:r>
                <a14:m>
                  <m:oMath xmlns:m="http://schemas.openxmlformats.org/officeDocument/2006/math">
                    <m:sSubSup>
                      <m:sSubSupPr>
                        <m:ctrlPr>
                          <a:rPr lang="en-US" b="0" i="1" smtClean="0">
                            <a:latin typeface="Cambria Math" panose="02040503050406030204" pitchFamily="18" charset="0"/>
                            <a:cs typeface="Arial" pitchFamily="34" charset="0"/>
                          </a:rPr>
                        </m:ctrlPr>
                      </m:sSubSupPr>
                      <m:e>
                        <m:r>
                          <a:rPr lang="en-US" b="0" i="1" smtClean="0">
                            <a:latin typeface="Cambria Math" panose="02040503050406030204" pitchFamily="18" charset="0"/>
                            <a:cs typeface="Arial" pitchFamily="34" charset="0"/>
                          </a:rPr>
                          <m:t>𝑥</m:t>
                        </m:r>
                      </m:e>
                      <m:sub>
                        <m:r>
                          <a:rPr lang="en-US" b="0" i="1" smtClean="0">
                            <a:latin typeface="Cambria Math" panose="02040503050406030204" pitchFamily="18" charset="0"/>
                            <a:cs typeface="Arial" pitchFamily="34" charset="0"/>
                          </a:rPr>
                          <m:t>𝑖</m:t>
                        </m:r>
                      </m:sub>
                      <m:sup>
                        <m:r>
                          <a:rPr lang="en-US" b="0" i="1" smtClean="0">
                            <a:latin typeface="Cambria Math" panose="02040503050406030204" pitchFamily="18" charset="0"/>
                            <a:cs typeface="Arial" pitchFamily="34" charset="0"/>
                          </a:rPr>
                          <m:t>′</m:t>
                        </m:r>
                      </m:sup>
                    </m:sSubSup>
                    <m:r>
                      <a:rPr lang="en-US" b="0" i="1" smtClean="0">
                        <a:latin typeface="Cambria Math" panose="02040503050406030204" pitchFamily="18" charset="0"/>
                        <a:cs typeface="Arial" pitchFamily="34" charset="0"/>
                      </a:rPr>
                      <m:t>𝑠</m:t>
                    </m:r>
                  </m:oMath>
                </a14:m>
                <a:r>
                  <a:rPr lang="en-US" dirty="0">
                    <a:latin typeface="Arial" pitchFamily="34" charset="0"/>
                    <a:cs typeface="Arial" pitchFamily="34" charset="0"/>
                  </a:rPr>
                  <a:t> were uncorrelated with one another.</a:t>
                </a:r>
              </a:p>
              <a:p>
                <a:pPr>
                  <a:spcAft>
                    <a:spcPts val="600"/>
                  </a:spcAft>
                </a:pPr>
                <a:endParaRPr lang="en-US" dirty="0">
                  <a:latin typeface="Arial" pitchFamily="34" charset="0"/>
                  <a:cs typeface="Arial" pitchFamily="34" charset="0"/>
                </a:endParaRPr>
              </a:p>
              <a:p>
                <a:pPr>
                  <a:spcAft>
                    <a:spcPts val="600"/>
                  </a:spcAft>
                </a:pPr>
                <a:r>
                  <a:rPr lang="en-US" dirty="0">
                    <a:latin typeface="Arial" pitchFamily="34" charset="0"/>
                    <a:cs typeface="Arial" pitchFamily="34" charset="0"/>
                  </a:rPr>
                  <a:t>There are a couple of ways we can test for multicollinearity:</a:t>
                </a:r>
              </a:p>
              <a:p>
                <a:pPr marL="285750" indent="-285750">
                  <a:spcAft>
                    <a:spcPts val="600"/>
                  </a:spcAft>
                  <a:buFont typeface="Arial" panose="020B0604020202020204" pitchFamily="34" charset="0"/>
                  <a:buChar char="•"/>
                </a:pPr>
                <a:r>
                  <a:rPr lang="en-US" dirty="0">
                    <a:latin typeface="Arial" pitchFamily="34" charset="0"/>
                    <a:cs typeface="Arial" pitchFamily="34" charset="0"/>
                  </a:rPr>
                  <a:t>Correlation Matrix: one way to get an overview of whether there exists collinearity in the data set is to draw a correlation matrix</a:t>
                </a:r>
              </a:p>
              <a:p>
                <a:pPr marL="285750" indent="-285750">
                  <a:spcAft>
                    <a:spcPts val="600"/>
                  </a:spcAft>
                  <a:buFont typeface="Arial" panose="020B0604020202020204" pitchFamily="34" charset="0"/>
                  <a:buChar char="•"/>
                </a:pPr>
                <a:r>
                  <a:rPr lang="en-US" dirty="0">
                    <a:latin typeface="Arial" pitchFamily="34" charset="0"/>
                    <a:cs typeface="Arial" pitchFamily="34" charset="0"/>
                  </a:rPr>
                  <a:t>Variance Inflation Factors (VIFs): A VIF measures the ability to predict an </a:t>
                </a:r>
                <a14:m>
                  <m:oMath xmlns:m="http://schemas.openxmlformats.org/officeDocument/2006/math">
                    <m:sSub>
                      <m:sSubPr>
                        <m:ctrlPr>
                          <a:rPr lang="en-US" i="1">
                            <a:latin typeface="Cambria Math" panose="02040503050406030204" pitchFamily="18" charset="0"/>
                            <a:cs typeface="Arial" pitchFamily="34" charset="0"/>
                          </a:rPr>
                        </m:ctrlPr>
                      </m:sSubPr>
                      <m:e>
                        <m:r>
                          <a:rPr lang="en-US" i="1">
                            <a:latin typeface="Cambria Math" panose="02040503050406030204" pitchFamily="18" charset="0"/>
                            <a:cs typeface="Arial" pitchFamily="34" charset="0"/>
                          </a:rPr>
                          <m:t>𝑥</m:t>
                        </m:r>
                      </m:e>
                      <m:sub>
                        <m:r>
                          <a:rPr lang="en-US" i="1">
                            <a:latin typeface="Cambria Math" panose="02040503050406030204" pitchFamily="18" charset="0"/>
                            <a:cs typeface="Arial" pitchFamily="34" charset="0"/>
                          </a:rPr>
                          <m:t>𝑖</m:t>
                        </m:r>
                      </m:sub>
                    </m:sSub>
                  </m:oMath>
                </a14:m>
                <a:r>
                  <a:rPr lang="en-US" dirty="0">
                    <a:latin typeface="Arial" pitchFamily="34" charset="0"/>
                    <a:cs typeface="Arial" pitchFamily="34" charset="0"/>
                  </a:rPr>
                  <a:t> in a regression model based on the other  </a:t>
                </a:r>
                <a14:m>
                  <m:oMath xmlns:m="http://schemas.openxmlformats.org/officeDocument/2006/math">
                    <m:sSubSup>
                      <m:sSubSupPr>
                        <m:ctrlPr>
                          <a:rPr lang="en-US" i="1">
                            <a:latin typeface="Cambria Math" panose="02040503050406030204" pitchFamily="18" charset="0"/>
                            <a:cs typeface="Arial" pitchFamily="34" charset="0"/>
                          </a:rPr>
                        </m:ctrlPr>
                      </m:sSubSupPr>
                      <m:e>
                        <m:r>
                          <a:rPr lang="en-US" i="1">
                            <a:latin typeface="Cambria Math" panose="02040503050406030204" pitchFamily="18" charset="0"/>
                            <a:cs typeface="Arial" pitchFamily="34" charset="0"/>
                          </a:rPr>
                          <m:t>𝑥</m:t>
                        </m:r>
                      </m:e>
                      <m:sub>
                        <m:r>
                          <a:rPr lang="en-US" i="1">
                            <a:latin typeface="Cambria Math" panose="02040503050406030204" pitchFamily="18" charset="0"/>
                            <a:cs typeface="Arial" pitchFamily="34" charset="0"/>
                          </a:rPr>
                          <m:t>𝑖</m:t>
                        </m:r>
                      </m:sub>
                      <m:sup>
                        <m:r>
                          <a:rPr lang="en-US" i="1">
                            <a:latin typeface="Cambria Math" panose="02040503050406030204" pitchFamily="18" charset="0"/>
                            <a:cs typeface="Arial" pitchFamily="34" charset="0"/>
                          </a:rPr>
                          <m:t>′</m:t>
                        </m:r>
                      </m:sup>
                    </m:sSubSup>
                    <m:r>
                      <a:rPr lang="en-US" i="1">
                        <a:latin typeface="Cambria Math" panose="02040503050406030204" pitchFamily="18" charset="0"/>
                        <a:cs typeface="Arial" pitchFamily="34" charset="0"/>
                      </a:rPr>
                      <m:t>𝑠</m:t>
                    </m:r>
                  </m:oMath>
                </a14:m>
                <a:r>
                  <a:rPr lang="en-US" dirty="0">
                    <a:latin typeface="Arial" pitchFamily="34" charset="0"/>
                    <a:cs typeface="Arial" pitchFamily="34" charset="0"/>
                  </a:rPr>
                  <a:t>  in the model (as follows)</a:t>
                </a:r>
              </a:p>
              <a:p>
                <a:pPr marL="742950" lvl="1" indent="-285750">
                  <a:spcAft>
                    <a:spcPts val="600"/>
                  </a:spcAft>
                  <a:buFont typeface="Arial" panose="020B0604020202020204" pitchFamily="34" charset="0"/>
                  <a:buChar char="•"/>
                </a:pPr>
                <a14:m>
                  <m:oMath xmlns:m="http://schemas.openxmlformats.org/officeDocument/2006/math">
                    <m:sSub>
                      <m:sSubPr>
                        <m:ctrlPr>
                          <a:rPr lang="en-US" i="1" smtClean="0">
                            <a:latin typeface="Cambria Math" panose="02040503050406030204" pitchFamily="18" charset="0"/>
                            <a:cs typeface="Arial" pitchFamily="34" charset="0"/>
                          </a:rPr>
                        </m:ctrlPr>
                      </m:sSubPr>
                      <m:e>
                        <m:r>
                          <a:rPr lang="en-US" b="0" i="1" smtClean="0">
                            <a:latin typeface="Cambria Math" panose="02040503050406030204" pitchFamily="18" charset="0"/>
                            <a:cs typeface="Arial" pitchFamily="34" charset="0"/>
                          </a:rPr>
                          <m:t>𝑉𝐼𝐹</m:t>
                        </m:r>
                      </m:e>
                      <m:sub>
                        <m:r>
                          <a:rPr lang="en-US" b="0" i="1" smtClean="0">
                            <a:latin typeface="Cambria Math" panose="02040503050406030204" pitchFamily="18" charset="0"/>
                            <a:cs typeface="Arial" pitchFamily="34" charset="0"/>
                          </a:rPr>
                          <m:t>𝑖</m:t>
                        </m:r>
                      </m:sub>
                    </m:sSub>
                    <m:r>
                      <a:rPr lang="en-US" b="0" i="1" smtClean="0">
                        <a:latin typeface="Cambria Math" panose="02040503050406030204" pitchFamily="18" charset="0"/>
                        <a:cs typeface="Arial" pitchFamily="34" charset="0"/>
                      </a:rPr>
                      <m:t>= </m:t>
                    </m:r>
                    <m:f>
                      <m:fPr>
                        <m:ctrlPr>
                          <a:rPr lang="en-US" b="0" i="1" smtClean="0">
                            <a:latin typeface="Cambria Math" panose="02040503050406030204" pitchFamily="18" charset="0"/>
                            <a:cs typeface="Arial" pitchFamily="34" charset="0"/>
                          </a:rPr>
                        </m:ctrlPr>
                      </m:fPr>
                      <m:num>
                        <m:r>
                          <a:rPr lang="en-US" b="0" i="1" smtClean="0">
                            <a:latin typeface="Cambria Math" panose="02040503050406030204" pitchFamily="18" charset="0"/>
                            <a:cs typeface="Arial" pitchFamily="34" charset="0"/>
                          </a:rPr>
                          <m:t>1</m:t>
                        </m:r>
                      </m:num>
                      <m:den>
                        <m:r>
                          <a:rPr lang="en-US" b="0" i="1" smtClean="0">
                            <a:latin typeface="Cambria Math" panose="02040503050406030204" pitchFamily="18" charset="0"/>
                            <a:cs typeface="Arial" pitchFamily="34" charset="0"/>
                          </a:rPr>
                          <m:t>1 − </m:t>
                        </m:r>
                        <m:sSubSup>
                          <m:sSubSupPr>
                            <m:ctrlPr>
                              <a:rPr lang="en-US" b="0" i="1" smtClean="0">
                                <a:latin typeface="Cambria Math" panose="02040503050406030204" pitchFamily="18" charset="0"/>
                                <a:cs typeface="Arial" pitchFamily="34" charset="0"/>
                              </a:rPr>
                            </m:ctrlPr>
                          </m:sSubSupPr>
                          <m:e>
                            <m:r>
                              <a:rPr lang="en-US" b="0" i="1" smtClean="0">
                                <a:latin typeface="Cambria Math" panose="02040503050406030204" pitchFamily="18" charset="0"/>
                                <a:cs typeface="Arial" pitchFamily="34" charset="0"/>
                              </a:rPr>
                              <m:t>𝑅</m:t>
                            </m:r>
                          </m:e>
                          <m:sub>
                            <m:r>
                              <a:rPr lang="en-US" b="0" i="1" smtClean="0">
                                <a:latin typeface="Cambria Math" panose="02040503050406030204" pitchFamily="18" charset="0"/>
                                <a:cs typeface="Arial" pitchFamily="34" charset="0"/>
                              </a:rPr>
                              <m:t>𝑖</m:t>
                            </m:r>
                          </m:sub>
                          <m:sup>
                            <m:r>
                              <a:rPr lang="en-US" b="0" i="1" smtClean="0">
                                <a:latin typeface="Cambria Math" panose="02040503050406030204" pitchFamily="18" charset="0"/>
                                <a:cs typeface="Arial" pitchFamily="34" charset="0"/>
                              </a:rPr>
                              <m:t>2</m:t>
                            </m:r>
                          </m:sup>
                        </m:sSubSup>
                      </m:den>
                    </m:f>
                  </m:oMath>
                </a14:m>
                <a:r>
                  <a:rPr lang="en-US" dirty="0">
                    <a:latin typeface="Arial" pitchFamily="34" charset="0"/>
                    <a:cs typeface="Arial" pitchFamily="34" charset="0"/>
                  </a:rPr>
                  <a:t> where </a:t>
                </a:r>
                <a14:m>
                  <m:oMath xmlns:m="http://schemas.openxmlformats.org/officeDocument/2006/math">
                    <m:sSubSup>
                      <m:sSubSupPr>
                        <m:ctrlPr>
                          <a:rPr lang="en-US" i="1" smtClean="0">
                            <a:latin typeface="Cambria Math" panose="02040503050406030204" pitchFamily="18" charset="0"/>
                            <a:cs typeface="Arial" pitchFamily="34" charset="0"/>
                          </a:rPr>
                        </m:ctrlPr>
                      </m:sSubSupPr>
                      <m:e>
                        <m:r>
                          <a:rPr lang="en-US" b="0" i="1" smtClean="0">
                            <a:latin typeface="Cambria Math" panose="02040503050406030204" pitchFamily="18" charset="0"/>
                            <a:cs typeface="Arial" pitchFamily="34" charset="0"/>
                          </a:rPr>
                          <m:t>𝑅</m:t>
                        </m:r>
                      </m:e>
                      <m:sub>
                        <m:r>
                          <a:rPr lang="en-US" b="0" i="1" smtClean="0">
                            <a:latin typeface="Cambria Math" panose="02040503050406030204" pitchFamily="18" charset="0"/>
                            <a:cs typeface="Arial" pitchFamily="34" charset="0"/>
                          </a:rPr>
                          <m:t>𝑖</m:t>
                        </m:r>
                      </m:sub>
                      <m:sup>
                        <m:r>
                          <a:rPr lang="en-US" b="0" i="1" smtClean="0">
                            <a:latin typeface="Cambria Math" panose="02040503050406030204" pitchFamily="18" charset="0"/>
                            <a:cs typeface="Arial" pitchFamily="34" charset="0"/>
                          </a:rPr>
                          <m:t>2</m:t>
                        </m:r>
                      </m:sup>
                    </m:sSubSup>
                  </m:oMath>
                </a14:m>
                <a:r>
                  <a:rPr lang="en-US" dirty="0">
                    <a:latin typeface="Arial" pitchFamily="34" charset="0"/>
                    <a:cs typeface="Arial" pitchFamily="34" charset="0"/>
                  </a:rPr>
                  <a:t> is the coefficient of determination of the </a:t>
                </a:r>
                <a14:m>
                  <m:oMath xmlns:m="http://schemas.openxmlformats.org/officeDocument/2006/math">
                    <m:sSup>
                      <m:sSupPr>
                        <m:ctrlPr>
                          <a:rPr lang="en-US" i="1" smtClean="0">
                            <a:latin typeface="Cambria Math" panose="02040503050406030204" pitchFamily="18" charset="0"/>
                            <a:cs typeface="Arial" pitchFamily="34" charset="0"/>
                          </a:rPr>
                        </m:ctrlPr>
                      </m:sSupPr>
                      <m:e>
                        <m:r>
                          <a:rPr lang="en-US" b="0" i="1" smtClean="0">
                            <a:latin typeface="Cambria Math" panose="02040503050406030204" pitchFamily="18" charset="0"/>
                            <a:cs typeface="Arial" pitchFamily="34" charset="0"/>
                          </a:rPr>
                          <m:t>𝑖</m:t>
                        </m:r>
                      </m:e>
                      <m:sup>
                        <m:r>
                          <a:rPr lang="en-US" b="0" i="1" smtClean="0">
                            <a:latin typeface="Cambria Math" panose="02040503050406030204" pitchFamily="18" charset="0"/>
                            <a:cs typeface="Arial" pitchFamily="34" charset="0"/>
                          </a:rPr>
                          <m:t>𝑡h</m:t>
                        </m:r>
                      </m:sup>
                    </m:sSup>
                  </m:oMath>
                </a14:m>
                <a:r>
                  <a:rPr lang="en-US" dirty="0">
                    <a:latin typeface="Arial" pitchFamily="34" charset="0"/>
                    <a:cs typeface="Arial" pitchFamily="34" charset="0"/>
                  </a:rPr>
                  <a:t> variable against the rest of the data set</a:t>
                </a:r>
              </a:p>
              <a:p>
                <a:pPr marL="742950" lvl="1" indent="-285750">
                  <a:spcAft>
                    <a:spcPts val="600"/>
                  </a:spcAft>
                  <a:buFont typeface="Arial" panose="020B0604020202020204" pitchFamily="34" charset="0"/>
                  <a:buChar char="•"/>
                </a:pPr>
                <a:r>
                  <a:rPr lang="en-US" dirty="0">
                    <a:latin typeface="Arial" pitchFamily="34" charset="0"/>
                    <a:cs typeface="Arial" pitchFamily="34" charset="0"/>
                  </a:rPr>
                  <a:t>In general, VIFs &gt; 5 should be eliminated and the scores should then be re-calculated.</a:t>
                </a:r>
              </a:p>
            </p:txBody>
          </p:sp>
        </mc:Choice>
        <mc:Fallback xmlns="">
          <p:sp>
            <p:nvSpPr>
              <p:cNvPr id="5" name="TextBox 4"/>
              <p:cNvSpPr txBox="1">
                <a:spLocks noRot="1" noChangeAspect="1" noMove="1" noResize="1" noEditPoints="1" noAdjustHandles="1" noChangeArrowheads="1" noChangeShapeType="1" noTextEdit="1"/>
              </p:cNvSpPr>
              <p:nvPr/>
            </p:nvSpPr>
            <p:spPr>
              <a:xfrm>
                <a:off x="174171" y="1099911"/>
                <a:ext cx="8649789" cy="4602607"/>
              </a:xfrm>
              <a:prstGeom prst="rect">
                <a:avLst/>
              </a:prstGeom>
              <a:blipFill rotWithShape="0">
                <a:blip r:embed="rId2"/>
                <a:stretch>
                  <a:fillRect l="-634" t="-662" r="-352" b="-1192"/>
                </a:stretch>
              </a:blipFill>
            </p:spPr>
            <p:txBody>
              <a:bodyPr/>
              <a:lstStyle/>
              <a:p>
                <a:r>
                  <a:rPr lang="en-US">
                    <a:noFill/>
                  </a:rPr>
                  <a:t> </a:t>
                </a:r>
              </a:p>
            </p:txBody>
          </p:sp>
        </mc:Fallback>
      </mc:AlternateContent>
    </p:spTree>
    <p:extLst>
      <p:ext uri="{BB962C8B-B14F-4D97-AF65-F5344CB8AC3E}">
        <p14:creationId xmlns:p14="http://schemas.microsoft.com/office/powerpoint/2010/main" val="22712436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Linear Regression – Normality of Residuals</a:t>
            </a:r>
          </a:p>
        </p:txBody>
      </p:sp>
      <mc:AlternateContent xmlns:mc="http://schemas.openxmlformats.org/markup-compatibility/2006" xmlns:a14="http://schemas.microsoft.com/office/drawing/2010/main">
        <mc:Choice Requires="a14">
          <p:sp>
            <p:nvSpPr>
              <p:cNvPr id="5" name="TextBox 4"/>
              <p:cNvSpPr txBox="1"/>
              <p:nvPr/>
            </p:nvSpPr>
            <p:spPr>
              <a:xfrm>
                <a:off x="657225" y="1114425"/>
                <a:ext cx="7820025" cy="1908215"/>
              </a:xfrm>
              <a:prstGeom prst="rect">
                <a:avLst/>
              </a:prstGeom>
              <a:noFill/>
            </p:spPr>
            <p:txBody>
              <a:bodyPr wrap="square" rtlCol="0">
                <a:spAutoFit/>
              </a:bodyPr>
              <a:lstStyle/>
              <a:p>
                <a:pPr>
                  <a:spcAft>
                    <a:spcPts val="600"/>
                  </a:spcAft>
                </a:pPr>
                <a:r>
                  <a:rPr lang="en-US" b="1">
                    <a:latin typeface="Arial" pitchFamily="34" charset="0"/>
                    <a:cs typeface="Arial" pitchFamily="34" charset="0"/>
                  </a:rPr>
                  <a:t>Normality of Residuals: </a:t>
                </a:r>
                <a:r>
                  <a:rPr lang="en-US">
                    <a:latin typeface="Arial" pitchFamily="34" charset="0"/>
                    <a:cs typeface="Arial" pitchFamily="34" charset="0"/>
                  </a:rPr>
                  <a:t>We want to see that the residuals (error terms) don’t exhibit and intelligible pattern. Why? Because this would mean that there is a specific pattern in the data that our model is not catching (1).</a:t>
                </a:r>
              </a:p>
              <a:p>
                <a:pPr>
                  <a:spcAft>
                    <a:spcPts val="600"/>
                  </a:spcAft>
                </a:pPr>
                <a:endParaRPr lang="en-US">
                  <a:latin typeface="Arial" pitchFamily="34" charset="0"/>
                  <a:cs typeface="Arial" pitchFamily="34" charset="0"/>
                </a:endParaRPr>
              </a:p>
              <a:p>
                <a:pPr>
                  <a:spcAft>
                    <a:spcPts val="600"/>
                  </a:spcAft>
                </a:pPr>
                <a:r>
                  <a:rPr lang="en-US">
                    <a:latin typeface="Arial" pitchFamily="34" charset="0"/>
                    <a:cs typeface="Arial" pitchFamily="34" charset="0"/>
                  </a:rPr>
                  <a:t>We can test this by examining a plot of the residuals to see their pattern, and if </a:t>
                </a:r>
                <a14:m>
                  <m:oMath xmlns:m="http://schemas.openxmlformats.org/officeDocument/2006/math">
                    <m:sSub>
                      <m:sSubPr>
                        <m:ctrlPr>
                          <a:rPr lang="en-US" i="1" smtClean="0">
                            <a:latin typeface="Cambria Math" panose="02040503050406030204" pitchFamily="18" charset="0"/>
                            <a:cs typeface="Arial" pitchFamily="34" charset="0"/>
                          </a:rPr>
                        </m:ctrlPr>
                      </m:sSubPr>
                      <m:e>
                        <m:r>
                          <a:rPr lang="en-US" i="1" smtClean="0">
                            <a:latin typeface="Cambria Math" panose="02040503050406030204" pitchFamily="18" charset="0"/>
                            <a:ea typeface="Cambria Math" panose="02040503050406030204" pitchFamily="18" charset="0"/>
                            <a:cs typeface="Arial" pitchFamily="34" charset="0"/>
                          </a:rPr>
                          <m:t>𝜇</m:t>
                        </m:r>
                      </m:e>
                      <m:sub>
                        <m:r>
                          <a:rPr lang="en-US" b="0" i="1" smtClean="0">
                            <a:latin typeface="Cambria Math" panose="02040503050406030204" pitchFamily="18" charset="0"/>
                            <a:cs typeface="Arial" pitchFamily="34" charset="0"/>
                          </a:rPr>
                          <m:t>𝑥</m:t>
                        </m:r>
                      </m:sub>
                    </m:sSub>
                    <m:r>
                      <a:rPr lang="en-US" b="0" i="1" smtClean="0">
                        <a:latin typeface="Cambria Math" panose="02040503050406030204" pitchFamily="18" charset="0"/>
                        <a:cs typeface="Arial" pitchFamily="34" charset="0"/>
                      </a:rPr>
                      <m:t>=0</m:t>
                    </m:r>
                    <m:r>
                      <a:rPr lang="en-US" b="0" i="0" smtClean="0">
                        <a:latin typeface="Cambria Math" panose="02040503050406030204" pitchFamily="18" charset="0"/>
                        <a:cs typeface="Arial" pitchFamily="34" charset="0"/>
                      </a:rPr>
                      <m:t>:</m:t>
                    </m:r>
                  </m:oMath>
                </a14:m>
                <a:endParaRPr lang="en-US">
                  <a:latin typeface="Arial" pitchFamily="34" charset="0"/>
                  <a:cs typeface="Arial" pitchFamily="34"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657225" y="1114425"/>
                <a:ext cx="7820025" cy="1908215"/>
              </a:xfrm>
              <a:prstGeom prst="rect">
                <a:avLst/>
              </a:prstGeom>
              <a:blipFill>
                <a:blip r:embed="rId2"/>
                <a:stretch>
                  <a:fillRect l="-701" t="-1917" b="-4153"/>
                </a:stretch>
              </a:blipFill>
            </p:spPr>
            <p:txBody>
              <a:bodyPr/>
              <a:lstStyle/>
              <a:p>
                <a:r>
                  <a:rPr lang="en-US">
                    <a:noFill/>
                  </a:rPr>
                  <a:t> </a:t>
                </a:r>
              </a:p>
            </p:txBody>
          </p:sp>
        </mc:Fallback>
      </mc:AlternateContent>
      <p:pic>
        <p:nvPicPr>
          <p:cNvPr id="9" name="Picture 8"/>
          <p:cNvPicPr>
            <a:picLocks noChangeAspect="1"/>
          </p:cNvPicPr>
          <p:nvPr/>
        </p:nvPicPr>
        <p:blipFill>
          <a:blip r:embed="rId3"/>
          <a:stretch>
            <a:fillRect/>
          </a:stretch>
        </p:blipFill>
        <p:spPr>
          <a:xfrm>
            <a:off x="489370" y="3113510"/>
            <a:ext cx="2248662" cy="2278250"/>
          </a:xfrm>
          <a:prstGeom prst="rect">
            <a:avLst/>
          </a:prstGeom>
        </p:spPr>
      </p:pic>
      <p:sp>
        <p:nvSpPr>
          <p:cNvPr id="10" name="TextBox 9"/>
          <p:cNvSpPr txBox="1"/>
          <p:nvPr/>
        </p:nvSpPr>
        <p:spPr>
          <a:xfrm>
            <a:off x="777240" y="6414516"/>
            <a:ext cx="3209544" cy="283464"/>
          </a:xfrm>
          <a:prstGeom prst="rect">
            <a:avLst/>
          </a:prstGeom>
          <a:noFill/>
        </p:spPr>
        <p:txBody>
          <a:bodyPr wrap="square" rtlCol="0">
            <a:spAutoFit/>
          </a:bodyPr>
          <a:lstStyle/>
          <a:p>
            <a:pPr>
              <a:spcAft>
                <a:spcPts val="600"/>
              </a:spcAft>
            </a:pPr>
            <a:r>
              <a:rPr lang="en-US" sz="1200">
                <a:latin typeface="Arial" pitchFamily="34" charset="0"/>
                <a:cs typeface="Arial" pitchFamily="34" charset="0"/>
              </a:rPr>
              <a:t>(1) http://www.statisticshowto.com/rmse/</a:t>
            </a:r>
          </a:p>
        </p:txBody>
      </p:sp>
      <p:pic>
        <p:nvPicPr>
          <p:cNvPr id="12" name="Picture 11"/>
          <p:cNvPicPr>
            <a:picLocks noChangeAspect="1"/>
          </p:cNvPicPr>
          <p:nvPr/>
        </p:nvPicPr>
        <p:blipFill>
          <a:blip r:embed="rId4"/>
          <a:stretch>
            <a:fillRect/>
          </a:stretch>
        </p:blipFill>
        <p:spPr>
          <a:xfrm>
            <a:off x="5925312" y="3269992"/>
            <a:ext cx="2741490" cy="1965285"/>
          </a:xfrm>
          <a:prstGeom prst="rect">
            <a:avLst/>
          </a:prstGeom>
        </p:spPr>
      </p:pic>
      <p:sp>
        <p:nvSpPr>
          <p:cNvPr id="14" name="TextBox 13"/>
          <p:cNvSpPr txBox="1"/>
          <p:nvPr/>
        </p:nvSpPr>
        <p:spPr>
          <a:xfrm>
            <a:off x="3438144" y="5411861"/>
            <a:ext cx="2176272" cy="461665"/>
          </a:xfrm>
          <a:prstGeom prst="rect">
            <a:avLst/>
          </a:prstGeom>
          <a:noFill/>
        </p:spPr>
        <p:txBody>
          <a:bodyPr wrap="square" rtlCol="0">
            <a:spAutoFit/>
          </a:bodyPr>
          <a:lstStyle/>
          <a:p>
            <a:pPr>
              <a:spcAft>
                <a:spcPts val="600"/>
              </a:spcAft>
            </a:pPr>
            <a:r>
              <a:rPr lang="en-US" sz="1200">
                <a:latin typeface="Arial" pitchFamily="34" charset="0"/>
                <a:cs typeface="Arial" pitchFamily="34" charset="0"/>
              </a:rPr>
              <a:t>Residuals with normal distribution around 0</a:t>
            </a:r>
          </a:p>
        </p:txBody>
      </p:sp>
      <p:pic>
        <p:nvPicPr>
          <p:cNvPr id="15" name="Picture 14"/>
          <p:cNvPicPr>
            <a:picLocks noChangeAspect="1"/>
          </p:cNvPicPr>
          <p:nvPr/>
        </p:nvPicPr>
        <p:blipFill>
          <a:blip r:embed="rId5"/>
          <a:stretch>
            <a:fillRect/>
          </a:stretch>
        </p:blipFill>
        <p:spPr>
          <a:xfrm>
            <a:off x="2738032" y="3113510"/>
            <a:ext cx="3235020" cy="2152759"/>
          </a:xfrm>
          <a:prstGeom prst="rect">
            <a:avLst/>
          </a:prstGeom>
        </p:spPr>
      </p:pic>
      <p:sp>
        <p:nvSpPr>
          <p:cNvPr id="16" name="TextBox 15"/>
          <p:cNvSpPr txBox="1"/>
          <p:nvPr/>
        </p:nvSpPr>
        <p:spPr>
          <a:xfrm>
            <a:off x="657225" y="5391760"/>
            <a:ext cx="2176272" cy="646331"/>
          </a:xfrm>
          <a:prstGeom prst="rect">
            <a:avLst/>
          </a:prstGeom>
          <a:noFill/>
        </p:spPr>
        <p:txBody>
          <a:bodyPr wrap="square" rtlCol="0">
            <a:spAutoFit/>
          </a:bodyPr>
          <a:lstStyle/>
          <a:p>
            <a:pPr>
              <a:spcAft>
                <a:spcPts val="600"/>
              </a:spcAft>
            </a:pPr>
            <a:r>
              <a:rPr lang="en-US" sz="1200">
                <a:latin typeface="Arial" pitchFamily="34" charset="0"/>
                <a:cs typeface="Arial" pitchFamily="34" charset="0"/>
              </a:rPr>
              <a:t>Residuals are the distance between the fitted values and the regression line</a:t>
            </a:r>
          </a:p>
        </p:txBody>
      </p:sp>
      <p:sp>
        <p:nvSpPr>
          <p:cNvPr id="17" name="TextBox 16"/>
          <p:cNvSpPr txBox="1"/>
          <p:nvPr/>
        </p:nvSpPr>
        <p:spPr>
          <a:xfrm>
            <a:off x="6490530" y="5411861"/>
            <a:ext cx="2176272" cy="830997"/>
          </a:xfrm>
          <a:prstGeom prst="rect">
            <a:avLst/>
          </a:prstGeom>
          <a:noFill/>
        </p:spPr>
        <p:txBody>
          <a:bodyPr wrap="square" rtlCol="0">
            <a:spAutoFit/>
          </a:bodyPr>
          <a:lstStyle/>
          <a:p>
            <a:pPr>
              <a:spcAft>
                <a:spcPts val="600"/>
              </a:spcAft>
            </a:pPr>
            <a:r>
              <a:rPr lang="en-US" sz="1200">
                <a:latin typeface="Arial" pitchFamily="34" charset="0"/>
                <a:cs typeface="Arial" pitchFamily="34" charset="0"/>
              </a:rPr>
              <a:t>There should be no noticeable pattern when we examine a scatter plot of the residuals</a:t>
            </a:r>
          </a:p>
        </p:txBody>
      </p:sp>
    </p:spTree>
    <p:extLst>
      <p:ext uri="{BB962C8B-B14F-4D97-AF65-F5344CB8AC3E}">
        <p14:creationId xmlns:p14="http://schemas.microsoft.com/office/powerpoint/2010/main" val="4083806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Linear Regression – Constant Variance &amp; Ind. Errors</a:t>
            </a:r>
          </a:p>
        </p:txBody>
      </p:sp>
      <p:sp>
        <p:nvSpPr>
          <p:cNvPr id="5" name="TextBox 4"/>
          <p:cNvSpPr txBox="1"/>
          <p:nvPr/>
        </p:nvSpPr>
        <p:spPr>
          <a:xfrm>
            <a:off x="657225" y="1114425"/>
            <a:ext cx="7820025" cy="923330"/>
          </a:xfrm>
          <a:prstGeom prst="rect">
            <a:avLst/>
          </a:prstGeom>
          <a:noFill/>
        </p:spPr>
        <p:txBody>
          <a:bodyPr wrap="square" rtlCol="0">
            <a:spAutoFit/>
          </a:bodyPr>
          <a:lstStyle/>
          <a:p>
            <a:pPr>
              <a:spcAft>
                <a:spcPts val="600"/>
              </a:spcAft>
            </a:pPr>
            <a:r>
              <a:rPr lang="en-US" b="1">
                <a:latin typeface="Arial" pitchFamily="34" charset="0"/>
                <a:cs typeface="Arial" pitchFamily="34" charset="0"/>
              </a:rPr>
              <a:t>Constant Variance: </a:t>
            </a:r>
            <a:r>
              <a:rPr lang="en-US">
                <a:latin typeface="Arial" pitchFamily="34" charset="0"/>
                <a:cs typeface="Arial" pitchFamily="34" charset="0"/>
              </a:rPr>
              <a:t>A sign of a well-fit regression is that the variance of the residuals is the same no matter where on the regression line the fitted value falls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236" y="2303957"/>
            <a:ext cx="3401509" cy="2313763"/>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1981" y="2303957"/>
            <a:ext cx="3522494" cy="2313764"/>
          </a:xfrm>
          <a:prstGeom prst="rect">
            <a:avLst/>
          </a:prstGeom>
        </p:spPr>
      </p:pic>
      <p:sp>
        <p:nvSpPr>
          <p:cNvPr id="7" name="TextBox 6"/>
          <p:cNvSpPr txBox="1"/>
          <p:nvPr/>
        </p:nvSpPr>
        <p:spPr>
          <a:xfrm>
            <a:off x="1051560" y="4727668"/>
            <a:ext cx="6812280" cy="584775"/>
          </a:xfrm>
          <a:prstGeom prst="rect">
            <a:avLst/>
          </a:prstGeom>
          <a:noFill/>
        </p:spPr>
        <p:txBody>
          <a:bodyPr wrap="square" rtlCol="0">
            <a:spAutoFit/>
          </a:bodyPr>
          <a:lstStyle/>
          <a:p>
            <a:pPr>
              <a:spcAft>
                <a:spcPts val="600"/>
              </a:spcAft>
            </a:pPr>
            <a:r>
              <a:rPr lang="en-US" sz="1600">
                <a:latin typeface="Arial" pitchFamily="34" charset="0"/>
                <a:cs typeface="Arial" pitchFamily="34" charset="0"/>
              </a:rPr>
              <a:t>We see that the variance in Graph A and Graph B are identical, even though they are highlighting residuals in different parts of the graph.</a:t>
            </a:r>
          </a:p>
        </p:txBody>
      </p:sp>
      <p:sp>
        <p:nvSpPr>
          <p:cNvPr id="8" name="TextBox 7"/>
          <p:cNvSpPr txBox="1"/>
          <p:nvPr/>
        </p:nvSpPr>
        <p:spPr>
          <a:xfrm>
            <a:off x="1815084" y="1981514"/>
            <a:ext cx="864108" cy="276999"/>
          </a:xfrm>
          <a:prstGeom prst="rect">
            <a:avLst/>
          </a:prstGeom>
          <a:noFill/>
        </p:spPr>
        <p:txBody>
          <a:bodyPr wrap="square" rtlCol="0">
            <a:spAutoFit/>
          </a:bodyPr>
          <a:lstStyle/>
          <a:p>
            <a:pPr>
              <a:spcAft>
                <a:spcPts val="600"/>
              </a:spcAft>
            </a:pPr>
            <a:r>
              <a:rPr lang="en-US" sz="1200" b="1">
                <a:latin typeface="Arial" pitchFamily="34" charset="0"/>
                <a:cs typeface="Arial" pitchFamily="34" charset="0"/>
              </a:rPr>
              <a:t>Graph A</a:t>
            </a:r>
          </a:p>
        </p:txBody>
      </p:sp>
      <p:sp>
        <p:nvSpPr>
          <p:cNvPr id="18" name="TextBox 17"/>
          <p:cNvSpPr txBox="1"/>
          <p:nvPr/>
        </p:nvSpPr>
        <p:spPr>
          <a:xfrm>
            <a:off x="5784608" y="1937758"/>
            <a:ext cx="863080" cy="276999"/>
          </a:xfrm>
          <a:prstGeom prst="rect">
            <a:avLst/>
          </a:prstGeom>
          <a:noFill/>
        </p:spPr>
        <p:txBody>
          <a:bodyPr wrap="square" rtlCol="0">
            <a:spAutoFit/>
          </a:bodyPr>
          <a:lstStyle/>
          <a:p>
            <a:pPr>
              <a:spcAft>
                <a:spcPts val="600"/>
              </a:spcAft>
            </a:pPr>
            <a:r>
              <a:rPr lang="en-US" sz="1200" b="1">
                <a:latin typeface="Arial" pitchFamily="34" charset="0"/>
                <a:cs typeface="Arial" pitchFamily="34" charset="0"/>
              </a:rPr>
              <a:t>Graph B</a:t>
            </a:r>
          </a:p>
        </p:txBody>
      </p:sp>
      <mc:AlternateContent xmlns:mc="http://schemas.openxmlformats.org/markup-compatibility/2006" xmlns:a14="http://schemas.microsoft.com/office/drawing/2010/main">
        <mc:Choice Requires="a14">
          <p:sp>
            <p:nvSpPr>
              <p:cNvPr id="19" name="TextBox 18"/>
              <p:cNvSpPr txBox="1"/>
              <p:nvPr/>
            </p:nvSpPr>
            <p:spPr>
              <a:xfrm>
                <a:off x="657224" y="5454775"/>
                <a:ext cx="7820025" cy="923330"/>
              </a:xfrm>
              <a:prstGeom prst="rect">
                <a:avLst/>
              </a:prstGeom>
              <a:noFill/>
            </p:spPr>
            <p:txBody>
              <a:bodyPr wrap="square" rtlCol="0">
                <a:spAutoFit/>
              </a:bodyPr>
              <a:lstStyle/>
              <a:p>
                <a:pPr>
                  <a:spcAft>
                    <a:spcPts val="600"/>
                  </a:spcAft>
                </a:pPr>
                <a:r>
                  <a:rPr lang="en-US" b="1">
                    <a:latin typeface="Arial" pitchFamily="34" charset="0"/>
                    <a:cs typeface="Arial" pitchFamily="34" charset="0"/>
                  </a:rPr>
                  <a:t>Independent Errors: </a:t>
                </a:r>
                <a:r>
                  <a:rPr lang="en-US">
                    <a:latin typeface="Arial" pitchFamily="34" charset="0"/>
                    <a:cs typeface="Arial" pitchFamily="34" charset="0"/>
                  </a:rPr>
                  <a:t>If our residuals are </a:t>
                </a:r>
                <a14:m>
                  <m:oMath xmlns:m="http://schemas.openxmlformats.org/officeDocument/2006/math">
                    <m:r>
                      <a:rPr lang="en-US" b="0" i="1" smtClean="0">
                        <a:latin typeface="Cambria Math" panose="02040503050406030204" pitchFamily="18" charset="0"/>
                        <a:cs typeface="Arial" pitchFamily="34" charset="0"/>
                      </a:rPr>
                      <m:t>~ </m:t>
                    </m:r>
                    <m:r>
                      <a:rPr lang="en-US" b="0" i="1" smtClean="0">
                        <a:latin typeface="Cambria Math" panose="02040503050406030204" pitchFamily="18" charset="0"/>
                        <a:cs typeface="Arial" pitchFamily="34" charset="0"/>
                      </a:rPr>
                      <m:t>𝑁</m:t>
                    </m:r>
                    <m:d>
                      <m:dPr>
                        <m:ctrlPr>
                          <a:rPr lang="en-US" b="0" i="1" smtClean="0">
                            <a:latin typeface="Cambria Math" panose="02040503050406030204" pitchFamily="18" charset="0"/>
                            <a:cs typeface="Arial" pitchFamily="34" charset="0"/>
                          </a:rPr>
                        </m:ctrlPr>
                      </m:dPr>
                      <m:e>
                        <m:r>
                          <a:rPr lang="en-US" b="0" i="1" smtClean="0">
                            <a:latin typeface="Cambria Math" panose="02040503050406030204" pitchFamily="18" charset="0"/>
                            <a:cs typeface="Arial" pitchFamily="34" charset="0"/>
                          </a:rPr>
                          <m:t>0, </m:t>
                        </m:r>
                        <m:sSup>
                          <m:sSupPr>
                            <m:ctrlPr>
                              <a:rPr lang="en-US" b="0" i="1" smtClean="0">
                                <a:latin typeface="Cambria Math" panose="02040503050406030204" pitchFamily="18" charset="0"/>
                                <a:cs typeface="Arial" pitchFamily="34" charset="0"/>
                              </a:rPr>
                            </m:ctrlPr>
                          </m:sSupPr>
                          <m:e>
                            <m:r>
                              <a:rPr lang="en-US" b="0" i="1" smtClean="0">
                                <a:latin typeface="Cambria Math" panose="02040503050406030204" pitchFamily="18" charset="0"/>
                                <a:ea typeface="Cambria Math" panose="02040503050406030204" pitchFamily="18" charset="0"/>
                                <a:cs typeface="Arial" pitchFamily="34" charset="0"/>
                              </a:rPr>
                              <m:t>𝜎</m:t>
                            </m:r>
                          </m:e>
                          <m:sup>
                            <m:r>
                              <a:rPr lang="en-US" b="0" i="1" smtClean="0">
                                <a:latin typeface="Cambria Math" panose="02040503050406030204" pitchFamily="18" charset="0"/>
                                <a:cs typeface="Arial" pitchFamily="34" charset="0"/>
                              </a:rPr>
                              <m:t>2</m:t>
                            </m:r>
                          </m:sup>
                        </m:sSup>
                      </m:e>
                    </m:d>
                  </m:oMath>
                </a14:m>
                <a:r>
                  <a:rPr lang="en-US">
                    <a:latin typeface="Arial" pitchFamily="34" charset="0"/>
                    <a:cs typeface="Arial" pitchFamily="34" charset="0"/>
                  </a:rPr>
                  <a:t>, have constant variance and exhibit no distinct pattern, we can safely say that they are probably independent of each other as well. </a:t>
                </a:r>
              </a:p>
            </p:txBody>
          </p:sp>
        </mc:Choice>
        <mc:Fallback xmlns="">
          <p:sp>
            <p:nvSpPr>
              <p:cNvPr id="19" name="TextBox 18"/>
              <p:cNvSpPr txBox="1">
                <a:spLocks noRot="1" noChangeAspect="1" noMove="1" noResize="1" noEditPoints="1" noAdjustHandles="1" noChangeArrowheads="1" noChangeShapeType="1" noTextEdit="1"/>
              </p:cNvSpPr>
              <p:nvPr/>
            </p:nvSpPr>
            <p:spPr>
              <a:xfrm>
                <a:off x="657224" y="5454775"/>
                <a:ext cx="7820025" cy="923330"/>
              </a:xfrm>
              <a:prstGeom prst="rect">
                <a:avLst/>
              </a:prstGeom>
              <a:blipFill>
                <a:blip r:embed="rId4"/>
                <a:stretch>
                  <a:fillRect l="-701" t="-3974" b="-9934"/>
                </a:stretch>
              </a:blipFill>
            </p:spPr>
            <p:txBody>
              <a:bodyPr/>
              <a:lstStyle/>
              <a:p>
                <a:r>
                  <a:rPr lang="en-US">
                    <a:noFill/>
                  </a:rPr>
                  <a:t> </a:t>
                </a:r>
              </a:p>
            </p:txBody>
          </p:sp>
        </mc:Fallback>
      </mc:AlternateContent>
    </p:spTree>
    <p:extLst>
      <p:ext uri="{BB962C8B-B14F-4D97-AF65-F5344CB8AC3E}">
        <p14:creationId xmlns:p14="http://schemas.microsoft.com/office/powerpoint/2010/main" val="22349731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 – Influence Points</a:t>
            </a:r>
          </a:p>
        </p:txBody>
      </p:sp>
      <mc:AlternateContent xmlns:mc="http://schemas.openxmlformats.org/markup-compatibility/2006" xmlns:a14="http://schemas.microsoft.com/office/drawing/2010/main">
        <mc:Choice Requires="a14">
          <p:sp>
            <p:nvSpPr>
              <p:cNvPr id="5" name="TextBox 4"/>
              <p:cNvSpPr txBox="1"/>
              <p:nvPr/>
            </p:nvSpPr>
            <p:spPr>
              <a:xfrm>
                <a:off x="657225" y="1114425"/>
                <a:ext cx="7820025" cy="3208379"/>
              </a:xfrm>
              <a:prstGeom prst="rect">
                <a:avLst/>
              </a:prstGeom>
              <a:noFill/>
            </p:spPr>
            <p:txBody>
              <a:bodyPr wrap="square" rtlCol="0">
                <a:spAutoFit/>
              </a:bodyPr>
              <a:lstStyle/>
              <a:p>
                <a:pPr>
                  <a:spcAft>
                    <a:spcPts val="600"/>
                  </a:spcAft>
                </a:pPr>
                <a:r>
                  <a:rPr lang="en-US" b="1">
                    <a:latin typeface="Arial" pitchFamily="34" charset="0"/>
                    <a:cs typeface="Arial" pitchFamily="34" charset="0"/>
                  </a:rPr>
                  <a:t>Outliers: </a:t>
                </a:r>
                <a:r>
                  <a:rPr lang="en-US">
                    <a:latin typeface="Arial" pitchFamily="34" charset="0"/>
                    <a:cs typeface="Arial" pitchFamily="34" charset="0"/>
                  </a:rPr>
                  <a:t>a fitted value which does not follow the general trend of the regression line</a:t>
                </a:r>
              </a:p>
              <a:p>
                <a:pPr>
                  <a:spcAft>
                    <a:spcPts val="600"/>
                  </a:spcAft>
                </a:pPr>
                <a:r>
                  <a:rPr lang="en-US" b="1">
                    <a:latin typeface="Arial" pitchFamily="34" charset="0"/>
                    <a:cs typeface="Arial" pitchFamily="34" charset="0"/>
                  </a:rPr>
                  <a:t>Leverage Point</a:t>
                </a:r>
                <a:r>
                  <a:rPr lang="en-US">
                    <a:latin typeface="Arial" pitchFamily="34" charset="0"/>
                    <a:cs typeface="Arial" pitchFamily="34" charset="0"/>
                  </a:rPr>
                  <a:t>: a point that has an extreme </a:t>
                </a:r>
                <a14:m>
                  <m:oMath xmlns:m="http://schemas.openxmlformats.org/officeDocument/2006/math">
                    <m:sSub>
                      <m:sSubPr>
                        <m:ctrlPr>
                          <a:rPr lang="en-US" i="1">
                            <a:latin typeface="Cambria Math" panose="02040503050406030204" pitchFamily="18" charset="0"/>
                            <a:cs typeface="Arial" pitchFamily="34" charset="0"/>
                          </a:rPr>
                        </m:ctrlPr>
                      </m:sSubPr>
                      <m:e>
                        <m:r>
                          <a:rPr lang="en-US" i="1">
                            <a:latin typeface="Cambria Math" panose="02040503050406030204" pitchFamily="18" charset="0"/>
                            <a:cs typeface="Arial" pitchFamily="34" charset="0"/>
                          </a:rPr>
                          <m:t>𝑥</m:t>
                        </m:r>
                      </m:e>
                      <m:sub>
                        <m:r>
                          <a:rPr lang="en-US" i="1">
                            <a:latin typeface="Cambria Math" panose="02040503050406030204" pitchFamily="18" charset="0"/>
                            <a:cs typeface="Arial" pitchFamily="34" charset="0"/>
                          </a:rPr>
                          <m:t>𝑖</m:t>
                        </m:r>
                      </m:sub>
                    </m:sSub>
                  </m:oMath>
                </a14:m>
                <a:endParaRPr lang="en-US">
                  <a:latin typeface="Arial" pitchFamily="34" charset="0"/>
                  <a:cs typeface="Arial" pitchFamily="34" charset="0"/>
                </a:endParaRPr>
              </a:p>
              <a:p>
                <a:pPr>
                  <a:spcAft>
                    <a:spcPts val="600"/>
                  </a:spcAft>
                </a:pPr>
                <a:r>
                  <a:rPr lang="en-US" b="1">
                    <a:latin typeface="Arial" pitchFamily="34" charset="0"/>
                    <a:cs typeface="Arial" pitchFamily="34" charset="0"/>
                  </a:rPr>
                  <a:t>Influence Points</a:t>
                </a:r>
                <a:r>
                  <a:rPr lang="en-US">
                    <a:latin typeface="Arial" pitchFamily="34" charset="0"/>
                    <a:cs typeface="Arial" pitchFamily="34" charset="0"/>
                  </a:rPr>
                  <a:t>: a point that is both an outlier and has high leverage</a:t>
                </a:r>
              </a:p>
              <a:p>
                <a:pPr>
                  <a:spcAft>
                    <a:spcPts val="600"/>
                  </a:spcAft>
                </a:pPr>
                <a:r>
                  <a:rPr lang="en-US" b="1">
                    <a:latin typeface="Arial" pitchFamily="34" charset="0"/>
                    <a:cs typeface="Arial" pitchFamily="34" charset="0"/>
                  </a:rPr>
                  <a:t>Cook’s Distance</a:t>
                </a:r>
                <a:r>
                  <a:rPr lang="en-US">
                    <a:latin typeface="Arial" pitchFamily="34" charset="0"/>
                    <a:cs typeface="Arial" pitchFamily="34" charset="0"/>
                  </a:rPr>
                  <a:t>: a measure of how much the regression would change if a specific point were to be eliminated from the regression (that point is then a likely candidate to be an influence point)</a:t>
                </a:r>
              </a:p>
              <a:p>
                <a:pPr>
                  <a:spcAft>
                    <a:spcPts val="600"/>
                  </a:spcAft>
                </a:pPr>
                <a:r>
                  <a:rPr lang="en-US">
                    <a:latin typeface="Arial" pitchFamily="34" charset="0"/>
                    <a:cs typeface="Arial" pitchFamily="34" charset="0"/>
                  </a:rPr>
                  <a:t>	</a:t>
                </a:r>
                <a14:m>
                  <m:oMath xmlns:m="http://schemas.openxmlformats.org/officeDocument/2006/math">
                    <m:sSub>
                      <m:sSubPr>
                        <m:ctrlPr>
                          <a:rPr lang="en-US" i="1" smtClean="0">
                            <a:latin typeface="Cambria Math" panose="02040503050406030204" pitchFamily="18" charset="0"/>
                            <a:cs typeface="Arial" pitchFamily="34" charset="0"/>
                          </a:rPr>
                        </m:ctrlPr>
                      </m:sSubPr>
                      <m:e>
                        <m:r>
                          <a:rPr lang="en-US" b="0" i="1" smtClean="0">
                            <a:latin typeface="Cambria Math" panose="02040503050406030204" pitchFamily="18" charset="0"/>
                            <a:cs typeface="Arial" pitchFamily="34" charset="0"/>
                          </a:rPr>
                          <m:t>𝐷</m:t>
                        </m:r>
                      </m:e>
                      <m:sub>
                        <m:r>
                          <a:rPr lang="en-US" b="0" i="1" smtClean="0">
                            <a:latin typeface="Cambria Math" panose="02040503050406030204" pitchFamily="18" charset="0"/>
                            <a:cs typeface="Arial" pitchFamily="34" charset="0"/>
                          </a:rPr>
                          <m:t>𝑖</m:t>
                        </m:r>
                      </m:sub>
                    </m:sSub>
                    <m:r>
                      <a:rPr lang="en-US" b="0" i="1" smtClean="0">
                        <a:latin typeface="Cambria Math" panose="02040503050406030204" pitchFamily="18" charset="0"/>
                        <a:cs typeface="Arial" pitchFamily="34" charset="0"/>
                      </a:rPr>
                      <m:t>= </m:t>
                    </m:r>
                    <m:f>
                      <m:fPr>
                        <m:ctrlPr>
                          <a:rPr lang="en-US" b="0" i="1" smtClean="0">
                            <a:latin typeface="Cambria Math" panose="02040503050406030204" pitchFamily="18" charset="0"/>
                            <a:cs typeface="Arial" pitchFamily="34" charset="0"/>
                          </a:rPr>
                        </m:ctrlPr>
                      </m:fPr>
                      <m:num>
                        <m:nary>
                          <m:naryPr>
                            <m:chr m:val="∑"/>
                            <m:ctrlPr>
                              <a:rPr lang="en-US" b="0" i="1" smtClean="0">
                                <a:latin typeface="Cambria Math" panose="02040503050406030204" pitchFamily="18" charset="0"/>
                                <a:cs typeface="Arial" pitchFamily="34" charset="0"/>
                              </a:rPr>
                            </m:ctrlPr>
                          </m:naryPr>
                          <m:sub>
                            <m:r>
                              <m:rPr>
                                <m:brk m:alnAt="23"/>
                              </m:rPr>
                              <a:rPr lang="en-US" b="0" i="1" smtClean="0">
                                <a:latin typeface="Cambria Math" panose="02040503050406030204" pitchFamily="18" charset="0"/>
                                <a:cs typeface="Arial" pitchFamily="34" charset="0"/>
                              </a:rPr>
                              <m:t>𝑗</m:t>
                            </m:r>
                            <m:r>
                              <a:rPr lang="en-US" b="0" i="1" smtClean="0">
                                <a:latin typeface="Cambria Math" panose="02040503050406030204" pitchFamily="18" charset="0"/>
                                <a:cs typeface="Arial" pitchFamily="34" charset="0"/>
                              </a:rPr>
                              <m:t>=1</m:t>
                            </m:r>
                          </m:sub>
                          <m:sup>
                            <m:r>
                              <a:rPr lang="en-US" b="0" i="1" smtClean="0">
                                <a:latin typeface="Cambria Math" panose="02040503050406030204" pitchFamily="18" charset="0"/>
                                <a:cs typeface="Arial" pitchFamily="34" charset="0"/>
                              </a:rPr>
                              <m:t>𝑛</m:t>
                            </m:r>
                          </m:sup>
                          <m:e>
                            <m:sSup>
                              <m:sSupPr>
                                <m:ctrlPr>
                                  <a:rPr lang="en-US" b="0" i="1" smtClean="0">
                                    <a:latin typeface="Cambria Math" panose="02040503050406030204" pitchFamily="18" charset="0"/>
                                    <a:cs typeface="Arial" pitchFamily="34" charset="0"/>
                                  </a:rPr>
                                </m:ctrlPr>
                              </m:sSupPr>
                              <m:e>
                                <m:r>
                                  <a:rPr lang="en-US" b="0" i="1" smtClean="0">
                                    <a:latin typeface="Cambria Math" panose="02040503050406030204" pitchFamily="18" charset="0"/>
                                    <a:cs typeface="Arial" pitchFamily="34" charset="0"/>
                                  </a:rPr>
                                  <m:t>(</m:t>
                                </m:r>
                                <m:sSub>
                                  <m:sSubPr>
                                    <m:ctrlPr>
                                      <a:rPr lang="en-US" b="0" i="1" smtClean="0">
                                        <a:latin typeface="Cambria Math" panose="02040503050406030204" pitchFamily="18" charset="0"/>
                                        <a:cs typeface="Arial" pitchFamily="34" charset="0"/>
                                      </a:rPr>
                                    </m:ctrlPr>
                                  </m:sSubPr>
                                  <m:e>
                                    <m:acc>
                                      <m:accPr>
                                        <m:chr m:val="̂"/>
                                        <m:ctrlPr>
                                          <a:rPr lang="en-US" b="0" i="1" smtClean="0">
                                            <a:latin typeface="Cambria Math" panose="02040503050406030204" pitchFamily="18" charset="0"/>
                                            <a:cs typeface="Arial" pitchFamily="34" charset="0"/>
                                          </a:rPr>
                                        </m:ctrlPr>
                                      </m:accPr>
                                      <m:e>
                                        <m:r>
                                          <a:rPr lang="en-US" b="0" i="1" smtClean="0">
                                            <a:latin typeface="Cambria Math" panose="02040503050406030204" pitchFamily="18" charset="0"/>
                                            <a:cs typeface="Arial" pitchFamily="34" charset="0"/>
                                          </a:rPr>
                                          <m:t>𝑦</m:t>
                                        </m:r>
                                      </m:e>
                                    </m:acc>
                                  </m:e>
                                  <m:sub>
                                    <m:r>
                                      <a:rPr lang="en-US" b="0" i="1" smtClean="0">
                                        <a:latin typeface="Cambria Math" panose="02040503050406030204" pitchFamily="18" charset="0"/>
                                        <a:cs typeface="Arial" pitchFamily="34" charset="0"/>
                                      </a:rPr>
                                      <m:t>𝑗</m:t>
                                    </m:r>
                                  </m:sub>
                                </m:sSub>
                                <m:r>
                                  <a:rPr lang="en-US" b="0" i="1" smtClean="0">
                                    <a:latin typeface="Cambria Math" panose="02040503050406030204" pitchFamily="18" charset="0"/>
                                    <a:cs typeface="Arial" pitchFamily="34" charset="0"/>
                                  </a:rPr>
                                  <m:t> −</m:t>
                                </m:r>
                                <m:sSub>
                                  <m:sSubPr>
                                    <m:ctrlPr>
                                      <a:rPr lang="en-US" i="1">
                                        <a:latin typeface="Cambria Math" panose="02040503050406030204" pitchFamily="18" charset="0"/>
                                        <a:cs typeface="Arial" pitchFamily="34" charset="0"/>
                                      </a:rPr>
                                    </m:ctrlPr>
                                  </m:sSubPr>
                                  <m:e>
                                    <m:acc>
                                      <m:accPr>
                                        <m:chr m:val="̂"/>
                                        <m:ctrlPr>
                                          <a:rPr lang="en-US" i="1">
                                            <a:latin typeface="Cambria Math" panose="02040503050406030204" pitchFamily="18" charset="0"/>
                                            <a:cs typeface="Arial" pitchFamily="34" charset="0"/>
                                          </a:rPr>
                                        </m:ctrlPr>
                                      </m:accPr>
                                      <m:e>
                                        <m:r>
                                          <a:rPr lang="en-US" i="1">
                                            <a:latin typeface="Cambria Math" panose="02040503050406030204" pitchFamily="18" charset="0"/>
                                            <a:cs typeface="Arial" pitchFamily="34" charset="0"/>
                                          </a:rPr>
                                          <m:t>𝑦</m:t>
                                        </m:r>
                                      </m:e>
                                    </m:acc>
                                  </m:e>
                                  <m:sub>
                                    <m:r>
                                      <a:rPr lang="en-US" i="1">
                                        <a:latin typeface="Cambria Math" panose="02040503050406030204" pitchFamily="18" charset="0"/>
                                        <a:cs typeface="Arial" pitchFamily="34" charset="0"/>
                                      </a:rPr>
                                      <m:t>𝑗</m:t>
                                    </m:r>
                                    <m:d>
                                      <m:dPr>
                                        <m:ctrlPr>
                                          <a:rPr lang="en-US" b="0" i="1" smtClean="0">
                                            <a:latin typeface="Cambria Math" panose="02040503050406030204" pitchFamily="18" charset="0"/>
                                            <a:cs typeface="Arial" pitchFamily="34" charset="0"/>
                                          </a:rPr>
                                        </m:ctrlPr>
                                      </m:dPr>
                                      <m:e>
                                        <m:r>
                                          <a:rPr lang="en-US" b="0" i="1" smtClean="0">
                                            <a:latin typeface="Cambria Math" panose="02040503050406030204" pitchFamily="18" charset="0"/>
                                            <a:cs typeface="Arial" pitchFamily="34" charset="0"/>
                                          </a:rPr>
                                          <m:t>𝑖</m:t>
                                        </m:r>
                                      </m:e>
                                    </m:d>
                                  </m:sub>
                                </m:sSub>
                                <m:r>
                                  <a:rPr lang="en-US" b="0" i="1" smtClean="0">
                                    <a:latin typeface="Cambria Math" panose="02040503050406030204" pitchFamily="18" charset="0"/>
                                    <a:cs typeface="Arial" pitchFamily="34" charset="0"/>
                                  </a:rPr>
                                  <m:t>)</m:t>
                                </m:r>
                              </m:e>
                              <m:sup>
                                <m:r>
                                  <a:rPr lang="en-US" b="0" i="1" smtClean="0">
                                    <a:latin typeface="Cambria Math" panose="02040503050406030204" pitchFamily="18" charset="0"/>
                                    <a:cs typeface="Arial" pitchFamily="34" charset="0"/>
                                  </a:rPr>
                                  <m:t>2</m:t>
                                </m:r>
                              </m:sup>
                            </m:sSup>
                          </m:e>
                        </m:nary>
                      </m:num>
                      <m:den>
                        <m:d>
                          <m:dPr>
                            <m:ctrlPr>
                              <a:rPr lang="en-US" b="0" i="1" smtClean="0">
                                <a:latin typeface="Cambria Math" panose="02040503050406030204" pitchFamily="18" charset="0"/>
                                <a:cs typeface="Arial" pitchFamily="34" charset="0"/>
                              </a:rPr>
                            </m:ctrlPr>
                          </m:dPr>
                          <m:e>
                            <m:r>
                              <a:rPr lang="en-US" b="0" i="1" smtClean="0">
                                <a:latin typeface="Cambria Math" panose="02040503050406030204" pitchFamily="18" charset="0"/>
                                <a:cs typeface="Arial" pitchFamily="34" charset="0"/>
                              </a:rPr>
                              <m:t>𝑝</m:t>
                            </m:r>
                            <m:r>
                              <a:rPr lang="en-US" b="0" i="1" smtClean="0">
                                <a:latin typeface="Cambria Math" panose="02040503050406030204" pitchFamily="18" charset="0"/>
                                <a:cs typeface="Arial" pitchFamily="34" charset="0"/>
                              </a:rPr>
                              <m:t>+1</m:t>
                            </m:r>
                          </m:e>
                        </m:d>
                        <m:sSup>
                          <m:sSupPr>
                            <m:ctrlPr>
                              <a:rPr lang="en-US" b="0" i="1" smtClean="0">
                                <a:latin typeface="Cambria Math" panose="02040503050406030204" pitchFamily="18" charset="0"/>
                                <a:cs typeface="Arial" pitchFamily="34" charset="0"/>
                              </a:rPr>
                            </m:ctrlPr>
                          </m:sSupPr>
                          <m:e>
                            <m:acc>
                              <m:accPr>
                                <m:chr m:val="̂"/>
                                <m:ctrlPr>
                                  <a:rPr lang="en-US" b="0" i="1" smtClean="0">
                                    <a:latin typeface="Cambria Math" panose="02040503050406030204" pitchFamily="18" charset="0"/>
                                    <a:ea typeface="Cambria Math" panose="02040503050406030204" pitchFamily="18" charset="0"/>
                                    <a:cs typeface="Arial" pitchFamily="34" charset="0"/>
                                  </a:rPr>
                                </m:ctrlPr>
                              </m:accPr>
                              <m:e>
                                <m:r>
                                  <a:rPr lang="en-US" b="0" i="1" smtClean="0">
                                    <a:latin typeface="Cambria Math" panose="02040503050406030204" pitchFamily="18" charset="0"/>
                                    <a:ea typeface="Cambria Math" panose="02040503050406030204" pitchFamily="18" charset="0"/>
                                    <a:cs typeface="Arial" pitchFamily="34" charset="0"/>
                                  </a:rPr>
                                  <m:t>𝜎</m:t>
                                </m:r>
                              </m:e>
                            </m:acc>
                          </m:e>
                          <m:sup>
                            <m:r>
                              <a:rPr lang="en-US" b="0" i="1" smtClean="0">
                                <a:latin typeface="Cambria Math" panose="02040503050406030204" pitchFamily="18" charset="0"/>
                                <a:cs typeface="Arial" pitchFamily="34" charset="0"/>
                              </a:rPr>
                              <m:t>2</m:t>
                            </m:r>
                          </m:sup>
                        </m:sSup>
                      </m:den>
                    </m:f>
                    <m:r>
                      <a:rPr lang="en-US" b="0" i="0" smtClean="0">
                        <a:latin typeface="Cambria Math" panose="02040503050406030204" pitchFamily="18" charset="0"/>
                        <a:cs typeface="Arial" pitchFamily="34" charset="0"/>
                      </a:rPr>
                      <m:t> </m:t>
                    </m:r>
                    <m:r>
                      <a:rPr lang="en-US" b="0" i="1" smtClean="0">
                        <a:latin typeface="Cambria Math" panose="02040503050406030204" pitchFamily="18" charset="0"/>
                        <a:cs typeface="Arial" pitchFamily="34" charset="0"/>
                      </a:rPr>
                      <m:t>𝑤h𝑒𝑟𝑒</m:t>
                    </m:r>
                    <m:r>
                      <a:rPr lang="en-US" b="0" i="0" smtClean="0">
                        <a:latin typeface="Cambria Math" panose="02040503050406030204" pitchFamily="18" charset="0"/>
                        <a:cs typeface="Arial" pitchFamily="34" charset="0"/>
                      </a:rPr>
                      <m:t> </m:t>
                    </m:r>
                    <m:r>
                      <m:rPr>
                        <m:sty m:val="p"/>
                      </m:rPr>
                      <a:rPr lang="en-US" b="0" i="0" smtClean="0">
                        <a:latin typeface="Cambria Math" panose="02040503050406030204" pitchFamily="18" charset="0"/>
                        <a:cs typeface="Arial" pitchFamily="34" charset="0"/>
                      </a:rPr>
                      <m:t>p</m:t>
                    </m:r>
                    <m:r>
                      <a:rPr lang="en-US" b="0" i="0" smtClean="0">
                        <a:latin typeface="Cambria Math" panose="02040503050406030204" pitchFamily="18" charset="0"/>
                        <a:cs typeface="Arial" pitchFamily="34" charset="0"/>
                      </a:rPr>
                      <m:t>=# </m:t>
                    </m:r>
                    <m:r>
                      <m:rPr>
                        <m:sty m:val="p"/>
                      </m:rPr>
                      <a:rPr lang="en-US" b="0" i="0" smtClean="0">
                        <a:latin typeface="Cambria Math" panose="02040503050406030204" pitchFamily="18" charset="0"/>
                        <a:cs typeface="Arial" pitchFamily="34" charset="0"/>
                      </a:rPr>
                      <m:t>coefficients</m:t>
                    </m:r>
                  </m:oMath>
                </a14:m>
                <a:endParaRPr lang="en-US">
                  <a:latin typeface="Arial" pitchFamily="34" charset="0"/>
                  <a:cs typeface="Arial" pitchFamily="34" charset="0"/>
                </a:endParaRPr>
              </a:p>
              <a:p>
                <a:pPr>
                  <a:spcAft>
                    <a:spcPts val="600"/>
                  </a:spcAft>
                </a:pPr>
                <a:endParaRPr lang="en-US">
                  <a:latin typeface="Arial" pitchFamily="34" charset="0"/>
                  <a:cs typeface="Arial" pitchFamily="34"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657225" y="1114425"/>
                <a:ext cx="7820025" cy="3208379"/>
              </a:xfrm>
              <a:prstGeom prst="rect">
                <a:avLst/>
              </a:prstGeom>
              <a:blipFill>
                <a:blip r:embed="rId2"/>
                <a:stretch>
                  <a:fillRect l="-701" t="-1141" r="-857"/>
                </a:stretch>
              </a:blipFill>
            </p:spPr>
            <p:txBody>
              <a:bodyPr/>
              <a:lstStyle/>
              <a:p>
                <a:r>
                  <a:rPr lang="en-US">
                    <a:noFill/>
                  </a:rPr>
                  <a:t> </a:t>
                </a:r>
              </a:p>
            </p:txBody>
          </p:sp>
        </mc:Fallback>
      </mc:AlternateContent>
      <p:pic>
        <p:nvPicPr>
          <p:cNvPr id="6" name="Picture 5"/>
          <p:cNvPicPr>
            <a:picLocks noChangeAspect="1"/>
          </p:cNvPicPr>
          <p:nvPr/>
        </p:nvPicPr>
        <p:blipFill>
          <a:blip r:embed="rId3"/>
          <a:stretch>
            <a:fillRect/>
          </a:stretch>
        </p:blipFill>
        <p:spPr>
          <a:xfrm>
            <a:off x="2517839" y="4063174"/>
            <a:ext cx="3544634" cy="2496529"/>
          </a:xfrm>
          <a:prstGeom prst="rect">
            <a:avLst/>
          </a:prstGeom>
        </p:spPr>
      </p:pic>
      <p:sp>
        <p:nvSpPr>
          <p:cNvPr id="9" name="Oval 8"/>
          <p:cNvSpPr/>
          <p:nvPr/>
        </p:nvSpPr>
        <p:spPr>
          <a:xfrm>
            <a:off x="4937760" y="4142232"/>
            <a:ext cx="338328" cy="365760"/>
          </a:xfrm>
          <a:prstGeom prst="ellipse">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00">
              <a:latin typeface="Arial" pitchFamily="34" charset="0"/>
              <a:cs typeface="Arial" pitchFamily="34" charset="0"/>
            </a:endParaRPr>
          </a:p>
        </p:txBody>
      </p:sp>
      <p:sp>
        <p:nvSpPr>
          <p:cNvPr id="12" name="Oval 11"/>
          <p:cNvSpPr/>
          <p:nvPr/>
        </p:nvSpPr>
        <p:spPr>
          <a:xfrm>
            <a:off x="3992880" y="4614672"/>
            <a:ext cx="338328" cy="365760"/>
          </a:xfrm>
          <a:prstGeom prst="ellipse">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200">
              <a:latin typeface="Arial" pitchFamily="34" charset="0"/>
              <a:cs typeface="Arial" pitchFamily="34" charset="0"/>
            </a:endParaRPr>
          </a:p>
        </p:txBody>
      </p:sp>
    </p:spTree>
    <p:extLst>
      <p:ext uri="{BB962C8B-B14F-4D97-AF65-F5344CB8AC3E}">
        <p14:creationId xmlns:p14="http://schemas.microsoft.com/office/powerpoint/2010/main" val="3337177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6" y="1214754"/>
            <a:ext cx="9142224" cy="5144500"/>
          </a:xfrm>
          <a:prstGeom prst="rect">
            <a:avLst/>
          </a:prstGeom>
        </p:spPr>
      </p:pic>
      <p:sp>
        <p:nvSpPr>
          <p:cNvPr id="7" name="TextBox 6"/>
          <p:cNvSpPr txBox="1"/>
          <p:nvPr/>
        </p:nvSpPr>
        <p:spPr>
          <a:xfrm>
            <a:off x="251520" y="1754814"/>
            <a:ext cx="6318702" cy="2050561"/>
          </a:xfrm>
          <a:prstGeom prst="rect">
            <a:avLst/>
          </a:prstGeom>
          <a:noFill/>
        </p:spPr>
        <p:txBody>
          <a:bodyPr wrap="square" rtlCol="0">
            <a:spAutoFit/>
          </a:bodyPr>
          <a:lstStyle/>
          <a:p>
            <a:r>
              <a:rPr lang="en-US" sz="3600" b="1" dirty="0">
                <a:solidFill>
                  <a:srgbClr val="7030A0"/>
                </a:solidFill>
                <a:latin typeface="Ubuntu" panose="020B0504030602030204" pitchFamily="34" charset="0"/>
              </a:rPr>
              <a:t>Linear Regression</a:t>
            </a:r>
          </a:p>
          <a:p>
            <a:r>
              <a:rPr lang="en-US" sz="2700" dirty="0">
                <a:solidFill>
                  <a:schemeClr val="bg1">
                    <a:lumMod val="65000"/>
                  </a:schemeClr>
                </a:solidFill>
                <a:latin typeface="Ubuntu" panose="020B0504030602030204" pitchFamily="34" charset="0"/>
              </a:rPr>
              <a:t>Brian, Halperin, Julie Buard</a:t>
            </a:r>
          </a:p>
          <a:p>
            <a:r>
              <a:rPr lang="en-US" sz="2000" dirty="0">
                <a:solidFill>
                  <a:schemeClr val="bg1">
                    <a:lumMod val="65000"/>
                  </a:schemeClr>
                </a:solidFill>
                <a:latin typeface="Ubuntu" panose="020B0504030602030204" pitchFamily="34" charset="0"/>
              </a:rPr>
              <a:t>September 7, 2018</a:t>
            </a:r>
          </a:p>
          <a:p>
            <a:endParaRPr lang="en-US" sz="825" dirty="0">
              <a:solidFill>
                <a:srgbClr val="2B0E3C"/>
              </a:solidFill>
            </a:endParaRPr>
          </a:p>
          <a:p>
            <a:endParaRPr lang="pl-PL" sz="3600" b="1" dirty="0">
              <a:solidFill>
                <a:srgbClr val="2B0E3C"/>
              </a:solidFill>
              <a:latin typeface="Ubuntu" panose="020B0504030602030204" pitchFamily="34" charset="0"/>
            </a:endParaRPr>
          </a:p>
        </p:txBody>
      </p:sp>
      <p:sp>
        <p:nvSpPr>
          <p:cNvPr id="2" name="Rectangle 1"/>
          <p:cNvSpPr/>
          <p:nvPr/>
        </p:nvSpPr>
        <p:spPr>
          <a:xfrm>
            <a:off x="0" y="6223379"/>
            <a:ext cx="9144000" cy="634621"/>
          </a:xfrm>
          <a:prstGeom prst="rect">
            <a:avLst/>
          </a:prstGeom>
          <a:solidFill>
            <a:srgbClr val="F264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Tree>
    <p:extLst>
      <p:ext uri="{BB962C8B-B14F-4D97-AF65-F5344CB8AC3E}">
        <p14:creationId xmlns:p14="http://schemas.microsoft.com/office/powerpoint/2010/main" val="3937261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Linear Regression – Conclusion</a:t>
            </a:r>
          </a:p>
        </p:txBody>
      </p:sp>
      <p:sp>
        <p:nvSpPr>
          <p:cNvPr id="5" name="TextBox 4"/>
          <p:cNvSpPr txBox="1"/>
          <p:nvPr/>
        </p:nvSpPr>
        <p:spPr>
          <a:xfrm>
            <a:off x="642710" y="2478768"/>
            <a:ext cx="7820025" cy="1631216"/>
          </a:xfrm>
          <a:prstGeom prst="rect">
            <a:avLst/>
          </a:prstGeom>
          <a:noFill/>
        </p:spPr>
        <p:txBody>
          <a:bodyPr wrap="square" rtlCol="0">
            <a:spAutoFit/>
          </a:bodyPr>
          <a:lstStyle/>
          <a:p>
            <a:pPr>
              <a:spcAft>
                <a:spcPts val="600"/>
              </a:spcAft>
            </a:pPr>
            <a:r>
              <a:rPr lang="en-US" b="1" dirty="0">
                <a:latin typeface="Arial" pitchFamily="34" charset="0"/>
                <a:cs typeface="Arial" pitchFamily="34" charset="0"/>
              </a:rPr>
              <a:t>Conclusion: </a:t>
            </a:r>
            <a:r>
              <a:rPr lang="en-US" dirty="0">
                <a:latin typeface="Arial" pitchFamily="34" charset="0"/>
                <a:cs typeface="Arial" pitchFamily="34" charset="0"/>
              </a:rPr>
              <a:t>Thus far we have discovered how to fit our model estimates, calculated our confidence interval for our predictions, and checked the necessary assumptions to ensure this model is appropriate for our data set. </a:t>
            </a:r>
          </a:p>
          <a:p>
            <a:pPr>
              <a:spcAft>
                <a:spcPts val="600"/>
              </a:spcAft>
            </a:pPr>
            <a:endParaRPr lang="en-US" dirty="0">
              <a:latin typeface="Arial" pitchFamily="34" charset="0"/>
              <a:cs typeface="Arial" pitchFamily="34" charset="0"/>
            </a:endParaRPr>
          </a:p>
          <a:p>
            <a:pPr>
              <a:spcAft>
                <a:spcPts val="600"/>
              </a:spcAft>
            </a:pPr>
            <a:r>
              <a:rPr lang="en-US" dirty="0">
                <a:latin typeface="Arial" pitchFamily="34" charset="0"/>
                <a:cs typeface="Arial" pitchFamily="34" charset="0"/>
              </a:rPr>
              <a:t>Now the only thing left to do is go to the code and run this model in Python!</a:t>
            </a:r>
          </a:p>
        </p:txBody>
      </p:sp>
    </p:spTree>
    <p:extLst>
      <p:ext uri="{BB962C8B-B14F-4D97-AF65-F5344CB8AC3E}">
        <p14:creationId xmlns:p14="http://schemas.microsoft.com/office/powerpoint/2010/main" val="39359337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287882" y="338224"/>
            <a:ext cx="8823957" cy="822960"/>
          </a:xfrm>
        </p:spPr>
        <p:txBody>
          <a:bodyPr>
            <a:normAutofit/>
          </a:bodyPr>
          <a:lstStyle/>
          <a:p>
            <a:r>
              <a:rPr lang="fr-FR" dirty="0"/>
              <a:t>Classifier (</a:t>
            </a:r>
            <a:r>
              <a:rPr lang="fr-FR" dirty="0" err="1"/>
              <a:t>Algorithm</a:t>
            </a:r>
            <a:r>
              <a:rPr lang="fr-FR" dirty="0"/>
              <a:t>) </a:t>
            </a:r>
            <a:r>
              <a:rPr lang="fr-FR" dirty="0" err="1"/>
              <a:t>v.s</a:t>
            </a:r>
            <a:r>
              <a:rPr lang="fr-FR" dirty="0"/>
              <a:t> </a:t>
            </a:r>
            <a:r>
              <a:rPr lang="fr-FR" dirty="0" err="1"/>
              <a:t>Regression</a:t>
            </a:r>
            <a:r>
              <a:rPr lang="fr-FR" dirty="0"/>
              <a:t> (Data Model) </a:t>
            </a:r>
            <a:br>
              <a:rPr lang="en-GB" sz="2400" dirty="0">
                <a:solidFill>
                  <a:schemeClr val="tx1"/>
                </a:solidFill>
              </a:rPr>
            </a:br>
            <a:endParaRPr lang="en-US" dirty="0"/>
          </a:p>
        </p:txBody>
      </p:sp>
      <p:pic>
        <p:nvPicPr>
          <p:cNvPr id="13" name="Image 6" descr="multi.jpg"/>
          <p:cNvPicPr>
            <a:picLocks noChangeAspect="1"/>
          </p:cNvPicPr>
          <p:nvPr/>
        </p:nvPicPr>
        <p:blipFill rotWithShape="1">
          <a:blip r:embed="rId3" cstate="print">
            <a:extLst>
              <a:ext uri="{28A0092B-C50C-407E-A947-70E740481C1C}">
                <a14:useLocalDpi xmlns:a14="http://schemas.microsoft.com/office/drawing/2010/main" val="0"/>
              </a:ext>
            </a:extLst>
          </a:blip>
          <a:srcRect t="22015" b="8901"/>
          <a:stretch/>
        </p:blipFill>
        <p:spPr>
          <a:xfrm>
            <a:off x="3010624" y="1886267"/>
            <a:ext cx="3378475" cy="1752301"/>
          </a:xfrm>
          <a:prstGeom prst="rect">
            <a:avLst/>
          </a:prstGeom>
        </p:spPr>
      </p:pic>
      <p:sp>
        <p:nvSpPr>
          <p:cNvPr id="14" name="ZoneTexte 7"/>
          <p:cNvSpPr txBox="1"/>
          <p:nvPr/>
        </p:nvSpPr>
        <p:spPr>
          <a:xfrm>
            <a:off x="3189826" y="4131079"/>
            <a:ext cx="2417848" cy="535531"/>
          </a:xfrm>
          <a:prstGeom prst="rect">
            <a:avLst/>
          </a:prstGeom>
          <a:noFill/>
        </p:spPr>
        <p:txBody>
          <a:bodyPr wrap="square" rtlCol="0">
            <a:spAutoFit/>
          </a:bodyPr>
          <a:lstStyle/>
          <a:p>
            <a:pPr algn="ctr">
              <a:lnSpc>
                <a:spcPct val="90000"/>
              </a:lnSpc>
            </a:pPr>
            <a:r>
              <a:rPr lang="fr-FR" sz="1600" b="1" dirty="0"/>
              <a:t>Multi-class </a:t>
            </a:r>
          </a:p>
          <a:p>
            <a:pPr algn="ctr">
              <a:lnSpc>
                <a:spcPct val="90000"/>
              </a:lnSpc>
            </a:pPr>
            <a:r>
              <a:rPr lang="fr-FR" sz="1600" b="1" dirty="0"/>
              <a:t>Classifier</a:t>
            </a:r>
          </a:p>
        </p:txBody>
      </p:sp>
      <p:pic>
        <p:nvPicPr>
          <p:cNvPr id="15" name="Image 8" descr="binary.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693" y="1980889"/>
            <a:ext cx="2857280" cy="2153227"/>
          </a:xfrm>
          <a:prstGeom prst="rect">
            <a:avLst/>
          </a:prstGeom>
        </p:spPr>
      </p:pic>
      <p:sp>
        <p:nvSpPr>
          <p:cNvPr id="16" name="ZoneTexte 9"/>
          <p:cNvSpPr txBox="1"/>
          <p:nvPr/>
        </p:nvSpPr>
        <p:spPr>
          <a:xfrm>
            <a:off x="479222" y="4137367"/>
            <a:ext cx="1998222" cy="535531"/>
          </a:xfrm>
          <a:prstGeom prst="rect">
            <a:avLst/>
          </a:prstGeom>
          <a:noFill/>
        </p:spPr>
        <p:txBody>
          <a:bodyPr wrap="square" rtlCol="0">
            <a:spAutoFit/>
          </a:bodyPr>
          <a:lstStyle/>
          <a:p>
            <a:pPr algn="ctr">
              <a:lnSpc>
                <a:spcPct val="90000"/>
              </a:lnSpc>
            </a:pPr>
            <a:r>
              <a:rPr lang="fr-FR" sz="1600" b="1" dirty="0" err="1"/>
              <a:t>Binary</a:t>
            </a:r>
            <a:r>
              <a:rPr lang="fr-FR" sz="1600" b="1" dirty="0"/>
              <a:t> </a:t>
            </a:r>
          </a:p>
          <a:p>
            <a:pPr algn="ctr">
              <a:lnSpc>
                <a:spcPct val="90000"/>
              </a:lnSpc>
            </a:pPr>
            <a:r>
              <a:rPr lang="fr-FR" sz="1600" b="1" dirty="0"/>
              <a:t>Classifier</a:t>
            </a:r>
          </a:p>
        </p:txBody>
      </p:sp>
      <p:pic>
        <p:nvPicPr>
          <p:cNvPr id="17" name="Image 10" descr="reg.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30162" y="1259061"/>
            <a:ext cx="2626943" cy="2626943"/>
          </a:xfrm>
          <a:prstGeom prst="rect">
            <a:avLst/>
          </a:prstGeom>
        </p:spPr>
      </p:pic>
      <p:sp>
        <p:nvSpPr>
          <p:cNvPr id="18" name="ZoneTexte 11"/>
          <p:cNvSpPr txBox="1"/>
          <p:nvPr/>
        </p:nvSpPr>
        <p:spPr>
          <a:xfrm>
            <a:off x="6030161" y="4131079"/>
            <a:ext cx="2513337" cy="535531"/>
          </a:xfrm>
          <a:prstGeom prst="rect">
            <a:avLst/>
          </a:prstGeom>
          <a:noFill/>
        </p:spPr>
        <p:txBody>
          <a:bodyPr wrap="square" rtlCol="0">
            <a:spAutoFit/>
          </a:bodyPr>
          <a:lstStyle/>
          <a:p>
            <a:pPr algn="ctr">
              <a:lnSpc>
                <a:spcPct val="90000"/>
              </a:lnSpc>
            </a:pPr>
            <a:r>
              <a:rPr lang="fr-FR" sz="1600" b="1" dirty="0" err="1"/>
              <a:t>Regression</a:t>
            </a:r>
            <a:r>
              <a:rPr lang="fr-FR" sz="1600" b="1" dirty="0"/>
              <a:t> </a:t>
            </a:r>
            <a:r>
              <a:rPr lang="fr-FR" sz="1600" b="1" dirty="0" err="1"/>
              <a:t>Assumptions</a:t>
            </a:r>
            <a:endParaRPr lang="fr-FR" sz="1600" b="1" dirty="0"/>
          </a:p>
        </p:txBody>
      </p:sp>
      <p:sp>
        <p:nvSpPr>
          <p:cNvPr id="3" name="Rectangle 2"/>
          <p:cNvSpPr/>
          <p:nvPr/>
        </p:nvSpPr>
        <p:spPr>
          <a:xfrm>
            <a:off x="49693" y="6359857"/>
            <a:ext cx="4413125" cy="4981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Arial" pitchFamily="34" charset="0"/>
              <a:cs typeface="Arial" pitchFamily="34" charset="0"/>
            </a:endParaRPr>
          </a:p>
        </p:txBody>
      </p:sp>
    </p:spTree>
    <p:extLst>
      <p:ext uri="{BB962C8B-B14F-4D97-AF65-F5344CB8AC3E}">
        <p14:creationId xmlns:p14="http://schemas.microsoft.com/office/powerpoint/2010/main" val="3964454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0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algn="ctr" defTabSz="714375" fontAlgn="base">
              <a:lnSpc>
                <a:spcPct val="90000"/>
              </a:lnSpc>
              <a:buClr>
                <a:schemeClr val="accent3"/>
              </a:buClr>
            </a:pPr>
            <a:endParaRPr lang="en-US" sz="1400" dirty="0">
              <a:solidFill>
                <a:schemeClr val="tx2">
                  <a:lumMod val="50000"/>
                </a:schemeClr>
              </a:solidFill>
              <a:latin typeface="Arial"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6" y="1214754"/>
            <a:ext cx="9142224" cy="5144500"/>
          </a:xfrm>
          <a:prstGeom prst="rect">
            <a:avLst/>
          </a:prstGeom>
        </p:spPr>
      </p:pic>
      <p:sp>
        <p:nvSpPr>
          <p:cNvPr id="3" name="Rectangle 2"/>
          <p:cNvSpPr/>
          <p:nvPr/>
        </p:nvSpPr>
        <p:spPr>
          <a:xfrm>
            <a:off x="0" y="6223379"/>
            <a:ext cx="9144000" cy="634621"/>
          </a:xfrm>
          <a:prstGeom prst="rect">
            <a:avLst/>
          </a:prstGeom>
          <a:solidFill>
            <a:srgbClr val="F264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5" name="Title 7"/>
          <p:cNvSpPr txBox="1">
            <a:spLocks/>
          </p:cNvSpPr>
          <p:nvPr/>
        </p:nvSpPr>
        <p:spPr>
          <a:xfrm>
            <a:off x="265048" y="1776001"/>
            <a:ext cx="6408707" cy="1143240"/>
          </a:xfrm>
          <a:prstGeom prst="rect">
            <a:avLst/>
          </a:prstGeom>
        </p:spPr>
        <p:txBody>
          <a:bodyPr/>
          <a:lstStyle>
            <a:lvl1pPr algn="l" defTabSz="844029" rtl="0" eaLnBrk="1" latinLnBrk="0" hangingPunct="1">
              <a:lnSpc>
                <a:spcPct val="90000"/>
              </a:lnSpc>
              <a:spcBef>
                <a:spcPct val="0"/>
              </a:spcBef>
              <a:buNone/>
              <a:defRPr sz="2585" b="0" kern="1200">
                <a:solidFill>
                  <a:srgbClr val="6964D1"/>
                </a:solidFill>
                <a:latin typeface="+mj-lt"/>
                <a:ea typeface="+mj-ea"/>
                <a:cs typeface="+mj-cs"/>
              </a:defRPr>
            </a:lvl1pPr>
          </a:lstStyle>
          <a:p>
            <a:r>
              <a:rPr lang="en-US" sz="2800" b="1" dirty="0">
                <a:solidFill>
                  <a:schemeClr val="bg1"/>
                </a:solidFill>
              </a:rPr>
              <a:t>Chapter 2:</a:t>
            </a:r>
            <a:br>
              <a:rPr lang="en-US" sz="2800" b="1" dirty="0">
                <a:solidFill>
                  <a:schemeClr val="bg1"/>
                </a:solidFill>
              </a:rPr>
            </a:br>
            <a:r>
              <a:rPr lang="en-US" sz="4800" b="1" dirty="0">
                <a:solidFill>
                  <a:schemeClr val="bg1"/>
                </a:solidFill>
                <a:latin typeface="Ubuntu" panose="020B0504030602030204" pitchFamily="34" charset="0"/>
              </a:rPr>
              <a:t>Code Overview</a:t>
            </a:r>
          </a:p>
          <a:p>
            <a:r>
              <a:rPr lang="en-US" sz="4800" b="1" i="1" dirty="0" err="1">
                <a:solidFill>
                  <a:schemeClr val="bg1"/>
                </a:solidFill>
                <a:latin typeface="Ubuntu" panose="020B0504030602030204" pitchFamily="34" charset="0"/>
              </a:rPr>
              <a:t>Jupyter</a:t>
            </a:r>
            <a:r>
              <a:rPr lang="en-US" sz="4800" b="1" i="1" dirty="0">
                <a:solidFill>
                  <a:schemeClr val="bg1"/>
                </a:solidFill>
                <a:latin typeface="Ubuntu" panose="020B0504030602030204" pitchFamily="34" charset="0"/>
              </a:rPr>
              <a:t> Notebook</a:t>
            </a:r>
          </a:p>
        </p:txBody>
      </p:sp>
    </p:spTree>
    <p:extLst>
      <p:ext uri="{BB962C8B-B14F-4D97-AF65-F5344CB8AC3E}">
        <p14:creationId xmlns:p14="http://schemas.microsoft.com/office/powerpoint/2010/main" val="33821186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13E723E-C91A-4803-AB4C-38EDF8B6508A}"/>
              </a:ext>
            </a:extLst>
          </p:cNvPr>
          <p:cNvPicPr>
            <a:picLocks noChangeAspect="1"/>
          </p:cNvPicPr>
          <p:nvPr/>
        </p:nvPicPr>
        <p:blipFill rotWithShape="1">
          <a:blip r:embed="rId2"/>
          <a:srcRect t="10285"/>
          <a:stretch/>
        </p:blipFill>
        <p:spPr>
          <a:xfrm>
            <a:off x="0" y="1814286"/>
            <a:ext cx="9007202" cy="3258502"/>
          </a:xfrm>
          <a:prstGeom prst="rect">
            <a:avLst/>
          </a:prstGeom>
        </p:spPr>
      </p:pic>
      <p:sp>
        <p:nvSpPr>
          <p:cNvPr id="5" name="Title 1">
            <a:extLst>
              <a:ext uri="{FF2B5EF4-FFF2-40B4-BE49-F238E27FC236}">
                <a16:creationId xmlns:a16="http://schemas.microsoft.com/office/drawing/2014/main" id="{2260923F-298E-4AEB-B63B-1CD84A4F3722}"/>
              </a:ext>
            </a:extLst>
          </p:cNvPr>
          <p:cNvSpPr txBox="1">
            <a:spLocks/>
          </p:cNvSpPr>
          <p:nvPr/>
        </p:nvSpPr>
        <p:spPr>
          <a:xfrm>
            <a:off x="193221" y="278040"/>
            <a:ext cx="7886700" cy="476703"/>
          </a:xfrm>
          <a:prstGeom prst="rect">
            <a:avLst/>
          </a:prstGeom>
        </p:spPr>
        <p:txBody>
          <a:bodyPr>
            <a:normAutofit/>
          </a:bodyPr>
          <a:lstStyle>
            <a:lvl1pPr algn="l" defTabSz="685800" rtl="0" eaLnBrk="1" latinLnBrk="0" hangingPunct="1">
              <a:lnSpc>
                <a:spcPct val="90000"/>
              </a:lnSpc>
              <a:spcBef>
                <a:spcPct val="0"/>
              </a:spcBef>
              <a:buNone/>
              <a:defRPr lang="en-US" sz="2200" b="1" kern="1200" dirty="0">
                <a:solidFill>
                  <a:srgbClr val="6964D1"/>
                </a:solidFill>
                <a:latin typeface="Arial" pitchFamily="34" charset="0"/>
                <a:ea typeface="+mj-ea"/>
                <a:cs typeface="Arial" pitchFamily="34" charset="0"/>
              </a:defRPr>
            </a:lvl1pPr>
          </a:lstStyle>
          <a:p>
            <a:pPr defTabSz="914400" fontAlgn="base">
              <a:lnSpc>
                <a:spcPts val="2251"/>
              </a:lnSpc>
              <a:spcAft>
                <a:spcPct val="0"/>
              </a:spcAft>
            </a:pPr>
            <a:r>
              <a:rPr lang="en-US" dirty="0"/>
              <a:t>Linear Regression</a:t>
            </a:r>
          </a:p>
        </p:txBody>
      </p:sp>
      <p:grpSp>
        <p:nvGrpSpPr>
          <p:cNvPr id="6" name="Groupe 1"/>
          <p:cNvGrpSpPr/>
          <p:nvPr/>
        </p:nvGrpSpPr>
        <p:grpSpPr>
          <a:xfrm>
            <a:off x="8660560" y="325610"/>
            <a:ext cx="346641" cy="321477"/>
            <a:chOff x="11501102" y="171573"/>
            <a:chExt cx="419436" cy="388988"/>
          </a:xfrm>
        </p:grpSpPr>
        <p:sp>
          <p:nvSpPr>
            <p:cNvPr id="7" name="Freeform 13"/>
            <p:cNvSpPr>
              <a:spLocks/>
            </p:cNvSpPr>
            <p:nvPr/>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sp>
          <p:nvSpPr>
            <p:cNvPr id="8" name="Freeform 14"/>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gr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23462" y="298346"/>
            <a:ext cx="348741" cy="348741"/>
          </a:xfrm>
          <a:prstGeom prst="rect">
            <a:avLst/>
          </a:prstGeom>
        </p:spPr>
      </p:pic>
      <p:sp>
        <p:nvSpPr>
          <p:cNvPr id="10" name="Rectangle 9"/>
          <p:cNvSpPr/>
          <p:nvPr/>
        </p:nvSpPr>
        <p:spPr>
          <a:xfrm>
            <a:off x="291012" y="848223"/>
            <a:ext cx="797560" cy="124234"/>
          </a:xfrm>
          <a:prstGeom prst="rect">
            <a:avLst/>
          </a:prstGeom>
          <a:solidFill>
            <a:srgbClr val="696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Tree>
    <p:extLst>
      <p:ext uri="{BB962C8B-B14F-4D97-AF65-F5344CB8AC3E}">
        <p14:creationId xmlns:p14="http://schemas.microsoft.com/office/powerpoint/2010/main" val="36742939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0B1F3B4-46CE-4A7D-ACC2-E1E0D2967473}"/>
              </a:ext>
            </a:extLst>
          </p:cNvPr>
          <p:cNvPicPr>
            <a:picLocks noChangeAspect="1"/>
          </p:cNvPicPr>
          <p:nvPr/>
        </p:nvPicPr>
        <p:blipFill rotWithShape="1">
          <a:blip r:embed="rId2"/>
          <a:srcRect r="32841"/>
          <a:stretch/>
        </p:blipFill>
        <p:spPr>
          <a:xfrm>
            <a:off x="493485" y="1883047"/>
            <a:ext cx="7304581" cy="2877639"/>
          </a:xfrm>
          <a:prstGeom prst="rect">
            <a:avLst/>
          </a:prstGeom>
        </p:spPr>
      </p:pic>
      <p:sp>
        <p:nvSpPr>
          <p:cNvPr id="3" name="Title 1">
            <a:extLst>
              <a:ext uri="{FF2B5EF4-FFF2-40B4-BE49-F238E27FC236}">
                <a16:creationId xmlns:a16="http://schemas.microsoft.com/office/drawing/2014/main" id="{2260923F-298E-4AEB-B63B-1CD84A4F3722}"/>
              </a:ext>
            </a:extLst>
          </p:cNvPr>
          <p:cNvSpPr txBox="1">
            <a:spLocks/>
          </p:cNvSpPr>
          <p:nvPr/>
        </p:nvSpPr>
        <p:spPr>
          <a:xfrm>
            <a:off x="193221" y="278040"/>
            <a:ext cx="7886700" cy="476703"/>
          </a:xfrm>
          <a:prstGeom prst="rect">
            <a:avLst/>
          </a:prstGeom>
        </p:spPr>
        <p:txBody>
          <a:bodyPr>
            <a:normAutofit/>
          </a:bodyPr>
          <a:lstStyle>
            <a:lvl1pPr algn="l" defTabSz="685800" rtl="0" eaLnBrk="1" latinLnBrk="0" hangingPunct="1">
              <a:lnSpc>
                <a:spcPct val="90000"/>
              </a:lnSpc>
              <a:spcBef>
                <a:spcPct val="0"/>
              </a:spcBef>
              <a:buNone/>
              <a:defRPr lang="en-US" sz="2200" b="1" kern="1200" dirty="0">
                <a:solidFill>
                  <a:srgbClr val="6964D1"/>
                </a:solidFill>
                <a:latin typeface="Arial" pitchFamily="34" charset="0"/>
                <a:ea typeface="+mj-ea"/>
                <a:cs typeface="Arial" pitchFamily="34" charset="0"/>
              </a:defRPr>
            </a:lvl1pPr>
          </a:lstStyle>
          <a:p>
            <a:pPr defTabSz="914400" fontAlgn="base">
              <a:lnSpc>
                <a:spcPts val="2251"/>
              </a:lnSpc>
              <a:spcAft>
                <a:spcPct val="0"/>
              </a:spcAft>
            </a:pPr>
            <a:r>
              <a:rPr lang="en-US" dirty="0"/>
              <a:t>Linear Regression: Loading Dataset</a:t>
            </a:r>
          </a:p>
        </p:txBody>
      </p:sp>
      <p:sp>
        <p:nvSpPr>
          <p:cNvPr id="4" name="Rectangle 3"/>
          <p:cNvSpPr/>
          <p:nvPr/>
        </p:nvSpPr>
        <p:spPr>
          <a:xfrm>
            <a:off x="291012" y="848223"/>
            <a:ext cx="797560" cy="124234"/>
          </a:xfrm>
          <a:prstGeom prst="rect">
            <a:avLst/>
          </a:prstGeom>
          <a:solidFill>
            <a:srgbClr val="696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Tree>
    <p:extLst>
      <p:ext uri="{BB962C8B-B14F-4D97-AF65-F5344CB8AC3E}">
        <p14:creationId xmlns:p14="http://schemas.microsoft.com/office/powerpoint/2010/main" val="5396534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EAF2D85-EB69-4D80-8418-6F8D00E99D10}"/>
              </a:ext>
            </a:extLst>
          </p:cNvPr>
          <p:cNvPicPr>
            <a:picLocks noChangeAspect="1"/>
          </p:cNvPicPr>
          <p:nvPr/>
        </p:nvPicPr>
        <p:blipFill rotWithShape="1">
          <a:blip r:embed="rId2"/>
          <a:srcRect r="12460"/>
          <a:stretch/>
        </p:blipFill>
        <p:spPr>
          <a:xfrm>
            <a:off x="193221" y="2054195"/>
            <a:ext cx="8326665" cy="2344208"/>
          </a:xfrm>
          <a:prstGeom prst="rect">
            <a:avLst/>
          </a:prstGeom>
        </p:spPr>
      </p:pic>
      <p:sp>
        <p:nvSpPr>
          <p:cNvPr id="4" name="Title 1">
            <a:extLst>
              <a:ext uri="{FF2B5EF4-FFF2-40B4-BE49-F238E27FC236}">
                <a16:creationId xmlns:a16="http://schemas.microsoft.com/office/drawing/2014/main" id="{2260923F-298E-4AEB-B63B-1CD84A4F3722}"/>
              </a:ext>
            </a:extLst>
          </p:cNvPr>
          <p:cNvSpPr txBox="1">
            <a:spLocks/>
          </p:cNvSpPr>
          <p:nvPr/>
        </p:nvSpPr>
        <p:spPr>
          <a:xfrm>
            <a:off x="193221" y="278040"/>
            <a:ext cx="7886700" cy="476703"/>
          </a:xfrm>
          <a:prstGeom prst="rect">
            <a:avLst/>
          </a:prstGeom>
        </p:spPr>
        <p:txBody>
          <a:bodyPr>
            <a:normAutofit/>
          </a:bodyPr>
          <a:lstStyle>
            <a:lvl1pPr algn="l" defTabSz="685800" rtl="0" eaLnBrk="1" latinLnBrk="0" hangingPunct="1">
              <a:lnSpc>
                <a:spcPct val="90000"/>
              </a:lnSpc>
              <a:spcBef>
                <a:spcPct val="0"/>
              </a:spcBef>
              <a:buNone/>
              <a:defRPr lang="en-US" sz="2200" b="1" kern="1200" dirty="0">
                <a:solidFill>
                  <a:srgbClr val="6964D1"/>
                </a:solidFill>
                <a:latin typeface="Arial" pitchFamily="34" charset="0"/>
                <a:ea typeface="+mj-ea"/>
                <a:cs typeface="Arial" pitchFamily="34" charset="0"/>
              </a:defRPr>
            </a:lvl1pPr>
          </a:lstStyle>
          <a:p>
            <a:pPr defTabSz="914400" fontAlgn="base">
              <a:lnSpc>
                <a:spcPts val="2251"/>
              </a:lnSpc>
              <a:spcAft>
                <a:spcPct val="0"/>
              </a:spcAft>
            </a:pPr>
            <a:r>
              <a:rPr lang="en-US" dirty="0"/>
              <a:t>Multiple Linear Regression: Assumptions</a:t>
            </a:r>
          </a:p>
        </p:txBody>
      </p:sp>
      <p:sp>
        <p:nvSpPr>
          <p:cNvPr id="5" name="Rectangle 4"/>
          <p:cNvSpPr/>
          <p:nvPr/>
        </p:nvSpPr>
        <p:spPr>
          <a:xfrm>
            <a:off x="291012" y="848223"/>
            <a:ext cx="797560" cy="124234"/>
          </a:xfrm>
          <a:prstGeom prst="rect">
            <a:avLst/>
          </a:prstGeom>
          <a:solidFill>
            <a:srgbClr val="696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Tree>
    <p:extLst>
      <p:ext uri="{BB962C8B-B14F-4D97-AF65-F5344CB8AC3E}">
        <p14:creationId xmlns:p14="http://schemas.microsoft.com/office/powerpoint/2010/main" val="30522673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F346733-C4FC-4272-8A36-528E1001FC82}"/>
              </a:ext>
            </a:extLst>
          </p:cNvPr>
          <p:cNvPicPr>
            <a:picLocks noChangeAspect="1"/>
          </p:cNvPicPr>
          <p:nvPr/>
        </p:nvPicPr>
        <p:blipFill>
          <a:blip r:embed="rId2"/>
          <a:stretch>
            <a:fillRect/>
          </a:stretch>
        </p:blipFill>
        <p:spPr>
          <a:xfrm>
            <a:off x="-12952" y="1233541"/>
            <a:ext cx="8950838" cy="4296402"/>
          </a:xfrm>
          <a:prstGeom prst="rect">
            <a:avLst/>
          </a:prstGeom>
        </p:spPr>
      </p:pic>
      <p:sp>
        <p:nvSpPr>
          <p:cNvPr id="3" name="Title 1">
            <a:extLst>
              <a:ext uri="{FF2B5EF4-FFF2-40B4-BE49-F238E27FC236}">
                <a16:creationId xmlns:a16="http://schemas.microsoft.com/office/drawing/2014/main" id="{2260923F-298E-4AEB-B63B-1CD84A4F3722}"/>
              </a:ext>
            </a:extLst>
          </p:cNvPr>
          <p:cNvSpPr txBox="1">
            <a:spLocks/>
          </p:cNvSpPr>
          <p:nvPr/>
        </p:nvSpPr>
        <p:spPr>
          <a:xfrm>
            <a:off x="193221" y="278040"/>
            <a:ext cx="7886700" cy="476703"/>
          </a:xfrm>
          <a:prstGeom prst="rect">
            <a:avLst/>
          </a:prstGeom>
        </p:spPr>
        <p:txBody>
          <a:bodyPr>
            <a:normAutofit/>
          </a:bodyPr>
          <a:lstStyle>
            <a:lvl1pPr algn="l" defTabSz="685800" rtl="0" eaLnBrk="1" latinLnBrk="0" hangingPunct="1">
              <a:lnSpc>
                <a:spcPct val="90000"/>
              </a:lnSpc>
              <a:spcBef>
                <a:spcPct val="0"/>
              </a:spcBef>
              <a:buNone/>
              <a:defRPr lang="en-US" sz="2200" b="1" kern="1200" dirty="0">
                <a:solidFill>
                  <a:srgbClr val="6964D1"/>
                </a:solidFill>
                <a:latin typeface="Arial" pitchFamily="34" charset="0"/>
                <a:ea typeface="+mj-ea"/>
                <a:cs typeface="Arial" pitchFamily="34" charset="0"/>
              </a:defRPr>
            </a:lvl1pPr>
          </a:lstStyle>
          <a:p>
            <a:pPr defTabSz="914400" fontAlgn="base">
              <a:lnSpc>
                <a:spcPts val="2251"/>
              </a:lnSpc>
              <a:spcAft>
                <a:spcPct val="0"/>
              </a:spcAft>
            </a:pPr>
            <a:r>
              <a:rPr lang="en-US" dirty="0"/>
              <a:t>Multiple Linear Regression: Exploratory Data Analysis</a:t>
            </a:r>
          </a:p>
        </p:txBody>
      </p:sp>
      <p:sp>
        <p:nvSpPr>
          <p:cNvPr id="4" name="Rectangle 3"/>
          <p:cNvSpPr/>
          <p:nvPr/>
        </p:nvSpPr>
        <p:spPr>
          <a:xfrm>
            <a:off x="291012" y="848223"/>
            <a:ext cx="797560" cy="124234"/>
          </a:xfrm>
          <a:prstGeom prst="rect">
            <a:avLst/>
          </a:prstGeom>
          <a:solidFill>
            <a:srgbClr val="696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Tree>
    <p:extLst>
      <p:ext uri="{BB962C8B-B14F-4D97-AF65-F5344CB8AC3E}">
        <p14:creationId xmlns:p14="http://schemas.microsoft.com/office/powerpoint/2010/main" val="11065084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EF6316D-F086-4830-9B5D-F5078C8CF430}"/>
              </a:ext>
            </a:extLst>
          </p:cNvPr>
          <p:cNvPicPr>
            <a:picLocks noChangeAspect="1"/>
          </p:cNvPicPr>
          <p:nvPr/>
        </p:nvPicPr>
        <p:blipFill>
          <a:blip r:embed="rId2"/>
          <a:stretch>
            <a:fillRect/>
          </a:stretch>
        </p:blipFill>
        <p:spPr>
          <a:xfrm>
            <a:off x="193221" y="1222092"/>
            <a:ext cx="8185666" cy="5454479"/>
          </a:xfrm>
          <a:prstGeom prst="rect">
            <a:avLst/>
          </a:prstGeom>
        </p:spPr>
      </p:pic>
      <p:sp>
        <p:nvSpPr>
          <p:cNvPr id="3" name="Title 1">
            <a:extLst>
              <a:ext uri="{FF2B5EF4-FFF2-40B4-BE49-F238E27FC236}">
                <a16:creationId xmlns:a16="http://schemas.microsoft.com/office/drawing/2014/main" id="{2260923F-298E-4AEB-B63B-1CD84A4F3722}"/>
              </a:ext>
            </a:extLst>
          </p:cNvPr>
          <p:cNvSpPr txBox="1">
            <a:spLocks/>
          </p:cNvSpPr>
          <p:nvPr/>
        </p:nvSpPr>
        <p:spPr>
          <a:xfrm>
            <a:off x="193221" y="278040"/>
            <a:ext cx="7886700" cy="476703"/>
          </a:xfrm>
          <a:prstGeom prst="rect">
            <a:avLst/>
          </a:prstGeom>
        </p:spPr>
        <p:txBody>
          <a:bodyPr>
            <a:normAutofit/>
          </a:bodyPr>
          <a:lstStyle>
            <a:lvl1pPr algn="l" defTabSz="685800" rtl="0" eaLnBrk="1" latinLnBrk="0" hangingPunct="1">
              <a:lnSpc>
                <a:spcPct val="90000"/>
              </a:lnSpc>
              <a:spcBef>
                <a:spcPct val="0"/>
              </a:spcBef>
              <a:buNone/>
              <a:defRPr lang="en-US" sz="2200" b="1" kern="1200" dirty="0">
                <a:solidFill>
                  <a:srgbClr val="6964D1"/>
                </a:solidFill>
                <a:latin typeface="Arial" pitchFamily="34" charset="0"/>
                <a:ea typeface="+mj-ea"/>
                <a:cs typeface="Arial" pitchFamily="34" charset="0"/>
              </a:defRPr>
            </a:lvl1pPr>
          </a:lstStyle>
          <a:p>
            <a:pPr defTabSz="914400" fontAlgn="base">
              <a:lnSpc>
                <a:spcPts val="2251"/>
              </a:lnSpc>
              <a:spcAft>
                <a:spcPct val="0"/>
              </a:spcAft>
            </a:pPr>
            <a:r>
              <a:rPr lang="en-US" dirty="0"/>
              <a:t>Multiple Linear Regression: </a:t>
            </a:r>
            <a:r>
              <a:rPr lang="en-US" dirty="0" err="1"/>
              <a:t>Missingness</a:t>
            </a:r>
            <a:endParaRPr lang="en-US" dirty="0"/>
          </a:p>
        </p:txBody>
      </p:sp>
      <p:sp>
        <p:nvSpPr>
          <p:cNvPr id="5" name="Rectangle 4"/>
          <p:cNvSpPr/>
          <p:nvPr/>
        </p:nvSpPr>
        <p:spPr>
          <a:xfrm>
            <a:off x="291012" y="848223"/>
            <a:ext cx="797560" cy="124234"/>
          </a:xfrm>
          <a:prstGeom prst="rect">
            <a:avLst/>
          </a:prstGeom>
          <a:solidFill>
            <a:srgbClr val="696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Tree>
    <p:extLst>
      <p:ext uri="{BB962C8B-B14F-4D97-AF65-F5344CB8AC3E}">
        <p14:creationId xmlns:p14="http://schemas.microsoft.com/office/powerpoint/2010/main" val="36532529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39662B7-F117-441E-87EF-CE4AACB5C34F}"/>
              </a:ext>
            </a:extLst>
          </p:cNvPr>
          <p:cNvPicPr>
            <a:picLocks noChangeAspect="1"/>
          </p:cNvPicPr>
          <p:nvPr/>
        </p:nvPicPr>
        <p:blipFill rotWithShape="1">
          <a:blip r:embed="rId2"/>
          <a:srcRect r="23406" b="20350"/>
          <a:stretch/>
        </p:blipFill>
        <p:spPr>
          <a:xfrm>
            <a:off x="291012" y="1572808"/>
            <a:ext cx="8459266" cy="3818057"/>
          </a:xfrm>
          <a:prstGeom prst="rect">
            <a:avLst/>
          </a:prstGeom>
        </p:spPr>
      </p:pic>
      <p:sp>
        <p:nvSpPr>
          <p:cNvPr id="3" name="Title 1">
            <a:extLst>
              <a:ext uri="{FF2B5EF4-FFF2-40B4-BE49-F238E27FC236}">
                <a16:creationId xmlns:a16="http://schemas.microsoft.com/office/drawing/2014/main" id="{2260923F-298E-4AEB-B63B-1CD84A4F3722}"/>
              </a:ext>
            </a:extLst>
          </p:cNvPr>
          <p:cNvSpPr txBox="1">
            <a:spLocks/>
          </p:cNvSpPr>
          <p:nvPr/>
        </p:nvSpPr>
        <p:spPr>
          <a:xfrm>
            <a:off x="193221" y="278040"/>
            <a:ext cx="7886700" cy="476703"/>
          </a:xfrm>
          <a:prstGeom prst="rect">
            <a:avLst/>
          </a:prstGeom>
        </p:spPr>
        <p:txBody>
          <a:bodyPr>
            <a:normAutofit/>
          </a:bodyPr>
          <a:lstStyle>
            <a:lvl1pPr algn="l" defTabSz="685800" rtl="0" eaLnBrk="1" latinLnBrk="0" hangingPunct="1">
              <a:lnSpc>
                <a:spcPct val="90000"/>
              </a:lnSpc>
              <a:spcBef>
                <a:spcPct val="0"/>
              </a:spcBef>
              <a:buNone/>
              <a:defRPr lang="en-US" sz="2200" b="1" kern="1200" dirty="0">
                <a:solidFill>
                  <a:srgbClr val="6964D1"/>
                </a:solidFill>
                <a:latin typeface="Arial" pitchFamily="34" charset="0"/>
                <a:ea typeface="+mj-ea"/>
                <a:cs typeface="Arial" pitchFamily="34" charset="0"/>
              </a:defRPr>
            </a:lvl1pPr>
          </a:lstStyle>
          <a:p>
            <a:pPr defTabSz="914400" fontAlgn="base">
              <a:lnSpc>
                <a:spcPts val="2251"/>
              </a:lnSpc>
              <a:spcAft>
                <a:spcPct val="0"/>
              </a:spcAft>
            </a:pPr>
            <a:r>
              <a:rPr lang="en-US" dirty="0"/>
              <a:t>Understanding Variables Distribution</a:t>
            </a:r>
          </a:p>
        </p:txBody>
      </p:sp>
      <p:sp>
        <p:nvSpPr>
          <p:cNvPr id="4" name="Rectangle 3"/>
          <p:cNvSpPr/>
          <p:nvPr/>
        </p:nvSpPr>
        <p:spPr>
          <a:xfrm>
            <a:off x="291012" y="848223"/>
            <a:ext cx="797560" cy="124234"/>
          </a:xfrm>
          <a:prstGeom prst="rect">
            <a:avLst/>
          </a:prstGeom>
          <a:solidFill>
            <a:srgbClr val="696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Tree>
    <p:extLst>
      <p:ext uri="{BB962C8B-B14F-4D97-AF65-F5344CB8AC3E}">
        <p14:creationId xmlns:p14="http://schemas.microsoft.com/office/powerpoint/2010/main" val="19693127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BFE6983-F537-44ED-9857-851C6E0E2BA6}"/>
              </a:ext>
            </a:extLst>
          </p:cNvPr>
          <p:cNvPicPr>
            <a:picLocks noChangeAspect="1"/>
          </p:cNvPicPr>
          <p:nvPr/>
        </p:nvPicPr>
        <p:blipFill>
          <a:blip r:embed="rId2"/>
          <a:stretch>
            <a:fillRect/>
          </a:stretch>
        </p:blipFill>
        <p:spPr>
          <a:xfrm>
            <a:off x="440064" y="1491766"/>
            <a:ext cx="2907506" cy="1964531"/>
          </a:xfrm>
          <a:prstGeom prst="rect">
            <a:avLst/>
          </a:prstGeom>
        </p:spPr>
      </p:pic>
      <p:pic>
        <p:nvPicPr>
          <p:cNvPr id="3" name="Picture 2">
            <a:extLst>
              <a:ext uri="{FF2B5EF4-FFF2-40B4-BE49-F238E27FC236}">
                <a16:creationId xmlns:a16="http://schemas.microsoft.com/office/drawing/2014/main" id="{68114405-D324-4495-AD1C-4D102C28FFC7}"/>
              </a:ext>
            </a:extLst>
          </p:cNvPr>
          <p:cNvPicPr>
            <a:picLocks noChangeAspect="1"/>
          </p:cNvPicPr>
          <p:nvPr/>
        </p:nvPicPr>
        <p:blipFill>
          <a:blip r:embed="rId3"/>
          <a:stretch>
            <a:fillRect/>
          </a:stretch>
        </p:blipFill>
        <p:spPr>
          <a:xfrm>
            <a:off x="3095314" y="1514250"/>
            <a:ext cx="2836069" cy="1985963"/>
          </a:xfrm>
          <a:prstGeom prst="rect">
            <a:avLst/>
          </a:prstGeom>
        </p:spPr>
      </p:pic>
      <p:pic>
        <p:nvPicPr>
          <p:cNvPr id="4" name="Picture 3">
            <a:extLst>
              <a:ext uri="{FF2B5EF4-FFF2-40B4-BE49-F238E27FC236}">
                <a16:creationId xmlns:a16="http://schemas.microsoft.com/office/drawing/2014/main" id="{50DAD352-60C1-43CB-9CD4-FA8AFE82303D}"/>
              </a:ext>
            </a:extLst>
          </p:cNvPr>
          <p:cNvPicPr>
            <a:picLocks noChangeAspect="1"/>
          </p:cNvPicPr>
          <p:nvPr/>
        </p:nvPicPr>
        <p:blipFill>
          <a:blip r:embed="rId4"/>
          <a:stretch>
            <a:fillRect/>
          </a:stretch>
        </p:blipFill>
        <p:spPr>
          <a:xfrm>
            <a:off x="5840622" y="1456047"/>
            <a:ext cx="2921794" cy="2000250"/>
          </a:xfrm>
          <a:prstGeom prst="rect">
            <a:avLst/>
          </a:prstGeom>
        </p:spPr>
      </p:pic>
      <p:pic>
        <p:nvPicPr>
          <p:cNvPr id="5" name="Picture 4">
            <a:extLst>
              <a:ext uri="{FF2B5EF4-FFF2-40B4-BE49-F238E27FC236}">
                <a16:creationId xmlns:a16="http://schemas.microsoft.com/office/drawing/2014/main" id="{E85664C2-E1F6-44C5-93E3-6F09F6D87EAE}"/>
              </a:ext>
            </a:extLst>
          </p:cNvPr>
          <p:cNvPicPr>
            <a:picLocks noChangeAspect="1"/>
          </p:cNvPicPr>
          <p:nvPr/>
        </p:nvPicPr>
        <p:blipFill>
          <a:blip r:embed="rId5"/>
          <a:stretch>
            <a:fillRect/>
          </a:stretch>
        </p:blipFill>
        <p:spPr>
          <a:xfrm>
            <a:off x="440063" y="3558417"/>
            <a:ext cx="2728913" cy="2021681"/>
          </a:xfrm>
          <a:prstGeom prst="rect">
            <a:avLst/>
          </a:prstGeom>
        </p:spPr>
      </p:pic>
      <p:pic>
        <p:nvPicPr>
          <p:cNvPr id="6" name="Picture 5">
            <a:extLst>
              <a:ext uri="{FF2B5EF4-FFF2-40B4-BE49-F238E27FC236}">
                <a16:creationId xmlns:a16="http://schemas.microsoft.com/office/drawing/2014/main" id="{BC3A03EA-EAAE-43F8-9258-606B1F1BA98D}"/>
              </a:ext>
            </a:extLst>
          </p:cNvPr>
          <p:cNvPicPr>
            <a:picLocks noChangeAspect="1"/>
          </p:cNvPicPr>
          <p:nvPr/>
        </p:nvPicPr>
        <p:blipFill>
          <a:blip r:embed="rId6"/>
          <a:stretch>
            <a:fillRect/>
          </a:stretch>
        </p:blipFill>
        <p:spPr>
          <a:xfrm>
            <a:off x="3168976" y="3602333"/>
            <a:ext cx="2950369" cy="1950244"/>
          </a:xfrm>
          <a:prstGeom prst="rect">
            <a:avLst/>
          </a:prstGeom>
        </p:spPr>
      </p:pic>
      <p:pic>
        <p:nvPicPr>
          <p:cNvPr id="7" name="Picture 6">
            <a:extLst>
              <a:ext uri="{FF2B5EF4-FFF2-40B4-BE49-F238E27FC236}">
                <a16:creationId xmlns:a16="http://schemas.microsoft.com/office/drawing/2014/main" id="{738D9D1F-A38E-4E00-8EE4-D3616B66C02B}"/>
              </a:ext>
            </a:extLst>
          </p:cNvPr>
          <p:cNvPicPr>
            <a:picLocks noChangeAspect="1"/>
          </p:cNvPicPr>
          <p:nvPr/>
        </p:nvPicPr>
        <p:blipFill>
          <a:blip r:embed="rId7"/>
          <a:stretch>
            <a:fillRect/>
          </a:stretch>
        </p:blipFill>
        <p:spPr>
          <a:xfrm>
            <a:off x="5840622" y="3602333"/>
            <a:ext cx="2771775" cy="1900238"/>
          </a:xfrm>
          <a:prstGeom prst="rect">
            <a:avLst/>
          </a:prstGeom>
        </p:spPr>
      </p:pic>
      <p:sp>
        <p:nvSpPr>
          <p:cNvPr id="8" name="Title 1">
            <a:extLst>
              <a:ext uri="{FF2B5EF4-FFF2-40B4-BE49-F238E27FC236}">
                <a16:creationId xmlns:a16="http://schemas.microsoft.com/office/drawing/2014/main" id="{2260923F-298E-4AEB-B63B-1CD84A4F3722}"/>
              </a:ext>
            </a:extLst>
          </p:cNvPr>
          <p:cNvSpPr txBox="1">
            <a:spLocks/>
          </p:cNvSpPr>
          <p:nvPr/>
        </p:nvSpPr>
        <p:spPr>
          <a:xfrm>
            <a:off x="193221" y="278040"/>
            <a:ext cx="7886700" cy="476703"/>
          </a:xfrm>
          <a:prstGeom prst="rect">
            <a:avLst/>
          </a:prstGeom>
        </p:spPr>
        <p:txBody>
          <a:bodyPr>
            <a:normAutofit/>
          </a:bodyPr>
          <a:lstStyle>
            <a:lvl1pPr algn="l" defTabSz="685800" rtl="0" eaLnBrk="1" latinLnBrk="0" hangingPunct="1">
              <a:lnSpc>
                <a:spcPct val="90000"/>
              </a:lnSpc>
              <a:spcBef>
                <a:spcPct val="0"/>
              </a:spcBef>
              <a:buNone/>
              <a:defRPr lang="en-US" sz="2200" b="1" kern="1200" dirty="0">
                <a:solidFill>
                  <a:srgbClr val="6964D1"/>
                </a:solidFill>
                <a:latin typeface="Arial" pitchFamily="34" charset="0"/>
                <a:ea typeface="+mj-ea"/>
                <a:cs typeface="Arial" pitchFamily="34" charset="0"/>
              </a:defRPr>
            </a:lvl1pPr>
          </a:lstStyle>
          <a:p>
            <a:pPr defTabSz="914400" fontAlgn="base">
              <a:lnSpc>
                <a:spcPts val="2251"/>
              </a:lnSpc>
              <a:spcAft>
                <a:spcPct val="0"/>
              </a:spcAft>
            </a:pPr>
            <a:r>
              <a:rPr lang="en-US" dirty="0"/>
              <a:t>Examples</a:t>
            </a:r>
          </a:p>
        </p:txBody>
      </p:sp>
      <p:sp>
        <p:nvSpPr>
          <p:cNvPr id="9" name="Rectangle 8"/>
          <p:cNvSpPr/>
          <p:nvPr/>
        </p:nvSpPr>
        <p:spPr>
          <a:xfrm>
            <a:off x="291012" y="848223"/>
            <a:ext cx="797560" cy="124234"/>
          </a:xfrm>
          <a:prstGeom prst="rect">
            <a:avLst/>
          </a:prstGeom>
          <a:solidFill>
            <a:srgbClr val="696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Tree>
    <p:extLst>
      <p:ext uri="{BB962C8B-B14F-4D97-AF65-F5344CB8AC3E}">
        <p14:creationId xmlns:p14="http://schemas.microsoft.com/office/powerpoint/2010/main" val="3219508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 y="-25399"/>
            <a:ext cx="9143999" cy="1002135"/>
          </a:xfrm>
        </p:spPr>
        <p:txBody>
          <a:bodyPr/>
          <a:lstStyle/>
          <a:p>
            <a:r>
              <a:rPr lang="en-US" dirty="0"/>
              <a:t>Introduction</a:t>
            </a:r>
          </a:p>
        </p:txBody>
      </p:sp>
      <p:sp>
        <p:nvSpPr>
          <p:cNvPr id="4" name="TextBox 3"/>
          <p:cNvSpPr txBox="1"/>
          <p:nvPr/>
        </p:nvSpPr>
        <p:spPr>
          <a:xfrm>
            <a:off x="1967704" y="3905776"/>
            <a:ext cx="2287806" cy="1006429"/>
          </a:xfrm>
          <a:prstGeom prst="rect">
            <a:avLst/>
          </a:prstGeom>
          <a:noFill/>
        </p:spPr>
        <p:txBody>
          <a:bodyPr wrap="none" rtlCol="0">
            <a:spAutoFit/>
          </a:bodyPr>
          <a:lstStyle/>
          <a:p>
            <a:pPr algn="ctr">
              <a:lnSpc>
                <a:spcPct val="90000"/>
              </a:lnSpc>
            </a:pPr>
            <a:r>
              <a:rPr lang="en-US" sz="1400" b="1" dirty="0">
                <a:solidFill>
                  <a:srgbClr val="6964D1"/>
                </a:solidFill>
              </a:rPr>
              <a:t>Moderator: </a:t>
            </a:r>
          </a:p>
          <a:p>
            <a:pPr algn="ctr">
              <a:lnSpc>
                <a:spcPct val="90000"/>
              </a:lnSpc>
            </a:pPr>
            <a:r>
              <a:rPr lang="en-US" sz="2400" b="1" dirty="0">
                <a:solidFill>
                  <a:srgbClr val="6964D1"/>
                </a:solidFill>
              </a:rPr>
              <a:t>Brian Halperin</a:t>
            </a:r>
          </a:p>
          <a:p>
            <a:pPr algn="ctr">
              <a:lnSpc>
                <a:spcPct val="90000"/>
              </a:lnSpc>
            </a:pPr>
            <a:r>
              <a:rPr lang="en-US" sz="1400" dirty="0" err="1">
                <a:solidFill>
                  <a:srgbClr val="6964D1"/>
                </a:solidFill>
              </a:rPr>
              <a:t>Netsuite</a:t>
            </a:r>
            <a:endParaRPr lang="en-US" sz="1400" dirty="0">
              <a:solidFill>
                <a:srgbClr val="6964D1"/>
              </a:solidFill>
            </a:endParaRPr>
          </a:p>
          <a:p>
            <a:pPr algn="ctr">
              <a:lnSpc>
                <a:spcPct val="90000"/>
              </a:lnSpc>
            </a:pPr>
            <a:r>
              <a:rPr lang="en-US" sz="1400" dirty="0">
                <a:solidFill>
                  <a:srgbClr val="6964D1"/>
                </a:solidFill>
              </a:rPr>
              <a:t>North America</a:t>
            </a:r>
          </a:p>
        </p:txBody>
      </p:sp>
      <p:sp>
        <p:nvSpPr>
          <p:cNvPr id="12" name="TextBox 11"/>
          <p:cNvSpPr txBox="1"/>
          <p:nvPr/>
        </p:nvSpPr>
        <p:spPr>
          <a:xfrm>
            <a:off x="5116055" y="3905775"/>
            <a:ext cx="1859805" cy="1006429"/>
          </a:xfrm>
          <a:prstGeom prst="rect">
            <a:avLst/>
          </a:prstGeom>
          <a:noFill/>
        </p:spPr>
        <p:txBody>
          <a:bodyPr wrap="none" rtlCol="0">
            <a:spAutoFit/>
          </a:bodyPr>
          <a:lstStyle/>
          <a:p>
            <a:pPr algn="ctr">
              <a:lnSpc>
                <a:spcPct val="90000"/>
              </a:lnSpc>
            </a:pPr>
            <a:r>
              <a:rPr lang="en-US" sz="1400" b="1" dirty="0">
                <a:solidFill>
                  <a:srgbClr val="6964D1"/>
                </a:solidFill>
              </a:rPr>
              <a:t>Speaker: </a:t>
            </a:r>
          </a:p>
          <a:p>
            <a:pPr algn="ctr">
              <a:lnSpc>
                <a:spcPct val="90000"/>
              </a:lnSpc>
            </a:pPr>
            <a:r>
              <a:rPr lang="en-US" sz="2400" b="1" dirty="0">
                <a:solidFill>
                  <a:srgbClr val="6964D1"/>
                </a:solidFill>
              </a:rPr>
              <a:t>Julie Buard</a:t>
            </a:r>
          </a:p>
          <a:p>
            <a:pPr algn="ctr">
              <a:lnSpc>
                <a:spcPct val="90000"/>
              </a:lnSpc>
            </a:pPr>
            <a:r>
              <a:rPr lang="en-US" sz="1400" dirty="0">
                <a:solidFill>
                  <a:srgbClr val="6964D1"/>
                </a:solidFill>
              </a:rPr>
              <a:t>Insights and Data</a:t>
            </a:r>
          </a:p>
          <a:p>
            <a:pPr algn="ctr">
              <a:lnSpc>
                <a:spcPct val="90000"/>
              </a:lnSpc>
            </a:pPr>
            <a:r>
              <a:rPr lang="en-US" sz="1400" dirty="0">
                <a:solidFill>
                  <a:srgbClr val="6964D1"/>
                </a:solidFill>
              </a:rPr>
              <a:t>North America</a:t>
            </a:r>
          </a:p>
        </p:txBody>
      </p:sp>
      <p:pic>
        <p:nvPicPr>
          <p:cNvPr id="15362" name="Picture 2" descr="Brian Halper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8165" y="1601456"/>
            <a:ext cx="2146882" cy="2146882"/>
          </a:xfrm>
          <a:prstGeom prst="ellipse">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8375" t="16779" r="62921" b="44251"/>
          <a:stretch/>
        </p:blipFill>
        <p:spPr>
          <a:xfrm>
            <a:off x="4971175" y="1601456"/>
            <a:ext cx="2149564" cy="2149565"/>
          </a:xfrm>
          <a:prstGeom prst="ellipse">
            <a:avLst/>
          </a:prstGeom>
        </p:spPr>
      </p:pic>
    </p:spTree>
    <p:extLst>
      <p:ext uri="{BB962C8B-B14F-4D97-AF65-F5344CB8AC3E}">
        <p14:creationId xmlns:p14="http://schemas.microsoft.com/office/powerpoint/2010/main" val="25725328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7C5F9E1-82E5-4696-852C-0EC1F45B9F9B}"/>
              </a:ext>
            </a:extLst>
          </p:cNvPr>
          <p:cNvPicPr>
            <a:picLocks noChangeAspect="1"/>
          </p:cNvPicPr>
          <p:nvPr/>
        </p:nvPicPr>
        <p:blipFill>
          <a:blip r:embed="rId2"/>
          <a:stretch>
            <a:fillRect/>
          </a:stretch>
        </p:blipFill>
        <p:spPr>
          <a:xfrm>
            <a:off x="489171" y="1199110"/>
            <a:ext cx="8358773" cy="4113440"/>
          </a:xfrm>
          <a:prstGeom prst="rect">
            <a:avLst/>
          </a:prstGeom>
        </p:spPr>
      </p:pic>
      <p:sp>
        <p:nvSpPr>
          <p:cNvPr id="3" name="Title 1">
            <a:extLst>
              <a:ext uri="{FF2B5EF4-FFF2-40B4-BE49-F238E27FC236}">
                <a16:creationId xmlns:a16="http://schemas.microsoft.com/office/drawing/2014/main" id="{2260923F-298E-4AEB-B63B-1CD84A4F3722}"/>
              </a:ext>
            </a:extLst>
          </p:cNvPr>
          <p:cNvSpPr txBox="1">
            <a:spLocks/>
          </p:cNvSpPr>
          <p:nvPr/>
        </p:nvSpPr>
        <p:spPr>
          <a:xfrm>
            <a:off x="193221" y="278040"/>
            <a:ext cx="7886700" cy="476703"/>
          </a:xfrm>
          <a:prstGeom prst="rect">
            <a:avLst/>
          </a:prstGeom>
        </p:spPr>
        <p:txBody>
          <a:bodyPr>
            <a:normAutofit/>
          </a:bodyPr>
          <a:lstStyle>
            <a:lvl1pPr algn="l" defTabSz="685800" rtl="0" eaLnBrk="1" latinLnBrk="0" hangingPunct="1">
              <a:lnSpc>
                <a:spcPct val="90000"/>
              </a:lnSpc>
              <a:spcBef>
                <a:spcPct val="0"/>
              </a:spcBef>
              <a:buNone/>
              <a:defRPr lang="en-US" sz="2200" b="1" kern="1200" dirty="0">
                <a:solidFill>
                  <a:srgbClr val="6964D1"/>
                </a:solidFill>
                <a:latin typeface="Arial" pitchFamily="34" charset="0"/>
                <a:ea typeface="+mj-ea"/>
                <a:cs typeface="Arial" pitchFamily="34" charset="0"/>
              </a:defRPr>
            </a:lvl1pPr>
          </a:lstStyle>
          <a:p>
            <a:pPr defTabSz="914400" fontAlgn="base">
              <a:lnSpc>
                <a:spcPts val="2251"/>
              </a:lnSpc>
              <a:spcAft>
                <a:spcPct val="0"/>
              </a:spcAft>
            </a:pPr>
            <a:r>
              <a:rPr lang="en-US" dirty="0"/>
              <a:t>Fitting Our First Model</a:t>
            </a:r>
          </a:p>
        </p:txBody>
      </p:sp>
      <p:sp>
        <p:nvSpPr>
          <p:cNvPr id="4" name="Rectangle 3"/>
          <p:cNvSpPr/>
          <p:nvPr/>
        </p:nvSpPr>
        <p:spPr>
          <a:xfrm>
            <a:off x="291012" y="848223"/>
            <a:ext cx="797560" cy="124234"/>
          </a:xfrm>
          <a:prstGeom prst="rect">
            <a:avLst/>
          </a:prstGeom>
          <a:solidFill>
            <a:srgbClr val="696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Tree>
    <p:extLst>
      <p:ext uri="{BB962C8B-B14F-4D97-AF65-F5344CB8AC3E}">
        <p14:creationId xmlns:p14="http://schemas.microsoft.com/office/powerpoint/2010/main" val="25658407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E7F728C-BA9B-4B26-9113-172191F6BC18}"/>
              </a:ext>
            </a:extLst>
          </p:cNvPr>
          <p:cNvPicPr>
            <a:picLocks noChangeAspect="1"/>
          </p:cNvPicPr>
          <p:nvPr/>
        </p:nvPicPr>
        <p:blipFill>
          <a:blip r:embed="rId2"/>
          <a:stretch>
            <a:fillRect/>
          </a:stretch>
        </p:blipFill>
        <p:spPr>
          <a:xfrm>
            <a:off x="411527" y="1367118"/>
            <a:ext cx="8215313" cy="3704945"/>
          </a:xfrm>
          <a:prstGeom prst="rect">
            <a:avLst/>
          </a:prstGeom>
        </p:spPr>
      </p:pic>
      <p:sp>
        <p:nvSpPr>
          <p:cNvPr id="3" name="Title 1">
            <a:extLst>
              <a:ext uri="{FF2B5EF4-FFF2-40B4-BE49-F238E27FC236}">
                <a16:creationId xmlns:a16="http://schemas.microsoft.com/office/drawing/2014/main" id="{2260923F-298E-4AEB-B63B-1CD84A4F3722}"/>
              </a:ext>
            </a:extLst>
          </p:cNvPr>
          <p:cNvSpPr txBox="1">
            <a:spLocks/>
          </p:cNvSpPr>
          <p:nvPr/>
        </p:nvSpPr>
        <p:spPr>
          <a:xfrm>
            <a:off x="193221" y="278040"/>
            <a:ext cx="7886700" cy="476703"/>
          </a:xfrm>
          <a:prstGeom prst="rect">
            <a:avLst/>
          </a:prstGeom>
        </p:spPr>
        <p:txBody>
          <a:bodyPr>
            <a:normAutofit/>
          </a:bodyPr>
          <a:lstStyle>
            <a:lvl1pPr algn="l" defTabSz="685800" rtl="0" eaLnBrk="1" latinLnBrk="0" hangingPunct="1">
              <a:lnSpc>
                <a:spcPct val="90000"/>
              </a:lnSpc>
              <a:spcBef>
                <a:spcPct val="0"/>
              </a:spcBef>
              <a:buNone/>
              <a:defRPr lang="en-US" sz="2200" b="1" kern="1200" dirty="0">
                <a:solidFill>
                  <a:srgbClr val="6964D1"/>
                </a:solidFill>
                <a:latin typeface="Arial" pitchFamily="34" charset="0"/>
                <a:ea typeface="+mj-ea"/>
                <a:cs typeface="Arial" pitchFamily="34" charset="0"/>
              </a:defRPr>
            </a:lvl1pPr>
          </a:lstStyle>
          <a:p>
            <a:pPr defTabSz="914400" fontAlgn="base">
              <a:lnSpc>
                <a:spcPts val="2251"/>
              </a:lnSpc>
              <a:spcAft>
                <a:spcPct val="0"/>
              </a:spcAft>
            </a:pPr>
            <a:r>
              <a:rPr lang="en-US" dirty="0"/>
              <a:t>Predict Leveraging Our Fitted Model</a:t>
            </a:r>
          </a:p>
        </p:txBody>
      </p:sp>
      <p:sp>
        <p:nvSpPr>
          <p:cNvPr id="4" name="Rectangle 3"/>
          <p:cNvSpPr/>
          <p:nvPr/>
        </p:nvSpPr>
        <p:spPr>
          <a:xfrm>
            <a:off x="291012" y="848223"/>
            <a:ext cx="797560" cy="124234"/>
          </a:xfrm>
          <a:prstGeom prst="rect">
            <a:avLst/>
          </a:prstGeom>
          <a:solidFill>
            <a:srgbClr val="696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Tree>
    <p:extLst>
      <p:ext uri="{BB962C8B-B14F-4D97-AF65-F5344CB8AC3E}">
        <p14:creationId xmlns:p14="http://schemas.microsoft.com/office/powerpoint/2010/main" val="4782467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261AB31-4B58-4882-955B-45DA3B8A0712}"/>
              </a:ext>
            </a:extLst>
          </p:cNvPr>
          <p:cNvPicPr>
            <a:picLocks noChangeAspect="1"/>
          </p:cNvPicPr>
          <p:nvPr/>
        </p:nvPicPr>
        <p:blipFill rotWithShape="1">
          <a:blip r:embed="rId2"/>
          <a:srcRect r="24219" b="37327"/>
          <a:stretch/>
        </p:blipFill>
        <p:spPr>
          <a:xfrm>
            <a:off x="193221" y="1194318"/>
            <a:ext cx="8650528" cy="5220130"/>
          </a:xfrm>
          <a:prstGeom prst="rect">
            <a:avLst/>
          </a:prstGeom>
        </p:spPr>
      </p:pic>
      <p:sp>
        <p:nvSpPr>
          <p:cNvPr id="3" name="Title 1">
            <a:extLst>
              <a:ext uri="{FF2B5EF4-FFF2-40B4-BE49-F238E27FC236}">
                <a16:creationId xmlns:a16="http://schemas.microsoft.com/office/drawing/2014/main" id="{2260923F-298E-4AEB-B63B-1CD84A4F3722}"/>
              </a:ext>
            </a:extLst>
          </p:cNvPr>
          <p:cNvSpPr txBox="1">
            <a:spLocks/>
          </p:cNvSpPr>
          <p:nvPr/>
        </p:nvSpPr>
        <p:spPr>
          <a:xfrm>
            <a:off x="193221" y="278040"/>
            <a:ext cx="7886700" cy="476703"/>
          </a:xfrm>
          <a:prstGeom prst="rect">
            <a:avLst/>
          </a:prstGeom>
        </p:spPr>
        <p:txBody>
          <a:bodyPr>
            <a:normAutofit/>
          </a:bodyPr>
          <a:lstStyle>
            <a:lvl1pPr algn="l" defTabSz="685800" rtl="0" eaLnBrk="1" latinLnBrk="0" hangingPunct="1">
              <a:lnSpc>
                <a:spcPct val="90000"/>
              </a:lnSpc>
              <a:spcBef>
                <a:spcPct val="0"/>
              </a:spcBef>
              <a:buNone/>
              <a:defRPr lang="en-US" sz="2200" b="1" kern="1200" dirty="0">
                <a:solidFill>
                  <a:srgbClr val="6964D1"/>
                </a:solidFill>
                <a:latin typeface="Arial" pitchFamily="34" charset="0"/>
                <a:ea typeface="+mj-ea"/>
                <a:cs typeface="Arial" pitchFamily="34" charset="0"/>
              </a:defRPr>
            </a:lvl1pPr>
          </a:lstStyle>
          <a:p>
            <a:pPr defTabSz="914400" fontAlgn="base">
              <a:lnSpc>
                <a:spcPts val="2251"/>
              </a:lnSpc>
              <a:spcAft>
                <a:spcPct val="0"/>
              </a:spcAft>
            </a:pPr>
            <a:r>
              <a:rPr lang="en-US" dirty="0"/>
              <a:t>Model Coefficients and Results Understanding</a:t>
            </a:r>
          </a:p>
        </p:txBody>
      </p:sp>
      <p:sp>
        <p:nvSpPr>
          <p:cNvPr id="4" name="Rectangle 3"/>
          <p:cNvSpPr/>
          <p:nvPr/>
        </p:nvSpPr>
        <p:spPr>
          <a:xfrm>
            <a:off x="291012" y="848223"/>
            <a:ext cx="797560" cy="124234"/>
          </a:xfrm>
          <a:prstGeom prst="rect">
            <a:avLst/>
          </a:prstGeom>
          <a:solidFill>
            <a:srgbClr val="696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pic>
        <p:nvPicPr>
          <p:cNvPr id="5" name="Picture 4">
            <a:extLst>
              <a:ext uri="{FF2B5EF4-FFF2-40B4-BE49-F238E27FC236}">
                <a16:creationId xmlns:a16="http://schemas.microsoft.com/office/drawing/2014/main" id="{B261AB31-4B58-4882-955B-45DA3B8A0712}"/>
              </a:ext>
            </a:extLst>
          </p:cNvPr>
          <p:cNvPicPr>
            <a:picLocks noChangeAspect="1"/>
          </p:cNvPicPr>
          <p:nvPr/>
        </p:nvPicPr>
        <p:blipFill rotWithShape="1">
          <a:blip r:embed="rId2"/>
          <a:srcRect t="62391" r="60845"/>
          <a:stretch/>
        </p:blipFill>
        <p:spPr>
          <a:xfrm>
            <a:off x="4819670" y="2051678"/>
            <a:ext cx="3696533" cy="2590739"/>
          </a:xfrm>
          <a:prstGeom prst="rect">
            <a:avLst/>
          </a:prstGeom>
        </p:spPr>
      </p:pic>
    </p:spTree>
    <p:extLst>
      <p:ext uri="{BB962C8B-B14F-4D97-AF65-F5344CB8AC3E}">
        <p14:creationId xmlns:p14="http://schemas.microsoft.com/office/powerpoint/2010/main" val="6545916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8851C7F-9F4A-46F0-9078-3A44C5C95009}"/>
              </a:ext>
            </a:extLst>
          </p:cNvPr>
          <p:cNvPicPr>
            <a:picLocks noChangeAspect="1"/>
          </p:cNvPicPr>
          <p:nvPr/>
        </p:nvPicPr>
        <p:blipFill rotWithShape="1">
          <a:blip r:embed="rId2"/>
          <a:srcRect r="59720"/>
          <a:stretch/>
        </p:blipFill>
        <p:spPr>
          <a:xfrm>
            <a:off x="291012" y="1328742"/>
            <a:ext cx="3987543" cy="3570804"/>
          </a:xfrm>
          <a:prstGeom prst="rect">
            <a:avLst/>
          </a:prstGeom>
        </p:spPr>
      </p:pic>
      <p:pic>
        <p:nvPicPr>
          <p:cNvPr id="3" name="Picture 2">
            <a:extLst>
              <a:ext uri="{FF2B5EF4-FFF2-40B4-BE49-F238E27FC236}">
                <a16:creationId xmlns:a16="http://schemas.microsoft.com/office/drawing/2014/main" id="{778BD2BF-8ED3-48B2-B254-CEDE5C4DFC25}"/>
              </a:ext>
            </a:extLst>
          </p:cNvPr>
          <p:cNvPicPr>
            <a:picLocks noChangeAspect="1"/>
          </p:cNvPicPr>
          <p:nvPr/>
        </p:nvPicPr>
        <p:blipFill rotWithShape="1">
          <a:blip r:embed="rId3"/>
          <a:srcRect r="59422"/>
          <a:stretch/>
        </p:blipFill>
        <p:spPr>
          <a:xfrm>
            <a:off x="4578805" y="1356038"/>
            <a:ext cx="4032932" cy="4058798"/>
          </a:xfrm>
          <a:prstGeom prst="rect">
            <a:avLst/>
          </a:prstGeom>
        </p:spPr>
      </p:pic>
      <p:sp>
        <p:nvSpPr>
          <p:cNvPr id="4" name="Title 1">
            <a:extLst>
              <a:ext uri="{FF2B5EF4-FFF2-40B4-BE49-F238E27FC236}">
                <a16:creationId xmlns:a16="http://schemas.microsoft.com/office/drawing/2014/main" id="{2260923F-298E-4AEB-B63B-1CD84A4F3722}"/>
              </a:ext>
            </a:extLst>
          </p:cNvPr>
          <p:cNvSpPr txBox="1">
            <a:spLocks/>
          </p:cNvSpPr>
          <p:nvPr/>
        </p:nvSpPr>
        <p:spPr>
          <a:xfrm>
            <a:off x="193221" y="278040"/>
            <a:ext cx="7886700" cy="476703"/>
          </a:xfrm>
          <a:prstGeom prst="rect">
            <a:avLst/>
          </a:prstGeom>
        </p:spPr>
        <p:txBody>
          <a:bodyPr>
            <a:normAutofit/>
          </a:bodyPr>
          <a:lstStyle>
            <a:lvl1pPr algn="l" defTabSz="685800" rtl="0" eaLnBrk="1" latinLnBrk="0" hangingPunct="1">
              <a:lnSpc>
                <a:spcPct val="90000"/>
              </a:lnSpc>
              <a:spcBef>
                <a:spcPct val="0"/>
              </a:spcBef>
              <a:buNone/>
              <a:defRPr lang="en-US" sz="2200" b="1" kern="1200" dirty="0">
                <a:solidFill>
                  <a:srgbClr val="6964D1"/>
                </a:solidFill>
                <a:latin typeface="Arial" pitchFamily="34" charset="0"/>
                <a:ea typeface="+mj-ea"/>
                <a:cs typeface="Arial" pitchFamily="34" charset="0"/>
              </a:defRPr>
            </a:lvl1pPr>
          </a:lstStyle>
          <a:p>
            <a:pPr defTabSz="914400" fontAlgn="base">
              <a:lnSpc>
                <a:spcPts val="2251"/>
              </a:lnSpc>
              <a:spcAft>
                <a:spcPct val="0"/>
              </a:spcAft>
            </a:pPr>
            <a:r>
              <a:rPr lang="en-US" dirty="0"/>
              <a:t>Model Error Analysis</a:t>
            </a:r>
          </a:p>
        </p:txBody>
      </p:sp>
      <p:sp>
        <p:nvSpPr>
          <p:cNvPr id="5" name="Rectangle 4"/>
          <p:cNvSpPr/>
          <p:nvPr/>
        </p:nvSpPr>
        <p:spPr>
          <a:xfrm>
            <a:off x="291012" y="848223"/>
            <a:ext cx="797560" cy="124234"/>
          </a:xfrm>
          <a:prstGeom prst="rect">
            <a:avLst/>
          </a:prstGeom>
          <a:solidFill>
            <a:srgbClr val="696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Tree>
    <p:extLst>
      <p:ext uri="{BB962C8B-B14F-4D97-AF65-F5344CB8AC3E}">
        <p14:creationId xmlns:p14="http://schemas.microsoft.com/office/powerpoint/2010/main" val="39364871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B5109E4-29F5-4DB6-9221-DA5F90573CE1}"/>
              </a:ext>
            </a:extLst>
          </p:cNvPr>
          <p:cNvPicPr>
            <a:picLocks noChangeAspect="1"/>
          </p:cNvPicPr>
          <p:nvPr/>
        </p:nvPicPr>
        <p:blipFill rotWithShape="1">
          <a:blip r:embed="rId2"/>
          <a:srcRect b="37376"/>
          <a:stretch/>
        </p:blipFill>
        <p:spPr>
          <a:xfrm>
            <a:off x="264163" y="1132167"/>
            <a:ext cx="8852988" cy="3906093"/>
          </a:xfrm>
          <a:prstGeom prst="rect">
            <a:avLst/>
          </a:prstGeom>
        </p:spPr>
      </p:pic>
      <p:sp>
        <p:nvSpPr>
          <p:cNvPr id="3" name="Title 1">
            <a:extLst>
              <a:ext uri="{FF2B5EF4-FFF2-40B4-BE49-F238E27FC236}">
                <a16:creationId xmlns:a16="http://schemas.microsoft.com/office/drawing/2014/main" id="{2260923F-298E-4AEB-B63B-1CD84A4F3722}"/>
              </a:ext>
            </a:extLst>
          </p:cNvPr>
          <p:cNvSpPr txBox="1">
            <a:spLocks/>
          </p:cNvSpPr>
          <p:nvPr/>
        </p:nvSpPr>
        <p:spPr>
          <a:xfrm>
            <a:off x="193221" y="278040"/>
            <a:ext cx="7886700" cy="476703"/>
          </a:xfrm>
          <a:prstGeom prst="rect">
            <a:avLst/>
          </a:prstGeom>
        </p:spPr>
        <p:txBody>
          <a:bodyPr>
            <a:normAutofit/>
          </a:bodyPr>
          <a:lstStyle>
            <a:lvl1pPr algn="l" defTabSz="685800" rtl="0" eaLnBrk="1" latinLnBrk="0" hangingPunct="1">
              <a:lnSpc>
                <a:spcPct val="90000"/>
              </a:lnSpc>
              <a:spcBef>
                <a:spcPct val="0"/>
              </a:spcBef>
              <a:buNone/>
              <a:defRPr lang="en-US" sz="2200" b="1" kern="1200" dirty="0">
                <a:solidFill>
                  <a:srgbClr val="6964D1"/>
                </a:solidFill>
                <a:latin typeface="Arial" pitchFamily="34" charset="0"/>
                <a:ea typeface="+mj-ea"/>
                <a:cs typeface="Arial" pitchFamily="34" charset="0"/>
              </a:defRPr>
            </a:lvl1pPr>
          </a:lstStyle>
          <a:p>
            <a:pPr defTabSz="914400" fontAlgn="base">
              <a:lnSpc>
                <a:spcPts val="2251"/>
              </a:lnSpc>
              <a:spcAft>
                <a:spcPct val="0"/>
              </a:spcAft>
            </a:pPr>
            <a:r>
              <a:rPr lang="en-US" dirty="0"/>
              <a:t>Variable Transformation</a:t>
            </a:r>
          </a:p>
        </p:txBody>
      </p:sp>
      <p:sp>
        <p:nvSpPr>
          <p:cNvPr id="4" name="Rectangle 3"/>
          <p:cNvSpPr/>
          <p:nvPr/>
        </p:nvSpPr>
        <p:spPr>
          <a:xfrm>
            <a:off x="291012" y="848223"/>
            <a:ext cx="797560" cy="124234"/>
          </a:xfrm>
          <a:prstGeom prst="rect">
            <a:avLst/>
          </a:prstGeom>
          <a:solidFill>
            <a:srgbClr val="696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pic>
        <p:nvPicPr>
          <p:cNvPr id="5" name="Picture 4">
            <a:extLst>
              <a:ext uri="{FF2B5EF4-FFF2-40B4-BE49-F238E27FC236}">
                <a16:creationId xmlns:a16="http://schemas.microsoft.com/office/drawing/2014/main" id="{FB5109E4-29F5-4DB6-9221-DA5F90573CE1}"/>
              </a:ext>
            </a:extLst>
          </p:cNvPr>
          <p:cNvPicPr>
            <a:picLocks noChangeAspect="1"/>
          </p:cNvPicPr>
          <p:nvPr/>
        </p:nvPicPr>
        <p:blipFill rotWithShape="1">
          <a:blip r:embed="rId2"/>
          <a:srcRect t="63339" r="62339"/>
          <a:stretch/>
        </p:blipFill>
        <p:spPr>
          <a:xfrm>
            <a:off x="3885274" y="3085214"/>
            <a:ext cx="4481391" cy="3073429"/>
          </a:xfrm>
          <a:prstGeom prst="rect">
            <a:avLst/>
          </a:prstGeom>
        </p:spPr>
      </p:pic>
    </p:spTree>
    <p:extLst>
      <p:ext uri="{BB962C8B-B14F-4D97-AF65-F5344CB8AC3E}">
        <p14:creationId xmlns:p14="http://schemas.microsoft.com/office/powerpoint/2010/main" val="26629291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F9C78D8-59D9-4128-B486-C1C90DB22589}"/>
              </a:ext>
            </a:extLst>
          </p:cNvPr>
          <p:cNvPicPr>
            <a:picLocks noChangeAspect="1"/>
          </p:cNvPicPr>
          <p:nvPr/>
        </p:nvPicPr>
        <p:blipFill>
          <a:blip r:embed="rId2"/>
          <a:stretch>
            <a:fillRect/>
          </a:stretch>
        </p:blipFill>
        <p:spPr>
          <a:xfrm>
            <a:off x="271756" y="1227905"/>
            <a:ext cx="2821781" cy="1928813"/>
          </a:xfrm>
          <a:prstGeom prst="rect">
            <a:avLst/>
          </a:prstGeom>
        </p:spPr>
      </p:pic>
      <p:pic>
        <p:nvPicPr>
          <p:cNvPr id="3" name="Picture 2">
            <a:extLst>
              <a:ext uri="{FF2B5EF4-FFF2-40B4-BE49-F238E27FC236}">
                <a16:creationId xmlns:a16="http://schemas.microsoft.com/office/drawing/2014/main" id="{05AD2BC0-B17B-4E55-A83A-B38909DA2C22}"/>
              </a:ext>
            </a:extLst>
          </p:cNvPr>
          <p:cNvPicPr>
            <a:picLocks noChangeAspect="1"/>
          </p:cNvPicPr>
          <p:nvPr/>
        </p:nvPicPr>
        <p:blipFill>
          <a:blip r:embed="rId3"/>
          <a:stretch>
            <a:fillRect/>
          </a:stretch>
        </p:blipFill>
        <p:spPr>
          <a:xfrm>
            <a:off x="3093536" y="1306487"/>
            <a:ext cx="2814638" cy="1850231"/>
          </a:xfrm>
          <a:prstGeom prst="rect">
            <a:avLst/>
          </a:prstGeom>
        </p:spPr>
      </p:pic>
      <p:pic>
        <p:nvPicPr>
          <p:cNvPr id="4" name="Picture 3">
            <a:extLst>
              <a:ext uri="{FF2B5EF4-FFF2-40B4-BE49-F238E27FC236}">
                <a16:creationId xmlns:a16="http://schemas.microsoft.com/office/drawing/2014/main" id="{22B17AE0-E98C-499F-9752-85484E884384}"/>
              </a:ext>
            </a:extLst>
          </p:cNvPr>
          <p:cNvPicPr>
            <a:picLocks noChangeAspect="1"/>
          </p:cNvPicPr>
          <p:nvPr/>
        </p:nvPicPr>
        <p:blipFill>
          <a:blip r:embed="rId4"/>
          <a:stretch>
            <a:fillRect/>
          </a:stretch>
        </p:blipFill>
        <p:spPr>
          <a:xfrm>
            <a:off x="5829592" y="1274339"/>
            <a:ext cx="2900363" cy="1914525"/>
          </a:xfrm>
          <a:prstGeom prst="rect">
            <a:avLst/>
          </a:prstGeom>
        </p:spPr>
      </p:pic>
      <p:pic>
        <p:nvPicPr>
          <p:cNvPr id="5" name="Picture 4">
            <a:extLst>
              <a:ext uri="{FF2B5EF4-FFF2-40B4-BE49-F238E27FC236}">
                <a16:creationId xmlns:a16="http://schemas.microsoft.com/office/drawing/2014/main" id="{6FA11B24-2CD2-4EE9-BF76-6E370903548A}"/>
              </a:ext>
            </a:extLst>
          </p:cNvPr>
          <p:cNvPicPr>
            <a:picLocks noChangeAspect="1"/>
          </p:cNvPicPr>
          <p:nvPr/>
        </p:nvPicPr>
        <p:blipFill>
          <a:blip r:embed="rId5"/>
          <a:stretch>
            <a:fillRect/>
          </a:stretch>
        </p:blipFill>
        <p:spPr>
          <a:xfrm>
            <a:off x="271755" y="3235300"/>
            <a:ext cx="3000375" cy="1964531"/>
          </a:xfrm>
          <a:prstGeom prst="rect">
            <a:avLst/>
          </a:prstGeom>
        </p:spPr>
      </p:pic>
      <p:pic>
        <p:nvPicPr>
          <p:cNvPr id="6" name="Picture 5">
            <a:extLst>
              <a:ext uri="{FF2B5EF4-FFF2-40B4-BE49-F238E27FC236}">
                <a16:creationId xmlns:a16="http://schemas.microsoft.com/office/drawing/2014/main" id="{A168AE01-F2AA-4508-B715-00A8208EB4E8}"/>
              </a:ext>
            </a:extLst>
          </p:cNvPr>
          <p:cNvPicPr>
            <a:picLocks noChangeAspect="1"/>
          </p:cNvPicPr>
          <p:nvPr/>
        </p:nvPicPr>
        <p:blipFill>
          <a:blip r:embed="rId6"/>
          <a:stretch>
            <a:fillRect/>
          </a:stretch>
        </p:blipFill>
        <p:spPr>
          <a:xfrm>
            <a:off x="3093537" y="3300343"/>
            <a:ext cx="2993231" cy="1907381"/>
          </a:xfrm>
          <a:prstGeom prst="rect">
            <a:avLst/>
          </a:prstGeom>
        </p:spPr>
      </p:pic>
      <p:pic>
        <p:nvPicPr>
          <p:cNvPr id="7" name="Picture 6">
            <a:extLst>
              <a:ext uri="{FF2B5EF4-FFF2-40B4-BE49-F238E27FC236}">
                <a16:creationId xmlns:a16="http://schemas.microsoft.com/office/drawing/2014/main" id="{92D53EBD-4C5D-498A-ADC2-A27700CAF64A}"/>
              </a:ext>
            </a:extLst>
          </p:cNvPr>
          <p:cNvPicPr>
            <a:picLocks noChangeAspect="1"/>
          </p:cNvPicPr>
          <p:nvPr/>
        </p:nvPicPr>
        <p:blipFill>
          <a:blip r:embed="rId7"/>
          <a:stretch>
            <a:fillRect/>
          </a:stretch>
        </p:blipFill>
        <p:spPr>
          <a:xfrm>
            <a:off x="2382413" y="5351349"/>
            <a:ext cx="6488866" cy="1288569"/>
          </a:xfrm>
          <a:prstGeom prst="rect">
            <a:avLst/>
          </a:prstGeom>
        </p:spPr>
      </p:pic>
      <p:sp>
        <p:nvSpPr>
          <p:cNvPr id="8" name="Title 1">
            <a:extLst>
              <a:ext uri="{FF2B5EF4-FFF2-40B4-BE49-F238E27FC236}">
                <a16:creationId xmlns:a16="http://schemas.microsoft.com/office/drawing/2014/main" id="{2260923F-298E-4AEB-B63B-1CD84A4F3722}"/>
              </a:ext>
            </a:extLst>
          </p:cNvPr>
          <p:cNvSpPr txBox="1">
            <a:spLocks/>
          </p:cNvSpPr>
          <p:nvPr/>
        </p:nvSpPr>
        <p:spPr>
          <a:xfrm>
            <a:off x="193221" y="278040"/>
            <a:ext cx="7886700" cy="476703"/>
          </a:xfrm>
          <a:prstGeom prst="rect">
            <a:avLst/>
          </a:prstGeom>
        </p:spPr>
        <p:txBody>
          <a:bodyPr>
            <a:normAutofit/>
          </a:bodyPr>
          <a:lstStyle>
            <a:lvl1pPr algn="l" defTabSz="685800" rtl="0" eaLnBrk="1" latinLnBrk="0" hangingPunct="1">
              <a:lnSpc>
                <a:spcPct val="90000"/>
              </a:lnSpc>
              <a:spcBef>
                <a:spcPct val="0"/>
              </a:spcBef>
              <a:buNone/>
              <a:defRPr lang="en-US" sz="2200" b="1" kern="1200" dirty="0">
                <a:solidFill>
                  <a:srgbClr val="6964D1"/>
                </a:solidFill>
                <a:latin typeface="Arial" pitchFamily="34" charset="0"/>
                <a:ea typeface="+mj-ea"/>
                <a:cs typeface="Arial" pitchFamily="34" charset="0"/>
              </a:defRPr>
            </a:lvl1pPr>
          </a:lstStyle>
          <a:p>
            <a:pPr defTabSz="914400" fontAlgn="base">
              <a:lnSpc>
                <a:spcPts val="2251"/>
              </a:lnSpc>
              <a:spcAft>
                <a:spcPct val="0"/>
              </a:spcAft>
            </a:pPr>
            <a:r>
              <a:rPr lang="en-US" dirty="0"/>
              <a:t>Examples</a:t>
            </a:r>
          </a:p>
        </p:txBody>
      </p:sp>
      <p:sp>
        <p:nvSpPr>
          <p:cNvPr id="9" name="Rectangle 8"/>
          <p:cNvSpPr/>
          <p:nvPr/>
        </p:nvSpPr>
        <p:spPr>
          <a:xfrm>
            <a:off x="291012" y="848223"/>
            <a:ext cx="797560" cy="124234"/>
          </a:xfrm>
          <a:prstGeom prst="rect">
            <a:avLst/>
          </a:prstGeom>
          <a:solidFill>
            <a:srgbClr val="696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Tree>
    <p:extLst>
      <p:ext uri="{BB962C8B-B14F-4D97-AF65-F5344CB8AC3E}">
        <p14:creationId xmlns:p14="http://schemas.microsoft.com/office/powerpoint/2010/main" val="35616357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4191E8D-5C7C-4B80-AEB9-DA35E95634D3}"/>
              </a:ext>
            </a:extLst>
          </p:cNvPr>
          <p:cNvPicPr>
            <a:picLocks noChangeAspect="1"/>
          </p:cNvPicPr>
          <p:nvPr/>
        </p:nvPicPr>
        <p:blipFill rotWithShape="1">
          <a:blip r:embed="rId2"/>
          <a:srcRect t="3655" b="58229"/>
          <a:stretch/>
        </p:blipFill>
        <p:spPr>
          <a:xfrm>
            <a:off x="291011" y="1065937"/>
            <a:ext cx="8823085" cy="2973799"/>
          </a:xfrm>
          <a:prstGeom prst="rect">
            <a:avLst/>
          </a:prstGeom>
        </p:spPr>
      </p:pic>
      <p:sp>
        <p:nvSpPr>
          <p:cNvPr id="4" name="Title 1">
            <a:extLst>
              <a:ext uri="{FF2B5EF4-FFF2-40B4-BE49-F238E27FC236}">
                <a16:creationId xmlns:a16="http://schemas.microsoft.com/office/drawing/2014/main" id="{2260923F-298E-4AEB-B63B-1CD84A4F3722}"/>
              </a:ext>
            </a:extLst>
          </p:cNvPr>
          <p:cNvSpPr txBox="1">
            <a:spLocks/>
          </p:cNvSpPr>
          <p:nvPr/>
        </p:nvSpPr>
        <p:spPr>
          <a:xfrm>
            <a:off x="193221" y="278040"/>
            <a:ext cx="7886700" cy="476703"/>
          </a:xfrm>
          <a:prstGeom prst="rect">
            <a:avLst/>
          </a:prstGeom>
        </p:spPr>
        <p:txBody>
          <a:bodyPr>
            <a:normAutofit/>
          </a:bodyPr>
          <a:lstStyle>
            <a:lvl1pPr algn="l" defTabSz="685800" rtl="0" eaLnBrk="1" latinLnBrk="0" hangingPunct="1">
              <a:lnSpc>
                <a:spcPct val="90000"/>
              </a:lnSpc>
              <a:spcBef>
                <a:spcPct val="0"/>
              </a:spcBef>
              <a:buNone/>
              <a:defRPr lang="en-US" sz="2200" b="1" kern="1200" dirty="0">
                <a:solidFill>
                  <a:srgbClr val="6964D1"/>
                </a:solidFill>
                <a:latin typeface="Arial" pitchFamily="34" charset="0"/>
                <a:ea typeface="+mj-ea"/>
                <a:cs typeface="Arial" pitchFamily="34" charset="0"/>
              </a:defRPr>
            </a:lvl1pPr>
          </a:lstStyle>
          <a:p>
            <a:pPr defTabSz="914400" fontAlgn="base">
              <a:lnSpc>
                <a:spcPts val="2251"/>
              </a:lnSpc>
              <a:spcAft>
                <a:spcPct val="0"/>
              </a:spcAft>
            </a:pPr>
            <a:r>
              <a:rPr lang="en-US" dirty="0"/>
              <a:t>Multi-Collinearity </a:t>
            </a:r>
          </a:p>
        </p:txBody>
      </p:sp>
      <p:sp>
        <p:nvSpPr>
          <p:cNvPr id="5" name="Rectangle 4"/>
          <p:cNvSpPr/>
          <p:nvPr/>
        </p:nvSpPr>
        <p:spPr>
          <a:xfrm>
            <a:off x="291012" y="848223"/>
            <a:ext cx="797560" cy="124234"/>
          </a:xfrm>
          <a:prstGeom prst="rect">
            <a:avLst/>
          </a:prstGeom>
          <a:solidFill>
            <a:srgbClr val="696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pic>
        <p:nvPicPr>
          <p:cNvPr id="6" name="Picture 5">
            <a:extLst>
              <a:ext uri="{FF2B5EF4-FFF2-40B4-BE49-F238E27FC236}">
                <a16:creationId xmlns:a16="http://schemas.microsoft.com/office/drawing/2014/main" id="{E4191E8D-5C7C-4B80-AEB9-DA35E95634D3}"/>
              </a:ext>
            </a:extLst>
          </p:cNvPr>
          <p:cNvPicPr>
            <a:picLocks noChangeAspect="1"/>
          </p:cNvPicPr>
          <p:nvPr/>
        </p:nvPicPr>
        <p:blipFill rotWithShape="1">
          <a:blip r:embed="rId2"/>
          <a:srcRect t="43450" r="36963"/>
          <a:stretch/>
        </p:blipFill>
        <p:spPr>
          <a:xfrm>
            <a:off x="291011" y="4105269"/>
            <a:ext cx="3219826" cy="2554204"/>
          </a:xfrm>
          <a:prstGeom prst="rect">
            <a:avLst/>
          </a:prstGeom>
        </p:spPr>
      </p:pic>
      <p:pic>
        <p:nvPicPr>
          <p:cNvPr id="3" name="Picture 2">
            <a:extLst>
              <a:ext uri="{FF2B5EF4-FFF2-40B4-BE49-F238E27FC236}">
                <a16:creationId xmlns:a16="http://schemas.microsoft.com/office/drawing/2014/main" id="{92D56200-7374-41C4-9C79-FB41AB71046D}"/>
              </a:ext>
            </a:extLst>
          </p:cNvPr>
          <p:cNvPicPr>
            <a:picLocks noChangeAspect="1"/>
          </p:cNvPicPr>
          <p:nvPr/>
        </p:nvPicPr>
        <p:blipFill>
          <a:blip r:embed="rId3"/>
          <a:stretch>
            <a:fillRect/>
          </a:stretch>
        </p:blipFill>
        <p:spPr>
          <a:xfrm>
            <a:off x="1375175" y="4133216"/>
            <a:ext cx="7576352" cy="477621"/>
          </a:xfrm>
          <a:prstGeom prst="rect">
            <a:avLst/>
          </a:prstGeom>
        </p:spPr>
      </p:pic>
    </p:spTree>
    <p:extLst>
      <p:ext uri="{BB962C8B-B14F-4D97-AF65-F5344CB8AC3E}">
        <p14:creationId xmlns:p14="http://schemas.microsoft.com/office/powerpoint/2010/main" val="33351130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BE20D58-6D77-4D2C-B608-4D43223B0A3C}"/>
              </a:ext>
            </a:extLst>
          </p:cNvPr>
          <p:cNvPicPr>
            <a:picLocks noChangeAspect="1"/>
          </p:cNvPicPr>
          <p:nvPr/>
        </p:nvPicPr>
        <p:blipFill>
          <a:blip r:embed="rId2"/>
          <a:stretch>
            <a:fillRect/>
          </a:stretch>
        </p:blipFill>
        <p:spPr>
          <a:xfrm>
            <a:off x="310437" y="1027835"/>
            <a:ext cx="8582367" cy="5329881"/>
          </a:xfrm>
          <a:prstGeom prst="rect">
            <a:avLst/>
          </a:prstGeom>
        </p:spPr>
      </p:pic>
      <p:sp>
        <p:nvSpPr>
          <p:cNvPr id="3" name="Title 1">
            <a:extLst>
              <a:ext uri="{FF2B5EF4-FFF2-40B4-BE49-F238E27FC236}">
                <a16:creationId xmlns:a16="http://schemas.microsoft.com/office/drawing/2014/main" id="{2260923F-298E-4AEB-B63B-1CD84A4F3722}"/>
              </a:ext>
            </a:extLst>
          </p:cNvPr>
          <p:cNvSpPr txBox="1">
            <a:spLocks/>
          </p:cNvSpPr>
          <p:nvPr/>
        </p:nvSpPr>
        <p:spPr>
          <a:xfrm>
            <a:off x="193221" y="278040"/>
            <a:ext cx="7886700" cy="476703"/>
          </a:xfrm>
          <a:prstGeom prst="rect">
            <a:avLst/>
          </a:prstGeom>
        </p:spPr>
        <p:txBody>
          <a:bodyPr>
            <a:normAutofit/>
          </a:bodyPr>
          <a:lstStyle>
            <a:lvl1pPr algn="l" defTabSz="685800" rtl="0" eaLnBrk="1" latinLnBrk="0" hangingPunct="1">
              <a:lnSpc>
                <a:spcPct val="90000"/>
              </a:lnSpc>
              <a:spcBef>
                <a:spcPct val="0"/>
              </a:spcBef>
              <a:buNone/>
              <a:defRPr lang="en-US" sz="2200" b="1" kern="1200" dirty="0">
                <a:solidFill>
                  <a:srgbClr val="6964D1"/>
                </a:solidFill>
                <a:latin typeface="Arial" pitchFamily="34" charset="0"/>
                <a:ea typeface="+mj-ea"/>
                <a:cs typeface="Arial" pitchFamily="34" charset="0"/>
              </a:defRPr>
            </a:lvl1pPr>
          </a:lstStyle>
          <a:p>
            <a:pPr defTabSz="914400" fontAlgn="base">
              <a:lnSpc>
                <a:spcPts val="2251"/>
              </a:lnSpc>
              <a:spcAft>
                <a:spcPct val="0"/>
              </a:spcAft>
            </a:pPr>
            <a:r>
              <a:rPr lang="en-US" dirty="0"/>
              <a:t>Multi-Collinearity and Variance Inflation Factor (VIF)</a:t>
            </a:r>
          </a:p>
        </p:txBody>
      </p:sp>
      <p:sp>
        <p:nvSpPr>
          <p:cNvPr id="4" name="Rectangle 3"/>
          <p:cNvSpPr/>
          <p:nvPr/>
        </p:nvSpPr>
        <p:spPr>
          <a:xfrm>
            <a:off x="291012" y="848223"/>
            <a:ext cx="797560" cy="124234"/>
          </a:xfrm>
          <a:prstGeom prst="rect">
            <a:avLst/>
          </a:prstGeom>
          <a:solidFill>
            <a:srgbClr val="696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Tree>
    <p:extLst>
      <p:ext uri="{BB962C8B-B14F-4D97-AF65-F5344CB8AC3E}">
        <p14:creationId xmlns:p14="http://schemas.microsoft.com/office/powerpoint/2010/main" val="2306187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2D4E8F7-B8DE-4305-A18E-20178ADED237}"/>
              </a:ext>
            </a:extLst>
          </p:cNvPr>
          <p:cNvPicPr>
            <a:picLocks noChangeAspect="1"/>
          </p:cNvPicPr>
          <p:nvPr/>
        </p:nvPicPr>
        <p:blipFill>
          <a:blip r:embed="rId2"/>
          <a:stretch>
            <a:fillRect/>
          </a:stretch>
        </p:blipFill>
        <p:spPr>
          <a:xfrm>
            <a:off x="193221" y="1191777"/>
            <a:ext cx="8938627" cy="4512987"/>
          </a:xfrm>
          <a:prstGeom prst="rect">
            <a:avLst/>
          </a:prstGeom>
        </p:spPr>
      </p:pic>
      <p:sp>
        <p:nvSpPr>
          <p:cNvPr id="4" name="Title 1">
            <a:extLst>
              <a:ext uri="{FF2B5EF4-FFF2-40B4-BE49-F238E27FC236}">
                <a16:creationId xmlns:a16="http://schemas.microsoft.com/office/drawing/2014/main" id="{2260923F-298E-4AEB-B63B-1CD84A4F3722}"/>
              </a:ext>
            </a:extLst>
          </p:cNvPr>
          <p:cNvSpPr txBox="1">
            <a:spLocks/>
          </p:cNvSpPr>
          <p:nvPr/>
        </p:nvSpPr>
        <p:spPr>
          <a:xfrm>
            <a:off x="193221" y="278040"/>
            <a:ext cx="7886700" cy="476703"/>
          </a:xfrm>
          <a:prstGeom prst="rect">
            <a:avLst/>
          </a:prstGeom>
        </p:spPr>
        <p:txBody>
          <a:bodyPr>
            <a:normAutofit/>
          </a:bodyPr>
          <a:lstStyle>
            <a:lvl1pPr algn="l" defTabSz="685800" rtl="0" eaLnBrk="1" latinLnBrk="0" hangingPunct="1">
              <a:lnSpc>
                <a:spcPct val="90000"/>
              </a:lnSpc>
              <a:spcBef>
                <a:spcPct val="0"/>
              </a:spcBef>
              <a:buNone/>
              <a:defRPr lang="en-US" sz="2200" b="1" kern="1200" dirty="0">
                <a:solidFill>
                  <a:srgbClr val="6964D1"/>
                </a:solidFill>
                <a:latin typeface="Arial" pitchFamily="34" charset="0"/>
                <a:ea typeface="+mj-ea"/>
                <a:cs typeface="Arial" pitchFamily="34" charset="0"/>
              </a:defRPr>
            </a:lvl1pPr>
          </a:lstStyle>
          <a:p>
            <a:pPr defTabSz="914400" fontAlgn="base">
              <a:lnSpc>
                <a:spcPts val="2251"/>
              </a:lnSpc>
              <a:spcAft>
                <a:spcPct val="0"/>
              </a:spcAft>
            </a:pPr>
            <a:r>
              <a:rPr lang="en-US" dirty="0"/>
              <a:t>Fitting Our Second Model</a:t>
            </a:r>
          </a:p>
        </p:txBody>
      </p:sp>
      <p:sp>
        <p:nvSpPr>
          <p:cNvPr id="5" name="Rectangle 4"/>
          <p:cNvSpPr/>
          <p:nvPr/>
        </p:nvSpPr>
        <p:spPr>
          <a:xfrm>
            <a:off x="291012" y="848223"/>
            <a:ext cx="797560" cy="124234"/>
          </a:xfrm>
          <a:prstGeom prst="rect">
            <a:avLst/>
          </a:prstGeom>
          <a:solidFill>
            <a:srgbClr val="696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Tree>
    <p:extLst>
      <p:ext uri="{BB962C8B-B14F-4D97-AF65-F5344CB8AC3E}">
        <p14:creationId xmlns:p14="http://schemas.microsoft.com/office/powerpoint/2010/main" val="10713738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C1F48DA-8F2A-4155-8B16-0E50125C13CA}"/>
              </a:ext>
            </a:extLst>
          </p:cNvPr>
          <p:cNvPicPr>
            <a:picLocks noChangeAspect="1"/>
          </p:cNvPicPr>
          <p:nvPr/>
        </p:nvPicPr>
        <p:blipFill>
          <a:blip r:embed="rId2"/>
          <a:stretch>
            <a:fillRect/>
          </a:stretch>
        </p:blipFill>
        <p:spPr>
          <a:xfrm>
            <a:off x="245262" y="1110468"/>
            <a:ext cx="8432582" cy="4558152"/>
          </a:xfrm>
          <a:prstGeom prst="rect">
            <a:avLst/>
          </a:prstGeom>
        </p:spPr>
      </p:pic>
      <p:sp>
        <p:nvSpPr>
          <p:cNvPr id="5" name="Title 1">
            <a:extLst>
              <a:ext uri="{FF2B5EF4-FFF2-40B4-BE49-F238E27FC236}">
                <a16:creationId xmlns:a16="http://schemas.microsoft.com/office/drawing/2014/main" id="{2260923F-298E-4AEB-B63B-1CD84A4F3722}"/>
              </a:ext>
            </a:extLst>
          </p:cNvPr>
          <p:cNvSpPr txBox="1">
            <a:spLocks/>
          </p:cNvSpPr>
          <p:nvPr/>
        </p:nvSpPr>
        <p:spPr>
          <a:xfrm>
            <a:off x="193221" y="278040"/>
            <a:ext cx="7886700" cy="476703"/>
          </a:xfrm>
          <a:prstGeom prst="rect">
            <a:avLst/>
          </a:prstGeom>
        </p:spPr>
        <p:txBody>
          <a:bodyPr>
            <a:normAutofit/>
          </a:bodyPr>
          <a:lstStyle>
            <a:lvl1pPr algn="l" defTabSz="685800" rtl="0" eaLnBrk="1" latinLnBrk="0" hangingPunct="1">
              <a:lnSpc>
                <a:spcPct val="90000"/>
              </a:lnSpc>
              <a:spcBef>
                <a:spcPct val="0"/>
              </a:spcBef>
              <a:buNone/>
              <a:defRPr lang="en-US" sz="2200" b="1" kern="1200" dirty="0">
                <a:solidFill>
                  <a:srgbClr val="6964D1"/>
                </a:solidFill>
                <a:latin typeface="Arial" pitchFamily="34" charset="0"/>
                <a:ea typeface="+mj-ea"/>
                <a:cs typeface="Arial" pitchFamily="34" charset="0"/>
              </a:defRPr>
            </a:lvl1pPr>
          </a:lstStyle>
          <a:p>
            <a:pPr defTabSz="914400" fontAlgn="base">
              <a:lnSpc>
                <a:spcPts val="2251"/>
              </a:lnSpc>
              <a:spcAft>
                <a:spcPct val="0"/>
              </a:spcAft>
            </a:pPr>
            <a:r>
              <a:rPr lang="en-US" dirty="0"/>
              <a:t>Mean Square Error Rate</a:t>
            </a:r>
          </a:p>
        </p:txBody>
      </p:sp>
      <p:sp>
        <p:nvSpPr>
          <p:cNvPr id="6" name="Rectangle 5"/>
          <p:cNvSpPr/>
          <p:nvPr/>
        </p:nvSpPr>
        <p:spPr>
          <a:xfrm>
            <a:off x="291012" y="848223"/>
            <a:ext cx="797560" cy="124234"/>
          </a:xfrm>
          <a:prstGeom prst="rect">
            <a:avLst/>
          </a:prstGeom>
          <a:solidFill>
            <a:srgbClr val="696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Tree>
    <p:extLst>
      <p:ext uri="{BB962C8B-B14F-4D97-AF65-F5344CB8AC3E}">
        <p14:creationId xmlns:p14="http://schemas.microsoft.com/office/powerpoint/2010/main" val="1611238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 y="-25399"/>
            <a:ext cx="9143999" cy="1002135"/>
          </a:xfrm>
        </p:spPr>
        <p:txBody>
          <a:bodyPr/>
          <a:lstStyle/>
          <a:p>
            <a:r>
              <a:rPr lang="en-US"/>
              <a:t>Agenda</a:t>
            </a:r>
          </a:p>
        </p:txBody>
      </p:sp>
      <p:sp>
        <p:nvSpPr>
          <p:cNvPr id="15" name="Text Placeholder 14"/>
          <p:cNvSpPr>
            <a:spLocks noGrp="1"/>
          </p:cNvSpPr>
          <p:nvPr>
            <p:ph type="body" sz="quarter" idx="11"/>
          </p:nvPr>
        </p:nvSpPr>
        <p:spPr>
          <a:xfrm>
            <a:off x="359594" y="1603445"/>
            <a:ext cx="8965065" cy="300082"/>
          </a:xfrm>
        </p:spPr>
        <p:txBody>
          <a:bodyPr/>
          <a:lstStyle/>
          <a:p>
            <a:pPr>
              <a:tabLst>
                <a:tab pos="7281679" algn="l"/>
              </a:tabLst>
            </a:pPr>
            <a:r>
              <a:rPr lang="en-US" dirty="0"/>
              <a:t>Topic                                                                                                                             approx. time</a:t>
            </a:r>
          </a:p>
        </p:txBody>
      </p:sp>
      <p:sp>
        <p:nvSpPr>
          <p:cNvPr id="7" name="Content Placeholder 6"/>
          <p:cNvSpPr>
            <a:spLocks noGrp="1"/>
          </p:cNvSpPr>
          <p:nvPr>
            <p:ph sz="quarter" idx="15"/>
          </p:nvPr>
        </p:nvSpPr>
        <p:spPr>
          <a:xfrm>
            <a:off x="359593" y="2204830"/>
            <a:ext cx="8496535" cy="3022263"/>
          </a:xfrm>
        </p:spPr>
        <p:txBody>
          <a:bodyPr>
            <a:normAutofit/>
          </a:bodyPr>
          <a:lstStyle/>
          <a:p>
            <a:pPr marL="316531" indent="-316531">
              <a:buAutoNum type="arabicPeriod"/>
              <a:tabLst>
                <a:tab pos="7281679" algn="l"/>
              </a:tabLst>
            </a:pPr>
            <a:r>
              <a:rPr lang="en-US" dirty="0"/>
              <a:t>Linear Regression	20 min.</a:t>
            </a:r>
          </a:p>
          <a:p>
            <a:pPr marL="316531" indent="-316531">
              <a:buAutoNum type="arabicPeriod"/>
              <a:tabLst>
                <a:tab pos="7281679" algn="l"/>
              </a:tabLst>
            </a:pPr>
            <a:r>
              <a:rPr lang="en-US" dirty="0"/>
              <a:t>Code Review and Answers 	50 min.</a:t>
            </a:r>
          </a:p>
          <a:p>
            <a:pPr marL="316531" indent="-316531">
              <a:buAutoNum type="arabicPeriod"/>
              <a:tabLst>
                <a:tab pos="7281679" algn="l"/>
              </a:tabLst>
            </a:pPr>
            <a:r>
              <a:rPr lang="en-US" dirty="0"/>
              <a:t>Questions 	20 min.		</a:t>
            </a:r>
          </a:p>
          <a:p>
            <a:pPr marL="0" indent="0">
              <a:buNone/>
              <a:tabLst>
                <a:tab pos="7281679" algn="l"/>
              </a:tabLst>
            </a:pPr>
            <a:r>
              <a:rPr lang="en-US" dirty="0"/>
              <a:t>As your first introduction to Data Science, you will start with one of the most famous and classic techniques: Linear Regression. You will be able to put your new skills to the test as you build a supervised learning prediction module in python with a Boston Housing data set!</a:t>
            </a:r>
          </a:p>
          <a:p>
            <a:pPr marL="0" indent="0">
              <a:buNone/>
              <a:tabLst>
                <a:tab pos="7281679" algn="l"/>
              </a:tabLst>
            </a:pPr>
            <a:endParaRPr lang="en-US" dirty="0"/>
          </a:p>
          <a:p>
            <a:pPr marL="0" indent="0">
              <a:buNone/>
              <a:tabLst>
                <a:tab pos="7281679" algn="l"/>
              </a:tabLst>
            </a:pPr>
            <a:r>
              <a:rPr lang="en-US" b="1" dirty="0"/>
              <a:t>Acknowledgements:</a:t>
            </a:r>
          </a:p>
          <a:p>
            <a:pPr>
              <a:tabLst>
                <a:tab pos="7281679" algn="l"/>
              </a:tabLst>
            </a:pPr>
            <a:r>
              <a:rPr lang="en-US" dirty="0"/>
              <a:t>This material was first created for the </a:t>
            </a:r>
            <a:r>
              <a:rPr lang="en-US" b="1" dirty="0"/>
              <a:t>2017 German Connect and Learn Initiative</a:t>
            </a:r>
          </a:p>
          <a:p>
            <a:pPr>
              <a:tabLst>
                <a:tab pos="7281679" algn="l"/>
              </a:tabLst>
            </a:pPr>
            <a:r>
              <a:rPr lang="en-US" dirty="0"/>
              <a:t>The presentation has been repurposed for Global Innovators Month by </a:t>
            </a:r>
            <a:r>
              <a:rPr lang="en-US" b="1" dirty="0"/>
              <a:t>Brian Halperin </a:t>
            </a:r>
            <a:r>
              <a:rPr lang="en-US" dirty="0"/>
              <a:t>and</a:t>
            </a:r>
            <a:r>
              <a:rPr lang="en-US" b="1" dirty="0"/>
              <a:t> Julie Buard</a:t>
            </a:r>
            <a:endParaRPr lang="en-US" dirty="0"/>
          </a:p>
          <a:p>
            <a:pPr marL="0" indent="0">
              <a:buNone/>
              <a:tabLst>
                <a:tab pos="7281679" algn="l"/>
              </a:tabLst>
            </a:pPr>
            <a:endParaRPr lang="en-US" dirty="0"/>
          </a:p>
        </p:txBody>
      </p:sp>
    </p:spTree>
    <p:extLst>
      <p:ext uri="{BB962C8B-B14F-4D97-AF65-F5344CB8AC3E}">
        <p14:creationId xmlns:p14="http://schemas.microsoft.com/office/powerpoint/2010/main" val="23375635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E246539-0A8C-452C-9D01-70AAE6CF366B}"/>
              </a:ext>
            </a:extLst>
          </p:cNvPr>
          <p:cNvPicPr>
            <a:picLocks noChangeAspect="1"/>
          </p:cNvPicPr>
          <p:nvPr/>
        </p:nvPicPr>
        <p:blipFill rotWithShape="1">
          <a:blip r:embed="rId2"/>
          <a:srcRect r="37021" b="47767"/>
          <a:stretch/>
        </p:blipFill>
        <p:spPr>
          <a:xfrm>
            <a:off x="291012" y="1268490"/>
            <a:ext cx="6330347" cy="4338576"/>
          </a:xfrm>
          <a:prstGeom prst="rect">
            <a:avLst/>
          </a:prstGeom>
        </p:spPr>
      </p:pic>
      <p:sp>
        <p:nvSpPr>
          <p:cNvPr id="5" name="Title 1">
            <a:extLst>
              <a:ext uri="{FF2B5EF4-FFF2-40B4-BE49-F238E27FC236}">
                <a16:creationId xmlns:a16="http://schemas.microsoft.com/office/drawing/2014/main" id="{2260923F-298E-4AEB-B63B-1CD84A4F3722}"/>
              </a:ext>
            </a:extLst>
          </p:cNvPr>
          <p:cNvSpPr txBox="1">
            <a:spLocks/>
          </p:cNvSpPr>
          <p:nvPr/>
        </p:nvSpPr>
        <p:spPr>
          <a:xfrm>
            <a:off x="193221" y="278040"/>
            <a:ext cx="7886700" cy="476703"/>
          </a:xfrm>
          <a:prstGeom prst="rect">
            <a:avLst/>
          </a:prstGeom>
        </p:spPr>
        <p:txBody>
          <a:bodyPr>
            <a:normAutofit/>
          </a:bodyPr>
          <a:lstStyle>
            <a:lvl1pPr algn="l" defTabSz="685800" rtl="0" eaLnBrk="1" latinLnBrk="0" hangingPunct="1">
              <a:lnSpc>
                <a:spcPct val="90000"/>
              </a:lnSpc>
              <a:spcBef>
                <a:spcPct val="0"/>
              </a:spcBef>
              <a:buNone/>
              <a:defRPr lang="en-US" sz="2200" b="1" kern="1200" dirty="0">
                <a:solidFill>
                  <a:srgbClr val="6964D1"/>
                </a:solidFill>
                <a:latin typeface="Arial" pitchFamily="34" charset="0"/>
                <a:ea typeface="+mj-ea"/>
                <a:cs typeface="Arial" pitchFamily="34" charset="0"/>
              </a:defRPr>
            </a:lvl1pPr>
          </a:lstStyle>
          <a:p>
            <a:pPr defTabSz="914400" fontAlgn="base">
              <a:lnSpc>
                <a:spcPts val="2251"/>
              </a:lnSpc>
              <a:spcAft>
                <a:spcPct val="0"/>
              </a:spcAft>
            </a:pPr>
            <a:r>
              <a:rPr lang="en-US" dirty="0"/>
              <a:t>Model Performances</a:t>
            </a:r>
          </a:p>
        </p:txBody>
      </p:sp>
      <p:sp>
        <p:nvSpPr>
          <p:cNvPr id="6" name="Rectangle 5"/>
          <p:cNvSpPr/>
          <p:nvPr/>
        </p:nvSpPr>
        <p:spPr>
          <a:xfrm>
            <a:off x="291012" y="848223"/>
            <a:ext cx="797560" cy="124234"/>
          </a:xfrm>
          <a:prstGeom prst="rect">
            <a:avLst/>
          </a:prstGeom>
          <a:solidFill>
            <a:srgbClr val="696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pic>
        <p:nvPicPr>
          <p:cNvPr id="7" name="Picture 6">
            <a:extLst>
              <a:ext uri="{FF2B5EF4-FFF2-40B4-BE49-F238E27FC236}">
                <a16:creationId xmlns:a16="http://schemas.microsoft.com/office/drawing/2014/main" id="{FE246539-0A8C-452C-9D01-70AAE6CF366B}"/>
              </a:ext>
            </a:extLst>
          </p:cNvPr>
          <p:cNvPicPr>
            <a:picLocks noChangeAspect="1"/>
          </p:cNvPicPr>
          <p:nvPr/>
        </p:nvPicPr>
        <p:blipFill rotWithShape="1">
          <a:blip r:embed="rId2"/>
          <a:srcRect l="1" t="53959" r="61343"/>
          <a:stretch/>
        </p:blipFill>
        <p:spPr>
          <a:xfrm>
            <a:off x="4815911" y="2341631"/>
            <a:ext cx="4127839" cy="4062788"/>
          </a:xfrm>
          <a:prstGeom prst="rect">
            <a:avLst/>
          </a:prstGeom>
        </p:spPr>
      </p:pic>
    </p:spTree>
    <p:extLst>
      <p:ext uri="{BB962C8B-B14F-4D97-AF65-F5344CB8AC3E}">
        <p14:creationId xmlns:p14="http://schemas.microsoft.com/office/powerpoint/2010/main" val="26049015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D7AFB79-84C7-44A3-B8BA-197ADCB17DE3}"/>
              </a:ext>
            </a:extLst>
          </p:cNvPr>
          <p:cNvPicPr>
            <a:picLocks noChangeAspect="1"/>
          </p:cNvPicPr>
          <p:nvPr/>
        </p:nvPicPr>
        <p:blipFill>
          <a:blip r:embed="rId2"/>
          <a:stretch>
            <a:fillRect/>
          </a:stretch>
        </p:blipFill>
        <p:spPr>
          <a:xfrm>
            <a:off x="193221" y="1065937"/>
            <a:ext cx="8799130" cy="5525932"/>
          </a:xfrm>
          <a:prstGeom prst="rect">
            <a:avLst/>
          </a:prstGeom>
        </p:spPr>
      </p:pic>
      <p:sp>
        <p:nvSpPr>
          <p:cNvPr id="5" name="Title 1">
            <a:extLst>
              <a:ext uri="{FF2B5EF4-FFF2-40B4-BE49-F238E27FC236}">
                <a16:creationId xmlns:a16="http://schemas.microsoft.com/office/drawing/2014/main" id="{2260923F-298E-4AEB-B63B-1CD84A4F3722}"/>
              </a:ext>
            </a:extLst>
          </p:cNvPr>
          <p:cNvSpPr txBox="1">
            <a:spLocks/>
          </p:cNvSpPr>
          <p:nvPr/>
        </p:nvSpPr>
        <p:spPr>
          <a:xfrm>
            <a:off x="193221" y="278040"/>
            <a:ext cx="7886700" cy="476703"/>
          </a:xfrm>
          <a:prstGeom prst="rect">
            <a:avLst/>
          </a:prstGeom>
        </p:spPr>
        <p:txBody>
          <a:bodyPr>
            <a:normAutofit/>
          </a:bodyPr>
          <a:lstStyle>
            <a:lvl1pPr algn="l" defTabSz="685800" rtl="0" eaLnBrk="1" latinLnBrk="0" hangingPunct="1">
              <a:lnSpc>
                <a:spcPct val="90000"/>
              </a:lnSpc>
              <a:spcBef>
                <a:spcPct val="0"/>
              </a:spcBef>
              <a:buNone/>
              <a:defRPr lang="en-US" sz="2200" b="1" kern="1200" dirty="0">
                <a:solidFill>
                  <a:srgbClr val="6964D1"/>
                </a:solidFill>
                <a:latin typeface="Arial" pitchFamily="34" charset="0"/>
                <a:ea typeface="+mj-ea"/>
                <a:cs typeface="Arial" pitchFamily="34" charset="0"/>
              </a:defRPr>
            </a:lvl1pPr>
          </a:lstStyle>
          <a:p>
            <a:pPr defTabSz="914400" fontAlgn="base">
              <a:lnSpc>
                <a:spcPts val="2251"/>
              </a:lnSpc>
              <a:spcAft>
                <a:spcPct val="0"/>
              </a:spcAft>
            </a:pPr>
            <a:r>
              <a:rPr lang="en-US" dirty="0"/>
              <a:t>Fitting our Third Model</a:t>
            </a:r>
          </a:p>
        </p:txBody>
      </p:sp>
      <p:sp>
        <p:nvSpPr>
          <p:cNvPr id="6" name="Rectangle 5"/>
          <p:cNvSpPr/>
          <p:nvPr/>
        </p:nvSpPr>
        <p:spPr>
          <a:xfrm>
            <a:off x="291012" y="848223"/>
            <a:ext cx="797560" cy="124234"/>
          </a:xfrm>
          <a:prstGeom prst="rect">
            <a:avLst/>
          </a:prstGeom>
          <a:solidFill>
            <a:srgbClr val="696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Tree>
    <p:extLst>
      <p:ext uri="{BB962C8B-B14F-4D97-AF65-F5344CB8AC3E}">
        <p14:creationId xmlns:p14="http://schemas.microsoft.com/office/powerpoint/2010/main" val="27902794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2D3221B-F7BA-44EA-88A1-37B1CFAC0A67}"/>
              </a:ext>
            </a:extLst>
          </p:cNvPr>
          <p:cNvPicPr>
            <a:picLocks noChangeAspect="1"/>
          </p:cNvPicPr>
          <p:nvPr/>
        </p:nvPicPr>
        <p:blipFill>
          <a:blip r:embed="rId2"/>
          <a:stretch>
            <a:fillRect/>
          </a:stretch>
        </p:blipFill>
        <p:spPr>
          <a:xfrm>
            <a:off x="1088572" y="1065937"/>
            <a:ext cx="7490469" cy="5695368"/>
          </a:xfrm>
          <a:prstGeom prst="rect">
            <a:avLst/>
          </a:prstGeom>
        </p:spPr>
      </p:pic>
      <p:sp>
        <p:nvSpPr>
          <p:cNvPr id="3" name="Title 1">
            <a:extLst>
              <a:ext uri="{FF2B5EF4-FFF2-40B4-BE49-F238E27FC236}">
                <a16:creationId xmlns:a16="http://schemas.microsoft.com/office/drawing/2014/main" id="{2260923F-298E-4AEB-B63B-1CD84A4F3722}"/>
              </a:ext>
            </a:extLst>
          </p:cNvPr>
          <p:cNvSpPr txBox="1">
            <a:spLocks/>
          </p:cNvSpPr>
          <p:nvPr/>
        </p:nvSpPr>
        <p:spPr>
          <a:xfrm>
            <a:off x="193221" y="278040"/>
            <a:ext cx="7886700" cy="476703"/>
          </a:xfrm>
          <a:prstGeom prst="rect">
            <a:avLst/>
          </a:prstGeom>
        </p:spPr>
        <p:txBody>
          <a:bodyPr>
            <a:normAutofit/>
          </a:bodyPr>
          <a:lstStyle>
            <a:lvl1pPr algn="l" defTabSz="685800" rtl="0" eaLnBrk="1" latinLnBrk="0" hangingPunct="1">
              <a:lnSpc>
                <a:spcPct val="90000"/>
              </a:lnSpc>
              <a:spcBef>
                <a:spcPct val="0"/>
              </a:spcBef>
              <a:buNone/>
              <a:defRPr lang="en-US" sz="2200" b="1" kern="1200" dirty="0">
                <a:solidFill>
                  <a:srgbClr val="6964D1"/>
                </a:solidFill>
                <a:latin typeface="Arial" pitchFamily="34" charset="0"/>
                <a:ea typeface="+mj-ea"/>
                <a:cs typeface="Arial" pitchFamily="34" charset="0"/>
              </a:defRPr>
            </a:lvl1pPr>
          </a:lstStyle>
          <a:p>
            <a:pPr defTabSz="914400" fontAlgn="base">
              <a:lnSpc>
                <a:spcPts val="2251"/>
              </a:lnSpc>
              <a:spcAft>
                <a:spcPct val="0"/>
              </a:spcAft>
            </a:pPr>
            <a:r>
              <a:rPr lang="en-US" dirty="0"/>
              <a:t>Predictor Importance</a:t>
            </a:r>
          </a:p>
        </p:txBody>
      </p:sp>
      <p:sp>
        <p:nvSpPr>
          <p:cNvPr id="4" name="Rectangle 3"/>
          <p:cNvSpPr/>
          <p:nvPr/>
        </p:nvSpPr>
        <p:spPr>
          <a:xfrm>
            <a:off x="291012" y="848223"/>
            <a:ext cx="797560" cy="124234"/>
          </a:xfrm>
          <a:prstGeom prst="rect">
            <a:avLst/>
          </a:prstGeom>
          <a:solidFill>
            <a:srgbClr val="696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Tree>
    <p:extLst>
      <p:ext uri="{BB962C8B-B14F-4D97-AF65-F5344CB8AC3E}">
        <p14:creationId xmlns:p14="http://schemas.microsoft.com/office/powerpoint/2010/main" val="22222432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C7B6E34-9CCE-4FE7-8A17-23E49CFED64E}"/>
              </a:ext>
            </a:extLst>
          </p:cNvPr>
          <p:cNvPicPr>
            <a:picLocks noChangeAspect="1"/>
          </p:cNvPicPr>
          <p:nvPr/>
        </p:nvPicPr>
        <p:blipFill rotWithShape="1">
          <a:blip r:embed="rId2"/>
          <a:srcRect b="43696"/>
          <a:stretch/>
        </p:blipFill>
        <p:spPr>
          <a:xfrm>
            <a:off x="291012" y="1065936"/>
            <a:ext cx="8740446" cy="4470585"/>
          </a:xfrm>
          <a:prstGeom prst="rect">
            <a:avLst/>
          </a:prstGeom>
        </p:spPr>
      </p:pic>
      <p:sp>
        <p:nvSpPr>
          <p:cNvPr id="3" name="Title 1">
            <a:extLst>
              <a:ext uri="{FF2B5EF4-FFF2-40B4-BE49-F238E27FC236}">
                <a16:creationId xmlns:a16="http://schemas.microsoft.com/office/drawing/2014/main" id="{2260923F-298E-4AEB-B63B-1CD84A4F3722}"/>
              </a:ext>
            </a:extLst>
          </p:cNvPr>
          <p:cNvSpPr txBox="1">
            <a:spLocks/>
          </p:cNvSpPr>
          <p:nvPr/>
        </p:nvSpPr>
        <p:spPr>
          <a:xfrm>
            <a:off x="193221" y="278040"/>
            <a:ext cx="7886700" cy="476703"/>
          </a:xfrm>
          <a:prstGeom prst="rect">
            <a:avLst/>
          </a:prstGeom>
        </p:spPr>
        <p:txBody>
          <a:bodyPr>
            <a:normAutofit/>
          </a:bodyPr>
          <a:lstStyle>
            <a:lvl1pPr algn="l" defTabSz="685800" rtl="0" eaLnBrk="1" latinLnBrk="0" hangingPunct="1">
              <a:lnSpc>
                <a:spcPct val="90000"/>
              </a:lnSpc>
              <a:spcBef>
                <a:spcPct val="0"/>
              </a:spcBef>
              <a:buNone/>
              <a:defRPr lang="en-US" sz="2200" b="1" kern="1200" dirty="0">
                <a:solidFill>
                  <a:srgbClr val="6964D1"/>
                </a:solidFill>
                <a:latin typeface="Arial" pitchFamily="34" charset="0"/>
                <a:ea typeface="+mj-ea"/>
                <a:cs typeface="Arial" pitchFamily="34" charset="0"/>
              </a:defRPr>
            </a:lvl1pPr>
          </a:lstStyle>
          <a:p>
            <a:pPr defTabSz="914400" fontAlgn="base">
              <a:lnSpc>
                <a:spcPts val="2251"/>
              </a:lnSpc>
              <a:spcAft>
                <a:spcPct val="0"/>
              </a:spcAft>
            </a:pPr>
            <a:r>
              <a:rPr lang="en-US" dirty="0"/>
              <a:t>Model Performance</a:t>
            </a:r>
          </a:p>
        </p:txBody>
      </p:sp>
      <p:sp>
        <p:nvSpPr>
          <p:cNvPr id="4" name="Rectangle 3"/>
          <p:cNvSpPr/>
          <p:nvPr/>
        </p:nvSpPr>
        <p:spPr>
          <a:xfrm>
            <a:off x="291012" y="848223"/>
            <a:ext cx="797560" cy="124234"/>
          </a:xfrm>
          <a:prstGeom prst="rect">
            <a:avLst/>
          </a:prstGeom>
          <a:solidFill>
            <a:srgbClr val="696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pic>
        <p:nvPicPr>
          <p:cNvPr id="5" name="Picture 4">
            <a:extLst>
              <a:ext uri="{FF2B5EF4-FFF2-40B4-BE49-F238E27FC236}">
                <a16:creationId xmlns:a16="http://schemas.microsoft.com/office/drawing/2014/main" id="{0C7B6E34-9CCE-4FE7-8A17-23E49CFED64E}"/>
              </a:ext>
            </a:extLst>
          </p:cNvPr>
          <p:cNvPicPr>
            <a:picLocks noChangeAspect="1"/>
          </p:cNvPicPr>
          <p:nvPr/>
        </p:nvPicPr>
        <p:blipFill rotWithShape="1">
          <a:blip r:embed="rId2"/>
          <a:srcRect t="56763" r="54653"/>
          <a:stretch/>
        </p:blipFill>
        <p:spPr>
          <a:xfrm>
            <a:off x="4192843" y="2785178"/>
            <a:ext cx="4702188" cy="4072822"/>
          </a:xfrm>
          <a:prstGeom prst="rect">
            <a:avLst/>
          </a:prstGeom>
        </p:spPr>
      </p:pic>
    </p:spTree>
    <p:extLst>
      <p:ext uri="{BB962C8B-B14F-4D97-AF65-F5344CB8AC3E}">
        <p14:creationId xmlns:p14="http://schemas.microsoft.com/office/powerpoint/2010/main" val="23851445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6" y="1214754"/>
            <a:ext cx="9142224" cy="5144500"/>
          </a:xfrm>
          <a:prstGeom prst="rect">
            <a:avLst/>
          </a:prstGeom>
        </p:spPr>
      </p:pic>
      <p:sp>
        <p:nvSpPr>
          <p:cNvPr id="3" name="Rectangle 2"/>
          <p:cNvSpPr/>
          <p:nvPr/>
        </p:nvSpPr>
        <p:spPr>
          <a:xfrm>
            <a:off x="0" y="6223379"/>
            <a:ext cx="9144000" cy="634621"/>
          </a:xfrm>
          <a:prstGeom prst="rect">
            <a:avLst/>
          </a:prstGeom>
          <a:solidFill>
            <a:srgbClr val="F264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5" name="Title 7"/>
          <p:cNvSpPr txBox="1">
            <a:spLocks/>
          </p:cNvSpPr>
          <p:nvPr/>
        </p:nvSpPr>
        <p:spPr>
          <a:xfrm>
            <a:off x="265048" y="1776001"/>
            <a:ext cx="6408707" cy="1143240"/>
          </a:xfrm>
          <a:prstGeom prst="rect">
            <a:avLst/>
          </a:prstGeom>
        </p:spPr>
        <p:txBody>
          <a:bodyPr/>
          <a:lstStyle>
            <a:lvl1pPr algn="l" defTabSz="844029" rtl="0" eaLnBrk="1" latinLnBrk="0" hangingPunct="1">
              <a:lnSpc>
                <a:spcPct val="90000"/>
              </a:lnSpc>
              <a:spcBef>
                <a:spcPct val="0"/>
              </a:spcBef>
              <a:buNone/>
              <a:defRPr sz="2585" b="0" kern="1200">
                <a:solidFill>
                  <a:srgbClr val="6964D1"/>
                </a:solidFill>
                <a:latin typeface="+mj-lt"/>
                <a:ea typeface="+mj-ea"/>
                <a:cs typeface="+mj-cs"/>
              </a:defRPr>
            </a:lvl1pPr>
          </a:lstStyle>
          <a:p>
            <a:br>
              <a:rPr lang="en-US" sz="2800" b="1" dirty="0"/>
            </a:br>
            <a:r>
              <a:rPr lang="en-US" sz="4800" b="1" dirty="0">
                <a:latin typeface="Ubuntu" panose="020B0504030602030204" pitchFamily="34" charset="0"/>
              </a:rPr>
              <a:t>Questions?</a:t>
            </a:r>
            <a:endParaRPr lang="en-US" sz="4800" b="1" i="1" dirty="0">
              <a:latin typeface="Ubuntu" panose="020B0504030602030204" pitchFamily="34" charset="0"/>
            </a:endParaRPr>
          </a:p>
        </p:txBody>
      </p:sp>
    </p:spTree>
    <p:extLst>
      <p:ext uri="{BB962C8B-B14F-4D97-AF65-F5344CB8AC3E}">
        <p14:creationId xmlns:p14="http://schemas.microsoft.com/office/powerpoint/2010/main" val="31143355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001"/>
            <a:ext cx="9144000" cy="68459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Arial" pitchFamily="34" charset="0"/>
              <a:cs typeface="Arial" pitchFamily="34" charset="0"/>
            </a:endParaRPr>
          </a:p>
        </p:txBody>
      </p:sp>
      <p:sp>
        <p:nvSpPr>
          <p:cNvPr id="4" name="Oval 20">
            <a:extLst>
              <a:ext uri="{FF2B5EF4-FFF2-40B4-BE49-F238E27FC236}">
                <a16:creationId xmlns:a16="http://schemas.microsoft.com/office/drawing/2014/main" id="{1EFB3510-D39A-47CF-8191-109DDF9E53D5}"/>
              </a:ext>
            </a:extLst>
          </p:cNvPr>
          <p:cNvSpPr/>
          <p:nvPr/>
        </p:nvSpPr>
        <p:spPr>
          <a:xfrm>
            <a:off x="907571" y="2079817"/>
            <a:ext cx="2749328" cy="25980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696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400" b="1" dirty="0">
                <a:latin typeface="Ubuntu" panose="020B0504030602030204" pitchFamily="34" charset="0"/>
              </a:rPr>
              <a:t>Next Week’s </a:t>
            </a:r>
          </a:p>
          <a:p>
            <a:pPr algn="ctr"/>
            <a:r>
              <a:rPr lang="pt-PT" sz="2400" b="1" dirty="0">
                <a:latin typeface="Ubuntu" panose="020B0504030602030204" pitchFamily="34" charset="0"/>
              </a:rPr>
              <a:t>Session</a:t>
            </a:r>
          </a:p>
        </p:txBody>
      </p:sp>
      <p:sp>
        <p:nvSpPr>
          <p:cNvPr id="2" name="Rectangle 1"/>
          <p:cNvSpPr/>
          <p:nvPr/>
        </p:nvSpPr>
        <p:spPr>
          <a:xfrm>
            <a:off x="3920111" y="1986512"/>
            <a:ext cx="4572000" cy="3139321"/>
          </a:xfrm>
          <a:prstGeom prst="rect">
            <a:avLst/>
          </a:prstGeom>
        </p:spPr>
        <p:txBody>
          <a:bodyPr>
            <a:spAutoFit/>
          </a:bodyPr>
          <a:lstStyle/>
          <a:p>
            <a:r>
              <a:rPr lang="en-US" b="1" dirty="0"/>
              <a:t>Logistic Regression, Decision Tree’s and Random Forest</a:t>
            </a:r>
          </a:p>
          <a:p>
            <a:endParaRPr lang="en-US" dirty="0"/>
          </a:p>
          <a:p>
            <a:r>
              <a:rPr lang="en-US" b="1" u="sng" dirty="0"/>
              <a:t>In this workshop you will learn:</a:t>
            </a:r>
          </a:p>
          <a:p>
            <a:pPr marL="285750" indent="-285750">
              <a:buFontTx/>
              <a:buChar char="-"/>
            </a:pPr>
            <a:r>
              <a:rPr lang="en-US" dirty="0"/>
              <a:t>Other supervised learning techniques </a:t>
            </a:r>
          </a:p>
          <a:p>
            <a:pPr marL="285750" indent="-285750">
              <a:buFontTx/>
              <a:buChar char="-"/>
            </a:pPr>
            <a:r>
              <a:rPr lang="en-US" dirty="0"/>
              <a:t>Classification Algorithms: </a:t>
            </a:r>
          </a:p>
          <a:p>
            <a:pPr marL="742950" lvl="1" indent="-285750">
              <a:buFontTx/>
              <a:buChar char="-"/>
            </a:pPr>
            <a:r>
              <a:rPr lang="en-US" dirty="0"/>
              <a:t>Logistic classification</a:t>
            </a:r>
          </a:p>
          <a:p>
            <a:pPr marL="742950" lvl="1" indent="-285750">
              <a:buFontTx/>
              <a:buChar char="-"/>
            </a:pPr>
            <a:r>
              <a:rPr lang="en-US" dirty="0"/>
              <a:t>Tree based algorithm with decision tree’s and random forest.</a:t>
            </a:r>
          </a:p>
          <a:p>
            <a:pPr marL="285750" indent="-285750">
              <a:buFontTx/>
              <a:buChar char="-"/>
            </a:pPr>
            <a:r>
              <a:rPr lang="en-US" dirty="0"/>
              <a:t>Walk through an interactive notebook using the classic Iris petal data set</a:t>
            </a:r>
            <a:endParaRPr lang="en-US" dirty="0">
              <a:latin typeface="Ubuntu" panose="020B0504030602030204" pitchFamily="34" charset="0"/>
            </a:endParaRPr>
          </a:p>
        </p:txBody>
      </p:sp>
    </p:spTree>
    <p:extLst>
      <p:ext uri="{BB962C8B-B14F-4D97-AF65-F5344CB8AC3E}">
        <p14:creationId xmlns:p14="http://schemas.microsoft.com/office/powerpoint/2010/main" val="1917819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0"/>
            <a:ext cx="9144000" cy="4531057"/>
          </a:xfrm>
          <a:prstGeom prst="rect">
            <a:avLst/>
          </a:prstGeom>
          <a:solidFill>
            <a:srgbClr val="696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Title 7"/>
          <p:cNvSpPr txBox="1">
            <a:spLocks/>
          </p:cNvSpPr>
          <p:nvPr/>
        </p:nvSpPr>
        <p:spPr>
          <a:xfrm>
            <a:off x="0" y="2008673"/>
            <a:ext cx="9144000" cy="1143240"/>
          </a:xfrm>
          <a:prstGeom prst="rect">
            <a:avLst/>
          </a:prstGeom>
        </p:spPr>
        <p:txBody>
          <a:bodyPr/>
          <a:lstStyle>
            <a:lvl1pPr algn="l" defTabSz="844029" rtl="0" eaLnBrk="1" latinLnBrk="0" hangingPunct="1">
              <a:lnSpc>
                <a:spcPct val="90000"/>
              </a:lnSpc>
              <a:spcBef>
                <a:spcPct val="0"/>
              </a:spcBef>
              <a:buNone/>
              <a:defRPr sz="2585" b="0" kern="1200">
                <a:solidFill>
                  <a:srgbClr val="6964D1"/>
                </a:solidFill>
                <a:latin typeface="+mj-lt"/>
                <a:ea typeface="+mj-ea"/>
                <a:cs typeface="+mj-cs"/>
              </a:defRPr>
            </a:lvl1pPr>
          </a:lstStyle>
          <a:p>
            <a:pPr algn="ctr"/>
            <a:r>
              <a:rPr lang="en-US" sz="8800" b="1" dirty="0">
                <a:solidFill>
                  <a:schemeClr val="bg1"/>
                </a:solidFill>
                <a:latin typeface="Ubuntu" panose="020B0504030602030204" pitchFamily="34" charset="0"/>
              </a:rPr>
              <a:t>Thank you</a:t>
            </a:r>
            <a:endParaRPr lang="en-US" sz="19900" b="1" i="1" dirty="0">
              <a:solidFill>
                <a:schemeClr val="bg1"/>
              </a:solidFill>
              <a:latin typeface="Ubuntu" panose="020B0504030602030204"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38804" y="5402536"/>
            <a:ext cx="736013" cy="653760"/>
          </a:xfrm>
          <a:prstGeom prst="rect">
            <a:avLst/>
          </a:prstGeom>
        </p:spPr>
      </p:pic>
      <p:pic>
        <p:nvPicPr>
          <p:cNvPr id="7" name="Graphic 9">
            <a:extLst>
              <a:ext uri="{FF2B5EF4-FFF2-40B4-BE49-F238E27FC236}">
                <a16:creationId xmlns:a16="http://schemas.microsoft.com/office/drawing/2014/main" id="{C3D2EC56-D17C-4A75-8178-C69397BC7353}"/>
              </a:ext>
            </a:extLst>
          </p:cNvPr>
          <p:cNvPicPr>
            <a:picLocks noChangeAspect="1"/>
          </p:cNvPicPr>
          <p:nvPr/>
        </p:nvPicPr>
        <p:blipFill>
          <a:blip r:embed="rId3" cstate="print">
            <a:extLst>
              <a:ext uri="{96DAC541-7B7A-43D3-8B79-37D633B846F1}">
                <asvg:svgBlip xmlns:asvg="http://schemas.microsoft.com/office/drawing/2016/SVG/main" r:embed="rId4"/>
              </a:ext>
            </a:extLst>
          </a:blip>
          <a:stretch>
            <a:fillRect/>
          </a:stretch>
        </p:blipFill>
        <p:spPr>
          <a:xfrm>
            <a:off x="1486161" y="5524344"/>
            <a:ext cx="2286000" cy="510013"/>
          </a:xfrm>
          <a:prstGeom prst="rect">
            <a:avLst/>
          </a:prstGeom>
        </p:spPr>
      </p:pic>
      <p:pic>
        <p:nvPicPr>
          <p:cNvPr id="8" name="Picture 7" descr="Our_Universcity_Logotype-01.png"/>
          <p:cNvPicPr>
            <a:picLocks noChangeAspect="1"/>
          </p:cNvPicPr>
          <p:nvPr/>
        </p:nvPicPr>
        <p:blipFill>
          <a:blip r:embed="rId5" cstate="print"/>
          <a:stretch>
            <a:fillRect/>
          </a:stretch>
        </p:blipFill>
        <p:spPr>
          <a:xfrm>
            <a:off x="4365861" y="5491004"/>
            <a:ext cx="2160240" cy="521438"/>
          </a:xfrm>
          <a:prstGeom prst="rect">
            <a:avLst/>
          </a:prstGeom>
        </p:spPr>
      </p:pic>
      <p:sp>
        <p:nvSpPr>
          <p:cNvPr id="11" name="TextBox 10"/>
          <p:cNvSpPr txBox="1"/>
          <p:nvPr/>
        </p:nvSpPr>
        <p:spPr>
          <a:xfrm>
            <a:off x="0" y="1350842"/>
            <a:ext cx="9144000" cy="369332"/>
          </a:xfrm>
          <a:prstGeom prst="rect">
            <a:avLst/>
          </a:prstGeom>
          <a:noFill/>
        </p:spPr>
        <p:txBody>
          <a:bodyPr wrap="square" rtlCol="0">
            <a:spAutoFit/>
          </a:bodyPr>
          <a:lstStyle/>
          <a:p>
            <a:pPr algn="ctr"/>
            <a:r>
              <a:rPr lang="en-US" dirty="0">
                <a:solidFill>
                  <a:schemeClr val="bg1"/>
                </a:solidFill>
                <a:latin typeface="Ubuntu" panose="020B0504030602030204" pitchFamily="34" charset="0"/>
              </a:rPr>
              <a:t>- End of Presentation - </a:t>
            </a:r>
          </a:p>
        </p:txBody>
      </p:sp>
    </p:spTree>
    <p:extLst>
      <p:ext uri="{BB962C8B-B14F-4D97-AF65-F5344CB8AC3E}">
        <p14:creationId xmlns:p14="http://schemas.microsoft.com/office/powerpoint/2010/main" val="1829449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0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algn="ctr" defTabSz="714375" fontAlgn="base">
              <a:lnSpc>
                <a:spcPct val="90000"/>
              </a:lnSpc>
              <a:buClr>
                <a:schemeClr val="accent3"/>
              </a:buClr>
            </a:pPr>
            <a:endParaRPr lang="en-US" sz="1400" dirty="0">
              <a:solidFill>
                <a:schemeClr val="tx2">
                  <a:lumMod val="50000"/>
                </a:schemeClr>
              </a:solidFill>
              <a:latin typeface="Arial"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6" y="1214754"/>
            <a:ext cx="9142224" cy="5144500"/>
          </a:xfrm>
          <a:prstGeom prst="rect">
            <a:avLst/>
          </a:prstGeom>
        </p:spPr>
      </p:pic>
      <p:sp>
        <p:nvSpPr>
          <p:cNvPr id="3" name="Rectangle 2"/>
          <p:cNvSpPr/>
          <p:nvPr/>
        </p:nvSpPr>
        <p:spPr>
          <a:xfrm>
            <a:off x="0" y="6223379"/>
            <a:ext cx="9144000" cy="634621"/>
          </a:xfrm>
          <a:prstGeom prst="rect">
            <a:avLst/>
          </a:prstGeom>
          <a:solidFill>
            <a:srgbClr val="F264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5" name="Title 7"/>
          <p:cNvSpPr txBox="1">
            <a:spLocks/>
          </p:cNvSpPr>
          <p:nvPr/>
        </p:nvSpPr>
        <p:spPr>
          <a:xfrm>
            <a:off x="265048" y="1776001"/>
            <a:ext cx="6408707" cy="1143240"/>
          </a:xfrm>
          <a:prstGeom prst="rect">
            <a:avLst/>
          </a:prstGeom>
        </p:spPr>
        <p:txBody>
          <a:bodyPr/>
          <a:lstStyle>
            <a:lvl1pPr algn="l" defTabSz="844029" rtl="0" eaLnBrk="1" latinLnBrk="0" hangingPunct="1">
              <a:lnSpc>
                <a:spcPct val="90000"/>
              </a:lnSpc>
              <a:spcBef>
                <a:spcPct val="0"/>
              </a:spcBef>
              <a:buNone/>
              <a:defRPr sz="2585" b="0" kern="1200">
                <a:solidFill>
                  <a:srgbClr val="6964D1"/>
                </a:solidFill>
                <a:latin typeface="+mj-lt"/>
                <a:ea typeface="+mj-ea"/>
                <a:cs typeface="+mj-cs"/>
              </a:defRPr>
            </a:lvl1pPr>
          </a:lstStyle>
          <a:p>
            <a:r>
              <a:rPr lang="en-US" sz="2800" b="1" dirty="0">
                <a:solidFill>
                  <a:schemeClr val="bg1"/>
                </a:solidFill>
              </a:rPr>
              <a:t>Chapter 1:</a:t>
            </a:r>
            <a:br>
              <a:rPr lang="en-US" sz="2800" b="1" dirty="0">
                <a:solidFill>
                  <a:schemeClr val="bg1"/>
                </a:solidFill>
              </a:rPr>
            </a:br>
            <a:r>
              <a:rPr lang="en-US" sz="4800" b="1" dirty="0">
                <a:solidFill>
                  <a:schemeClr val="bg1"/>
                </a:solidFill>
                <a:latin typeface="Ubuntu" panose="020B0504030602030204" pitchFamily="34" charset="0"/>
              </a:rPr>
              <a:t>Introduction to Linear Regression</a:t>
            </a:r>
            <a:endParaRPr lang="en-US" sz="4800" b="1" i="1" dirty="0">
              <a:solidFill>
                <a:schemeClr val="bg1"/>
              </a:solidFill>
              <a:latin typeface="Ubuntu" panose="020B0504030602030204" pitchFamily="34" charset="0"/>
            </a:endParaRPr>
          </a:p>
        </p:txBody>
      </p:sp>
    </p:spTree>
    <p:extLst>
      <p:ext uri="{BB962C8B-B14F-4D97-AF65-F5344CB8AC3E}">
        <p14:creationId xmlns:p14="http://schemas.microsoft.com/office/powerpoint/2010/main" val="1387218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a:t>
            </a:r>
          </a:p>
        </p:txBody>
      </p:sp>
      <p:sp>
        <p:nvSpPr>
          <p:cNvPr id="6" name="TextBox 5"/>
          <p:cNvSpPr txBox="1"/>
          <p:nvPr/>
        </p:nvSpPr>
        <p:spPr>
          <a:xfrm>
            <a:off x="361950" y="1266825"/>
            <a:ext cx="8462010" cy="1200329"/>
          </a:xfrm>
          <a:prstGeom prst="rect">
            <a:avLst/>
          </a:prstGeom>
          <a:noFill/>
        </p:spPr>
        <p:txBody>
          <a:bodyPr wrap="square" rtlCol="0">
            <a:spAutoFit/>
          </a:bodyPr>
          <a:lstStyle/>
          <a:p>
            <a:pPr>
              <a:spcAft>
                <a:spcPts val="600"/>
              </a:spcAft>
            </a:pPr>
            <a:r>
              <a:rPr lang="en-US" dirty="0">
                <a:latin typeface="Arial" pitchFamily="34" charset="0"/>
                <a:cs typeface="Arial" pitchFamily="34" charset="0"/>
              </a:rPr>
              <a:t>We often encounter data sets in which there is a relationship between two variables. In many cases, we have observations for one of the variables (the </a:t>
            </a:r>
            <a:r>
              <a:rPr lang="en-US" b="1" i="1" dirty="0">
                <a:latin typeface="Arial" pitchFamily="34" charset="0"/>
                <a:cs typeface="Arial" pitchFamily="34" charset="0"/>
              </a:rPr>
              <a:t>independent</a:t>
            </a:r>
            <a:r>
              <a:rPr lang="en-US" dirty="0">
                <a:latin typeface="Arial" pitchFamily="34" charset="0"/>
                <a:cs typeface="Arial" pitchFamily="34" charset="0"/>
              </a:rPr>
              <a:t> variable) and need to come to a conclusion about what this means for the other variables (the </a:t>
            </a:r>
            <a:r>
              <a:rPr lang="en-US" b="1" i="1" dirty="0">
                <a:latin typeface="Arial" pitchFamily="34" charset="0"/>
                <a:cs typeface="Arial" pitchFamily="34" charset="0"/>
              </a:rPr>
              <a:t>dependent</a:t>
            </a:r>
            <a:r>
              <a:rPr lang="en-US" dirty="0">
                <a:latin typeface="Arial" pitchFamily="34" charset="0"/>
                <a:cs typeface="Arial" pitchFamily="34" charset="0"/>
              </a:rPr>
              <a:t> variable).</a:t>
            </a:r>
          </a:p>
        </p:txBody>
      </p:sp>
      <p:pic>
        <p:nvPicPr>
          <p:cNvPr id="7" name="Picture 6"/>
          <p:cNvPicPr>
            <a:picLocks noChangeAspect="1"/>
          </p:cNvPicPr>
          <p:nvPr/>
        </p:nvPicPr>
        <p:blipFill>
          <a:blip r:embed="rId2"/>
          <a:stretch>
            <a:fillRect/>
          </a:stretch>
        </p:blipFill>
        <p:spPr>
          <a:xfrm>
            <a:off x="2386012" y="2457629"/>
            <a:ext cx="3667125" cy="3000375"/>
          </a:xfrm>
          <a:prstGeom prst="rect">
            <a:avLst/>
          </a:prstGeom>
        </p:spPr>
      </p:pic>
      <p:sp>
        <p:nvSpPr>
          <p:cNvPr id="8" name="TextBox 7"/>
          <p:cNvSpPr txBox="1"/>
          <p:nvPr/>
        </p:nvSpPr>
        <p:spPr>
          <a:xfrm>
            <a:off x="523875" y="5477054"/>
            <a:ext cx="8300085" cy="923330"/>
          </a:xfrm>
          <a:prstGeom prst="rect">
            <a:avLst/>
          </a:prstGeom>
          <a:noFill/>
        </p:spPr>
        <p:txBody>
          <a:bodyPr wrap="square" rtlCol="0">
            <a:spAutoFit/>
          </a:bodyPr>
          <a:lstStyle/>
          <a:p>
            <a:pPr>
              <a:spcAft>
                <a:spcPts val="600"/>
              </a:spcAft>
            </a:pPr>
            <a:r>
              <a:rPr lang="en-US">
                <a:latin typeface="Arial" pitchFamily="34" charset="0"/>
                <a:cs typeface="Arial" pitchFamily="34" charset="0"/>
              </a:rPr>
              <a:t>If our data appears to have a </a:t>
            </a:r>
            <a:r>
              <a:rPr lang="en-US" b="1">
                <a:latin typeface="Arial" pitchFamily="34" charset="0"/>
                <a:cs typeface="Arial" pitchFamily="34" charset="0"/>
              </a:rPr>
              <a:t>linear relationship*, </a:t>
            </a:r>
            <a:r>
              <a:rPr lang="en-US">
                <a:latin typeface="Arial" pitchFamily="34" charset="0"/>
                <a:cs typeface="Arial" pitchFamily="34" charset="0"/>
              </a:rPr>
              <a:t>then we may consider </a:t>
            </a:r>
            <a:r>
              <a:rPr lang="en-US" b="1" i="1">
                <a:latin typeface="Arial" pitchFamily="34" charset="0"/>
                <a:cs typeface="Arial" pitchFamily="34" charset="0"/>
              </a:rPr>
              <a:t>Linear Regression </a:t>
            </a:r>
            <a:r>
              <a:rPr lang="en-US">
                <a:latin typeface="Arial" pitchFamily="34" charset="0"/>
                <a:cs typeface="Arial" pitchFamily="34" charset="0"/>
              </a:rPr>
              <a:t>as a means of explaining the relationship between these variables. </a:t>
            </a:r>
          </a:p>
        </p:txBody>
      </p:sp>
    </p:spTree>
    <p:extLst>
      <p:ext uri="{BB962C8B-B14F-4D97-AF65-F5344CB8AC3E}">
        <p14:creationId xmlns:p14="http://schemas.microsoft.com/office/powerpoint/2010/main" val="3638659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Linear Regression</a:t>
            </a:r>
          </a:p>
        </p:txBody>
      </p:sp>
      <mc:AlternateContent xmlns:mc="http://schemas.openxmlformats.org/markup-compatibility/2006" xmlns:a14="http://schemas.microsoft.com/office/drawing/2010/main">
        <mc:Choice Requires="a14">
          <p:sp>
            <p:nvSpPr>
              <p:cNvPr id="6" name="TextBox 5"/>
              <p:cNvSpPr txBox="1"/>
              <p:nvPr/>
            </p:nvSpPr>
            <p:spPr>
              <a:xfrm>
                <a:off x="665607" y="916453"/>
                <a:ext cx="8462010" cy="2492990"/>
              </a:xfrm>
              <a:prstGeom prst="rect">
                <a:avLst/>
              </a:prstGeom>
              <a:noFill/>
            </p:spPr>
            <p:txBody>
              <a:bodyPr wrap="square" rtlCol="0">
                <a:spAutoFit/>
              </a:bodyPr>
              <a:lstStyle/>
              <a:p>
                <a:pPr algn="ctr">
                  <a:spcAft>
                    <a:spcPts val="600"/>
                  </a:spcAft>
                </a:pPr>
                <a:r>
                  <a:rPr lang="en-US" b="1">
                    <a:latin typeface="Arial" pitchFamily="34" charset="0"/>
                    <a:cs typeface="Arial" pitchFamily="34" charset="0"/>
                  </a:rPr>
                  <a:t>Goal</a:t>
                </a:r>
                <a:r>
                  <a:rPr lang="en-US">
                    <a:latin typeface="Arial" pitchFamily="34" charset="0"/>
                    <a:cs typeface="Arial" pitchFamily="34" charset="0"/>
                  </a:rPr>
                  <a:t>: Fit a straight line to these points in our graph</a:t>
                </a:r>
              </a:p>
              <a:p>
                <a:pPr>
                  <a:spcAft>
                    <a:spcPts val="600"/>
                  </a:spcAft>
                </a:pPr>
                <a:r>
                  <a:rPr lang="en-US">
                    <a:latin typeface="Arial" pitchFamily="34" charset="0"/>
                    <a:cs typeface="Arial" pitchFamily="34" charset="0"/>
                  </a:rPr>
                  <a:t>Assumptions: </a:t>
                </a:r>
              </a:p>
              <a:p>
                <a:pPr marL="285750" indent="-285750">
                  <a:spcAft>
                    <a:spcPts val="600"/>
                  </a:spcAft>
                  <a:buFont typeface="Arial" panose="020B0604020202020204" pitchFamily="34" charset="0"/>
                  <a:buChar char="•"/>
                </a:pPr>
                <a:r>
                  <a:rPr lang="en-US" b="1" i="1">
                    <a:latin typeface="Times New Roman" panose="02020603050405020304" pitchFamily="18" charset="0"/>
                    <a:cs typeface="Times New Roman" panose="02020603050405020304" pitchFamily="18" charset="0"/>
                  </a:rPr>
                  <a:t>E(Y) = µ(x) </a:t>
                </a:r>
                <a:r>
                  <a:rPr lang="en-US">
                    <a:cs typeface="Times New Roman" panose="02020603050405020304" pitchFamily="18" charset="0"/>
                  </a:rPr>
                  <a:t>is a linear function</a:t>
                </a:r>
              </a:p>
              <a:p>
                <a:pPr marL="285750" indent="-285750">
                  <a:spcAft>
                    <a:spcPts val="600"/>
                  </a:spcAft>
                  <a:buFont typeface="Arial" panose="020B0604020202020204" pitchFamily="34" charset="0"/>
                  <a:buChar char="•"/>
                </a:pPr>
                <a:r>
                  <a:rPr lang="en-US">
                    <a:cs typeface="Times New Roman" panose="02020603050405020304" pitchFamily="18" charset="0"/>
                  </a:rPr>
                  <a:t>Our data points are </a:t>
                </a:r>
                <a:r>
                  <a:rPr lang="en-US" b="1">
                    <a:cs typeface="Times New Roman" panose="02020603050405020304" pitchFamily="18" charset="0"/>
                  </a:rPr>
                  <a:t>(</a:t>
                </a:r>
                <a14:m>
                  <m:oMath xmlns:m="http://schemas.openxmlformats.org/officeDocument/2006/math">
                    <m:sSub>
                      <m:sSubPr>
                        <m:ctrlPr>
                          <a:rPr lang="pt-BR" b="1" i="1">
                            <a:latin typeface="Cambria Math" panose="02040503050406030204" pitchFamily="18" charset="0"/>
                            <a:cs typeface="Times New Roman" panose="02020603050405020304" pitchFamily="18" charset="0"/>
                          </a:rPr>
                        </m:ctrlPr>
                      </m:sSubPr>
                      <m:e>
                        <m:r>
                          <a:rPr lang="en-US" b="1" i="1">
                            <a:latin typeface="Cambria Math" panose="02040503050406030204" pitchFamily="18" charset="0"/>
                            <a:cs typeface="Times New Roman" panose="02020603050405020304" pitchFamily="18" charset="0"/>
                          </a:rPr>
                          <m:t>𝒙</m:t>
                        </m:r>
                      </m:e>
                      <m:sub>
                        <m:r>
                          <a:rPr lang="en-US" b="1" i="1">
                            <a:latin typeface="Cambria Math" panose="02040503050406030204" pitchFamily="18" charset="0"/>
                            <a:cs typeface="Times New Roman" panose="02020603050405020304" pitchFamily="18" charset="0"/>
                          </a:rPr>
                          <m:t>𝟏</m:t>
                        </m:r>
                        <m:r>
                          <a:rPr lang="en-US" b="1" i="1">
                            <a:latin typeface="Cambria Math" panose="02040503050406030204" pitchFamily="18" charset="0"/>
                            <a:cs typeface="Times New Roman" panose="02020603050405020304" pitchFamily="18" charset="0"/>
                          </a:rPr>
                          <m:t> </m:t>
                        </m:r>
                      </m:sub>
                    </m:sSub>
                  </m:oMath>
                </a14:m>
                <a:r>
                  <a:rPr lang="en-US" b="1">
                    <a:cs typeface="Times New Roman" panose="02020603050405020304" pitchFamily="18" charset="0"/>
                  </a:rPr>
                  <a:t>,</a:t>
                </a:r>
                <a:r>
                  <a:rPr lang="pt-BR" b="1">
                    <a:cs typeface="Times New Roman" panose="02020603050405020304" pitchFamily="18" charset="0"/>
                  </a:rPr>
                  <a:t> </a:t>
                </a:r>
                <a14:m>
                  <m:oMath xmlns:m="http://schemas.openxmlformats.org/officeDocument/2006/math">
                    <m:sSub>
                      <m:sSubPr>
                        <m:ctrlPr>
                          <a:rPr lang="pt-BR" b="1" i="1">
                            <a:latin typeface="Cambria Math" panose="02040503050406030204" pitchFamily="18" charset="0"/>
                            <a:cs typeface="Times New Roman" panose="02020603050405020304" pitchFamily="18" charset="0"/>
                          </a:rPr>
                        </m:ctrlPr>
                      </m:sSubPr>
                      <m:e>
                        <m:r>
                          <a:rPr lang="en-US" b="1" i="1">
                            <a:latin typeface="Cambria Math" panose="02040503050406030204" pitchFamily="18" charset="0"/>
                            <a:cs typeface="Times New Roman" panose="02020603050405020304" pitchFamily="18" charset="0"/>
                          </a:rPr>
                          <m:t>𝒚</m:t>
                        </m:r>
                      </m:e>
                      <m:sub>
                        <m:r>
                          <a:rPr lang="en-US" b="1" i="1">
                            <a:latin typeface="Cambria Math" panose="02040503050406030204" pitchFamily="18" charset="0"/>
                            <a:cs typeface="Times New Roman" panose="02020603050405020304" pitchFamily="18" charset="0"/>
                          </a:rPr>
                          <m:t>𝟏</m:t>
                        </m:r>
                        <m:r>
                          <a:rPr lang="en-US" b="1" i="1">
                            <a:latin typeface="Cambria Math" panose="02040503050406030204" pitchFamily="18" charset="0"/>
                            <a:cs typeface="Times New Roman" panose="02020603050405020304" pitchFamily="18" charset="0"/>
                          </a:rPr>
                          <m:t> </m:t>
                        </m:r>
                      </m:sub>
                    </m:sSub>
                    <m:r>
                      <a:rPr lang="en-US" b="1" i="1">
                        <a:latin typeface="Cambria Math" panose="02040503050406030204" pitchFamily="18" charset="0"/>
                        <a:cs typeface="Times New Roman" panose="02020603050405020304" pitchFamily="18" charset="0"/>
                      </a:rPr>
                      <m:t>), </m:t>
                    </m:r>
                  </m:oMath>
                </a14:m>
                <a:r>
                  <a:rPr lang="en-US" b="1">
                    <a:cs typeface="Times New Roman" panose="02020603050405020304" pitchFamily="18" charset="0"/>
                  </a:rPr>
                  <a:t>(</a:t>
                </a:r>
                <a14:m>
                  <m:oMath xmlns:m="http://schemas.openxmlformats.org/officeDocument/2006/math">
                    <m:sSub>
                      <m:sSubPr>
                        <m:ctrlPr>
                          <a:rPr lang="pt-BR" b="1" i="1">
                            <a:latin typeface="Cambria Math" panose="02040503050406030204" pitchFamily="18" charset="0"/>
                            <a:cs typeface="Times New Roman" panose="02020603050405020304" pitchFamily="18" charset="0"/>
                          </a:rPr>
                        </m:ctrlPr>
                      </m:sSubPr>
                      <m:e>
                        <m:r>
                          <a:rPr lang="en-US" b="1" i="1">
                            <a:latin typeface="Cambria Math" panose="02040503050406030204" pitchFamily="18" charset="0"/>
                            <a:cs typeface="Times New Roman" panose="02020603050405020304" pitchFamily="18" charset="0"/>
                          </a:rPr>
                          <m:t>𝒙</m:t>
                        </m:r>
                      </m:e>
                      <m:sub>
                        <m:r>
                          <a:rPr lang="en-US" b="1" i="1">
                            <a:latin typeface="Cambria Math" panose="02040503050406030204" pitchFamily="18" charset="0"/>
                            <a:cs typeface="Times New Roman" panose="02020603050405020304" pitchFamily="18" charset="0"/>
                          </a:rPr>
                          <m:t>𝟐</m:t>
                        </m:r>
                      </m:sub>
                    </m:sSub>
                  </m:oMath>
                </a14:m>
                <a:r>
                  <a:rPr lang="en-US" b="1">
                    <a:cs typeface="Times New Roman" panose="02020603050405020304" pitchFamily="18" charset="0"/>
                  </a:rPr>
                  <a:t>,</a:t>
                </a:r>
                <a:r>
                  <a:rPr lang="pt-BR" b="1">
                    <a:cs typeface="Times New Roman" panose="02020603050405020304" pitchFamily="18" charset="0"/>
                  </a:rPr>
                  <a:t> </a:t>
                </a:r>
                <a14:m>
                  <m:oMath xmlns:m="http://schemas.openxmlformats.org/officeDocument/2006/math">
                    <m:sSub>
                      <m:sSubPr>
                        <m:ctrlPr>
                          <a:rPr lang="pt-BR" b="1" i="1">
                            <a:latin typeface="Cambria Math" panose="02040503050406030204" pitchFamily="18" charset="0"/>
                            <a:cs typeface="Times New Roman" panose="02020603050405020304" pitchFamily="18" charset="0"/>
                          </a:rPr>
                        </m:ctrlPr>
                      </m:sSubPr>
                      <m:e>
                        <m:r>
                          <a:rPr lang="en-US" b="1" i="1">
                            <a:latin typeface="Cambria Math" panose="02040503050406030204" pitchFamily="18" charset="0"/>
                            <a:cs typeface="Times New Roman" panose="02020603050405020304" pitchFamily="18" charset="0"/>
                          </a:rPr>
                          <m:t>𝒚</m:t>
                        </m:r>
                      </m:e>
                      <m:sub>
                        <m:r>
                          <a:rPr lang="en-US" b="1" i="1">
                            <a:latin typeface="Cambria Math" panose="02040503050406030204" pitchFamily="18" charset="0"/>
                            <a:cs typeface="Times New Roman" panose="02020603050405020304" pitchFamily="18" charset="0"/>
                          </a:rPr>
                          <m:t>𝟐</m:t>
                        </m:r>
                        <m:r>
                          <a:rPr lang="en-US" b="1" i="1">
                            <a:latin typeface="Cambria Math" panose="02040503050406030204" pitchFamily="18" charset="0"/>
                            <a:cs typeface="Times New Roman" panose="02020603050405020304" pitchFamily="18" charset="0"/>
                          </a:rPr>
                          <m:t> </m:t>
                        </m:r>
                      </m:sub>
                    </m:sSub>
                    <m:r>
                      <a:rPr lang="en-US" b="1" i="1">
                        <a:latin typeface="Cambria Math" panose="02040503050406030204" pitchFamily="18" charset="0"/>
                        <a:cs typeface="Times New Roman" panose="02020603050405020304" pitchFamily="18" charset="0"/>
                      </a:rPr>
                      <m:t>),</m:t>
                    </m:r>
                  </m:oMath>
                </a14:m>
                <a:r>
                  <a:rPr lang="en-US" b="1">
                    <a:cs typeface="Times New Roman" panose="02020603050405020304" pitchFamily="18" charset="0"/>
                  </a:rPr>
                  <a:t> …, (</a:t>
                </a:r>
                <a14:m>
                  <m:oMath xmlns:m="http://schemas.openxmlformats.org/officeDocument/2006/math">
                    <m:sSub>
                      <m:sSubPr>
                        <m:ctrlPr>
                          <a:rPr lang="pt-BR" b="1" i="1">
                            <a:latin typeface="Cambria Math" panose="02040503050406030204" pitchFamily="18" charset="0"/>
                            <a:cs typeface="Times New Roman" panose="02020603050405020304" pitchFamily="18" charset="0"/>
                          </a:rPr>
                        </m:ctrlPr>
                      </m:sSubPr>
                      <m:e>
                        <m:r>
                          <a:rPr lang="en-US" b="1" i="1">
                            <a:latin typeface="Cambria Math" panose="02040503050406030204" pitchFamily="18" charset="0"/>
                            <a:cs typeface="Times New Roman" panose="02020603050405020304" pitchFamily="18" charset="0"/>
                          </a:rPr>
                          <m:t>𝒙</m:t>
                        </m:r>
                      </m:e>
                      <m:sub>
                        <m:r>
                          <a:rPr lang="en-US" b="1" i="1">
                            <a:latin typeface="Cambria Math" panose="02040503050406030204" pitchFamily="18" charset="0"/>
                            <a:cs typeface="Times New Roman" panose="02020603050405020304" pitchFamily="18" charset="0"/>
                          </a:rPr>
                          <m:t>𝒏</m:t>
                        </m:r>
                      </m:sub>
                    </m:sSub>
                  </m:oMath>
                </a14:m>
                <a:r>
                  <a:rPr lang="en-US" b="1">
                    <a:cs typeface="Times New Roman" panose="02020603050405020304" pitchFamily="18" charset="0"/>
                  </a:rPr>
                  <a:t>,</a:t>
                </a:r>
                <a:r>
                  <a:rPr lang="pt-BR" b="1">
                    <a:cs typeface="Times New Roman" panose="02020603050405020304" pitchFamily="18" charset="0"/>
                  </a:rPr>
                  <a:t> </a:t>
                </a:r>
                <a14:m>
                  <m:oMath xmlns:m="http://schemas.openxmlformats.org/officeDocument/2006/math">
                    <m:sSub>
                      <m:sSubPr>
                        <m:ctrlPr>
                          <a:rPr lang="pt-BR" b="1" i="1">
                            <a:latin typeface="Cambria Math" panose="02040503050406030204" pitchFamily="18" charset="0"/>
                            <a:cs typeface="Times New Roman" panose="02020603050405020304" pitchFamily="18" charset="0"/>
                          </a:rPr>
                        </m:ctrlPr>
                      </m:sSubPr>
                      <m:e>
                        <m:r>
                          <a:rPr lang="en-US" b="1" i="1">
                            <a:latin typeface="Cambria Math" panose="02040503050406030204" pitchFamily="18" charset="0"/>
                            <a:cs typeface="Times New Roman" panose="02020603050405020304" pitchFamily="18" charset="0"/>
                          </a:rPr>
                          <m:t>𝒚</m:t>
                        </m:r>
                      </m:e>
                      <m:sub>
                        <m:r>
                          <a:rPr lang="en-US" b="1" i="1">
                            <a:latin typeface="Cambria Math" panose="02040503050406030204" pitchFamily="18" charset="0"/>
                            <a:cs typeface="Times New Roman" panose="02020603050405020304" pitchFamily="18" charset="0"/>
                          </a:rPr>
                          <m:t>𝒏</m:t>
                        </m:r>
                        <m:r>
                          <a:rPr lang="en-US" b="1" i="1">
                            <a:latin typeface="Cambria Math" panose="02040503050406030204" pitchFamily="18" charset="0"/>
                            <a:cs typeface="Times New Roman" panose="02020603050405020304" pitchFamily="18" charset="0"/>
                          </a:rPr>
                          <m:t> </m:t>
                        </m:r>
                      </m:sub>
                    </m:sSub>
                    <m:r>
                      <a:rPr lang="en-US" b="1" i="1">
                        <a:latin typeface="Cambria Math" panose="02040503050406030204" pitchFamily="18" charset="0"/>
                        <a:cs typeface="Times New Roman" panose="02020603050405020304" pitchFamily="18" charset="0"/>
                      </a:rPr>
                      <m:t>)</m:t>
                    </m:r>
                  </m:oMath>
                </a14:m>
                <a:r>
                  <a:rPr lang="en-US" b="1" i="1">
                    <a:latin typeface="Times New Roman" panose="02020603050405020304" pitchFamily="18" charset="0"/>
                    <a:cs typeface="Times New Roman" panose="02020603050405020304" pitchFamily="18" charset="0"/>
                  </a:rPr>
                  <a:t> </a:t>
                </a:r>
                <a:endParaRPr lang="en-US" b="1" u="sng">
                  <a:latin typeface="Times New Roman" panose="02020603050405020304" pitchFamily="18" charset="0"/>
                  <a:cs typeface="Times New Roman" panose="02020603050405020304" pitchFamily="18" charset="0"/>
                </a:endParaRPr>
              </a:p>
              <a:p>
                <a:pPr marL="285750" indent="-285750">
                  <a:spcAft>
                    <a:spcPts val="600"/>
                  </a:spcAft>
                  <a:buFont typeface="Arial" panose="020B0604020202020204" pitchFamily="34" charset="0"/>
                  <a:buChar char="•"/>
                </a:pPr>
                <a:endParaRPr lang="en-US">
                  <a:cs typeface="Times New Roman" panose="02020603050405020304" pitchFamily="18" charset="0"/>
                </a:endParaRPr>
              </a:p>
              <a:p>
                <a:pPr>
                  <a:spcAft>
                    <a:spcPts val="600"/>
                  </a:spcAft>
                </a:pPr>
                <a:endParaRPr lang="en-US">
                  <a:latin typeface="Arial" pitchFamily="34" charset="0"/>
                  <a:cs typeface="Arial" pitchFamily="34" charset="0"/>
                </a:endParaRPr>
              </a:p>
              <a:p>
                <a:pPr>
                  <a:spcAft>
                    <a:spcPts val="600"/>
                  </a:spcAft>
                </a:pPr>
                <a:endParaRPr lang="en-US">
                  <a:latin typeface="Arial" pitchFamily="34" charset="0"/>
                  <a:cs typeface="Arial" pitchFamily="34"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665607" y="916453"/>
                <a:ext cx="8462010" cy="2492990"/>
              </a:xfrm>
              <a:prstGeom prst="rect">
                <a:avLst/>
              </a:prstGeom>
              <a:blipFill>
                <a:blip r:embed="rId2"/>
                <a:stretch>
                  <a:fillRect l="-576" t="-1222"/>
                </a:stretch>
              </a:blipFill>
            </p:spPr>
            <p:txBody>
              <a:bodyPr/>
              <a:lstStyle/>
              <a:p>
                <a:r>
                  <a:rPr lang="en-US">
                    <a:noFill/>
                  </a:rPr>
                  <a:t> </a:t>
                </a:r>
              </a:p>
            </p:txBody>
          </p:sp>
        </mc:Fallback>
      </mc:AlternateContent>
      <p:sp>
        <p:nvSpPr>
          <p:cNvPr id="8" name="TextBox 7"/>
          <p:cNvSpPr txBox="1"/>
          <p:nvPr/>
        </p:nvSpPr>
        <p:spPr>
          <a:xfrm>
            <a:off x="523875" y="5477054"/>
            <a:ext cx="8300085" cy="923330"/>
          </a:xfrm>
          <a:prstGeom prst="rect">
            <a:avLst/>
          </a:prstGeom>
          <a:noFill/>
        </p:spPr>
        <p:txBody>
          <a:bodyPr wrap="square" rtlCol="0">
            <a:spAutoFit/>
          </a:bodyPr>
          <a:lstStyle/>
          <a:p>
            <a:pPr>
              <a:spcAft>
                <a:spcPts val="600"/>
              </a:spcAft>
            </a:pPr>
            <a:r>
              <a:rPr lang="en-US">
                <a:latin typeface="Arial" pitchFamily="34" charset="0"/>
                <a:cs typeface="Arial" pitchFamily="34" charset="0"/>
              </a:rPr>
              <a:t>We see here that we were able to fit a straight line through these data points. As we will see in the coming slides, our goal is to </a:t>
            </a:r>
            <a:r>
              <a:rPr lang="en-US" b="1">
                <a:latin typeface="Arial" pitchFamily="34" charset="0"/>
                <a:cs typeface="Arial" pitchFamily="34" charset="0"/>
              </a:rPr>
              <a:t>minimize the sum of the distance between each of the points and this line</a:t>
            </a:r>
            <a:r>
              <a:rPr lang="en-US">
                <a:latin typeface="Arial" pitchFamily="34" charset="0"/>
                <a:cs typeface="Arial" pitchFamily="34" charset="0"/>
              </a:rPr>
              <a:t>.</a:t>
            </a:r>
          </a:p>
        </p:txBody>
      </p:sp>
      <p:pic>
        <p:nvPicPr>
          <p:cNvPr id="4" name="Picture 3"/>
          <p:cNvPicPr>
            <a:picLocks noChangeAspect="1"/>
          </p:cNvPicPr>
          <p:nvPr/>
        </p:nvPicPr>
        <p:blipFill>
          <a:blip r:embed="rId3"/>
          <a:stretch>
            <a:fillRect/>
          </a:stretch>
        </p:blipFill>
        <p:spPr>
          <a:xfrm>
            <a:off x="4531614" y="3086279"/>
            <a:ext cx="3390900" cy="2390775"/>
          </a:xfrm>
          <a:prstGeom prst="rect">
            <a:avLst/>
          </a:prstGeom>
        </p:spPr>
      </p:pic>
      <p:pic>
        <p:nvPicPr>
          <p:cNvPr id="5" name="Picture 4"/>
          <p:cNvPicPr>
            <a:picLocks noChangeAspect="1"/>
          </p:cNvPicPr>
          <p:nvPr/>
        </p:nvPicPr>
        <p:blipFill>
          <a:blip r:embed="rId4"/>
          <a:stretch>
            <a:fillRect/>
          </a:stretch>
        </p:blipFill>
        <p:spPr>
          <a:xfrm>
            <a:off x="828294" y="3086278"/>
            <a:ext cx="3390900" cy="2390775"/>
          </a:xfrm>
          <a:prstGeom prst="rect">
            <a:avLst/>
          </a:prstGeom>
        </p:spPr>
      </p:pic>
      <p:sp>
        <p:nvSpPr>
          <p:cNvPr id="9" name="Rectangle 8"/>
          <p:cNvSpPr/>
          <p:nvPr/>
        </p:nvSpPr>
        <p:spPr>
          <a:xfrm>
            <a:off x="1207008" y="2569464"/>
            <a:ext cx="2660904" cy="39319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latin typeface="Arial" pitchFamily="34" charset="0"/>
                <a:cs typeface="Arial" pitchFamily="34" charset="0"/>
              </a:rPr>
              <a:t>Data Points on Scatter Plot</a:t>
            </a:r>
            <a:r>
              <a:rPr lang="en-US" sz="1200">
                <a:latin typeface="Arial" pitchFamily="34" charset="0"/>
                <a:cs typeface="Arial" pitchFamily="34" charset="0"/>
              </a:rPr>
              <a:t> </a:t>
            </a:r>
          </a:p>
        </p:txBody>
      </p:sp>
      <p:sp>
        <p:nvSpPr>
          <p:cNvPr id="10" name="Rectangle 9"/>
          <p:cNvSpPr/>
          <p:nvPr/>
        </p:nvSpPr>
        <p:spPr>
          <a:xfrm>
            <a:off x="4896612" y="2556572"/>
            <a:ext cx="2660904" cy="39319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latin typeface="Arial" pitchFamily="34" charset="0"/>
                <a:cs typeface="Arial" pitchFamily="34" charset="0"/>
              </a:rPr>
              <a:t>Regression Fitted</a:t>
            </a:r>
            <a:endParaRPr lang="en-US" sz="1200">
              <a:latin typeface="Arial" pitchFamily="34" charset="0"/>
              <a:cs typeface="Arial" pitchFamily="34" charset="0"/>
            </a:endParaRPr>
          </a:p>
        </p:txBody>
      </p:sp>
    </p:spTree>
    <p:extLst>
      <p:ext uri="{BB962C8B-B14F-4D97-AF65-F5344CB8AC3E}">
        <p14:creationId xmlns:p14="http://schemas.microsoft.com/office/powerpoint/2010/main" val="3860641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Linear Regression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20040" y="1234215"/>
                <a:ext cx="8503920" cy="6728124"/>
              </a:xfrm>
            </p:spPr>
            <p:txBody>
              <a:bodyPr/>
              <a:lstStyle/>
              <a:p>
                <a:pPr marL="233363" lvl="1" indent="-233363">
                  <a:buFont typeface="Wingdings" pitchFamily="2" charset="2"/>
                  <a:buChar char="§"/>
                </a:pPr>
                <a:r>
                  <a:rPr lang="en-US"/>
                  <a:t>Assume that for a specific </a:t>
                </a:r>
                <a:r>
                  <a:rPr lang="en-US" b="1" i="1">
                    <a:latin typeface="Times New Roman" panose="02020603050405020304" pitchFamily="18" charset="0"/>
                    <a:cs typeface="Times New Roman" panose="02020603050405020304" pitchFamily="18" charset="0"/>
                  </a:rPr>
                  <a:t>x – </a:t>
                </a:r>
                <a:r>
                  <a:rPr lang="en-US"/>
                  <a:t>value, the value of </a:t>
                </a:r>
                <a:r>
                  <a:rPr lang="en-US" b="1" i="1">
                    <a:latin typeface="Times New Roman" panose="02020603050405020304" pitchFamily="18" charset="0"/>
                    <a:cs typeface="Times New Roman" panose="02020603050405020304" pitchFamily="18" charset="0"/>
                  </a:rPr>
                  <a:t>Y  </a:t>
                </a:r>
                <a:r>
                  <a:rPr lang="en-US"/>
                  <a:t>will differ by an average amount (we call this average amount </a:t>
                </a:r>
                <a14:m>
                  <m:oMath xmlns:m="http://schemas.openxmlformats.org/officeDocument/2006/math">
                    <m:r>
                      <a:rPr lang="el-GR" b="1" i="1">
                        <a:latin typeface="Cambria Math" panose="02040503050406030204" pitchFamily="18" charset="0"/>
                        <a:ea typeface="Cambria Math" panose="02040503050406030204" pitchFamily="18" charset="0"/>
                      </a:rPr>
                      <m:t>𝜺</m:t>
                    </m:r>
                  </m:oMath>
                </a14:m>
                <a:r>
                  <a:rPr lang="en-US"/>
                  <a:t> ~ </a:t>
                </a:r>
                <a14:m>
                  <m:oMath xmlns:m="http://schemas.openxmlformats.org/officeDocument/2006/math">
                    <m:r>
                      <a:rPr lang="en-US" b="1" i="1">
                        <a:latin typeface="Cambria Math" panose="02040503050406030204" pitchFamily="18" charset="0"/>
                        <a:cs typeface="Times New Roman" panose="02020603050405020304" pitchFamily="18" charset="0"/>
                      </a:rPr>
                      <m:t>𝑵</m:t>
                    </m:r>
                    <m:r>
                      <a:rPr lang="en-US" b="1" i="1">
                        <a:latin typeface="Cambria Math" panose="02040503050406030204" pitchFamily="18" charset="0"/>
                        <a:cs typeface="Times New Roman" panose="02020603050405020304" pitchFamily="18" charset="0"/>
                      </a:rPr>
                      <m:t>(</m:t>
                    </m:r>
                    <m:r>
                      <a:rPr lang="en-US" b="1" i="1">
                        <a:latin typeface="Cambria Math" panose="02040503050406030204" pitchFamily="18" charset="0"/>
                        <a:cs typeface="Times New Roman" panose="02020603050405020304" pitchFamily="18" charset="0"/>
                      </a:rPr>
                      <m:t>𝟎</m:t>
                    </m:r>
                    <m:r>
                      <a:rPr lang="en-US" b="1" i="1">
                        <a:latin typeface="Cambria Math" panose="02040503050406030204" pitchFamily="18" charset="0"/>
                        <a:cs typeface="Times New Roman" panose="02020603050405020304" pitchFamily="18" charset="0"/>
                      </a:rPr>
                      <m:t>, </m:t>
                    </m:r>
                    <m:sSup>
                      <m:sSupPr>
                        <m:ctrlPr>
                          <a:rPr lang="en-US" b="1" i="1">
                            <a:latin typeface="Cambria Math" panose="02040503050406030204" pitchFamily="18" charset="0"/>
                          </a:rPr>
                        </m:ctrlPr>
                      </m:sSupPr>
                      <m:e>
                        <m:r>
                          <a:rPr lang="el-GR" b="1" i="1">
                            <a:latin typeface="Cambria Math" panose="02040503050406030204" pitchFamily="18" charset="0"/>
                            <a:ea typeface="Cambria Math" panose="02040503050406030204" pitchFamily="18" charset="0"/>
                          </a:rPr>
                          <m:t>𝝈</m:t>
                        </m:r>
                      </m:e>
                      <m:sup>
                        <m:r>
                          <a:rPr lang="en-US" b="1" i="1">
                            <a:latin typeface="Cambria Math" panose="02040503050406030204" pitchFamily="18" charset="0"/>
                          </a:rPr>
                          <m:t>𝟐</m:t>
                        </m:r>
                      </m:sup>
                    </m:sSup>
                  </m:oMath>
                </a14:m>
                <a:r>
                  <a:rPr lang="en-US" b="1" i="1">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a:t>
                </a:r>
                <a:endParaRPr lang="en-US" b="1" i="1">
                  <a:latin typeface="Times New Roman" panose="02020603050405020304" pitchFamily="18" charset="0"/>
                  <a:cs typeface="Times New Roman" panose="02020603050405020304" pitchFamily="18" charset="0"/>
                </a:endParaRPr>
              </a:p>
              <a:p>
                <a:r>
                  <a:rPr lang="en-US" sz="1800"/>
                  <a:t>This gives us our</a:t>
                </a:r>
                <a:r>
                  <a:rPr lang="en-US" sz="1800">
                    <a:solidFill>
                      <a:schemeClr val="tx1"/>
                    </a:solidFill>
                  </a:rPr>
                  <a:t> linear model relating our </a:t>
                </a:r>
                <a14:m>
                  <m:oMath xmlns:m="http://schemas.openxmlformats.org/officeDocument/2006/math">
                    <m:sSub>
                      <m:sSubPr>
                        <m:ctrlPr>
                          <a:rPr lang="en-US" sz="1800" b="1" i="1" smtClean="0">
                            <a:solidFill>
                              <a:schemeClr val="tx1"/>
                            </a:solidFill>
                            <a:latin typeface="Cambria Math" panose="02040503050406030204" pitchFamily="18" charset="0"/>
                          </a:rPr>
                        </m:ctrlPr>
                      </m:sSubPr>
                      <m:e>
                        <m:r>
                          <a:rPr lang="en-US" sz="1800" b="1" i="1" smtClean="0">
                            <a:solidFill>
                              <a:schemeClr val="tx1"/>
                            </a:solidFill>
                            <a:latin typeface="Cambria Math" panose="02040503050406030204" pitchFamily="18" charset="0"/>
                          </a:rPr>
                          <m:t>𝒙</m:t>
                        </m:r>
                      </m:e>
                      <m:sub>
                        <m:r>
                          <a:rPr lang="en-US" sz="1800" b="1" i="1" smtClean="0">
                            <a:solidFill>
                              <a:schemeClr val="tx1"/>
                            </a:solidFill>
                            <a:latin typeface="Cambria Math" panose="02040503050406030204" pitchFamily="18" charset="0"/>
                          </a:rPr>
                          <m:t>𝒊</m:t>
                        </m:r>
                      </m:sub>
                    </m:sSub>
                  </m:oMath>
                </a14:m>
                <a:r>
                  <a:rPr lang="en-US" sz="1800"/>
                  <a:t> to our</a:t>
                </a:r>
                <a14:m>
                  <m:oMath xmlns:m="http://schemas.openxmlformats.org/officeDocument/2006/math">
                    <m:sSub>
                      <m:sSubPr>
                        <m:ctrlPr>
                          <a:rPr lang="en-US" sz="1800" b="1" i="1">
                            <a:latin typeface="Cambria Math" panose="02040503050406030204" pitchFamily="18" charset="0"/>
                            <a:cs typeface="Times New Roman" panose="02020603050405020304" pitchFamily="18" charset="0"/>
                          </a:rPr>
                        </m:ctrlPr>
                      </m:sSubPr>
                      <m:e>
                        <m:r>
                          <a:rPr lang="en-US" sz="1800" b="1" i="1" smtClean="0">
                            <a:latin typeface="Cambria Math" panose="02040503050406030204" pitchFamily="18" charset="0"/>
                            <a:cs typeface="Times New Roman" panose="02020603050405020304" pitchFamily="18" charset="0"/>
                          </a:rPr>
                          <m:t> </m:t>
                        </m:r>
                        <m:r>
                          <a:rPr lang="en-US" sz="1800" b="1" i="1">
                            <a:latin typeface="Cambria Math" panose="02040503050406030204" pitchFamily="18" charset="0"/>
                            <a:cs typeface="Times New Roman" panose="02020603050405020304" pitchFamily="18" charset="0"/>
                          </a:rPr>
                          <m:t>𝒀</m:t>
                        </m:r>
                      </m:e>
                      <m:sub>
                        <m:r>
                          <a:rPr lang="en-US" sz="1800" b="1" i="1">
                            <a:latin typeface="Cambria Math" panose="02040503050406030204" pitchFamily="18" charset="0"/>
                            <a:cs typeface="Times New Roman" panose="02020603050405020304" pitchFamily="18" charset="0"/>
                          </a:rPr>
                          <m:t>𝒊</m:t>
                        </m:r>
                      </m:sub>
                    </m:sSub>
                  </m:oMath>
                </a14:m>
                <a:r>
                  <a:rPr lang="en-US" sz="1800"/>
                  <a:t>:</a:t>
                </a:r>
              </a:p>
              <a:p>
                <a:pPr lvl="1"/>
                <a14:m>
                  <m:oMath xmlns:m="http://schemas.openxmlformats.org/officeDocument/2006/math">
                    <m:sSub>
                      <m:sSubPr>
                        <m:ctrlPr>
                          <a:rPr lang="en-US" sz="1800" b="1" i="1" smtClean="0">
                            <a:latin typeface="Cambria Math" panose="02040503050406030204" pitchFamily="18" charset="0"/>
                            <a:cs typeface="Times New Roman" panose="02020603050405020304" pitchFamily="18" charset="0"/>
                          </a:rPr>
                        </m:ctrlPr>
                      </m:sSubPr>
                      <m:e>
                        <m:r>
                          <a:rPr lang="en-US" sz="1800" b="1" i="1" smtClean="0">
                            <a:latin typeface="Cambria Math" panose="02040503050406030204" pitchFamily="18" charset="0"/>
                            <a:cs typeface="Times New Roman" panose="02020603050405020304" pitchFamily="18" charset="0"/>
                          </a:rPr>
                          <m:t>𝒀</m:t>
                        </m:r>
                      </m:e>
                      <m:sub>
                        <m:r>
                          <a:rPr lang="en-US" sz="1800" b="1" i="1" smtClean="0">
                            <a:latin typeface="Cambria Math" panose="02040503050406030204" pitchFamily="18" charset="0"/>
                            <a:cs typeface="Times New Roman" panose="02020603050405020304" pitchFamily="18" charset="0"/>
                          </a:rPr>
                          <m:t>𝒊</m:t>
                        </m:r>
                      </m:sub>
                    </m:sSub>
                    <m:r>
                      <a:rPr lang="en-US" sz="1800" b="1" i="1" smtClean="0">
                        <a:latin typeface="Cambria Math" panose="02040503050406030204" pitchFamily="18" charset="0"/>
                        <a:cs typeface="Times New Roman" panose="02020603050405020304" pitchFamily="18" charset="0"/>
                      </a:rPr>
                      <m:t>=</m:t>
                    </m:r>
                    <m:sSub>
                      <m:sSubPr>
                        <m:ctrlPr>
                          <a:rPr lang="en-US" sz="1800" b="1" i="1">
                            <a:latin typeface="Cambria Math" panose="02040503050406030204" pitchFamily="18" charset="0"/>
                            <a:cs typeface="Times New Roman" panose="02020603050405020304" pitchFamily="18" charset="0"/>
                          </a:rPr>
                        </m:ctrlPr>
                      </m:sSubPr>
                      <m:e>
                        <m:r>
                          <m:rPr>
                            <m:sty m:val="p"/>
                          </m:rPr>
                          <a:rPr lang="el-GR" sz="1800" b="1" i="1" smtClean="0">
                            <a:latin typeface="Cambria Math" panose="02040503050406030204" pitchFamily="18" charset="0"/>
                            <a:cs typeface="Times New Roman" panose="02020603050405020304" pitchFamily="18" charset="0"/>
                          </a:rPr>
                          <m:t>α</m:t>
                        </m:r>
                      </m:e>
                      <m:sub>
                        <m:r>
                          <a:rPr lang="en-US" sz="1800" b="1" i="1" smtClean="0">
                            <a:latin typeface="Cambria Math" panose="02040503050406030204" pitchFamily="18" charset="0"/>
                            <a:cs typeface="Times New Roman" panose="02020603050405020304" pitchFamily="18" charset="0"/>
                          </a:rPr>
                          <m:t>𝟏</m:t>
                        </m:r>
                      </m:sub>
                    </m:sSub>
                  </m:oMath>
                </a14:m>
                <a:r>
                  <a:rPr lang="en-US" sz="1800" b="1" i="1">
                    <a:latin typeface="Times New Roman" panose="02020603050405020304" pitchFamily="18" charset="0"/>
                    <a:cs typeface="Times New Roman" panose="02020603050405020304" pitchFamily="18" charset="0"/>
                  </a:rPr>
                  <a:t>+ </a:t>
                </a:r>
                <a:r>
                  <a:rPr lang="el-GR" sz="1800" b="1" i="1">
                    <a:latin typeface="Times New Roman" panose="02020603050405020304" pitchFamily="18" charset="0"/>
                    <a:cs typeface="Times New Roman" panose="02020603050405020304" pitchFamily="18" charset="0"/>
                  </a:rPr>
                  <a:t>β</a:t>
                </a:r>
                <a:r>
                  <a:rPr lang="en-US" sz="1800" b="1" i="1">
                    <a:latin typeface="Times New Roman" panose="02020603050405020304" pitchFamily="18" charset="0"/>
                    <a:cs typeface="Times New Roman" panose="02020603050405020304" pitchFamily="18" charset="0"/>
                  </a:rPr>
                  <a:t>(</a:t>
                </a:r>
                <a14:m>
                  <m:oMath xmlns:m="http://schemas.openxmlformats.org/officeDocument/2006/math">
                    <m:sSub>
                      <m:sSubPr>
                        <m:ctrlPr>
                          <a:rPr lang="en-US" sz="1800" b="1" i="1">
                            <a:latin typeface="Cambria Math" panose="02040503050406030204" pitchFamily="18" charset="0"/>
                            <a:cs typeface="Times New Roman" panose="02020603050405020304" pitchFamily="18" charset="0"/>
                          </a:rPr>
                        </m:ctrlPr>
                      </m:sSubPr>
                      <m:e>
                        <m:r>
                          <a:rPr lang="en-US" sz="1800" b="1" i="1" smtClean="0">
                            <a:latin typeface="Cambria Math" panose="02040503050406030204" pitchFamily="18" charset="0"/>
                            <a:cs typeface="Times New Roman" panose="02020603050405020304" pitchFamily="18" charset="0"/>
                          </a:rPr>
                          <m:t>𝒙</m:t>
                        </m:r>
                      </m:e>
                      <m:sub>
                        <m:r>
                          <a:rPr lang="en-US" sz="1800" b="1" i="1">
                            <a:latin typeface="Cambria Math" panose="02040503050406030204" pitchFamily="18" charset="0"/>
                            <a:cs typeface="Times New Roman" panose="02020603050405020304" pitchFamily="18" charset="0"/>
                          </a:rPr>
                          <m:t>𝒊</m:t>
                        </m:r>
                      </m:sub>
                    </m:sSub>
                    <m:r>
                      <a:rPr lang="en-US" sz="1800" b="1" i="1">
                        <a:latin typeface="Cambria Math" panose="02040503050406030204" pitchFamily="18" charset="0"/>
                        <a:cs typeface="Times New Roman" panose="02020603050405020304" pitchFamily="18" charset="0"/>
                      </a:rPr>
                      <m:t> </m:t>
                    </m:r>
                    <m:r>
                      <a:rPr lang="en-US" sz="1800" b="1" i="1" smtClean="0">
                        <a:latin typeface="Cambria Math" panose="02040503050406030204" pitchFamily="18" charset="0"/>
                        <a:cs typeface="Times New Roman" panose="02020603050405020304" pitchFamily="18" charset="0"/>
                      </a:rPr>
                      <m:t>− </m:t>
                    </m:r>
                    <m:acc>
                      <m:accPr>
                        <m:chr m:val="̅"/>
                        <m:ctrlPr>
                          <a:rPr lang="en-US" sz="1800" b="1" i="1" smtClean="0">
                            <a:latin typeface="Cambria Math" panose="02040503050406030204" pitchFamily="18" charset="0"/>
                            <a:cs typeface="Times New Roman" panose="02020603050405020304" pitchFamily="18" charset="0"/>
                          </a:rPr>
                        </m:ctrlPr>
                      </m:accPr>
                      <m:e>
                        <m:r>
                          <a:rPr lang="en-US" sz="1800" b="1" i="1" smtClean="0">
                            <a:latin typeface="Cambria Math" panose="02040503050406030204" pitchFamily="18" charset="0"/>
                            <a:cs typeface="Times New Roman" panose="02020603050405020304" pitchFamily="18" charset="0"/>
                          </a:rPr>
                          <m:t>𝒙</m:t>
                        </m:r>
                        <m:r>
                          <a:rPr lang="en-US" sz="1800" b="1" i="1" smtClean="0">
                            <a:latin typeface="Cambria Math" panose="02040503050406030204" pitchFamily="18" charset="0"/>
                            <a:cs typeface="Times New Roman" panose="02020603050405020304" pitchFamily="18" charset="0"/>
                          </a:rPr>
                          <m:t> </m:t>
                        </m:r>
                      </m:e>
                    </m:acc>
                  </m:oMath>
                </a14:m>
                <a:r>
                  <a:rPr lang="en-US" sz="1800" b="1" i="1">
                    <a:latin typeface="Times New Roman" panose="02020603050405020304" pitchFamily="18" charset="0"/>
                    <a:cs typeface="Times New Roman" panose="02020603050405020304" pitchFamily="18" charset="0"/>
                  </a:rPr>
                  <a:t>) + </a:t>
                </a:r>
                <a14:m>
                  <m:oMath xmlns:m="http://schemas.openxmlformats.org/officeDocument/2006/math">
                    <m:sSub>
                      <m:sSubPr>
                        <m:ctrlPr>
                          <a:rPr lang="en-US" sz="1800" b="1" i="1">
                            <a:latin typeface="Cambria Math" panose="02040503050406030204" pitchFamily="18" charset="0"/>
                            <a:cs typeface="Times New Roman" panose="02020603050405020304" pitchFamily="18" charset="0"/>
                          </a:rPr>
                        </m:ctrlPr>
                      </m:sSubPr>
                      <m:e>
                        <m:r>
                          <a:rPr lang="el-GR" sz="1800" b="1" i="1">
                            <a:latin typeface="Cambria Math" panose="02040503050406030204" pitchFamily="18" charset="0"/>
                            <a:ea typeface="Cambria Math" panose="02040503050406030204" pitchFamily="18" charset="0"/>
                          </a:rPr>
                          <m:t>𝜺</m:t>
                        </m:r>
                      </m:e>
                      <m:sub>
                        <m:r>
                          <a:rPr lang="en-US" sz="1800" b="1" i="1">
                            <a:latin typeface="Cambria Math" panose="02040503050406030204" pitchFamily="18" charset="0"/>
                            <a:cs typeface="Times New Roman" panose="02020603050405020304" pitchFamily="18" charset="0"/>
                          </a:rPr>
                          <m:t>𝒊</m:t>
                        </m:r>
                      </m:sub>
                    </m:sSub>
                    <m:r>
                      <a:rPr lang="en-US" sz="1800" b="1" i="1" smtClean="0">
                        <a:latin typeface="Cambria Math" panose="02040503050406030204" pitchFamily="18" charset="0"/>
                        <a:cs typeface="Times New Roman" panose="02020603050405020304" pitchFamily="18" charset="0"/>
                      </a:rPr>
                      <m:t>, </m:t>
                    </m:r>
                  </m:oMath>
                </a14:m>
                <a:endParaRPr lang="en-US" sz="1800" b="1" i="1">
                  <a:latin typeface="Cambria Math" panose="02040503050406030204" pitchFamily="18" charset="0"/>
                  <a:cs typeface="Times New Roman" panose="02020603050405020304" pitchFamily="18" charset="0"/>
                </a:endParaRPr>
              </a:p>
              <a:p>
                <a:pPr marL="796925" lvl="2" indent="0">
                  <a:buNone/>
                </a:pPr>
                <a14:m>
                  <m:oMathPara xmlns:m="http://schemas.openxmlformats.org/officeDocument/2006/math">
                    <m:oMathParaPr>
                      <m:jc m:val="left"/>
                    </m:oMathParaPr>
                    <m:oMath xmlns:m="http://schemas.openxmlformats.org/officeDocument/2006/math">
                      <m:r>
                        <m:rPr>
                          <m:sty m:val="p"/>
                        </m:rPr>
                        <a:rPr lang="en-US" b="0" i="0" smtClean="0">
                          <a:latin typeface="Cambria Math" panose="02040503050406030204" pitchFamily="18" charset="0"/>
                          <a:cs typeface="Times New Roman" panose="02020603050405020304" pitchFamily="18" charset="0"/>
                        </a:rPr>
                        <m:t>where</m:t>
                      </m:r>
                      <m:r>
                        <a:rPr lang="en-US" b="0" i="1" smtClean="0">
                          <a:latin typeface="Cambria Math" panose="02040503050406030204" pitchFamily="18" charset="0"/>
                          <a:cs typeface="Times New Roman" panose="02020603050405020304" pitchFamily="18" charset="0"/>
                        </a:rPr>
                        <m:t> </m:t>
                      </m:r>
                      <m:r>
                        <a:rPr lang="en-US" b="1" i="1" smtClean="0">
                          <a:latin typeface="Cambria Math" panose="02040503050406030204" pitchFamily="18" charset="0"/>
                          <a:cs typeface="Times New Roman" panose="02020603050405020304" pitchFamily="18" charset="0"/>
                        </a:rPr>
                        <m:t>𝒇𝒐𝒓</m:t>
                      </m:r>
                      <m:r>
                        <a:rPr lang="en-US" b="1" i="1" smtClean="0">
                          <a:latin typeface="Cambria Math" panose="02040503050406030204" pitchFamily="18" charset="0"/>
                          <a:cs typeface="Times New Roman" panose="02020603050405020304" pitchFamily="18" charset="0"/>
                        </a:rPr>
                        <m:t> </m:t>
                      </m:r>
                      <m:r>
                        <a:rPr lang="en-US" b="1" i="1" smtClean="0">
                          <a:latin typeface="Cambria Math" panose="02040503050406030204" pitchFamily="18" charset="0"/>
                          <a:cs typeface="Times New Roman" panose="02020603050405020304" pitchFamily="18" charset="0"/>
                        </a:rPr>
                        <m:t>𝒊</m:t>
                      </m:r>
                      <m:r>
                        <a:rPr lang="en-US" b="1" i="1" smtClean="0">
                          <a:latin typeface="Cambria Math" panose="02040503050406030204" pitchFamily="18" charset="0"/>
                          <a:cs typeface="Times New Roman" panose="02020603050405020304" pitchFamily="18" charset="0"/>
                        </a:rPr>
                        <m:t>=</m:t>
                      </m:r>
                      <m:r>
                        <a:rPr lang="en-US" b="1" i="1" smtClean="0">
                          <a:latin typeface="Cambria Math" panose="02040503050406030204" pitchFamily="18" charset="0"/>
                          <a:cs typeface="Times New Roman" panose="02020603050405020304" pitchFamily="18" charset="0"/>
                        </a:rPr>
                        <m:t>𝟏</m:t>
                      </m:r>
                      <m:r>
                        <a:rPr lang="en-US" b="1" i="1" smtClean="0">
                          <a:latin typeface="Cambria Math" panose="02040503050406030204" pitchFamily="18" charset="0"/>
                          <a:cs typeface="Times New Roman" panose="02020603050405020304" pitchFamily="18" charset="0"/>
                        </a:rPr>
                        <m:t>, </m:t>
                      </m:r>
                      <m:r>
                        <a:rPr lang="en-US" b="1" i="1" smtClean="0">
                          <a:latin typeface="Cambria Math" panose="02040503050406030204" pitchFamily="18" charset="0"/>
                          <a:cs typeface="Times New Roman" panose="02020603050405020304" pitchFamily="18" charset="0"/>
                        </a:rPr>
                        <m:t>𝟐</m:t>
                      </m:r>
                      <m:r>
                        <a:rPr lang="en-US" b="1" i="1" smtClean="0">
                          <a:latin typeface="Cambria Math" panose="02040503050406030204" pitchFamily="18" charset="0"/>
                          <a:cs typeface="Times New Roman" panose="02020603050405020304" pitchFamily="18" charset="0"/>
                        </a:rPr>
                        <m:t>, …, </m:t>
                      </m:r>
                      <m:r>
                        <a:rPr lang="en-US" b="1" i="1" smtClean="0">
                          <a:latin typeface="Cambria Math" panose="02040503050406030204" pitchFamily="18" charset="0"/>
                          <a:cs typeface="Times New Roman" panose="02020603050405020304" pitchFamily="18" charset="0"/>
                        </a:rPr>
                        <m:t>𝒏</m:t>
                      </m:r>
                      <m:r>
                        <a:rPr lang="en-US" b="1" i="1" smtClean="0">
                          <a:latin typeface="Cambria Math" panose="02040503050406030204" pitchFamily="18" charset="0"/>
                          <a:cs typeface="Times New Roman" panose="02020603050405020304" pitchFamily="18" charset="0"/>
                        </a:rPr>
                        <m:t> :</m:t>
                      </m:r>
                      <m:sSub>
                        <m:sSubPr>
                          <m:ctrlPr>
                            <a:rPr lang="en-US" b="1" i="1">
                              <a:latin typeface="Cambria Math" panose="02040503050406030204" pitchFamily="18" charset="0"/>
                              <a:cs typeface="Times New Roman" panose="02020603050405020304" pitchFamily="18" charset="0"/>
                            </a:rPr>
                          </m:ctrlPr>
                        </m:sSubPr>
                        <m:e>
                          <m:r>
                            <m:rPr>
                              <m:sty m:val="p"/>
                            </m:rPr>
                            <a:rPr lang="en-US" b="0" i="0" smtClean="0">
                              <a:latin typeface="Cambria Math" panose="02040503050406030204" pitchFamily="18" charset="0"/>
                              <a:cs typeface="Times New Roman" panose="02020603050405020304" pitchFamily="18" charset="0"/>
                            </a:rPr>
                            <m:t>the</m:t>
                          </m:r>
                          <m:r>
                            <a:rPr lang="en-US" b="0" i="1" smtClean="0">
                              <a:latin typeface="Cambria Math" panose="02040503050406030204" pitchFamily="18" charset="0"/>
                              <a:cs typeface="Times New Roman" panose="02020603050405020304" pitchFamily="18" charset="0"/>
                            </a:rPr>
                            <m:t> </m:t>
                          </m:r>
                          <m:r>
                            <a:rPr lang="en-US" b="0" i="1">
                              <a:latin typeface="Cambria Math" panose="02040503050406030204" pitchFamily="18" charset="0"/>
                              <a:cs typeface="Times New Roman" panose="02020603050405020304" pitchFamily="18" charset="0"/>
                            </a:rPr>
                            <m:t> </m:t>
                          </m:r>
                          <m:r>
                            <a:rPr lang="el-GR" b="1" i="1">
                              <a:latin typeface="Cambria Math" panose="02040503050406030204" pitchFamily="18" charset="0"/>
                              <a:ea typeface="Cambria Math" panose="02040503050406030204" pitchFamily="18" charset="0"/>
                            </a:rPr>
                            <m:t>𝜺</m:t>
                          </m:r>
                        </m:e>
                        <m:sub>
                          <m:r>
                            <a:rPr lang="en-US" b="1" i="1">
                              <a:latin typeface="Cambria Math" panose="02040503050406030204" pitchFamily="18" charset="0"/>
                              <a:cs typeface="Times New Roman" panose="02020603050405020304" pitchFamily="18" charset="0"/>
                            </a:rPr>
                            <m:t>𝒊</m:t>
                          </m:r>
                        </m:sub>
                      </m:sSub>
                      <m:r>
                        <a:rPr lang="en-US" b="1" i="1" smtClean="0">
                          <a:latin typeface="Cambria Math" panose="02040503050406030204" pitchFamily="18" charset="0"/>
                          <a:cs typeface="Times New Roman" panose="02020603050405020304" pitchFamily="18" charset="0"/>
                        </a:rPr>
                        <m:t> </m:t>
                      </m:r>
                      <m:r>
                        <m:rPr>
                          <m:sty m:val="p"/>
                        </m:rPr>
                        <a:rPr lang="en-US" b="0" i="0" smtClean="0">
                          <a:latin typeface="Cambria Math" panose="02040503050406030204" pitchFamily="18" charset="0"/>
                          <a:cs typeface="Times New Roman" panose="02020603050405020304" pitchFamily="18" charset="0"/>
                        </a:rPr>
                        <m:t>are</m:t>
                      </m:r>
                      <m:r>
                        <a:rPr lang="en-US" b="0" i="0" smtClean="0">
                          <a:latin typeface="Cambria Math" panose="02040503050406030204" pitchFamily="18" charset="0"/>
                          <a:cs typeface="Times New Roman" panose="02020603050405020304" pitchFamily="18" charset="0"/>
                        </a:rPr>
                        <m:t> </m:t>
                      </m:r>
                      <m:r>
                        <m:rPr>
                          <m:sty m:val="p"/>
                        </m:rPr>
                        <a:rPr lang="en-US" b="0" i="0" smtClean="0">
                          <a:latin typeface="Cambria Math" panose="02040503050406030204" pitchFamily="18" charset="0"/>
                          <a:cs typeface="Times New Roman" panose="02020603050405020304" pitchFamily="18" charset="0"/>
                        </a:rPr>
                        <m:t>independant</m:t>
                      </m:r>
                      <m:r>
                        <a:rPr lang="en-US" b="1" i="1" smtClean="0">
                          <a:latin typeface="Cambria Math" panose="02040503050406030204" pitchFamily="18" charset="0"/>
                          <a:cs typeface="Times New Roman" panose="02020603050405020304" pitchFamily="18" charset="0"/>
                        </a:rPr>
                        <m:t>, </m:t>
                      </m:r>
                      <m:sSub>
                        <m:sSubPr>
                          <m:ctrlPr>
                            <a:rPr lang="en-US" b="1" i="1" smtClean="0">
                              <a:latin typeface="Cambria Math" panose="02040503050406030204" pitchFamily="18" charset="0"/>
                              <a:cs typeface="Times New Roman" panose="02020603050405020304" pitchFamily="18" charset="0"/>
                            </a:rPr>
                          </m:ctrlPr>
                        </m:sSubPr>
                        <m:e>
                          <m:r>
                            <a:rPr lang="en-US" b="1" i="1">
                              <a:latin typeface="Cambria Math" panose="02040503050406030204" pitchFamily="18" charset="0"/>
                              <a:cs typeface="Times New Roman" panose="02020603050405020304" pitchFamily="18" charset="0"/>
                            </a:rPr>
                            <m:t> </m:t>
                          </m:r>
                          <m:r>
                            <a:rPr lang="el-GR" b="1" i="1">
                              <a:latin typeface="Cambria Math" panose="02040503050406030204" pitchFamily="18" charset="0"/>
                              <a:ea typeface="Cambria Math" panose="02040503050406030204" pitchFamily="18" charset="0"/>
                            </a:rPr>
                            <m:t>𝜺</m:t>
                          </m:r>
                        </m:e>
                        <m:sub>
                          <m:r>
                            <a:rPr lang="en-US" b="1" i="1">
                              <a:latin typeface="Cambria Math" panose="02040503050406030204" pitchFamily="18" charset="0"/>
                              <a:cs typeface="Times New Roman" panose="02020603050405020304" pitchFamily="18" charset="0"/>
                            </a:rPr>
                            <m:t>𝒊</m:t>
                          </m:r>
                        </m:sub>
                      </m:sSub>
                      <m:r>
                        <a:rPr lang="en-US" b="1" i="1" smtClean="0">
                          <a:latin typeface="Cambria Math" panose="02040503050406030204" pitchFamily="18" charset="0"/>
                          <a:cs typeface="Times New Roman" panose="02020603050405020304" pitchFamily="18" charset="0"/>
                        </a:rPr>
                        <m:t> ~ </m:t>
                      </m:r>
                      <m:r>
                        <a:rPr lang="en-US" b="1" i="1" smtClean="0">
                          <a:latin typeface="Cambria Math" panose="02040503050406030204" pitchFamily="18" charset="0"/>
                          <a:cs typeface="Times New Roman" panose="02020603050405020304" pitchFamily="18" charset="0"/>
                        </a:rPr>
                        <m:t>𝑵</m:t>
                      </m:r>
                      <m:d>
                        <m:dPr>
                          <m:ctrlPr>
                            <a:rPr lang="en-US" b="1" i="1" smtClean="0">
                              <a:latin typeface="Cambria Math" panose="02040503050406030204" pitchFamily="18" charset="0"/>
                              <a:cs typeface="Times New Roman" panose="02020603050405020304" pitchFamily="18" charset="0"/>
                            </a:rPr>
                          </m:ctrlPr>
                        </m:dPr>
                        <m:e>
                          <m:r>
                            <a:rPr lang="en-US" b="1" i="1" smtClean="0">
                              <a:latin typeface="Cambria Math" panose="02040503050406030204" pitchFamily="18" charset="0"/>
                              <a:cs typeface="Times New Roman" panose="02020603050405020304" pitchFamily="18" charset="0"/>
                            </a:rPr>
                            <m:t>𝟎</m:t>
                          </m:r>
                          <m:r>
                            <a:rPr lang="en-US" b="1" i="1" smtClean="0">
                              <a:latin typeface="Cambria Math" panose="02040503050406030204" pitchFamily="18" charset="0"/>
                              <a:cs typeface="Times New Roman" panose="02020603050405020304" pitchFamily="18" charset="0"/>
                            </a:rPr>
                            <m:t>, </m:t>
                          </m:r>
                          <m:sSup>
                            <m:sSupPr>
                              <m:ctrlPr>
                                <a:rPr lang="en-US" b="1" i="1">
                                  <a:latin typeface="Cambria Math" panose="02040503050406030204" pitchFamily="18" charset="0"/>
                                </a:rPr>
                              </m:ctrlPr>
                            </m:sSupPr>
                            <m:e>
                              <m:r>
                                <a:rPr lang="el-GR" b="1" i="1">
                                  <a:latin typeface="Cambria Math" panose="02040503050406030204" pitchFamily="18" charset="0"/>
                                  <a:ea typeface="Cambria Math" panose="02040503050406030204" pitchFamily="18" charset="0"/>
                                </a:rPr>
                                <m:t>𝝈</m:t>
                              </m:r>
                            </m:e>
                            <m:sup>
                              <m:r>
                                <a:rPr lang="en-US" b="1" i="1">
                                  <a:latin typeface="Cambria Math" panose="02040503050406030204" pitchFamily="18" charset="0"/>
                                </a:rPr>
                                <m:t>𝟐</m:t>
                              </m:r>
                            </m:sup>
                          </m:sSup>
                        </m:e>
                      </m:d>
                      <m:r>
                        <a:rPr lang="en-US" b="1" i="1" smtClean="0">
                          <a:latin typeface="Cambria Math" panose="02040503050406030204" pitchFamily="18" charset="0"/>
                        </a:rPr>
                        <m:t> </m:t>
                      </m:r>
                      <m:r>
                        <m:rPr>
                          <m:sty m:val="p"/>
                        </m:rPr>
                        <a:rPr lang="en-US" b="0" i="0" smtClean="0">
                          <a:latin typeface="Cambria Math" panose="02040503050406030204" pitchFamily="18" charset="0"/>
                        </a:rPr>
                        <m:t>and</m:t>
                      </m:r>
                      <m:r>
                        <a:rPr lang="en-US" b="0" i="0" smtClean="0">
                          <a:latin typeface="Cambria Math" panose="02040503050406030204" pitchFamily="18" charset="0"/>
                        </a:rPr>
                        <m:t> </m:t>
                      </m:r>
                      <m:acc>
                        <m:accPr>
                          <m:chr m:val="̅"/>
                          <m:ctrlPr>
                            <a:rPr lang="en-US" b="1" i="1" smtClean="0">
                              <a:latin typeface="Cambria Math" panose="02040503050406030204" pitchFamily="18" charset="0"/>
                              <a:cs typeface="Times New Roman" panose="02020603050405020304" pitchFamily="18" charset="0"/>
                            </a:rPr>
                          </m:ctrlPr>
                        </m:accPr>
                        <m:e>
                          <m:r>
                            <a:rPr lang="en-US" b="1" i="1" smtClean="0">
                              <a:latin typeface="Cambria Math" panose="02040503050406030204" pitchFamily="18" charset="0"/>
                              <a:cs typeface="Times New Roman" panose="02020603050405020304" pitchFamily="18" charset="0"/>
                            </a:rPr>
                            <m:t>𝒙</m:t>
                          </m:r>
                        </m:e>
                      </m:acc>
                      <m:r>
                        <a:rPr lang="en-US" b="1" i="1" smtClean="0">
                          <a:latin typeface="Cambria Math" panose="02040503050406030204" pitchFamily="18" charset="0"/>
                          <a:cs typeface="Times New Roman" panose="02020603050405020304" pitchFamily="18" charset="0"/>
                        </a:rPr>
                        <m:t>=</m:t>
                      </m:r>
                      <m:f>
                        <m:fPr>
                          <m:ctrlPr>
                            <a:rPr lang="en-US" b="1" i="1" smtClean="0">
                              <a:latin typeface="Cambria Math" panose="02040503050406030204" pitchFamily="18" charset="0"/>
                              <a:cs typeface="Times New Roman" panose="02020603050405020304" pitchFamily="18" charset="0"/>
                            </a:rPr>
                          </m:ctrlPr>
                        </m:fPr>
                        <m:num>
                          <m:r>
                            <a:rPr lang="en-US" b="1" i="1" smtClean="0">
                              <a:latin typeface="Cambria Math" panose="02040503050406030204" pitchFamily="18" charset="0"/>
                              <a:cs typeface="Times New Roman" panose="02020603050405020304" pitchFamily="18" charset="0"/>
                            </a:rPr>
                            <m:t>𝟏</m:t>
                          </m:r>
                        </m:num>
                        <m:den>
                          <m:r>
                            <a:rPr lang="en-US" b="1" i="1" smtClean="0">
                              <a:latin typeface="Cambria Math" panose="02040503050406030204" pitchFamily="18" charset="0"/>
                              <a:cs typeface="Times New Roman" panose="02020603050405020304" pitchFamily="18" charset="0"/>
                            </a:rPr>
                            <m:t>𝒏</m:t>
                          </m:r>
                        </m:den>
                      </m:f>
                      <m:nary>
                        <m:naryPr>
                          <m:chr m:val="∑"/>
                          <m:ctrlPr>
                            <a:rPr lang="en-US" b="1" i="1" smtClean="0">
                              <a:latin typeface="Cambria Math" panose="02040503050406030204" pitchFamily="18" charset="0"/>
                              <a:cs typeface="Times New Roman" panose="02020603050405020304" pitchFamily="18" charset="0"/>
                            </a:rPr>
                          </m:ctrlPr>
                        </m:naryPr>
                        <m:sub>
                          <m:r>
                            <m:rPr>
                              <m:brk m:alnAt="23"/>
                            </m:rPr>
                            <a:rPr lang="en-US" b="1" i="1" smtClean="0">
                              <a:latin typeface="Cambria Math" panose="02040503050406030204" pitchFamily="18" charset="0"/>
                              <a:cs typeface="Times New Roman" panose="02020603050405020304" pitchFamily="18" charset="0"/>
                            </a:rPr>
                            <m:t>𝒊</m:t>
                          </m:r>
                          <m:r>
                            <a:rPr lang="en-US" b="1" i="1" smtClean="0">
                              <a:latin typeface="Cambria Math" panose="02040503050406030204" pitchFamily="18" charset="0"/>
                              <a:cs typeface="Times New Roman" panose="02020603050405020304" pitchFamily="18" charset="0"/>
                            </a:rPr>
                            <m:t>=</m:t>
                          </m:r>
                          <m:r>
                            <a:rPr lang="en-US" b="1" i="1" smtClean="0">
                              <a:latin typeface="Cambria Math" panose="02040503050406030204" pitchFamily="18" charset="0"/>
                              <a:cs typeface="Times New Roman" panose="02020603050405020304" pitchFamily="18" charset="0"/>
                            </a:rPr>
                            <m:t>𝟏</m:t>
                          </m:r>
                        </m:sub>
                        <m:sup>
                          <m:r>
                            <a:rPr lang="en-US" b="1" i="1" smtClean="0">
                              <a:latin typeface="Cambria Math" panose="02040503050406030204" pitchFamily="18" charset="0"/>
                              <a:cs typeface="Times New Roman" panose="02020603050405020304" pitchFamily="18" charset="0"/>
                            </a:rPr>
                            <m:t>𝒏</m:t>
                          </m:r>
                        </m:sup>
                        <m:e>
                          <m:sSub>
                            <m:sSubPr>
                              <m:ctrlPr>
                                <a:rPr lang="en-US" b="1" i="1" smtClean="0">
                                  <a:latin typeface="Cambria Math" panose="02040503050406030204" pitchFamily="18" charset="0"/>
                                  <a:cs typeface="Times New Roman" panose="02020603050405020304" pitchFamily="18" charset="0"/>
                                </a:rPr>
                              </m:ctrlPr>
                            </m:sSubPr>
                            <m:e>
                              <m:r>
                                <a:rPr lang="en-US" b="1" i="1" smtClean="0">
                                  <a:latin typeface="Cambria Math" panose="02040503050406030204" pitchFamily="18" charset="0"/>
                                  <a:cs typeface="Times New Roman" panose="02020603050405020304" pitchFamily="18" charset="0"/>
                                </a:rPr>
                                <m:t>𝒙</m:t>
                              </m:r>
                            </m:e>
                            <m:sub>
                              <m:r>
                                <a:rPr lang="en-US" b="1" i="1" smtClean="0">
                                  <a:latin typeface="Cambria Math" panose="02040503050406030204" pitchFamily="18" charset="0"/>
                                  <a:cs typeface="Times New Roman" panose="02020603050405020304" pitchFamily="18" charset="0"/>
                                </a:rPr>
                                <m:t>𝒊</m:t>
                              </m:r>
                            </m:sub>
                          </m:sSub>
                        </m:e>
                      </m:nary>
                    </m:oMath>
                  </m:oMathPara>
                </a14:m>
                <a:endParaRPr lang="en-US" b="1">
                  <a:latin typeface="Times New Roman" panose="02020603050405020304" pitchFamily="18" charset="0"/>
                  <a:cs typeface="Times New Roman" panose="02020603050405020304" pitchFamily="18" charset="0"/>
                </a:endParaRPr>
              </a:p>
              <a:p>
                <a:pPr marL="796925" lvl="2" indent="0">
                  <a:buNone/>
                </a:pPr>
                <a:endParaRPr lang="en-US" b="1" i="1">
                  <a:latin typeface="Times New Roman" panose="02020603050405020304" pitchFamily="18" charset="0"/>
                  <a:cs typeface="Times New Roman" panose="02020603050405020304" pitchFamily="18" charset="0"/>
                </a:endParaRPr>
              </a:p>
              <a:p>
                <a:pPr marL="796925" lvl="2" indent="0">
                  <a:buNone/>
                </a:pPr>
                <a:endParaRPr lang="en-US" b="1" i="1">
                  <a:latin typeface="Times New Roman" panose="02020603050405020304" pitchFamily="18" charset="0"/>
                  <a:cs typeface="Times New Roman" panose="02020603050405020304" pitchFamily="18" charset="0"/>
                </a:endParaRPr>
              </a:p>
              <a:p>
                <a:pPr marL="796925" lvl="2" indent="0">
                  <a:buNone/>
                </a:pPr>
                <a:endParaRPr lang="en-US" b="1" i="1">
                  <a:latin typeface="Times New Roman" panose="02020603050405020304" pitchFamily="18" charset="0"/>
                  <a:cs typeface="Times New Roman" panose="02020603050405020304" pitchFamily="18" charset="0"/>
                </a:endParaRPr>
              </a:p>
              <a:p>
                <a:pPr marL="228600" lvl="1" indent="0">
                  <a:buNone/>
                </a:pPr>
                <a:endParaRPr lang="en-US" b="1" i="1">
                  <a:latin typeface="Times New Roman" panose="02020603050405020304" pitchFamily="18" charset="0"/>
                  <a:cs typeface="Times New Roman" panose="02020603050405020304" pitchFamily="18" charset="0"/>
                </a:endParaRPr>
              </a:p>
              <a:p>
                <a:pPr marL="228600" lvl="1" indent="0">
                  <a:buNone/>
                </a:pPr>
                <a:endParaRPr lang="en-US" b="1" i="1">
                  <a:latin typeface="Times New Roman" panose="02020603050405020304" pitchFamily="18" charset="0"/>
                  <a:cs typeface="Times New Roman" panose="02020603050405020304" pitchFamily="18" charset="0"/>
                </a:endParaRPr>
              </a:p>
              <a:p>
                <a:pPr marL="228600" lvl="1" indent="0">
                  <a:buNone/>
                </a:pPr>
                <a:endParaRPr lang="en-US" b="1" i="1">
                  <a:latin typeface="Times New Roman" panose="02020603050405020304" pitchFamily="18" charset="0"/>
                  <a:cs typeface="Times New Roman" panose="02020603050405020304" pitchFamily="18" charset="0"/>
                </a:endParaRPr>
              </a:p>
              <a:p>
                <a:pPr marL="228600" lvl="1" indent="0">
                  <a:buNone/>
                </a:pPr>
                <a:endParaRPr lang="en-US" b="1" i="1">
                  <a:latin typeface="Times New Roman" panose="02020603050405020304" pitchFamily="18" charset="0"/>
                  <a:cs typeface="Times New Roman" panose="02020603050405020304" pitchFamily="18" charset="0"/>
                </a:endParaRPr>
              </a:p>
              <a:p>
                <a:pPr marL="228600" lvl="1" indent="0">
                  <a:buNone/>
                </a:pPr>
                <a:endParaRPr lang="en-US" b="1" i="1">
                  <a:latin typeface="Times New Roman" panose="02020603050405020304" pitchFamily="18" charset="0"/>
                  <a:cs typeface="Times New Roman" panose="02020603050405020304" pitchFamily="18" charset="0"/>
                </a:endParaRPr>
              </a:p>
              <a:p>
                <a:pPr marL="514350" lvl="1" indent="-285750">
                  <a:buFont typeface="Wingdings" panose="05000000000000000000" pitchFamily="2" charset="2"/>
                  <a:buChar char="§"/>
                </a:pPr>
                <a:r>
                  <a:rPr lang="en-US" b="1">
                    <a:latin typeface="+mj-lt"/>
                    <a:cs typeface="Times New Roman" panose="02020603050405020304" pitchFamily="18" charset="0"/>
                  </a:rPr>
                  <a:t>Definitions:</a:t>
                </a:r>
              </a:p>
              <a:p>
                <a:pPr marL="1082675" lvl="2" indent="-285750">
                  <a:buFont typeface="Wingdings" panose="05000000000000000000" pitchFamily="2" charset="2"/>
                  <a:buChar char="§"/>
                </a:pPr>
                <a:r>
                  <a:rPr lang="en-US" b="1">
                    <a:latin typeface="+mj-lt"/>
                    <a:cs typeface="Times New Roman" panose="02020603050405020304" pitchFamily="18" charset="0"/>
                  </a:rPr>
                  <a:t>Predicted (Fitted) Value</a:t>
                </a:r>
                <a:r>
                  <a:rPr lang="en-US">
                    <a:latin typeface="+mj-lt"/>
                    <a:cs typeface="Times New Roman" panose="02020603050405020304" pitchFamily="18" charset="0"/>
                  </a:rPr>
                  <a:t>:</a:t>
                </a:r>
                <a:r>
                  <a:rPr lang="en-US" b="1">
                    <a:latin typeface="+mj-lt"/>
                    <a:cs typeface="Times New Roman" panose="02020603050405020304" pitchFamily="18" charset="0"/>
                  </a:rPr>
                  <a:t> </a:t>
                </a:r>
                <a:r>
                  <a:rPr lang="en-US">
                    <a:latin typeface="+mj-lt"/>
                    <a:cs typeface="Times New Roman" panose="02020603050405020304" pitchFamily="18" charset="0"/>
                  </a:rPr>
                  <a:t>This is the </a:t>
                </a:r>
                <a14:m>
                  <m:oMath xmlns:m="http://schemas.openxmlformats.org/officeDocument/2006/math">
                    <m:sSub>
                      <m:sSubPr>
                        <m:ctrlPr>
                          <a:rPr lang="en-US"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𝑌</m:t>
                        </m:r>
                      </m:e>
                      <m:sub>
                        <m:r>
                          <a:rPr lang="en-US" b="0" i="1" smtClean="0">
                            <a:latin typeface="Cambria Math" panose="02040503050406030204" pitchFamily="18" charset="0"/>
                            <a:cs typeface="Times New Roman" panose="02020603050405020304" pitchFamily="18" charset="0"/>
                          </a:rPr>
                          <m:t>𝑖</m:t>
                        </m:r>
                      </m:sub>
                    </m:sSub>
                  </m:oMath>
                </a14:m>
                <a:r>
                  <a:rPr lang="en-US" b="1">
                    <a:latin typeface="+mj-lt"/>
                    <a:cs typeface="Times New Roman" panose="02020603050405020304" pitchFamily="18" charset="0"/>
                  </a:rPr>
                  <a:t> </a:t>
                </a:r>
                <a:r>
                  <a:rPr lang="en-US">
                    <a:latin typeface="+mj-lt"/>
                    <a:cs typeface="Times New Roman" panose="02020603050405020304" pitchFamily="18" charset="0"/>
                  </a:rPr>
                  <a:t>for a given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i="1">
                            <a:latin typeface="Cambria Math" panose="02040503050406030204" pitchFamily="18" charset="0"/>
                            <a:cs typeface="Times New Roman" panose="02020603050405020304" pitchFamily="18" charset="0"/>
                          </a:rPr>
                          <m:t>𝑖</m:t>
                        </m:r>
                      </m:sub>
                    </m:sSub>
                  </m:oMath>
                </a14:m>
                <a:r>
                  <a:rPr lang="en-US" b="1">
                    <a:latin typeface="+mj-lt"/>
                    <a:cs typeface="Times New Roman" panose="02020603050405020304" pitchFamily="18" charset="0"/>
                  </a:rPr>
                  <a:t> </a:t>
                </a:r>
                <a:r>
                  <a:rPr lang="en-US">
                    <a:latin typeface="+mj-lt"/>
                    <a:cs typeface="Times New Roman" panose="02020603050405020304" pitchFamily="18" charset="0"/>
                  </a:rPr>
                  <a:t>in our model</a:t>
                </a:r>
                <a:endParaRPr lang="en-US" b="1">
                  <a:latin typeface="+mj-lt"/>
                  <a:cs typeface="Times New Roman" panose="02020603050405020304" pitchFamily="18" charset="0"/>
                </a:endParaRPr>
              </a:p>
              <a:p>
                <a:pPr marL="1082675" lvl="2" indent="-285750">
                  <a:buFont typeface="Wingdings" panose="05000000000000000000" pitchFamily="2" charset="2"/>
                  <a:buChar char="§"/>
                </a:pPr>
                <a:r>
                  <a:rPr lang="en-US" b="1">
                    <a:latin typeface="+mj-lt"/>
                    <a:cs typeface="Times New Roman" panose="02020603050405020304" pitchFamily="18" charset="0"/>
                  </a:rPr>
                  <a:t>Residuals</a:t>
                </a:r>
                <a:r>
                  <a:rPr lang="en-US">
                    <a:latin typeface="+mj-lt"/>
                    <a:cs typeface="Times New Roman" panose="02020603050405020304" pitchFamily="18" charset="0"/>
                  </a:rPr>
                  <a:t>: </a:t>
                </a:r>
                <a:r>
                  <a:rPr lang="en-US" b="1">
                    <a:latin typeface="+mj-lt"/>
                    <a:cs typeface="Times New Roman" panose="02020603050405020304" pitchFamily="18" charset="0"/>
                  </a:rPr>
                  <a:t> </a:t>
                </a:r>
                <a:r>
                  <a:rPr lang="en-US">
                    <a:latin typeface="+mj-lt"/>
                    <a:cs typeface="Times New Roman" panose="02020603050405020304" pitchFamily="18" charset="0"/>
                  </a:rPr>
                  <a:t>This is the difference between the predicted value and the observed (true) value, often denoted as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m:rPr>
                            <m:sty m:val="p"/>
                          </m:rPr>
                          <a:rPr lang="el-GR" i="1" smtClean="0">
                            <a:latin typeface="Cambria Math" panose="02040503050406030204" pitchFamily="18" charset="0"/>
                            <a:cs typeface="Times New Roman" panose="02020603050405020304" pitchFamily="18" charset="0"/>
                          </a:rPr>
                          <m:t>ε</m:t>
                        </m:r>
                      </m:e>
                      <m:sub>
                        <m:r>
                          <a:rPr lang="en-US" i="1">
                            <a:latin typeface="Cambria Math" panose="02040503050406030204" pitchFamily="18" charset="0"/>
                            <a:cs typeface="Times New Roman" panose="02020603050405020304" pitchFamily="18" charset="0"/>
                          </a:rPr>
                          <m:t>𝑖</m:t>
                        </m:r>
                      </m:sub>
                    </m:sSub>
                  </m:oMath>
                </a14:m>
                <a:endParaRPr lang="en-US">
                  <a:latin typeface="+mj-lt"/>
                  <a:cs typeface="Times New Roman" panose="02020603050405020304" pitchFamily="18" charset="0"/>
                </a:endParaRPr>
              </a:p>
              <a:p>
                <a:pPr marL="796925" lvl="2" indent="0">
                  <a:buNone/>
                </a:pPr>
                <a:endParaRPr lang="en-US" b="1" i="1">
                  <a:latin typeface="Times New Roman" panose="02020603050405020304" pitchFamily="18" charset="0"/>
                  <a:cs typeface="Times New Roman" panose="02020603050405020304" pitchFamily="18" charset="0"/>
                </a:endParaRPr>
              </a:p>
              <a:p>
                <a:pPr marL="796925" lvl="2" indent="0">
                  <a:buNone/>
                </a:pPr>
                <a:endParaRPr lang="en-US" b="1" i="1">
                  <a:latin typeface="Times New Roman" panose="02020603050405020304" pitchFamily="18" charset="0"/>
                  <a:cs typeface="Times New Roman" panose="02020603050405020304" pitchFamily="18" charset="0"/>
                </a:endParaRPr>
              </a:p>
              <a:p>
                <a:pPr marL="796925" lvl="2" indent="0">
                  <a:buNone/>
                </a:pPr>
                <a:endParaRPr lang="en-US" b="1" i="1">
                  <a:latin typeface="Times New Roman" panose="02020603050405020304" pitchFamily="18" charset="0"/>
                  <a:cs typeface="Times New Roman" panose="02020603050405020304" pitchFamily="18" charset="0"/>
                </a:endParaRPr>
              </a:p>
              <a:p>
                <a:pPr marL="0" indent="0">
                  <a:buNone/>
                </a:pPr>
                <a:r>
                  <a:rPr lang="en-US" b="1" i="1">
                    <a:latin typeface="Times New Roman" panose="02020603050405020304" pitchFamily="18" charset="0"/>
                    <a:cs typeface="Times New Roman" panose="02020603050405020304" pitchFamily="18" charset="0"/>
                  </a:rPr>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20040" y="1234215"/>
                <a:ext cx="8503920" cy="6728124"/>
              </a:xfrm>
              <a:blipFill>
                <a:blip r:embed="rId2"/>
                <a:stretch>
                  <a:fillRect l="-1577" t="-906" r="-1577"/>
                </a:stretch>
              </a:blipFill>
            </p:spPr>
            <p:txBody>
              <a:bodyPr/>
              <a:lstStyle/>
              <a:p>
                <a:r>
                  <a:rPr lang="en-US">
                    <a:noFill/>
                  </a:rPr>
                  <a:t> </a:t>
                </a:r>
              </a:p>
            </p:txBody>
          </p:sp>
        </mc:Fallback>
      </mc:AlternateContent>
      <p:sp>
        <p:nvSpPr>
          <p:cNvPr id="4" name="Rectangle 3"/>
          <p:cNvSpPr/>
          <p:nvPr/>
        </p:nvSpPr>
        <p:spPr>
          <a:xfrm>
            <a:off x="6958609" y="3334256"/>
            <a:ext cx="756098" cy="307777"/>
          </a:xfrm>
          <a:prstGeom prst="rect">
            <a:avLst/>
          </a:prstGeom>
        </p:spPr>
        <p:txBody>
          <a:bodyPr wrap="square">
            <a:spAutoFit/>
          </a:bodyPr>
          <a:lstStyle/>
          <a:p>
            <a:pPr lvl="0"/>
            <a:r>
              <a:rPr lang="en-US" sz="700" b="1">
                <a:solidFill>
                  <a:schemeClr val="bg1"/>
                </a:solidFill>
              </a:rPr>
              <a:t>Voice of Customer</a:t>
            </a:r>
          </a:p>
        </p:txBody>
      </p:sp>
      <p:pic>
        <p:nvPicPr>
          <p:cNvPr id="5" name="Picture 4"/>
          <p:cNvPicPr>
            <a:picLocks noChangeAspect="1"/>
          </p:cNvPicPr>
          <p:nvPr/>
        </p:nvPicPr>
        <p:blipFill>
          <a:blip r:embed="rId3"/>
          <a:stretch>
            <a:fillRect/>
          </a:stretch>
        </p:blipFill>
        <p:spPr>
          <a:xfrm>
            <a:off x="2702993" y="3334256"/>
            <a:ext cx="3710894" cy="2420752"/>
          </a:xfrm>
          <a:prstGeom prst="rect">
            <a:avLst/>
          </a:prstGeom>
        </p:spPr>
      </p:pic>
    </p:spTree>
    <p:extLst>
      <p:ext uri="{BB962C8B-B14F-4D97-AF65-F5344CB8AC3E}">
        <p14:creationId xmlns:p14="http://schemas.microsoft.com/office/powerpoint/2010/main" val="2642557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Linear Regression – Fitting our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20040" y="1297497"/>
                <a:ext cx="8503920" cy="4907497"/>
              </a:xfrm>
            </p:spPr>
            <p:txBody>
              <a:bodyPr/>
              <a:lstStyle/>
              <a:p>
                <a:pPr marL="290513" indent="-285750"/>
                <a:r>
                  <a:rPr lang="en-US" sz="1800">
                    <a:latin typeface="+mj-lt"/>
                    <a:cs typeface="Times New Roman" panose="02020603050405020304" pitchFamily="18" charset="0"/>
                  </a:rPr>
                  <a:t>Our Regression Equation is defined as follows:</a:t>
                </a:r>
              </a:p>
              <a:p>
                <a:pPr marL="4763" indent="0">
                  <a:buNone/>
                </a:pPr>
                <a:endParaRPr lang="en-US" sz="1800">
                  <a:latin typeface="+mj-lt"/>
                  <a:cs typeface="Times New Roman" panose="02020603050405020304" pitchFamily="18" charset="0"/>
                </a:endParaRPr>
              </a:p>
              <a:p>
                <a:pPr marL="514350" lvl="1" indent="-285750"/>
                <a14:m>
                  <m:oMath xmlns:m="http://schemas.openxmlformats.org/officeDocument/2006/math">
                    <m:sSub>
                      <m:sSubPr>
                        <m:ctrlPr>
                          <a:rPr lang="en-US" sz="1800" b="1" i="1">
                            <a:latin typeface="Cambria Math" panose="02040503050406030204" pitchFamily="18" charset="0"/>
                            <a:cs typeface="Times New Roman" panose="02020603050405020304" pitchFamily="18" charset="0"/>
                          </a:rPr>
                        </m:ctrlPr>
                      </m:sSubPr>
                      <m:e>
                        <m:r>
                          <a:rPr lang="en-US" sz="1800" b="1" i="1">
                            <a:latin typeface="Cambria Math" panose="02040503050406030204" pitchFamily="18" charset="0"/>
                            <a:cs typeface="Times New Roman" panose="02020603050405020304" pitchFamily="18" charset="0"/>
                          </a:rPr>
                          <m:t>𝒚</m:t>
                        </m:r>
                      </m:e>
                      <m:sub>
                        <m:r>
                          <a:rPr lang="en-US" sz="1800" b="1" i="1">
                            <a:latin typeface="Cambria Math" panose="02040503050406030204" pitchFamily="18" charset="0"/>
                            <a:cs typeface="Times New Roman" panose="02020603050405020304" pitchFamily="18" charset="0"/>
                          </a:rPr>
                          <m:t>𝒊</m:t>
                        </m:r>
                      </m:sub>
                    </m:sSub>
                    <m:r>
                      <a:rPr lang="en-US" sz="1800" b="1" i="1">
                        <a:latin typeface="Cambria Math" panose="02040503050406030204" pitchFamily="18" charset="0"/>
                        <a:cs typeface="Times New Roman" panose="02020603050405020304" pitchFamily="18" charset="0"/>
                      </a:rPr>
                      <m:t>= </m:t>
                    </m:r>
                    <m:r>
                      <a:rPr lang="en-US" sz="1800" b="1" i="1">
                        <a:latin typeface="Cambria Math" panose="02040503050406030204" pitchFamily="18" charset="0"/>
                        <a:ea typeface="Cambria Math" panose="02040503050406030204" pitchFamily="18" charset="0"/>
                        <a:cs typeface="Times New Roman" panose="02020603050405020304" pitchFamily="18" charset="0"/>
                      </a:rPr>
                      <m:t>𝜶</m:t>
                    </m:r>
                    <m:r>
                      <a:rPr lang="en-US" sz="1800" b="1" i="1">
                        <a:latin typeface="Cambria Math" panose="02040503050406030204" pitchFamily="18" charset="0"/>
                        <a:ea typeface="Cambria Math" panose="02040503050406030204" pitchFamily="18" charset="0"/>
                        <a:cs typeface="Times New Roman" panose="02020603050405020304" pitchFamily="18" charset="0"/>
                      </a:rPr>
                      <m:t>+ </m:t>
                    </m:r>
                    <m:r>
                      <a:rPr lang="en-US" sz="1800" b="1" i="1">
                        <a:latin typeface="Cambria Math" panose="02040503050406030204" pitchFamily="18" charset="0"/>
                        <a:ea typeface="Cambria Math" panose="02040503050406030204" pitchFamily="18" charset="0"/>
                        <a:cs typeface="Times New Roman" panose="02020603050405020304" pitchFamily="18" charset="0"/>
                      </a:rPr>
                      <m:t>𝜷</m:t>
                    </m:r>
                    <m:r>
                      <a:rPr lang="en-US" sz="1800" b="1"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1800" b="1" i="1">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b="1" i="1">
                            <a:latin typeface="Cambria Math" panose="02040503050406030204" pitchFamily="18" charset="0"/>
                            <a:ea typeface="Cambria Math" panose="02040503050406030204" pitchFamily="18" charset="0"/>
                            <a:cs typeface="Times New Roman" panose="02020603050405020304" pitchFamily="18" charset="0"/>
                          </a:rPr>
                          <m:t>𝒙</m:t>
                        </m:r>
                      </m:e>
                      <m:sub>
                        <m:r>
                          <a:rPr lang="en-US" sz="1800" b="1" i="1">
                            <a:latin typeface="Cambria Math" panose="02040503050406030204" pitchFamily="18" charset="0"/>
                            <a:ea typeface="Cambria Math" panose="02040503050406030204" pitchFamily="18" charset="0"/>
                            <a:cs typeface="Times New Roman" panose="02020603050405020304" pitchFamily="18" charset="0"/>
                          </a:rPr>
                          <m:t>𝒊</m:t>
                        </m:r>
                      </m:sub>
                    </m:sSub>
                    <m:r>
                      <a:rPr lang="en-US" sz="1800" b="1" i="1">
                        <a:latin typeface="Cambria Math" panose="02040503050406030204" pitchFamily="18" charset="0"/>
                        <a:ea typeface="Cambria Math" panose="02040503050406030204" pitchFamily="18" charset="0"/>
                        <a:cs typeface="Times New Roman" panose="02020603050405020304" pitchFamily="18" charset="0"/>
                      </a:rPr>
                      <m:t>+ </m:t>
                    </m:r>
                    <m:sSub>
                      <m:sSubPr>
                        <m:ctrlPr>
                          <a:rPr lang="en-US" sz="1800" b="1" i="1">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b="1" i="1">
                            <a:latin typeface="Cambria Math" panose="02040503050406030204" pitchFamily="18" charset="0"/>
                            <a:ea typeface="Cambria Math" panose="02040503050406030204" pitchFamily="18" charset="0"/>
                            <a:cs typeface="Times New Roman" panose="02020603050405020304" pitchFamily="18" charset="0"/>
                          </a:rPr>
                          <m:t>𝜺</m:t>
                        </m:r>
                      </m:e>
                      <m:sub>
                        <m:r>
                          <a:rPr lang="en-US" sz="1800" b="1" i="1">
                            <a:latin typeface="Cambria Math" panose="02040503050406030204" pitchFamily="18" charset="0"/>
                            <a:ea typeface="Cambria Math" panose="02040503050406030204" pitchFamily="18" charset="0"/>
                            <a:cs typeface="Times New Roman" panose="02020603050405020304" pitchFamily="18" charset="0"/>
                          </a:rPr>
                          <m:t>𝒊</m:t>
                        </m:r>
                      </m:sub>
                    </m:sSub>
                  </m:oMath>
                </a14:m>
                <a:r>
                  <a:rPr lang="en-US" sz="1800" b="1">
                    <a:ea typeface="Cambria Math" panose="02040503050406030204" pitchFamily="18" charset="0"/>
                    <a:cs typeface="Times New Roman" panose="02020603050405020304" pitchFamily="18" charset="0"/>
                  </a:rPr>
                  <a:t>  </a:t>
                </a:r>
                <a:r>
                  <a:rPr lang="en-US" sz="1800" b="1">
                    <a:ea typeface="Cambria Math" panose="02040503050406030204" pitchFamily="18" charset="0"/>
                    <a:cs typeface="Times New Roman" panose="02020603050405020304" pitchFamily="18" charset="0"/>
                    <a:sym typeface="Wingdings" panose="05000000000000000000" pitchFamily="2" charset="2"/>
                  </a:rPr>
                  <a:t> </a:t>
                </a:r>
                <a14:m>
                  <m:oMath xmlns:m="http://schemas.openxmlformats.org/officeDocument/2006/math">
                    <m:sSub>
                      <m:sSubPr>
                        <m:ctrlPr>
                          <a:rPr lang="en-US" sz="1800" b="1" i="1" smtClean="0">
                            <a:latin typeface="Cambria Math" panose="02040503050406030204" pitchFamily="18" charset="0"/>
                            <a:cs typeface="Times New Roman" panose="02020603050405020304" pitchFamily="18" charset="0"/>
                          </a:rPr>
                        </m:ctrlPr>
                      </m:sSubPr>
                      <m:e>
                        <m:r>
                          <a:rPr lang="en-US" sz="1800" b="1" i="1" smtClean="0">
                            <a:latin typeface="Cambria Math" panose="02040503050406030204" pitchFamily="18" charset="0"/>
                            <a:ea typeface="Cambria Math" panose="02040503050406030204" pitchFamily="18" charset="0"/>
                            <a:cs typeface="Times New Roman" panose="02020603050405020304" pitchFamily="18" charset="0"/>
                          </a:rPr>
                          <m:t>𝜺</m:t>
                        </m:r>
                      </m:e>
                      <m:sub>
                        <m:r>
                          <a:rPr lang="en-US" sz="1800" b="1" i="1">
                            <a:latin typeface="Cambria Math" panose="02040503050406030204" pitchFamily="18" charset="0"/>
                            <a:cs typeface="Times New Roman" panose="02020603050405020304" pitchFamily="18" charset="0"/>
                          </a:rPr>
                          <m:t>𝒊</m:t>
                        </m:r>
                      </m:sub>
                    </m:sSub>
                    <m:r>
                      <a:rPr lang="en-US" sz="1800" b="1" i="1">
                        <a:latin typeface="Cambria Math" panose="02040503050406030204" pitchFamily="18" charset="0"/>
                        <a:cs typeface="Times New Roman" panose="02020603050405020304" pitchFamily="18" charset="0"/>
                      </a:rPr>
                      <m:t>= </m:t>
                    </m:r>
                    <m:sSub>
                      <m:sSubPr>
                        <m:ctrlPr>
                          <a:rPr lang="en-US" sz="1800" b="1" i="1" smtClean="0">
                            <a:latin typeface="Cambria Math" panose="02040503050406030204" pitchFamily="18" charset="0"/>
                            <a:cs typeface="Times New Roman" panose="02020603050405020304" pitchFamily="18" charset="0"/>
                          </a:rPr>
                        </m:ctrlPr>
                      </m:sSubPr>
                      <m:e>
                        <m:r>
                          <a:rPr lang="en-US" sz="1800" b="1" i="1" smtClean="0">
                            <a:latin typeface="Cambria Math" panose="02040503050406030204" pitchFamily="18" charset="0"/>
                            <a:cs typeface="Times New Roman" panose="02020603050405020304" pitchFamily="18" charset="0"/>
                          </a:rPr>
                          <m:t>𝒚</m:t>
                        </m:r>
                      </m:e>
                      <m:sub>
                        <m:r>
                          <a:rPr lang="en-US" sz="1800" b="1" i="1" smtClean="0">
                            <a:latin typeface="Cambria Math" panose="02040503050406030204" pitchFamily="18" charset="0"/>
                            <a:cs typeface="Times New Roman" panose="02020603050405020304" pitchFamily="18" charset="0"/>
                          </a:rPr>
                          <m:t>𝒊</m:t>
                        </m:r>
                      </m:sub>
                    </m:sSub>
                    <m:r>
                      <a:rPr lang="en-US" sz="1800" b="1" i="1" smtClean="0">
                        <a:latin typeface="Cambria Math" panose="02040503050406030204" pitchFamily="18" charset="0"/>
                        <a:cs typeface="Times New Roman" panose="02020603050405020304" pitchFamily="18" charset="0"/>
                      </a:rPr>
                      <m:t> − </m:t>
                    </m:r>
                    <m:r>
                      <a:rPr lang="en-US" sz="1800" b="1" i="1" smtClean="0">
                        <a:latin typeface="Cambria Math" panose="02040503050406030204" pitchFamily="18" charset="0"/>
                        <a:ea typeface="Cambria Math" panose="02040503050406030204" pitchFamily="18" charset="0"/>
                        <a:cs typeface="Times New Roman" panose="02020603050405020304" pitchFamily="18" charset="0"/>
                      </a:rPr>
                      <m:t>𝜶</m:t>
                    </m:r>
                    <m:r>
                      <a:rPr lang="en-US" sz="1800" b="1" i="1">
                        <a:latin typeface="Cambria Math" panose="02040503050406030204" pitchFamily="18" charset="0"/>
                        <a:ea typeface="Cambria Math" panose="02040503050406030204" pitchFamily="18" charset="0"/>
                        <a:cs typeface="Times New Roman" panose="02020603050405020304" pitchFamily="18" charset="0"/>
                      </a:rPr>
                      <m:t>+ </m:t>
                    </m:r>
                    <m:r>
                      <a:rPr lang="en-US" sz="1800" b="1" i="1">
                        <a:latin typeface="Cambria Math" panose="02040503050406030204" pitchFamily="18" charset="0"/>
                        <a:ea typeface="Cambria Math" panose="02040503050406030204" pitchFamily="18" charset="0"/>
                        <a:cs typeface="Times New Roman" panose="02020603050405020304" pitchFamily="18" charset="0"/>
                      </a:rPr>
                      <m:t>𝜷</m:t>
                    </m:r>
                    <m:r>
                      <a:rPr lang="en-US" sz="1800" b="1"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1800" b="1" i="1">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b="1" i="1">
                            <a:latin typeface="Cambria Math" panose="02040503050406030204" pitchFamily="18" charset="0"/>
                            <a:ea typeface="Cambria Math" panose="02040503050406030204" pitchFamily="18" charset="0"/>
                            <a:cs typeface="Times New Roman" panose="02020603050405020304" pitchFamily="18" charset="0"/>
                          </a:rPr>
                          <m:t>𝒙</m:t>
                        </m:r>
                      </m:e>
                      <m:sub>
                        <m:r>
                          <a:rPr lang="en-US" sz="1800" b="1" i="1">
                            <a:latin typeface="Cambria Math" panose="02040503050406030204" pitchFamily="18" charset="0"/>
                            <a:ea typeface="Cambria Math" panose="02040503050406030204" pitchFamily="18" charset="0"/>
                            <a:cs typeface="Times New Roman" panose="02020603050405020304" pitchFamily="18" charset="0"/>
                          </a:rPr>
                          <m:t>𝒊</m:t>
                        </m:r>
                      </m:sub>
                    </m:sSub>
                  </m:oMath>
                </a14:m>
                <a:endParaRPr lang="en-US" sz="1800" b="1">
                  <a:latin typeface="+mj-lt"/>
                  <a:cs typeface="Times New Roman" panose="02020603050405020304" pitchFamily="18" charset="0"/>
                </a:endParaRPr>
              </a:p>
              <a:p>
                <a:pPr marL="228600" lvl="1" indent="0">
                  <a:buNone/>
                </a:pPr>
                <a:endParaRPr lang="en-US" sz="1800" b="1">
                  <a:latin typeface="+mj-lt"/>
                  <a:cs typeface="Times New Roman" panose="02020603050405020304" pitchFamily="18" charset="0"/>
                </a:endParaRPr>
              </a:p>
              <a:p>
                <a:pPr marL="290513" indent="-285750"/>
                <a:r>
                  <a:rPr lang="en-US" sz="1800">
                    <a:latin typeface="+mj-lt"/>
                    <a:cs typeface="Times New Roman" panose="02020603050405020304" pitchFamily="18" charset="0"/>
                  </a:rPr>
                  <a:t>Our estimate of </a:t>
                </a:r>
                <a14:m>
                  <m:oMath xmlns:m="http://schemas.openxmlformats.org/officeDocument/2006/math">
                    <m:sSub>
                      <m:sSubPr>
                        <m:ctrlPr>
                          <a:rPr lang="en-US" sz="1800" i="1">
                            <a:latin typeface="Cambria Math" panose="02040503050406030204" pitchFamily="18" charset="0"/>
                            <a:cs typeface="Times New Roman" panose="02020603050405020304" pitchFamily="18" charset="0"/>
                          </a:rPr>
                        </m:ctrlPr>
                      </m:sSubPr>
                      <m:e>
                        <m:r>
                          <a:rPr lang="en-US" sz="1800" b="0" i="1">
                            <a:latin typeface="Cambria Math" panose="02040503050406030204" pitchFamily="18" charset="0"/>
                            <a:cs typeface="Times New Roman" panose="02020603050405020304" pitchFamily="18" charset="0"/>
                          </a:rPr>
                          <m:t>𝑦</m:t>
                        </m:r>
                      </m:e>
                      <m:sub>
                        <m:r>
                          <a:rPr lang="en-US" sz="1800" b="0" i="1">
                            <a:latin typeface="Cambria Math" panose="02040503050406030204" pitchFamily="18" charset="0"/>
                            <a:cs typeface="Times New Roman" panose="02020603050405020304" pitchFamily="18" charset="0"/>
                          </a:rPr>
                          <m:t>𝑖</m:t>
                        </m:r>
                      </m:sub>
                    </m:sSub>
                  </m:oMath>
                </a14:m>
                <a:r>
                  <a:rPr lang="en-US" sz="1800">
                    <a:latin typeface="+mj-lt"/>
                    <a:cs typeface="Times New Roman" panose="02020603050405020304" pitchFamily="18" charset="0"/>
                  </a:rPr>
                  <a:t> is defined as follows:</a:t>
                </a:r>
              </a:p>
              <a:p>
                <a:pPr marL="4763" indent="0">
                  <a:buNone/>
                </a:pPr>
                <a:endParaRPr lang="en-US" sz="1800">
                  <a:latin typeface="+mj-lt"/>
                  <a:cs typeface="Times New Roman" panose="02020603050405020304" pitchFamily="18" charset="0"/>
                </a:endParaRPr>
              </a:p>
              <a:p>
                <a:pPr marL="514350" lvl="1" indent="-285750"/>
                <a14:m>
                  <m:oMath xmlns:m="http://schemas.openxmlformats.org/officeDocument/2006/math">
                    <m:acc>
                      <m:accPr>
                        <m:chr m:val="̂"/>
                        <m:ctrlPr>
                          <a:rPr lang="en-US" sz="1800" b="1" i="1" smtClean="0">
                            <a:latin typeface="Cambria Math" panose="02040503050406030204" pitchFamily="18" charset="0"/>
                            <a:cs typeface="Times New Roman" panose="02020603050405020304" pitchFamily="18" charset="0"/>
                          </a:rPr>
                        </m:ctrlPr>
                      </m:accPr>
                      <m:e>
                        <m:sSub>
                          <m:sSubPr>
                            <m:ctrlPr>
                              <a:rPr lang="en-US" sz="1800" b="1" i="1" smtClean="0">
                                <a:latin typeface="Cambria Math" panose="02040503050406030204" pitchFamily="18" charset="0"/>
                                <a:cs typeface="Times New Roman" panose="02020603050405020304" pitchFamily="18" charset="0"/>
                              </a:rPr>
                            </m:ctrlPr>
                          </m:sSubPr>
                          <m:e>
                            <m:r>
                              <a:rPr lang="en-US" sz="1800" b="1" i="1" smtClean="0">
                                <a:latin typeface="Cambria Math" panose="02040503050406030204" pitchFamily="18" charset="0"/>
                                <a:cs typeface="Times New Roman" panose="02020603050405020304" pitchFamily="18" charset="0"/>
                              </a:rPr>
                              <m:t>𝒚</m:t>
                            </m:r>
                          </m:e>
                          <m:sub>
                            <m:r>
                              <a:rPr lang="en-US" sz="1800" b="1" i="1" smtClean="0">
                                <a:latin typeface="Cambria Math" panose="02040503050406030204" pitchFamily="18" charset="0"/>
                                <a:cs typeface="Times New Roman" panose="02020603050405020304" pitchFamily="18" charset="0"/>
                              </a:rPr>
                              <m:t>𝒊</m:t>
                            </m:r>
                          </m:sub>
                        </m:sSub>
                      </m:e>
                    </m:acc>
                    <m:r>
                      <a:rPr lang="en-US" sz="1800" b="1" i="1">
                        <a:latin typeface="Cambria Math" panose="02040503050406030204" pitchFamily="18" charset="0"/>
                        <a:cs typeface="Times New Roman" panose="02020603050405020304" pitchFamily="18" charset="0"/>
                      </a:rPr>
                      <m:t>= </m:t>
                    </m:r>
                    <m:acc>
                      <m:accPr>
                        <m:chr m:val="̂"/>
                        <m:ctrlPr>
                          <a:rPr lang="en-US" sz="1800" b="1" i="1" smtClean="0">
                            <a:latin typeface="Cambria Math" panose="02040503050406030204" pitchFamily="18" charset="0"/>
                            <a:cs typeface="Times New Roman" panose="02020603050405020304" pitchFamily="18" charset="0"/>
                          </a:rPr>
                        </m:ctrlPr>
                      </m:accPr>
                      <m:e>
                        <m:r>
                          <a:rPr lang="en-US" sz="1800" b="1" i="1">
                            <a:latin typeface="Cambria Math" panose="02040503050406030204" pitchFamily="18" charset="0"/>
                            <a:ea typeface="Cambria Math" panose="02040503050406030204" pitchFamily="18" charset="0"/>
                            <a:cs typeface="Times New Roman" panose="02020603050405020304" pitchFamily="18" charset="0"/>
                          </a:rPr>
                          <m:t>𝜶</m:t>
                        </m:r>
                      </m:e>
                    </m:acc>
                    <m:r>
                      <a:rPr lang="en-US" sz="1800" b="1" i="1">
                        <a:latin typeface="Cambria Math" panose="02040503050406030204" pitchFamily="18" charset="0"/>
                        <a:ea typeface="Cambria Math" panose="02040503050406030204" pitchFamily="18" charset="0"/>
                        <a:cs typeface="Times New Roman" panose="02020603050405020304" pitchFamily="18" charset="0"/>
                      </a:rPr>
                      <m:t>+ </m:t>
                    </m:r>
                    <m:acc>
                      <m:accPr>
                        <m:chr m:val="̂"/>
                        <m:ctrlPr>
                          <a:rPr lang="en-US" sz="1800" b="1" i="1" smtClean="0">
                            <a:latin typeface="Cambria Math" panose="02040503050406030204" pitchFamily="18" charset="0"/>
                            <a:ea typeface="Cambria Math" panose="02040503050406030204" pitchFamily="18" charset="0"/>
                            <a:cs typeface="Times New Roman" panose="02020603050405020304" pitchFamily="18" charset="0"/>
                          </a:rPr>
                        </m:ctrlPr>
                      </m:accPr>
                      <m:e>
                        <m:r>
                          <a:rPr lang="en-US" sz="1800" b="1" i="1" smtClean="0">
                            <a:latin typeface="Cambria Math" panose="02040503050406030204" pitchFamily="18" charset="0"/>
                            <a:ea typeface="Cambria Math" panose="02040503050406030204" pitchFamily="18" charset="0"/>
                            <a:cs typeface="Times New Roman" panose="02020603050405020304" pitchFamily="18" charset="0"/>
                          </a:rPr>
                          <m:t>𝜷</m:t>
                        </m:r>
                      </m:e>
                    </m:acc>
                    <m:r>
                      <a:rPr lang="en-US" sz="1800" b="1"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1800" b="1" i="1">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b="1" i="1">
                            <a:latin typeface="Cambria Math" panose="02040503050406030204" pitchFamily="18" charset="0"/>
                            <a:ea typeface="Cambria Math" panose="02040503050406030204" pitchFamily="18" charset="0"/>
                            <a:cs typeface="Times New Roman" panose="02020603050405020304" pitchFamily="18" charset="0"/>
                          </a:rPr>
                          <m:t>𝒙</m:t>
                        </m:r>
                      </m:e>
                      <m:sub>
                        <m:r>
                          <a:rPr lang="en-US" sz="1800" b="1" i="1">
                            <a:latin typeface="Cambria Math" panose="02040503050406030204" pitchFamily="18" charset="0"/>
                            <a:ea typeface="Cambria Math" panose="02040503050406030204" pitchFamily="18" charset="0"/>
                            <a:cs typeface="Times New Roman" panose="02020603050405020304" pitchFamily="18" charset="0"/>
                          </a:rPr>
                          <m:t>𝒊</m:t>
                        </m:r>
                      </m:sub>
                    </m:sSub>
                    <m:r>
                      <a:rPr lang="en-US" sz="1800" b="1" i="1">
                        <a:latin typeface="Cambria Math" panose="02040503050406030204" pitchFamily="18" charset="0"/>
                        <a:ea typeface="Cambria Math" panose="02040503050406030204" pitchFamily="18" charset="0"/>
                        <a:cs typeface="Times New Roman" panose="02020603050405020304" pitchFamily="18" charset="0"/>
                      </a:rPr>
                      <m:t>+</m:t>
                    </m:r>
                    <m:r>
                      <a:rPr lang="en-US" sz="1800" b="1" i="1" smtClean="0">
                        <a:latin typeface="Cambria Math" panose="02040503050406030204" pitchFamily="18" charset="0"/>
                        <a:ea typeface="Cambria Math" panose="02040503050406030204" pitchFamily="18" charset="0"/>
                        <a:cs typeface="Times New Roman" panose="02020603050405020304" pitchFamily="18" charset="0"/>
                      </a:rPr>
                      <m:t> </m:t>
                    </m:r>
                    <m:sSub>
                      <m:sSubPr>
                        <m:ctrlPr>
                          <a:rPr lang="en-US" sz="1800" b="1" i="1">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en-US" sz="1800" b="1" i="1" smtClean="0">
                                <a:latin typeface="Cambria Math" panose="02040503050406030204" pitchFamily="18" charset="0"/>
                                <a:ea typeface="Cambria Math" panose="02040503050406030204" pitchFamily="18" charset="0"/>
                                <a:cs typeface="Times New Roman" panose="02020603050405020304" pitchFamily="18" charset="0"/>
                              </a:rPr>
                            </m:ctrlPr>
                          </m:accPr>
                          <m:e>
                            <m:sSub>
                              <m:sSubPr>
                                <m:ctrlPr>
                                  <a:rPr lang="en-US" sz="1800" b="1"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b="1" i="1" smtClean="0">
                                    <a:latin typeface="Cambria Math" panose="02040503050406030204" pitchFamily="18" charset="0"/>
                                    <a:ea typeface="Cambria Math" panose="02040503050406030204" pitchFamily="18" charset="0"/>
                                    <a:cs typeface="Times New Roman" panose="02020603050405020304" pitchFamily="18" charset="0"/>
                                  </a:rPr>
                                  <m:t>𝜺</m:t>
                                </m:r>
                              </m:e>
                              <m:sub>
                                <m:r>
                                  <a:rPr lang="en-US" sz="1800" b="1" i="1" smtClean="0">
                                    <a:latin typeface="Cambria Math" panose="02040503050406030204" pitchFamily="18" charset="0"/>
                                    <a:ea typeface="Cambria Math" panose="02040503050406030204" pitchFamily="18" charset="0"/>
                                    <a:cs typeface="Times New Roman" panose="02020603050405020304" pitchFamily="18" charset="0"/>
                                  </a:rPr>
                                  <m:t>𝒊</m:t>
                                </m:r>
                              </m:sub>
                            </m:sSub>
                          </m:e>
                        </m:acc>
                      </m:e>
                      <m:sub/>
                    </m:sSub>
                  </m:oMath>
                </a14:m>
                <a:endParaRPr lang="en-US" sz="1800" b="1">
                  <a:latin typeface="+mj-lt"/>
                  <a:cs typeface="Times New Roman" panose="02020603050405020304" pitchFamily="18" charset="0"/>
                </a:endParaRPr>
              </a:p>
              <a:p>
                <a:pPr marL="228600" lvl="1" indent="0">
                  <a:buNone/>
                </a:pPr>
                <a:endParaRPr lang="en-US" sz="1800" b="1">
                  <a:latin typeface="+mj-lt"/>
                  <a:cs typeface="Times New Roman" panose="02020603050405020304" pitchFamily="18" charset="0"/>
                </a:endParaRPr>
              </a:p>
              <a:p>
                <a:pPr marL="290513" indent="-285750"/>
                <a:r>
                  <a:rPr lang="en-US" sz="1800">
                    <a:latin typeface="+mj-lt"/>
                    <a:cs typeface="Times New Roman" panose="02020603050405020304" pitchFamily="18" charset="0"/>
                  </a:rPr>
                  <a:t>Our goals is to select the point estimates which minimize the difference </a:t>
                </a:r>
                <a14:m>
                  <m:oMath xmlns:m="http://schemas.openxmlformats.org/officeDocument/2006/math">
                    <m:acc>
                      <m:accPr>
                        <m:chr m:val="̂"/>
                        <m:ctrlPr>
                          <a:rPr lang="en-US" sz="1800" i="1">
                            <a:latin typeface="Cambria Math" panose="02040503050406030204" pitchFamily="18" charset="0"/>
                            <a:cs typeface="Times New Roman" panose="02020603050405020304" pitchFamily="18" charset="0"/>
                          </a:rPr>
                        </m:ctrlPr>
                      </m:accPr>
                      <m:e>
                        <m:sSub>
                          <m:sSubPr>
                            <m:ctrlPr>
                              <a:rPr lang="en-US" sz="1800" i="1">
                                <a:latin typeface="Cambria Math" panose="02040503050406030204" pitchFamily="18" charset="0"/>
                                <a:cs typeface="Times New Roman" panose="02020603050405020304" pitchFamily="18" charset="0"/>
                              </a:rPr>
                            </m:ctrlPr>
                          </m:sSubPr>
                          <m:e>
                            <m:r>
                              <a:rPr lang="en-US" sz="1800" b="0" i="1">
                                <a:latin typeface="Cambria Math" panose="02040503050406030204" pitchFamily="18" charset="0"/>
                                <a:cs typeface="Times New Roman" panose="02020603050405020304" pitchFamily="18" charset="0"/>
                              </a:rPr>
                              <m:t>𝑦</m:t>
                            </m:r>
                          </m:e>
                          <m:sub>
                            <m:r>
                              <a:rPr lang="en-US" sz="1800" b="0" i="1">
                                <a:latin typeface="Cambria Math" panose="02040503050406030204" pitchFamily="18" charset="0"/>
                                <a:cs typeface="Times New Roman" panose="02020603050405020304" pitchFamily="18" charset="0"/>
                              </a:rPr>
                              <m:t>𝑖</m:t>
                            </m:r>
                          </m:sub>
                        </m:sSub>
                      </m:e>
                    </m:acc>
                  </m:oMath>
                </a14:m>
                <a:r>
                  <a:rPr lang="en-US" sz="1800">
                    <a:latin typeface="+mj-lt"/>
                    <a:cs typeface="Times New Roman" panose="02020603050405020304" pitchFamily="18" charset="0"/>
                  </a:rPr>
                  <a:t> and </a:t>
                </a:r>
                <a14:m>
                  <m:oMath xmlns:m="http://schemas.openxmlformats.org/officeDocument/2006/math">
                    <m:sSub>
                      <m:sSubPr>
                        <m:ctrlPr>
                          <a:rPr lang="en-US" sz="1800" i="1">
                            <a:latin typeface="Cambria Math" panose="02040503050406030204" pitchFamily="18" charset="0"/>
                            <a:cs typeface="Times New Roman" panose="02020603050405020304" pitchFamily="18" charset="0"/>
                          </a:rPr>
                        </m:ctrlPr>
                      </m:sSubPr>
                      <m:e>
                        <m:r>
                          <a:rPr lang="en-US" sz="1800" b="0" i="1">
                            <a:latin typeface="Cambria Math" panose="02040503050406030204" pitchFamily="18" charset="0"/>
                            <a:cs typeface="Times New Roman" panose="02020603050405020304" pitchFamily="18" charset="0"/>
                          </a:rPr>
                          <m:t>𝑦</m:t>
                        </m:r>
                      </m:e>
                      <m:sub>
                        <m:r>
                          <a:rPr lang="en-US" sz="1800" b="0" i="1">
                            <a:latin typeface="Cambria Math" panose="02040503050406030204" pitchFamily="18" charset="0"/>
                            <a:cs typeface="Times New Roman" panose="02020603050405020304" pitchFamily="18" charset="0"/>
                          </a:rPr>
                          <m:t>𝑖</m:t>
                        </m:r>
                      </m:sub>
                    </m:sSub>
                  </m:oMath>
                </a14:m>
                <a:endParaRPr lang="en-US" sz="1800">
                  <a:latin typeface="+mj-lt"/>
                  <a:cs typeface="Times New Roman" panose="02020603050405020304" pitchFamily="18" charset="0"/>
                </a:endParaRPr>
              </a:p>
              <a:p>
                <a:pPr marL="4763" indent="0">
                  <a:buNone/>
                </a:pPr>
                <a:r>
                  <a:rPr lang="en-US" sz="1800">
                    <a:latin typeface="+mj-lt"/>
                    <a:cs typeface="Times New Roman" panose="02020603050405020304" pitchFamily="18" charset="0"/>
                  </a:rPr>
                  <a:t> </a:t>
                </a:r>
              </a:p>
              <a:p>
                <a:pPr marL="514350" lvl="1" indent="-285750"/>
                <a:r>
                  <a:rPr lang="en-US" sz="1800">
                    <a:latin typeface="+mj-lt"/>
                    <a:cs typeface="Times New Roman" panose="02020603050405020304" pitchFamily="18" charset="0"/>
                  </a:rPr>
                  <a:t>(</a:t>
                </a:r>
                <a:r>
                  <a:rPr lang="en-US" sz="1800" b="1">
                    <a:cs typeface="Times New Roman" panose="02020603050405020304" pitchFamily="18" charset="0"/>
                  </a:rPr>
                  <a:t>Residual Sum of Squares Errors</a:t>
                </a:r>
                <a:r>
                  <a:rPr lang="en-US" sz="1800">
                    <a:cs typeface="Times New Roman" panose="02020603050405020304" pitchFamily="18" charset="0"/>
                  </a:rPr>
                  <a:t> is defined as </a:t>
                </a:r>
                <a:r>
                  <a:rPr lang="en-US" sz="1800" b="1">
                    <a:cs typeface="Times New Roman" panose="02020603050405020304" pitchFamily="18" charset="0"/>
                  </a:rPr>
                  <a:t>SSE</a:t>
                </a:r>
                <a:r>
                  <a:rPr lang="en-US" sz="1800">
                    <a:cs typeface="Times New Roman" panose="02020603050405020304" pitchFamily="18" charset="0"/>
                  </a:rPr>
                  <a:t>)</a:t>
                </a:r>
              </a:p>
              <a:p>
                <a:pPr marL="228600" lvl="1" indent="0">
                  <a:buNone/>
                </a:pPr>
                <a:endParaRPr lang="en-US" sz="1800">
                  <a:latin typeface="+mj-lt"/>
                  <a:cs typeface="Times New Roman" panose="02020603050405020304" pitchFamily="18" charset="0"/>
                </a:endParaRPr>
              </a:p>
              <a:p>
                <a:pPr marL="514350" lvl="1" indent="-285750"/>
                <a14:m>
                  <m:oMath xmlns:m="http://schemas.openxmlformats.org/officeDocument/2006/math">
                    <m:r>
                      <a:rPr lang="en-US" sz="1800" b="1" i="1">
                        <a:latin typeface="Cambria Math" panose="02040503050406030204" pitchFamily="18" charset="0"/>
                        <a:cs typeface="Times New Roman" panose="02020603050405020304" pitchFamily="18" charset="0"/>
                      </a:rPr>
                      <m:t>𝑺𝑺𝑬</m:t>
                    </m:r>
                    <m:r>
                      <a:rPr lang="en-US" sz="1800" b="1" i="1">
                        <a:latin typeface="Cambria Math" panose="02040503050406030204" pitchFamily="18" charset="0"/>
                        <a:cs typeface="Times New Roman" panose="02020603050405020304" pitchFamily="18" charset="0"/>
                      </a:rPr>
                      <m:t>= </m:t>
                    </m:r>
                    <m:nary>
                      <m:naryPr>
                        <m:chr m:val="∑"/>
                        <m:ctrlPr>
                          <a:rPr lang="en-US" sz="1800" b="1" i="1">
                            <a:latin typeface="Cambria Math" panose="02040503050406030204" pitchFamily="18" charset="0"/>
                            <a:cs typeface="Times New Roman" panose="02020603050405020304" pitchFamily="18" charset="0"/>
                          </a:rPr>
                        </m:ctrlPr>
                      </m:naryPr>
                      <m:sub>
                        <m:r>
                          <m:rPr>
                            <m:brk m:alnAt="23"/>
                          </m:rPr>
                          <a:rPr lang="en-US" sz="1800" b="1" i="1">
                            <a:latin typeface="Cambria Math" panose="02040503050406030204" pitchFamily="18" charset="0"/>
                            <a:cs typeface="Times New Roman" panose="02020603050405020304" pitchFamily="18" charset="0"/>
                          </a:rPr>
                          <m:t>𝒊</m:t>
                        </m:r>
                        <m:r>
                          <a:rPr lang="en-US" sz="1800" b="1" i="1">
                            <a:latin typeface="Cambria Math" panose="02040503050406030204" pitchFamily="18" charset="0"/>
                            <a:cs typeface="Times New Roman" panose="02020603050405020304" pitchFamily="18" charset="0"/>
                          </a:rPr>
                          <m:t>=</m:t>
                        </m:r>
                        <m:r>
                          <m:rPr>
                            <m:brk m:alnAt="23"/>
                          </m:rPr>
                          <a:rPr lang="en-US" sz="1800" b="1" i="1">
                            <a:latin typeface="Cambria Math" panose="02040503050406030204" pitchFamily="18" charset="0"/>
                            <a:cs typeface="Times New Roman" panose="02020603050405020304" pitchFamily="18" charset="0"/>
                          </a:rPr>
                          <m:t>𝟏</m:t>
                        </m:r>
                      </m:sub>
                      <m:sup>
                        <m:r>
                          <a:rPr lang="en-US" sz="1800" b="1" i="1">
                            <a:latin typeface="Cambria Math" panose="02040503050406030204" pitchFamily="18" charset="0"/>
                            <a:cs typeface="Times New Roman" panose="02020603050405020304" pitchFamily="18" charset="0"/>
                          </a:rPr>
                          <m:t>𝒏</m:t>
                        </m:r>
                      </m:sup>
                      <m:e>
                        <m:sSup>
                          <m:sSupPr>
                            <m:ctrlPr>
                              <a:rPr lang="en-US" sz="1800" b="1" i="1">
                                <a:latin typeface="Cambria Math" panose="02040503050406030204" pitchFamily="18" charset="0"/>
                                <a:cs typeface="Times New Roman" panose="02020603050405020304" pitchFamily="18" charset="0"/>
                              </a:rPr>
                            </m:ctrlPr>
                          </m:sSupPr>
                          <m:e>
                            <m:r>
                              <a:rPr lang="en-US" sz="1800" b="1" i="1">
                                <a:latin typeface="Cambria Math" panose="02040503050406030204" pitchFamily="18" charset="0"/>
                                <a:cs typeface="Times New Roman" panose="02020603050405020304" pitchFamily="18" charset="0"/>
                              </a:rPr>
                              <m:t>(</m:t>
                            </m:r>
                            <m:sSub>
                              <m:sSubPr>
                                <m:ctrlPr>
                                  <a:rPr lang="en-US" sz="1800" b="1" i="1">
                                    <a:latin typeface="Cambria Math" panose="02040503050406030204" pitchFamily="18" charset="0"/>
                                    <a:cs typeface="Times New Roman" panose="02020603050405020304" pitchFamily="18" charset="0"/>
                                  </a:rPr>
                                </m:ctrlPr>
                              </m:sSubPr>
                              <m:e>
                                <m:r>
                                  <a:rPr lang="en-US" sz="1800" b="1" i="1">
                                    <a:latin typeface="Cambria Math" panose="02040503050406030204" pitchFamily="18" charset="0"/>
                                    <a:cs typeface="Times New Roman" panose="02020603050405020304" pitchFamily="18" charset="0"/>
                                  </a:rPr>
                                  <m:t>𝒚</m:t>
                                </m:r>
                              </m:e>
                              <m:sub>
                                <m:r>
                                  <a:rPr lang="en-US" sz="1800" b="1" i="1">
                                    <a:latin typeface="Cambria Math" panose="02040503050406030204" pitchFamily="18" charset="0"/>
                                    <a:cs typeface="Times New Roman" panose="02020603050405020304" pitchFamily="18" charset="0"/>
                                  </a:rPr>
                                  <m:t>𝒊</m:t>
                                </m:r>
                              </m:sub>
                            </m:sSub>
                            <m:r>
                              <a:rPr lang="en-US" sz="1800" b="1" i="1">
                                <a:latin typeface="Cambria Math" panose="02040503050406030204" pitchFamily="18" charset="0"/>
                                <a:cs typeface="Times New Roman" panose="02020603050405020304" pitchFamily="18" charset="0"/>
                              </a:rPr>
                              <m:t> − </m:t>
                            </m:r>
                            <m:sSubSup>
                              <m:sSubSupPr>
                                <m:ctrlPr>
                                  <a:rPr lang="en-US" sz="1800" b="1" i="1">
                                    <a:latin typeface="Cambria Math" panose="02040503050406030204" pitchFamily="18" charset="0"/>
                                    <a:cs typeface="Times New Roman" panose="02020603050405020304" pitchFamily="18" charset="0"/>
                                  </a:rPr>
                                </m:ctrlPr>
                              </m:sSubSupPr>
                              <m:e>
                                <m:acc>
                                  <m:accPr>
                                    <m:chr m:val="̂"/>
                                    <m:ctrlPr>
                                      <a:rPr lang="en-US" sz="1800" b="1" i="1">
                                        <a:latin typeface="Cambria Math" panose="02040503050406030204" pitchFamily="18" charset="0"/>
                                        <a:cs typeface="Times New Roman" panose="02020603050405020304" pitchFamily="18" charset="0"/>
                                      </a:rPr>
                                    </m:ctrlPr>
                                  </m:accPr>
                                  <m:e>
                                    <m:r>
                                      <a:rPr lang="en-US" sz="1800" b="1" i="1">
                                        <a:latin typeface="Cambria Math" panose="02040503050406030204" pitchFamily="18" charset="0"/>
                                        <a:cs typeface="Times New Roman" panose="02020603050405020304" pitchFamily="18" charset="0"/>
                                      </a:rPr>
                                      <m:t>𝒚</m:t>
                                    </m:r>
                                  </m:e>
                                </m:acc>
                              </m:e>
                              <m:sub>
                                <m:r>
                                  <a:rPr lang="en-US" sz="1800" b="1" i="1">
                                    <a:latin typeface="Cambria Math" panose="02040503050406030204" pitchFamily="18" charset="0"/>
                                    <a:cs typeface="Times New Roman" panose="02020603050405020304" pitchFamily="18" charset="0"/>
                                  </a:rPr>
                                  <m:t>𝒊</m:t>
                                </m:r>
                              </m:sub>
                              <m:sup/>
                            </m:sSubSup>
                            <m:r>
                              <a:rPr lang="en-US" sz="1800" b="1" i="1">
                                <a:latin typeface="Cambria Math" panose="02040503050406030204" pitchFamily="18" charset="0"/>
                                <a:cs typeface="Times New Roman" panose="02020603050405020304" pitchFamily="18" charset="0"/>
                              </a:rPr>
                              <m:t>)</m:t>
                            </m:r>
                          </m:e>
                          <m:sup>
                            <m:r>
                              <a:rPr lang="en-US" sz="1800" b="1" i="1">
                                <a:latin typeface="Cambria Math" panose="02040503050406030204" pitchFamily="18" charset="0"/>
                                <a:cs typeface="Times New Roman" panose="02020603050405020304" pitchFamily="18" charset="0"/>
                              </a:rPr>
                              <m:t>𝟐</m:t>
                            </m:r>
                          </m:sup>
                        </m:sSup>
                      </m:e>
                    </m:nary>
                    <m:r>
                      <a:rPr lang="en-US" sz="1800" b="1" i="1">
                        <a:latin typeface="Cambria Math" panose="02040503050406030204" pitchFamily="18" charset="0"/>
                        <a:cs typeface="Times New Roman" panose="02020603050405020304" pitchFamily="18" charset="0"/>
                      </a:rPr>
                      <m:t> </m:t>
                    </m:r>
                  </m:oMath>
                </a14:m>
                <a:r>
                  <a:rPr lang="en-US" sz="1800" b="1">
                    <a:cs typeface="Times New Roman" panose="02020603050405020304" pitchFamily="18" charset="0"/>
                  </a:rPr>
                  <a:t> = </a:t>
                </a:r>
                <a14:m>
                  <m:oMath xmlns:m="http://schemas.openxmlformats.org/officeDocument/2006/math">
                    <m:nary>
                      <m:naryPr>
                        <m:chr m:val="∑"/>
                        <m:ctrlPr>
                          <a:rPr lang="en-US" sz="1800" b="1" i="1" smtClean="0">
                            <a:latin typeface="Cambria Math" panose="02040503050406030204" pitchFamily="18" charset="0"/>
                            <a:cs typeface="Times New Roman" panose="02020603050405020304" pitchFamily="18" charset="0"/>
                          </a:rPr>
                        </m:ctrlPr>
                      </m:naryPr>
                      <m:sub>
                        <m:r>
                          <m:rPr>
                            <m:brk m:alnAt="23"/>
                          </m:rPr>
                          <a:rPr lang="en-US" sz="1800" b="1" i="1" smtClean="0">
                            <a:latin typeface="Cambria Math" panose="02040503050406030204" pitchFamily="18" charset="0"/>
                            <a:cs typeface="Times New Roman" panose="02020603050405020304" pitchFamily="18" charset="0"/>
                          </a:rPr>
                          <m:t>𝒊</m:t>
                        </m:r>
                        <m:r>
                          <a:rPr lang="en-US" sz="1800" b="1" i="1" smtClean="0">
                            <a:latin typeface="Cambria Math" panose="02040503050406030204" pitchFamily="18" charset="0"/>
                            <a:cs typeface="Times New Roman" panose="02020603050405020304" pitchFamily="18" charset="0"/>
                          </a:rPr>
                          <m:t>=</m:t>
                        </m:r>
                        <m:r>
                          <a:rPr lang="en-US" sz="1800" b="1" i="1" smtClean="0">
                            <a:latin typeface="Cambria Math" panose="02040503050406030204" pitchFamily="18" charset="0"/>
                            <a:cs typeface="Times New Roman" panose="02020603050405020304" pitchFamily="18" charset="0"/>
                          </a:rPr>
                          <m:t>𝟏</m:t>
                        </m:r>
                      </m:sub>
                      <m:sup>
                        <m:r>
                          <a:rPr lang="en-US" sz="1800" b="1" i="1" smtClean="0">
                            <a:latin typeface="Cambria Math" panose="02040503050406030204" pitchFamily="18" charset="0"/>
                            <a:cs typeface="Times New Roman" panose="02020603050405020304" pitchFamily="18" charset="0"/>
                          </a:rPr>
                          <m:t>𝒏</m:t>
                        </m:r>
                      </m:sup>
                      <m:e>
                        <m:sSup>
                          <m:sSupPr>
                            <m:ctrlPr>
                              <a:rPr lang="en-US" sz="1800" b="1" i="1" smtClean="0">
                                <a:latin typeface="Cambria Math" panose="02040503050406030204" pitchFamily="18" charset="0"/>
                                <a:cs typeface="Times New Roman" panose="02020603050405020304" pitchFamily="18" charset="0"/>
                              </a:rPr>
                            </m:ctrlPr>
                          </m:sSupPr>
                          <m:e>
                            <m:acc>
                              <m:accPr>
                                <m:chr m:val="̂"/>
                                <m:ctrlPr>
                                  <a:rPr lang="en-US" sz="1800" b="1" i="1" smtClean="0">
                                    <a:latin typeface="Cambria Math" panose="02040503050406030204" pitchFamily="18" charset="0"/>
                                    <a:cs typeface="Times New Roman" panose="02020603050405020304" pitchFamily="18" charset="0"/>
                                  </a:rPr>
                                </m:ctrlPr>
                              </m:accPr>
                              <m:e>
                                <m:sSub>
                                  <m:sSubPr>
                                    <m:ctrlPr>
                                      <a:rPr lang="en-US" sz="1800" b="1" i="1" smtClean="0">
                                        <a:latin typeface="Cambria Math" panose="02040503050406030204" pitchFamily="18" charset="0"/>
                                        <a:cs typeface="Times New Roman" panose="02020603050405020304" pitchFamily="18" charset="0"/>
                                      </a:rPr>
                                    </m:ctrlPr>
                                  </m:sSubPr>
                                  <m:e>
                                    <m:r>
                                      <a:rPr lang="en-US" sz="1800" b="1" i="1" smtClean="0">
                                        <a:latin typeface="Cambria Math" panose="02040503050406030204" pitchFamily="18" charset="0"/>
                                        <a:ea typeface="Cambria Math" panose="02040503050406030204" pitchFamily="18" charset="0"/>
                                        <a:cs typeface="Times New Roman" panose="02020603050405020304" pitchFamily="18" charset="0"/>
                                      </a:rPr>
                                      <m:t>𝜺</m:t>
                                    </m:r>
                                  </m:e>
                                  <m:sub>
                                    <m:r>
                                      <a:rPr lang="en-US" sz="1800" b="1" i="1" smtClean="0">
                                        <a:latin typeface="Cambria Math" panose="02040503050406030204" pitchFamily="18" charset="0"/>
                                        <a:cs typeface="Times New Roman" panose="02020603050405020304" pitchFamily="18" charset="0"/>
                                      </a:rPr>
                                      <m:t>𝒊</m:t>
                                    </m:r>
                                  </m:sub>
                                </m:sSub>
                              </m:e>
                            </m:acc>
                          </m:e>
                          <m:sup>
                            <m:r>
                              <a:rPr lang="en-US" sz="1800" b="1" i="1" smtClean="0">
                                <a:latin typeface="Cambria Math" panose="02040503050406030204" pitchFamily="18" charset="0"/>
                                <a:cs typeface="Times New Roman" panose="02020603050405020304" pitchFamily="18" charset="0"/>
                              </a:rPr>
                              <m:t>𝟐</m:t>
                            </m:r>
                          </m:sup>
                        </m:sSup>
                      </m:e>
                    </m:nary>
                  </m:oMath>
                </a14:m>
                <a:r>
                  <a:rPr lang="en-US" sz="1800" b="1">
                    <a:cs typeface="Times New Roman" panose="02020603050405020304" pitchFamily="18" charset="0"/>
                  </a:rPr>
                  <a:t> = min</a:t>
                </a:r>
              </a:p>
              <a:p>
                <a:pPr marL="796925" lvl="2" indent="0">
                  <a:buNone/>
                </a:pPr>
                <a:endParaRPr lang="en-US" b="1" i="1">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20040" y="1297497"/>
                <a:ext cx="8503920" cy="4907497"/>
              </a:xfrm>
              <a:blipFill rotWithShape="0">
                <a:blip r:embed="rId2"/>
                <a:stretch>
                  <a:fillRect l="-1505" t="-1615" b="-8075"/>
                </a:stretch>
              </a:blipFill>
            </p:spPr>
            <p:txBody>
              <a:bodyPr/>
              <a:lstStyle/>
              <a:p>
                <a:r>
                  <a:rPr lang="en-US">
                    <a:noFill/>
                  </a:rPr>
                  <a:t> </a:t>
                </a:r>
              </a:p>
            </p:txBody>
          </p:sp>
        </mc:Fallback>
      </mc:AlternateContent>
    </p:spTree>
    <p:extLst>
      <p:ext uri="{BB962C8B-B14F-4D97-AF65-F5344CB8AC3E}">
        <p14:creationId xmlns:p14="http://schemas.microsoft.com/office/powerpoint/2010/main" val="214357214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_NA_PowerPoint_Template_2012">
  <a:themeElements>
    <a:clrScheme name="Custom 7">
      <a:dk1>
        <a:sysClr val="windowText" lastClr="000000"/>
      </a:dk1>
      <a:lt1>
        <a:sysClr val="window" lastClr="FFFFFF"/>
      </a:lt1>
      <a:dk2>
        <a:srgbClr val="969696"/>
      </a:dk2>
      <a:lt2>
        <a:srgbClr val="C0C0C0"/>
      </a:lt2>
      <a:accent1>
        <a:srgbClr val="263147"/>
      </a:accent1>
      <a:accent2>
        <a:srgbClr val="009ACC"/>
      </a:accent2>
      <a:accent3>
        <a:srgbClr val="6A9529"/>
      </a:accent3>
      <a:accent4>
        <a:srgbClr val="40B3D6"/>
      </a:accent4>
      <a:accent5>
        <a:srgbClr val="E47E1A"/>
      </a:accent5>
      <a:accent6>
        <a:srgbClr val="7FCCE3"/>
      </a:accent6>
      <a:hlink>
        <a:srgbClr val="AC2B37"/>
      </a:hlink>
      <a:folHlink>
        <a:srgbClr val="762C7C"/>
      </a:folHlink>
    </a:clrScheme>
    <a:fontScheme name="Capgemini_NA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tlCol="0" anchor="ctr"/>
      <a:lstStyle>
        <a:defPPr algn="ctr">
          <a:defRPr sz="1200" dirty="0">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spcAft>
            <a:spcPts val="600"/>
          </a:spcAft>
          <a:defRPr sz="1200"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D4928D8BDF0FD4DAD9C3FDE6613DC56" ma:contentTypeVersion="9" ma:contentTypeDescription="Create a new document." ma:contentTypeScope="" ma:versionID="2bb98d29330911a5855e6a6ff3d7f6d0">
  <xsd:schema xmlns:xsd="http://www.w3.org/2001/XMLSchema" xmlns:xs="http://www.w3.org/2001/XMLSchema" xmlns:p="http://schemas.microsoft.com/office/2006/metadata/properties" xmlns:ns2="436ed5d1-0934-42f0-a7bc-f495b246f243" xmlns:ns3="e671b94e-b93d-4d7c-bcb4-9e423e90a939" targetNamespace="http://schemas.microsoft.com/office/2006/metadata/properties" ma:root="true" ma:fieldsID="caac2dc13af3ed8a55b8af77fc30edeb" ns2:_="" ns3:_="">
    <xsd:import namespace="436ed5d1-0934-42f0-a7bc-f495b246f243"/>
    <xsd:import namespace="e671b94e-b93d-4d7c-bcb4-9e423e90a93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3:SharedWithUsers" minOccurs="0"/>
                <xsd:element ref="ns3:SharedWithDetails"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36ed5d1-0934-42f0-a7bc-f495b246f24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671b94e-b93d-4d7c-bcb4-9e423e90a93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4ACCC3F-081A-415A-9096-290591309B13}">
  <ds:schemaRefs>
    <ds:schemaRef ds:uri="http://schemas.microsoft.com/sharepoint/v3/contenttype/forms"/>
  </ds:schemaRefs>
</ds:datastoreItem>
</file>

<file path=customXml/itemProps2.xml><?xml version="1.0" encoding="utf-8"?>
<ds:datastoreItem xmlns:ds="http://schemas.openxmlformats.org/officeDocument/2006/customXml" ds:itemID="{BEDEC4FA-711B-4B5C-9F5C-2ABB07ADC40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36ed5d1-0934-42f0-a7bc-f495b246f243"/>
    <ds:schemaRef ds:uri="e671b94e-b93d-4d7c-bcb4-9e423e90a9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7BA8732-5D14-42BF-BB9F-E463940A51FF}">
  <ds:schemaRefs>
    <ds:schemaRef ds:uri="436ed5d1-0934-42f0-a7bc-f495b246f243"/>
    <ds:schemaRef ds:uri="http://www.w3.org/XML/1998/namespace"/>
    <ds:schemaRef ds:uri="http://schemas.microsoft.com/office/infopath/2007/PartnerControls"/>
    <ds:schemaRef ds:uri="http://purl.org/dc/terms/"/>
    <ds:schemaRef ds:uri="e671b94e-b93d-4d7c-bcb4-9e423e90a939"/>
    <ds:schemaRef ds:uri="http://schemas.microsoft.com/office/2006/documentManagement/types"/>
    <ds:schemaRef ds:uri="http://purl.org/dc/elements/1.1/"/>
    <ds:schemaRef ds:uri="http://schemas.openxmlformats.org/package/2006/metadata/core-propertie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573</TotalTime>
  <Words>964</Words>
  <Application>Microsoft Office PowerPoint</Application>
  <PresentationFormat>On-screen Show (4:3)</PresentationFormat>
  <Paragraphs>198</Paragraphs>
  <Slides>46</Slides>
  <Notes>2</Notes>
  <HiddenSlides>1</HiddenSlides>
  <MMClips>0</MMClips>
  <ScaleCrop>false</ScaleCrop>
  <HeadingPairs>
    <vt:vector size="4" baseType="variant">
      <vt:variant>
        <vt:lpstr>Theme</vt:lpstr>
      </vt:variant>
      <vt:variant>
        <vt:i4>4</vt:i4>
      </vt:variant>
      <vt:variant>
        <vt:lpstr>Slide Titles</vt:lpstr>
      </vt:variant>
      <vt:variant>
        <vt:i4>46</vt:i4>
      </vt:variant>
    </vt:vector>
  </HeadingPairs>
  <TitlesOfParts>
    <vt:vector size="50" baseType="lpstr">
      <vt:lpstr>Capgemini_NA_PowerPoint_Template_2012</vt:lpstr>
      <vt:lpstr>Closing slides</vt:lpstr>
      <vt:lpstr>1_Closing slides</vt:lpstr>
      <vt:lpstr>Office Theme</vt:lpstr>
      <vt:lpstr>Survey</vt:lpstr>
      <vt:lpstr>PowerPoint Presentation</vt:lpstr>
      <vt:lpstr>Introduction</vt:lpstr>
      <vt:lpstr>Agenda</vt:lpstr>
      <vt:lpstr>PowerPoint Presentation</vt:lpstr>
      <vt:lpstr>Linear Regression</vt:lpstr>
      <vt:lpstr>Linear Regression</vt:lpstr>
      <vt:lpstr>Linear Regression</vt:lpstr>
      <vt:lpstr>Linear Regression – Fitting our Model</vt:lpstr>
      <vt:lpstr>Linear Regression – Fitting our Model</vt:lpstr>
      <vt:lpstr>Linear Regression – Example </vt:lpstr>
      <vt:lpstr>Linear Regression - Exercise</vt:lpstr>
      <vt:lpstr>Linear Regression – Analyzing our Model</vt:lpstr>
      <vt:lpstr>Linear Regression – Assumptions</vt:lpstr>
      <vt:lpstr>Linear Regression – Assumptions</vt:lpstr>
      <vt:lpstr>Linear Regression – Multicollinearity</vt:lpstr>
      <vt:lpstr>Linear Regression – Normality of Residuals</vt:lpstr>
      <vt:lpstr>Linear Regression – Constant Variance &amp; Ind. Errors</vt:lpstr>
      <vt:lpstr>Linear Regression – Influence Points</vt:lpstr>
      <vt:lpstr>Linear Regression – Conclusion</vt:lpstr>
      <vt:lpstr>Classifier (Algorithm) v.s Regression (Data Model)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Global Innovators Month  Linear Regression </dc:title>
  <cp:lastModifiedBy>Yin, Helen</cp:lastModifiedBy>
  <cp:revision>24</cp:revision>
  <dcterms:modified xsi:type="dcterms:W3CDTF">2018-09-06T22:23:19Z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0x0101003D4928D8BDF0FD4DAD9C3FDE6613DC56</vt:lpwstr>
  </property>
</Properties>
</file>