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2.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ags/tag4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74" r:id="rId6"/>
    <p:sldMasterId id="2147483711" r:id="rId7"/>
  </p:sldMasterIdLst>
  <p:notesMasterIdLst>
    <p:notesMasterId r:id="rId58"/>
  </p:notesMasterIdLst>
  <p:handoutMasterIdLst>
    <p:handoutMasterId r:id="rId59"/>
  </p:handoutMasterIdLst>
  <p:sldIdLst>
    <p:sldId id="418" r:id="rId8"/>
    <p:sldId id="460" r:id="rId9"/>
    <p:sldId id="417" r:id="rId10"/>
    <p:sldId id="416" r:id="rId11"/>
    <p:sldId id="530" r:id="rId12"/>
    <p:sldId id="486" r:id="rId13"/>
    <p:sldId id="487" r:id="rId14"/>
    <p:sldId id="529" r:id="rId15"/>
    <p:sldId id="488" r:id="rId16"/>
    <p:sldId id="533" r:id="rId17"/>
    <p:sldId id="489" r:id="rId18"/>
    <p:sldId id="490" r:id="rId19"/>
    <p:sldId id="491" r:id="rId20"/>
    <p:sldId id="492" r:id="rId21"/>
    <p:sldId id="493" r:id="rId22"/>
    <p:sldId id="494" r:id="rId23"/>
    <p:sldId id="495" r:id="rId24"/>
    <p:sldId id="496" r:id="rId25"/>
    <p:sldId id="497" r:id="rId26"/>
    <p:sldId id="498" r:id="rId27"/>
    <p:sldId id="499" r:id="rId28"/>
    <p:sldId id="500" r:id="rId29"/>
    <p:sldId id="501" r:id="rId30"/>
    <p:sldId id="502" r:id="rId31"/>
    <p:sldId id="503" r:id="rId32"/>
    <p:sldId id="504" r:id="rId33"/>
    <p:sldId id="506" r:id="rId34"/>
    <p:sldId id="507" r:id="rId35"/>
    <p:sldId id="508" r:id="rId36"/>
    <p:sldId id="509" r:id="rId37"/>
    <p:sldId id="510" r:id="rId38"/>
    <p:sldId id="511" r:id="rId39"/>
    <p:sldId id="512" r:id="rId40"/>
    <p:sldId id="514" r:id="rId41"/>
    <p:sldId id="515" r:id="rId42"/>
    <p:sldId id="516" r:id="rId43"/>
    <p:sldId id="517" r:id="rId44"/>
    <p:sldId id="531" r:id="rId45"/>
    <p:sldId id="518" r:id="rId46"/>
    <p:sldId id="519" r:id="rId47"/>
    <p:sldId id="520" r:id="rId48"/>
    <p:sldId id="522" r:id="rId49"/>
    <p:sldId id="523" r:id="rId50"/>
    <p:sldId id="524" r:id="rId51"/>
    <p:sldId id="525" r:id="rId52"/>
    <p:sldId id="526" r:id="rId53"/>
    <p:sldId id="527" r:id="rId54"/>
    <p:sldId id="532" r:id="rId55"/>
    <p:sldId id="484" r:id="rId56"/>
    <p:sldId id="421" r:id="rId57"/>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0" userDrawn="1">
          <p15:clr>
            <a:srgbClr val="A4A3A4"/>
          </p15:clr>
        </p15:guide>
        <p15:guide id="2" orient="horz" pos="351" userDrawn="1">
          <p15:clr>
            <a:srgbClr val="A4A3A4"/>
          </p15:clr>
        </p15:guide>
        <p15:guide id="3" pos="283"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42E"/>
    <a:srgbClr val="6964D1"/>
    <a:srgbClr val="FAF601"/>
    <a:srgbClr val="C8C8C8"/>
    <a:srgbClr val="F7EDE5"/>
    <a:srgbClr val="E6E7E7"/>
    <a:srgbClr val="005A76"/>
    <a:srgbClr val="06719D"/>
    <a:srgbClr val="6A1A41"/>
    <a:srgbClr val="006C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69" d="100"/>
          <a:sy n="69" d="100"/>
        </p:scale>
        <p:origin x="750" y="78"/>
      </p:cViewPr>
      <p:guideLst>
        <p:guide orient="horz" pos="740"/>
        <p:guide orient="horz" pos="351"/>
        <p:guide pos="283"/>
      </p:guideLst>
    </p:cSldViewPr>
  </p:slideViewPr>
  <p:notesTextViewPr>
    <p:cViewPr>
      <p:scale>
        <a:sx n="1" d="1"/>
        <a:sy n="1" d="1"/>
      </p:scale>
      <p:origin x="0" y="0"/>
    </p:cViewPr>
  </p:notesTextViewPr>
  <p:notesViewPr>
    <p:cSldViewPr snapToGrid="0">
      <p:cViewPr>
        <p:scale>
          <a:sx n="1" d="2"/>
          <a:sy n="1" d="2"/>
        </p:scale>
        <p:origin x="0" y="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lIns="93616" tIns="46808" rIns="93616" bIns="46808" rtlCol="0"/>
          <a:lstStyle>
            <a:lvl1pPr algn="r">
              <a:defRPr sz="1200"/>
            </a:lvl1pPr>
          </a:lstStyle>
          <a:p>
            <a:fld id="{CBC2C562-3ABF-449F-BC7D-78255304C412}" type="datetimeFigureOut">
              <a:rPr lang="en-US" smtClean="0"/>
              <a:pPr/>
              <a:t>9/13/2018</a:t>
            </a:fld>
            <a:endParaRPr lang="en-US"/>
          </a:p>
        </p:txBody>
      </p:sp>
      <p:sp>
        <p:nvSpPr>
          <p:cNvPr id="4" name="Footer Placeholder 3"/>
          <p:cNvSpPr>
            <a:spLocks noGrp="1"/>
          </p:cNvSpPr>
          <p:nvPr>
            <p:ph type="ftr" sz="quarter" idx="2"/>
          </p:nvPr>
        </p:nvSpPr>
        <p:spPr>
          <a:xfrm>
            <a:off x="0" y="8772668"/>
            <a:ext cx="3037840" cy="461804"/>
          </a:xfrm>
          <a:prstGeom prst="rect">
            <a:avLst/>
          </a:prstGeom>
        </p:spPr>
        <p:txBody>
          <a:bodyPr vert="horz" lIns="93616" tIns="46808" rIns="93616" bIns="4680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3616" tIns="46808" rIns="93616" bIns="46808" rtlCol="0" anchor="b"/>
          <a:lstStyle>
            <a:lvl1pPr algn="r">
              <a:defRPr sz="1200"/>
            </a:lvl1pPr>
          </a:lstStyle>
          <a:p>
            <a:fld id="{88C4C71A-1C17-4342-AD83-9B360BA581CB}" type="slidenum">
              <a:rPr lang="en-US" smtClean="0"/>
              <a:pPr/>
              <a:t>‹#›</a:t>
            </a:fld>
            <a:endParaRPr lang="en-US"/>
          </a:p>
        </p:txBody>
      </p:sp>
    </p:spTree>
    <p:extLst>
      <p:ext uri="{BB962C8B-B14F-4D97-AF65-F5344CB8AC3E}">
        <p14:creationId xmlns:p14="http://schemas.microsoft.com/office/powerpoint/2010/main" val="2369905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3616" tIns="46808" rIns="93616" bIns="46808" rtlCol="0"/>
          <a:lstStyle>
            <a:lvl1pPr algn="r">
              <a:defRPr sz="1200"/>
            </a:lvl1pPr>
          </a:lstStyle>
          <a:p>
            <a:fld id="{6D0524E5-8614-4D32-A3DF-F32181F74545}" type="datetimeFigureOut">
              <a:rPr lang="en-US" smtClean="0"/>
              <a:pPr/>
              <a:t>9/13/2018</a:t>
            </a:fld>
            <a:endParaRPr lang="en-US"/>
          </a:p>
        </p:txBody>
      </p:sp>
      <p:sp>
        <p:nvSpPr>
          <p:cNvPr id="4" name="Slide Image Placeholder 3"/>
          <p:cNvSpPr>
            <a:spLocks noGrp="1" noRot="1" noChangeAspect="1"/>
          </p:cNvSpPr>
          <p:nvPr>
            <p:ph type="sldImg" idx="2"/>
          </p:nvPr>
        </p:nvSpPr>
        <p:spPr>
          <a:xfrm>
            <a:off x="428625" y="693738"/>
            <a:ext cx="6153150" cy="3462337"/>
          </a:xfrm>
          <a:prstGeom prst="rect">
            <a:avLst/>
          </a:prstGeom>
          <a:noFill/>
          <a:ln w="12700">
            <a:solidFill>
              <a:prstClr val="black"/>
            </a:solidFill>
          </a:ln>
        </p:spPr>
        <p:txBody>
          <a:bodyPr vert="horz" lIns="93616" tIns="46808" rIns="93616" bIns="46808"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3616" tIns="46808" rIns="93616" bIns="468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3616" tIns="46808" rIns="93616" bIns="4680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3616" tIns="46808" rIns="93616" bIns="46808" rtlCol="0" anchor="b"/>
          <a:lstStyle>
            <a:lvl1pPr algn="r">
              <a:defRPr sz="1200"/>
            </a:lvl1pPr>
          </a:lstStyle>
          <a:p>
            <a:fld id="{9FF4F04D-5809-46B9-BC34-D0E45399D316}" type="slidenum">
              <a:rPr lang="en-US" smtClean="0"/>
              <a:pPr/>
              <a:t>‹#›</a:t>
            </a:fld>
            <a:endParaRPr lang="en-US"/>
          </a:p>
        </p:txBody>
      </p:sp>
    </p:spTree>
    <p:extLst>
      <p:ext uri="{BB962C8B-B14F-4D97-AF65-F5344CB8AC3E}">
        <p14:creationId xmlns:p14="http://schemas.microsoft.com/office/powerpoint/2010/main" val="413281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28625" y="693738"/>
            <a:ext cx="6153150" cy="3462337"/>
          </a:xfrm>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03745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emf"/><Relationship Id="rId5" Type="http://schemas.openxmlformats.org/officeDocument/2006/relationships/image" Target="../media/image1.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34.xml"/><Relationship Id="rId7"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vmlDrawing" Target="../drawings/vmlDrawing7.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13.png"/><Relationship Id="rId4" Type="http://schemas.openxmlformats.org/officeDocument/2006/relationships/tags" Target="../tags/tag35.xml"/><Relationship Id="rId9"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3.png"/><Relationship Id="rId2" Type="http://schemas.openxmlformats.org/officeDocument/2006/relationships/tags" Target="../tags/tag38.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8.bin"/><Relationship Id="rId4"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1.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6.png"/><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4.jpe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50000">
              <a:schemeClr val="accent2"/>
            </a:gs>
            <a:gs pos="50000">
              <a:schemeClr val="accent1">
                <a:tint val="44500"/>
                <a:satMod val="160000"/>
              </a:schemeClr>
            </a:gs>
            <a:gs pos="100000">
              <a:schemeClr val="accent1">
                <a:tint val="23500"/>
                <a:satMod val="160000"/>
              </a:schemeClr>
            </a:gs>
          </a:gsLst>
          <a:lin ang="2700000" scaled="0"/>
        </a:gradFill>
        <a:effectLst/>
      </p:bgPr>
    </p:bg>
    <p:spTree>
      <p:nvGrpSpPr>
        <p:cNvPr id="1" name=""/>
        <p:cNvGrpSpPr/>
        <p:nvPr/>
      </p:nvGrpSpPr>
      <p:grpSpPr>
        <a:xfrm>
          <a:off x="0" y="0"/>
          <a:ext cx="0" cy="0"/>
          <a:chOff x="0" y="0"/>
          <a:chExt cx="0" cy="0"/>
        </a:xfrm>
      </p:grpSpPr>
      <p:pic>
        <p:nvPicPr>
          <p:cNvPr id="11" name="Picture 10" descr="139871404.jpg"/>
          <p:cNvPicPr>
            <a:picLocks noChangeAspect="1"/>
          </p:cNvPicPr>
          <p:nvPr userDrawn="1"/>
        </p:nvPicPr>
        <p:blipFill>
          <a:blip r:embed="rId5" cstate="print"/>
          <a:srcRect/>
          <a:stretch>
            <a:fillRect/>
          </a:stretch>
        </p:blipFill>
        <p:spPr>
          <a:xfrm>
            <a:off x="0" y="1157036"/>
            <a:ext cx="12192000" cy="5400518"/>
          </a:xfrm>
          <a:prstGeom prst="rect">
            <a:avLst/>
          </a:prstGeom>
        </p:spPr>
      </p:pic>
      <p:sp>
        <p:nvSpPr>
          <p:cNvPr id="16" name="Rectangle 15"/>
          <p:cNvSpPr/>
          <p:nvPr userDrawn="1">
            <p:custDataLst>
              <p:tags r:id="rId1"/>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a:p>
        </p:txBody>
      </p:sp>
      <p:sp>
        <p:nvSpPr>
          <p:cNvPr id="17" name="Rectangle 7"/>
          <p:cNvSpPr/>
          <p:nvPr userDrawn="1">
            <p:custDataLst>
              <p:tags r:id="rId2"/>
            </p:custDataLst>
          </p:nvPr>
        </p:nvSpPr>
        <p:spPr bwMode="auto">
          <a:xfrm>
            <a:off x="-2736" y="0"/>
            <a:ext cx="12194736" cy="24766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a:solidFill>
                <a:schemeClr val="bg1"/>
              </a:solidFill>
              <a:latin typeface="Arial"/>
              <a:cs typeface="Arial"/>
            </a:endParaRPr>
          </a:p>
        </p:txBody>
      </p:sp>
      <p:pic>
        <p:nvPicPr>
          <p:cNvPr id="22" name="Picture 104" descr="C:\Users\UserSim\Desktop\Capgemini\moto.emf"/>
          <p:cNvPicPr>
            <a:picLocks noChangeAspect="1" noChangeArrowheads="1"/>
          </p:cNvPicPr>
          <p:nvPr userDrawn="1">
            <p:custDataLst>
              <p:tags r:id="rId3"/>
            </p:custDataLst>
          </p:nvPr>
        </p:nvPicPr>
        <p:blipFill>
          <a:blip r:embed="rId6" cstate="email"/>
          <a:srcRect/>
          <a:stretch>
            <a:fillRect/>
          </a:stretch>
        </p:blipFill>
        <p:spPr bwMode="auto">
          <a:xfrm>
            <a:off x="7743715" y="6520695"/>
            <a:ext cx="4001900" cy="239021"/>
          </a:xfrm>
          <a:prstGeom prst="rect">
            <a:avLst/>
          </a:prstGeom>
          <a:noFill/>
        </p:spPr>
      </p:pic>
      <p:pic>
        <p:nvPicPr>
          <p:cNvPr id="23" name="Picture 22" descr="capgemini_rgb.jpg"/>
          <p:cNvPicPr>
            <a:picLocks noChangeAspect="1"/>
          </p:cNvPicPr>
          <p:nvPr userDrawn="1"/>
        </p:nvPicPr>
        <p:blipFill>
          <a:blip r:embed="rId7" cstate="print"/>
          <a:stretch>
            <a:fillRect/>
          </a:stretch>
        </p:blipFill>
        <p:spPr>
          <a:xfrm>
            <a:off x="857613" y="514697"/>
            <a:ext cx="4181440" cy="958698"/>
          </a:xfrm>
          <a:prstGeom prst="rect">
            <a:avLst/>
          </a:prstGeom>
        </p:spPr>
      </p:pic>
      <p:sp>
        <p:nvSpPr>
          <p:cNvPr id="2" name="Title 1"/>
          <p:cNvSpPr>
            <a:spLocks noGrp="1"/>
          </p:cNvSpPr>
          <p:nvPr userDrawn="1">
            <p:ph type="ctrTitle"/>
          </p:nvPr>
        </p:nvSpPr>
        <p:spPr>
          <a:xfrm>
            <a:off x="0" y="2476689"/>
            <a:ext cx="6502400" cy="1965770"/>
          </a:xfrm>
        </p:spPr>
        <p:txBody>
          <a:bodyPr lIns="228600"/>
          <a:lstStyle>
            <a:lvl1pPr>
              <a:defRPr sz="2800"/>
            </a:lvl1pPr>
          </a:lstStyle>
          <a:p>
            <a:r>
              <a:rPr lang="en-US"/>
              <a:t>Click to edit Master title style</a:t>
            </a:r>
          </a:p>
        </p:txBody>
      </p:sp>
      <p:sp>
        <p:nvSpPr>
          <p:cNvPr id="3" name="Subtitle 2"/>
          <p:cNvSpPr>
            <a:spLocks noGrp="1"/>
          </p:cNvSpPr>
          <p:nvPr userDrawn="1">
            <p:ph type="subTitle" idx="1"/>
          </p:nvPr>
        </p:nvSpPr>
        <p:spPr>
          <a:xfrm>
            <a:off x="0" y="4442459"/>
            <a:ext cx="6502400" cy="914400"/>
          </a:xfrm>
        </p:spPr>
        <p:txBody>
          <a:bodyPr lIns="228600" rIns="0">
            <a:noAutofit/>
          </a:bodyPr>
          <a:lstStyle>
            <a:lvl1pPr marL="0" indent="0" algn="l">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1692771"/>
          </a:xfrm>
        </p:spPr>
        <p:txBody>
          <a:bodyPr/>
          <a:lstStyle>
            <a:lvl1pPr>
              <a:defRPr sz="1800">
                <a:latin typeface="Calibri" panose="020F0502020204030204" pitchFamily="34" charset="0"/>
                <a:cs typeface="Calibri" panose="020F0502020204030204" pitchFamily="34" charset="0"/>
              </a:defRPr>
            </a:lvl1pPr>
            <a:lvl2pPr>
              <a:defRPr sz="18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Espace réservé du texte 7"/>
          <p:cNvSpPr>
            <a:spLocks noGrp="1"/>
          </p:cNvSpPr>
          <p:nvPr>
            <p:ph type="body" sz="quarter" idx="11" hasCustomPrompt="1"/>
            <p:custDataLst>
              <p:tags r:id="rId1"/>
            </p:custDataLst>
          </p:nvPr>
        </p:nvSpPr>
        <p:spPr>
          <a:xfrm>
            <a:off x="336062" y="1412721"/>
            <a:ext cx="11519877" cy="230832"/>
          </a:xfrm>
          <a:prstGeom prst="rect">
            <a:avLst/>
          </a:prstGeom>
        </p:spPr>
        <p:txBody>
          <a:bodyPr>
            <a:spAutoFit/>
          </a:bodyPr>
          <a:lstStyle>
            <a:lvl1pPr marL="0" indent="0">
              <a:buNone/>
              <a:defRPr lang="fr-FR" sz="1500" b="1" i="0" kern="1200" dirty="0" smtClean="0">
                <a:solidFill>
                  <a:srgbClr val="6964D1"/>
                </a:solidFill>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13" name="Title 1">
            <a:extLst>
              <a:ext uri="{FF2B5EF4-FFF2-40B4-BE49-F238E27FC236}">
                <a16:creationId xmlns:a16="http://schemas.microsoft.com/office/drawing/2014/main" id="{2260923F-298E-4AEB-B63B-1CD84A4F3722}"/>
              </a:ext>
            </a:extLst>
          </p:cNvPr>
          <p:cNvSpPr>
            <a:spLocks noGrp="1"/>
          </p:cNvSpPr>
          <p:nvPr>
            <p:ph type="title" hasCustomPrompt="1"/>
          </p:nvPr>
        </p:nvSpPr>
        <p:spPr>
          <a:xfrm>
            <a:off x="-136072" y="278040"/>
            <a:ext cx="105156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err="1"/>
              <a:t>Clirearck</a:t>
            </a:r>
            <a:r>
              <a:rPr lang="en-US" dirty="0"/>
              <a:t> to edit Master title style</a:t>
            </a:r>
          </a:p>
        </p:txBody>
      </p:sp>
      <p:sp>
        <p:nvSpPr>
          <p:cNvPr id="14" name="Rectangle 13"/>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15" name="Groupe 1"/>
          <p:cNvGrpSpPr/>
          <p:nvPr userDrawn="1"/>
        </p:nvGrpSpPr>
        <p:grpSpPr>
          <a:xfrm>
            <a:off x="11509298" y="305304"/>
            <a:ext cx="346641" cy="321477"/>
            <a:chOff x="11501102" y="171573"/>
            <a:chExt cx="419436" cy="388988"/>
          </a:xfrm>
        </p:grpSpPr>
        <p:sp>
          <p:nvSpPr>
            <p:cNvPr id="16"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172993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1"/>
            <a:ext cx="11700000" cy="1692771"/>
          </a:xfrm>
        </p:spPr>
        <p:txBody>
          <a:bodyPr/>
          <a:lstStyle>
            <a:lvl1pPr>
              <a:defRPr sz="1800">
                <a:latin typeface="Calibri" panose="020F0502020204030204" pitchFamily="34" charset="0"/>
                <a:cs typeface="Calibri" panose="020F0502020204030204" pitchFamily="34" charset="0"/>
              </a:defRPr>
            </a:lvl1pPr>
            <a:lvl2pPr>
              <a:defRPr sz="18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Espace réservé du texte 7"/>
          <p:cNvSpPr>
            <a:spLocks noGrp="1"/>
          </p:cNvSpPr>
          <p:nvPr>
            <p:ph type="body" sz="quarter" idx="11" hasCustomPrompt="1"/>
            <p:custDataLst>
              <p:tags r:id="rId1"/>
            </p:custDataLst>
          </p:nvPr>
        </p:nvSpPr>
        <p:spPr>
          <a:xfrm>
            <a:off x="336062" y="1412721"/>
            <a:ext cx="11519877" cy="276999"/>
          </a:xfrm>
          <a:prstGeom prst="rect">
            <a:avLst/>
          </a:prstGeom>
        </p:spPr>
        <p:txBody>
          <a:bodyPr>
            <a:spAutoFit/>
          </a:bodyPr>
          <a:lstStyle>
            <a:lvl1pPr marL="0" indent="0">
              <a:buNone/>
              <a:defRPr lang="fr-FR" sz="1800" b="1" i="0" kern="1200" dirty="0" smtClean="0">
                <a:solidFill>
                  <a:srgbClr val="6964D1"/>
                </a:solidFill>
                <a:latin typeface="Calibri" panose="020F0502020204030204" pitchFamily="34" charset="0"/>
                <a:ea typeface="+mn-ea"/>
                <a:cs typeface="Calibri" panose="020F0502020204030204" pitchFamily="34" charset="0"/>
              </a:defRPr>
            </a:lvl1pPr>
          </a:lstStyle>
          <a:p>
            <a:pPr lvl="0"/>
            <a:r>
              <a:rPr lang="fr-FR" dirty="0"/>
              <a:t>Click to </a:t>
            </a:r>
            <a:r>
              <a:rPr lang="fr-FR" dirty="0" err="1"/>
              <a:t>edit</a:t>
            </a:r>
            <a:r>
              <a:rPr lang="fr-FR" dirty="0"/>
              <a:t> Master </a:t>
            </a:r>
            <a:r>
              <a:rPr lang="fr-FR" dirty="0" err="1"/>
              <a:t>text</a:t>
            </a:r>
            <a:r>
              <a:rPr lang="fr-FR" dirty="0"/>
              <a:t> style</a:t>
            </a:r>
          </a:p>
        </p:txBody>
      </p:sp>
      <p:sp>
        <p:nvSpPr>
          <p:cNvPr id="7" name="Title 1">
            <a:extLst>
              <a:ext uri="{FF2B5EF4-FFF2-40B4-BE49-F238E27FC236}">
                <a16:creationId xmlns:a16="http://schemas.microsoft.com/office/drawing/2014/main" id="{2260923F-298E-4AEB-B63B-1CD84A4F3722}"/>
              </a:ext>
            </a:extLst>
          </p:cNvPr>
          <p:cNvSpPr>
            <a:spLocks noGrp="1"/>
          </p:cNvSpPr>
          <p:nvPr>
            <p:ph type="title" hasCustomPrompt="1"/>
          </p:nvPr>
        </p:nvSpPr>
        <p:spPr>
          <a:xfrm>
            <a:off x="79828" y="278040"/>
            <a:ext cx="105156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err="1"/>
              <a:t>Clirearck</a:t>
            </a:r>
            <a:r>
              <a:rPr lang="en-US" dirty="0"/>
              <a:t> to edit Master title style</a:t>
            </a:r>
          </a:p>
        </p:txBody>
      </p:sp>
      <p:sp>
        <p:nvSpPr>
          <p:cNvPr id="8" name="Rectangle 7"/>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9" name="Groupe 1"/>
          <p:cNvGrpSpPr/>
          <p:nvPr userDrawn="1"/>
        </p:nvGrpSpPr>
        <p:grpSpPr>
          <a:xfrm>
            <a:off x="11509298" y="305304"/>
            <a:ext cx="346641" cy="321477"/>
            <a:chOff x="11501102" y="171573"/>
            <a:chExt cx="419436" cy="388988"/>
          </a:xfrm>
        </p:grpSpPr>
        <p:sp>
          <p:nvSpPr>
            <p:cNvPr id="10"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736821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9248"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1296"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7116221" y="3258545"/>
            <a:ext cx="455576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grpSp>
      <p:sp>
        <p:nvSpPr>
          <p:cNvPr id="336" name="Rectangle 9"/>
          <p:cNvSpPr>
            <a:spLocks noChangeArrowheads="1"/>
          </p:cNvSpPr>
          <p:nvPr userDrawn="1">
            <p:custDataLst>
              <p:tags r:id="rId4"/>
            </p:custDataLst>
          </p:nvPr>
        </p:nvSpPr>
        <p:spPr bwMode="gray">
          <a:xfrm>
            <a:off x="1375955" y="3827545"/>
            <a:ext cx="5432144"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sz="1800" b="1">
                <a:solidFill>
                  <a:prstClr val="white"/>
                </a:solidFill>
                <a:latin typeface="Arial"/>
                <a:cs typeface="Arial"/>
              </a:rPr>
              <a:t>About Capgemini</a:t>
            </a:r>
            <a:endParaRPr lang="en-US" sz="1000">
              <a:solidFill>
                <a:prstClr val="white"/>
              </a:solidFill>
              <a:latin typeface="Arial" pitchFamily="34" charset="0"/>
              <a:cs typeface="Arial" pitchFamily="34" charset="0"/>
            </a:endParaRPr>
          </a:p>
          <a:p>
            <a:pPr algn="just"/>
            <a:endParaRPr lang="en-US" sz="1000">
              <a:solidFill>
                <a:prstClr val="white"/>
              </a:solidFill>
              <a:latin typeface="Arial" pitchFamily="34" charset="0"/>
              <a:cs typeface="Arial" pitchFamily="34" charset="0"/>
            </a:endParaRPr>
          </a:p>
          <a:p>
            <a:r>
              <a:rPr lang="en-US" sz="1000">
                <a:solidFill>
                  <a:prstClr val="white"/>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r>
              <a:rPr lang="en-US" sz="1000">
                <a:solidFill>
                  <a:prstClr val="white"/>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a:t>
            </a:r>
            <a:r>
              <a:rPr lang="en-US" sz="1000" baseline="30000">
                <a:solidFill>
                  <a:prstClr val="white"/>
                </a:solidFill>
                <a:latin typeface="Arial" pitchFamily="34" charset="0"/>
                <a:cs typeface="Arial" pitchFamily="34" charset="0"/>
              </a:rPr>
              <a:t>®</a:t>
            </a:r>
            <a:r>
              <a:rPr lang="en-US" sz="1000">
                <a:solidFill>
                  <a:prstClr val="white"/>
                </a:solidFill>
                <a:latin typeface="Arial" pitchFamily="34" charset="0"/>
                <a:cs typeface="Arial" pitchFamily="34" charset="0"/>
              </a:rPr>
              <a:t>, its worldwide delivery model. Learn more about us at www.capgemini.com.</a:t>
            </a:r>
          </a:p>
          <a:p>
            <a:endParaRPr lang="en-US" sz="1050">
              <a:solidFill>
                <a:prstClr val="white"/>
              </a:solidFill>
              <a:latin typeface="Arial" pitchFamily="34" charset="0"/>
              <a:cs typeface="Arial" pitchFamily="34" charset="0"/>
            </a:endParaRPr>
          </a:p>
          <a:p>
            <a:pPr algn="just"/>
            <a:r>
              <a:rPr lang="en-US" sz="900" i="1">
                <a:solidFill>
                  <a:prstClr val="white"/>
                </a:solidFill>
                <a:latin typeface="Arial" pitchFamily="34" charset="0"/>
                <a:cs typeface="Arial" pitchFamily="34" charset="0"/>
              </a:rPr>
              <a:t>Rightshore</a:t>
            </a:r>
            <a:r>
              <a:rPr lang="en-US" sz="900" i="1" baseline="30000">
                <a:solidFill>
                  <a:prstClr val="white"/>
                </a:solidFill>
                <a:latin typeface="Arial" pitchFamily="34" charset="0"/>
                <a:cs typeface="Arial" pitchFamily="34" charset="0"/>
              </a:rPr>
              <a:t>®</a:t>
            </a:r>
            <a:r>
              <a:rPr lang="en-US" sz="900" i="1">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pic>
        <p:nvPicPr>
          <p:cNvPr id="339" name="Image 337" descr="CBE_Label_ppt.png"/>
          <p:cNvPicPr>
            <a:picLocks noChangeAspect="1"/>
          </p:cNvPicPr>
          <p:nvPr userDrawn="1"/>
        </p:nvPicPr>
        <p:blipFill>
          <a:blip r:embed="rId10" cstate="print"/>
          <a:stretch>
            <a:fillRect/>
          </a:stretch>
        </p:blipFill>
        <p:spPr>
          <a:xfrm>
            <a:off x="1034104" y="3395466"/>
            <a:ext cx="692760" cy="523727"/>
          </a:xfrm>
          <a:prstGeom prst="rect">
            <a:avLst/>
          </a:prstGeom>
          <a:noFill/>
          <a:ln>
            <a:noFill/>
          </a:ln>
        </p:spPr>
      </p:pic>
    </p:spTree>
    <p:extLst>
      <p:ext uri="{BB962C8B-B14F-4D97-AF65-F5344CB8AC3E}">
        <p14:creationId xmlns:p14="http://schemas.microsoft.com/office/powerpoint/2010/main" val="2709426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sp>
        <p:nvSpPr>
          <p:cNvPr id="8" name="Rectangle 9"/>
          <p:cNvSpPr>
            <a:spLocks noChangeArrowheads="1"/>
          </p:cNvSpPr>
          <p:nvPr userDrawn="1">
            <p:custDataLst>
              <p:tags r:id="rId2"/>
            </p:custDataLst>
          </p:nvPr>
        </p:nvSpPr>
        <p:spPr bwMode="gray">
          <a:xfrm>
            <a:off x="6112727" y="3083753"/>
            <a:ext cx="607927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514900 w 4514900"/>
              <a:gd name="connsiteY0" fmla="*/ 2132777 h 2132777"/>
              <a:gd name="connsiteX1" fmla="*/ 164137 w 4514900"/>
              <a:gd name="connsiteY1" fmla="*/ 2132777 h 2132777"/>
              <a:gd name="connsiteX2" fmla="*/ 48075 w 4514900"/>
              <a:gd name="connsiteY2" fmla="*/ 2084702 h 2132777"/>
              <a:gd name="connsiteX3" fmla="*/ 0 w 4514900"/>
              <a:gd name="connsiteY3" fmla="*/ 1968640 h 2132777"/>
              <a:gd name="connsiteX4" fmla="*/ 0 w 451490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4900" h="2132777">
                <a:moveTo>
                  <a:pt x="451490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457200" bIns="144000" rtlCol="0" anchor="b"/>
          <a:lstStyle/>
          <a:p>
            <a:pPr algn="just" defTabSz="1042966">
              <a:defRPr/>
            </a:pPr>
            <a:r>
              <a:rPr lang="en-US" sz="1800" b="1">
                <a:solidFill>
                  <a:prstClr val="white"/>
                </a:solidFill>
                <a:latin typeface="Arial"/>
                <a:cs typeface="Arial"/>
              </a:rPr>
              <a:t>About Capgemini</a:t>
            </a:r>
            <a:endParaRPr lang="en-US" sz="1000">
              <a:solidFill>
                <a:prstClr val="white"/>
              </a:solidFill>
              <a:latin typeface="Arial" pitchFamily="34" charset="0"/>
              <a:cs typeface="Arial" pitchFamily="34" charset="0"/>
            </a:endParaRPr>
          </a:p>
          <a:p>
            <a:pPr algn="just"/>
            <a:endParaRPr lang="en-US" sz="1000">
              <a:solidFill>
                <a:prstClr val="white"/>
              </a:solidFill>
              <a:latin typeface="Arial" pitchFamily="34" charset="0"/>
              <a:cs typeface="Arial" pitchFamily="34" charset="0"/>
            </a:endParaRPr>
          </a:p>
          <a:p>
            <a:r>
              <a:rPr lang="en-US" sz="1000">
                <a:solidFill>
                  <a:prstClr val="white"/>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r>
              <a:rPr lang="en-US" sz="1000">
                <a:solidFill>
                  <a:prstClr val="white"/>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 its worldwide delivery model. </a:t>
            </a:r>
            <a:br>
              <a:rPr lang="en-US" sz="1000">
                <a:solidFill>
                  <a:prstClr val="white"/>
                </a:solidFill>
                <a:latin typeface="Arial" pitchFamily="34" charset="0"/>
                <a:cs typeface="Arial" pitchFamily="34" charset="0"/>
              </a:rPr>
            </a:br>
            <a:r>
              <a:rPr lang="en-US" sz="1000">
                <a:solidFill>
                  <a:prstClr val="white"/>
                </a:solidFill>
                <a:latin typeface="Arial" pitchFamily="34" charset="0"/>
                <a:cs typeface="Arial" pitchFamily="34" charset="0"/>
              </a:rPr>
              <a:t>Learn more about us at www.capgemini.com.</a:t>
            </a:r>
          </a:p>
          <a:p>
            <a:pPr algn="just"/>
            <a:endParaRPr lang="en-US" sz="1050">
              <a:solidFill>
                <a:prstClr val="white"/>
              </a:solidFill>
              <a:latin typeface="Arial" pitchFamily="34" charset="0"/>
              <a:cs typeface="Arial" pitchFamily="34" charset="0"/>
            </a:endParaRPr>
          </a:p>
          <a:p>
            <a:pPr algn="just"/>
            <a:r>
              <a:rPr lang="en-US" sz="900" i="1">
                <a:solidFill>
                  <a:prstClr val="white"/>
                </a:solidFill>
                <a:latin typeface="Arial" pitchFamily="34" charset="0"/>
                <a:cs typeface="Arial" pitchFamily="34" charset="0"/>
              </a:rPr>
              <a:t>Rightshore</a:t>
            </a:r>
            <a:r>
              <a:rPr lang="en-US" sz="900" i="1" baseline="30000">
                <a:solidFill>
                  <a:prstClr val="white"/>
                </a:solidFill>
                <a:latin typeface="Arial" pitchFamily="34" charset="0"/>
                <a:cs typeface="Arial" pitchFamily="34" charset="0"/>
              </a:rPr>
              <a:t>®</a:t>
            </a:r>
            <a:r>
              <a:rPr lang="en-US" sz="900" i="1">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graphicFrame>
        <p:nvGraphicFramePr>
          <p:cNvPr id="6" name="Object 5" hidden="1"/>
          <p:cNvGraphicFramePr>
            <a:graphicFrameLocks noChangeAspect="1"/>
          </p:cNvGraphicFramePr>
          <p:nvPr>
            <p:custDataLst>
              <p:tags r:id="rId3"/>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232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Image 6" descr="CBE_Label_ppt.png"/>
          <p:cNvPicPr>
            <a:picLocks noChangeAspect="1"/>
          </p:cNvPicPr>
          <p:nvPr userDrawn="1"/>
        </p:nvPicPr>
        <p:blipFill>
          <a:blip r:embed="rId7" cstate="print"/>
          <a:stretch>
            <a:fillRect/>
          </a:stretch>
        </p:blipFill>
        <p:spPr>
          <a:xfrm>
            <a:off x="5757532" y="2791401"/>
            <a:ext cx="692760" cy="523727"/>
          </a:xfrm>
          <a:prstGeom prst="rect">
            <a:avLst/>
          </a:prstGeom>
          <a:noFill/>
          <a:ln>
            <a:noFill/>
          </a:ln>
        </p:spPr>
      </p:pic>
    </p:spTree>
    <p:extLst>
      <p:ext uri="{BB962C8B-B14F-4D97-AF65-F5344CB8AC3E}">
        <p14:creationId xmlns:p14="http://schemas.microsoft.com/office/powerpoint/2010/main" val="4140244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334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068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4AD8C3-D400-42D3-B4EC-58A496C822D8}"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537366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AD8C3-D400-42D3-B4EC-58A496C822D8}"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5FD0-7254-4F90-BC7F-C238F25A47E5}" type="slidenum">
              <a:rPr lang="en-US" smtClean="0"/>
              <a:t>‹#›</a:t>
            </a:fld>
            <a:endParaRPr lang="en-US"/>
          </a:p>
        </p:txBody>
      </p:sp>
      <p:grpSp>
        <p:nvGrpSpPr>
          <p:cNvPr id="7" name="Groupe 1"/>
          <p:cNvGrpSpPr/>
          <p:nvPr userDrawn="1"/>
        </p:nvGrpSpPr>
        <p:grpSpPr>
          <a:xfrm>
            <a:off x="11547414" y="325611"/>
            <a:ext cx="462188" cy="321477"/>
            <a:chOff x="11501102" y="171573"/>
            <a:chExt cx="419436" cy="388988"/>
          </a:xfrm>
        </p:grpSpPr>
        <p:sp>
          <p:nvSpPr>
            <p:cNvPr id="8"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9"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
        <p:nvSpPr>
          <p:cNvPr id="11" name="Rectangle 10"/>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716068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AD8C3-D400-42D3-B4EC-58A496C822D8}"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832878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4AD8C3-D400-42D3-B4EC-58A496C822D8}"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191076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11765280" cy="822960"/>
          </a:xfrm>
        </p:spPr>
        <p:txBody>
          <a:bodyPr/>
          <a:lstStyle/>
          <a:p>
            <a:r>
              <a:rPr lang="en-US"/>
              <a:t>Click to edit Master title style</a:t>
            </a:r>
          </a:p>
        </p:txBody>
      </p:sp>
      <p:sp>
        <p:nvSpPr>
          <p:cNvPr id="4" name="Text Placeholder 3"/>
          <p:cNvSpPr>
            <a:spLocks noGrp="1"/>
          </p:cNvSpPr>
          <p:nvPr>
            <p:ph type="body" sz="quarter" idx="10"/>
          </p:nvPr>
        </p:nvSpPr>
        <p:spPr>
          <a:xfrm>
            <a:off x="426720" y="1171978"/>
            <a:ext cx="1133856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4AD8C3-D400-42D3-B4EC-58A496C822D8}" type="datetimeFigureOut">
              <a:rPr lang="en-US" smtClean="0"/>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111142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4AD8C3-D400-42D3-B4EC-58A496C822D8}" type="datetimeFigureOut">
              <a:rPr lang="en-US" smtClean="0"/>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E5FD0-7254-4F90-BC7F-C238F25A47E5}" type="slidenum">
              <a:rPr lang="en-US" smtClean="0"/>
              <a:t>‹#›</a:t>
            </a:fld>
            <a:endParaRPr lang="en-US"/>
          </a:p>
        </p:txBody>
      </p:sp>
      <p:grpSp>
        <p:nvGrpSpPr>
          <p:cNvPr id="6" name="Groupe 1"/>
          <p:cNvGrpSpPr/>
          <p:nvPr userDrawn="1"/>
        </p:nvGrpSpPr>
        <p:grpSpPr>
          <a:xfrm>
            <a:off x="11547414" y="325611"/>
            <a:ext cx="462188" cy="321477"/>
            <a:chOff x="11501102" y="171573"/>
            <a:chExt cx="419436" cy="388988"/>
          </a:xfrm>
        </p:grpSpPr>
        <p:sp>
          <p:nvSpPr>
            <p:cNvPr id="7"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8"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
        <p:nvSpPr>
          <p:cNvPr id="10" name="Rectangle 9"/>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58844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AD8C3-D400-42D3-B4EC-58A496C822D8}" type="datetimeFigureOut">
              <a:rPr lang="en-US" smtClean="0"/>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E5FD0-7254-4F90-BC7F-C238F25A47E5}" type="slidenum">
              <a:rPr lang="en-US" smtClean="0"/>
              <a:t>‹#›</a:t>
            </a:fld>
            <a:endParaRPr lang="en-US"/>
          </a:p>
        </p:txBody>
      </p:sp>
      <p:grpSp>
        <p:nvGrpSpPr>
          <p:cNvPr id="5" name="Groupe 1"/>
          <p:cNvGrpSpPr/>
          <p:nvPr userDrawn="1"/>
        </p:nvGrpSpPr>
        <p:grpSpPr>
          <a:xfrm>
            <a:off x="11547414" y="325611"/>
            <a:ext cx="462188" cy="321477"/>
            <a:chOff x="11501102" y="171573"/>
            <a:chExt cx="419436" cy="388988"/>
          </a:xfrm>
        </p:grpSpPr>
        <p:sp>
          <p:nvSpPr>
            <p:cNvPr id="6"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7"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Tree>
    <p:extLst>
      <p:ext uri="{BB962C8B-B14F-4D97-AF65-F5344CB8AC3E}">
        <p14:creationId xmlns:p14="http://schemas.microsoft.com/office/powerpoint/2010/main" val="39350086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4AD8C3-D400-42D3-B4EC-58A496C822D8}"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1460821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4AD8C3-D400-42D3-B4EC-58A496C822D8}"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14601670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AD8C3-D400-42D3-B4EC-58A496C822D8}"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4748202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AD8C3-D400-42D3-B4EC-58A496C822D8}"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17850912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Le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742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80254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06185A-5BFC-4ED2-BAEE-4157C4188C2E}"/>
              </a:ext>
            </a:extLst>
          </p:cNvPr>
          <p:cNvSpPr>
            <a:spLocks noGrp="1"/>
          </p:cNvSpPr>
          <p:nvPr>
            <p:ph type="dt" sz="half" idx="10"/>
          </p:nvPr>
        </p:nvSpPr>
        <p:spPr/>
        <p:txBody>
          <a:bodyPr/>
          <a:lstStyle/>
          <a:p>
            <a:fld id="{D14AD8C3-D400-42D3-B4EC-58A496C822D8}" type="datetimeFigureOut">
              <a:rPr lang="en-US" smtClean="0"/>
              <a:t>9/13/2018</a:t>
            </a:fld>
            <a:endParaRPr lang="en-US"/>
          </a:p>
        </p:txBody>
      </p:sp>
      <p:sp>
        <p:nvSpPr>
          <p:cNvPr id="4" name="Footer Placeholder 3">
            <a:extLst>
              <a:ext uri="{FF2B5EF4-FFF2-40B4-BE49-F238E27FC236}">
                <a16:creationId xmlns:a16="http://schemas.microsoft.com/office/drawing/2014/main" id="{23BE4D9D-F1C0-4827-9B22-7544CCE067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6BAE9F-2F99-4F42-8584-316ECB2808BC}"/>
              </a:ext>
            </a:extLst>
          </p:cNvPr>
          <p:cNvSpPr>
            <a:spLocks noGrp="1"/>
          </p:cNvSpPr>
          <p:nvPr>
            <p:ph type="sldNum" sz="quarter" idx="12"/>
          </p:nvPr>
        </p:nvSpPr>
        <p:spPr/>
        <p:txBody>
          <a:bodyPr/>
          <a:lstStyle/>
          <a:p>
            <a:fld id="{09DE5FD0-7254-4F90-BC7F-C238F25A47E5}" type="slidenum">
              <a:rPr lang="en-US" smtClean="0"/>
              <a:t>‹#›</a:t>
            </a:fld>
            <a:endParaRPr lang="en-US"/>
          </a:p>
        </p:txBody>
      </p:sp>
      <p:sp>
        <p:nvSpPr>
          <p:cNvPr id="7" name="Title 1">
            <a:extLst>
              <a:ext uri="{FF2B5EF4-FFF2-40B4-BE49-F238E27FC236}">
                <a16:creationId xmlns:a16="http://schemas.microsoft.com/office/drawing/2014/main" id="{2260923F-298E-4AEB-B63B-1CD84A4F3722}"/>
              </a:ext>
            </a:extLst>
          </p:cNvPr>
          <p:cNvSpPr>
            <a:spLocks noGrp="1"/>
          </p:cNvSpPr>
          <p:nvPr>
            <p:ph type="title"/>
          </p:nvPr>
        </p:nvSpPr>
        <p:spPr>
          <a:xfrm>
            <a:off x="257628" y="278040"/>
            <a:ext cx="105156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a:t>Click to edit Master title style</a:t>
            </a:r>
          </a:p>
        </p:txBody>
      </p:sp>
      <p:grpSp>
        <p:nvGrpSpPr>
          <p:cNvPr id="8" name="Groupe 1"/>
          <p:cNvGrpSpPr/>
          <p:nvPr userDrawn="1"/>
        </p:nvGrpSpPr>
        <p:grpSpPr>
          <a:xfrm>
            <a:off x="11547414" y="325611"/>
            <a:ext cx="462188" cy="321477"/>
            <a:chOff x="11501102" y="171573"/>
            <a:chExt cx="419436" cy="388988"/>
          </a:xfrm>
        </p:grpSpPr>
        <p:sp>
          <p:nvSpPr>
            <p:cNvPr id="9"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10"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
        <p:nvSpPr>
          <p:cNvPr id="12" name="Rectangle 11"/>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85331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6964D1"/>
                </a:solidFill>
              </a:defRPr>
            </a:lvl1pPr>
          </a:lstStyle>
          <a:p>
            <a:r>
              <a:rPr lang="en-US" dirty="0"/>
              <a:t>Click to edit Master title style</a:t>
            </a:r>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mj-lt"/>
                <a:ea typeface="+mn-ea"/>
                <a:cs typeface="Arial" pitchFamily="34" charset="0"/>
              </a:defRPr>
            </a:lvl1pPr>
            <a:lvl2pPr marL="457200" indent="-223838">
              <a:defRPr lang="en-US" sz="1600" b="0" kern="1200" dirty="0" smtClean="0">
                <a:solidFill>
                  <a:schemeClr val="tx1"/>
                </a:solidFill>
                <a:latin typeface="+mj-lt"/>
                <a:ea typeface="+mn-ea"/>
                <a:cs typeface="Arial" pitchFamily="34" charset="0"/>
              </a:defRPr>
            </a:lvl2pPr>
            <a:lvl3pPr>
              <a:defRPr lang="en-US" sz="1400" b="0" kern="1200" dirty="0" smtClean="0">
                <a:solidFill>
                  <a:schemeClr val="tx1"/>
                </a:solidFill>
                <a:latin typeface="+mj-lt"/>
                <a:ea typeface="+mn-ea"/>
                <a:cs typeface="Arial" pitchFamily="34" charset="0"/>
              </a:defRPr>
            </a:lvl3pPr>
            <a:lvl4pPr>
              <a:defRPr lang="en-US" sz="1200" b="0" kern="1200" dirty="0" smtClean="0">
                <a:solidFill>
                  <a:schemeClr val="tx1"/>
                </a:solidFill>
                <a:latin typeface="+mj-lt"/>
                <a:ea typeface="+mn-ea"/>
                <a:cs typeface="Arial" pitchFamily="34" charset="0"/>
              </a:defRPr>
            </a:lvl4pPr>
            <a:lvl5pPr>
              <a:defRPr lang="en-US" sz="1200" b="0" kern="1200" dirty="0">
                <a:solidFill>
                  <a:schemeClr val="tx1"/>
                </a:solidFill>
                <a:latin typeface="+mj-lt"/>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dirty="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dirty="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dirty="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dirty="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dirty="0"/>
              <a:t>Fifth level</a:t>
            </a:r>
          </a:p>
        </p:txBody>
      </p:sp>
      <p:grpSp>
        <p:nvGrpSpPr>
          <p:cNvPr id="4" name="Groupe 1"/>
          <p:cNvGrpSpPr/>
          <p:nvPr userDrawn="1"/>
        </p:nvGrpSpPr>
        <p:grpSpPr>
          <a:xfrm>
            <a:off x="11547414" y="325611"/>
            <a:ext cx="462188" cy="321477"/>
            <a:chOff x="11501102" y="171573"/>
            <a:chExt cx="419436" cy="388988"/>
          </a:xfrm>
        </p:grpSpPr>
        <p:sp>
          <p:nvSpPr>
            <p:cNvPr id="5"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6"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
        <p:nvSpPr>
          <p:cNvPr id="9" name="Rectangle 8"/>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5153"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0" y="705190"/>
            <a:ext cx="12192000" cy="1143240"/>
          </a:xfrm>
          <a:prstGeom prst="rect">
            <a:avLst/>
          </a:prstGeom>
        </p:spPr>
        <p:txBody>
          <a:bodyPr lIns="330588" tIns="33059" rIns="33059" bIns="33059" anchor="ctr" anchorCtr="0"/>
          <a:lstStyle>
            <a:lvl1pPr algn="l">
              <a:defRPr sz="3600" b="1">
                <a:solidFill>
                  <a:schemeClr val="tx1"/>
                </a:solidFill>
                <a:latin typeface="Arial" pitchFamily="34" charset="0"/>
                <a:cs typeface="Arial" pitchFamily="34" charset="0"/>
              </a:defRPr>
            </a:lvl1pPr>
          </a:lstStyle>
          <a:p>
            <a:pPr lvl="0"/>
            <a:r>
              <a:rPr lang="en-US" noProof="0" dirty="0"/>
              <a:t>Click to edit Master text style</a:t>
            </a:r>
          </a:p>
        </p:txBody>
      </p:sp>
      <p:sp>
        <p:nvSpPr>
          <p:cNvPr id="8" name="Text Placeholder 7"/>
          <p:cNvSpPr>
            <a:spLocks noGrp="1"/>
          </p:cNvSpPr>
          <p:nvPr>
            <p:ph type="body" sz="quarter" idx="10"/>
          </p:nvPr>
        </p:nvSpPr>
        <p:spPr>
          <a:xfrm>
            <a:off x="448733" y="1847850"/>
            <a:ext cx="96774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p:txBody>
      </p:sp>
      <p:pic>
        <p:nvPicPr>
          <p:cNvPr id="10" name="Picture 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368" y="1214754"/>
            <a:ext cx="12189632" cy="5144500"/>
          </a:xfrm>
          <a:prstGeom prst="rect">
            <a:avLst/>
          </a:prstGeom>
        </p:spPr>
      </p:pic>
      <p:sp>
        <p:nvSpPr>
          <p:cNvPr id="11" name="Rectangle 10"/>
          <p:cNvSpPr/>
          <p:nvPr userDrawn="1"/>
        </p:nvSpPr>
        <p:spPr>
          <a:xfrm>
            <a:off x="0" y="6223380"/>
            <a:ext cx="12192000" cy="634621"/>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60923F-298E-4AEB-B63B-1CD84A4F3722}"/>
              </a:ext>
            </a:extLst>
          </p:cNvPr>
          <p:cNvSpPr>
            <a:spLocks noGrp="1"/>
          </p:cNvSpPr>
          <p:nvPr>
            <p:ph type="title"/>
          </p:nvPr>
        </p:nvSpPr>
        <p:spPr>
          <a:xfrm>
            <a:off x="257628" y="278040"/>
            <a:ext cx="105156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a:t>Click to edit Master title style</a:t>
            </a:r>
          </a:p>
        </p:txBody>
      </p:sp>
      <p:grpSp>
        <p:nvGrpSpPr>
          <p:cNvPr id="4" name="Groupe 1"/>
          <p:cNvGrpSpPr/>
          <p:nvPr userDrawn="1"/>
        </p:nvGrpSpPr>
        <p:grpSpPr>
          <a:xfrm>
            <a:off x="11547414" y="325611"/>
            <a:ext cx="462188" cy="321477"/>
            <a:chOff x="11501102" y="171573"/>
            <a:chExt cx="419436" cy="388988"/>
          </a:xfrm>
        </p:grpSpPr>
        <p:sp>
          <p:nvSpPr>
            <p:cNvPr id="5"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6"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
        <p:nvSpPr>
          <p:cNvPr id="8" name="Rectangle 7"/>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2010609"/>
            <a:ext cx="5543551" cy="4442581"/>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7" y="2010606"/>
            <a:ext cx="5516444" cy="4441372"/>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8" y="1420990"/>
            <a:ext cx="5543551" cy="438494"/>
          </a:xfrm>
          <a:prstGeom prst="rect">
            <a:avLst/>
          </a:prstGeom>
        </p:spPr>
        <p:txBody>
          <a:bodyPr>
            <a:noAutofit/>
          </a:bodyPr>
          <a:lstStyle>
            <a:lvl1pPr>
              <a:lnSpc>
                <a:spcPts val="1651"/>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7" y="1420990"/>
            <a:ext cx="5516444" cy="438494"/>
          </a:xfrm>
          <a:prstGeom prst="rect">
            <a:avLst/>
          </a:prstGeom>
        </p:spPr>
        <p:txBody>
          <a:bodyPr>
            <a:noAutofit/>
          </a:bodyPr>
          <a:lstStyle>
            <a:lvl1pPr>
              <a:lnSpc>
                <a:spcPts val="1651"/>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9" y="404813"/>
            <a:ext cx="10944596" cy="865054"/>
          </a:xfrm>
          <a:prstGeom prst="rect">
            <a:avLst/>
          </a:prstGeom>
        </p:spPr>
        <p:txBody>
          <a:bodyPr vert="horz" lIns="0" tIns="0" rIns="0" bIns="0" rtlCol="0" anchor="t">
            <a:normAutofit/>
          </a:bodyPr>
          <a:lstStyle>
            <a:lvl1pPr>
              <a:defRPr lang="pt-PT" dirty="0">
                <a:solidFill>
                  <a:srgbClr val="6964D1"/>
                </a:solidFill>
              </a:defRPr>
            </a:lvl1pPr>
          </a:lstStyle>
          <a:p>
            <a:pPr lvl="0">
              <a:lnSpc>
                <a:spcPts val="2251"/>
              </a:lnSpc>
            </a:pPr>
            <a:r>
              <a:rPr lang="en-US" dirty="0"/>
              <a:t>Click to insert title</a:t>
            </a:r>
            <a:endParaRPr lang="pt-PT" dirty="0"/>
          </a:p>
        </p:txBody>
      </p:sp>
      <p:sp>
        <p:nvSpPr>
          <p:cNvPr id="24" name="Rectangle 23"/>
          <p:cNvSpPr/>
          <p:nvPr userDrawn="1"/>
        </p:nvSpPr>
        <p:spPr>
          <a:xfrm>
            <a:off x="407988" y="919829"/>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25" name="Groupe 1"/>
          <p:cNvGrpSpPr/>
          <p:nvPr userDrawn="1"/>
        </p:nvGrpSpPr>
        <p:grpSpPr>
          <a:xfrm>
            <a:off x="11509298" y="305304"/>
            <a:ext cx="346641" cy="321477"/>
            <a:chOff x="11501102" y="171573"/>
            <a:chExt cx="419436" cy="388988"/>
          </a:xfrm>
        </p:grpSpPr>
        <p:sp>
          <p:nvSpPr>
            <p:cNvPr id="26"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100986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1773315"/>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1" kern="1200" dirty="0">
                <a:solidFill>
                  <a:schemeClr val="tx1"/>
                </a:solidFill>
                <a:latin typeface="Montserrat Semi"/>
                <a:ea typeface="Verdana" panose="020B0604030504040204" pitchFamily="34" charset="0"/>
                <a:cs typeface="Verdana" panose="020B0604030504040204" pitchFamily="34" charset="0"/>
              </a:defRPr>
            </a:lvl1pPr>
          </a:lstStyle>
          <a:p>
            <a:pPr marL="0" lvl="0"/>
            <a:r>
              <a:rPr lang="en-US" dirty="0"/>
              <a:t>Click to insert title</a:t>
            </a:r>
          </a:p>
        </p:txBody>
      </p:sp>
      <p:sp>
        <p:nvSpPr>
          <p:cNvPr id="12" name="Subtitle 2"/>
          <p:cNvSpPr>
            <a:spLocks noGrp="1"/>
          </p:cNvSpPr>
          <p:nvPr>
            <p:ph type="subTitle" idx="1" hasCustomPrompt="1"/>
          </p:nvPr>
        </p:nvSpPr>
        <p:spPr>
          <a:xfrm>
            <a:off x="407989" y="2636912"/>
            <a:ext cx="4967932" cy="179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latin typeface="Ubuntu" panose="020B0504030602030204" pitchFamily="34" charset="0"/>
              </a:defRPr>
            </a:lvl1pPr>
          </a:lstStyle>
          <a:p>
            <a:pPr marL="0" lvl="0"/>
            <a:r>
              <a:rPr lang="en-US" dirty="0"/>
              <a:t>Click to insert presenter, location, and date</a:t>
            </a:r>
          </a:p>
        </p:txBody>
      </p:sp>
    </p:spTree>
    <p:extLst>
      <p:ext uri="{BB962C8B-B14F-4D97-AF65-F5344CB8AC3E}">
        <p14:creationId xmlns:p14="http://schemas.microsoft.com/office/powerpoint/2010/main" val="3861211146"/>
      </p:ext>
    </p:extLst>
  </p:cSld>
  <p:clrMapOvr>
    <a:masterClrMapping/>
  </p:clrMapOvr>
  <p:extLst mod="1">
    <p:ext uri="{DCECCB84-F9BA-43D5-87BE-67443E8EF086}">
      <p15:sldGuideLst xmlns:p15="http://schemas.microsoft.com/office/powerpoint/2012/main">
        <p15:guide id="1" pos="962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436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Espace réservé du texte 7"/>
          <p:cNvSpPr>
            <a:spLocks noGrp="1"/>
          </p:cNvSpPr>
          <p:nvPr>
            <p:ph type="body" sz="quarter" idx="11" hasCustomPrompt="1"/>
            <p:custDataLst>
              <p:tags r:id="rId3"/>
            </p:custDataLst>
          </p:nvPr>
        </p:nvSpPr>
        <p:spPr>
          <a:xfrm>
            <a:off x="336062" y="1412721"/>
            <a:ext cx="11519877" cy="230832"/>
          </a:xfrm>
          <a:prstGeom prst="rect">
            <a:avLst/>
          </a:prstGeom>
        </p:spPr>
        <p:txBody>
          <a:bodyPr>
            <a:spAutoFit/>
          </a:bodyPr>
          <a:lstStyle>
            <a:lvl1pPr marL="0" indent="0">
              <a:buNone/>
              <a:defRPr lang="fr-FR" sz="1500" b="1" i="0" kern="1200" dirty="0" smtClean="0">
                <a:solidFill>
                  <a:srgbClr val="6964D1"/>
                </a:solidFill>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11" name="Content Placeholder 10"/>
          <p:cNvSpPr>
            <a:spLocks noGrp="1"/>
          </p:cNvSpPr>
          <p:nvPr>
            <p:ph sz="quarter" idx="15"/>
          </p:nvPr>
        </p:nvSpPr>
        <p:spPr>
          <a:xfrm>
            <a:off x="336062" y="1772771"/>
            <a:ext cx="11519877" cy="4464620"/>
          </a:xfrm>
        </p:spPr>
        <p:txBody>
          <a:bodyPr>
            <a:normAutofit/>
          </a:bodyPr>
          <a:lstStyle>
            <a:lvl1pPr>
              <a:defRPr sz="1300"/>
            </a:lvl1pPr>
            <a:lvl2pPr>
              <a:defRPr sz="1300"/>
            </a:lvl2pPr>
            <a:lvl3pPr>
              <a:defRPr sz="1300"/>
            </a:lvl3pPr>
            <a:lvl4pPr marL="501174" indent="-167058">
              <a:defRPr sz="1300"/>
            </a:lvl4pPr>
            <a:lvl5pPr marL="659440" indent="-158265">
              <a:defRPr sz="1300"/>
            </a:lvl5pPr>
            <a:lvl6pPr>
              <a:defRPr/>
            </a:lvl6pPr>
            <a:lvl7pPr>
              <a:defRPr/>
            </a:lvl7pPr>
            <a:lvl8pPr>
              <a:defRPr/>
            </a:lvl8pPr>
            <a:lvl9pPr>
              <a:defRPr/>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Title 1">
            <a:extLst>
              <a:ext uri="{FF2B5EF4-FFF2-40B4-BE49-F238E27FC236}">
                <a16:creationId xmlns:a16="http://schemas.microsoft.com/office/drawing/2014/main" id="{2260923F-298E-4AEB-B63B-1CD84A4F3722}"/>
              </a:ext>
            </a:extLst>
          </p:cNvPr>
          <p:cNvSpPr>
            <a:spLocks noGrp="1"/>
          </p:cNvSpPr>
          <p:nvPr>
            <p:ph type="title" hasCustomPrompt="1"/>
          </p:nvPr>
        </p:nvSpPr>
        <p:spPr>
          <a:xfrm>
            <a:off x="79828" y="278040"/>
            <a:ext cx="105156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err="1"/>
              <a:t>Clirearck</a:t>
            </a:r>
            <a:r>
              <a:rPr lang="en-US" dirty="0"/>
              <a:t> to edit Master title style</a:t>
            </a:r>
          </a:p>
        </p:txBody>
      </p:sp>
      <p:sp>
        <p:nvSpPr>
          <p:cNvPr id="13" name="Rectangle 12"/>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14" name="Groupe 1"/>
          <p:cNvGrpSpPr/>
          <p:nvPr userDrawn="1"/>
        </p:nvGrpSpPr>
        <p:grpSpPr>
          <a:xfrm>
            <a:off x="11509298" y="305304"/>
            <a:ext cx="346641" cy="321477"/>
            <a:chOff x="11501102" y="171573"/>
            <a:chExt cx="419436" cy="388988"/>
          </a:xfrm>
        </p:grpSpPr>
        <p:sp>
          <p:nvSpPr>
            <p:cNvPr id="15"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6"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7" name="Picture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257350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Le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538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4367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vmlDrawing" Target="../drawings/vmlDrawing4.vml"/><Relationship Id="rId21" Type="http://schemas.openxmlformats.org/officeDocument/2006/relationships/image" Target="../media/image9.png"/><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2.emf"/><Relationship Id="rId25" Type="http://schemas.openxmlformats.org/officeDocument/2006/relationships/image" Target="../media/image11.png"/><Relationship Id="rId2" Type="http://schemas.openxmlformats.org/officeDocument/2006/relationships/theme" Target="../theme/theme2.xml"/><Relationship Id="rId16" Type="http://schemas.openxmlformats.org/officeDocument/2006/relationships/image" Target="../media/image5.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2.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hyperlink" Target="http://www.youtube.com/capgemini" TargetMode="External"/><Relationship Id="rId5" Type="http://schemas.openxmlformats.org/officeDocument/2006/relationships/tags" Target="../tags/tag13.xml"/><Relationship Id="rId15" Type="http://schemas.openxmlformats.org/officeDocument/2006/relationships/oleObject" Target="../embeddings/oleObject4.bin"/><Relationship Id="rId23" Type="http://schemas.openxmlformats.org/officeDocument/2006/relationships/image" Target="../media/image10.png"/><Relationship Id="rId10" Type="http://schemas.openxmlformats.org/officeDocument/2006/relationships/tags" Target="../tags/tag18.xml"/><Relationship Id="rId19" Type="http://schemas.openxmlformats.org/officeDocument/2006/relationships/image" Target="../media/image8.pn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7.jpeg"/><Relationship Id="rId22" Type="http://schemas.openxmlformats.org/officeDocument/2006/relationships/hyperlink" Target="http://www.twitter.com/capgemini" TargetMode="External"/><Relationship Id="rId27" Type="http://schemas.openxmlformats.org/officeDocument/2006/relationships/image" Target="../media/image12.gi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image" Target="../media/image5.emf"/><Relationship Id="rId26" Type="http://schemas.openxmlformats.org/officeDocument/2006/relationships/hyperlink" Target="http://www.youtube.com/capgemini" TargetMode="External"/><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oleObject" Target="../embeddings/oleObject6.bin"/><Relationship Id="rId25" Type="http://schemas.openxmlformats.org/officeDocument/2006/relationships/image" Target="../media/image10.png"/><Relationship Id="rId2" Type="http://schemas.openxmlformats.org/officeDocument/2006/relationships/slideLayout" Target="../slideLayouts/slideLayout14.xml"/><Relationship Id="rId16" Type="http://schemas.openxmlformats.org/officeDocument/2006/relationships/image" Target="../media/image3.jpeg"/><Relationship Id="rId20" Type="http://schemas.openxmlformats.org/officeDocument/2006/relationships/hyperlink" Target="http://www.facebook.com/Capgemini" TargetMode="External"/><Relationship Id="rId29" Type="http://schemas.openxmlformats.org/officeDocument/2006/relationships/image" Target="../media/image12.gif"/><Relationship Id="rId1" Type="http://schemas.openxmlformats.org/officeDocument/2006/relationships/slideLayout" Target="../slideLayouts/slideLayout13.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hyperlink" Target="http://www.twitter.com/capgemini" TargetMode="External"/><Relationship Id="rId5" Type="http://schemas.openxmlformats.org/officeDocument/2006/relationships/vmlDrawing" Target="../drawings/vmlDrawing6.vml"/><Relationship Id="rId15" Type="http://schemas.openxmlformats.org/officeDocument/2006/relationships/tags" Target="../tags/tag32.xml"/><Relationship Id="rId23" Type="http://schemas.openxmlformats.org/officeDocument/2006/relationships/image" Target="../media/image9.png"/><Relationship Id="rId28" Type="http://schemas.openxmlformats.org/officeDocument/2006/relationships/hyperlink" Target="http://www.slideshare.net/capgemini" TargetMode="External"/><Relationship Id="rId10" Type="http://schemas.openxmlformats.org/officeDocument/2006/relationships/tags" Target="../tags/tag27.xml"/><Relationship Id="rId19" Type="http://schemas.openxmlformats.org/officeDocument/2006/relationships/image" Target="../media/image2.emf"/><Relationship Id="rId4" Type="http://schemas.openxmlformats.org/officeDocument/2006/relationships/theme" Target="../theme/theme3.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hyperlink" Target="http://www.linkedin.com/company/capgemini" TargetMode="External"/><Relationship Id="rId27"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Line 7"/>
          <p:cNvSpPr>
            <a:spLocks noChangeShapeType="1"/>
          </p:cNvSpPr>
          <p:nvPr/>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1800">
              <a:solidFill>
                <a:schemeClr val="tx2"/>
              </a:solidFill>
            </a:endParaRPr>
          </a:p>
        </p:txBody>
      </p:sp>
      <p:sp>
        <p:nvSpPr>
          <p:cNvPr id="15" name="Text Box 8"/>
          <p:cNvSpPr txBox="1">
            <a:spLocks noChangeArrowheads="1"/>
          </p:cNvSpPr>
          <p:nvPr/>
        </p:nvSpPr>
        <p:spPr bwMode="gray">
          <a:xfrm>
            <a:off x="11588753"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16" name="Text Box 9"/>
          <p:cNvSpPr txBox="1">
            <a:spLocks noChangeArrowheads="1"/>
          </p:cNvSpPr>
          <p:nvPr/>
        </p:nvSpPr>
        <p:spPr bwMode="gray">
          <a:xfrm>
            <a:off x="5475818" y="6548438"/>
            <a:ext cx="6068484"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a:solidFill>
                  <a:schemeClr val="tx2"/>
                </a:solidFill>
                <a:latin typeface="Arial Narrow" pitchFamily="34" charset="0"/>
              </a:rPr>
              <a:t>The information contained in this document is proprietary. Copyright © 2018 Capgemini. All rights reserved.</a:t>
            </a:r>
          </a:p>
        </p:txBody>
      </p:sp>
      <p:sp>
        <p:nvSpPr>
          <p:cNvPr id="13" name="Freeform 4"/>
          <p:cNvSpPr>
            <a:spLocks/>
          </p:cNvSpPr>
          <p:nvPr>
            <p:custDataLst>
              <p:tags r:id="rId13"/>
            </p:custDataLst>
          </p:nvPr>
        </p:nvSpPr>
        <p:spPr bwMode="auto">
          <a:xfrm>
            <a:off x="4" y="504953"/>
            <a:ext cx="12191997"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sp>
        <p:nvSpPr>
          <p:cNvPr id="4" name="Rectangle 3"/>
          <p:cNvSpPr/>
          <p:nvPr userDrawn="1"/>
        </p:nvSpPr>
        <p:spPr>
          <a:xfrm>
            <a:off x="-1" y="436744"/>
            <a:ext cx="12192001" cy="1132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 name="Title Placeholder 1"/>
          <p:cNvSpPr>
            <a:spLocks noGrp="1"/>
          </p:cNvSpPr>
          <p:nvPr>
            <p:ph type="title"/>
          </p:nvPr>
        </p:nvSpPr>
        <p:spPr>
          <a:xfrm>
            <a:off x="5" y="25263"/>
            <a:ext cx="11765276"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dirty="0"/>
              <a:t>Click to edit Master title style</a:t>
            </a:r>
          </a:p>
        </p:txBody>
      </p:sp>
      <p:sp>
        <p:nvSpPr>
          <p:cNvPr id="3" name="Text Placeholder 2"/>
          <p:cNvSpPr>
            <a:spLocks noGrp="1"/>
          </p:cNvSpPr>
          <p:nvPr>
            <p:ph type="body" idx="1"/>
          </p:nvPr>
        </p:nvSpPr>
        <p:spPr>
          <a:xfrm>
            <a:off x="426720" y="1234216"/>
            <a:ext cx="1133856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dirty="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dirty="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dirty="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dirty="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654" r:id="rId5"/>
    <p:sldLayoutId id="2147483687" r:id="rId6"/>
    <p:sldLayoutId id="2147483700" r:id="rId7"/>
    <p:sldLayoutId id="2147483701" r:id="rId8"/>
    <p:sldLayoutId id="2147483702" r:id="rId9"/>
    <p:sldLayoutId id="2147483725" r:id="rId10"/>
    <p:sldLayoutId id="2147483726" r:id="rId11"/>
  </p:sldLayoutIdLst>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Ubuntu" panose="020B0504030602030204"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Ubuntu" panose="020B0504030602030204"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Ubuntu" panose="020B0504030602030204"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Ubuntu" panose="020B0504030602030204"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Ubuntu" panose="020B0504030602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descr="capgemini_rgb.jpg"/>
          <p:cNvPicPr>
            <a:picLocks noChangeAspect="1"/>
          </p:cNvPicPr>
          <p:nvPr/>
        </p:nvPicPr>
        <p:blipFill>
          <a:blip r:embed="rId14" cstate="print"/>
          <a:stretch>
            <a:fillRect/>
          </a:stretch>
        </p:blipFill>
        <p:spPr>
          <a:xfrm>
            <a:off x="789880" y="844897"/>
            <a:ext cx="4036120" cy="925380"/>
          </a:xfrm>
          <a:prstGeom prst="rect">
            <a:avLst/>
          </a:prstGeom>
        </p:spPr>
      </p:pic>
      <p:graphicFrame>
        <p:nvGraphicFramePr>
          <p:cNvPr id="12" name="Object 11" hidden="1"/>
          <p:cNvGraphicFramePr>
            <a:graphicFrameLocks noChangeAspect="1"/>
          </p:cNvGraphicFramePr>
          <p:nvPr>
            <p:custDataLst>
              <p:tags r:id="rId4"/>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8224"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2039" y="1677994"/>
            <a:ext cx="1219404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7" cstate="email"/>
          <a:srcRect/>
          <a:stretch>
            <a:fillRect/>
          </a:stretch>
        </p:blipFill>
        <p:spPr bwMode="auto">
          <a:xfrm>
            <a:off x="6758931" y="1173628"/>
            <a:ext cx="4486515" cy="290298"/>
          </a:xfrm>
          <a:prstGeom prst="rect">
            <a:avLst/>
          </a:prstGeom>
          <a:noFill/>
        </p:spPr>
      </p:pic>
      <p:sp>
        <p:nvSpPr>
          <p:cNvPr id="13" name="Rectangle 12"/>
          <p:cNvSpPr/>
          <p:nvPr>
            <p:custDataLst>
              <p:tags r:id="rId7"/>
            </p:custDataLst>
          </p:nvPr>
        </p:nvSpPr>
        <p:spPr>
          <a:xfrm>
            <a:off x="6798670" y="6379672"/>
            <a:ext cx="5393333" cy="282207"/>
          </a:xfrm>
          <a:prstGeom prst="rect">
            <a:avLst/>
          </a:prstGeom>
        </p:spPr>
        <p:txBody>
          <a:bodyPr wrap="square" lIns="33059" tIns="33059" rIns="330588" bIns="33059" anchor="b" anchorCtr="0">
            <a:spAutoFit/>
          </a:bodyPr>
          <a:lstStyle/>
          <a:p>
            <a:pPr algn="r"/>
            <a:r>
              <a:rPr lang="en-US" sz="700">
                <a:solidFill>
                  <a:schemeClr val="bg1"/>
                </a:solidFill>
                <a:latin typeface="Arial"/>
                <a:cs typeface="Arial"/>
              </a:rPr>
              <a:t>The information contained in this presentation is proprietary.</a:t>
            </a:r>
          </a:p>
          <a:p>
            <a:pPr algn="r"/>
            <a:r>
              <a:rPr lang="en-US" sz="700">
                <a:solidFill>
                  <a:schemeClr val="bg1"/>
                </a:solidFill>
                <a:latin typeface="Arial"/>
                <a:cs typeface="Arial"/>
              </a:rPr>
              <a:t>© 2012 Capgemini. All rights reserved.</a:t>
            </a:r>
          </a:p>
        </p:txBody>
      </p:sp>
      <p:sp>
        <p:nvSpPr>
          <p:cNvPr id="15" name="Rectangle 14"/>
          <p:cNvSpPr/>
          <p:nvPr>
            <p:custDataLst>
              <p:tags r:id="rId8"/>
            </p:custDataLst>
          </p:nvPr>
        </p:nvSpPr>
        <p:spPr>
          <a:xfrm>
            <a:off x="9268878" y="5457935"/>
            <a:ext cx="2923122" cy="380480"/>
          </a:xfrm>
          <a:prstGeom prst="rect">
            <a:avLst/>
          </a:prstGeom>
        </p:spPr>
        <p:txBody>
          <a:bodyPr wrap="none" lIns="36000" tIns="36000" rIns="360000" bIns="36000" anchor="b" anchorCtr="0">
            <a:spAutoFit/>
          </a:bodyPr>
          <a:lstStyle/>
          <a:p>
            <a:pPr algn="r"/>
            <a:r>
              <a:rPr lang="en-US" sz="2000" b="1">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9"/>
            </p:custDataLst>
          </p:nvPr>
        </p:nvPicPr>
        <p:blipFill>
          <a:blip r:embed="rId19" cstate="email"/>
          <a:srcRect/>
          <a:stretch>
            <a:fillRect/>
          </a:stretch>
        </p:blipFill>
        <p:spPr bwMode="auto">
          <a:xfrm>
            <a:off x="9771390" y="5932547"/>
            <a:ext cx="342428"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0"/>
            </p:custDataLst>
          </p:nvPr>
        </p:nvPicPr>
        <p:blipFill>
          <a:blip r:embed="rId21" cstate="email"/>
          <a:srcRect/>
          <a:stretch>
            <a:fillRect/>
          </a:stretch>
        </p:blipFill>
        <p:spPr bwMode="auto">
          <a:xfrm>
            <a:off x="10184204" y="5932547"/>
            <a:ext cx="346232"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1"/>
            </p:custDataLst>
          </p:nvPr>
        </p:nvPicPr>
        <p:blipFill>
          <a:blip r:embed="rId23" cstate="email"/>
          <a:srcRect/>
          <a:stretch>
            <a:fillRect/>
          </a:stretch>
        </p:blipFill>
        <p:spPr bwMode="auto">
          <a:xfrm>
            <a:off x="10958425" y="5932547"/>
            <a:ext cx="346232"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2"/>
            </p:custDataLst>
          </p:nvPr>
        </p:nvPicPr>
        <p:blipFill>
          <a:blip r:embed="rId25" cstate="email"/>
          <a:srcRect/>
          <a:stretch>
            <a:fillRect/>
          </a:stretch>
        </p:blipFill>
        <p:spPr bwMode="auto">
          <a:xfrm>
            <a:off x="11375044" y="5932547"/>
            <a:ext cx="346232" cy="266700"/>
          </a:xfrm>
          <a:prstGeom prst="rect">
            <a:avLst/>
          </a:prstGeom>
          <a:noFill/>
        </p:spPr>
      </p:pic>
      <p:pic>
        <p:nvPicPr>
          <p:cNvPr id="20" name="Image 22" descr="Picto_Slideshare.gif">
            <a:hlinkClick r:id="rId26"/>
          </p:cNvPr>
          <p:cNvPicPr preferRelativeResize="0">
            <a:picLocks/>
          </p:cNvPicPr>
          <p:nvPr>
            <p:custDataLst>
              <p:tags r:id="rId13"/>
            </p:custDataLst>
          </p:nvPr>
        </p:nvPicPr>
        <p:blipFill>
          <a:blip r:embed="rId27" cstate="email"/>
          <a:srcRect l="4793" t="6316" r="5718" b="7969"/>
          <a:stretch>
            <a:fillRect/>
          </a:stretch>
        </p:blipFill>
        <p:spPr>
          <a:xfrm>
            <a:off x="10600825" y="5932551"/>
            <a:ext cx="287215"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7"/>
          <p:cNvSpPr/>
          <p:nvPr userDrawn="1">
            <p:custDataLst>
              <p:tags r:id="rId6"/>
            </p:custDataLst>
          </p:nvPr>
        </p:nvSpPr>
        <p:spPr bwMode="auto">
          <a:xfrm>
            <a:off x="-5187" y="2163292"/>
            <a:ext cx="12196320" cy="46986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 name="connsiteX0" fmla="*/ 479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479 w 21703404"/>
              <a:gd name="connsiteY8" fmla="*/ 11587960 h 11587960"/>
              <a:gd name="connsiteX0" fmla="*/ 802867 w 21703404"/>
              <a:gd name="connsiteY0" fmla="*/ 10604388 h 10604388"/>
              <a:gd name="connsiteX1" fmla="*/ 21703405 w 21703404"/>
              <a:gd name="connsiteY1" fmla="*/ 6952693 h 10604388"/>
              <a:gd name="connsiteX2" fmla="*/ 21699027 w 21703404"/>
              <a:gd name="connsiteY2" fmla="*/ -1 h 10604388"/>
              <a:gd name="connsiteX3" fmla="*/ 20904736 w 21703404"/>
              <a:gd name="connsiteY3" fmla="*/ 384984 h 10604388"/>
              <a:gd name="connsiteX4" fmla="*/ 4224699 w 21703404"/>
              <a:gd name="connsiteY4" fmla="*/ 360816 h 10604388"/>
              <a:gd name="connsiteX5" fmla="*/ 3081497 w 21703404"/>
              <a:gd name="connsiteY5" fmla="*/ 1159294 h 10604388"/>
              <a:gd name="connsiteX6" fmla="*/ 1907143 w 21703404"/>
              <a:gd name="connsiteY6" fmla="*/ 360816 h 10604388"/>
              <a:gd name="connsiteX7" fmla="*/ 0 w 21703404"/>
              <a:gd name="connsiteY7" fmla="*/ 359079 h 10604388"/>
              <a:gd name="connsiteX8" fmla="*/ 802867 w 21703404"/>
              <a:gd name="connsiteY8" fmla="*/ 10604388 h 10604388"/>
              <a:gd name="connsiteX0" fmla="*/ 30197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30197 w 21703404"/>
              <a:gd name="connsiteY8" fmla="*/ 11587960 h 11587960"/>
              <a:gd name="connsiteX0" fmla="*/ 13248 w 21703404"/>
              <a:gd name="connsiteY0" fmla="*/ 11547057 h 11547057"/>
              <a:gd name="connsiteX1" fmla="*/ 21703405 w 21703404"/>
              <a:gd name="connsiteY1" fmla="*/ 6952693 h 11547057"/>
              <a:gd name="connsiteX2" fmla="*/ 21699027 w 21703404"/>
              <a:gd name="connsiteY2" fmla="*/ -1 h 11547057"/>
              <a:gd name="connsiteX3" fmla="*/ 20904736 w 21703404"/>
              <a:gd name="connsiteY3" fmla="*/ 384984 h 11547057"/>
              <a:gd name="connsiteX4" fmla="*/ 4224699 w 21703404"/>
              <a:gd name="connsiteY4" fmla="*/ 360816 h 11547057"/>
              <a:gd name="connsiteX5" fmla="*/ 3081497 w 21703404"/>
              <a:gd name="connsiteY5" fmla="*/ 1159294 h 11547057"/>
              <a:gd name="connsiteX6" fmla="*/ 1907143 w 21703404"/>
              <a:gd name="connsiteY6" fmla="*/ 360816 h 11547057"/>
              <a:gd name="connsiteX7" fmla="*/ 0 w 21703404"/>
              <a:gd name="connsiteY7" fmla="*/ 359079 h 11547057"/>
              <a:gd name="connsiteX8" fmla="*/ 13248 w 21703404"/>
              <a:gd name="connsiteY8" fmla="*/ 11547057 h 11547057"/>
              <a:gd name="connsiteX0" fmla="*/ 18899 w 21703404"/>
              <a:gd name="connsiteY0" fmla="*/ 11500312 h 11500312"/>
              <a:gd name="connsiteX1" fmla="*/ 21703405 w 21703404"/>
              <a:gd name="connsiteY1" fmla="*/ 6952693 h 11500312"/>
              <a:gd name="connsiteX2" fmla="*/ 21699027 w 21703404"/>
              <a:gd name="connsiteY2" fmla="*/ -1 h 11500312"/>
              <a:gd name="connsiteX3" fmla="*/ 20904736 w 21703404"/>
              <a:gd name="connsiteY3" fmla="*/ 384984 h 11500312"/>
              <a:gd name="connsiteX4" fmla="*/ 4224699 w 21703404"/>
              <a:gd name="connsiteY4" fmla="*/ 360816 h 11500312"/>
              <a:gd name="connsiteX5" fmla="*/ 3081497 w 21703404"/>
              <a:gd name="connsiteY5" fmla="*/ 1159294 h 11500312"/>
              <a:gd name="connsiteX6" fmla="*/ 1907143 w 21703404"/>
              <a:gd name="connsiteY6" fmla="*/ 360816 h 11500312"/>
              <a:gd name="connsiteX7" fmla="*/ 0 w 21703404"/>
              <a:gd name="connsiteY7" fmla="*/ 359079 h 11500312"/>
              <a:gd name="connsiteX8" fmla="*/ 18899 w 21703404"/>
              <a:gd name="connsiteY8" fmla="*/ 11500312 h 11500312"/>
              <a:gd name="connsiteX0" fmla="*/ 453915 w 21703404"/>
              <a:gd name="connsiteY0" fmla="*/ 10910154 h 10910154"/>
              <a:gd name="connsiteX1" fmla="*/ 21703405 w 21703404"/>
              <a:gd name="connsiteY1" fmla="*/ 6952693 h 10910154"/>
              <a:gd name="connsiteX2" fmla="*/ 21699027 w 21703404"/>
              <a:gd name="connsiteY2" fmla="*/ -1 h 10910154"/>
              <a:gd name="connsiteX3" fmla="*/ 20904736 w 21703404"/>
              <a:gd name="connsiteY3" fmla="*/ 384984 h 10910154"/>
              <a:gd name="connsiteX4" fmla="*/ 4224699 w 21703404"/>
              <a:gd name="connsiteY4" fmla="*/ 360816 h 10910154"/>
              <a:gd name="connsiteX5" fmla="*/ 3081497 w 21703404"/>
              <a:gd name="connsiteY5" fmla="*/ 1159294 h 10910154"/>
              <a:gd name="connsiteX6" fmla="*/ 1907143 w 21703404"/>
              <a:gd name="connsiteY6" fmla="*/ 360816 h 10910154"/>
              <a:gd name="connsiteX7" fmla="*/ 0 w 21703404"/>
              <a:gd name="connsiteY7" fmla="*/ 359079 h 10910154"/>
              <a:gd name="connsiteX8" fmla="*/ 453915 w 21703404"/>
              <a:gd name="connsiteY8" fmla="*/ 10910154 h 10910154"/>
              <a:gd name="connsiteX0" fmla="*/ 7602 w 21703404"/>
              <a:gd name="connsiteY0" fmla="*/ 11529527 h 11529527"/>
              <a:gd name="connsiteX1" fmla="*/ 21703405 w 21703404"/>
              <a:gd name="connsiteY1" fmla="*/ 6952693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857124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1142270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1862"/>
              <a:gd name="connsiteY0" fmla="*/ 11529527 h 11529527"/>
              <a:gd name="connsiteX1" fmla="*/ 21697755 w 21701862"/>
              <a:gd name="connsiteY1" fmla="*/ 11522040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 name="connsiteX0" fmla="*/ 7602 w 21701862"/>
              <a:gd name="connsiteY0" fmla="*/ 11529527 h 11529527"/>
              <a:gd name="connsiteX1" fmla="*/ 21697755 w 21701862"/>
              <a:gd name="connsiteY1" fmla="*/ 11516198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1862" h="11529527">
                <a:moveTo>
                  <a:pt x="7602" y="11529527"/>
                </a:moveTo>
                <a:lnTo>
                  <a:pt x="21697755" y="11516198"/>
                </a:lnTo>
                <a:cubicBezTo>
                  <a:pt x="21695566" y="8039851"/>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7362" y="8235700"/>
                  <a:pt x="7602" y="11529527"/>
                </a:cubicBezTo>
                <a:close/>
              </a:path>
            </a:pathLst>
          </a:custGeom>
          <a:gradFill>
            <a:gsLst>
              <a:gs pos="0">
                <a:srgbClr val="005B7C"/>
              </a:gs>
              <a:gs pos="50000">
                <a:srgbClr val="0085B3"/>
              </a:gs>
              <a:gs pos="100000">
                <a:srgbClr val="00A0D6"/>
              </a:gs>
            </a:gsLst>
            <a:lin ang="189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a:solidFill>
                <a:prstClr val="white"/>
              </a:solidFill>
              <a:latin typeface="Arial"/>
              <a:cs typeface="Arial"/>
            </a:endParaRPr>
          </a:p>
        </p:txBody>
      </p:sp>
      <p:pic>
        <p:nvPicPr>
          <p:cNvPr id="21" name="Picture 20" descr="capgemini_rgb.jpg"/>
          <p:cNvPicPr>
            <a:picLocks noChangeAspect="1"/>
          </p:cNvPicPr>
          <p:nvPr/>
        </p:nvPicPr>
        <p:blipFill>
          <a:blip r:embed="rId16" cstate="print"/>
          <a:stretch>
            <a:fillRect/>
          </a:stretch>
        </p:blipFill>
        <p:spPr>
          <a:xfrm>
            <a:off x="789880" y="844897"/>
            <a:ext cx="4036120" cy="925380"/>
          </a:xfrm>
          <a:prstGeom prst="rect">
            <a:avLst/>
          </a:prstGeom>
        </p:spPr>
      </p:pic>
      <p:graphicFrame>
        <p:nvGraphicFramePr>
          <p:cNvPr id="12" name="Object 11" hidden="1"/>
          <p:cNvGraphicFramePr>
            <a:graphicFrameLocks noChangeAspect="1"/>
          </p:cNvGraphicFramePr>
          <p:nvPr>
            <p:custDataLst>
              <p:tags r:id="rId7"/>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0272" name="think-cell Slide" r:id="rId17" imgW="360" imgH="360" progId="">
                  <p:embed/>
                </p:oleObj>
              </mc:Choice>
              <mc:Fallback>
                <p:oleObj name="think-cell Slide" r:id="rId17" imgW="360" imgH="36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p:custDataLst>
              <p:tags r:id="rId8"/>
            </p:custDataLst>
          </p:nvPr>
        </p:nvPicPr>
        <p:blipFill>
          <a:blip r:embed="rId19" cstate="email"/>
          <a:srcRect/>
          <a:stretch>
            <a:fillRect/>
          </a:stretch>
        </p:blipFill>
        <p:spPr bwMode="auto">
          <a:xfrm>
            <a:off x="6758931" y="1173628"/>
            <a:ext cx="4486515" cy="290298"/>
          </a:xfrm>
          <a:prstGeom prst="rect">
            <a:avLst/>
          </a:prstGeom>
          <a:noFill/>
        </p:spPr>
      </p:pic>
      <p:sp>
        <p:nvSpPr>
          <p:cNvPr id="13" name="Rectangle 12"/>
          <p:cNvSpPr/>
          <p:nvPr>
            <p:custDataLst>
              <p:tags r:id="rId9"/>
            </p:custDataLst>
          </p:nvPr>
        </p:nvSpPr>
        <p:spPr>
          <a:xfrm>
            <a:off x="6798670" y="6379672"/>
            <a:ext cx="5393333" cy="282207"/>
          </a:xfrm>
          <a:prstGeom prst="rect">
            <a:avLst/>
          </a:prstGeom>
        </p:spPr>
        <p:txBody>
          <a:bodyPr wrap="square" lIns="33059" tIns="33059" rIns="330588" bIns="33059" anchor="b" anchorCtr="0">
            <a:spAutoFit/>
          </a:bodyPr>
          <a:lstStyle/>
          <a:p>
            <a:pPr algn="r"/>
            <a:r>
              <a:rPr lang="en-US" sz="700">
                <a:solidFill>
                  <a:prstClr val="white"/>
                </a:solidFill>
                <a:latin typeface="Arial"/>
                <a:cs typeface="Arial"/>
              </a:rPr>
              <a:t>The information contained in this presentation is proprietary.</a:t>
            </a:r>
          </a:p>
          <a:p>
            <a:pPr algn="r"/>
            <a:r>
              <a:rPr lang="en-US" sz="700">
                <a:solidFill>
                  <a:prstClr val="white"/>
                </a:solidFill>
                <a:latin typeface="Arial"/>
                <a:cs typeface="Arial"/>
              </a:rPr>
              <a:t>© 2016 Capgemini. All rights reserved.</a:t>
            </a:r>
          </a:p>
        </p:txBody>
      </p:sp>
      <p:sp>
        <p:nvSpPr>
          <p:cNvPr id="15" name="Rectangle 14"/>
          <p:cNvSpPr/>
          <p:nvPr>
            <p:custDataLst>
              <p:tags r:id="rId10"/>
            </p:custDataLst>
          </p:nvPr>
        </p:nvSpPr>
        <p:spPr>
          <a:xfrm>
            <a:off x="9268878" y="5457935"/>
            <a:ext cx="2923122" cy="380480"/>
          </a:xfrm>
          <a:prstGeom prst="rect">
            <a:avLst/>
          </a:prstGeom>
        </p:spPr>
        <p:txBody>
          <a:bodyPr wrap="none" lIns="36000" tIns="36000" rIns="360000" bIns="36000" anchor="b" anchorCtr="0">
            <a:spAutoFit/>
          </a:bodyPr>
          <a:lstStyle/>
          <a:p>
            <a:pPr algn="r"/>
            <a:r>
              <a:rPr lang="en-US" sz="2000" b="1">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rcRect/>
          <a:stretch>
            <a:fillRect/>
          </a:stretch>
        </p:blipFill>
        <p:spPr bwMode="auto">
          <a:xfrm>
            <a:off x="9771390" y="5932547"/>
            <a:ext cx="342428"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rcRect/>
          <a:stretch>
            <a:fillRect/>
          </a:stretch>
        </p:blipFill>
        <p:spPr bwMode="auto">
          <a:xfrm>
            <a:off x="10184204" y="5932547"/>
            <a:ext cx="346232"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rcRect/>
          <a:stretch>
            <a:fillRect/>
          </a:stretch>
        </p:blipFill>
        <p:spPr bwMode="auto">
          <a:xfrm>
            <a:off x="10958425" y="5932547"/>
            <a:ext cx="346232"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rcRect/>
          <a:stretch>
            <a:fillRect/>
          </a:stretch>
        </p:blipFill>
        <p:spPr bwMode="auto">
          <a:xfrm>
            <a:off x="11375044" y="5932547"/>
            <a:ext cx="346232" cy="266700"/>
          </a:xfrm>
          <a:prstGeom prst="rect">
            <a:avLst/>
          </a:prstGeom>
          <a:noFill/>
        </p:spPr>
      </p:pic>
      <p:pic>
        <p:nvPicPr>
          <p:cNvPr id="20" name="Image 22" descr="Picto_Slideshare.gif">
            <a:hlinkClick r:id="rId28"/>
          </p:cNvPr>
          <p:cNvPicPr preferRelativeResize="0">
            <a:picLocks/>
          </p:cNvPicPr>
          <p:nvPr>
            <p:custDataLst>
              <p:tags r:id="rId15"/>
            </p:custDataLst>
          </p:nvPr>
        </p:nvPicPr>
        <p:blipFill>
          <a:blip r:embed="rId29" cstate="email"/>
          <a:srcRect l="4793" t="6316" r="5718" b="7969"/>
          <a:stretch>
            <a:fillRect/>
          </a:stretch>
        </p:blipFill>
        <p:spPr>
          <a:xfrm>
            <a:off x="10600825" y="5932551"/>
            <a:ext cx="287215"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5429282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9/13/2018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2910077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69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6.sv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 Id="rId5" Type="http://schemas.openxmlformats.org/officeDocument/2006/relationships/image" Target="../media/image17.png"/><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a:t>
            </a:r>
          </a:p>
        </p:txBody>
      </p:sp>
      <p:sp>
        <p:nvSpPr>
          <p:cNvPr id="3" name="TextBox 2"/>
          <p:cNvSpPr txBox="1"/>
          <p:nvPr/>
        </p:nvSpPr>
        <p:spPr>
          <a:xfrm>
            <a:off x="2697707" y="2625456"/>
            <a:ext cx="6906214" cy="2246769"/>
          </a:xfrm>
          <a:prstGeom prst="rect">
            <a:avLst/>
          </a:prstGeom>
          <a:noFill/>
        </p:spPr>
        <p:txBody>
          <a:bodyPr wrap="square" rtlCol="0">
            <a:spAutoFit/>
          </a:bodyPr>
          <a:lstStyle/>
          <a:p>
            <a:r>
              <a:rPr lang="en-US" sz="2000" dirty="0"/>
              <a:t>What is your background in NLP and Machine Learning?</a:t>
            </a:r>
          </a:p>
          <a:p>
            <a:pPr marL="342900" indent="-342900">
              <a:buFontTx/>
              <a:buChar char="-"/>
            </a:pPr>
            <a:r>
              <a:rPr lang="en-US" sz="2000" dirty="0"/>
              <a:t>No previous background</a:t>
            </a:r>
          </a:p>
          <a:p>
            <a:pPr marL="342900" indent="-342900">
              <a:buFontTx/>
              <a:buChar char="-"/>
            </a:pPr>
            <a:r>
              <a:rPr lang="en-US" sz="2000" dirty="0"/>
              <a:t>Beginner</a:t>
            </a:r>
          </a:p>
          <a:p>
            <a:pPr marL="342900" indent="-342900">
              <a:buFontTx/>
              <a:buChar char="-"/>
            </a:pPr>
            <a:r>
              <a:rPr lang="en-US" sz="2000" dirty="0"/>
              <a:t>Intermediate</a:t>
            </a:r>
          </a:p>
          <a:p>
            <a:pPr marL="342900" indent="-342900">
              <a:buFontTx/>
              <a:buChar char="-"/>
            </a:pPr>
            <a:r>
              <a:rPr lang="en-US" sz="2000" dirty="0"/>
              <a:t>Advanced</a:t>
            </a:r>
          </a:p>
          <a:p>
            <a:pPr marL="342900" indent="-342900">
              <a:buFontTx/>
              <a:buChar char="-"/>
            </a:pPr>
            <a:r>
              <a:rPr lang="en-US" sz="2000" dirty="0"/>
              <a:t>Expert</a:t>
            </a:r>
          </a:p>
          <a:p>
            <a:pPr marL="457200" indent="-457200">
              <a:spcAft>
                <a:spcPts val="600"/>
              </a:spcAft>
              <a:buFont typeface="+mj-lt"/>
              <a:buAutoNum type="arabicPeriod"/>
            </a:pPr>
            <a:endParaRPr lang="en-US" sz="2000" dirty="0" err="1">
              <a:latin typeface="Arial" pitchFamily="34" charset="0"/>
              <a:cs typeface="Arial" pitchFamily="34" charset="0"/>
            </a:endParaRPr>
          </a:p>
        </p:txBody>
      </p:sp>
      <p:sp>
        <p:nvSpPr>
          <p:cNvPr id="4" name="Rectangle 3"/>
          <p:cNvSpPr/>
          <p:nvPr/>
        </p:nvSpPr>
        <p:spPr>
          <a:xfrm>
            <a:off x="10668" y="1"/>
            <a:ext cx="12170664" cy="2347415"/>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
        <p:nvSpPr>
          <p:cNvPr id="5" name="Rectangle 4"/>
          <p:cNvSpPr/>
          <p:nvPr/>
        </p:nvSpPr>
        <p:spPr>
          <a:xfrm>
            <a:off x="10668" y="4872225"/>
            <a:ext cx="12170664" cy="1985775"/>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Tree>
    <p:extLst>
      <p:ext uri="{BB962C8B-B14F-4D97-AF65-F5344CB8AC3E}">
        <p14:creationId xmlns:p14="http://schemas.microsoft.com/office/powerpoint/2010/main" val="44042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Installing Packages</a:t>
            </a:r>
            <a:endParaRPr lang="en-GB" dirty="0"/>
          </a:p>
        </p:txBody>
      </p:sp>
      <p:sp>
        <p:nvSpPr>
          <p:cNvPr id="3" name="Text Placeholder 2"/>
          <p:cNvSpPr>
            <a:spLocks noGrp="1"/>
          </p:cNvSpPr>
          <p:nvPr>
            <p:ph type="body" sz="quarter" idx="10"/>
          </p:nvPr>
        </p:nvSpPr>
        <p:spPr>
          <a:xfrm>
            <a:off x="227348" y="1815351"/>
            <a:ext cx="11700000" cy="3108543"/>
          </a:xfrm>
        </p:spPr>
        <p:txBody>
          <a:bodyPr/>
          <a:lstStyle/>
          <a:p>
            <a:pPr lvl="0"/>
            <a:r>
              <a:rPr lang="en-US" dirty="0"/>
              <a:t>Prior to running the </a:t>
            </a:r>
            <a:r>
              <a:rPr lang="en-US" dirty="0" err="1"/>
              <a:t>Ipython</a:t>
            </a:r>
            <a:r>
              <a:rPr lang="en-US" dirty="0"/>
              <a:t> Notebook on your own, you will need to install the proper packages.</a:t>
            </a:r>
          </a:p>
          <a:p>
            <a:pPr lvl="0"/>
            <a:r>
              <a:rPr lang="en-US" dirty="0"/>
              <a:t>In the Anaconda Prompt, run the following commands to install packages:</a:t>
            </a:r>
          </a:p>
          <a:p>
            <a:pPr lvl="1"/>
            <a:r>
              <a:rPr lang="en-US" b="1" dirty="0"/>
              <a:t>-m pip install  --upgrade pip</a:t>
            </a:r>
            <a:endParaRPr lang="en-US" dirty="0"/>
          </a:p>
          <a:p>
            <a:pPr lvl="1"/>
            <a:r>
              <a:rPr lang="en-US" b="1" dirty="0"/>
              <a:t>pip install </a:t>
            </a:r>
            <a:r>
              <a:rPr lang="en-US" b="1" dirty="0" err="1"/>
              <a:t>textstat</a:t>
            </a:r>
            <a:endParaRPr lang="en-US" dirty="0"/>
          </a:p>
          <a:p>
            <a:pPr lvl="1"/>
            <a:r>
              <a:rPr lang="en-US" b="1" dirty="0"/>
              <a:t>pip install </a:t>
            </a:r>
            <a:r>
              <a:rPr lang="en-US" b="1" dirty="0" err="1"/>
              <a:t>fuzzywuzzy</a:t>
            </a:r>
            <a:endParaRPr lang="en-US" dirty="0"/>
          </a:p>
          <a:p>
            <a:pPr lvl="1"/>
            <a:r>
              <a:rPr lang="en-US" b="1" dirty="0"/>
              <a:t>pip install </a:t>
            </a:r>
            <a:r>
              <a:rPr lang="en-US" b="1" dirty="0" err="1"/>
              <a:t>pyLDAvis</a:t>
            </a:r>
            <a:endParaRPr lang="en-US" dirty="0"/>
          </a:p>
          <a:p>
            <a:pPr lvl="1"/>
            <a:r>
              <a:rPr lang="en-US" b="1" dirty="0"/>
              <a:t>pip install </a:t>
            </a:r>
            <a:r>
              <a:rPr lang="en-US" b="1" dirty="0" err="1"/>
              <a:t>textacy</a:t>
            </a:r>
            <a:endParaRPr lang="en-US" dirty="0"/>
          </a:p>
          <a:p>
            <a:pPr lvl="1"/>
            <a:r>
              <a:rPr lang="en-US" b="1" dirty="0"/>
              <a:t>pip install spacy</a:t>
            </a:r>
            <a:endParaRPr lang="en-US" dirty="0"/>
          </a:p>
          <a:p>
            <a:endParaRPr lang="en-US" dirty="0"/>
          </a:p>
        </p:txBody>
      </p:sp>
    </p:spTree>
    <p:extLst>
      <p:ext uri="{BB962C8B-B14F-4D97-AF65-F5344CB8AC3E}">
        <p14:creationId xmlns:p14="http://schemas.microsoft.com/office/powerpoint/2010/main" val="8823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Downloading Example Data</a:t>
            </a:r>
            <a:endParaRPr lang="en-GB" dirty="0"/>
          </a:p>
        </p:txBody>
      </p:sp>
      <p:sp>
        <p:nvSpPr>
          <p:cNvPr id="5" name="Text Placeholder 4"/>
          <p:cNvSpPr>
            <a:spLocks noGrp="1"/>
          </p:cNvSpPr>
          <p:nvPr>
            <p:ph type="body" sz="quarter" idx="10"/>
          </p:nvPr>
        </p:nvSpPr>
        <p:spPr>
          <a:xfrm>
            <a:off x="492000" y="1333010"/>
            <a:ext cx="9184263" cy="1615827"/>
          </a:xfrm>
        </p:spPr>
        <p:txBody>
          <a:bodyPr/>
          <a:lstStyle/>
          <a:p>
            <a:pPr marL="0" indent="0">
              <a:buNone/>
            </a:pPr>
            <a:r>
              <a:rPr lang="en-US" sz="1800" dirty="0"/>
              <a:t>The data that we will use for most of the examples is the </a:t>
            </a:r>
            <a:r>
              <a:rPr lang="en-US" sz="1800" b="1" dirty="0">
                <a:solidFill>
                  <a:srgbClr val="6964D1"/>
                </a:solidFill>
              </a:rPr>
              <a:t>"Reuter_50_50 Data Set" </a:t>
            </a:r>
            <a:r>
              <a:rPr lang="en-US" sz="1800" dirty="0"/>
              <a:t>that is used for author identification experiments. </a:t>
            </a:r>
          </a:p>
          <a:p>
            <a:pPr marL="0" indent="0">
              <a:buNone/>
            </a:pPr>
            <a:endParaRPr lang="en-US" sz="1800" dirty="0"/>
          </a:p>
          <a:p>
            <a:pPr marL="0" indent="0">
              <a:buNone/>
            </a:pPr>
            <a:r>
              <a:rPr lang="en-US" sz="1800" dirty="0"/>
              <a:t>See the details here: </a:t>
            </a:r>
            <a:r>
              <a:rPr lang="en-US" sz="1800" b="1" dirty="0">
                <a:solidFill>
                  <a:srgbClr val="6964D1"/>
                </a:solidFill>
              </a:rPr>
              <a:t>https://archive.ics.uci.edu/ml/datasets/Reuter_50_50</a:t>
            </a:r>
            <a:endParaRPr lang="en-US" sz="1800" b="1" u="sng" dirty="0">
              <a:solidFill>
                <a:srgbClr val="6964D1"/>
              </a:solidFill>
            </a:endParaRPr>
          </a:p>
          <a:p>
            <a:pPr marL="0" indent="0">
              <a:buNone/>
            </a:pPr>
            <a:endParaRPr lang="en-GB" sz="1800" dirty="0"/>
          </a:p>
        </p:txBody>
      </p:sp>
      <p:pic>
        <p:nvPicPr>
          <p:cNvPr id="2" name="Picture 1"/>
          <p:cNvPicPr>
            <a:picLocks noChangeAspect="1"/>
          </p:cNvPicPr>
          <p:nvPr/>
        </p:nvPicPr>
        <p:blipFill>
          <a:blip r:embed="rId2"/>
          <a:stretch>
            <a:fillRect/>
          </a:stretch>
        </p:blipFill>
        <p:spPr>
          <a:xfrm>
            <a:off x="1850464" y="2948837"/>
            <a:ext cx="8327300" cy="3898410"/>
          </a:xfrm>
          <a:prstGeom prst="rect">
            <a:avLst/>
          </a:prstGeom>
        </p:spPr>
      </p:pic>
    </p:spTree>
    <p:extLst>
      <p:ext uri="{BB962C8B-B14F-4D97-AF65-F5344CB8AC3E}">
        <p14:creationId xmlns:p14="http://schemas.microsoft.com/office/powerpoint/2010/main" val="332988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38100"/>
            <a:ext cx="11125236" cy="1104900"/>
          </a:xfrm>
        </p:spPr>
        <p:txBody>
          <a:bodyPr/>
          <a:lstStyle/>
          <a:p>
            <a:r>
              <a:rPr lang="en-US" dirty="0"/>
              <a:t>Downloading Example Data</a:t>
            </a:r>
            <a:endParaRPr lang="en-GB" dirty="0"/>
          </a:p>
        </p:txBody>
      </p:sp>
      <p:pic>
        <p:nvPicPr>
          <p:cNvPr id="6" name="Picture 5"/>
          <p:cNvPicPr>
            <a:picLocks noChangeAspect="1"/>
          </p:cNvPicPr>
          <p:nvPr/>
        </p:nvPicPr>
        <p:blipFill>
          <a:blip r:embed="rId2"/>
          <a:stretch>
            <a:fillRect/>
          </a:stretch>
        </p:blipFill>
        <p:spPr>
          <a:xfrm>
            <a:off x="284939" y="1337329"/>
            <a:ext cx="11622122" cy="4210638"/>
          </a:xfrm>
          <a:prstGeom prst="rect">
            <a:avLst/>
          </a:prstGeom>
        </p:spPr>
      </p:pic>
    </p:spTree>
    <p:extLst>
      <p:ext uri="{BB962C8B-B14F-4D97-AF65-F5344CB8AC3E}">
        <p14:creationId xmlns:p14="http://schemas.microsoft.com/office/powerpoint/2010/main" val="39483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38100"/>
            <a:ext cx="11125236" cy="1104900"/>
          </a:xfrm>
        </p:spPr>
        <p:txBody>
          <a:bodyPr/>
          <a:lstStyle/>
          <a:p>
            <a:r>
              <a:rPr lang="en-US" dirty="0"/>
              <a:t>Downloading Example Data</a:t>
            </a:r>
            <a:endParaRPr lang="en-GB" dirty="0"/>
          </a:p>
        </p:txBody>
      </p:sp>
      <p:pic>
        <p:nvPicPr>
          <p:cNvPr id="2" name="Picture 1"/>
          <p:cNvPicPr>
            <a:picLocks noChangeAspect="1"/>
          </p:cNvPicPr>
          <p:nvPr/>
        </p:nvPicPr>
        <p:blipFill>
          <a:blip r:embed="rId2"/>
          <a:stretch>
            <a:fillRect/>
          </a:stretch>
        </p:blipFill>
        <p:spPr>
          <a:xfrm>
            <a:off x="0" y="2057400"/>
            <a:ext cx="11860280" cy="2572109"/>
          </a:xfrm>
          <a:prstGeom prst="rect">
            <a:avLst/>
          </a:prstGeom>
        </p:spPr>
      </p:pic>
    </p:spTree>
    <p:extLst>
      <p:ext uri="{BB962C8B-B14F-4D97-AF65-F5344CB8AC3E}">
        <p14:creationId xmlns:p14="http://schemas.microsoft.com/office/powerpoint/2010/main" val="54108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38100"/>
            <a:ext cx="11125236" cy="1104900"/>
          </a:xfrm>
        </p:spPr>
        <p:txBody>
          <a:bodyPr/>
          <a:lstStyle/>
          <a:p>
            <a:r>
              <a:rPr lang="en-US" dirty="0"/>
              <a:t>Process + Clean Data</a:t>
            </a:r>
            <a:endParaRPr lang="en-GB" dirty="0"/>
          </a:p>
        </p:txBody>
      </p:sp>
      <p:sp>
        <p:nvSpPr>
          <p:cNvPr id="3" name="TextBox 2"/>
          <p:cNvSpPr txBox="1"/>
          <p:nvPr/>
        </p:nvSpPr>
        <p:spPr>
          <a:xfrm>
            <a:off x="456574" y="1550831"/>
            <a:ext cx="10666785"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We can use the text directly, but if want to use packages like </a:t>
            </a:r>
            <a:r>
              <a:rPr lang="en-US" b="1" dirty="0">
                <a:solidFill>
                  <a:srgbClr val="6964D1"/>
                </a:solidFill>
                <a:latin typeface="Calibri" panose="020F0502020204030204" pitchFamily="34" charset="0"/>
                <a:cs typeface="Calibri" panose="020F0502020204030204" pitchFamily="34" charset="0"/>
              </a:rPr>
              <a:t>`spacy` </a:t>
            </a:r>
            <a:r>
              <a:rPr lang="en-US" dirty="0">
                <a:latin typeface="Calibri" panose="020F0502020204030204" pitchFamily="34" charset="0"/>
                <a:cs typeface="Calibri" panose="020F0502020204030204" pitchFamily="34" charset="0"/>
              </a:rPr>
              <a:t>and </a:t>
            </a:r>
            <a:r>
              <a:rPr lang="en-US" b="1" dirty="0">
                <a:solidFill>
                  <a:srgbClr val="6964D1"/>
                </a:solidFill>
                <a:latin typeface="Calibri" panose="020F0502020204030204" pitchFamily="34" charset="0"/>
                <a:cs typeface="Calibri" panose="020F0502020204030204" pitchFamily="34" charset="0"/>
              </a:rPr>
              <a:t>`</a:t>
            </a:r>
            <a:r>
              <a:rPr lang="en-US" b="1" dirty="0" err="1">
                <a:solidFill>
                  <a:srgbClr val="6964D1"/>
                </a:solidFill>
                <a:latin typeface="Calibri" panose="020F0502020204030204" pitchFamily="34" charset="0"/>
                <a:cs typeface="Calibri" panose="020F0502020204030204" pitchFamily="34" charset="0"/>
              </a:rPr>
              <a:t>textblob</a:t>
            </a:r>
            <a:r>
              <a:rPr lang="en-US" b="1" dirty="0">
                <a:solidFill>
                  <a:srgbClr val="6964D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we first have to convert the text into a corresponding object. </a:t>
            </a:r>
          </a:p>
          <a:p>
            <a:endParaRPr lang="en-US"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240228" y="2474161"/>
            <a:ext cx="11441122" cy="2686425"/>
          </a:xfrm>
          <a:prstGeom prst="rect">
            <a:avLst/>
          </a:prstGeom>
        </p:spPr>
      </p:pic>
      <p:sp>
        <p:nvSpPr>
          <p:cNvPr id="6" name="Right Arrow 5"/>
          <p:cNvSpPr/>
          <p:nvPr/>
        </p:nvSpPr>
        <p:spPr>
          <a:xfrm rot="2767426">
            <a:off x="376772" y="3215533"/>
            <a:ext cx="917520" cy="805218"/>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 name="Oval 1"/>
          <p:cNvSpPr/>
          <p:nvPr/>
        </p:nvSpPr>
        <p:spPr>
          <a:xfrm>
            <a:off x="456574" y="2474161"/>
            <a:ext cx="3214881" cy="684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61013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Text Normalization</a:t>
            </a:r>
          </a:p>
        </p:txBody>
      </p:sp>
      <p:sp>
        <p:nvSpPr>
          <p:cNvPr id="5" name="Text Placeholder 4"/>
          <p:cNvSpPr>
            <a:spLocks noGrp="1"/>
          </p:cNvSpPr>
          <p:nvPr>
            <p:ph type="body" sz="quarter" idx="10"/>
          </p:nvPr>
        </p:nvSpPr>
        <p:spPr>
          <a:xfrm>
            <a:off x="227348" y="1815351"/>
            <a:ext cx="11700000" cy="2523768"/>
          </a:xfrm>
        </p:spPr>
        <p:txBody>
          <a:bodyPr/>
          <a:lstStyle/>
          <a:p>
            <a:r>
              <a:rPr lang="en-US" sz="1800" dirty="0"/>
              <a:t>Text normalization describes the task of transforming the text into a different (more comparable) form. </a:t>
            </a:r>
          </a:p>
          <a:p>
            <a:pPr lvl="1"/>
            <a:r>
              <a:rPr lang="en-US" sz="1800" b="1" dirty="0"/>
              <a:t>For example </a:t>
            </a:r>
            <a:r>
              <a:rPr lang="en-US" sz="1800" dirty="0"/>
              <a:t>– “play”, “player”, “played”, “plays” and “playing” are the different variations of the word – “play”</a:t>
            </a:r>
          </a:p>
          <a:p>
            <a:pPr lvl="2"/>
            <a:r>
              <a:rPr lang="en-US" sz="1800" dirty="0"/>
              <a:t>Though they mean different but contextually all are similar. The step converts all the disparities of a word into their normalized form (also known as lemma). Normalization is a pivotal step for feature engineering with text as it converts the high dimensional features (N different features) to the low dimensional space (1 feature), which is an ideal ask for any ML model.</a:t>
            </a:r>
          </a:p>
          <a:p>
            <a:endParaRPr lang="en-US" sz="1800" dirty="0"/>
          </a:p>
          <a:p>
            <a:endParaRPr lang="en-US" sz="1800" dirty="0"/>
          </a:p>
        </p:txBody>
      </p:sp>
    </p:spTree>
    <p:extLst>
      <p:ext uri="{BB962C8B-B14F-4D97-AF65-F5344CB8AC3E}">
        <p14:creationId xmlns:p14="http://schemas.microsoft.com/office/powerpoint/2010/main" val="1416227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9550"/>
            <a:ext cx="11125236" cy="1104900"/>
          </a:xfrm>
        </p:spPr>
        <p:txBody>
          <a:bodyPr>
            <a:normAutofit/>
          </a:bodyPr>
          <a:lstStyle/>
          <a:p>
            <a:r>
              <a:rPr lang="en-US" dirty="0"/>
              <a:t>Deal with unwanted characters</a:t>
            </a:r>
            <a:br>
              <a:rPr lang="en-US" dirty="0"/>
            </a:br>
            <a:endParaRPr lang="en-US" dirty="0"/>
          </a:p>
        </p:txBody>
      </p:sp>
      <p:sp>
        <p:nvSpPr>
          <p:cNvPr id="3" name="Text Placeholder 2"/>
          <p:cNvSpPr>
            <a:spLocks noGrp="1"/>
          </p:cNvSpPr>
          <p:nvPr>
            <p:ph type="body" sz="quarter" idx="10"/>
          </p:nvPr>
        </p:nvSpPr>
        <p:spPr>
          <a:xfrm>
            <a:off x="492000" y="1554777"/>
            <a:ext cx="11354257" cy="6614857"/>
          </a:xfrm>
        </p:spPr>
        <p:txBody>
          <a:bodyPr>
            <a:normAutofit/>
          </a:bodyPr>
          <a:lstStyle/>
          <a:p>
            <a:pPr marL="0" indent="0">
              <a:buNone/>
            </a:pPr>
            <a:endParaRPr lang="en-US" sz="1800" dirty="0"/>
          </a:p>
          <a:p>
            <a:pPr marL="0" indent="0">
              <a:buNone/>
            </a:pPr>
            <a:r>
              <a:rPr lang="en-US" sz="1800" dirty="0"/>
              <a:t>"Shares in brewing-to-leisure group Bass Plc are likely to be held back until </a:t>
            </a:r>
            <a:r>
              <a:rPr lang="en-US" sz="1800" b="1" dirty="0">
                <a:solidFill>
                  <a:srgbClr val="6964D1"/>
                </a:solidFill>
              </a:rPr>
              <a:t>Britain\'s </a:t>
            </a:r>
            <a:r>
              <a:rPr lang="en-US" sz="1800" dirty="0"/>
              <a:t>Trade and Industry secretary Ian Lang decides whether to allow its proposed merge with brewer Carlsberg-Tetley, said analysts.</a:t>
            </a:r>
            <a:r>
              <a:rPr lang="en-US" sz="1800" b="1" dirty="0">
                <a:solidFill>
                  <a:srgbClr val="6964D1"/>
                </a:solidFill>
              </a:rPr>
              <a:t>\n </a:t>
            </a:r>
            <a:r>
              <a:rPr lang="en-US" sz="1800" dirty="0"/>
              <a:t>Earlier Lang announced the Bass deal would be referred to the </a:t>
            </a:r>
            <a:r>
              <a:rPr lang="en-US" sz="1800" dirty="0" err="1"/>
              <a:t>Monoplies</a:t>
            </a:r>
            <a:r>
              <a:rPr lang="en-US" sz="1800" dirty="0"/>
              <a:t> and Mergers"</a:t>
            </a:r>
          </a:p>
          <a:p>
            <a:pPr marL="0" indent="0">
              <a:buNone/>
            </a:pPr>
            <a:endParaRPr lang="en-US" sz="1800" dirty="0"/>
          </a:p>
          <a:p>
            <a:pPr marL="0" indent="0">
              <a:buNone/>
            </a:pPr>
            <a:r>
              <a:rPr lang="en-US" sz="1800" dirty="0"/>
              <a:t>You notice that there are some</a:t>
            </a:r>
            <a:r>
              <a:rPr lang="en-US" sz="1800" b="1" dirty="0"/>
              <a:t> </a:t>
            </a:r>
            <a:r>
              <a:rPr lang="en-US" sz="1800" b="1" dirty="0">
                <a:solidFill>
                  <a:srgbClr val="6964D1"/>
                </a:solidFill>
              </a:rPr>
              <a:t>`\`</a:t>
            </a:r>
            <a:r>
              <a:rPr lang="en-US" sz="1800" b="1" dirty="0"/>
              <a:t> </a:t>
            </a:r>
            <a:r>
              <a:rPr lang="en-US" sz="1800" dirty="0"/>
              <a:t>and </a:t>
            </a:r>
            <a:r>
              <a:rPr lang="en-US" sz="1800" b="1" dirty="0">
                <a:solidFill>
                  <a:srgbClr val="6964D1"/>
                </a:solidFill>
              </a:rPr>
              <a:t>`\n</a:t>
            </a:r>
            <a:r>
              <a:rPr lang="en-US" sz="1800" dirty="0"/>
              <a:t>` in there. </a:t>
            </a:r>
            <a:r>
              <a:rPr lang="en-US" sz="1800" b="1" u="sng" dirty="0"/>
              <a:t>These are used to define how a string should be displayed</a:t>
            </a:r>
            <a:r>
              <a:rPr lang="en-US" sz="1800" dirty="0"/>
              <a:t>, if we print this text we get: </a:t>
            </a:r>
          </a:p>
        </p:txBody>
      </p:sp>
      <p:sp>
        <p:nvSpPr>
          <p:cNvPr id="4" name="Text Placeholder 3"/>
          <p:cNvSpPr>
            <a:spLocks noGrp="1"/>
          </p:cNvSpPr>
          <p:nvPr>
            <p:ph type="body" sz="quarter" idx="4294967295"/>
          </p:nvPr>
        </p:nvSpPr>
        <p:spPr>
          <a:xfrm>
            <a:off x="492000" y="1239306"/>
            <a:ext cx="11700000" cy="630942"/>
          </a:xfrm>
        </p:spPr>
        <p:txBody>
          <a:bodyPr/>
          <a:lstStyle/>
          <a:p>
            <a:pPr marL="0" indent="0">
              <a:buNone/>
            </a:pPr>
            <a:r>
              <a:rPr lang="en-US" sz="1800" dirty="0">
                <a:latin typeface="Calibri" panose="020F0502020204030204" pitchFamily="34" charset="0"/>
                <a:cs typeface="Calibri" panose="020F0502020204030204" pitchFamily="34" charset="0"/>
              </a:rPr>
              <a:t>You will often notice that there are characters that you don't want in your text.  </a:t>
            </a:r>
          </a:p>
          <a:p>
            <a:endParaRPr lang="en-US" sz="18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rotWithShape="1">
          <a:blip r:embed="rId2"/>
          <a:srcRect t="10785"/>
          <a:stretch/>
        </p:blipFill>
        <p:spPr>
          <a:xfrm>
            <a:off x="360210" y="4299856"/>
            <a:ext cx="11617835" cy="1440170"/>
          </a:xfrm>
          <a:prstGeom prst="rect">
            <a:avLst/>
          </a:prstGeom>
        </p:spPr>
      </p:pic>
      <p:sp>
        <p:nvSpPr>
          <p:cNvPr id="6" name="Isosceles Triangle 5"/>
          <p:cNvSpPr/>
          <p:nvPr/>
        </p:nvSpPr>
        <p:spPr>
          <a:xfrm rot="10800000">
            <a:off x="5062644" y="3909529"/>
            <a:ext cx="1016903" cy="363100"/>
          </a:xfrm>
          <a:prstGeom prst="triangle">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 name="Oval 6"/>
          <p:cNvSpPr/>
          <p:nvPr/>
        </p:nvSpPr>
        <p:spPr>
          <a:xfrm>
            <a:off x="3491345" y="5195455"/>
            <a:ext cx="387928" cy="4433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745021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117600"/>
            <a:ext cx="11125236" cy="1104900"/>
          </a:xfrm>
        </p:spPr>
        <p:txBody>
          <a:bodyPr>
            <a:normAutofit/>
          </a:bodyPr>
          <a:lstStyle/>
          <a:p>
            <a:r>
              <a:rPr lang="en-US" dirty="0"/>
              <a:t>Deal with unwanted characters</a:t>
            </a:r>
            <a:br>
              <a:rPr lang="en-US" dirty="0"/>
            </a:br>
            <a:endParaRPr lang="en-US" dirty="0"/>
          </a:p>
        </p:txBody>
      </p:sp>
      <p:sp>
        <p:nvSpPr>
          <p:cNvPr id="3" name="Text Placeholder 2"/>
          <p:cNvSpPr>
            <a:spLocks noGrp="1"/>
          </p:cNvSpPr>
          <p:nvPr>
            <p:ph type="body" sz="quarter" idx="10"/>
          </p:nvPr>
        </p:nvSpPr>
        <p:spPr>
          <a:xfrm>
            <a:off x="409433" y="1815351"/>
            <a:ext cx="11700000" cy="276999"/>
          </a:xfrm>
        </p:spPr>
        <p:txBody>
          <a:bodyPr/>
          <a:lstStyle/>
          <a:p>
            <a:pPr marL="0" indent="0">
              <a:buNone/>
            </a:pPr>
            <a:r>
              <a:rPr lang="en-US" sz="1800" dirty="0"/>
              <a:t>In many cases it is sufficient to simply use the </a:t>
            </a:r>
            <a:r>
              <a:rPr lang="en-US" sz="1800" b="1" dirty="0">
                <a:solidFill>
                  <a:srgbClr val="6964D1"/>
                </a:solidFill>
              </a:rPr>
              <a:t>`.replace()` </a:t>
            </a:r>
            <a:r>
              <a:rPr lang="en-US" sz="1800" dirty="0"/>
              <a:t>function:</a:t>
            </a:r>
          </a:p>
        </p:txBody>
      </p:sp>
      <p:sp>
        <p:nvSpPr>
          <p:cNvPr id="4" name="Text Placeholder 3"/>
          <p:cNvSpPr>
            <a:spLocks noGrp="1"/>
          </p:cNvSpPr>
          <p:nvPr>
            <p:ph type="body" sz="quarter" idx="4294967295"/>
          </p:nvPr>
        </p:nvSpPr>
        <p:spPr>
          <a:xfrm>
            <a:off x="409433" y="1148607"/>
            <a:ext cx="11517916" cy="276999"/>
          </a:xfrm>
        </p:spPr>
        <p:txBody>
          <a:bodyPr/>
          <a:lstStyle/>
          <a:p>
            <a:pPr marL="0" indent="0">
              <a:buNone/>
            </a:pPr>
            <a:r>
              <a:rPr lang="en-US" sz="1800" b="1" dirty="0">
                <a:latin typeface="Calibri" panose="020F0502020204030204" pitchFamily="34" charset="0"/>
                <a:cs typeface="Calibri" panose="020F0502020204030204" pitchFamily="34" charset="0"/>
              </a:rPr>
              <a:t>So how do we remove them?</a:t>
            </a:r>
          </a:p>
        </p:txBody>
      </p:sp>
      <p:pic>
        <p:nvPicPr>
          <p:cNvPr id="5" name="Picture 4"/>
          <p:cNvPicPr>
            <a:picLocks noChangeAspect="1"/>
          </p:cNvPicPr>
          <p:nvPr/>
        </p:nvPicPr>
        <p:blipFill>
          <a:blip r:embed="rId2"/>
          <a:stretch>
            <a:fillRect/>
          </a:stretch>
        </p:blipFill>
        <p:spPr>
          <a:xfrm>
            <a:off x="-6439" y="2362200"/>
            <a:ext cx="12192000" cy="1011557"/>
          </a:xfrm>
          <a:prstGeom prst="rect">
            <a:avLst/>
          </a:prstGeom>
        </p:spPr>
      </p:pic>
      <p:sp>
        <p:nvSpPr>
          <p:cNvPr id="6" name="Rectangle 5"/>
          <p:cNvSpPr/>
          <p:nvPr/>
        </p:nvSpPr>
        <p:spPr>
          <a:xfrm>
            <a:off x="409433" y="3536445"/>
            <a:ext cx="11355052" cy="92333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Sometimes, however, the problem is because of encoding / decoding problems.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those cases you can usually do something like: </a:t>
            </a:r>
          </a:p>
        </p:txBody>
      </p:sp>
      <p:pic>
        <p:nvPicPr>
          <p:cNvPr id="7" name="Picture 6"/>
          <p:cNvPicPr>
            <a:picLocks noChangeAspect="1"/>
          </p:cNvPicPr>
          <p:nvPr/>
        </p:nvPicPr>
        <p:blipFill>
          <a:blip r:embed="rId3"/>
          <a:stretch>
            <a:fillRect/>
          </a:stretch>
        </p:blipFill>
        <p:spPr>
          <a:xfrm>
            <a:off x="227348" y="4795891"/>
            <a:ext cx="11700000" cy="1175665"/>
          </a:xfrm>
          <a:prstGeom prst="rect">
            <a:avLst/>
          </a:prstGeom>
        </p:spPr>
      </p:pic>
      <p:sp>
        <p:nvSpPr>
          <p:cNvPr id="8" name="Right Arrow 7"/>
          <p:cNvSpPr/>
          <p:nvPr/>
        </p:nvSpPr>
        <p:spPr>
          <a:xfrm rot="8662095">
            <a:off x="5800300" y="1874679"/>
            <a:ext cx="1241946" cy="805218"/>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9" name="Oval 8"/>
          <p:cNvSpPr/>
          <p:nvPr/>
        </p:nvSpPr>
        <p:spPr>
          <a:xfrm>
            <a:off x="3338946" y="2931822"/>
            <a:ext cx="360218" cy="407474"/>
          </a:xfrm>
          <a:prstGeom prst="ellipse">
            <a:avLst/>
          </a:prstGeom>
          <a:noFill/>
          <a:ln>
            <a:solidFill>
              <a:srgbClr val="F264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10" name="Oval 9"/>
          <p:cNvSpPr/>
          <p:nvPr/>
        </p:nvSpPr>
        <p:spPr>
          <a:xfrm>
            <a:off x="4696690" y="4918363"/>
            <a:ext cx="985319" cy="2770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428023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Sentence Segmentation</a:t>
            </a:r>
          </a:p>
        </p:txBody>
      </p:sp>
      <p:sp>
        <p:nvSpPr>
          <p:cNvPr id="3" name="Text Placeholder 2"/>
          <p:cNvSpPr>
            <a:spLocks noGrp="1"/>
          </p:cNvSpPr>
          <p:nvPr>
            <p:ph type="body" sz="quarter" idx="10"/>
          </p:nvPr>
        </p:nvSpPr>
        <p:spPr>
          <a:xfrm>
            <a:off x="492000" y="1835973"/>
            <a:ext cx="11700000" cy="276999"/>
          </a:xfrm>
        </p:spPr>
        <p:txBody>
          <a:bodyPr/>
          <a:lstStyle/>
          <a:p>
            <a:pPr marL="0" indent="0">
              <a:buNone/>
            </a:pPr>
            <a:r>
              <a:rPr lang="en-US" sz="1800" dirty="0"/>
              <a:t>You could do this by splitting on the </a:t>
            </a:r>
            <a:r>
              <a:rPr lang="en-US" sz="1800" b="1" dirty="0">
                <a:solidFill>
                  <a:srgbClr val="6964D1"/>
                </a:solidFill>
              </a:rPr>
              <a:t>`.`</a:t>
            </a:r>
            <a:r>
              <a:rPr lang="en-US" sz="1800" dirty="0"/>
              <a:t> symbol, but dots are used in many other cases as well so it is not very robust:</a:t>
            </a:r>
          </a:p>
        </p:txBody>
      </p:sp>
      <p:sp>
        <p:nvSpPr>
          <p:cNvPr id="4" name="Text Placeholder 3"/>
          <p:cNvSpPr>
            <a:spLocks noGrp="1"/>
          </p:cNvSpPr>
          <p:nvPr>
            <p:ph type="body" sz="quarter" idx="4294967295"/>
          </p:nvPr>
        </p:nvSpPr>
        <p:spPr>
          <a:xfrm>
            <a:off x="461577" y="1213904"/>
            <a:ext cx="11700000" cy="276999"/>
          </a:xfrm>
        </p:spPr>
        <p:txBody>
          <a:bodyPr/>
          <a:lstStyle/>
          <a:p>
            <a:pPr marL="0" indent="0">
              <a:buNone/>
            </a:pPr>
            <a:r>
              <a:rPr lang="en-US" sz="1800" b="1" dirty="0">
                <a:latin typeface="Calibri" panose="020F0502020204030204" pitchFamily="34" charset="0"/>
                <a:cs typeface="Calibri" panose="020F0502020204030204" pitchFamily="34" charset="0"/>
              </a:rPr>
              <a:t>Sentence segmentation means the task of splitting up the piece of text by sentence. </a:t>
            </a:r>
          </a:p>
        </p:txBody>
      </p:sp>
      <p:pic>
        <p:nvPicPr>
          <p:cNvPr id="5" name="Picture 4"/>
          <p:cNvPicPr>
            <a:picLocks noChangeAspect="1"/>
          </p:cNvPicPr>
          <p:nvPr/>
        </p:nvPicPr>
        <p:blipFill>
          <a:blip r:embed="rId2"/>
          <a:stretch>
            <a:fillRect/>
          </a:stretch>
        </p:blipFill>
        <p:spPr>
          <a:xfrm>
            <a:off x="461577" y="2971800"/>
            <a:ext cx="11231542" cy="1362265"/>
          </a:xfrm>
          <a:prstGeom prst="rect">
            <a:avLst/>
          </a:prstGeom>
        </p:spPr>
      </p:pic>
      <p:sp>
        <p:nvSpPr>
          <p:cNvPr id="6" name="Right Arrow 5"/>
          <p:cNvSpPr/>
          <p:nvPr/>
        </p:nvSpPr>
        <p:spPr>
          <a:xfrm rot="8662095">
            <a:off x="4585650" y="2399356"/>
            <a:ext cx="1241946" cy="805218"/>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559033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Sentence Segmentation</a:t>
            </a:r>
          </a:p>
        </p:txBody>
      </p:sp>
      <p:sp>
        <p:nvSpPr>
          <p:cNvPr id="4" name="Text Placeholder 3"/>
          <p:cNvSpPr>
            <a:spLocks noGrp="1"/>
          </p:cNvSpPr>
          <p:nvPr>
            <p:ph type="body" sz="quarter" idx="4294967295"/>
          </p:nvPr>
        </p:nvSpPr>
        <p:spPr>
          <a:xfrm>
            <a:off x="492000" y="1148606"/>
            <a:ext cx="11700000" cy="276999"/>
          </a:xfrm>
        </p:spPr>
        <p:txBody>
          <a:bodyPr/>
          <a:lstStyle/>
          <a:p>
            <a:pPr marL="0" indent="0">
              <a:buNone/>
            </a:pPr>
            <a:r>
              <a:rPr lang="en-US" sz="1800" b="1" dirty="0">
                <a:latin typeface="Calibri" panose="020F0502020204030204" pitchFamily="34" charset="0"/>
                <a:cs typeface="Calibri" panose="020F0502020204030204" pitchFamily="34" charset="0"/>
              </a:rPr>
              <a:t>It is better to use a more sophisticated implementation such as the one by </a:t>
            </a:r>
            <a:r>
              <a:rPr lang="en-US" sz="1800" b="1" dirty="0">
                <a:solidFill>
                  <a:srgbClr val="6964D1"/>
                </a:solidFill>
                <a:latin typeface="Calibri" panose="020F0502020204030204" pitchFamily="34" charset="0"/>
                <a:cs typeface="Calibri" panose="020F0502020204030204" pitchFamily="34" charset="0"/>
              </a:rPr>
              <a:t>`Spacy`:</a:t>
            </a:r>
          </a:p>
        </p:txBody>
      </p:sp>
      <p:pic>
        <p:nvPicPr>
          <p:cNvPr id="5" name="Picture 4"/>
          <p:cNvPicPr>
            <a:picLocks noChangeAspect="1"/>
          </p:cNvPicPr>
          <p:nvPr/>
        </p:nvPicPr>
        <p:blipFill>
          <a:blip r:embed="rId2"/>
          <a:stretch>
            <a:fillRect/>
          </a:stretch>
        </p:blipFill>
        <p:spPr>
          <a:xfrm>
            <a:off x="227349" y="2659812"/>
            <a:ext cx="11653234" cy="3406724"/>
          </a:xfrm>
          <a:prstGeom prst="rect">
            <a:avLst/>
          </a:prstGeom>
        </p:spPr>
      </p:pic>
      <p:sp>
        <p:nvSpPr>
          <p:cNvPr id="6" name="Right Arrow 5"/>
          <p:cNvSpPr/>
          <p:nvPr/>
        </p:nvSpPr>
        <p:spPr>
          <a:xfrm rot="7639944">
            <a:off x="2634020" y="1730131"/>
            <a:ext cx="1241946" cy="805218"/>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40681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0631" y="316196"/>
            <a:ext cx="736013" cy="653760"/>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88" y="438004"/>
            <a:ext cx="2286000" cy="510013"/>
          </a:xfrm>
          <a:prstGeom prst="rect">
            <a:avLst/>
          </a:prstGeom>
        </p:spPr>
      </p:pic>
      <p:pic>
        <p:nvPicPr>
          <p:cNvPr id="6" name="Picture 5" descr="Our_Universcity_Logotype-01.png"/>
          <p:cNvPicPr>
            <a:picLocks noChangeAspect="1"/>
          </p:cNvPicPr>
          <p:nvPr/>
        </p:nvPicPr>
        <p:blipFill>
          <a:blip r:embed="rId5" cstate="print"/>
          <a:stretch>
            <a:fillRect/>
          </a:stretch>
        </p:blipFill>
        <p:spPr>
          <a:xfrm>
            <a:off x="3287688" y="404664"/>
            <a:ext cx="2160240" cy="52143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56171"/>
            <a:ext cx="12192000" cy="6860666"/>
          </a:xfrm>
          <a:prstGeom prst="rect">
            <a:avLst/>
          </a:prstGeom>
        </p:spPr>
      </p:pic>
      <p:sp>
        <p:nvSpPr>
          <p:cNvPr id="8" name="TextBox 7"/>
          <p:cNvSpPr txBox="1"/>
          <p:nvPr/>
        </p:nvSpPr>
        <p:spPr>
          <a:xfrm>
            <a:off x="376519" y="1735943"/>
            <a:ext cx="7593773" cy="2050561"/>
          </a:xfrm>
          <a:prstGeom prst="rect">
            <a:avLst/>
          </a:prstGeom>
          <a:noFill/>
        </p:spPr>
        <p:txBody>
          <a:bodyPr wrap="square" rtlCol="0">
            <a:spAutoFit/>
          </a:bodyPr>
          <a:lstStyle/>
          <a:p>
            <a:r>
              <a:rPr lang="en-US" sz="3600" b="1" dirty="0">
                <a:solidFill>
                  <a:srgbClr val="6964D1"/>
                </a:solidFill>
                <a:latin typeface="Ubuntu" panose="020B0504030602030204" pitchFamily="34" charset="0"/>
              </a:rPr>
              <a:t>NLP Technical Workshop</a:t>
            </a:r>
          </a:p>
          <a:p>
            <a:r>
              <a:rPr lang="en-US" sz="2700" dirty="0">
                <a:solidFill>
                  <a:schemeClr val="bg1">
                    <a:lumMod val="65000"/>
                  </a:schemeClr>
                </a:solidFill>
                <a:latin typeface="Ubuntu" panose="020B0504030602030204" pitchFamily="34" charset="0"/>
              </a:rPr>
              <a:t>Brian </a:t>
            </a:r>
            <a:r>
              <a:rPr lang="en-US" sz="2700" dirty="0" err="1">
                <a:solidFill>
                  <a:schemeClr val="bg1">
                    <a:lumMod val="65000"/>
                  </a:schemeClr>
                </a:solidFill>
                <a:latin typeface="Ubuntu" panose="020B0504030602030204" pitchFamily="34" charset="0"/>
              </a:rPr>
              <a:t>Halperin</a:t>
            </a:r>
            <a:r>
              <a:rPr lang="en-US" sz="2700" dirty="0">
                <a:solidFill>
                  <a:schemeClr val="bg1">
                    <a:lumMod val="65000"/>
                  </a:schemeClr>
                </a:solidFill>
                <a:latin typeface="Ubuntu" panose="020B0504030602030204" pitchFamily="34" charset="0"/>
              </a:rPr>
              <a:t>, </a:t>
            </a:r>
            <a:r>
              <a:rPr lang="en-US" sz="2700" dirty="0" err="1">
                <a:solidFill>
                  <a:schemeClr val="bg1">
                    <a:lumMod val="65000"/>
                  </a:schemeClr>
                </a:solidFill>
                <a:latin typeface="Ubuntu" panose="020B0504030602030204" pitchFamily="34" charset="0"/>
              </a:rPr>
              <a:t>Kirtyanand</a:t>
            </a:r>
            <a:r>
              <a:rPr lang="en-US" sz="2700" dirty="0">
                <a:solidFill>
                  <a:schemeClr val="bg1">
                    <a:lumMod val="65000"/>
                  </a:schemeClr>
                </a:solidFill>
                <a:latin typeface="Ubuntu" panose="020B0504030602030204" pitchFamily="34" charset="0"/>
              </a:rPr>
              <a:t> Mishra</a:t>
            </a:r>
          </a:p>
          <a:p>
            <a:r>
              <a:rPr lang="en-US" sz="2000" dirty="0">
                <a:solidFill>
                  <a:schemeClr val="bg1">
                    <a:lumMod val="65000"/>
                  </a:schemeClr>
                </a:solidFill>
                <a:latin typeface="Ubuntu" panose="020B0504030602030204" pitchFamily="34" charset="0"/>
              </a:rPr>
              <a:t>September 12, 2018</a:t>
            </a:r>
          </a:p>
          <a:p>
            <a:endParaRPr lang="en-US" sz="825" dirty="0">
              <a:solidFill>
                <a:srgbClr val="2B0E3C"/>
              </a:solidFill>
            </a:endParaRPr>
          </a:p>
          <a:p>
            <a:endParaRPr lang="pl-PL" sz="3600" b="1" dirty="0">
              <a:solidFill>
                <a:srgbClr val="2B0E3C"/>
              </a:solidFill>
              <a:latin typeface="Ubuntu" panose="020B0504030602030204" pitchFamily="34" charset="0"/>
            </a:endParaRPr>
          </a:p>
        </p:txBody>
      </p:sp>
    </p:spTree>
    <p:extLst>
      <p:ext uri="{BB962C8B-B14F-4D97-AF65-F5344CB8AC3E}">
        <p14:creationId xmlns:p14="http://schemas.microsoft.com/office/powerpoint/2010/main" val="1545411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Word Tokenization</a:t>
            </a:r>
          </a:p>
        </p:txBody>
      </p:sp>
      <p:sp>
        <p:nvSpPr>
          <p:cNvPr id="4" name="Text Placeholder 3"/>
          <p:cNvSpPr>
            <a:spLocks noGrp="1"/>
          </p:cNvSpPr>
          <p:nvPr>
            <p:ph type="body" sz="quarter" idx="4294967295"/>
          </p:nvPr>
        </p:nvSpPr>
        <p:spPr>
          <a:xfrm>
            <a:off x="492000" y="1183126"/>
            <a:ext cx="11700000" cy="276999"/>
          </a:xfrm>
        </p:spPr>
        <p:txBody>
          <a:bodyPr/>
          <a:lstStyle/>
          <a:p>
            <a:pPr marL="0" indent="0">
              <a:buNone/>
            </a:pPr>
            <a:r>
              <a:rPr lang="en-US" sz="1800" b="1" dirty="0">
                <a:latin typeface="Calibri" panose="020F0502020204030204" pitchFamily="34" charset="0"/>
                <a:cs typeface="Calibri" panose="020F0502020204030204" pitchFamily="34" charset="0"/>
              </a:rPr>
              <a:t>Word tokenization means to split the sentence (or text) up into words.</a:t>
            </a:r>
          </a:p>
        </p:txBody>
      </p:sp>
      <p:pic>
        <p:nvPicPr>
          <p:cNvPr id="5" name="Picture 4"/>
          <p:cNvPicPr>
            <a:picLocks noChangeAspect="1"/>
          </p:cNvPicPr>
          <p:nvPr/>
        </p:nvPicPr>
        <p:blipFill>
          <a:blip r:embed="rId2"/>
          <a:stretch>
            <a:fillRect/>
          </a:stretch>
        </p:blipFill>
        <p:spPr>
          <a:xfrm>
            <a:off x="0" y="1883590"/>
            <a:ext cx="11946000" cy="3949312"/>
          </a:xfrm>
          <a:prstGeom prst="rect">
            <a:avLst/>
          </a:prstGeom>
        </p:spPr>
      </p:pic>
      <p:sp>
        <p:nvSpPr>
          <p:cNvPr id="6" name="Right Arrow 5"/>
          <p:cNvSpPr/>
          <p:nvPr/>
        </p:nvSpPr>
        <p:spPr>
          <a:xfrm rot="13263571">
            <a:off x="4012446" y="3266879"/>
            <a:ext cx="1241946" cy="805218"/>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62635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 Lemmatization &amp; Stemming</a:t>
            </a:r>
          </a:p>
        </p:txBody>
      </p:sp>
      <p:sp>
        <p:nvSpPr>
          <p:cNvPr id="3" name="Text Placeholder 2"/>
          <p:cNvSpPr>
            <a:spLocks noGrp="1"/>
          </p:cNvSpPr>
          <p:nvPr>
            <p:ph type="body" sz="quarter" idx="10"/>
          </p:nvPr>
        </p:nvSpPr>
        <p:spPr>
          <a:xfrm>
            <a:off x="492000" y="1747112"/>
            <a:ext cx="11700000" cy="1692771"/>
          </a:xfrm>
        </p:spPr>
        <p:txBody>
          <a:bodyPr/>
          <a:lstStyle/>
          <a:p>
            <a:r>
              <a:rPr lang="en-US" sz="1800" dirty="0"/>
              <a:t>For example: convert "car", "cars", "car's", "cars'" all into the word `car`.</a:t>
            </a:r>
          </a:p>
          <a:p>
            <a:endParaRPr lang="en-US" sz="1800" dirty="0"/>
          </a:p>
          <a:p>
            <a:r>
              <a:rPr lang="en-US" sz="1800" dirty="0"/>
              <a:t>This is generally done through lemmatization / stemming (different approaches trying to achieve a similar goal). </a:t>
            </a:r>
          </a:p>
          <a:p>
            <a:endParaRPr lang="en-US" sz="1800" dirty="0"/>
          </a:p>
          <a:p>
            <a:r>
              <a:rPr lang="en-US" sz="1800" dirty="0"/>
              <a:t>Spacy offers build-in functionality for lemmatization:</a:t>
            </a:r>
          </a:p>
        </p:txBody>
      </p:sp>
      <p:sp>
        <p:nvSpPr>
          <p:cNvPr id="4" name="Text Placeholder 3"/>
          <p:cNvSpPr>
            <a:spLocks noGrp="1"/>
          </p:cNvSpPr>
          <p:nvPr>
            <p:ph type="body" sz="quarter" idx="4294967295"/>
          </p:nvPr>
        </p:nvSpPr>
        <p:spPr>
          <a:xfrm>
            <a:off x="492000" y="1213904"/>
            <a:ext cx="11700000" cy="276999"/>
          </a:xfrm>
        </p:spPr>
        <p:txBody>
          <a:bodyPr/>
          <a:lstStyle/>
          <a:p>
            <a:pPr marL="0" indent="0">
              <a:buNone/>
            </a:pPr>
            <a:r>
              <a:rPr lang="en-US" sz="1800" b="1" dirty="0">
                <a:latin typeface="Calibri" panose="020F0502020204030204" pitchFamily="34" charset="0"/>
                <a:cs typeface="Calibri" panose="020F0502020204030204" pitchFamily="34" charset="0"/>
              </a:rPr>
              <a:t>In some cases you want to convert a word (i.e. token) into a more general representation. </a:t>
            </a:r>
          </a:p>
        </p:txBody>
      </p:sp>
      <p:graphicFrame>
        <p:nvGraphicFramePr>
          <p:cNvPr id="5" name="Table 4">
            <a:extLst>
              <a:ext uri="{FF2B5EF4-FFF2-40B4-BE49-F238E27FC236}">
                <a16:creationId xmlns:a16="http://schemas.microsoft.com/office/drawing/2014/main" id="{B3F49026-D2E4-4C05-85C0-49FFCB01D721}"/>
              </a:ext>
            </a:extLst>
          </p:cNvPr>
          <p:cNvGraphicFramePr>
            <a:graphicFrameLocks noGrp="1"/>
          </p:cNvGraphicFramePr>
          <p:nvPr>
            <p:extLst>
              <p:ext uri="{D42A27DB-BD31-4B8C-83A1-F6EECF244321}">
                <p14:modId xmlns:p14="http://schemas.microsoft.com/office/powerpoint/2010/main" val="692639802"/>
              </p:ext>
            </p:extLst>
          </p:nvPr>
        </p:nvGraphicFramePr>
        <p:xfrm>
          <a:off x="1737006" y="3955400"/>
          <a:ext cx="8826360" cy="1843369"/>
        </p:xfrm>
        <a:graphic>
          <a:graphicData uri="http://schemas.openxmlformats.org/drawingml/2006/table">
            <a:tbl>
              <a:tblPr firstRow="1" bandRow="1">
                <a:tableStyleId>{5C22544A-7EE6-4342-B048-85BDC9FD1C3A}</a:tableStyleId>
              </a:tblPr>
              <a:tblGrid>
                <a:gridCol w="4413180">
                  <a:extLst>
                    <a:ext uri="{9D8B030D-6E8A-4147-A177-3AD203B41FA5}">
                      <a16:colId xmlns:a16="http://schemas.microsoft.com/office/drawing/2014/main" val="226036652"/>
                    </a:ext>
                  </a:extLst>
                </a:gridCol>
                <a:gridCol w="4413180">
                  <a:extLst>
                    <a:ext uri="{9D8B030D-6E8A-4147-A177-3AD203B41FA5}">
                      <a16:colId xmlns:a16="http://schemas.microsoft.com/office/drawing/2014/main" val="20001"/>
                    </a:ext>
                  </a:extLst>
                </a:gridCol>
              </a:tblGrid>
              <a:tr h="353324">
                <a:tc>
                  <a:txBody>
                    <a:bodyPr/>
                    <a:lstStyle/>
                    <a:p>
                      <a:pPr algn="ctr"/>
                      <a:r>
                        <a:rPr lang="en-US" sz="1600" b="1" i="0" u="none" strike="noStrike" kern="1200" baseline="0" dirty="0">
                          <a:solidFill>
                            <a:schemeClr val="lt1"/>
                          </a:solidFill>
                          <a:latin typeface="+mn-lt"/>
                          <a:ea typeface="+mn-ea"/>
                          <a:cs typeface="+mn-cs"/>
                        </a:rPr>
                        <a:t>Lemmatization</a:t>
                      </a:r>
                      <a:endParaRPr lang="en-US" sz="1600" dirty="0"/>
                    </a:p>
                  </a:txBody>
                  <a:tcPr marL="68580" marR="68580" marT="34290" marB="34290" anchor="ctr">
                    <a:solidFill>
                      <a:srgbClr val="6964D1"/>
                    </a:solidFill>
                  </a:tcPr>
                </a:tc>
                <a:tc>
                  <a:txBody>
                    <a:bodyPr/>
                    <a:lstStyle/>
                    <a:p>
                      <a:pPr algn="ctr"/>
                      <a:r>
                        <a:rPr lang="en-US" sz="1600" dirty="0"/>
                        <a:t>Stemming</a:t>
                      </a:r>
                    </a:p>
                  </a:txBody>
                  <a:tcPr marL="68580" marR="68580" marT="34290" marB="34290" anchor="ctr">
                    <a:solidFill>
                      <a:srgbClr val="6964D1"/>
                    </a:solidFill>
                  </a:tcPr>
                </a:tc>
                <a:extLst>
                  <a:ext uri="{0D108BD9-81ED-4DB2-BD59-A6C34878D82A}">
                    <a16:rowId xmlns:a16="http://schemas.microsoft.com/office/drawing/2014/main" val="1768137220"/>
                  </a:ext>
                </a:extLst>
              </a:tr>
              <a:tr h="377525">
                <a:tc>
                  <a:txBody>
                    <a:bodyPr/>
                    <a:lstStyle/>
                    <a:p>
                      <a:r>
                        <a:rPr lang="en-US" sz="1600" b="0" i="0" u="none" strike="noStrike" kern="1200" baseline="0" dirty="0">
                          <a:solidFill>
                            <a:schemeClr val="dk1"/>
                          </a:solidFill>
                          <a:latin typeface="+mn-lt"/>
                          <a:ea typeface="+mn-ea"/>
                          <a:cs typeface="+mn-cs"/>
                        </a:rPr>
                        <a:t>Lemmatization usually considers words and the context of the word in the sentence</a:t>
                      </a:r>
                      <a:endParaRPr lang="en-US" sz="1600" dirty="0"/>
                    </a:p>
                  </a:txBody>
                  <a:tcPr marL="68580" marR="68580" marT="34290" marB="34290">
                    <a:solidFill>
                      <a:schemeClr val="bg1">
                        <a:lumMod val="85000"/>
                      </a:schemeClr>
                    </a:solidFill>
                  </a:tcPr>
                </a:tc>
                <a:tc>
                  <a:txBody>
                    <a:bodyPr/>
                    <a:lstStyle/>
                    <a:p>
                      <a:r>
                        <a:rPr lang="en-US" sz="1600" dirty="0"/>
                        <a:t>Stemming usually operates on single</a:t>
                      </a:r>
                      <a:r>
                        <a:rPr lang="en-US" sz="1600" baseline="0" dirty="0"/>
                        <a:t> </a:t>
                      </a:r>
                      <a:r>
                        <a:rPr lang="en-US" sz="1600" dirty="0"/>
                        <a:t>word without knowledge of the context</a:t>
                      </a:r>
                    </a:p>
                  </a:txBody>
                  <a:tcPr marL="68580" marR="68580" marT="34290" marB="34290">
                    <a:solidFill>
                      <a:schemeClr val="bg1">
                        <a:lumMod val="85000"/>
                      </a:schemeClr>
                    </a:solidFill>
                  </a:tcPr>
                </a:tc>
                <a:extLst>
                  <a:ext uri="{0D108BD9-81ED-4DB2-BD59-A6C34878D82A}">
                    <a16:rowId xmlns:a16="http://schemas.microsoft.com/office/drawing/2014/main" val="3655822078"/>
                  </a:ext>
                </a:extLst>
              </a:tr>
              <a:tr h="377525">
                <a:tc>
                  <a:txBody>
                    <a:bodyPr/>
                    <a:lstStyle/>
                    <a:p>
                      <a:r>
                        <a:rPr lang="en-US" sz="1600" b="0" i="0" u="none" strike="noStrike" kern="1200" baseline="0" dirty="0">
                          <a:solidFill>
                            <a:schemeClr val="dk1"/>
                          </a:solidFill>
                          <a:latin typeface="+mn-lt"/>
                          <a:ea typeface="+mn-ea"/>
                          <a:cs typeface="+mn-cs"/>
                        </a:rPr>
                        <a:t>In lemmatization, we consider POS tags</a:t>
                      </a:r>
                      <a:endParaRPr lang="en-US" sz="1600" dirty="0"/>
                    </a:p>
                  </a:txBody>
                  <a:tcPr marL="68580" marR="68580" marT="34290" marB="34290">
                    <a:solidFill>
                      <a:schemeClr val="bg1"/>
                    </a:solidFill>
                  </a:tcPr>
                </a:tc>
                <a:tc>
                  <a:txBody>
                    <a:bodyPr/>
                    <a:lstStyle/>
                    <a:p>
                      <a:r>
                        <a:rPr lang="en-US" sz="1600" b="0" i="0" u="none" strike="noStrike" kern="1200" baseline="0" dirty="0">
                          <a:solidFill>
                            <a:schemeClr val="dk1"/>
                          </a:solidFill>
                          <a:latin typeface="+mn-lt"/>
                          <a:ea typeface="+mn-ea"/>
                          <a:cs typeface="+mn-cs"/>
                        </a:rPr>
                        <a:t>In stemming, we do not consider POS tags</a:t>
                      </a:r>
                      <a:endParaRPr lang="en-US" sz="1600" dirty="0"/>
                    </a:p>
                  </a:txBody>
                  <a:tcPr marL="68580" marR="68580" marT="34290" marB="34290">
                    <a:solidFill>
                      <a:schemeClr val="bg1"/>
                    </a:solidFill>
                  </a:tcPr>
                </a:tc>
                <a:extLst>
                  <a:ext uri="{0D108BD9-81ED-4DB2-BD59-A6C34878D82A}">
                    <a16:rowId xmlns:a16="http://schemas.microsoft.com/office/drawing/2014/main" val="2137247150"/>
                  </a:ext>
                </a:extLst>
              </a:tr>
              <a:tr h="377525">
                <a:tc>
                  <a:txBody>
                    <a:bodyPr/>
                    <a:lstStyle/>
                    <a:p>
                      <a:r>
                        <a:rPr lang="en-US" sz="1600" b="0" i="0" u="none" strike="noStrike" kern="1200" baseline="0" dirty="0">
                          <a:solidFill>
                            <a:schemeClr val="dk1"/>
                          </a:solidFill>
                          <a:latin typeface="+mn-lt"/>
                          <a:ea typeface="+mn-ea"/>
                          <a:cs typeface="+mn-cs"/>
                        </a:rPr>
                        <a:t>Lemmatization concept is used to make dictionary or WordNet kind of dictionary.</a:t>
                      </a:r>
                      <a:endParaRPr lang="en-US" sz="1600" dirty="0"/>
                    </a:p>
                  </a:txBody>
                  <a:tcPr marL="68580" marR="68580" marT="34290" marB="34290">
                    <a:solidFill>
                      <a:schemeClr val="bg1">
                        <a:lumMod val="85000"/>
                      </a:schemeClr>
                    </a:solidFill>
                  </a:tcPr>
                </a:tc>
                <a:tc>
                  <a:txBody>
                    <a:bodyPr/>
                    <a:lstStyle/>
                    <a:p>
                      <a:r>
                        <a:rPr lang="en-US" sz="1600" b="0" i="0" u="none" strike="noStrike" kern="1200" baseline="0" dirty="0">
                          <a:solidFill>
                            <a:schemeClr val="dk1"/>
                          </a:solidFill>
                          <a:latin typeface="+mn-lt"/>
                          <a:ea typeface="+mn-ea"/>
                          <a:cs typeface="+mn-cs"/>
                        </a:rPr>
                        <a:t>Stemming is used to group words with a similar basic meaning together</a:t>
                      </a:r>
                      <a:endParaRPr lang="en-US" sz="1600" dirty="0"/>
                    </a:p>
                  </a:txBody>
                  <a:tcPr marL="68580" marR="68580" marT="34290" marB="34290">
                    <a:solidFill>
                      <a:schemeClr val="bg1">
                        <a:lumMod val="85000"/>
                      </a:schemeClr>
                    </a:solidFill>
                  </a:tcPr>
                </a:tc>
                <a:extLst>
                  <a:ext uri="{0D108BD9-81ED-4DB2-BD59-A6C34878D82A}">
                    <a16:rowId xmlns:a16="http://schemas.microsoft.com/office/drawing/2014/main" val="2267298973"/>
                  </a:ext>
                </a:extLst>
              </a:tr>
            </a:tbl>
          </a:graphicData>
        </a:graphic>
      </p:graphicFrame>
    </p:spTree>
    <p:extLst>
      <p:ext uri="{BB962C8B-B14F-4D97-AF65-F5344CB8AC3E}">
        <p14:creationId xmlns:p14="http://schemas.microsoft.com/office/powerpoint/2010/main" val="2367359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 Lemmatization &amp; Stemming</a:t>
            </a:r>
          </a:p>
        </p:txBody>
      </p:sp>
      <p:pic>
        <p:nvPicPr>
          <p:cNvPr id="7" name="Picture 6"/>
          <p:cNvPicPr>
            <a:picLocks noChangeAspect="1"/>
          </p:cNvPicPr>
          <p:nvPr/>
        </p:nvPicPr>
        <p:blipFill rotWithShape="1">
          <a:blip r:embed="rId2"/>
          <a:srcRect l="6288"/>
          <a:stretch/>
        </p:blipFill>
        <p:spPr>
          <a:xfrm>
            <a:off x="4356280" y="877128"/>
            <a:ext cx="7476378" cy="5258208"/>
          </a:xfrm>
          <a:prstGeom prst="rect">
            <a:avLst/>
          </a:prstGeom>
        </p:spPr>
      </p:pic>
      <p:sp>
        <p:nvSpPr>
          <p:cNvPr id="3" name="Text Placeholder 2"/>
          <p:cNvSpPr>
            <a:spLocks noGrp="1"/>
          </p:cNvSpPr>
          <p:nvPr>
            <p:ph type="body" sz="quarter" idx="10"/>
          </p:nvPr>
        </p:nvSpPr>
        <p:spPr>
          <a:xfrm>
            <a:off x="404002" y="2498264"/>
            <a:ext cx="4116052" cy="2015936"/>
          </a:xfrm>
        </p:spPr>
        <p:txBody>
          <a:bodyPr/>
          <a:lstStyle/>
          <a:p>
            <a:pPr marL="0" indent="0">
              <a:buNone/>
            </a:pPr>
            <a:r>
              <a:rPr lang="en-US" sz="1800" dirty="0"/>
              <a:t>Shares in brewing-to-leisure group Bass Plc are likely to be held back until Britain's Trade and Industry secretary Ian Lang decides whether to allow its proposed merge with brewer Carlsberg-Tetley, said analysts.</a:t>
            </a:r>
          </a:p>
          <a:p>
            <a:endParaRPr lang="en-US" sz="1800" dirty="0"/>
          </a:p>
        </p:txBody>
      </p:sp>
    </p:spTree>
    <p:extLst>
      <p:ext uri="{BB962C8B-B14F-4D97-AF65-F5344CB8AC3E}">
        <p14:creationId xmlns:p14="http://schemas.microsoft.com/office/powerpoint/2010/main" val="3341308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 Lemmatization &amp; Stemming</a:t>
            </a:r>
          </a:p>
        </p:txBody>
      </p:sp>
      <p:sp>
        <p:nvSpPr>
          <p:cNvPr id="3" name="Text Placeholder 2"/>
          <p:cNvSpPr>
            <a:spLocks noGrp="1"/>
          </p:cNvSpPr>
          <p:nvPr>
            <p:ph type="body" sz="quarter" idx="10"/>
          </p:nvPr>
        </p:nvSpPr>
        <p:spPr>
          <a:xfrm>
            <a:off x="492000" y="2528248"/>
            <a:ext cx="3405249" cy="2292935"/>
          </a:xfrm>
        </p:spPr>
        <p:txBody>
          <a:bodyPr/>
          <a:lstStyle/>
          <a:p>
            <a:pPr marL="0" indent="0">
              <a:buNone/>
            </a:pPr>
            <a:r>
              <a:rPr lang="en-US" sz="1800" dirty="0"/>
              <a:t>Shares in brewing-to-leisure group Bass Plc are likely to be held back until Britain's Trade and Industry secretary Ian Lang decides whether to allow its proposed merge with brewer Carlsberg-Tetley, said analysts.</a:t>
            </a:r>
          </a:p>
          <a:p>
            <a:endParaRPr lang="en-US" sz="1800" dirty="0"/>
          </a:p>
        </p:txBody>
      </p:sp>
      <p:sp>
        <p:nvSpPr>
          <p:cNvPr id="4" name="Text Placeholder 3"/>
          <p:cNvSpPr>
            <a:spLocks noGrp="1"/>
          </p:cNvSpPr>
          <p:nvPr>
            <p:ph type="body" sz="quarter" idx="4294967295"/>
          </p:nvPr>
        </p:nvSpPr>
        <p:spPr>
          <a:xfrm>
            <a:off x="492000" y="1979848"/>
            <a:ext cx="11700000" cy="246221"/>
          </a:xfrm>
        </p:spPr>
        <p:txBody>
          <a:bodyPr/>
          <a:lstStyle/>
          <a:p>
            <a:pPr marL="0" indent="0">
              <a:buNone/>
            </a:pPr>
            <a:r>
              <a:rPr lang="en-US" b="1" dirty="0"/>
              <a:t>We can also use the NLTK Library</a:t>
            </a:r>
          </a:p>
        </p:txBody>
      </p:sp>
      <p:pic>
        <p:nvPicPr>
          <p:cNvPr id="6" name="Picture 5"/>
          <p:cNvPicPr>
            <a:picLocks noChangeAspect="1"/>
          </p:cNvPicPr>
          <p:nvPr/>
        </p:nvPicPr>
        <p:blipFill>
          <a:blip r:embed="rId2"/>
          <a:stretch>
            <a:fillRect/>
          </a:stretch>
        </p:blipFill>
        <p:spPr>
          <a:xfrm>
            <a:off x="3897249" y="1510017"/>
            <a:ext cx="8103498" cy="4016880"/>
          </a:xfrm>
          <a:prstGeom prst="rect">
            <a:avLst/>
          </a:prstGeom>
        </p:spPr>
      </p:pic>
    </p:spTree>
    <p:extLst>
      <p:ext uri="{BB962C8B-B14F-4D97-AF65-F5344CB8AC3E}">
        <p14:creationId xmlns:p14="http://schemas.microsoft.com/office/powerpoint/2010/main" val="163108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Part-of-Speech tagging</a:t>
            </a:r>
          </a:p>
        </p:txBody>
      </p:sp>
      <p:sp>
        <p:nvSpPr>
          <p:cNvPr id="4" name="Text Placeholder 3"/>
          <p:cNvSpPr>
            <a:spLocks noGrp="1"/>
          </p:cNvSpPr>
          <p:nvPr>
            <p:ph type="body" sz="quarter" idx="4294967295"/>
          </p:nvPr>
        </p:nvSpPr>
        <p:spPr>
          <a:xfrm>
            <a:off x="492000" y="1220628"/>
            <a:ext cx="11700000" cy="246221"/>
          </a:xfrm>
        </p:spPr>
        <p:txBody>
          <a:bodyPr/>
          <a:lstStyle/>
          <a:p>
            <a:pPr marL="0" indent="0">
              <a:buNone/>
            </a:pPr>
            <a:r>
              <a:rPr lang="en-US" b="1" dirty="0"/>
              <a:t>Part of speech tagging refers to the identification of words as nouns, verbs, adjectives, etc. </a:t>
            </a:r>
          </a:p>
        </p:txBody>
      </p:sp>
      <p:pic>
        <p:nvPicPr>
          <p:cNvPr id="5" name="Picture 4"/>
          <p:cNvPicPr>
            <a:picLocks noChangeAspect="1"/>
          </p:cNvPicPr>
          <p:nvPr/>
        </p:nvPicPr>
        <p:blipFill rotWithShape="1">
          <a:blip r:embed="rId2"/>
          <a:srcRect b="13819"/>
          <a:stretch/>
        </p:blipFill>
        <p:spPr>
          <a:xfrm>
            <a:off x="1770475" y="2770126"/>
            <a:ext cx="8612190" cy="376973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51"/>
          <a:stretch/>
        </p:blipFill>
        <p:spPr>
          <a:xfrm>
            <a:off x="2579427" y="1582577"/>
            <a:ext cx="6489977" cy="951354"/>
          </a:xfrm>
          <a:prstGeom prst="rect">
            <a:avLst/>
          </a:prstGeom>
        </p:spPr>
      </p:pic>
    </p:spTree>
    <p:extLst>
      <p:ext uri="{BB962C8B-B14F-4D97-AF65-F5344CB8AC3E}">
        <p14:creationId xmlns:p14="http://schemas.microsoft.com/office/powerpoint/2010/main" val="47655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err="1"/>
              <a:t>Uni</a:t>
            </a:r>
            <a:r>
              <a:rPr lang="en-US" dirty="0"/>
              <a:t>-Gram &amp; N-Grams</a:t>
            </a:r>
          </a:p>
        </p:txBody>
      </p:sp>
      <p:sp>
        <p:nvSpPr>
          <p:cNvPr id="3" name="Text Placeholder 2"/>
          <p:cNvSpPr>
            <a:spLocks noGrp="1"/>
          </p:cNvSpPr>
          <p:nvPr>
            <p:ph type="body" sz="quarter" idx="10"/>
          </p:nvPr>
        </p:nvSpPr>
        <p:spPr>
          <a:xfrm>
            <a:off x="391122" y="1861507"/>
            <a:ext cx="11700000" cy="984885"/>
          </a:xfrm>
        </p:spPr>
        <p:txBody>
          <a:bodyPr/>
          <a:lstStyle/>
          <a:p>
            <a:r>
              <a:rPr lang="en-US" sz="1800" dirty="0"/>
              <a:t>A simple way to incorporate some of this sequence is by using what is called `n-grams`.  </a:t>
            </a:r>
          </a:p>
          <a:p>
            <a:r>
              <a:rPr lang="en-US" sz="1800" dirty="0"/>
              <a:t>An `n-gram` is nothing more than a combination of `N` words into one token (a </a:t>
            </a:r>
            <a:r>
              <a:rPr lang="en-US" sz="1800" dirty="0" err="1"/>
              <a:t>uni</a:t>
            </a:r>
            <a:r>
              <a:rPr lang="en-US" sz="1800" dirty="0"/>
              <a:t>-gram token is just one word).  </a:t>
            </a:r>
          </a:p>
          <a:p>
            <a:r>
              <a:rPr lang="en-US" sz="1800" dirty="0"/>
              <a:t>So we can convert `"Sentence about flying cars"` into a list of bigrams: </a:t>
            </a:r>
            <a:r>
              <a:rPr lang="en-US" sz="1800" b="1" dirty="0"/>
              <a:t>Sentence-about, about-flying, flying-cars </a:t>
            </a:r>
          </a:p>
        </p:txBody>
      </p:sp>
      <p:sp>
        <p:nvSpPr>
          <p:cNvPr id="4" name="Text Placeholder 3"/>
          <p:cNvSpPr>
            <a:spLocks noGrp="1"/>
          </p:cNvSpPr>
          <p:nvPr>
            <p:ph type="body" sz="quarter" idx="4294967295"/>
          </p:nvPr>
        </p:nvSpPr>
        <p:spPr>
          <a:xfrm>
            <a:off x="391122" y="1166585"/>
            <a:ext cx="11700000" cy="504056"/>
          </a:xfrm>
        </p:spPr>
        <p:txBody>
          <a:bodyPr>
            <a:normAutofit/>
          </a:bodyPr>
          <a:lstStyle/>
          <a:p>
            <a:pPr marL="0" indent="0">
              <a:buNone/>
            </a:pPr>
            <a:r>
              <a:rPr lang="en-US" sz="1800" b="1" dirty="0">
                <a:latin typeface="Calibri" panose="020F0502020204030204" pitchFamily="34" charset="0"/>
                <a:cs typeface="Calibri" panose="020F0502020204030204" pitchFamily="34" charset="0"/>
              </a:rPr>
              <a:t>A sentence is not a random collection of words, the sequence of words has information value.  </a:t>
            </a:r>
          </a:p>
          <a:p>
            <a:pPr marL="0" indent="0">
              <a:buNone/>
            </a:pPr>
            <a:endParaRPr lang="en-US" sz="1800" b="1"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391122" y="4497650"/>
            <a:ext cx="11156981" cy="2011680"/>
          </a:xfrm>
          <a:prstGeom prst="rect">
            <a:avLst/>
          </a:prstGeom>
        </p:spPr>
      </p:pic>
      <p:pic>
        <p:nvPicPr>
          <p:cNvPr id="6" name="Picture 5">
            <a:extLst>
              <a:ext uri="{FF2B5EF4-FFF2-40B4-BE49-F238E27FC236}">
                <a16:creationId xmlns:a16="http://schemas.microsoft.com/office/drawing/2014/main" id="{C946E379-DB48-436F-97BF-012C52211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485" y="3037258"/>
            <a:ext cx="3756253" cy="1879250"/>
          </a:xfrm>
          <a:prstGeom prst="rect">
            <a:avLst/>
          </a:prstGeom>
        </p:spPr>
      </p:pic>
    </p:spTree>
    <p:extLst>
      <p:ext uri="{BB962C8B-B14F-4D97-AF65-F5344CB8AC3E}">
        <p14:creationId xmlns:p14="http://schemas.microsoft.com/office/powerpoint/2010/main" val="2638651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Stop Words</a:t>
            </a:r>
          </a:p>
        </p:txBody>
      </p:sp>
      <p:sp>
        <p:nvSpPr>
          <p:cNvPr id="4" name="Text Placeholder 3"/>
          <p:cNvSpPr>
            <a:spLocks noGrp="1"/>
          </p:cNvSpPr>
          <p:nvPr>
            <p:ph type="body" sz="quarter" idx="4294967295"/>
          </p:nvPr>
        </p:nvSpPr>
        <p:spPr>
          <a:xfrm>
            <a:off x="492001" y="1145710"/>
            <a:ext cx="7137098" cy="504056"/>
          </a:xfrm>
        </p:spPr>
        <p:txBody>
          <a:bodyPr>
            <a:noAutofit/>
          </a:bodyPr>
          <a:lstStyle/>
          <a:p>
            <a:r>
              <a:rPr lang="en-US" sz="1800" dirty="0">
                <a:latin typeface="Calibri" panose="020F0502020204030204" pitchFamily="34" charset="0"/>
                <a:cs typeface="Calibri" panose="020F0502020204030204" pitchFamily="34" charset="0"/>
              </a:rPr>
              <a:t>Depending on what you are trying to do it is possible that there are many words that don't add any information value to the sentence</a:t>
            </a:r>
          </a:p>
          <a:p>
            <a:r>
              <a:rPr lang="en-US" sz="1800" dirty="0">
                <a:latin typeface="Calibri" panose="020F0502020204030204" pitchFamily="34" charset="0"/>
                <a:cs typeface="Calibri" panose="020F0502020204030204" pitchFamily="34" charset="0"/>
              </a:rPr>
              <a:t>Sometimes you can improve the accuracy of your model by removing stop words </a:t>
            </a:r>
          </a:p>
        </p:txBody>
      </p:sp>
      <p:pic>
        <p:nvPicPr>
          <p:cNvPr id="5" name="Picture 4"/>
          <p:cNvPicPr>
            <a:picLocks noChangeAspect="1"/>
          </p:cNvPicPr>
          <p:nvPr/>
        </p:nvPicPr>
        <p:blipFill>
          <a:blip r:embed="rId2"/>
          <a:stretch>
            <a:fillRect/>
          </a:stretch>
        </p:blipFill>
        <p:spPr>
          <a:xfrm>
            <a:off x="1827289" y="2556980"/>
            <a:ext cx="8690457" cy="4023360"/>
          </a:xfrm>
          <a:prstGeom prst="rect">
            <a:avLst/>
          </a:prstGeom>
        </p:spPr>
      </p:pic>
      <p:pic>
        <p:nvPicPr>
          <p:cNvPr id="6" name="Picture 5">
            <a:extLst>
              <a:ext uri="{FF2B5EF4-FFF2-40B4-BE49-F238E27FC236}">
                <a16:creationId xmlns:a16="http://schemas.microsoft.com/office/drawing/2014/main" id="{E9D60D9A-EC66-4605-90FF-8E24269D4D8A}"/>
              </a:ext>
            </a:extLst>
          </p:cNvPr>
          <p:cNvPicPr>
            <a:picLocks noChangeAspect="1"/>
          </p:cNvPicPr>
          <p:nvPr/>
        </p:nvPicPr>
        <p:blipFill>
          <a:blip r:embed="rId3"/>
          <a:stretch>
            <a:fillRect/>
          </a:stretch>
        </p:blipFill>
        <p:spPr>
          <a:xfrm>
            <a:off x="7629099" y="1104900"/>
            <a:ext cx="4132440" cy="1219310"/>
          </a:xfrm>
          <a:prstGeom prst="rect">
            <a:avLst/>
          </a:prstGeom>
        </p:spPr>
      </p:pic>
    </p:spTree>
    <p:extLst>
      <p:ext uri="{BB962C8B-B14F-4D97-AF65-F5344CB8AC3E}">
        <p14:creationId xmlns:p14="http://schemas.microsoft.com/office/powerpoint/2010/main" val="2837974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SPACY Text Processing Function</a:t>
            </a:r>
          </a:p>
        </p:txBody>
      </p:sp>
      <p:sp>
        <p:nvSpPr>
          <p:cNvPr id="3" name="Text Placeholder 2"/>
          <p:cNvSpPr>
            <a:spLocks noGrp="1"/>
          </p:cNvSpPr>
          <p:nvPr>
            <p:ph type="body" sz="quarter" idx="10"/>
          </p:nvPr>
        </p:nvSpPr>
        <p:spPr>
          <a:xfrm>
            <a:off x="492000" y="1378623"/>
            <a:ext cx="11700000" cy="984885"/>
          </a:xfrm>
        </p:spPr>
        <p:txBody>
          <a:bodyPr/>
          <a:lstStyle/>
          <a:p>
            <a:r>
              <a:rPr lang="en-US" sz="1800" dirty="0"/>
              <a:t>1. Split into sentences</a:t>
            </a:r>
          </a:p>
          <a:p>
            <a:r>
              <a:rPr lang="en-US" sz="1800" dirty="0"/>
              <a:t>2. Apply </a:t>
            </a:r>
            <a:r>
              <a:rPr lang="en-US" sz="1800" dirty="0" err="1"/>
              <a:t>lemmatizer</a:t>
            </a:r>
            <a:r>
              <a:rPr lang="en-US" sz="1800" dirty="0"/>
              <a:t> and remove top words</a:t>
            </a:r>
          </a:p>
          <a:p>
            <a:r>
              <a:rPr lang="en-US" sz="1800" dirty="0"/>
              <a:t>3. Clean up the sentence using </a:t>
            </a:r>
            <a:r>
              <a:rPr lang="en-US" sz="1800" b="1" dirty="0">
                <a:solidFill>
                  <a:srgbClr val="6964D1"/>
                </a:solidFill>
              </a:rPr>
              <a:t>`</a:t>
            </a:r>
            <a:r>
              <a:rPr lang="en-US" sz="1800" b="1" dirty="0" err="1">
                <a:solidFill>
                  <a:srgbClr val="6964D1"/>
                </a:solidFill>
              </a:rPr>
              <a:t>textacy</a:t>
            </a:r>
            <a:r>
              <a:rPr lang="en-US" sz="1800" b="1" dirty="0">
                <a:solidFill>
                  <a:srgbClr val="6964D1"/>
                </a:solidFill>
              </a:rPr>
              <a:t>`</a:t>
            </a:r>
          </a:p>
        </p:txBody>
      </p:sp>
      <p:pic>
        <p:nvPicPr>
          <p:cNvPr id="5" name="Picture 4"/>
          <p:cNvPicPr>
            <a:picLocks noChangeAspect="1"/>
          </p:cNvPicPr>
          <p:nvPr/>
        </p:nvPicPr>
        <p:blipFill rotWithShape="1">
          <a:blip r:embed="rId2"/>
          <a:srcRect l="6940" r="6640"/>
          <a:stretch/>
        </p:blipFill>
        <p:spPr>
          <a:xfrm>
            <a:off x="455967" y="3733800"/>
            <a:ext cx="10668000" cy="1447550"/>
          </a:xfrm>
          <a:prstGeom prst="rect">
            <a:avLst/>
          </a:prstGeom>
        </p:spPr>
      </p:pic>
    </p:spTree>
    <p:extLst>
      <p:ext uri="{BB962C8B-B14F-4D97-AF65-F5344CB8AC3E}">
        <p14:creationId xmlns:p14="http://schemas.microsoft.com/office/powerpoint/2010/main" val="4124145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SPACY text processing function</a:t>
            </a:r>
          </a:p>
        </p:txBody>
      </p:sp>
      <p:pic>
        <p:nvPicPr>
          <p:cNvPr id="6" name="Picture 5"/>
          <p:cNvPicPr>
            <a:picLocks noChangeAspect="1"/>
          </p:cNvPicPr>
          <p:nvPr/>
        </p:nvPicPr>
        <p:blipFill>
          <a:blip r:embed="rId2"/>
          <a:stretch>
            <a:fillRect/>
          </a:stretch>
        </p:blipFill>
        <p:spPr>
          <a:xfrm>
            <a:off x="1435164" y="1528603"/>
            <a:ext cx="9555766" cy="5198614"/>
          </a:xfrm>
          <a:prstGeom prst="rect">
            <a:avLst/>
          </a:prstGeom>
        </p:spPr>
      </p:pic>
      <p:sp>
        <p:nvSpPr>
          <p:cNvPr id="4" name="Text Placeholder 3"/>
          <p:cNvSpPr>
            <a:spLocks noGrp="1"/>
          </p:cNvSpPr>
          <p:nvPr>
            <p:ph type="body" sz="quarter" idx="4294967295"/>
          </p:nvPr>
        </p:nvSpPr>
        <p:spPr>
          <a:xfrm>
            <a:off x="363047" y="1193641"/>
            <a:ext cx="11700000" cy="246221"/>
          </a:xfrm>
        </p:spPr>
        <p:txBody>
          <a:bodyPr/>
          <a:lstStyle/>
          <a:p>
            <a:pPr marL="0" indent="0">
              <a:buNone/>
            </a:pPr>
            <a:r>
              <a:rPr lang="en-US" b="1" dirty="0"/>
              <a:t>Running this function takes about 15 minutes because of the amount of data</a:t>
            </a:r>
          </a:p>
        </p:txBody>
      </p:sp>
    </p:spTree>
    <p:extLst>
      <p:ext uri="{BB962C8B-B14F-4D97-AF65-F5344CB8AC3E}">
        <p14:creationId xmlns:p14="http://schemas.microsoft.com/office/powerpoint/2010/main" val="395296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Direct Feature Extraction</a:t>
            </a:r>
          </a:p>
        </p:txBody>
      </p:sp>
      <p:sp>
        <p:nvSpPr>
          <p:cNvPr id="4" name="Text Placeholder 3"/>
          <p:cNvSpPr>
            <a:spLocks noGrp="1"/>
          </p:cNvSpPr>
          <p:nvPr>
            <p:ph type="body" sz="quarter" idx="4294967295"/>
          </p:nvPr>
        </p:nvSpPr>
        <p:spPr>
          <a:xfrm>
            <a:off x="227349" y="1803700"/>
            <a:ext cx="10049415" cy="504056"/>
          </a:xfrm>
        </p:spPr>
        <p:txBody>
          <a:bodyPr>
            <a:noAutofit/>
          </a:bodyPr>
          <a:lstStyle/>
          <a:p>
            <a:r>
              <a:rPr lang="en-US" sz="1800" dirty="0">
                <a:latin typeface="Calibri" panose="020F0502020204030204" pitchFamily="34" charset="0"/>
                <a:cs typeface="Calibri" panose="020F0502020204030204" pitchFamily="34" charset="0"/>
              </a:rPr>
              <a:t>We now have pre-processed our text into something that we can use for direct feature extraction or to convert it to a numerical representation. </a:t>
            </a:r>
          </a:p>
          <a:p>
            <a:r>
              <a:rPr lang="en-US" sz="1800" b="1" dirty="0">
                <a:latin typeface="Calibri" panose="020F0502020204030204" pitchFamily="34" charset="0"/>
                <a:cs typeface="Calibri" panose="020F0502020204030204" pitchFamily="34" charset="0"/>
              </a:rPr>
              <a:t>Entity Recognition</a:t>
            </a:r>
          </a:p>
          <a:p>
            <a:pPr lvl="1"/>
            <a:r>
              <a:rPr lang="en-US" sz="1800" dirty="0">
                <a:latin typeface="Calibri" panose="020F0502020204030204" pitchFamily="34" charset="0"/>
                <a:cs typeface="Calibri" panose="020F0502020204030204" pitchFamily="34" charset="0"/>
              </a:rPr>
              <a:t>It is often useful/relevant to extract entities that are mentioned in a piece of text.   </a:t>
            </a:r>
          </a:p>
          <a:p>
            <a:pPr lvl="1"/>
            <a:r>
              <a:rPr lang="en-US" sz="1800" dirty="0" err="1">
                <a:latin typeface="Calibri" panose="020F0502020204030204" pitchFamily="34" charset="0"/>
                <a:cs typeface="Calibri" panose="020F0502020204030204" pitchFamily="34" charset="0"/>
              </a:rPr>
              <a:t>SpaCy</a:t>
            </a:r>
            <a:r>
              <a:rPr lang="en-US" sz="1800" dirty="0">
                <a:latin typeface="Calibri" panose="020F0502020204030204" pitchFamily="34" charset="0"/>
                <a:cs typeface="Calibri" panose="020F0502020204030204" pitchFamily="34" charset="0"/>
              </a:rPr>
              <a:t> is quite powerful in extracting entities, however, it doesn't work very well on lowercase text.  </a:t>
            </a:r>
          </a:p>
          <a:p>
            <a:pPr lvl="1"/>
            <a:r>
              <a:rPr lang="en-US" sz="1800" dirty="0">
                <a:latin typeface="Calibri" panose="020F0502020204030204" pitchFamily="34" charset="0"/>
                <a:cs typeface="Calibri" panose="020F0502020204030204" pitchFamily="34" charset="0"/>
              </a:rPr>
              <a:t>Given that</a:t>
            </a:r>
            <a:r>
              <a:rPr lang="en-US" sz="1800" b="1" dirty="0">
                <a:solidFill>
                  <a:srgbClr val="6964D1"/>
                </a:solidFill>
                <a:latin typeface="Calibri" panose="020F0502020204030204" pitchFamily="34" charset="0"/>
                <a:cs typeface="Calibri" panose="020F0502020204030204" pitchFamily="34" charset="0"/>
              </a:rPr>
              <a:t> "</a:t>
            </a:r>
            <a:r>
              <a:rPr lang="en-US" sz="1800" b="1" dirty="0" err="1">
                <a:solidFill>
                  <a:srgbClr val="6964D1"/>
                </a:solidFill>
                <a:latin typeface="Calibri" panose="020F0502020204030204" pitchFamily="34" charset="0"/>
                <a:cs typeface="Calibri" panose="020F0502020204030204" pitchFamily="34" charset="0"/>
              </a:rPr>
              <a:t>token.lemma</a:t>
            </a:r>
            <a:r>
              <a:rPr lang="en-US" sz="1800" b="1" dirty="0">
                <a:solidFill>
                  <a:srgbClr val="6964D1"/>
                </a:solidFill>
                <a:latin typeface="Calibri" panose="020F0502020204030204" pitchFamily="34" charset="0"/>
                <a:cs typeface="Calibri" panose="020F0502020204030204" pitchFamily="34" charset="0"/>
              </a:rPr>
              <a:t>\_" </a:t>
            </a:r>
            <a:r>
              <a:rPr lang="en-US" sz="1800" dirty="0">
                <a:latin typeface="Calibri" panose="020F0502020204030204" pitchFamily="34" charset="0"/>
                <a:cs typeface="Calibri" panose="020F0502020204030204" pitchFamily="34" charset="0"/>
              </a:rPr>
              <a:t>removes capitalization we will use </a:t>
            </a:r>
            <a:r>
              <a:rPr lang="en-US" sz="1800" b="1" dirty="0">
                <a:solidFill>
                  <a:srgbClr val="6964D1"/>
                </a:solidFill>
                <a:latin typeface="Calibri" panose="020F0502020204030204" pitchFamily="34" charset="0"/>
                <a:cs typeface="Calibri" panose="020F0502020204030204" pitchFamily="34" charset="0"/>
              </a:rPr>
              <a:t>`</a:t>
            </a:r>
            <a:r>
              <a:rPr lang="en-US" sz="1800" b="1" dirty="0" err="1">
                <a:solidFill>
                  <a:srgbClr val="6964D1"/>
                </a:solidFill>
                <a:latin typeface="Calibri" panose="020F0502020204030204" pitchFamily="34" charset="0"/>
                <a:cs typeface="Calibri" panose="020F0502020204030204" pitchFamily="34" charset="0"/>
              </a:rPr>
              <a:t>spacy_sentences</a:t>
            </a:r>
            <a:r>
              <a:rPr lang="en-US" sz="1800" b="1" dirty="0">
                <a:solidFill>
                  <a:srgbClr val="6964D1"/>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for this example.</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837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135112" y="3905776"/>
            <a:ext cx="2869696" cy="1006429"/>
          </a:xfrm>
          <a:prstGeom prst="rect">
            <a:avLst/>
          </a:prstGeom>
          <a:noFill/>
        </p:spPr>
        <p:txBody>
          <a:bodyPr wrap="none" rtlCol="0">
            <a:spAutoFit/>
          </a:bodyPr>
          <a:lstStyle/>
          <a:p>
            <a:pPr algn="ctr">
              <a:lnSpc>
                <a:spcPct val="90000"/>
              </a:lnSpc>
            </a:pPr>
            <a:r>
              <a:rPr lang="en-US" sz="1400" b="1" dirty="0">
                <a:solidFill>
                  <a:srgbClr val="6964D1"/>
                </a:solidFill>
              </a:rPr>
              <a:t>Speaker: </a:t>
            </a:r>
          </a:p>
          <a:p>
            <a:pPr algn="ctr">
              <a:lnSpc>
                <a:spcPct val="90000"/>
              </a:lnSpc>
            </a:pPr>
            <a:r>
              <a:rPr lang="en-US" sz="2400" b="1" dirty="0" err="1">
                <a:solidFill>
                  <a:srgbClr val="6964D1"/>
                </a:solidFill>
              </a:rPr>
              <a:t>Kirtyanand</a:t>
            </a:r>
            <a:r>
              <a:rPr lang="en-US" sz="2400" b="1" dirty="0">
                <a:solidFill>
                  <a:srgbClr val="6964D1"/>
                </a:solidFill>
              </a:rPr>
              <a:t> Mishra</a:t>
            </a:r>
          </a:p>
          <a:p>
            <a:pPr algn="ctr">
              <a:lnSpc>
                <a:spcPct val="90000"/>
              </a:lnSpc>
            </a:pPr>
            <a:r>
              <a:rPr lang="en-US" sz="1400" dirty="0">
                <a:solidFill>
                  <a:srgbClr val="6964D1"/>
                </a:solidFill>
              </a:rPr>
              <a:t>Data Science and Analytics</a:t>
            </a:r>
          </a:p>
          <a:p>
            <a:pPr algn="ctr">
              <a:lnSpc>
                <a:spcPct val="90000"/>
              </a:lnSpc>
            </a:pPr>
            <a:r>
              <a:rPr lang="en-US" sz="1400" dirty="0">
                <a:solidFill>
                  <a:srgbClr val="6964D1"/>
                </a:solidFill>
              </a:rPr>
              <a:t>India</a:t>
            </a:r>
          </a:p>
        </p:txBody>
      </p:sp>
      <p:sp>
        <p:nvSpPr>
          <p:cNvPr id="3" name="Title 2"/>
          <p:cNvSpPr>
            <a:spLocks noGrp="1"/>
          </p:cNvSpPr>
          <p:nvPr>
            <p:ph type="title"/>
          </p:nvPr>
        </p:nvSpPr>
        <p:spPr/>
        <p:txBody>
          <a:bodyPr/>
          <a:lstStyle/>
          <a:p>
            <a:r>
              <a:rPr lang="en-US" dirty="0"/>
              <a:t>Introductions</a:t>
            </a:r>
          </a:p>
        </p:txBody>
      </p:sp>
      <p:sp>
        <p:nvSpPr>
          <p:cNvPr id="8" name="TextBox 7"/>
          <p:cNvSpPr txBox="1"/>
          <p:nvPr/>
        </p:nvSpPr>
        <p:spPr>
          <a:xfrm>
            <a:off x="3332479" y="3905776"/>
            <a:ext cx="2287806" cy="1006429"/>
          </a:xfrm>
          <a:prstGeom prst="rect">
            <a:avLst/>
          </a:prstGeom>
          <a:noFill/>
        </p:spPr>
        <p:txBody>
          <a:bodyPr wrap="none" rtlCol="0">
            <a:spAutoFit/>
          </a:bodyPr>
          <a:lstStyle/>
          <a:p>
            <a:pPr algn="ctr">
              <a:lnSpc>
                <a:spcPct val="90000"/>
              </a:lnSpc>
            </a:pPr>
            <a:r>
              <a:rPr lang="en-US" sz="1400" b="1" dirty="0">
                <a:solidFill>
                  <a:srgbClr val="6964D1"/>
                </a:solidFill>
              </a:rPr>
              <a:t>Moderator: </a:t>
            </a:r>
          </a:p>
          <a:p>
            <a:pPr algn="ctr">
              <a:lnSpc>
                <a:spcPct val="90000"/>
              </a:lnSpc>
            </a:pPr>
            <a:r>
              <a:rPr lang="en-US" sz="2400" b="1" dirty="0">
                <a:solidFill>
                  <a:srgbClr val="6964D1"/>
                </a:solidFill>
              </a:rPr>
              <a:t>Brian Halperin</a:t>
            </a:r>
          </a:p>
          <a:p>
            <a:pPr algn="ctr">
              <a:lnSpc>
                <a:spcPct val="90000"/>
              </a:lnSpc>
            </a:pPr>
            <a:r>
              <a:rPr lang="en-US" sz="1400" dirty="0" err="1">
                <a:solidFill>
                  <a:srgbClr val="6964D1"/>
                </a:solidFill>
              </a:rPr>
              <a:t>Netsuite</a:t>
            </a:r>
            <a:endParaRPr lang="en-US" sz="1400" dirty="0">
              <a:solidFill>
                <a:srgbClr val="6964D1"/>
              </a:solidFill>
            </a:endParaRPr>
          </a:p>
          <a:p>
            <a:pPr algn="ctr">
              <a:lnSpc>
                <a:spcPct val="90000"/>
              </a:lnSpc>
            </a:pPr>
            <a:r>
              <a:rPr lang="en-US" sz="1400" dirty="0">
                <a:solidFill>
                  <a:srgbClr val="6964D1"/>
                </a:solidFill>
              </a:rPr>
              <a:t>North America</a:t>
            </a:r>
          </a:p>
        </p:txBody>
      </p:sp>
      <p:pic>
        <p:nvPicPr>
          <p:cNvPr id="9" name="Picture 2" descr="Brian Halper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940" y="1601456"/>
            <a:ext cx="2146882" cy="2146882"/>
          </a:xfrm>
          <a:prstGeom prst="ellipse">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Effect>
                      <a14:brightnessContrast contrast="20000"/>
                    </a14:imgEffect>
                  </a14:imgLayer>
                </a14:imgProps>
              </a:ext>
              <a:ext uri="{28A0092B-C50C-407E-A947-70E740481C1C}">
                <a14:useLocalDpi xmlns:a14="http://schemas.microsoft.com/office/drawing/2010/main" val="0"/>
              </a:ext>
            </a:extLst>
          </a:blip>
          <a:srcRect t="6701" b="6701"/>
          <a:stretch/>
        </p:blipFill>
        <p:spPr>
          <a:xfrm>
            <a:off x="6529004" y="1601456"/>
            <a:ext cx="2146882" cy="2146882"/>
          </a:xfrm>
          <a:prstGeom prst="ellipse">
            <a:avLst/>
          </a:prstGeom>
        </p:spPr>
      </p:pic>
    </p:spTree>
    <p:extLst>
      <p:ext uri="{BB962C8B-B14F-4D97-AF65-F5344CB8AC3E}">
        <p14:creationId xmlns:p14="http://schemas.microsoft.com/office/powerpoint/2010/main" val="2572532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Direct Feature Extraction</a:t>
            </a:r>
          </a:p>
        </p:txBody>
      </p:sp>
      <p:sp>
        <p:nvSpPr>
          <p:cNvPr id="3" name="Text Placeholder 2"/>
          <p:cNvSpPr>
            <a:spLocks noGrp="1"/>
          </p:cNvSpPr>
          <p:nvPr>
            <p:ph type="body" sz="quarter" idx="10"/>
          </p:nvPr>
        </p:nvSpPr>
        <p:spPr>
          <a:xfrm>
            <a:off x="227348" y="1815351"/>
            <a:ext cx="11700000" cy="907941"/>
          </a:xfrm>
        </p:spPr>
        <p:txBody>
          <a:bodyPr/>
          <a:lstStyle/>
          <a:p>
            <a:r>
              <a:rPr lang="en-US" sz="1800" dirty="0"/>
              <a:t>“The stock is probably dead in the water until March," said John </a:t>
            </a:r>
            <a:r>
              <a:rPr lang="en-US" sz="1800" dirty="0" err="1"/>
              <a:t>Wakley</a:t>
            </a:r>
            <a:r>
              <a:rPr lang="en-US" sz="1800" dirty="0"/>
              <a:t>, analyst at Lehman Brothers.</a:t>
            </a:r>
            <a:br>
              <a:rPr lang="en-US" sz="1800" dirty="0"/>
            </a:br>
            <a:endParaRPr lang="en-US" sz="1800" dirty="0"/>
          </a:p>
          <a:p>
            <a:endParaRPr lang="en-US" sz="1800" dirty="0"/>
          </a:p>
        </p:txBody>
      </p:sp>
      <p:sp>
        <p:nvSpPr>
          <p:cNvPr id="4" name="Text Placeholder 3"/>
          <p:cNvSpPr>
            <a:spLocks noGrp="1"/>
          </p:cNvSpPr>
          <p:nvPr>
            <p:ph type="body" sz="quarter" idx="4294967295"/>
          </p:nvPr>
        </p:nvSpPr>
        <p:spPr>
          <a:xfrm>
            <a:off x="227349" y="1148607"/>
            <a:ext cx="11700000" cy="504056"/>
          </a:xfrm>
        </p:spPr>
        <p:txBody>
          <a:bodyPr>
            <a:normAutofit/>
          </a:bodyPr>
          <a:lstStyle/>
          <a:p>
            <a:r>
              <a:rPr lang="en-US" dirty="0"/>
              <a:t>Let’s take an example</a:t>
            </a: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76878" y="2723292"/>
            <a:ext cx="11227737" cy="2133967"/>
          </a:xfrm>
          <a:prstGeom prst="rect">
            <a:avLst/>
          </a:prstGeom>
        </p:spPr>
      </p:pic>
      <p:sp>
        <p:nvSpPr>
          <p:cNvPr id="5" name="Right Arrow 4"/>
          <p:cNvSpPr/>
          <p:nvPr/>
        </p:nvSpPr>
        <p:spPr>
          <a:xfrm rot="7530730">
            <a:off x="7506269" y="2419765"/>
            <a:ext cx="1201003" cy="1009934"/>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492035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Direct Feature Extraction</a:t>
            </a:r>
          </a:p>
        </p:txBody>
      </p:sp>
      <p:sp>
        <p:nvSpPr>
          <p:cNvPr id="4" name="Text Placeholder 3"/>
          <p:cNvSpPr>
            <a:spLocks noGrp="1"/>
          </p:cNvSpPr>
          <p:nvPr>
            <p:ph type="body" sz="quarter" idx="4294967295"/>
          </p:nvPr>
        </p:nvSpPr>
        <p:spPr>
          <a:xfrm>
            <a:off x="227349" y="1148607"/>
            <a:ext cx="11700000" cy="504056"/>
          </a:xfrm>
        </p:spPr>
        <p:txBody>
          <a:bodyPr>
            <a:noAutofit/>
          </a:bodyPr>
          <a:lstStyle/>
          <a:p>
            <a:r>
              <a:rPr lang="en-US" sz="1800" b="1" dirty="0">
                <a:latin typeface="Calibri" panose="020F0502020204030204" pitchFamily="34" charset="0"/>
                <a:cs typeface="Calibri" panose="020F0502020204030204" pitchFamily="34" charset="0"/>
              </a:rPr>
              <a:t>Another example:</a:t>
            </a:r>
          </a:p>
          <a:p>
            <a:pPr lvl="1"/>
            <a:r>
              <a:rPr lang="en-US" sz="1800" dirty="0">
                <a:latin typeface="Calibri" panose="020F0502020204030204" pitchFamily="34" charset="0"/>
                <a:cs typeface="Calibri" panose="020F0502020204030204" pitchFamily="34" charset="0"/>
              </a:rPr>
              <a:t>“British pub-to-hotel group </a:t>
            </a:r>
            <a:r>
              <a:rPr lang="en-US" sz="1800" dirty="0" err="1">
                <a:latin typeface="Calibri" panose="020F0502020204030204" pitchFamily="34" charset="0"/>
                <a:cs typeface="Calibri" panose="020F0502020204030204" pitchFamily="34" charset="0"/>
              </a:rPr>
              <a:t>Greenalls</a:t>
            </a:r>
            <a:r>
              <a:rPr lang="en-US" sz="1800" dirty="0">
                <a:latin typeface="Calibri" panose="020F0502020204030204" pitchFamily="34" charset="0"/>
                <a:cs typeface="Calibri" panose="020F0502020204030204" pitchFamily="34" charset="0"/>
              </a:rPr>
              <a:t> Plc on Thursday reported a 48 percent rise in profits before exceptional items to 148.7 million pounds ($246.4 million), driven by its acquisition of brewer Boddington in November 1995.”</a:t>
            </a: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388723" y="2495948"/>
            <a:ext cx="11377252" cy="3688080"/>
          </a:xfrm>
          <a:prstGeom prst="rect">
            <a:avLst/>
          </a:prstGeom>
        </p:spPr>
      </p:pic>
      <p:sp>
        <p:nvSpPr>
          <p:cNvPr id="7" name="Right Arrow 6"/>
          <p:cNvSpPr/>
          <p:nvPr/>
        </p:nvSpPr>
        <p:spPr>
          <a:xfrm rot="13826323">
            <a:off x="8625385" y="3505881"/>
            <a:ext cx="1201003" cy="1009934"/>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 name="Oval 2"/>
          <p:cNvSpPr/>
          <p:nvPr/>
        </p:nvSpPr>
        <p:spPr>
          <a:xfrm>
            <a:off x="900546" y="4211781"/>
            <a:ext cx="2978727" cy="2175164"/>
          </a:xfrm>
          <a:prstGeom prst="ellipse">
            <a:avLst/>
          </a:prstGeom>
          <a:noFill/>
          <a:ln>
            <a:solidFill>
              <a:srgbClr val="F264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564951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Pattern Search</a:t>
            </a:r>
          </a:p>
        </p:txBody>
      </p:sp>
      <p:sp>
        <p:nvSpPr>
          <p:cNvPr id="4" name="Text Placeholder 3"/>
          <p:cNvSpPr>
            <a:spLocks noGrp="1"/>
          </p:cNvSpPr>
          <p:nvPr>
            <p:ph type="body" sz="quarter" idx="4294967295"/>
          </p:nvPr>
        </p:nvSpPr>
        <p:spPr>
          <a:xfrm>
            <a:off x="492000" y="1252922"/>
            <a:ext cx="11700000" cy="504056"/>
          </a:xfrm>
        </p:spPr>
        <p:txBody>
          <a:bodyPr>
            <a:normAutofit/>
          </a:bodyPr>
          <a:lstStyle/>
          <a:p>
            <a:pPr marL="0" indent="0">
              <a:buNone/>
            </a:pPr>
            <a:r>
              <a:rPr lang="en-US" sz="1800" dirty="0">
                <a:latin typeface="Calibri" panose="020F0502020204030204" pitchFamily="34" charset="0"/>
                <a:cs typeface="Calibri" panose="020F0502020204030204" pitchFamily="34" charset="0"/>
              </a:rPr>
              <a:t>Using the build-in </a:t>
            </a:r>
            <a:r>
              <a:rPr lang="en-US" sz="1800" b="1" dirty="0">
                <a:solidFill>
                  <a:srgbClr val="6964D1"/>
                </a:solidFill>
                <a:latin typeface="Calibri" panose="020F0502020204030204" pitchFamily="34" charset="0"/>
                <a:cs typeface="Calibri" panose="020F0502020204030204" pitchFamily="34" charset="0"/>
              </a:rPr>
              <a:t>`re` </a:t>
            </a:r>
            <a:r>
              <a:rPr lang="en-US" sz="1800" dirty="0">
                <a:latin typeface="Calibri" panose="020F0502020204030204" pitchFamily="34" charset="0"/>
                <a:cs typeface="Calibri" panose="020F0502020204030204" pitchFamily="34" charset="0"/>
              </a:rPr>
              <a:t>(regular expression) library you can pattern match nearly anything you want. </a:t>
            </a: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187145" y="1905000"/>
            <a:ext cx="9744712" cy="3998245"/>
          </a:xfrm>
          <a:prstGeom prst="rect">
            <a:avLst/>
          </a:prstGeom>
        </p:spPr>
      </p:pic>
      <p:sp>
        <p:nvSpPr>
          <p:cNvPr id="8" name="Right Arrow 7"/>
          <p:cNvSpPr/>
          <p:nvPr/>
        </p:nvSpPr>
        <p:spPr>
          <a:xfrm rot="2775903">
            <a:off x="2784143" y="2720017"/>
            <a:ext cx="1201003" cy="1009934"/>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619677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Text Evaluation</a:t>
            </a:r>
          </a:p>
        </p:txBody>
      </p:sp>
      <p:sp>
        <p:nvSpPr>
          <p:cNvPr id="4" name="Text Placeholder 3"/>
          <p:cNvSpPr>
            <a:spLocks noGrp="1"/>
          </p:cNvSpPr>
          <p:nvPr>
            <p:ph type="body" sz="quarter" idx="4294967295"/>
          </p:nvPr>
        </p:nvSpPr>
        <p:spPr>
          <a:xfrm>
            <a:off x="492000" y="1165417"/>
            <a:ext cx="11700000" cy="276999"/>
          </a:xfrm>
        </p:spPr>
        <p:txBody>
          <a:bodyPr/>
          <a:lstStyle/>
          <a:p>
            <a:pPr marL="0" indent="0">
              <a:buNone/>
            </a:pPr>
            <a:r>
              <a:rPr lang="en-US" sz="1800" dirty="0">
                <a:latin typeface="Calibri" panose="020F0502020204030204" pitchFamily="34" charset="0"/>
                <a:cs typeface="Calibri" panose="020F0502020204030204" pitchFamily="34" charset="0"/>
              </a:rPr>
              <a:t>Using the </a:t>
            </a:r>
            <a:r>
              <a:rPr lang="en-US" sz="1800" b="1" dirty="0">
                <a:solidFill>
                  <a:srgbClr val="6964D1"/>
                </a:solidFill>
                <a:latin typeface="Calibri" panose="020F0502020204030204" pitchFamily="34" charset="0"/>
                <a:cs typeface="Calibri" panose="020F0502020204030204" pitchFamily="34" charset="0"/>
              </a:rPr>
              <a:t>`</a:t>
            </a:r>
            <a:r>
              <a:rPr lang="en-US" sz="1800" b="1" dirty="0" err="1">
                <a:solidFill>
                  <a:srgbClr val="6964D1"/>
                </a:solidFill>
                <a:latin typeface="Calibri" panose="020F0502020204030204" pitchFamily="34" charset="0"/>
                <a:cs typeface="Calibri" panose="020F0502020204030204" pitchFamily="34" charset="0"/>
              </a:rPr>
              <a:t>textstat</a:t>
            </a:r>
            <a:r>
              <a:rPr lang="en-US" sz="1800" b="1" dirty="0">
                <a:solidFill>
                  <a:srgbClr val="6964D1"/>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package we can compute various readability metrics</a:t>
            </a:r>
          </a:p>
        </p:txBody>
      </p:sp>
      <p:pic>
        <p:nvPicPr>
          <p:cNvPr id="5" name="Picture 4"/>
          <p:cNvPicPr>
            <a:picLocks noChangeAspect="1"/>
          </p:cNvPicPr>
          <p:nvPr/>
        </p:nvPicPr>
        <p:blipFill>
          <a:blip r:embed="rId2"/>
          <a:stretch>
            <a:fillRect/>
          </a:stretch>
        </p:blipFill>
        <p:spPr>
          <a:xfrm>
            <a:off x="2046706" y="1502933"/>
            <a:ext cx="7486521" cy="5082953"/>
          </a:xfrm>
          <a:prstGeom prst="rect">
            <a:avLst/>
          </a:prstGeom>
        </p:spPr>
      </p:pic>
      <p:sp>
        <p:nvSpPr>
          <p:cNvPr id="6" name="Right Arrow 5"/>
          <p:cNvSpPr/>
          <p:nvPr/>
        </p:nvSpPr>
        <p:spPr>
          <a:xfrm rot="9131281">
            <a:off x="7151426" y="1104040"/>
            <a:ext cx="1201003" cy="1009934"/>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81005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Text Similarity</a:t>
            </a:r>
          </a:p>
        </p:txBody>
      </p:sp>
      <p:sp>
        <p:nvSpPr>
          <p:cNvPr id="4" name="Text Placeholder 3"/>
          <p:cNvSpPr>
            <a:spLocks noGrp="1"/>
          </p:cNvSpPr>
          <p:nvPr>
            <p:ph type="body" sz="quarter" idx="4294967295"/>
          </p:nvPr>
        </p:nvSpPr>
        <p:spPr>
          <a:xfrm>
            <a:off x="227349" y="1148607"/>
            <a:ext cx="11700000" cy="246221"/>
          </a:xfrm>
        </p:spPr>
        <p:txBody>
          <a:bodyPr/>
          <a:lstStyle/>
          <a:p>
            <a:r>
              <a:rPr lang="en-US" dirty="0"/>
              <a:t>Using </a:t>
            </a:r>
            <a:r>
              <a:rPr lang="en-US" b="1" dirty="0" err="1">
                <a:solidFill>
                  <a:srgbClr val="6964D1"/>
                </a:solidFill>
              </a:rPr>
              <a:t>FuzzyWuzzy</a:t>
            </a:r>
            <a:r>
              <a:rPr lang="en-US" dirty="0"/>
              <a:t>, we can find out text similarity</a:t>
            </a:r>
          </a:p>
        </p:txBody>
      </p:sp>
      <p:pic>
        <p:nvPicPr>
          <p:cNvPr id="5" name="Picture 4"/>
          <p:cNvPicPr>
            <a:picLocks noChangeAspect="1"/>
          </p:cNvPicPr>
          <p:nvPr/>
        </p:nvPicPr>
        <p:blipFill rotWithShape="1">
          <a:blip r:embed="rId2"/>
          <a:srcRect b="53503"/>
          <a:stretch/>
        </p:blipFill>
        <p:spPr>
          <a:xfrm>
            <a:off x="227349" y="2057400"/>
            <a:ext cx="8899867" cy="785737"/>
          </a:xfrm>
          <a:prstGeom prst="rect">
            <a:avLst/>
          </a:prstGeom>
        </p:spPr>
      </p:pic>
      <p:pic>
        <p:nvPicPr>
          <p:cNvPr id="6" name="Picture 5"/>
          <p:cNvPicPr>
            <a:picLocks noChangeAspect="1"/>
          </p:cNvPicPr>
          <p:nvPr/>
        </p:nvPicPr>
        <p:blipFill>
          <a:blip r:embed="rId3"/>
          <a:stretch>
            <a:fillRect/>
          </a:stretch>
        </p:blipFill>
        <p:spPr>
          <a:xfrm>
            <a:off x="381000" y="3505200"/>
            <a:ext cx="9968267" cy="1676400"/>
          </a:xfrm>
          <a:prstGeom prst="rect">
            <a:avLst/>
          </a:prstGeom>
        </p:spPr>
      </p:pic>
      <p:sp>
        <p:nvSpPr>
          <p:cNvPr id="7" name="Right Arrow 6"/>
          <p:cNvSpPr/>
          <p:nvPr/>
        </p:nvSpPr>
        <p:spPr>
          <a:xfrm rot="9131281">
            <a:off x="5322626" y="1841019"/>
            <a:ext cx="1201003" cy="1009934"/>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275508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Term Counting</a:t>
            </a:r>
          </a:p>
        </p:txBody>
      </p:sp>
      <p:sp>
        <p:nvSpPr>
          <p:cNvPr id="4" name="Text Placeholder 3"/>
          <p:cNvSpPr>
            <a:spLocks noGrp="1"/>
          </p:cNvSpPr>
          <p:nvPr>
            <p:ph type="body" sz="quarter" idx="4294967295"/>
          </p:nvPr>
        </p:nvSpPr>
        <p:spPr>
          <a:xfrm>
            <a:off x="391122" y="1153294"/>
            <a:ext cx="9558096" cy="504056"/>
          </a:xfrm>
        </p:spPr>
        <p:txBody>
          <a:bodyPr>
            <a:noAutofit/>
          </a:bodyPr>
          <a:lstStyle/>
          <a:p>
            <a:pPr marL="0" indent="0">
              <a:buNone/>
            </a:pPr>
            <a:r>
              <a:rPr lang="en-US" sz="1800" dirty="0">
                <a:latin typeface="Calibri" panose="020F0502020204030204" pitchFamily="34" charset="0"/>
                <a:cs typeface="Calibri" panose="020F0502020204030204" pitchFamily="34" charset="0"/>
              </a:rPr>
              <a:t>One of the most common techniques that researchers currently use (at least in Accounting research) are simple metrics based on counting words in a dictionary.  </a:t>
            </a:r>
          </a:p>
        </p:txBody>
      </p:sp>
      <p:pic>
        <p:nvPicPr>
          <p:cNvPr id="5" name="Picture 4"/>
          <p:cNvPicPr>
            <a:picLocks noChangeAspect="1"/>
          </p:cNvPicPr>
          <p:nvPr/>
        </p:nvPicPr>
        <p:blipFill>
          <a:blip r:embed="rId2"/>
          <a:stretch>
            <a:fillRect/>
          </a:stretch>
        </p:blipFill>
        <p:spPr>
          <a:xfrm>
            <a:off x="1143000" y="2209800"/>
            <a:ext cx="8455602" cy="3429000"/>
          </a:xfrm>
          <a:prstGeom prst="rect">
            <a:avLst/>
          </a:prstGeom>
        </p:spPr>
      </p:pic>
    </p:spTree>
    <p:extLst>
      <p:ext uri="{BB962C8B-B14F-4D97-AF65-F5344CB8AC3E}">
        <p14:creationId xmlns:p14="http://schemas.microsoft.com/office/powerpoint/2010/main" val="927423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Sentiment Analysis</a:t>
            </a:r>
          </a:p>
        </p:txBody>
      </p:sp>
      <p:sp>
        <p:nvSpPr>
          <p:cNvPr id="4" name="Text Placeholder 3"/>
          <p:cNvSpPr>
            <a:spLocks noGrp="1"/>
          </p:cNvSpPr>
          <p:nvPr>
            <p:ph type="body" sz="quarter" idx="4294967295"/>
          </p:nvPr>
        </p:nvSpPr>
        <p:spPr>
          <a:xfrm>
            <a:off x="492000" y="1175950"/>
            <a:ext cx="11700000" cy="276999"/>
          </a:xfrm>
        </p:spPr>
        <p:txBody>
          <a:bodyPr/>
          <a:lstStyle/>
          <a:p>
            <a:pPr marL="0" indent="0">
              <a:buNone/>
            </a:pPr>
            <a:r>
              <a:rPr lang="en-US" sz="1800" dirty="0">
                <a:latin typeface="Calibri" panose="020F0502020204030204" pitchFamily="34" charset="0"/>
                <a:cs typeface="Calibri" panose="020F0502020204030204" pitchFamily="34" charset="0"/>
              </a:rPr>
              <a:t>Analyzing the positivity or negativity of text</a:t>
            </a:r>
          </a:p>
        </p:txBody>
      </p:sp>
      <p:pic>
        <p:nvPicPr>
          <p:cNvPr id="5" name="Picture 4"/>
          <p:cNvPicPr>
            <a:picLocks noChangeAspect="1"/>
          </p:cNvPicPr>
          <p:nvPr/>
        </p:nvPicPr>
        <p:blipFill>
          <a:blip r:embed="rId2"/>
          <a:stretch>
            <a:fillRect/>
          </a:stretch>
        </p:blipFill>
        <p:spPr>
          <a:xfrm>
            <a:off x="1818720" y="1523999"/>
            <a:ext cx="7942494" cy="5174873"/>
          </a:xfrm>
          <a:prstGeom prst="rect">
            <a:avLst/>
          </a:prstGeom>
        </p:spPr>
      </p:pic>
      <p:sp>
        <p:nvSpPr>
          <p:cNvPr id="6" name="Right Arrow 5"/>
          <p:cNvSpPr/>
          <p:nvPr/>
        </p:nvSpPr>
        <p:spPr>
          <a:xfrm rot="19425642">
            <a:off x="1873059" y="2133315"/>
            <a:ext cx="1201003" cy="1009934"/>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098261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Representing Text Numerically</a:t>
            </a:r>
          </a:p>
        </p:txBody>
      </p:sp>
      <p:sp>
        <p:nvSpPr>
          <p:cNvPr id="4" name="Text Placeholder 3"/>
          <p:cNvSpPr>
            <a:spLocks noGrp="1"/>
          </p:cNvSpPr>
          <p:nvPr>
            <p:ph type="body" sz="quarter" idx="4294967295"/>
          </p:nvPr>
        </p:nvSpPr>
        <p:spPr>
          <a:xfrm>
            <a:off x="227349" y="1104900"/>
            <a:ext cx="11700000" cy="276999"/>
          </a:xfrm>
        </p:spPr>
        <p:txBody>
          <a:bodyPr/>
          <a:lstStyle/>
          <a:p>
            <a:r>
              <a:rPr lang="en-US" sz="1800" dirty="0" err="1">
                <a:latin typeface="Calibri" panose="020F0502020204030204" pitchFamily="34" charset="0"/>
                <a:cs typeface="Calibri" panose="020F0502020204030204" pitchFamily="34" charset="0"/>
              </a:rPr>
              <a:t>Sklearn</a:t>
            </a:r>
            <a:r>
              <a:rPr lang="en-US" sz="1800" dirty="0">
                <a:latin typeface="Calibri" panose="020F0502020204030204" pitchFamily="34" charset="0"/>
                <a:cs typeface="Calibri" panose="020F0502020204030204" pitchFamily="34" charset="0"/>
              </a:rPr>
              <a:t> includes the </a:t>
            </a:r>
            <a:r>
              <a:rPr lang="en-US" sz="1800" b="1" dirty="0">
                <a:solidFill>
                  <a:srgbClr val="6964D1"/>
                </a:solidFill>
                <a:latin typeface="Calibri" panose="020F0502020204030204" pitchFamily="34" charset="0"/>
                <a:cs typeface="Calibri" panose="020F0502020204030204" pitchFamily="34" charset="0"/>
              </a:rPr>
              <a:t>`</a:t>
            </a:r>
            <a:r>
              <a:rPr lang="en-US" sz="1800" b="1" dirty="0" err="1">
                <a:solidFill>
                  <a:srgbClr val="6964D1"/>
                </a:solidFill>
                <a:latin typeface="Calibri" panose="020F0502020204030204" pitchFamily="34" charset="0"/>
                <a:cs typeface="Calibri" panose="020F0502020204030204" pitchFamily="34" charset="0"/>
              </a:rPr>
              <a:t>CountVectorizer</a:t>
            </a:r>
            <a:r>
              <a:rPr lang="en-US" sz="1800" b="1" dirty="0">
                <a:solidFill>
                  <a:srgbClr val="6964D1"/>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and </a:t>
            </a:r>
            <a:r>
              <a:rPr lang="en-US" sz="1800" b="1" dirty="0">
                <a:solidFill>
                  <a:srgbClr val="6964D1"/>
                </a:solidFill>
                <a:latin typeface="Calibri" panose="020F0502020204030204" pitchFamily="34" charset="0"/>
                <a:cs typeface="Calibri" panose="020F0502020204030204" pitchFamily="34" charset="0"/>
              </a:rPr>
              <a:t>`</a:t>
            </a:r>
            <a:r>
              <a:rPr lang="en-US" sz="1800" b="1" dirty="0" err="1">
                <a:solidFill>
                  <a:srgbClr val="6964D1"/>
                </a:solidFill>
                <a:latin typeface="Calibri" panose="020F0502020204030204" pitchFamily="34" charset="0"/>
                <a:cs typeface="Calibri" panose="020F0502020204030204" pitchFamily="34" charset="0"/>
              </a:rPr>
              <a:t>TfidfVectorizer</a:t>
            </a:r>
            <a:r>
              <a:rPr lang="en-US" sz="1800" b="1" dirty="0">
                <a:solidFill>
                  <a:srgbClr val="6964D1"/>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function. </a:t>
            </a:r>
          </a:p>
        </p:txBody>
      </p:sp>
      <p:pic>
        <p:nvPicPr>
          <p:cNvPr id="5" name="Picture 4"/>
          <p:cNvPicPr>
            <a:picLocks noChangeAspect="1"/>
          </p:cNvPicPr>
          <p:nvPr/>
        </p:nvPicPr>
        <p:blipFill>
          <a:blip r:embed="rId2"/>
          <a:stretch>
            <a:fillRect/>
          </a:stretch>
        </p:blipFill>
        <p:spPr>
          <a:xfrm>
            <a:off x="37655" y="1652663"/>
            <a:ext cx="6039693" cy="4420217"/>
          </a:xfrm>
          <a:prstGeom prst="rect">
            <a:avLst/>
          </a:prstGeom>
        </p:spPr>
      </p:pic>
      <p:pic>
        <p:nvPicPr>
          <p:cNvPr id="6" name="Picture 5"/>
          <p:cNvPicPr>
            <a:picLocks noChangeAspect="1"/>
          </p:cNvPicPr>
          <p:nvPr/>
        </p:nvPicPr>
        <p:blipFill>
          <a:blip r:embed="rId3"/>
          <a:stretch>
            <a:fillRect/>
          </a:stretch>
        </p:blipFill>
        <p:spPr>
          <a:xfrm>
            <a:off x="6172200" y="2236763"/>
            <a:ext cx="5353797" cy="2257740"/>
          </a:xfrm>
          <a:prstGeom prst="rect">
            <a:avLst/>
          </a:prstGeom>
        </p:spPr>
      </p:pic>
      <p:cxnSp>
        <p:nvCxnSpPr>
          <p:cNvPr id="8" name="Straight Connector 7"/>
          <p:cNvCxnSpPr/>
          <p:nvPr/>
        </p:nvCxnSpPr>
        <p:spPr>
          <a:xfrm>
            <a:off x="6199697" y="1652663"/>
            <a:ext cx="0" cy="4420217"/>
          </a:xfrm>
          <a:prstGeom prst="line">
            <a:avLst/>
          </a:prstGeom>
          <a:ln w="76200">
            <a:solidFill>
              <a:srgbClr val="6964D1"/>
            </a:solidFill>
          </a:ln>
        </p:spPr>
        <p:style>
          <a:lnRef idx="1">
            <a:schemeClr val="accent1"/>
          </a:lnRef>
          <a:fillRef idx="0">
            <a:schemeClr val="accent1"/>
          </a:fillRef>
          <a:effectRef idx="0">
            <a:schemeClr val="accent1"/>
          </a:effectRef>
          <a:fontRef idx="minor">
            <a:schemeClr val="tx1"/>
          </a:fontRef>
        </p:style>
      </p:cxnSp>
      <p:sp>
        <p:nvSpPr>
          <p:cNvPr id="7" name="Right Arrow 6"/>
          <p:cNvSpPr/>
          <p:nvPr/>
        </p:nvSpPr>
        <p:spPr>
          <a:xfrm rot="9005901">
            <a:off x="4461429" y="3357803"/>
            <a:ext cx="1201003" cy="1009934"/>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9" name="Right Arrow 8"/>
          <p:cNvSpPr/>
          <p:nvPr/>
        </p:nvSpPr>
        <p:spPr>
          <a:xfrm rot="7052963">
            <a:off x="8248596" y="1731796"/>
            <a:ext cx="1201003" cy="1009934"/>
          </a:xfrm>
          <a:prstGeom prst="rightArrow">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526471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171"/>
            <a:ext cx="12192000" cy="6860666"/>
          </a:xfrm>
          <a:prstGeom prst="rect">
            <a:avLst/>
          </a:prstGeom>
        </p:spPr>
      </p:pic>
      <p:sp>
        <p:nvSpPr>
          <p:cNvPr id="5" name="Title 7"/>
          <p:cNvSpPr txBox="1">
            <a:spLocks/>
          </p:cNvSpPr>
          <p:nvPr/>
        </p:nvSpPr>
        <p:spPr>
          <a:xfrm>
            <a:off x="475163" y="1766749"/>
            <a:ext cx="6995020"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2800" b="1" dirty="0">
                <a:solidFill>
                  <a:schemeClr val="tx1"/>
                </a:solidFill>
              </a:rPr>
              <a:t>Chapter 3:</a:t>
            </a:r>
            <a:br>
              <a:rPr lang="en-US" sz="2800" b="1" dirty="0">
                <a:solidFill>
                  <a:schemeClr val="tx1"/>
                </a:solidFill>
              </a:rPr>
            </a:br>
            <a:r>
              <a:rPr lang="en-US" sz="4800" b="1" dirty="0">
                <a:solidFill>
                  <a:schemeClr val="tx1"/>
                </a:solidFill>
                <a:latin typeface="Ubuntu" panose="020B0504030602030204" pitchFamily="34" charset="0"/>
              </a:rPr>
              <a:t>Machine Learning</a:t>
            </a:r>
            <a:endParaRPr lang="en-US" sz="4800" b="1" i="1" dirty="0">
              <a:solidFill>
                <a:schemeClr val="tx1"/>
              </a:solidFill>
              <a:latin typeface="Ubuntu" panose="020B0504030602030204" pitchFamily="34" charset="0"/>
            </a:endParaRPr>
          </a:p>
        </p:txBody>
      </p:sp>
    </p:spTree>
    <p:extLst>
      <p:ext uri="{BB962C8B-B14F-4D97-AF65-F5344CB8AC3E}">
        <p14:creationId xmlns:p14="http://schemas.microsoft.com/office/powerpoint/2010/main" val="421505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Machine Learning</a:t>
            </a:r>
          </a:p>
        </p:txBody>
      </p:sp>
      <p:sp>
        <p:nvSpPr>
          <p:cNvPr id="4" name="Text Placeholder 3"/>
          <p:cNvSpPr>
            <a:spLocks noGrp="1"/>
          </p:cNvSpPr>
          <p:nvPr>
            <p:ph type="body" sz="quarter" idx="4294967295"/>
          </p:nvPr>
        </p:nvSpPr>
        <p:spPr>
          <a:xfrm>
            <a:off x="227349" y="1148607"/>
            <a:ext cx="11700000" cy="504056"/>
          </a:xfrm>
        </p:spPr>
        <p:txBody>
          <a:bodyPr>
            <a:normAutofit/>
          </a:bodyPr>
          <a:lstStyle/>
          <a:p>
            <a:r>
              <a:rPr lang="en-US" sz="1800" dirty="0">
                <a:latin typeface="Calibri" panose="020F0502020204030204" pitchFamily="34" charset="0"/>
                <a:cs typeface="Calibri" panose="020F0502020204030204" pitchFamily="34" charset="0"/>
              </a:rPr>
              <a:t>The library to use for machine learning is </a:t>
            </a:r>
            <a:r>
              <a:rPr lang="en-US" sz="1800" dirty="0" err="1">
                <a:latin typeface="Calibri" panose="020F0502020204030204" pitchFamily="34" charset="0"/>
                <a:cs typeface="Calibri" panose="020F0502020204030204" pitchFamily="34" charset="0"/>
              </a:rPr>
              <a:t>scikit</a:t>
            </a:r>
            <a:r>
              <a:rPr lang="en-US" sz="1800" dirty="0">
                <a:latin typeface="Calibri" panose="020F0502020204030204" pitchFamily="34" charset="0"/>
                <a:cs typeface="Calibri" panose="020F0502020204030204" pitchFamily="34" charset="0"/>
              </a:rPr>
              <a:t>-learn</a:t>
            </a:r>
          </a:p>
        </p:txBody>
      </p:sp>
      <p:pic>
        <p:nvPicPr>
          <p:cNvPr id="5" name="Picture 4"/>
          <p:cNvPicPr>
            <a:picLocks noChangeAspect="1"/>
          </p:cNvPicPr>
          <p:nvPr/>
        </p:nvPicPr>
        <p:blipFill>
          <a:blip r:embed="rId2"/>
          <a:stretch>
            <a:fillRect/>
          </a:stretch>
        </p:blipFill>
        <p:spPr>
          <a:xfrm>
            <a:off x="1528833" y="1510863"/>
            <a:ext cx="8801100" cy="5347137"/>
          </a:xfrm>
          <a:prstGeom prst="rect">
            <a:avLst/>
          </a:prstGeom>
        </p:spPr>
      </p:pic>
    </p:spTree>
    <p:extLst>
      <p:ext uri="{BB962C8B-B14F-4D97-AF65-F5344CB8AC3E}">
        <p14:creationId xmlns:p14="http://schemas.microsoft.com/office/powerpoint/2010/main" val="325569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a:xfrm>
            <a:off x="1166795" y="1446264"/>
            <a:ext cx="10280808" cy="276999"/>
          </a:xfrm>
        </p:spPr>
        <p:txBody>
          <a:bodyPr/>
          <a:lstStyle/>
          <a:p>
            <a:pPr>
              <a:tabLst>
                <a:tab pos="7281679" algn="l"/>
              </a:tabLst>
            </a:pPr>
            <a:r>
              <a:rPr lang="en-US" sz="1800" dirty="0"/>
              <a:t>Topic                                                                                                                        approx. time</a:t>
            </a:r>
          </a:p>
        </p:txBody>
      </p:sp>
      <p:sp>
        <p:nvSpPr>
          <p:cNvPr id="7" name="Content Placeholder 6"/>
          <p:cNvSpPr>
            <a:spLocks noGrp="1"/>
          </p:cNvSpPr>
          <p:nvPr>
            <p:ph sz="quarter" idx="15"/>
          </p:nvPr>
        </p:nvSpPr>
        <p:spPr>
          <a:xfrm>
            <a:off x="1166795" y="1938468"/>
            <a:ext cx="9558032" cy="3588875"/>
          </a:xfrm>
        </p:spPr>
        <p:txBody>
          <a:bodyPr>
            <a:noAutofit/>
          </a:bodyPr>
          <a:lstStyle/>
          <a:p>
            <a:pPr marL="316531" indent="-316531">
              <a:buAutoNum type="arabicPeriod"/>
              <a:tabLst>
                <a:tab pos="7281679" algn="l"/>
              </a:tabLst>
            </a:pPr>
            <a:r>
              <a:rPr lang="en-US" sz="1600" dirty="0"/>
              <a:t>Introduction			5 min.	</a:t>
            </a:r>
          </a:p>
          <a:p>
            <a:pPr marL="316531" indent="-316531">
              <a:buFont typeface="Wingdings" pitchFamily="2" charset="2"/>
              <a:buAutoNum type="arabicPeriod"/>
              <a:tabLst>
                <a:tab pos="7281679" algn="l"/>
              </a:tabLst>
            </a:pPr>
            <a:r>
              <a:rPr lang="en-US" sz="1600" dirty="0"/>
              <a:t>NLP Methods			25 min.</a:t>
            </a:r>
          </a:p>
          <a:p>
            <a:pPr marL="316531" indent="-316531">
              <a:buAutoNum type="arabicPeriod"/>
              <a:tabLst>
                <a:tab pos="7281679" algn="l"/>
              </a:tabLst>
            </a:pPr>
            <a:r>
              <a:rPr lang="en-US" sz="1600" dirty="0"/>
              <a:t>Machine Learning			15 min.</a:t>
            </a:r>
          </a:p>
          <a:p>
            <a:pPr marL="316531" indent="-316531">
              <a:buAutoNum type="arabicPeriod"/>
              <a:tabLst>
                <a:tab pos="7281679" algn="l"/>
              </a:tabLst>
            </a:pPr>
            <a:r>
              <a:rPr lang="en-US" sz="1600" dirty="0"/>
              <a:t>Questions &amp; Answers			15 min</a:t>
            </a:r>
          </a:p>
          <a:p>
            <a:pPr marL="0" indent="0">
              <a:buNone/>
              <a:tabLst>
                <a:tab pos="7281679" algn="l"/>
              </a:tabLst>
            </a:pPr>
            <a:r>
              <a:rPr lang="en-US" sz="1600" dirty="0"/>
              <a:t>		</a:t>
            </a:r>
          </a:p>
          <a:p>
            <a:pPr marL="0" indent="0">
              <a:buNone/>
              <a:tabLst>
                <a:tab pos="7281679" algn="l"/>
              </a:tabLst>
            </a:pPr>
            <a:r>
              <a:rPr lang="en-US" sz="1600" dirty="0"/>
              <a:t>Learner is introduced to the technical basics of NLP through Python and </a:t>
            </a:r>
            <a:r>
              <a:rPr lang="en-US" sz="1600" dirty="0" err="1"/>
              <a:t>Jupyter</a:t>
            </a:r>
            <a:r>
              <a:rPr lang="en-US" sz="1600" dirty="0"/>
              <a:t> Notebook</a:t>
            </a:r>
          </a:p>
          <a:p>
            <a:pPr marL="0" indent="0">
              <a:buNone/>
              <a:tabLst>
                <a:tab pos="7281679" algn="l"/>
              </a:tabLst>
            </a:pPr>
            <a:endParaRPr lang="en-US" sz="1600" dirty="0"/>
          </a:p>
          <a:p>
            <a:pPr marL="0" indent="0">
              <a:buNone/>
              <a:tabLst>
                <a:tab pos="7281679" algn="l"/>
              </a:tabLst>
            </a:pPr>
            <a:r>
              <a:rPr lang="en-US" sz="1600" b="1" dirty="0"/>
              <a:t>Acknowledgements:</a:t>
            </a:r>
          </a:p>
          <a:p>
            <a:pPr>
              <a:tabLst>
                <a:tab pos="7281679" algn="l"/>
              </a:tabLst>
            </a:pPr>
            <a:r>
              <a:rPr lang="en-US" sz="1600" dirty="0"/>
              <a:t>This material was first created by </a:t>
            </a:r>
            <a:r>
              <a:rPr lang="en-US" sz="1600" b="1" dirty="0"/>
              <a:t>Brian Halperin </a:t>
            </a:r>
            <a:r>
              <a:rPr lang="en-US" sz="1600" dirty="0"/>
              <a:t>and </a:t>
            </a:r>
            <a:r>
              <a:rPr lang="en-US" sz="1600" b="1" dirty="0"/>
              <a:t>Kirtyanand Mishra </a:t>
            </a:r>
            <a:r>
              <a:rPr lang="en-US" sz="1600" dirty="0"/>
              <a:t>specifically for Global Innovators Month</a:t>
            </a:r>
          </a:p>
          <a:p>
            <a:pPr>
              <a:tabLst>
                <a:tab pos="7281679" algn="l"/>
              </a:tabLst>
            </a:pPr>
            <a:r>
              <a:rPr lang="en-US" sz="1600" dirty="0" err="1"/>
              <a:t>Jupyter</a:t>
            </a:r>
            <a:r>
              <a:rPr lang="en-US" sz="1600" dirty="0"/>
              <a:t> notebook was inspired by </a:t>
            </a:r>
            <a:r>
              <a:rPr lang="en-US" sz="1600" dirty="0" err="1"/>
              <a:t>Ipython</a:t>
            </a:r>
            <a:r>
              <a:rPr lang="en-US" sz="1600" dirty="0"/>
              <a:t> notebook “text mining (</a:t>
            </a:r>
            <a:r>
              <a:rPr lang="en-US" sz="1600" dirty="0" err="1"/>
              <a:t>nlp</a:t>
            </a:r>
            <a:r>
              <a:rPr lang="en-US" sz="1600" dirty="0"/>
              <a:t>) with python” by Ties De </a:t>
            </a:r>
            <a:r>
              <a:rPr lang="en-US" sz="1600" dirty="0" err="1"/>
              <a:t>Kok</a:t>
            </a:r>
            <a:endParaRPr lang="en-US" sz="1600"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337563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Machine Learning</a:t>
            </a:r>
          </a:p>
        </p:txBody>
      </p:sp>
      <p:pic>
        <p:nvPicPr>
          <p:cNvPr id="6" name="Picture 5"/>
          <p:cNvPicPr>
            <a:picLocks noChangeAspect="1"/>
          </p:cNvPicPr>
          <p:nvPr/>
        </p:nvPicPr>
        <p:blipFill>
          <a:blip r:embed="rId2"/>
          <a:stretch>
            <a:fillRect/>
          </a:stretch>
        </p:blipFill>
        <p:spPr>
          <a:xfrm>
            <a:off x="875085" y="1057308"/>
            <a:ext cx="10477500" cy="5800692"/>
          </a:xfrm>
          <a:prstGeom prst="rect">
            <a:avLst/>
          </a:prstGeom>
        </p:spPr>
      </p:pic>
    </p:spTree>
    <p:extLst>
      <p:ext uri="{BB962C8B-B14F-4D97-AF65-F5344CB8AC3E}">
        <p14:creationId xmlns:p14="http://schemas.microsoft.com/office/powerpoint/2010/main" val="3465753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Machine Learning</a:t>
            </a:r>
          </a:p>
        </p:txBody>
      </p:sp>
      <p:sp>
        <p:nvSpPr>
          <p:cNvPr id="5" name="Text Placeholder 3"/>
          <p:cNvSpPr>
            <a:spLocks noGrp="1"/>
          </p:cNvSpPr>
          <p:nvPr>
            <p:ph type="body" sz="quarter" idx="4294967295"/>
          </p:nvPr>
        </p:nvSpPr>
        <p:spPr>
          <a:xfrm>
            <a:off x="227349" y="1148607"/>
            <a:ext cx="11700000" cy="504056"/>
          </a:xfrm>
        </p:spPr>
        <p:txBody>
          <a:bodyPr>
            <a:normAutofit/>
          </a:bodyPr>
          <a:lstStyle/>
          <a:p>
            <a:r>
              <a:rPr lang="en-US" sz="1800" dirty="0">
                <a:latin typeface="Calibri" panose="020F0502020204030204" pitchFamily="34" charset="0"/>
                <a:cs typeface="Calibri" panose="020F0502020204030204" pitchFamily="34" charset="0"/>
              </a:rPr>
              <a:t>Naïve Bayes Estimator</a:t>
            </a:r>
          </a:p>
        </p:txBody>
      </p:sp>
      <p:pic>
        <p:nvPicPr>
          <p:cNvPr id="4" name="Picture 3"/>
          <p:cNvPicPr>
            <a:picLocks noChangeAspect="1"/>
          </p:cNvPicPr>
          <p:nvPr/>
        </p:nvPicPr>
        <p:blipFill>
          <a:blip r:embed="rId2"/>
          <a:stretch>
            <a:fillRect/>
          </a:stretch>
        </p:blipFill>
        <p:spPr>
          <a:xfrm>
            <a:off x="590937" y="2102118"/>
            <a:ext cx="4420217" cy="2800741"/>
          </a:xfrm>
          <a:prstGeom prst="rect">
            <a:avLst/>
          </a:prstGeom>
        </p:spPr>
      </p:pic>
      <p:pic>
        <p:nvPicPr>
          <p:cNvPr id="7" name="Picture 6"/>
          <p:cNvPicPr>
            <a:picLocks noChangeAspect="1"/>
          </p:cNvPicPr>
          <p:nvPr/>
        </p:nvPicPr>
        <p:blipFill>
          <a:blip r:embed="rId3"/>
          <a:stretch>
            <a:fillRect/>
          </a:stretch>
        </p:blipFill>
        <p:spPr>
          <a:xfrm>
            <a:off x="6214729" y="1906137"/>
            <a:ext cx="5249008" cy="3505689"/>
          </a:xfrm>
          <a:prstGeom prst="rect">
            <a:avLst/>
          </a:prstGeom>
        </p:spPr>
      </p:pic>
      <p:sp>
        <p:nvSpPr>
          <p:cNvPr id="8" name="Right Arrow 7"/>
          <p:cNvSpPr/>
          <p:nvPr/>
        </p:nvSpPr>
        <p:spPr>
          <a:xfrm>
            <a:off x="5217780" y="3237712"/>
            <a:ext cx="947231" cy="529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018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Machine Learning</a:t>
            </a:r>
          </a:p>
        </p:txBody>
      </p:sp>
      <p:pic>
        <p:nvPicPr>
          <p:cNvPr id="3" name="Picture 2"/>
          <p:cNvPicPr>
            <a:picLocks noChangeAspect="1"/>
          </p:cNvPicPr>
          <p:nvPr/>
        </p:nvPicPr>
        <p:blipFill>
          <a:blip r:embed="rId2"/>
          <a:stretch>
            <a:fillRect/>
          </a:stretch>
        </p:blipFill>
        <p:spPr>
          <a:xfrm>
            <a:off x="0" y="1999655"/>
            <a:ext cx="11569908" cy="3653654"/>
          </a:xfrm>
          <a:prstGeom prst="rect">
            <a:avLst/>
          </a:prstGeom>
        </p:spPr>
      </p:pic>
    </p:spTree>
    <p:extLst>
      <p:ext uri="{BB962C8B-B14F-4D97-AF65-F5344CB8AC3E}">
        <p14:creationId xmlns:p14="http://schemas.microsoft.com/office/powerpoint/2010/main" val="2973964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Machine Learning</a:t>
            </a:r>
          </a:p>
        </p:txBody>
      </p:sp>
      <p:sp>
        <p:nvSpPr>
          <p:cNvPr id="4" name="Text Placeholder 3"/>
          <p:cNvSpPr>
            <a:spLocks noGrp="1"/>
          </p:cNvSpPr>
          <p:nvPr>
            <p:ph type="body" sz="quarter" idx="4294967295"/>
          </p:nvPr>
        </p:nvSpPr>
        <p:spPr>
          <a:xfrm>
            <a:off x="227349" y="1148607"/>
            <a:ext cx="11700000" cy="504056"/>
          </a:xfrm>
        </p:spPr>
        <p:txBody>
          <a:bodyPr>
            <a:normAutofit/>
          </a:bodyPr>
          <a:lstStyle/>
          <a:p>
            <a:r>
              <a:rPr lang="en-US" dirty="0"/>
              <a:t>Support Vector Machines</a:t>
            </a:r>
          </a:p>
        </p:txBody>
      </p:sp>
      <p:pic>
        <p:nvPicPr>
          <p:cNvPr id="5" name="Picture 4"/>
          <p:cNvPicPr>
            <a:picLocks noChangeAspect="1"/>
          </p:cNvPicPr>
          <p:nvPr/>
        </p:nvPicPr>
        <p:blipFill>
          <a:blip r:embed="rId2"/>
          <a:stretch>
            <a:fillRect/>
          </a:stretch>
        </p:blipFill>
        <p:spPr>
          <a:xfrm>
            <a:off x="37563" y="2133600"/>
            <a:ext cx="5191850" cy="2962688"/>
          </a:xfrm>
          <a:prstGeom prst="rect">
            <a:avLst/>
          </a:prstGeom>
        </p:spPr>
      </p:pic>
      <p:pic>
        <p:nvPicPr>
          <p:cNvPr id="7" name="Picture 6"/>
          <p:cNvPicPr>
            <a:picLocks noChangeAspect="1"/>
          </p:cNvPicPr>
          <p:nvPr/>
        </p:nvPicPr>
        <p:blipFill>
          <a:blip r:embed="rId3"/>
          <a:stretch>
            <a:fillRect/>
          </a:stretch>
        </p:blipFill>
        <p:spPr>
          <a:xfrm>
            <a:off x="6077349" y="1696370"/>
            <a:ext cx="5630061" cy="3496163"/>
          </a:xfrm>
          <a:prstGeom prst="rect">
            <a:avLst/>
          </a:prstGeom>
        </p:spPr>
      </p:pic>
      <p:sp>
        <p:nvSpPr>
          <p:cNvPr id="6" name="Right Arrow 5"/>
          <p:cNvSpPr/>
          <p:nvPr/>
        </p:nvSpPr>
        <p:spPr>
          <a:xfrm>
            <a:off x="5410200" y="3352801"/>
            <a:ext cx="923026"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5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Machine Learning</a:t>
            </a:r>
          </a:p>
        </p:txBody>
      </p:sp>
      <p:sp>
        <p:nvSpPr>
          <p:cNvPr id="4" name="Text Placeholder 3"/>
          <p:cNvSpPr>
            <a:spLocks noGrp="1"/>
          </p:cNvSpPr>
          <p:nvPr>
            <p:ph type="body" sz="quarter" idx="4294967295"/>
          </p:nvPr>
        </p:nvSpPr>
        <p:spPr>
          <a:xfrm>
            <a:off x="227349" y="1148607"/>
            <a:ext cx="11700000" cy="504056"/>
          </a:xfrm>
        </p:spPr>
        <p:txBody>
          <a:bodyPr>
            <a:normAutofit/>
          </a:bodyPr>
          <a:lstStyle/>
          <a:p>
            <a:r>
              <a:rPr lang="en-US" dirty="0"/>
              <a:t>Support Vector Machines</a:t>
            </a:r>
          </a:p>
        </p:txBody>
      </p:sp>
      <p:pic>
        <p:nvPicPr>
          <p:cNvPr id="3" name="Picture 2"/>
          <p:cNvPicPr>
            <a:picLocks noChangeAspect="1"/>
          </p:cNvPicPr>
          <p:nvPr/>
        </p:nvPicPr>
        <p:blipFill>
          <a:blip r:embed="rId2"/>
          <a:stretch>
            <a:fillRect/>
          </a:stretch>
        </p:blipFill>
        <p:spPr>
          <a:xfrm>
            <a:off x="914400" y="1828800"/>
            <a:ext cx="9428771" cy="3219581"/>
          </a:xfrm>
          <a:prstGeom prst="rect">
            <a:avLst/>
          </a:prstGeom>
        </p:spPr>
      </p:pic>
    </p:spTree>
    <p:extLst>
      <p:ext uri="{BB962C8B-B14F-4D97-AF65-F5344CB8AC3E}">
        <p14:creationId xmlns:p14="http://schemas.microsoft.com/office/powerpoint/2010/main" val="3028893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Machine Learning</a:t>
            </a:r>
          </a:p>
        </p:txBody>
      </p:sp>
      <p:sp>
        <p:nvSpPr>
          <p:cNvPr id="4" name="Text Placeholder 3"/>
          <p:cNvSpPr>
            <a:spLocks noGrp="1"/>
          </p:cNvSpPr>
          <p:nvPr>
            <p:ph type="body" sz="quarter" idx="4294967295"/>
          </p:nvPr>
        </p:nvSpPr>
        <p:spPr>
          <a:xfrm>
            <a:off x="227349" y="1148607"/>
            <a:ext cx="11700000" cy="504056"/>
          </a:xfrm>
        </p:spPr>
        <p:txBody>
          <a:bodyPr>
            <a:normAutofit/>
          </a:bodyPr>
          <a:lstStyle/>
          <a:p>
            <a:r>
              <a:rPr lang="en-US" dirty="0"/>
              <a:t>Unsupervised Learning - Latent </a:t>
            </a:r>
            <a:r>
              <a:rPr lang="en-US" dirty="0" err="1"/>
              <a:t>Dirich</a:t>
            </a:r>
            <a:r>
              <a:rPr lang="en-US" dirty="0"/>
              <a:t> Allocation</a:t>
            </a:r>
          </a:p>
        </p:txBody>
      </p:sp>
      <p:pic>
        <p:nvPicPr>
          <p:cNvPr id="5" name="Picture 4"/>
          <p:cNvPicPr>
            <a:picLocks noChangeAspect="1"/>
          </p:cNvPicPr>
          <p:nvPr/>
        </p:nvPicPr>
        <p:blipFill>
          <a:blip r:embed="rId2"/>
          <a:stretch>
            <a:fillRect/>
          </a:stretch>
        </p:blipFill>
        <p:spPr>
          <a:xfrm>
            <a:off x="1794008" y="1459263"/>
            <a:ext cx="7991918" cy="5216365"/>
          </a:xfrm>
          <a:prstGeom prst="rect">
            <a:avLst/>
          </a:prstGeom>
        </p:spPr>
      </p:pic>
    </p:spTree>
    <p:extLst>
      <p:ext uri="{BB962C8B-B14F-4D97-AF65-F5344CB8AC3E}">
        <p14:creationId xmlns:p14="http://schemas.microsoft.com/office/powerpoint/2010/main" val="2809105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a:t>Machine Learning</a:t>
            </a:r>
          </a:p>
        </p:txBody>
      </p:sp>
      <p:sp>
        <p:nvSpPr>
          <p:cNvPr id="4" name="Text Placeholder 3"/>
          <p:cNvSpPr>
            <a:spLocks noGrp="1"/>
          </p:cNvSpPr>
          <p:nvPr>
            <p:ph type="body" sz="quarter" idx="4294967295"/>
          </p:nvPr>
        </p:nvSpPr>
        <p:spPr>
          <a:xfrm>
            <a:off x="227349" y="1148607"/>
            <a:ext cx="11700000" cy="504056"/>
          </a:xfrm>
        </p:spPr>
        <p:txBody>
          <a:bodyPr>
            <a:normAutofit/>
          </a:bodyPr>
          <a:lstStyle/>
          <a:p>
            <a:r>
              <a:rPr lang="en-US" dirty="0"/>
              <a:t>Unsupervised Learning - Latent </a:t>
            </a:r>
            <a:r>
              <a:rPr lang="en-US" dirty="0" err="1"/>
              <a:t>Dirich</a:t>
            </a:r>
            <a:r>
              <a:rPr lang="en-US" dirty="0"/>
              <a:t> Allocation</a:t>
            </a:r>
          </a:p>
        </p:txBody>
      </p:sp>
      <p:pic>
        <p:nvPicPr>
          <p:cNvPr id="3" name="Picture 2"/>
          <p:cNvPicPr>
            <a:picLocks noChangeAspect="1"/>
          </p:cNvPicPr>
          <p:nvPr/>
        </p:nvPicPr>
        <p:blipFill>
          <a:blip r:embed="rId2"/>
          <a:stretch>
            <a:fillRect/>
          </a:stretch>
        </p:blipFill>
        <p:spPr>
          <a:xfrm>
            <a:off x="1095391" y="1413552"/>
            <a:ext cx="9389150" cy="5260439"/>
          </a:xfrm>
          <a:prstGeom prst="rect">
            <a:avLst/>
          </a:prstGeom>
        </p:spPr>
      </p:pic>
    </p:spTree>
    <p:extLst>
      <p:ext uri="{BB962C8B-B14F-4D97-AF65-F5344CB8AC3E}">
        <p14:creationId xmlns:p14="http://schemas.microsoft.com/office/powerpoint/2010/main" val="1385559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dirty="0" err="1"/>
              <a:t>PyLDAvis</a:t>
            </a:r>
            <a:endParaRPr lang="en-US" dirty="0"/>
          </a:p>
        </p:txBody>
      </p:sp>
      <p:pic>
        <p:nvPicPr>
          <p:cNvPr id="5" name="Picture 4"/>
          <p:cNvPicPr>
            <a:picLocks noChangeAspect="1"/>
          </p:cNvPicPr>
          <p:nvPr/>
        </p:nvPicPr>
        <p:blipFill>
          <a:blip r:embed="rId2"/>
          <a:stretch>
            <a:fillRect/>
          </a:stretch>
        </p:blipFill>
        <p:spPr>
          <a:xfrm>
            <a:off x="914400" y="1104900"/>
            <a:ext cx="10291409" cy="5490082"/>
          </a:xfrm>
          <a:prstGeom prst="rect">
            <a:avLst/>
          </a:prstGeom>
        </p:spPr>
      </p:pic>
    </p:spTree>
    <p:extLst>
      <p:ext uri="{BB962C8B-B14F-4D97-AF65-F5344CB8AC3E}">
        <p14:creationId xmlns:p14="http://schemas.microsoft.com/office/powerpoint/2010/main" val="2184458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171"/>
            <a:ext cx="12192000" cy="6860666"/>
          </a:xfrm>
          <a:prstGeom prst="rect">
            <a:avLst/>
          </a:prstGeom>
        </p:spPr>
      </p:pic>
      <p:sp>
        <p:nvSpPr>
          <p:cNvPr id="5" name="Title 7"/>
          <p:cNvSpPr txBox="1">
            <a:spLocks/>
          </p:cNvSpPr>
          <p:nvPr/>
        </p:nvSpPr>
        <p:spPr>
          <a:xfrm>
            <a:off x="475163" y="1766749"/>
            <a:ext cx="6995020"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2800" b="1" dirty="0">
                <a:solidFill>
                  <a:schemeClr val="tx1"/>
                </a:solidFill>
              </a:rPr>
              <a:t>Chapter 4:</a:t>
            </a:r>
            <a:br>
              <a:rPr lang="en-US" sz="2800" b="1" dirty="0">
                <a:solidFill>
                  <a:schemeClr val="tx1"/>
                </a:solidFill>
              </a:rPr>
            </a:br>
            <a:r>
              <a:rPr lang="en-US" sz="4800" b="1" dirty="0">
                <a:solidFill>
                  <a:schemeClr val="tx1"/>
                </a:solidFill>
                <a:latin typeface="Ubuntu" panose="020B0504030602030204" pitchFamily="34" charset="0"/>
              </a:rPr>
              <a:t>Questions</a:t>
            </a:r>
            <a:endParaRPr lang="en-US" sz="4800" b="1" i="1" dirty="0">
              <a:solidFill>
                <a:schemeClr val="tx1"/>
              </a:solidFill>
              <a:latin typeface="Ubuntu" panose="020B0504030602030204" pitchFamily="34" charset="0"/>
            </a:endParaRPr>
          </a:p>
        </p:txBody>
      </p:sp>
    </p:spTree>
    <p:extLst>
      <p:ext uri="{BB962C8B-B14F-4D97-AF65-F5344CB8AC3E}">
        <p14:creationId xmlns:p14="http://schemas.microsoft.com/office/powerpoint/2010/main" val="1914014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 name="Oval 20">
            <a:extLst>
              <a:ext uri="{FF2B5EF4-FFF2-40B4-BE49-F238E27FC236}">
                <a16:creationId xmlns:a16="http://schemas.microsoft.com/office/drawing/2014/main" id="{1EFB3510-D39A-47CF-8191-109DDF9E53D5}"/>
              </a:ext>
            </a:extLst>
          </p:cNvPr>
          <p:cNvSpPr/>
          <p:nvPr/>
        </p:nvSpPr>
        <p:spPr>
          <a:xfrm>
            <a:off x="1210094" y="1630089"/>
            <a:ext cx="3665771" cy="346412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3200" b="1" dirty="0">
                <a:latin typeface="Ubuntu" panose="020B0504030602030204" pitchFamily="34" charset="0"/>
              </a:rPr>
              <a:t>Next Week’s </a:t>
            </a:r>
          </a:p>
          <a:p>
            <a:pPr algn="ctr"/>
            <a:r>
              <a:rPr lang="pt-PT" sz="3200" b="1" dirty="0">
                <a:latin typeface="Ubuntu" panose="020B0504030602030204" pitchFamily="34" charset="0"/>
              </a:rPr>
              <a:t>Session</a:t>
            </a:r>
          </a:p>
        </p:txBody>
      </p:sp>
      <p:sp>
        <p:nvSpPr>
          <p:cNvPr id="2" name="Rectangle 1"/>
          <p:cNvSpPr/>
          <p:nvPr/>
        </p:nvSpPr>
        <p:spPr>
          <a:xfrm>
            <a:off x="5177050" y="2484989"/>
            <a:ext cx="6096000" cy="2031325"/>
          </a:xfrm>
          <a:prstGeom prst="rect">
            <a:avLst/>
          </a:prstGeom>
        </p:spPr>
        <p:txBody>
          <a:bodyPr>
            <a:spAutoFit/>
          </a:bodyPr>
          <a:lstStyle/>
          <a:p>
            <a:r>
              <a:rPr lang="en-US" b="1" dirty="0">
                <a:solidFill>
                  <a:srgbClr val="212529"/>
                </a:solidFill>
                <a:latin typeface="Ubuntu" panose="020B0504030602030204" pitchFamily="34" charset="0"/>
              </a:rPr>
              <a:t>During this workshop you’ll learn:</a:t>
            </a:r>
          </a:p>
          <a:p>
            <a:pPr marL="285750" indent="-285750">
              <a:buFont typeface="Arial" panose="020B0604020202020204" pitchFamily="34" charset="0"/>
              <a:buChar char="•"/>
            </a:pPr>
            <a:r>
              <a:rPr lang="en-US" dirty="0">
                <a:solidFill>
                  <a:srgbClr val="212529"/>
                </a:solidFill>
                <a:latin typeface="Ubuntu" panose="020B0504030602030204" pitchFamily="34" charset="0"/>
              </a:rPr>
              <a:t>The basics of how to build skills for Amazon Alexa to run on Alexa devices like the Amazon Tap or Echo</a:t>
            </a:r>
          </a:p>
          <a:p>
            <a:pPr marL="285750" indent="-285750">
              <a:buFont typeface="Arial" panose="020B0604020202020204" pitchFamily="34" charset="0"/>
              <a:buChar char="•"/>
            </a:pPr>
            <a:r>
              <a:rPr lang="en-US" dirty="0">
                <a:solidFill>
                  <a:srgbClr val="212529"/>
                </a:solidFill>
                <a:latin typeface="Ubuntu" panose="020B0504030602030204" pitchFamily="34" charset="0"/>
              </a:rPr>
              <a:t>Alexa Skills Kit</a:t>
            </a:r>
          </a:p>
          <a:p>
            <a:pPr marL="285750" indent="-285750">
              <a:buFont typeface="Arial" panose="020B0604020202020204" pitchFamily="34" charset="0"/>
              <a:buChar char="•"/>
            </a:pPr>
            <a:r>
              <a:rPr lang="en-US" dirty="0">
                <a:solidFill>
                  <a:srgbClr val="212529"/>
                </a:solidFill>
                <a:latin typeface="Ubuntu" panose="020B0504030602030204" pitchFamily="34" charset="0"/>
              </a:rPr>
              <a:t>Developing your first skill</a:t>
            </a:r>
          </a:p>
          <a:p>
            <a:pPr marL="285750" indent="-285750">
              <a:buFont typeface="Arial" panose="020B0604020202020204" pitchFamily="34" charset="0"/>
              <a:buChar char="•"/>
            </a:pPr>
            <a:r>
              <a:rPr lang="en-US" dirty="0">
                <a:solidFill>
                  <a:srgbClr val="212529"/>
                </a:solidFill>
                <a:latin typeface="Ubuntu" panose="020B0504030602030204" pitchFamily="34" charset="0"/>
              </a:rPr>
              <a:t>Deploying your skill to AWS Lambda</a:t>
            </a:r>
          </a:p>
          <a:p>
            <a:pPr marL="285750" indent="-285750">
              <a:buFont typeface="Arial" panose="020B0604020202020204" pitchFamily="34" charset="0"/>
              <a:buChar char="•"/>
            </a:pPr>
            <a:r>
              <a:rPr lang="en-US" dirty="0">
                <a:solidFill>
                  <a:srgbClr val="212529"/>
                </a:solidFill>
                <a:latin typeface="Ubuntu" panose="020B0504030602030204" pitchFamily="34" charset="0"/>
              </a:rPr>
              <a:t>Submitting your skill for publication</a:t>
            </a:r>
            <a:endParaRPr lang="en-US" dirty="0">
              <a:latin typeface="Ubuntu" panose="020B0504030602030204" pitchFamily="34" charset="0"/>
            </a:endParaRPr>
          </a:p>
        </p:txBody>
      </p:sp>
    </p:spTree>
    <p:extLst>
      <p:ext uri="{BB962C8B-B14F-4D97-AF65-F5344CB8AC3E}">
        <p14:creationId xmlns:p14="http://schemas.microsoft.com/office/powerpoint/2010/main" val="242639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171"/>
            <a:ext cx="12192000" cy="6860666"/>
          </a:xfrm>
          <a:prstGeom prst="rect">
            <a:avLst/>
          </a:prstGeom>
        </p:spPr>
      </p:pic>
      <p:sp>
        <p:nvSpPr>
          <p:cNvPr id="5" name="Title 7"/>
          <p:cNvSpPr txBox="1">
            <a:spLocks/>
          </p:cNvSpPr>
          <p:nvPr/>
        </p:nvSpPr>
        <p:spPr>
          <a:xfrm>
            <a:off x="475163" y="1766749"/>
            <a:ext cx="6995020"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2800" b="1" dirty="0">
                <a:solidFill>
                  <a:schemeClr val="tx1"/>
                </a:solidFill>
              </a:rPr>
              <a:t>Chapter 1:</a:t>
            </a:r>
            <a:br>
              <a:rPr lang="en-US" sz="2800" b="1" dirty="0">
                <a:solidFill>
                  <a:schemeClr val="tx1"/>
                </a:solidFill>
              </a:rPr>
            </a:br>
            <a:r>
              <a:rPr lang="en-US" sz="4800" b="1" dirty="0">
                <a:solidFill>
                  <a:schemeClr val="tx1"/>
                </a:solidFill>
                <a:latin typeface="Ubuntu" panose="020B0504030602030204" pitchFamily="34" charset="0"/>
              </a:rPr>
              <a:t>Introduction</a:t>
            </a:r>
            <a:endParaRPr lang="en-US" sz="4800" b="1" i="1" dirty="0">
              <a:solidFill>
                <a:schemeClr val="tx1"/>
              </a:solidFill>
              <a:latin typeface="Ubuntu" panose="020B0504030602030204" pitchFamily="34" charset="0"/>
            </a:endParaRPr>
          </a:p>
        </p:txBody>
      </p:sp>
    </p:spTree>
    <p:extLst>
      <p:ext uri="{BB962C8B-B14F-4D97-AF65-F5344CB8AC3E}">
        <p14:creationId xmlns:p14="http://schemas.microsoft.com/office/powerpoint/2010/main" val="31563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668" y="1"/>
            <a:ext cx="12170664" cy="4531057"/>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itle 7"/>
          <p:cNvSpPr txBox="1">
            <a:spLocks/>
          </p:cNvSpPr>
          <p:nvPr/>
        </p:nvSpPr>
        <p:spPr>
          <a:xfrm>
            <a:off x="10668" y="2265529"/>
            <a:ext cx="12170664"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pPr algn="ctr"/>
            <a:r>
              <a:rPr lang="en-US" sz="9600" b="1" dirty="0">
                <a:solidFill>
                  <a:schemeClr val="bg1"/>
                </a:solidFill>
                <a:latin typeface="Ubuntu" panose="020B0504030602030204" pitchFamily="34" charset="0"/>
              </a:rPr>
              <a:t>Thank you</a:t>
            </a:r>
            <a:endParaRPr lang="en-US" sz="23900" b="1" i="1" dirty="0">
              <a:solidFill>
                <a:schemeClr val="bg1"/>
              </a:solidFill>
              <a:latin typeface="Ubuntu" panose="020B050403060203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0324" y="5356198"/>
            <a:ext cx="890575" cy="791050"/>
          </a:xfrm>
          <a:prstGeom prst="rect">
            <a:avLst/>
          </a:prstGeom>
        </p:spPr>
      </p:pic>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2383578" y="5534326"/>
            <a:ext cx="2766060" cy="617115"/>
          </a:xfrm>
          <a:prstGeom prst="rect">
            <a:avLst/>
          </a:prstGeom>
        </p:spPr>
      </p:pic>
      <p:pic>
        <p:nvPicPr>
          <p:cNvPr id="8" name="Picture 7" descr="Our_Universcity_Logotype-01.png"/>
          <p:cNvPicPr>
            <a:picLocks noChangeAspect="1"/>
          </p:cNvPicPr>
          <p:nvPr/>
        </p:nvPicPr>
        <p:blipFill>
          <a:blip r:embed="rId5" cstate="print"/>
          <a:stretch>
            <a:fillRect/>
          </a:stretch>
        </p:blipFill>
        <p:spPr>
          <a:xfrm>
            <a:off x="5663036" y="5436253"/>
            <a:ext cx="2613890" cy="630940"/>
          </a:xfrm>
          <a:prstGeom prst="rect">
            <a:avLst/>
          </a:prstGeom>
        </p:spPr>
      </p:pic>
      <p:sp>
        <p:nvSpPr>
          <p:cNvPr id="11" name="TextBox 10"/>
          <p:cNvSpPr txBox="1"/>
          <p:nvPr/>
        </p:nvSpPr>
        <p:spPr>
          <a:xfrm>
            <a:off x="1524000" y="1350842"/>
            <a:ext cx="9144000" cy="400110"/>
          </a:xfrm>
          <a:prstGeom prst="rect">
            <a:avLst/>
          </a:prstGeom>
          <a:noFill/>
        </p:spPr>
        <p:txBody>
          <a:bodyPr wrap="square" rtlCol="0">
            <a:spAutoFit/>
          </a:bodyPr>
          <a:lstStyle/>
          <a:p>
            <a:pPr algn="ctr"/>
            <a:r>
              <a:rPr lang="en-US" sz="2000" dirty="0">
                <a:solidFill>
                  <a:schemeClr val="bg1"/>
                </a:solidFill>
                <a:latin typeface="Ubuntu" panose="020B0504030602030204" pitchFamily="34" charset="0"/>
              </a:rPr>
              <a:t>- End of Presentation - </a:t>
            </a:r>
          </a:p>
        </p:txBody>
      </p:sp>
    </p:spTree>
    <p:extLst>
      <p:ext uri="{BB962C8B-B14F-4D97-AF65-F5344CB8AC3E}">
        <p14:creationId xmlns:p14="http://schemas.microsoft.com/office/powerpoint/2010/main" val="182944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Introduction</a:t>
            </a:r>
            <a:endParaRPr lang="en-GB" dirty="0"/>
          </a:p>
        </p:txBody>
      </p:sp>
      <p:sp>
        <p:nvSpPr>
          <p:cNvPr id="5" name="Text Placeholder 4"/>
          <p:cNvSpPr>
            <a:spLocks noGrp="1"/>
          </p:cNvSpPr>
          <p:nvPr>
            <p:ph type="body" sz="quarter" idx="10"/>
          </p:nvPr>
        </p:nvSpPr>
        <p:spPr>
          <a:xfrm>
            <a:off x="227348" y="1815352"/>
            <a:ext cx="10431553" cy="907941"/>
          </a:xfrm>
        </p:spPr>
        <p:txBody>
          <a:bodyPr/>
          <a:lstStyle/>
          <a:p>
            <a:pPr marL="457200" lvl="1" indent="0">
              <a:buNone/>
            </a:pPr>
            <a:r>
              <a:rPr lang="en-US" dirty="0"/>
              <a:t>We will be walking through the “NLP Notebook” available for download from the Global Innovators Month website. You can follow along in the notebook, or just follow along with the deck.</a:t>
            </a:r>
          </a:p>
          <a:p>
            <a:endParaRPr lang="en-GB" dirty="0"/>
          </a:p>
        </p:txBody>
      </p:sp>
    </p:spTree>
    <p:extLst>
      <p:ext uri="{BB962C8B-B14F-4D97-AF65-F5344CB8AC3E}">
        <p14:creationId xmlns:p14="http://schemas.microsoft.com/office/powerpoint/2010/main" val="93888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2263" y="1524000"/>
            <a:ext cx="11014200" cy="2677656"/>
          </a:xfrm>
        </p:spPr>
        <p:txBody>
          <a:bodyPr/>
          <a:lstStyle/>
          <a:p>
            <a:pPr marL="0" indent="0">
              <a:buNone/>
            </a:pPr>
            <a:r>
              <a:rPr lang="en-US" dirty="0"/>
              <a:t>The </a:t>
            </a:r>
            <a:r>
              <a:rPr lang="en-US" dirty="0" err="1"/>
              <a:t>Ipython</a:t>
            </a:r>
            <a:r>
              <a:rPr lang="en-US" dirty="0"/>
              <a:t> notebook contains code examples to get you started with Natural Language Processing (NLP) / Text Mining for Research and Data Science purposes.  </a:t>
            </a:r>
          </a:p>
          <a:p>
            <a:pPr marL="0" indent="0">
              <a:buNone/>
            </a:pPr>
            <a:endParaRPr lang="en-US" dirty="0"/>
          </a:p>
          <a:p>
            <a:pPr marL="0" indent="0">
              <a:buNone/>
            </a:pPr>
            <a:r>
              <a:rPr lang="en-US" b="1" dirty="0"/>
              <a:t>In the large scheme of things there are roughly 4 steps:  </a:t>
            </a:r>
            <a:endParaRPr lang="en-US" dirty="0"/>
          </a:p>
          <a:p>
            <a:pPr>
              <a:buFont typeface="+mj-lt"/>
              <a:buAutoNum type="arabicPeriod"/>
            </a:pPr>
            <a:r>
              <a:rPr lang="en-US" b="1" dirty="0">
                <a:solidFill>
                  <a:srgbClr val="6964D1"/>
                </a:solidFill>
              </a:rPr>
              <a:t>Identify</a:t>
            </a:r>
            <a:r>
              <a:rPr lang="en-US" dirty="0"/>
              <a:t> a data source  </a:t>
            </a:r>
          </a:p>
          <a:p>
            <a:pPr>
              <a:buFont typeface="+mj-lt"/>
              <a:buAutoNum type="arabicPeriod"/>
            </a:pPr>
            <a:r>
              <a:rPr lang="en-US" b="1" dirty="0">
                <a:solidFill>
                  <a:srgbClr val="6964D1"/>
                </a:solidFill>
              </a:rPr>
              <a:t>Gather</a:t>
            </a:r>
            <a:r>
              <a:rPr lang="en-US" dirty="0"/>
              <a:t> the data  </a:t>
            </a:r>
          </a:p>
          <a:p>
            <a:pPr>
              <a:buFont typeface="+mj-lt"/>
              <a:buAutoNum type="arabicPeriod"/>
            </a:pPr>
            <a:r>
              <a:rPr lang="en-US" b="1" dirty="0">
                <a:solidFill>
                  <a:srgbClr val="6964D1"/>
                </a:solidFill>
              </a:rPr>
              <a:t>Process</a:t>
            </a:r>
            <a:r>
              <a:rPr lang="en-US" dirty="0"/>
              <a:t> the data  </a:t>
            </a:r>
          </a:p>
          <a:p>
            <a:pPr>
              <a:buFont typeface="+mj-lt"/>
              <a:buAutoNum type="arabicPeriod"/>
            </a:pPr>
            <a:r>
              <a:rPr lang="en-US" b="1" dirty="0">
                <a:solidFill>
                  <a:srgbClr val="6964D1"/>
                </a:solidFill>
              </a:rPr>
              <a:t>Analyze</a:t>
            </a:r>
            <a:r>
              <a:rPr lang="en-US" dirty="0"/>
              <a:t> the data </a:t>
            </a:r>
            <a:endParaRPr lang="en-GB" dirty="0"/>
          </a:p>
        </p:txBody>
      </p:sp>
      <p:sp>
        <p:nvSpPr>
          <p:cNvPr id="6" name="Title 3"/>
          <p:cNvSpPr>
            <a:spLocks noGrp="1"/>
          </p:cNvSpPr>
          <p:nvPr>
            <p:ph type="title"/>
          </p:nvPr>
        </p:nvSpPr>
        <p:spPr>
          <a:xfrm>
            <a:off x="227349" y="0"/>
            <a:ext cx="11125236" cy="1104900"/>
          </a:xfrm>
        </p:spPr>
        <p:txBody>
          <a:bodyPr/>
          <a:lstStyle/>
          <a:p>
            <a:r>
              <a:rPr lang="en-US" dirty="0"/>
              <a:t>Introduction</a:t>
            </a:r>
            <a:endParaRPr lang="en-GB" dirty="0"/>
          </a:p>
        </p:txBody>
      </p:sp>
    </p:spTree>
    <p:extLst>
      <p:ext uri="{BB962C8B-B14F-4D97-AF65-F5344CB8AC3E}">
        <p14:creationId xmlns:p14="http://schemas.microsoft.com/office/powerpoint/2010/main" val="182971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171"/>
            <a:ext cx="12192000" cy="6860666"/>
          </a:xfrm>
          <a:prstGeom prst="rect">
            <a:avLst/>
          </a:prstGeom>
        </p:spPr>
      </p:pic>
      <p:sp>
        <p:nvSpPr>
          <p:cNvPr id="5" name="Title 7"/>
          <p:cNvSpPr txBox="1">
            <a:spLocks/>
          </p:cNvSpPr>
          <p:nvPr/>
        </p:nvSpPr>
        <p:spPr>
          <a:xfrm>
            <a:off x="475163" y="1766749"/>
            <a:ext cx="6995020"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2800" b="1" dirty="0">
                <a:solidFill>
                  <a:schemeClr val="tx1"/>
                </a:solidFill>
              </a:rPr>
              <a:t>Chapter 2:</a:t>
            </a:r>
            <a:br>
              <a:rPr lang="en-US" sz="2800" b="1" dirty="0">
                <a:solidFill>
                  <a:schemeClr val="tx1"/>
                </a:solidFill>
              </a:rPr>
            </a:br>
            <a:r>
              <a:rPr lang="en-US" sz="4800" b="1" dirty="0">
                <a:solidFill>
                  <a:schemeClr val="tx1"/>
                </a:solidFill>
                <a:latin typeface="Ubuntu" panose="020B0504030602030204" pitchFamily="34" charset="0"/>
              </a:rPr>
              <a:t>NLP Methods</a:t>
            </a:r>
            <a:endParaRPr lang="en-US" sz="4800" b="1" i="1" dirty="0">
              <a:solidFill>
                <a:schemeClr val="tx1"/>
              </a:solidFill>
              <a:latin typeface="Ubuntu" panose="020B0504030602030204" pitchFamily="34" charset="0"/>
            </a:endParaRPr>
          </a:p>
        </p:txBody>
      </p:sp>
    </p:spTree>
    <p:extLst>
      <p:ext uri="{BB962C8B-B14F-4D97-AF65-F5344CB8AC3E}">
        <p14:creationId xmlns:p14="http://schemas.microsoft.com/office/powerpoint/2010/main" val="99981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NLP Tools</a:t>
            </a:r>
            <a:endParaRPr lang="en-GB" dirty="0"/>
          </a:p>
        </p:txBody>
      </p:sp>
      <p:sp>
        <p:nvSpPr>
          <p:cNvPr id="3" name="TextBox 2"/>
          <p:cNvSpPr txBox="1"/>
          <p:nvPr/>
        </p:nvSpPr>
        <p:spPr>
          <a:xfrm>
            <a:off x="-125537" y="1131627"/>
            <a:ext cx="10742985" cy="3693319"/>
          </a:xfrm>
          <a:prstGeom prst="rect">
            <a:avLst/>
          </a:prstGeom>
          <a:noFill/>
        </p:spPr>
        <p:txBody>
          <a:bodyPr wrap="square" rtlCol="0">
            <a:spAutoFit/>
          </a:bodyPr>
          <a:lstStyle/>
          <a:p>
            <a:endParaRPr lang="en-US" dirty="0">
              <a:latin typeface="Calibri" panose="020F0502020204030204" pitchFamily="34" charset="0"/>
              <a:cs typeface="Calibri" panose="020F0502020204030204" pitchFamily="34" charset="0"/>
            </a:endParaRPr>
          </a:p>
          <a:p>
            <a:pPr lvl="1"/>
            <a:r>
              <a:rPr lang="en-US" b="1" dirty="0">
                <a:solidFill>
                  <a:srgbClr val="6964D1"/>
                </a:solidFill>
                <a:latin typeface="Calibri" panose="020F0502020204030204" pitchFamily="34" charset="0"/>
                <a:cs typeface="Calibri" panose="020F0502020204030204" pitchFamily="34" charset="0"/>
              </a:rPr>
              <a:t>Standard NLP Packages</a:t>
            </a:r>
          </a:p>
          <a:p>
            <a:pPr marL="1371600" lvl="2" indent="-457200">
              <a:buFont typeface="Arial" panose="020B0604020202020204" pitchFamily="34" charset="0"/>
              <a:buChar char="•"/>
            </a:pPr>
            <a:r>
              <a:rPr lang="en-US" dirty="0">
                <a:latin typeface="Calibri" panose="020F0502020204030204" pitchFamily="34" charset="0"/>
                <a:cs typeface="Calibri" panose="020F0502020204030204" pitchFamily="34" charset="0"/>
              </a:rPr>
              <a:t>NLTK</a:t>
            </a:r>
          </a:p>
          <a:p>
            <a:pPr marL="1371600" lvl="2" indent="-457200">
              <a:buFont typeface="Arial" panose="020B0604020202020204" pitchFamily="34" charset="0"/>
              <a:buChar char="•"/>
            </a:pPr>
            <a:r>
              <a:rPr lang="en-US" dirty="0">
                <a:latin typeface="Calibri" panose="020F0502020204030204" pitchFamily="34" charset="0"/>
                <a:cs typeface="Calibri" panose="020F0502020204030204" pitchFamily="34" charset="0"/>
              </a:rPr>
              <a:t>Spacy</a:t>
            </a:r>
          </a:p>
          <a:p>
            <a:pPr marL="1371600" lvl="2" indent="-457200">
              <a:buFont typeface="Arial" panose="020B0604020202020204" pitchFamily="34" charset="0"/>
              <a:buChar char="•"/>
            </a:pPr>
            <a:r>
              <a:rPr lang="en-US" dirty="0" err="1">
                <a:latin typeface="Calibri" panose="020F0502020204030204" pitchFamily="34" charset="0"/>
                <a:cs typeface="Calibri" panose="020F0502020204030204" pitchFamily="34" charset="0"/>
              </a:rPr>
              <a:t>textacy</a:t>
            </a:r>
            <a:endParaRPr lang="en-US" dirty="0">
              <a:latin typeface="Calibri" panose="020F0502020204030204" pitchFamily="34" charset="0"/>
              <a:cs typeface="Calibri" panose="020F0502020204030204" pitchFamily="34" charset="0"/>
            </a:endParaRPr>
          </a:p>
          <a:p>
            <a:pPr marL="1371600" lvl="2" indent="-45720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1"/>
            <a:r>
              <a:rPr lang="en-US" b="1" dirty="0">
                <a:solidFill>
                  <a:srgbClr val="6964D1"/>
                </a:solidFill>
                <a:latin typeface="Calibri" panose="020F0502020204030204" pitchFamily="34" charset="0"/>
                <a:cs typeface="Calibri" panose="020F0502020204030204" pitchFamily="34" charset="0"/>
              </a:rPr>
              <a:t>Other NLP Libraries</a:t>
            </a:r>
          </a:p>
          <a:p>
            <a:pPr marL="1371600" lvl="2" indent="-457200">
              <a:buFont typeface="Arial" panose="020B0604020202020204" pitchFamily="34" charset="0"/>
              <a:buChar char="•"/>
            </a:pPr>
            <a:r>
              <a:rPr lang="en-US" dirty="0" err="1">
                <a:latin typeface="Calibri" panose="020F0502020204030204" pitchFamily="34" charset="0"/>
                <a:cs typeface="Calibri" panose="020F0502020204030204" pitchFamily="34" charset="0"/>
              </a:rPr>
              <a:t>PyLDAvis</a:t>
            </a:r>
            <a:r>
              <a:rPr lang="en-US" dirty="0">
                <a:latin typeface="Calibri" panose="020F0502020204030204" pitchFamily="34" charset="0"/>
                <a:cs typeface="Calibri" panose="020F0502020204030204" pitchFamily="34" charset="0"/>
              </a:rPr>
              <a:t> – LDA visualization</a:t>
            </a:r>
          </a:p>
          <a:p>
            <a:pPr marL="1371600" lvl="2" indent="-457200">
              <a:buFont typeface="Arial" panose="020B0604020202020204" pitchFamily="34" charset="0"/>
              <a:buChar char="•"/>
            </a:pPr>
            <a:r>
              <a:rPr lang="en-US" dirty="0" err="1">
                <a:latin typeface="Calibri" panose="020F0502020204030204" pitchFamily="34" charset="0"/>
                <a:cs typeface="Calibri" panose="020F0502020204030204" pitchFamily="34" charset="0"/>
              </a:rPr>
              <a:t>FuzzyWuzzy</a:t>
            </a:r>
            <a:r>
              <a:rPr lang="en-US" dirty="0">
                <a:latin typeface="Calibri" panose="020F0502020204030204" pitchFamily="34" charset="0"/>
                <a:cs typeface="Calibri" panose="020F0502020204030204" pitchFamily="34" charset="0"/>
              </a:rPr>
              <a:t> – Text similarity </a:t>
            </a:r>
          </a:p>
          <a:p>
            <a:pPr marL="1371600" lvl="2" indent="-457200">
              <a:buFont typeface="Arial" panose="020B0604020202020204" pitchFamily="34" charset="0"/>
              <a:buChar char="•"/>
            </a:pPr>
            <a:r>
              <a:rPr lang="en-US" dirty="0" err="1">
                <a:latin typeface="Calibri" panose="020F0502020204030204" pitchFamily="34" charset="0"/>
                <a:cs typeface="Calibri" panose="020F0502020204030204" pitchFamily="34" charset="0"/>
              </a:rPr>
              <a:t>TextStat</a:t>
            </a:r>
            <a:r>
              <a:rPr lang="en-US" dirty="0">
                <a:latin typeface="Calibri" panose="020F0502020204030204" pitchFamily="34" charset="0"/>
                <a:cs typeface="Calibri" panose="020F0502020204030204" pitchFamily="34" charset="0"/>
              </a:rPr>
              <a:t> – Text statistics</a:t>
            </a:r>
          </a:p>
          <a:p>
            <a:pPr marL="1371600" lvl="2" indent="-45720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1"/>
            <a:r>
              <a:rPr lang="en-US" b="1" dirty="0">
                <a:solidFill>
                  <a:srgbClr val="6964D1"/>
                </a:solidFill>
                <a:latin typeface="Calibri" panose="020F0502020204030204" pitchFamily="34" charset="0"/>
                <a:cs typeface="Calibri" panose="020F0502020204030204" pitchFamily="34" charset="0"/>
              </a:rPr>
              <a:t>Machine Learning Packages</a:t>
            </a:r>
          </a:p>
          <a:p>
            <a:pPr marL="1371600" lvl="2" indent="-457200">
              <a:buFont typeface="Arial" panose="020B0604020202020204" pitchFamily="34" charset="0"/>
              <a:buChar char="•"/>
            </a:pPr>
            <a:r>
              <a:rPr lang="en-US" dirty="0" err="1">
                <a:latin typeface="Calibri" panose="020F0502020204030204" pitchFamily="34" charset="0"/>
                <a:cs typeface="Calibri" panose="020F0502020204030204" pitchFamily="34" charset="0"/>
              </a:rPr>
              <a:t>SciKit</a:t>
            </a:r>
            <a:r>
              <a:rPr lang="en-US" dirty="0">
                <a:latin typeface="Calibri" panose="020F0502020204030204" pitchFamily="34" charset="0"/>
                <a:cs typeface="Calibri" panose="020F0502020204030204" pitchFamily="34" charset="0"/>
              </a:rPr>
              <a:t>-Learn</a:t>
            </a:r>
          </a:p>
        </p:txBody>
      </p:sp>
    </p:spTree>
    <p:extLst>
      <p:ext uri="{BB962C8B-B14F-4D97-AF65-F5344CB8AC3E}">
        <p14:creationId xmlns:p14="http://schemas.microsoft.com/office/powerpoint/2010/main" val="1089520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_NA_PowerPoint_Template_2012">
  <a:themeElements>
    <a:clrScheme name="Custom 7">
      <a:dk1>
        <a:sysClr val="windowText" lastClr="000000"/>
      </a:dk1>
      <a:lt1>
        <a:sysClr val="window" lastClr="FFFFFF"/>
      </a:lt1>
      <a:dk2>
        <a:srgbClr val="969696"/>
      </a:dk2>
      <a:lt2>
        <a:srgbClr val="C0C0C0"/>
      </a:lt2>
      <a:accent1>
        <a:srgbClr val="263147"/>
      </a:accent1>
      <a:accent2>
        <a:srgbClr val="009ACC"/>
      </a:accent2>
      <a:accent3>
        <a:srgbClr val="6A9529"/>
      </a:accent3>
      <a:accent4>
        <a:srgbClr val="40B3D6"/>
      </a:accent4>
      <a:accent5>
        <a:srgbClr val="E47E1A"/>
      </a:accent5>
      <a:accent6>
        <a:srgbClr val="7FCCE3"/>
      </a:accent6>
      <a:hlink>
        <a:srgbClr val="AC2B37"/>
      </a:hlink>
      <a:folHlink>
        <a:srgbClr val="762C7C"/>
      </a:folHlink>
    </a:clrScheme>
    <a:fontScheme name="Capgemini_NA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4928D8BDF0FD4DAD9C3FDE6613DC56" ma:contentTypeVersion="9" ma:contentTypeDescription="Create a new document." ma:contentTypeScope="" ma:versionID="2bb98d29330911a5855e6a6ff3d7f6d0">
  <xsd:schema xmlns:xsd="http://www.w3.org/2001/XMLSchema" xmlns:xs="http://www.w3.org/2001/XMLSchema" xmlns:p="http://schemas.microsoft.com/office/2006/metadata/properties" xmlns:ns2="436ed5d1-0934-42f0-a7bc-f495b246f243" xmlns:ns3="e671b94e-b93d-4d7c-bcb4-9e423e90a939" targetNamespace="http://schemas.microsoft.com/office/2006/metadata/properties" ma:root="true" ma:fieldsID="caac2dc13af3ed8a55b8af77fc30edeb" ns2:_="" ns3:_="">
    <xsd:import namespace="436ed5d1-0934-42f0-a7bc-f495b246f243"/>
    <xsd:import namespace="e671b94e-b93d-4d7c-bcb4-9e423e90a93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ed5d1-0934-42f0-a7bc-f495b246f2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71b94e-b93d-4d7c-bcb4-9e423e90a93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ACCC3F-081A-415A-9096-290591309B13}">
  <ds:schemaRefs>
    <ds:schemaRef ds:uri="http://schemas.microsoft.com/sharepoint/v3/contenttype/forms"/>
  </ds:schemaRefs>
</ds:datastoreItem>
</file>

<file path=customXml/itemProps2.xml><?xml version="1.0" encoding="utf-8"?>
<ds:datastoreItem xmlns:ds="http://schemas.openxmlformats.org/officeDocument/2006/customXml" ds:itemID="{2FB99565-EACE-4F43-B70D-BA4192005F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6ed5d1-0934-42f0-a7bc-f495b246f243"/>
    <ds:schemaRef ds:uri="e671b94e-b93d-4d7c-bcb4-9e423e90a9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BA8732-5D14-42BF-BB9F-E463940A51FF}">
  <ds:schemaRefs>
    <ds:schemaRef ds:uri="http://purl.org/dc/terms/"/>
    <ds:schemaRef ds:uri="e671b94e-b93d-4d7c-bcb4-9e423e90a939"/>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436ed5d1-0934-42f0-a7bc-f495b246f24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3309</TotalTime>
  <Words>1502</Words>
  <Application>Microsoft Office PowerPoint</Application>
  <PresentationFormat>Widescreen</PresentationFormat>
  <Paragraphs>190</Paragraphs>
  <Slides>50</Slides>
  <Notes>1</Notes>
  <HiddenSlides>1</HiddenSlides>
  <MMClips>0</MMClips>
  <ScaleCrop>false</ScaleCrop>
  <HeadingPairs>
    <vt:vector size="4" baseType="variant">
      <vt:variant>
        <vt:lpstr>Theme</vt:lpstr>
      </vt:variant>
      <vt:variant>
        <vt:i4>4</vt:i4>
      </vt:variant>
      <vt:variant>
        <vt:lpstr>Slide Titles</vt:lpstr>
      </vt:variant>
      <vt:variant>
        <vt:i4>50</vt:i4>
      </vt:variant>
    </vt:vector>
  </HeadingPairs>
  <TitlesOfParts>
    <vt:vector size="54" baseType="lpstr">
      <vt:lpstr>Capgemini_NA_PowerPoint_Template_2012</vt:lpstr>
      <vt:lpstr>Closing slides</vt:lpstr>
      <vt:lpstr>1_Closing slides</vt:lpstr>
      <vt:lpstr>Office Theme</vt:lpstr>
      <vt:lpstr>Survey</vt:lpstr>
      <vt:lpstr>PowerPoint Presentation</vt:lpstr>
      <vt:lpstr>Introductions</vt:lpstr>
      <vt:lpstr>Agenda</vt:lpstr>
      <vt:lpstr>PowerPoint Presentation</vt:lpstr>
      <vt:lpstr>Introduction</vt:lpstr>
      <vt:lpstr>Introduction</vt:lpstr>
      <vt:lpstr>PowerPoint Presentation</vt:lpstr>
      <vt:lpstr>NLP Tools</vt:lpstr>
      <vt:lpstr>Installing Packages</vt:lpstr>
      <vt:lpstr>Downloading Example Data</vt:lpstr>
      <vt:lpstr>Downloading Example Data</vt:lpstr>
      <vt:lpstr>Downloading Example Data</vt:lpstr>
      <vt:lpstr>Process + Clean Data</vt:lpstr>
      <vt:lpstr>Text Normalization</vt:lpstr>
      <vt:lpstr>Deal with unwanted characters </vt:lpstr>
      <vt:lpstr>Deal with unwanted characters </vt:lpstr>
      <vt:lpstr>Sentence Segmentation</vt:lpstr>
      <vt:lpstr>Sentence Segmentation</vt:lpstr>
      <vt:lpstr>Word Tokenization</vt:lpstr>
      <vt:lpstr> Lemmatization &amp; Stemming</vt:lpstr>
      <vt:lpstr> Lemmatization &amp; Stemming</vt:lpstr>
      <vt:lpstr> Lemmatization &amp; Stemming</vt:lpstr>
      <vt:lpstr>Part-of-Speech tagging</vt:lpstr>
      <vt:lpstr>Uni-Gram &amp; N-Grams</vt:lpstr>
      <vt:lpstr>Stop Words</vt:lpstr>
      <vt:lpstr>SPACY Text Processing Function</vt:lpstr>
      <vt:lpstr>SPACY text processing function</vt:lpstr>
      <vt:lpstr>Direct Feature Extraction</vt:lpstr>
      <vt:lpstr>Direct Feature Extraction</vt:lpstr>
      <vt:lpstr>Direct Feature Extraction</vt:lpstr>
      <vt:lpstr>Pattern Search</vt:lpstr>
      <vt:lpstr>Text Evaluation</vt:lpstr>
      <vt:lpstr>Text Similarity</vt:lpstr>
      <vt:lpstr>Term Counting</vt:lpstr>
      <vt:lpstr>Sentiment Analysis</vt:lpstr>
      <vt:lpstr>Representing Text Numerically</vt:lpstr>
      <vt:lpstr>PowerPoint Presentation</vt:lpstr>
      <vt:lpstr>Machine Learning</vt:lpstr>
      <vt:lpstr>Machine Learning</vt:lpstr>
      <vt:lpstr>Machine Learning</vt:lpstr>
      <vt:lpstr>Machine Learning</vt:lpstr>
      <vt:lpstr>Machine Learning</vt:lpstr>
      <vt:lpstr>Machine Learning</vt:lpstr>
      <vt:lpstr>Machine Learning</vt:lpstr>
      <vt:lpstr>Machine Learning</vt:lpstr>
      <vt:lpstr>PyLDAvis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Innovators Month  Linear Regression</dc:title>
  <dc:creator>Yin, Helen</dc:creator>
  <cp:lastModifiedBy>Halperin, Brian R</cp:lastModifiedBy>
  <cp:revision>53</cp:revision>
  <dcterms:modified xsi:type="dcterms:W3CDTF">2018-09-13T06:26:27Z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0x0101003D4928D8BDF0FD4DAD9C3FDE6613DC56</vt:lpwstr>
  </property>
</Properties>
</file>