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34" r:id="rId2"/>
    <p:sldId id="303" r:id="rId3"/>
    <p:sldId id="283" r:id="rId4"/>
    <p:sldId id="908" r:id="rId5"/>
    <p:sldId id="843" r:id="rId6"/>
    <p:sldId id="907" r:id="rId7"/>
    <p:sldId id="628" r:id="rId8"/>
    <p:sldId id="90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5F"/>
    <a:srgbClr val="FCB414"/>
    <a:srgbClr val="3AB8AC"/>
    <a:srgbClr val="CB174A"/>
    <a:srgbClr val="BED109"/>
    <a:srgbClr val="B80000"/>
    <a:srgbClr val="CB1B4A"/>
    <a:srgbClr val="42AFB6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DE1D-154D-4FB6-85F5-29A240D7EBA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B3FE-C780-4EFA-8527-58C5F2248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89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E147-99E8-41B6-B722-337888B5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FF605-D6BB-45C5-8235-426DB04A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A67DD-DFC1-46A8-9DA9-17F0BAA9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AE4EA-BCB4-47E0-A448-9BDD17E6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476FE-0177-4D67-988E-965CCD3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8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72C4A-2E67-4E74-AC0D-3E4156D4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DEF2D4-B352-4054-8CCC-FD46CC18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9B3EC-507B-4B43-8EDA-3BAEC68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698F9-A57E-42F2-8B55-4121E3D9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C871C-DFE8-42FC-BDFC-0A36D54F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46221-1DC8-4354-AED9-DFB7A5E1F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72B17A-9483-454C-9EFC-C6E8F288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B5596-7A7B-49A9-B87D-F0CE0AC9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FDDD6-BD49-4B33-BB6D-0341845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76DD2-1DCB-4A07-A49B-ADDE9F46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DA969-02E1-4272-B434-EB549C22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197E-6D48-48E6-97B9-365D6460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C9AAF-437B-482C-9FDD-B0EBEC87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C77E5-7836-42CA-8118-D299CC8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5EA2A-CDDF-455E-82C2-604F587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DB327-FDEC-4B5C-B8A0-6A5742EF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2C9D5-3100-440C-A8EB-1E8726D8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1D417-AC0F-4C40-94D6-2FAA803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57B72-1454-4713-8B47-2B57CBC8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D70ED-5D0A-43E1-9115-A2DEFA8C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1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D3F57-B978-4861-8996-C8524BA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0C085-B271-48FC-B9B3-06E760BE4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42A30-BDC3-48E5-8613-538F313B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FFCDE9-9AF9-40F4-8EE4-C3A7A3E3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D77B9-5CFD-4F08-B1DF-5A4C37B7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BF8C99-F701-4AD8-967E-6C3489A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0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4BE-FFCF-4771-860E-0CA8820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2830FC-2222-4EDF-BE2D-19D73552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57602-2557-4D2A-9405-7475ABA0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022-EC0B-47F5-B7F3-98DF94F3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402D99-22DC-4F9D-8C1A-A4F5F74AB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883070-F185-4629-9122-01D261F5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35C1E8-2932-4FCD-A83A-69289391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165A76-59DA-4C2B-AFCB-16596ACA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67DAB-7C61-4CE2-B054-8485C09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DF9AD9-B65E-4476-A019-E5C25952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6EAAE-61D7-4019-986D-2DA7B6F4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2958F2-C2A8-4C99-908D-88C7CC8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92B9BC-DEC1-4728-84D8-6B801F2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F8B37A-BF58-4E2D-98E4-F06998EB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CE6FEA-688C-4CC0-A5D8-D7BB5274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8FDA-CBBB-49C2-86EA-41C4A92E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5ACC4-30AB-46D1-811A-6231F5E1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34ACE3-F898-4365-BA7D-0E01A5E2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85765-629C-456D-AAE3-9B393F0D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1394E1-7EAC-48E2-8658-1FBF516F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113A61-E453-47ED-81DD-1D0F2D89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0071-7BE6-40B7-86B6-FC92FB16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4515A3-3387-4734-A10D-498C23A1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2E1325-12D1-4E97-9D2C-E02D9E321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9BA56-25C8-4DDD-8162-5E979BCF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7D960-16FE-4C0D-8AD5-4228EA3C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25C3A-99AF-4306-A24D-57B8D027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56378-A127-4CC7-A92C-21ADDD67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4C551E-BEDA-44A7-9667-C80F3249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EFFD4-EBFB-4106-A623-836260597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2CF4-12F1-4854-AAE8-470A5C9A430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CB7B1-D1AC-4EAB-9FC7-7CE006584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402CF-A927-471A-959C-F597B685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B59B-14DB-49AF-A3B8-7141EDD83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0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2865" y="1438847"/>
            <a:ext cx="2971800" cy="3831769"/>
            <a:chOff x="5226050" y="2312988"/>
            <a:chExt cx="1733551" cy="223520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072188" y="3017838"/>
              <a:ext cx="887413" cy="1530350"/>
            </a:xfrm>
            <a:custGeom>
              <a:avLst/>
              <a:gdLst>
                <a:gd name="T0" fmla="*/ 151 w 278"/>
                <a:gd name="T1" fmla="*/ 95 h 480"/>
                <a:gd name="T2" fmla="*/ 157 w 278"/>
                <a:gd name="T3" fmla="*/ 95 h 480"/>
                <a:gd name="T4" fmla="*/ 258 w 278"/>
                <a:gd name="T5" fmla="*/ 95 h 480"/>
                <a:gd name="T6" fmla="*/ 264 w 278"/>
                <a:gd name="T7" fmla="*/ 99 h 480"/>
                <a:gd name="T8" fmla="*/ 277 w 278"/>
                <a:gd name="T9" fmla="*/ 130 h 480"/>
                <a:gd name="T10" fmla="*/ 277 w 278"/>
                <a:gd name="T11" fmla="*/ 143 h 480"/>
                <a:gd name="T12" fmla="*/ 271 w 278"/>
                <a:gd name="T13" fmla="*/ 150 h 480"/>
                <a:gd name="T14" fmla="*/ 235 w 278"/>
                <a:gd name="T15" fmla="*/ 155 h 480"/>
                <a:gd name="T16" fmla="*/ 229 w 278"/>
                <a:gd name="T17" fmla="*/ 160 h 480"/>
                <a:gd name="T18" fmla="*/ 229 w 278"/>
                <a:gd name="T19" fmla="*/ 192 h 480"/>
                <a:gd name="T20" fmla="*/ 226 w 278"/>
                <a:gd name="T21" fmla="*/ 200 h 480"/>
                <a:gd name="T22" fmla="*/ 215 w 278"/>
                <a:gd name="T23" fmla="*/ 210 h 480"/>
                <a:gd name="T24" fmla="*/ 215 w 278"/>
                <a:gd name="T25" fmla="*/ 217 h 480"/>
                <a:gd name="T26" fmla="*/ 227 w 278"/>
                <a:gd name="T27" fmla="*/ 230 h 480"/>
                <a:gd name="T28" fmla="*/ 229 w 278"/>
                <a:gd name="T29" fmla="*/ 235 h 480"/>
                <a:gd name="T30" fmla="*/ 220 w 278"/>
                <a:gd name="T31" fmla="*/ 264 h 480"/>
                <a:gd name="T32" fmla="*/ 220 w 278"/>
                <a:gd name="T33" fmla="*/ 269 h 480"/>
                <a:gd name="T34" fmla="*/ 231 w 278"/>
                <a:gd name="T35" fmla="*/ 303 h 480"/>
                <a:gd name="T36" fmla="*/ 209 w 278"/>
                <a:gd name="T37" fmla="*/ 335 h 480"/>
                <a:gd name="T38" fmla="*/ 149 w 278"/>
                <a:gd name="T39" fmla="*/ 337 h 480"/>
                <a:gd name="T40" fmla="*/ 108 w 278"/>
                <a:gd name="T41" fmla="*/ 331 h 480"/>
                <a:gd name="T42" fmla="*/ 103 w 278"/>
                <a:gd name="T43" fmla="*/ 335 h 480"/>
                <a:gd name="T44" fmla="*/ 96 w 278"/>
                <a:gd name="T45" fmla="*/ 377 h 480"/>
                <a:gd name="T46" fmla="*/ 88 w 278"/>
                <a:gd name="T47" fmla="*/ 420 h 480"/>
                <a:gd name="T48" fmla="*/ 79 w 278"/>
                <a:gd name="T49" fmla="*/ 474 h 480"/>
                <a:gd name="T50" fmla="*/ 77 w 278"/>
                <a:gd name="T51" fmla="*/ 480 h 480"/>
                <a:gd name="T52" fmla="*/ 55 w 278"/>
                <a:gd name="T53" fmla="*/ 469 h 480"/>
                <a:gd name="T54" fmla="*/ 4 w 278"/>
                <a:gd name="T55" fmla="*/ 445 h 480"/>
                <a:gd name="T56" fmla="*/ 0 w 278"/>
                <a:gd name="T57" fmla="*/ 438 h 480"/>
                <a:gd name="T58" fmla="*/ 0 w 278"/>
                <a:gd name="T59" fmla="*/ 301 h 480"/>
                <a:gd name="T60" fmla="*/ 0 w 278"/>
                <a:gd name="T61" fmla="*/ 265 h 480"/>
                <a:gd name="T62" fmla="*/ 16 w 278"/>
                <a:gd name="T63" fmla="*/ 270 h 480"/>
                <a:gd name="T64" fmla="*/ 79 w 278"/>
                <a:gd name="T65" fmla="*/ 255 h 480"/>
                <a:gd name="T66" fmla="*/ 72 w 278"/>
                <a:gd name="T67" fmla="*/ 188 h 480"/>
                <a:gd name="T68" fmla="*/ 14 w 278"/>
                <a:gd name="T69" fmla="*/ 180 h 480"/>
                <a:gd name="T70" fmla="*/ 1 w 278"/>
                <a:gd name="T71" fmla="*/ 185 h 480"/>
                <a:gd name="T72" fmla="*/ 1 w 278"/>
                <a:gd name="T73" fmla="*/ 95 h 480"/>
                <a:gd name="T74" fmla="*/ 108 w 278"/>
                <a:gd name="T75" fmla="*/ 95 h 480"/>
                <a:gd name="T76" fmla="*/ 104 w 278"/>
                <a:gd name="T77" fmla="*/ 80 h 480"/>
                <a:gd name="T78" fmla="*/ 95 w 278"/>
                <a:gd name="T79" fmla="*/ 49 h 480"/>
                <a:gd name="T80" fmla="*/ 134 w 278"/>
                <a:gd name="T81" fmla="*/ 4 h 480"/>
                <a:gd name="T82" fmla="*/ 164 w 278"/>
                <a:gd name="T83" fmla="*/ 33 h 480"/>
                <a:gd name="T84" fmla="*/ 161 w 278"/>
                <a:gd name="T85" fmla="*/ 60 h 480"/>
                <a:gd name="T86" fmla="*/ 151 w 278"/>
                <a:gd name="T87" fmla="*/ 92 h 480"/>
                <a:gd name="T88" fmla="*/ 151 w 278"/>
                <a:gd name="T89" fmla="*/ 95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480">
                  <a:moveTo>
                    <a:pt x="151" y="95"/>
                  </a:moveTo>
                  <a:cubicBezTo>
                    <a:pt x="153" y="95"/>
                    <a:pt x="155" y="95"/>
                    <a:pt x="157" y="95"/>
                  </a:cubicBezTo>
                  <a:cubicBezTo>
                    <a:pt x="191" y="95"/>
                    <a:pt x="224" y="95"/>
                    <a:pt x="258" y="95"/>
                  </a:cubicBezTo>
                  <a:cubicBezTo>
                    <a:pt x="261" y="95"/>
                    <a:pt x="263" y="96"/>
                    <a:pt x="264" y="99"/>
                  </a:cubicBezTo>
                  <a:cubicBezTo>
                    <a:pt x="268" y="109"/>
                    <a:pt x="273" y="120"/>
                    <a:pt x="277" y="130"/>
                  </a:cubicBezTo>
                  <a:cubicBezTo>
                    <a:pt x="278" y="134"/>
                    <a:pt x="278" y="139"/>
                    <a:pt x="277" y="143"/>
                  </a:cubicBezTo>
                  <a:cubicBezTo>
                    <a:pt x="277" y="146"/>
                    <a:pt x="273" y="149"/>
                    <a:pt x="271" y="150"/>
                  </a:cubicBezTo>
                  <a:cubicBezTo>
                    <a:pt x="259" y="154"/>
                    <a:pt x="247" y="156"/>
                    <a:pt x="235" y="155"/>
                  </a:cubicBezTo>
                  <a:cubicBezTo>
                    <a:pt x="230" y="154"/>
                    <a:pt x="229" y="156"/>
                    <a:pt x="229" y="160"/>
                  </a:cubicBezTo>
                  <a:cubicBezTo>
                    <a:pt x="230" y="170"/>
                    <a:pt x="230" y="181"/>
                    <a:pt x="229" y="192"/>
                  </a:cubicBezTo>
                  <a:cubicBezTo>
                    <a:pt x="229" y="195"/>
                    <a:pt x="228" y="198"/>
                    <a:pt x="226" y="200"/>
                  </a:cubicBezTo>
                  <a:cubicBezTo>
                    <a:pt x="223" y="203"/>
                    <a:pt x="219" y="207"/>
                    <a:pt x="215" y="210"/>
                  </a:cubicBezTo>
                  <a:cubicBezTo>
                    <a:pt x="212" y="213"/>
                    <a:pt x="212" y="214"/>
                    <a:pt x="215" y="217"/>
                  </a:cubicBezTo>
                  <a:cubicBezTo>
                    <a:pt x="219" y="221"/>
                    <a:pt x="224" y="225"/>
                    <a:pt x="227" y="230"/>
                  </a:cubicBezTo>
                  <a:cubicBezTo>
                    <a:pt x="229" y="231"/>
                    <a:pt x="229" y="234"/>
                    <a:pt x="229" y="235"/>
                  </a:cubicBezTo>
                  <a:cubicBezTo>
                    <a:pt x="226" y="245"/>
                    <a:pt x="223" y="254"/>
                    <a:pt x="220" y="264"/>
                  </a:cubicBezTo>
                  <a:cubicBezTo>
                    <a:pt x="219" y="266"/>
                    <a:pt x="219" y="268"/>
                    <a:pt x="220" y="269"/>
                  </a:cubicBezTo>
                  <a:cubicBezTo>
                    <a:pt x="225" y="280"/>
                    <a:pt x="229" y="291"/>
                    <a:pt x="231" y="303"/>
                  </a:cubicBezTo>
                  <a:cubicBezTo>
                    <a:pt x="233" y="318"/>
                    <a:pt x="227" y="332"/>
                    <a:pt x="209" y="335"/>
                  </a:cubicBezTo>
                  <a:cubicBezTo>
                    <a:pt x="189" y="338"/>
                    <a:pt x="169" y="338"/>
                    <a:pt x="149" y="337"/>
                  </a:cubicBezTo>
                  <a:cubicBezTo>
                    <a:pt x="136" y="336"/>
                    <a:pt x="122" y="333"/>
                    <a:pt x="108" y="331"/>
                  </a:cubicBezTo>
                  <a:cubicBezTo>
                    <a:pt x="105" y="331"/>
                    <a:pt x="103" y="331"/>
                    <a:pt x="103" y="335"/>
                  </a:cubicBezTo>
                  <a:cubicBezTo>
                    <a:pt x="101" y="349"/>
                    <a:pt x="98" y="363"/>
                    <a:pt x="96" y="377"/>
                  </a:cubicBezTo>
                  <a:cubicBezTo>
                    <a:pt x="93" y="391"/>
                    <a:pt x="91" y="405"/>
                    <a:pt x="88" y="420"/>
                  </a:cubicBezTo>
                  <a:cubicBezTo>
                    <a:pt x="85" y="438"/>
                    <a:pt x="82" y="456"/>
                    <a:pt x="79" y="474"/>
                  </a:cubicBezTo>
                  <a:cubicBezTo>
                    <a:pt x="78" y="476"/>
                    <a:pt x="78" y="477"/>
                    <a:pt x="77" y="480"/>
                  </a:cubicBezTo>
                  <a:cubicBezTo>
                    <a:pt x="70" y="476"/>
                    <a:pt x="62" y="473"/>
                    <a:pt x="55" y="469"/>
                  </a:cubicBezTo>
                  <a:cubicBezTo>
                    <a:pt x="38" y="461"/>
                    <a:pt x="21" y="453"/>
                    <a:pt x="4" y="445"/>
                  </a:cubicBezTo>
                  <a:cubicBezTo>
                    <a:pt x="0" y="443"/>
                    <a:pt x="0" y="441"/>
                    <a:pt x="0" y="438"/>
                  </a:cubicBezTo>
                  <a:cubicBezTo>
                    <a:pt x="0" y="392"/>
                    <a:pt x="0" y="347"/>
                    <a:pt x="0" y="301"/>
                  </a:cubicBezTo>
                  <a:cubicBezTo>
                    <a:pt x="0" y="289"/>
                    <a:pt x="0" y="277"/>
                    <a:pt x="0" y="265"/>
                  </a:cubicBezTo>
                  <a:cubicBezTo>
                    <a:pt x="6" y="266"/>
                    <a:pt x="11" y="268"/>
                    <a:pt x="16" y="270"/>
                  </a:cubicBezTo>
                  <a:cubicBezTo>
                    <a:pt x="39" y="278"/>
                    <a:pt x="64" y="273"/>
                    <a:pt x="79" y="255"/>
                  </a:cubicBezTo>
                  <a:cubicBezTo>
                    <a:pt x="98" y="233"/>
                    <a:pt x="93" y="204"/>
                    <a:pt x="72" y="188"/>
                  </a:cubicBezTo>
                  <a:cubicBezTo>
                    <a:pt x="54" y="174"/>
                    <a:pt x="35" y="173"/>
                    <a:pt x="14" y="180"/>
                  </a:cubicBezTo>
                  <a:cubicBezTo>
                    <a:pt x="10" y="182"/>
                    <a:pt x="5" y="183"/>
                    <a:pt x="1" y="185"/>
                  </a:cubicBezTo>
                  <a:cubicBezTo>
                    <a:pt x="1" y="155"/>
                    <a:pt x="1" y="125"/>
                    <a:pt x="1" y="95"/>
                  </a:cubicBezTo>
                  <a:cubicBezTo>
                    <a:pt x="36" y="95"/>
                    <a:pt x="72" y="95"/>
                    <a:pt x="108" y="95"/>
                  </a:cubicBezTo>
                  <a:cubicBezTo>
                    <a:pt x="107" y="90"/>
                    <a:pt x="105" y="85"/>
                    <a:pt x="104" y="80"/>
                  </a:cubicBezTo>
                  <a:cubicBezTo>
                    <a:pt x="101" y="70"/>
                    <a:pt x="97" y="59"/>
                    <a:pt x="95" y="49"/>
                  </a:cubicBezTo>
                  <a:cubicBezTo>
                    <a:pt x="90" y="28"/>
                    <a:pt x="106" y="0"/>
                    <a:pt x="134" y="4"/>
                  </a:cubicBezTo>
                  <a:cubicBezTo>
                    <a:pt x="148" y="5"/>
                    <a:pt x="159" y="16"/>
                    <a:pt x="164" y="33"/>
                  </a:cubicBezTo>
                  <a:cubicBezTo>
                    <a:pt x="166" y="42"/>
                    <a:pt x="164" y="51"/>
                    <a:pt x="161" y="60"/>
                  </a:cubicBezTo>
                  <a:cubicBezTo>
                    <a:pt x="158" y="71"/>
                    <a:pt x="155" y="81"/>
                    <a:pt x="151" y="92"/>
                  </a:cubicBezTo>
                  <a:cubicBezTo>
                    <a:pt x="151" y="92"/>
                    <a:pt x="151" y="93"/>
                    <a:pt x="151" y="95"/>
                  </a:cubicBezTo>
                  <a:close/>
                </a:path>
              </a:pathLst>
            </a:custGeom>
            <a:solidFill>
              <a:srgbClr val="C2C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26050" y="2312988"/>
              <a:ext cx="804863" cy="1268413"/>
            </a:xfrm>
            <a:custGeom>
              <a:avLst/>
              <a:gdLst>
                <a:gd name="T0" fmla="*/ 251 w 252"/>
                <a:gd name="T1" fmla="*/ 132 h 398"/>
                <a:gd name="T2" fmla="*/ 230 w 252"/>
                <a:gd name="T3" fmla="*/ 125 h 398"/>
                <a:gd name="T4" fmla="*/ 163 w 252"/>
                <a:gd name="T5" fmla="*/ 158 h 398"/>
                <a:gd name="T6" fmla="*/ 190 w 252"/>
                <a:gd name="T7" fmla="*/ 215 h 398"/>
                <a:gd name="T8" fmla="*/ 236 w 252"/>
                <a:gd name="T9" fmla="*/ 217 h 398"/>
                <a:gd name="T10" fmla="*/ 251 w 252"/>
                <a:gd name="T11" fmla="*/ 212 h 398"/>
                <a:gd name="T12" fmla="*/ 251 w 252"/>
                <a:gd name="T13" fmla="*/ 302 h 398"/>
                <a:gd name="T14" fmla="*/ 245 w 252"/>
                <a:gd name="T15" fmla="*/ 302 h 398"/>
                <a:gd name="T16" fmla="*/ 149 w 252"/>
                <a:gd name="T17" fmla="*/ 302 h 398"/>
                <a:gd name="T18" fmla="*/ 145 w 252"/>
                <a:gd name="T19" fmla="*/ 308 h 398"/>
                <a:gd name="T20" fmla="*/ 156 w 252"/>
                <a:gd name="T21" fmla="*/ 345 h 398"/>
                <a:gd name="T22" fmla="*/ 132 w 252"/>
                <a:gd name="T23" fmla="*/ 393 h 398"/>
                <a:gd name="T24" fmla="*/ 94 w 252"/>
                <a:gd name="T25" fmla="*/ 379 h 398"/>
                <a:gd name="T26" fmla="*/ 89 w 252"/>
                <a:gd name="T27" fmla="*/ 341 h 398"/>
                <a:gd name="T28" fmla="*/ 100 w 252"/>
                <a:gd name="T29" fmla="*/ 306 h 398"/>
                <a:gd name="T30" fmla="*/ 98 w 252"/>
                <a:gd name="T31" fmla="*/ 302 h 398"/>
                <a:gd name="T32" fmla="*/ 95 w 252"/>
                <a:gd name="T33" fmla="*/ 302 h 398"/>
                <a:gd name="T34" fmla="*/ 18 w 252"/>
                <a:gd name="T35" fmla="*/ 302 h 398"/>
                <a:gd name="T36" fmla="*/ 10 w 252"/>
                <a:gd name="T37" fmla="*/ 297 h 398"/>
                <a:gd name="T38" fmla="*/ 3 w 252"/>
                <a:gd name="T39" fmla="*/ 255 h 398"/>
                <a:gd name="T40" fmla="*/ 2 w 252"/>
                <a:gd name="T41" fmla="*/ 197 h 398"/>
                <a:gd name="T42" fmla="*/ 53 w 252"/>
                <a:gd name="T43" fmla="*/ 70 h 398"/>
                <a:gd name="T44" fmla="*/ 112 w 252"/>
                <a:gd name="T45" fmla="*/ 29 h 398"/>
                <a:gd name="T46" fmla="*/ 170 w 252"/>
                <a:gd name="T47" fmla="*/ 9 h 398"/>
                <a:gd name="T48" fmla="*/ 233 w 252"/>
                <a:gd name="T49" fmla="*/ 1 h 398"/>
                <a:gd name="T50" fmla="*/ 248 w 252"/>
                <a:gd name="T51" fmla="*/ 0 h 398"/>
                <a:gd name="T52" fmla="*/ 252 w 252"/>
                <a:gd name="T53" fmla="*/ 4 h 398"/>
                <a:gd name="T54" fmla="*/ 251 w 252"/>
                <a:gd name="T55" fmla="*/ 131 h 398"/>
                <a:gd name="T56" fmla="*/ 251 w 252"/>
                <a:gd name="T57" fmla="*/ 13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398">
                  <a:moveTo>
                    <a:pt x="251" y="132"/>
                  </a:moveTo>
                  <a:cubicBezTo>
                    <a:pt x="244" y="130"/>
                    <a:pt x="237" y="128"/>
                    <a:pt x="230" y="125"/>
                  </a:cubicBezTo>
                  <a:cubicBezTo>
                    <a:pt x="203" y="117"/>
                    <a:pt x="172" y="131"/>
                    <a:pt x="163" y="158"/>
                  </a:cubicBezTo>
                  <a:cubicBezTo>
                    <a:pt x="156" y="182"/>
                    <a:pt x="168" y="205"/>
                    <a:pt x="190" y="215"/>
                  </a:cubicBezTo>
                  <a:cubicBezTo>
                    <a:pt x="205" y="223"/>
                    <a:pt x="221" y="222"/>
                    <a:pt x="236" y="217"/>
                  </a:cubicBezTo>
                  <a:cubicBezTo>
                    <a:pt x="241" y="215"/>
                    <a:pt x="246" y="214"/>
                    <a:pt x="251" y="212"/>
                  </a:cubicBezTo>
                  <a:cubicBezTo>
                    <a:pt x="251" y="242"/>
                    <a:pt x="251" y="272"/>
                    <a:pt x="251" y="302"/>
                  </a:cubicBezTo>
                  <a:cubicBezTo>
                    <a:pt x="249" y="302"/>
                    <a:pt x="247" y="302"/>
                    <a:pt x="245" y="302"/>
                  </a:cubicBezTo>
                  <a:cubicBezTo>
                    <a:pt x="213" y="302"/>
                    <a:pt x="181" y="302"/>
                    <a:pt x="149" y="302"/>
                  </a:cubicBezTo>
                  <a:cubicBezTo>
                    <a:pt x="143" y="302"/>
                    <a:pt x="143" y="302"/>
                    <a:pt x="145" y="308"/>
                  </a:cubicBezTo>
                  <a:cubicBezTo>
                    <a:pt x="149" y="320"/>
                    <a:pt x="153" y="332"/>
                    <a:pt x="156" y="345"/>
                  </a:cubicBezTo>
                  <a:cubicBezTo>
                    <a:pt x="161" y="365"/>
                    <a:pt x="153" y="386"/>
                    <a:pt x="132" y="393"/>
                  </a:cubicBezTo>
                  <a:cubicBezTo>
                    <a:pt x="118" y="398"/>
                    <a:pt x="103" y="394"/>
                    <a:pt x="94" y="379"/>
                  </a:cubicBezTo>
                  <a:cubicBezTo>
                    <a:pt x="86" y="367"/>
                    <a:pt x="85" y="354"/>
                    <a:pt x="89" y="341"/>
                  </a:cubicBezTo>
                  <a:cubicBezTo>
                    <a:pt x="93" y="329"/>
                    <a:pt x="97" y="317"/>
                    <a:pt x="100" y="306"/>
                  </a:cubicBezTo>
                  <a:cubicBezTo>
                    <a:pt x="100" y="305"/>
                    <a:pt x="99" y="303"/>
                    <a:pt x="98" y="302"/>
                  </a:cubicBezTo>
                  <a:cubicBezTo>
                    <a:pt x="97" y="302"/>
                    <a:pt x="96" y="302"/>
                    <a:pt x="95" y="302"/>
                  </a:cubicBezTo>
                  <a:cubicBezTo>
                    <a:pt x="69" y="302"/>
                    <a:pt x="43" y="302"/>
                    <a:pt x="18" y="302"/>
                  </a:cubicBezTo>
                  <a:cubicBezTo>
                    <a:pt x="13" y="302"/>
                    <a:pt x="11" y="301"/>
                    <a:pt x="10" y="297"/>
                  </a:cubicBezTo>
                  <a:cubicBezTo>
                    <a:pt x="8" y="283"/>
                    <a:pt x="4" y="269"/>
                    <a:pt x="3" y="255"/>
                  </a:cubicBezTo>
                  <a:cubicBezTo>
                    <a:pt x="2" y="236"/>
                    <a:pt x="0" y="216"/>
                    <a:pt x="2" y="197"/>
                  </a:cubicBezTo>
                  <a:cubicBezTo>
                    <a:pt x="5" y="149"/>
                    <a:pt x="19" y="106"/>
                    <a:pt x="53" y="70"/>
                  </a:cubicBezTo>
                  <a:cubicBezTo>
                    <a:pt x="70" y="53"/>
                    <a:pt x="90" y="39"/>
                    <a:pt x="112" y="29"/>
                  </a:cubicBezTo>
                  <a:cubicBezTo>
                    <a:pt x="130" y="20"/>
                    <a:pt x="150" y="13"/>
                    <a:pt x="170" y="9"/>
                  </a:cubicBezTo>
                  <a:cubicBezTo>
                    <a:pt x="191" y="4"/>
                    <a:pt x="212" y="2"/>
                    <a:pt x="233" y="1"/>
                  </a:cubicBezTo>
                  <a:cubicBezTo>
                    <a:pt x="238" y="1"/>
                    <a:pt x="243" y="0"/>
                    <a:pt x="248" y="0"/>
                  </a:cubicBezTo>
                  <a:cubicBezTo>
                    <a:pt x="250" y="0"/>
                    <a:pt x="252" y="1"/>
                    <a:pt x="252" y="4"/>
                  </a:cubicBezTo>
                  <a:cubicBezTo>
                    <a:pt x="252" y="46"/>
                    <a:pt x="252" y="88"/>
                    <a:pt x="251" y="131"/>
                  </a:cubicBezTo>
                  <a:cubicBezTo>
                    <a:pt x="251" y="131"/>
                    <a:pt x="251" y="131"/>
                    <a:pt x="251" y="132"/>
                  </a:cubicBezTo>
                  <a:close/>
                </a:path>
              </a:pathLst>
            </a:custGeom>
            <a:solidFill>
              <a:srgbClr val="CB1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78500" y="2316163"/>
              <a:ext cx="1104900" cy="960438"/>
            </a:xfrm>
            <a:custGeom>
              <a:avLst/>
              <a:gdLst>
                <a:gd name="T0" fmla="*/ 346 w 346"/>
                <a:gd name="T1" fmla="*/ 301 h 301"/>
                <a:gd name="T2" fmla="*/ 261 w 346"/>
                <a:gd name="T3" fmla="*/ 301 h 301"/>
                <a:gd name="T4" fmla="*/ 267 w 346"/>
                <a:gd name="T5" fmla="*/ 282 h 301"/>
                <a:gd name="T6" fmla="*/ 253 w 346"/>
                <a:gd name="T7" fmla="*/ 223 h 301"/>
                <a:gd name="T8" fmla="*/ 179 w 346"/>
                <a:gd name="T9" fmla="*/ 236 h 301"/>
                <a:gd name="T10" fmla="*/ 178 w 346"/>
                <a:gd name="T11" fmla="*/ 290 h 301"/>
                <a:gd name="T12" fmla="*/ 179 w 346"/>
                <a:gd name="T13" fmla="*/ 293 h 301"/>
                <a:gd name="T14" fmla="*/ 181 w 346"/>
                <a:gd name="T15" fmla="*/ 301 h 301"/>
                <a:gd name="T16" fmla="*/ 92 w 346"/>
                <a:gd name="T17" fmla="*/ 301 h 301"/>
                <a:gd name="T18" fmla="*/ 92 w 346"/>
                <a:gd name="T19" fmla="*/ 192 h 301"/>
                <a:gd name="T20" fmla="*/ 71 w 346"/>
                <a:gd name="T21" fmla="*/ 199 h 301"/>
                <a:gd name="T22" fmla="*/ 35 w 346"/>
                <a:gd name="T23" fmla="*/ 206 h 301"/>
                <a:gd name="T24" fmla="*/ 1 w 346"/>
                <a:gd name="T25" fmla="*/ 173 h 301"/>
                <a:gd name="T26" fmla="*/ 22 w 346"/>
                <a:gd name="T27" fmla="*/ 140 h 301"/>
                <a:gd name="T28" fmla="*/ 57 w 346"/>
                <a:gd name="T29" fmla="*/ 139 h 301"/>
                <a:gd name="T30" fmla="*/ 86 w 346"/>
                <a:gd name="T31" fmla="*/ 148 h 301"/>
                <a:gd name="T32" fmla="*/ 92 w 346"/>
                <a:gd name="T33" fmla="*/ 149 h 301"/>
                <a:gd name="T34" fmla="*/ 92 w 346"/>
                <a:gd name="T35" fmla="*/ 0 h 301"/>
                <a:gd name="T36" fmla="*/ 105 w 346"/>
                <a:gd name="T37" fmla="*/ 1 h 301"/>
                <a:gd name="T38" fmla="*/ 186 w 346"/>
                <a:gd name="T39" fmla="*/ 19 h 301"/>
                <a:gd name="T40" fmla="*/ 278 w 346"/>
                <a:gd name="T41" fmla="*/ 97 h 301"/>
                <a:gd name="T42" fmla="*/ 307 w 346"/>
                <a:gd name="T43" fmla="*/ 172 h 301"/>
                <a:gd name="T44" fmla="*/ 314 w 346"/>
                <a:gd name="T45" fmla="*/ 227 h 301"/>
                <a:gd name="T46" fmla="*/ 325 w 346"/>
                <a:gd name="T47" fmla="*/ 263 h 301"/>
                <a:gd name="T48" fmla="*/ 346 w 346"/>
                <a:gd name="T4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301">
                  <a:moveTo>
                    <a:pt x="346" y="301"/>
                  </a:moveTo>
                  <a:cubicBezTo>
                    <a:pt x="318" y="301"/>
                    <a:pt x="290" y="301"/>
                    <a:pt x="261" y="301"/>
                  </a:cubicBezTo>
                  <a:cubicBezTo>
                    <a:pt x="263" y="294"/>
                    <a:pt x="265" y="288"/>
                    <a:pt x="267" y="282"/>
                  </a:cubicBezTo>
                  <a:cubicBezTo>
                    <a:pt x="274" y="261"/>
                    <a:pt x="269" y="237"/>
                    <a:pt x="253" y="223"/>
                  </a:cubicBezTo>
                  <a:cubicBezTo>
                    <a:pt x="229" y="200"/>
                    <a:pt x="195" y="208"/>
                    <a:pt x="179" y="236"/>
                  </a:cubicBezTo>
                  <a:cubicBezTo>
                    <a:pt x="170" y="254"/>
                    <a:pt x="171" y="272"/>
                    <a:pt x="178" y="290"/>
                  </a:cubicBezTo>
                  <a:cubicBezTo>
                    <a:pt x="179" y="291"/>
                    <a:pt x="179" y="292"/>
                    <a:pt x="179" y="293"/>
                  </a:cubicBezTo>
                  <a:cubicBezTo>
                    <a:pt x="180" y="295"/>
                    <a:pt x="181" y="298"/>
                    <a:pt x="181" y="301"/>
                  </a:cubicBezTo>
                  <a:cubicBezTo>
                    <a:pt x="152" y="301"/>
                    <a:pt x="122" y="301"/>
                    <a:pt x="92" y="301"/>
                  </a:cubicBezTo>
                  <a:cubicBezTo>
                    <a:pt x="92" y="265"/>
                    <a:pt x="92" y="229"/>
                    <a:pt x="92" y="192"/>
                  </a:cubicBezTo>
                  <a:cubicBezTo>
                    <a:pt x="84" y="195"/>
                    <a:pt x="78" y="197"/>
                    <a:pt x="71" y="199"/>
                  </a:cubicBezTo>
                  <a:cubicBezTo>
                    <a:pt x="59" y="203"/>
                    <a:pt x="48" y="208"/>
                    <a:pt x="35" y="206"/>
                  </a:cubicBezTo>
                  <a:cubicBezTo>
                    <a:pt x="18" y="203"/>
                    <a:pt x="4" y="192"/>
                    <a:pt x="1" y="173"/>
                  </a:cubicBezTo>
                  <a:cubicBezTo>
                    <a:pt x="0" y="160"/>
                    <a:pt x="10" y="145"/>
                    <a:pt x="22" y="140"/>
                  </a:cubicBezTo>
                  <a:cubicBezTo>
                    <a:pt x="34" y="135"/>
                    <a:pt x="45" y="135"/>
                    <a:pt x="57" y="139"/>
                  </a:cubicBezTo>
                  <a:cubicBezTo>
                    <a:pt x="67" y="142"/>
                    <a:pt x="76" y="145"/>
                    <a:pt x="86" y="148"/>
                  </a:cubicBezTo>
                  <a:cubicBezTo>
                    <a:pt x="88" y="148"/>
                    <a:pt x="90" y="149"/>
                    <a:pt x="92" y="149"/>
                  </a:cubicBezTo>
                  <a:cubicBezTo>
                    <a:pt x="92" y="99"/>
                    <a:pt x="92" y="50"/>
                    <a:pt x="92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33" y="3"/>
                    <a:pt x="160" y="8"/>
                    <a:pt x="186" y="19"/>
                  </a:cubicBezTo>
                  <a:cubicBezTo>
                    <a:pt x="225" y="35"/>
                    <a:pt x="256" y="61"/>
                    <a:pt x="278" y="97"/>
                  </a:cubicBezTo>
                  <a:cubicBezTo>
                    <a:pt x="292" y="120"/>
                    <a:pt x="302" y="146"/>
                    <a:pt x="307" y="172"/>
                  </a:cubicBezTo>
                  <a:cubicBezTo>
                    <a:pt x="311" y="190"/>
                    <a:pt x="313" y="209"/>
                    <a:pt x="314" y="227"/>
                  </a:cubicBezTo>
                  <a:cubicBezTo>
                    <a:pt x="315" y="240"/>
                    <a:pt x="319" y="252"/>
                    <a:pt x="325" y="263"/>
                  </a:cubicBezTo>
                  <a:cubicBezTo>
                    <a:pt x="332" y="275"/>
                    <a:pt x="339" y="288"/>
                    <a:pt x="346" y="301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76850" y="3321051"/>
              <a:ext cx="1054100" cy="1087438"/>
            </a:xfrm>
            <a:custGeom>
              <a:avLst/>
              <a:gdLst>
                <a:gd name="T0" fmla="*/ 145 w 330"/>
                <a:gd name="T1" fmla="*/ 0 h 341"/>
                <a:gd name="T2" fmla="*/ 235 w 330"/>
                <a:gd name="T3" fmla="*/ 0 h 341"/>
                <a:gd name="T4" fmla="*/ 235 w 330"/>
                <a:gd name="T5" fmla="*/ 108 h 341"/>
                <a:gd name="T6" fmla="*/ 255 w 330"/>
                <a:gd name="T7" fmla="*/ 102 h 341"/>
                <a:gd name="T8" fmla="*/ 281 w 330"/>
                <a:gd name="T9" fmla="*/ 95 h 341"/>
                <a:gd name="T10" fmla="*/ 323 w 330"/>
                <a:gd name="T11" fmla="*/ 116 h 341"/>
                <a:gd name="T12" fmla="*/ 309 w 330"/>
                <a:gd name="T13" fmla="*/ 159 h 341"/>
                <a:gd name="T14" fmla="*/ 272 w 330"/>
                <a:gd name="T15" fmla="*/ 163 h 341"/>
                <a:gd name="T16" fmla="*/ 236 w 330"/>
                <a:gd name="T17" fmla="*/ 151 h 341"/>
                <a:gd name="T18" fmla="*/ 236 w 330"/>
                <a:gd name="T19" fmla="*/ 341 h 341"/>
                <a:gd name="T20" fmla="*/ 219 w 330"/>
                <a:gd name="T21" fmla="*/ 334 h 341"/>
                <a:gd name="T22" fmla="*/ 154 w 330"/>
                <a:gd name="T23" fmla="*/ 303 h 341"/>
                <a:gd name="T24" fmla="*/ 91 w 330"/>
                <a:gd name="T25" fmla="*/ 272 h 341"/>
                <a:gd name="T26" fmla="*/ 64 w 330"/>
                <a:gd name="T27" fmla="*/ 260 h 341"/>
                <a:gd name="T28" fmla="*/ 60 w 330"/>
                <a:gd name="T29" fmla="*/ 253 h 341"/>
                <a:gd name="T30" fmla="*/ 63 w 330"/>
                <a:gd name="T31" fmla="*/ 153 h 341"/>
                <a:gd name="T32" fmla="*/ 62 w 330"/>
                <a:gd name="T33" fmla="*/ 119 h 341"/>
                <a:gd name="T34" fmla="*/ 58 w 330"/>
                <a:gd name="T35" fmla="*/ 109 h 341"/>
                <a:gd name="T36" fmla="*/ 13 w 330"/>
                <a:gd name="T37" fmla="*/ 35 h 341"/>
                <a:gd name="T38" fmla="*/ 0 w 330"/>
                <a:gd name="T39" fmla="*/ 0 h 341"/>
                <a:gd name="T40" fmla="*/ 67 w 330"/>
                <a:gd name="T41" fmla="*/ 0 h 341"/>
                <a:gd name="T42" fmla="*/ 62 w 330"/>
                <a:gd name="T43" fmla="*/ 16 h 341"/>
                <a:gd name="T44" fmla="*/ 69 w 330"/>
                <a:gd name="T45" fmla="*/ 73 h 341"/>
                <a:gd name="T46" fmla="*/ 147 w 330"/>
                <a:gd name="T47" fmla="*/ 68 h 341"/>
                <a:gd name="T48" fmla="*/ 151 w 330"/>
                <a:gd name="T49" fmla="*/ 17 h 341"/>
                <a:gd name="T50" fmla="*/ 145 w 330"/>
                <a:gd name="T5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341">
                  <a:moveTo>
                    <a:pt x="145" y="0"/>
                  </a:moveTo>
                  <a:cubicBezTo>
                    <a:pt x="176" y="0"/>
                    <a:pt x="205" y="0"/>
                    <a:pt x="235" y="0"/>
                  </a:cubicBezTo>
                  <a:cubicBezTo>
                    <a:pt x="235" y="36"/>
                    <a:pt x="235" y="71"/>
                    <a:pt x="235" y="108"/>
                  </a:cubicBezTo>
                  <a:cubicBezTo>
                    <a:pt x="242" y="106"/>
                    <a:pt x="248" y="104"/>
                    <a:pt x="255" y="102"/>
                  </a:cubicBezTo>
                  <a:cubicBezTo>
                    <a:pt x="263" y="100"/>
                    <a:pt x="272" y="97"/>
                    <a:pt x="281" y="95"/>
                  </a:cubicBezTo>
                  <a:cubicBezTo>
                    <a:pt x="298" y="92"/>
                    <a:pt x="316" y="101"/>
                    <a:pt x="323" y="116"/>
                  </a:cubicBezTo>
                  <a:cubicBezTo>
                    <a:pt x="330" y="132"/>
                    <a:pt x="324" y="150"/>
                    <a:pt x="309" y="159"/>
                  </a:cubicBezTo>
                  <a:cubicBezTo>
                    <a:pt x="297" y="166"/>
                    <a:pt x="285" y="167"/>
                    <a:pt x="272" y="163"/>
                  </a:cubicBezTo>
                  <a:cubicBezTo>
                    <a:pt x="260" y="159"/>
                    <a:pt x="248" y="155"/>
                    <a:pt x="236" y="151"/>
                  </a:cubicBezTo>
                  <a:cubicBezTo>
                    <a:pt x="236" y="215"/>
                    <a:pt x="236" y="278"/>
                    <a:pt x="236" y="341"/>
                  </a:cubicBezTo>
                  <a:cubicBezTo>
                    <a:pt x="230" y="339"/>
                    <a:pt x="224" y="336"/>
                    <a:pt x="219" y="334"/>
                  </a:cubicBezTo>
                  <a:cubicBezTo>
                    <a:pt x="197" y="323"/>
                    <a:pt x="176" y="313"/>
                    <a:pt x="154" y="303"/>
                  </a:cubicBezTo>
                  <a:cubicBezTo>
                    <a:pt x="133" y="293"/>
                    <a:pt x="112" y="282"/>
                    <a:pt x="91" y="272"/>
                  </a:cubicBezTo>
                  <a:cubicBezTo>
                    <a:pt x="82" y="268"/>
                    <a:pt x="73" y="264"/>
                    <a:pt x="64" y="260"/>
                  </a:cubicBezTo>
                  <a:cubicBezTo>
                    <a:pt x="61" y="258"/>
                    <a:pt x="60" y="257"/>
                    <a:pt x="60" y="253"/>
                  </a:cubicBezTo>
                  <a:cubicBezTo>
                    <a:pt x="61" y="220"/>
                    <a:pt x="62" y="187"/>
                    <a:pt x="63" y="153"/>
                  </a:cubicBezTo>
                  <a:cubicBezTo>
                    <a:pt x="63" y="142"/>
                    <a:pt x="62" y="130"/>
                    <a:pt x="62" y="119"/>
                  </a:cubicBezTo>
                  <a:cubicBezTo>
                    <a:pt x="61" y="115"/>
                    <a:pt x="60" y="111"/>
                    <a:pt x="58" y="109"/>
                  </a:cubicBezTo>
                  <a:cubicBezTo>
                    <a:pt x="40" y="86"/>
                    <a:pt x="25" y="61"/>
                    <a:pt x="13" y="35"/>
                  </a:cubicBezTo>
                  <a:cubicBezTo>
                    <a:pt x="9" y="24"/>
                    <a:pt x="4" y="12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5" y="6"/>
                    <a:pt x="64" y="11"/>
                    <a:pt x="62" y="16"/>
                  </a:cubicBezTo>
                  <a:cubicBezTo>
                    <a:pt x="54" y="36"/>
                    <a:pt x="55" y="55"/>
                    <a:pt x="69" y="73"/>
                  </a:cubicBezTo>
                  <a:cubicBezTo>
                    <a:pt x="89" y="101"/>
                    <a:pt x="130" y="98"/>
                    <a:pt x="147" y="68"/>
                  </a:cubicBezTo>
                  <a:cubicBezTo>
                    <a:pt x="156" y="52"/>
                    <a:pt x="157" y="35"/>
                    <a:pt x="151" y="17"/>
                  </a:cubicBezTo>
                  <a:cubicBezTo>
                    <a:pt x="149" y="12"/>
                    <a:pt x="147" y="6"/>
                    <a:pt x="145" y="0"/>
                  </a:cubicBezTo>
                  <a:close/>
                </a:path>
              </a:pathLst>
            </a:custGeom>
            <a:solidFill>
              <a:srgbClr val="FCB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2865" y="610763"/>
            <a:ext cx="3180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+mj-lt"/>
              </a:rPr>
              <a:t>NOC (</a:t>
            </a:r>
            <a:r>
              <a:rPr lang="pt-BR" sz="1500" dirty="0"/>
              <a:t>Network Operations Center 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04226" y="1628019"/>
            <a:ext cx="4765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Serviços integrados com Zabbix (Serviços Stark)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04226" y="2590605"/>
            <a:ext cx="4765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Escalation atualizadas por cada </a:t>
            </a:r>
            <a:r>
              <a:rPr lang="en-US" sz="1500" i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Tech Managers</a:t>
            </a:r>
            <a:endParaRPr kumimoji="0" lang="en-GB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04226" y="3420136"/>
            <a:ext cx="5065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A evolução da automtatização do </a:t>
            </a:r>
            <a:r>
              <a:rPr lang="en-US" sz="1500" i="1" dirty="0">
                <a:solidFill>
                  <a:srgbClr val="FFFFFF"/>
                </a:solidFill>
                <a:latin typeface="Open Sans" panose="020B0606030504020204" pitchFamily="34" charset="0"/>
              </a:rPr>
              <a:t>chatboot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para </a:t>
            </a:r>
            <a:r>
              <a:rPr lang="en-US" sz="1500" i="1" dirty="0" err="1">
                <a:solidFill>
                  <a:srgbClr val="FFFFFF"/>
                </a:solidFill>
                <a:latin typeface="Open Sans" panose="020B0606030504020204" pitchFamily="34" charset="0"/>
              </a:rPr>
              <a:t>callboots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81410" y="2499005"/>
            <a:ext cx="506366" cy="506366"/>
          </a:xfrm>
          <a:prstGeom prst="ellipse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481410" y="1536064"/>
            <a:ext cx="506366" cy="506366"/>
          </a:xfrm>
          <a:prstGeom prst="ellipse">
            <a:avLst/>
          </a:prstGeom>
          <a:solidFill>
            <a:srgbClr val="CB1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481410" y="3328536"/>
            <a:ext cx="506366" cy="506366"/>
          </a:xfrm>
          <a:prstGeom prst="ellips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481410" y="4199268"/>
            <a:ext cx="506366" cy="506366"/>
          </a:xfrm>
          <a:prstGeom prst="ellipse">
            <a:avLst/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04226" y="4278879"/>
            <a:ext cx="5141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Procedimentos Operacionais Padronizados automatizados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4F270-4772-4FBF-BF44-440B23A7D861}"/>
              </a:ext>
            </a:extLst>
          </p:cNvPr>
          <p:cNvSpPr txBox="1"/>
          <p:nvPr/>
        </p:nvSpPr>
        <p:spPr>
          <a:xfrm>
            <a:off x="51343" y="6546571"/>
            <a:ext cx="1136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8D80E686-EBC0-46B2-B573-BA7EC0414EB3}"/>
              </a:ext>
            </a:extLst>
          </p:cNvPr>
          <p:cNvSpPr txBox="1"/>
          <p:nvPr/>
        </p:nvSpPr>
        <p:spPr>
          <a:xfrm>
            <a:off x="5152879" y="379803"/>
            <a:ext cx="59225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500" dirty="0">
              <a:latin typeface="+mj-lt"/>
            </a:endParaRPr>
          </a:p>
          <a:p>
            <a:pPr algn="ctr"/>
            <a:r>
              <a:rPr lang="pt-BR" sz="1500" b="1" dirty="0">
                <a:latin typeface="+mj-lt"/>
              </a:rPr>
              <a:t>VAMOS FAZER A TRANSFORMAÇÃO DIGITAL DO NOC PARA SNOC</a:t>
            </a:r>
          </a:p>
          <a:p>
            <a:pPr algn="ctr"/>
            <a:r>
              <a:rPr lang="pt-BR" sz="1500" b="1" dirty="0">
                <a:solidFill>
                  <a:srgbClr val="C00000"/>
                </a:solidFill>
              </a:rPr>
              <a:t>Strategic Network Operations Center</a:t>
            </a:r>
          </a:p>
          <a:p>
            <a:pPr algn="ctr"/>
            <a:endParaRPr lang="pt-BR" sz="1500" dirty="0"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918AFC10-A482-4B1C-941E-6552B07BF650}"/>
              </a:ext>
            </a:extLst>
          </p:cNvPr>
          <p:cNvGrpSpPr/>
          <p:nvPr/>
        </p:nvGrpSpPr>
        <p:grpSpPr>
          <a:xfrm>
            <a:off x="7259435" y="4816349"/>
            <a:ext cx="1709446" cy="1853332"/>
            <a:chOff x="2390980" y="-386096"/>
            <a:chExt cx="7410040" cy="7523694"/>
          </a:xfrm>
        </p:grpSpPr>
        <p:sp>
          <p:nvSpPr>
            <p:cNvPr id="34" name="Arrow: Circular 24">
              <a:extLst>
                <a:ext uri="{FF2B5EF4-FFF2-40B4-BE49-F238E27FC236}">
                  <a16:creationId xmlns:a16="http://schemas.microsoft.com/office/drawing/2014/main" id="{F25630CE-5CDE-4F3F-934E-577DFEA873A2}"/>
                </a:ext>
              </a:extLst>
            </p:cNvPr>
            <p:cNvSpPr/>
            <p:nvPr/>
          </p:nvSpPr>
          <p:spPr>
            <a:xfrm rot="19685965">
              <a:off x="2585948" y="1309964"/>
              <a:ext cx="5473410" cy="5473410"/>
            </a:xfrm>
            <a:prstGeom prst="circularArrow">
              <a:avLst>
                <a:gd name="adj1" fmla="val 5398"/>
                <a:gd name="adj2" fmla="val 556223"/>
                <a:gd name="adj3" fmla="val 19421306"/>
                <a:gd name="adj4" fmla="val 11866447"/>
                <a:gd name="adj5" fmla="val 49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Arrow: Circular 25">
              <a:extLst>
                <a:ext uri="{FF2B5EF4-FFF2-40B4-BE49-F238E27FC236}">
                  <a16:creationId xmlns:a16="http://schemas.microsoft.com/office/drawing/2014/main" id="{1FC4003F-363E-47AF-9330-B34105E1E34F}"/>
                </a:ext>
              </a:extLst>
            </p:cNvPr>
            <p:cNvSpPr/>
            <p:nvPr/>
          </p:nvSpPr>
          <p:spPr>
            <a:xfrm rot="1862564">
              <a:off x="2390980" y="291307"/>
              <a:ext cx="5473410" cy="5473410"/>
            </a:xfrm>
            <a:prstGeom prst="circularArrow">
              <a:avLst>
                <a:gd name="adj1" fmla="val 5692"/>
                <a:gd name="adj2" fmla="val 556223"/>
                <a:gd name="adj3" fmla="val 19421183"/>
                <a:gd name="adj4" fmla="val 11866447"/>
                <a:gd name="adj5" fmla="val 49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26">
              <a:extLst>
                <a:ext uri="{FF2B5EF4-FFF2-40B4-BE49-F238E27FC236}">
                  <a16:creationId xmlns:a16="http://schemas.microsoft.com/office/drawing/2014/main" id="{6177808F-5D01-4653-ACD7-5A804F271525}"/>
                </a:ext>
              </a:extLst>
            </p:cNvPr>
            <p:cNvSpPr/>
            <p:nvPr/>
          </p:nvSpPr>
          <p:spPr>
            <a:xfrm rot="5400000">
              <a:off x="3194495" y="-386096"/>
              <a:ext cx="5473410" cy="5473410"/>
            </a:xfrm>
            <a:prstGeom prst="circularArrow">
              <a:avLst>
                <a:gd name="adj1" fmla="val 5736"/>
                <a:gd name="adj2" fmla="val 556223"/>
                <a:gd name="adj3" fmla="val 19270599"/>
                <a:gd name="adj4" fmla="val 11866447"/>
                <a:gd name="adj5" fmla="val 4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ircular 27">
              <a:extLst>
                <a:ext uri="{FF2B5EF4-FFF2-40B4-BE49-F238E27FC236}">
                  <a16:creationId xmlns:a16="http://schemas.microsoft.com/office/drawing/2014/main" id="{2490C464-7AF6-4019-937B-F0179B61B40B}"/>
                </a:ext>
              </a:extLst>
            </p:cNvPr>
            <p:cNvSpPr/>
            <p:nvPr/>
          </p:nvSpPr>
          <p:spPr>
            <a:xfrm rot="8725689">
              <a:off x="4103784" y="-25877"/>
              <a:ext cx="5473410" cy="5473410"/>
            </a:xfrm>
            <a:prstGeom prst="circularArrow">
              <a:avLst>
                <a:gd name="adj1" fmla="val 6126"/>
                <a:gd name="adj2" fmla="val 556223"/>
                <a:gd name="adj3" fmla="val 19402879"/>
                <a:gd name="adj4" fmla="val 11866447"/>
                <a:gd name="adj5" fmla="val 4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Arrow: Circular 28">
              <a:extLst>
                <a:ext uri="{FF2B5EF4-FFF2-40B4-BE49-F238E27FC236}">
                  <a16:creationId xmlns:a16="http://schemas.microsoft.com/office/drawing/2014/main" id="{DACC819B-B19F-429D-91AA-4016A2C53A89}"/>
                </a:ext>
              </a:extLst>
            </p:cNvPr>
            <p:cNvSpPr/>
            <p:nvPr/>
          </p:nvSpPr>
          <p:spPr>
            <a:xfrm rot="12662564">
              <a:off x="4327610" y="986785"/>
              <a:ext cx="5473410" cy="5473410"/>
            </a:xfrm>
            <a:prstGeom prst="circularArrow">
              <a:avLst>
                <a:gd name="adj1" fmla="val 5742"/>
                <a:gd name="adj2" fmla="val 556223"/>
                <a:gd name="adj3" fmla="val 19400848"/>
                <a:gd name="adj4" fmla="val 11866447"/>
                <a:gd name="adj5" fmla="val 496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rrow: Circular 29">
              <a:extLst>
                <a:ext uri="{FF2B5EF4-FFF2-40B4-BE49-F238E27FC236}">
                  <a16:creationId xmlns:a16="http://schemas.microsoft.com/office/drawing/2014/main" id="{FBD433FE-DD00-4767-BFFF-D2FDFADFB45C}"/>
                </a:ext>
              </a:extLst>
            </p:cNvPr>
            <p:cNvSpPr/>
            <p:nvPr/>
          </p:nvSpPr>
          <p:spPr>
            <a:xfrm rot="16200000">
              <a:off x="3524095" y="1664188"/>
              <a:ext cx="5473410" cy="5473410"/>
            </a:xfrm>
            <a:prstGeom prst="circularArrow">
              <a:avLst>
                <a:gd name="adj1" fmla="val 5575"/>
                <a:gd name="adj2" fmla="val 556223"/>
                <a:gd name="adj3" fmla="val 19493085"/>
                <a:gd name="adj4" fmla="val 11866447"/>
                <a:gd name="adj5" fmla="val 496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43">
            <a:extLst>
              <a:ext uri="{FF2B5EF4-FFF2-40B4-BE49-F238E27FC236}">
                <a16:creationId xmlns:a16="http://schemas.microsoft.com/office/drawing/2014/main" id="{77CC3811-2B33-4600-A0E6-FCC0861F383F}"/>
              </a:ext>
            </a:extLst>
          </p:cNvPr>
          <p:cNvSpPr txBox="1"/>
          <p:nvPr/>
        </p:nvSpPr>
        <p:spPr>
          <a:xfrm>
            <a:off x="7422523" y="5612933"/>
            <a:ext cx="1375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SNOC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139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076472" y="464568"/>
            <a:ext cx="684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Nossas Dores (NOC) x Oportunidades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2D3C4A-78E2-4373-B130-8698F0E2E501}"/>
              </a:ext>
            </a:extLst>
          </p:cNvPr>
          <p:cNvSpPr/>
          <p:nvPr/>
        </p:nvSpPr>
        <p:spPr>
          <a:xfrm>
            <a:off x="2855975" y="1794492"/>
            <a:ext cx="372417" cy="14376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E433C-F58D-4525-9ACF-018878857978}"/>
              </a:ext>
            </a:extLst>
          </p:cNvPr>
          <p:cNvSpPr txBox="1"/>
          <p:nvPr/>
        </p:nvSpPr>
        <p:spPr>
          <a:xfrm>
            <a:off x="3788648" y="2450915"/>
            <a:ext cx="72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latin typeface="Open Sans" panose="020B0606030504020204" pitchFamily="34" charset="0"/>
              </a:rPr>
              <a:t>5%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CEDB8-51ED-471A-930B-18E9D31A5AA6}"/>
              </a:ext>
            </a:extLst>
          </p:cNvPr>
          <p:cNvSpPr txBox="1"/>
          <p:nvPr/>
        </p:nvSpPr>
        <p:spPr>
          <a:xfrm>
            <a:off x="3160730" y="1927821"/>
            <a:ext cx="19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latin typeface="Open Sans" panose="020B0606030504020204" pitchFamily="34" charset="0"/>
              </a:rPr>
              <a:t>26.2% (480)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3B186-63A6-417B-9CE1-D0F074F1DC12}"/>
              </a:ext>
            </a:extLst>
          </p:cNvPr>
          <p:cNvSpPr txBox="1"/>
          <p:nvPr/>
        </p:nvSpPr>
        <p:spPr>
          <a:xfrm>
            <a:off x="2641164" y="1401353"/>
            <a:ext cx="170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latin typeface="Open Sans" panose="020B0606030504020204" pitchFamily="34" charset="0"/>
              </a:rPr>
              <a:t>73.8% (1.355)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090394" y="2454657"/>
            <a:ext cx="230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Incidentes P</a:t>
            </a:r>
            <a:r>
              <a:rPr lang="en-US" sz="12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710515" y="2439173"/>
            <a:ext cx="272278" cy="2769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096649" y="2944602"/>
            <a:ext cx="166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200" dirty="0">
                <a:latin typeface="Open Sans" panose="020B0606030504020204" pitchFamily="34" charset="0"/>
              </a:rPr>
              <a:t>Incidentes P3, P4, P5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090394" y="2019350"/>
            <a:ext cx="16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200" dirty="0">
                <a:latin typeface="Open Sans" panose="020B0606030504020204" pitchFamily="34" charset="0"/>
              </a:rPr>
              <a:t>Incidentes P1 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AB0EC3-7599-4F4B-858B-20E446E8AC96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ECFD7793-7B5B-4043-BD5F-D30C6654723E}"/>
              </a:ext>
            </a:extLst>
          </p:cNvPr>
          <p:cNvSpPr/>
          <p:nvPr/>
        </p:nvSpPr>
        <p:spPr>
          <a:xfrm>
            <a:off x="716112" y="2003682"/>
            <a:ext cx="272278" cy="2769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27D1DAD9-0223-452A-98CE-BC2B1046BAB7}"/>
              </a:ext>
            </a:extLst>
          </p:cNvPr>
          <p:cNvSpPr/>
          <p:nvPr/>
        </p:nvSpPr>
        <p:spPr>
          <a:xfrm>
            <a:off x="728043" y="2896357"/>
            <a:ext cx="272278" cy="2769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76F1ADEE-B446-48D4-B528-471391BDD746}"/>
              </a:ext>
            </a:extLst>
          </p:cNvPr>
          <p:cNvSpPr/>
          <p:nvPr/>
        </p:nvSpPr>
        <p:spPr>
          <a:xfrm>
            <a:off x="3416231" y="2338138"/>
            <a:ext cx="372417" cy="89399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14">
            <a:extLst>
              <a:ext uri="{FF2B5EF4-FFF2-40B4-BE49-F238E27FC236}">
                <a16:creationId xmlns:a16="http://schemas.microsoft.com/office/drawing/2014/main" id="{E7D1248D-5A97-4018-8B03-E1B8DC31DE1A}"/>
              </a:ext>
            </a:extLst>
          </p:cNvPr>
          <p:cNvSpPr/>
          <p:nvPr/>
        </p:nvSpPr>
        <p:spPr>
          <a:xfrm>
            <a:off x="3976487" y="2896357"/>
            <a:ext cx="372417" cy="3591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1">
            <a:extLst>
              <a:ext uri="{FF2B5EF4-FFF2-40B4-BE49-F238E27FC236}">
                <a16:creationId xmlns:a16="http://schemas.microsoft.com/office/drawing/2014/main" id="{8C67C789-ADC0-4C5E-B1BE-0A28020C176F}"/>
              </a:ext>
            </a:extLst>
          </p:cNvPr>
          <p:cNvSpPr/>
          <p:nvPr/>
        </p:nvSpPr>
        <p:spPr>
          <a:xfrm>
            <a:off x="680609" y="4689299"/>
            <a:ext cx="793838" cy="801821"/>
          </a:xfrm>
          <a:prstGeom prst="ellipse">
            <a:avLst/>
          </a:prstGeom>
          <a:solidFill>
            <a:srgbClr val="3AB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22076E6F-C49D-40A2-8CCD-7BCDEEB073E6}"/>
              </a:ext>
            </a:extLst>
          </p:cNvPr>
          <p:cNvSpPr>
            <a:spLocks/>
          </p:cNvSpPr>
          <p:nvPr/>
        </p:nvSpPr>
        <p:spPr bwMode="auto">
          <a:xfrm>
            <a:off x="894579" y="4880628"/>
            <a:ext cx="361137" cy="460984"/>
          </a:xfrm>
          <a:custGeom>
            <a:avLst/>
            <a:gdLst>
              <a:gd name="T0" fmla="*/ 338 w 447"/>
              <a:gd name="T1" fmla="*/ 413 h 413"/>
              <a:gd name="T2" fmla="*/ 293 w 447"/>
              <a:gd name="T3" fmla="*/ 405 h 413"/>
              <a:gd name="T4" fmla="*/ 59 w 447"/>
              <a:gd name="T5" fmla="*/ 233 h 413"/>
              <a:gd name="T6" fmla="*/ 8 w 447"/>
              <a:gd name="T7" fmla="*/ 131 h 413"/>
              <a:gd name="T8" fmla="*/ 48 w 447"/>
              <a:gd name="T9" fmla="*/ 15 h 413"/>
              <a:gd name="T10" fmla="*/ 105 w 447"/>
              <a:gd name="T11" fmla="*/ 7 h 413"/>
              <a:gd name="T12" fmla="*/ 115 w 447"/>
              <a:gd name="T13" fmla="*/ 18 h 413"/>
              <a:gd name="T14" fmla="*/ 153 w 447"/>
              <a:gd name="T15" fmla="*/ 107 h 413"/>
              <a:gd name="T16" fmla="*/ 151 w 447"/>
              <a:gd name="T17" fmla="*/ 124 h 413"/>
              <a:gd name="T18" fmla="*/ 125 w 447"/>
              <a:gd name="T19" fmla="*/ 160 h 413"/>
              <a:gd name="T20" fmla="*/ 122 w 447"/>
              <a:gd name="T21" fmla="*/ 185 h 413"/>
              <a:gd name="T22" fmla="*/ 270 w 447"/>
              <a:gd name="T23" fmla="*/ 311 h 413"/>
              <a:gd name="T24" fmla="*/ 292 w 447"/>
              <a:gd name="T25" fmla="*/ 306 h 413"/>
              <a:gd name="T26" fmla="*/ 324 w 447"/>
              <a:gd name="T27" fmla="*/ 266 h 413"/>
              <a:gd name="T28" fmla="*/ 349 w 447"/>
              <a:gd name="T29" fmla="*/ 260 h 413"/>
              <a:gd name="T30" fmla="*/ 412 w 447"/>
              <a:gd name="T31" fmla="*/ 289 h 413"/>
              <a:gd name="T32" fmla="*/ 426 w 447"/>
              <a:gd name="T33" fmla="*/ 296 h 413"/>
              <a:gd name="T34" fmla="*/ 445 w 447"/>
              <a:gd name="T35" fmla="*/ 331 h 413"/>
              <a:gd name="T36" fmla="*/ 366 w 447"/>
              <a:gd name="T37" fmla="*/ 410 h 413"/>
              <a:gd name="T38" fmla="*/ 338 w 447"/>
              <a:gd name="T3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7" h="413">
                <a:moveTo>
                  <a:pt x="338" y="413"/>
                </a:moveTo>
                <a:cubicBezTo>
                  <a:pt x="323" y="413"/>
                  <a:pt x="308" y="410"/>
                  <a:pt x="293" y="405"/>
                </a:cubicBezTo>
                <a:cubicBezTo>
                  <a:pt x="194" y="377"/>
                  <a:pt x="119" y="315"/>
                  <a:pt x="59" y="233"/>
                </a:cubicBezTo>
                <a:cubicBezTo>
                  <a:pt x="36" y="202"/>
                  <a:pt x="15" y="170"/>
                  <a:pt x="8" y="131"/>
                </a:cubicBezTo>
                <a:cubicBezTo>
                  <a:pt x="0" y="85"/>
                  <a:pt x="13" y="46"/>
                  <a:pt x="48" y="15"/>
                </a:cubicBezTo>
                <a:cubicBezTo>
                  <a:pt x="58" y="5"/>
                  <a:pt x="92" y="0"/>
                  <a:pt x="105" y="7"/>
                </a:cubicBezTo>
                <a:cubicBezTo>
                  <a:pt x="110" y="9"/>
                  <a:pt x="113" y="13"/>
                  <a:pt x="115" y="18"/>
                </a:cubicBezTo>
                <a:cubicBezTo>
                  <a:pt x="128" y="48"/>
                  <a:pt x="140" y="77"/>
                  <a:pt x="153" y="107"/>
                </a:cubicBezTo>
                <a:cubicBezTo>
                  <a:pt x="155" y="113"/>
                  <a:pt x="154" y="119"/>
                  <a:pt x="151" y="124"/>
                </a:cubicBezTo>
                <a:cubicBezTo>
                  <a:pt x="145" y="138"/>
                  <a:pt x="135" y="149"/>
                  <a:pt x="125" y="160"/>
                </a:cubicBezTo>
                <a:cubicBezTo>
                  <a:pt x="117" y="168"/>
                  <a:pt x="116" y="176"/>
                  <a:pt x="122" y="185"/>
                </a:cubicBezTo>
                <a:cubicBezTo>
                  <a:pt x="157" y="243"/>
                  <a:pt x="206" y="286"/>
                  <a:pt x="270" y="311"/>
                </a:cubicBezTo>
                <a:cubicBezTo>
                  <a:pt x="279" y="315"/>
                  <a:pt x="286" y="314"/>
                  <a:pt x="292" y="306"/>
                </a:cubicBezTo>
                <a:cubicBezTo>
                  <a:pt x="303" y="293"/>
                  <a:pt x="314" y="280"/>
                  <a:pt x="324" y="266"/>
                </a:cubicBezTo>
                <a:cubicBezTo>
                  <a:pt x="331" y="257"/>
                  <a:pt x="339" y="255"/>
                  <a:pt x="349" y="260"/>
                </a:cubicBezTo>
                <a:cubicBezTo>
                  <a:pt x="370" y="269"/>
                  <a:pt x="391" y="280"/>
                  <a:pt x="412" y="289"/>
                </a:cubicBezTo>
                <a:cubicBezTo>
                  <a:pt x="416" y="292"/>
                  <a:pt x="421" y="294"/>
                  <a:pt x="426" y="296"/>
                </a:cubicBezTo>
                <a:cubicBezTo>
                  <a:pt x="447" y="307"/>
                  <a:pt x="447" y="307"/>
                  <a:pt x="445" y="331"/>
                </a:cubicBezTo>
                <a:cubicBezTo>
                  <a:pt x="441" y="376"/>
                  <a:pt x="407" y="399"/>
                  <a:pt x="366" y="410"/>
                </a:cubicBezTo>
                <a:cubicBezTo>
                  <a:pt x="357" y="413"/>
                  <a:pt x="348" y="413"/>
                  <a:pt x="338" y="4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CF59020F-6E57-4C92-BDFC-3EE0FA5C9330}"/>
              </a:ext>
            </a:extLst>
          </p:cNvPr>
          <p:cNvSpPr txBox="1"/>
          <p:nvPr/>
        </p:nvSpPr>
        <p:spPr>
          <a:xfrm>
            <a:off x="5985102" y="1592185"/>
            <a:ext cx="259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POP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Oval 1">
            <a:extLst>
              <a:ext uri="{FF2B5EF4-FFF2-40B4-BE49-F238E27FC236}">
                <a16:creationId xmlns:a16="http://schemas.microsoft.com/office/drawing/2014/main" id="{6066662A-7752-43D4-B1AB-016053A7C81B}"/>
              </a:ext>
            </a:extLst>
          </p:cNvPr>
          <p:cNvSpPr/>
          <p:nvPr/>
        </p:nvSpPr>
        <p:spPr>
          <a:xfrm>
            <a:off x="2737672" y="4703928"/>
            <a:ext cx="793838" cy="80182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">
            <a:extLst>
              <a:ext uri="{FF2B5EF4-FFF2-40B4-BE49-F238E27FC236}">
                <a16:creationId xmlns:a16="http://schemas.microsoft.com/office/drawing/2014/main" id="{EC181563-8D34-4E95-8332-2CC954898AAD}"/>
              </a:ext>
            </a:extLst>
          </p:cNvPr>
          <p:cNvSpPr/>
          <p:nvPr/>
        </p:nvSpPr>
        <p:spPr>
          <a:xfrm>
            <a:off x="1697934" y="4689590"/>
            <a:ext cx="793838" cy="8018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86F5A897-BB72-4D7E-BD0D-2697D335CA7F}"/>
              </a:ext>
            </a:extLst>
          </p:cNvPr>
          <p:cNvGrpSpPr/>
          <p:nvPr/>
        </p:nvGrpSpPr>
        <p:grpSpPr>
          <a:xfrm>
            <a:off x="1891582" y="4816193"/>
            <a:ext cx="406542" cy="590544"/>
            <a:chOff x="7299325" y="2129037"/>
            <a:chExt cx="2268538" cy="2918215"/>
          </a:xfrm>
        </p:grpSpPr>
        <p:sp>
          <p:nvSpPr>
            <p:cNvPr id="42" name="Rectangle: Rounded Corners 2">
              <a:extLst>
                <a:ext uri="{FF2B5EF4-FFF2-40B4-BE49-F238E27FC236}">
                  <a16:creationId xmlns:a16="http://schemas.microsoft.com/office/drawing/2014/main" id="{EE6C5A55-00E8-4148-8AA9-E104EEF3DEE5}"/>
                </a:ext>
              </a:extLst>
            </p:cNvPr>
            <p:cNvSpPr/>
            <p:nvPr/>
          </p:nvSpPr>
          <p:spPr>
            <a:xfrm>
              <a:off x="7299325" y="2826415"/>
              <a:ext cx="2268538" cy="1521748"/>
            </a:xfrm>
            <a:prstGeom prst="roundRect">
              <a:avLst>
                <a:gd name="adj" fmla="val 7051"/>
              </a:avLst>
            </a:prstGeom>
            <a:solidFill>
              <a:srgbClr val="FCB414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9">
              <a:extLst>
                <a:ext uri="{FF2B5EF4-FFF2-40B4-BE49-F238E27FC236}">
                  <a16:creationId xmlns:a16="http://schemas.microsoft.com/office/drawing/2014/main" id="{A6A275FE-18BC-49F6-A274-B8A0F0F834E9}"/>
                </a:ext>
              </a:extLst>
            </p:cNvPr>
            <p:cNvSpPr/>
            <p:nvPr/>
          </p:nvSpPr>
          <p:spPr>
            <a:xfrm rot="13500000">
              <a:off x="7666942" y="3515078"/>
              <a:ext cx="1523310" cy="1541038"/>
            </a:xfrm>
            <a:custGeom>
              <a:avLst/>
              <a:gdLst>
                <a:gd name="connsiteX0" fmla="*/ 0 w 1480045"/>
                <a:gd name="connsiteY0" fmla="*/ 104358 h 1541311"/>
                <a:gd name="connsiteX1" fmla="*/ 104358 w 1480045"/>
                <a:gd name="connsiteY1" fmla="*/ 0 h 1541311"/>
                <a:gd name="connsiteX2" fmla="*/ 1375687 w 1480045"/>
                <a:gd name="connsiteY2" fmla="*/ 0 h 1541311"/>
                <a:gd name="connsiteX3" fmla="*/ 1480045 w 1480045"/>
                <a:gd name="connsiteY3" fmla="*/ 104358 h 1541311"/>
                <a:gd name="connsiteX4" fmla="*/ 1480045 w 1480045"/>
                <a:gd name="connsiteY4" fmla="*/ 1436953 h 1541311"/>
                <a:gd name="connsiteX5" fmla="*/ 1375687 w 1480045"/>
                <a:gd name="connsiteY5" fmla="*/ 1541311 h 1541311"/>
                <a:gd name="connsiteX6" fmla="*/ 104358 w 1480045"/>
                <a:gd name="connsiteY6" fmla="*/ 1541311 h 1541311"/>
                <a:gd name="connsiteX7" fmla="*/ 0 w 1480045"/>
                <a:gd name="connsiteY7" fmla="*/ 1436953 h 1541311"/>
                <a:gd name="connsiteX8" fmla="*/ 0 w 1480045"/>
                <a:gd name="connsiteY8" fmla="*/ 104358 h 1541311"/>
                <a:gd name="connsiteX0" fmla="*/ 0 w 1534295"/>
                <a:gd name="connsiteY0" fmla="*/ 104358 h 1541311"/>
                <a:gd name="connsiteX1" fmla="*/ 104358 w 1534295"/>
                <a:gd name="connsiteY1" fmla="*/ 0 h 1541311"/>
                <a:gd name="connsiteX2" fmla="*/ 1375687 w 1534295"/>
                <a:gd name="connsiteY2" fmla="*/ 0 h 1541311"/>
                <a:gd name="connsiteX3" fmla="*/ 1534295 w 1534295"/>
                <a:gd name="connsiteY3" fmla="*/ 87545 h 1541311"/>
                <a:gd name="connsiteX4" fmla="*/ 1480045 w 1534295"/>
                <a:gd name="connsiteY4" fmla="*/ 1436953 h 1541311"/>
                <a:gd name="connsiteX5" fmla="*/ 1375687 w 1534295"/>
                <a:gd name="connsiteY5" fmla="*/ 1541311 h 1541311"/>
                <a:gd name="connsiteX6" fmla="*/ 104358 w 1534295"/>
                <a:gd name="connsiteY6" fmla="*/ 1541311 h 1541311"/>
                <a:gd name="connsiteX7" fmla="*/ 0 w 1534295"/>
                <a:gd name="connsiteY7" fmla="*/ 1436953 h 1541311"/>
                <a:gd name="connsiteX8" fmla="*/ 0 w 1534295"/>
                <a:gd name="connsiteY8" fmla="*/ 104358 h 1541311"/>
                <a:gd name="connsiteX0" fmla="*/ 0 w 1534295"/>
                <a:gd name="connsiteY0" fmla="*/ 104358 h 1554397"/>
                <a:gd name="connsiteX1" fmla="*/ 104358 w 1534295"/>
                <a:gd name="connsiteY1" fmla="*/ 0 h 1554397"/>
                <a:gd name="connsiteX2" fmla="*/ 1375687 w 1534295"/>
                <a:gd name="connsiteY2" fmla="*/ 0 h 1554397"/>
                <a:gd name="connsiteX3" fmla="*/ 1534295 w 1534295"/>
                <a:gd name="connsiteY3" fmla="*/ 87545 h 1554397"/>
                <a:gd name="connsiteX4" fmla="*/ 1480045 w 1534295"/>
                <a:gd name="connsiteY4" fmla="*/ 1436953 h 1554397"/>
                <a:gd name="connsiteX5" fmla="*/ 1375687 w 1534295"/>
                <a:gd name="connsiteY5" fmla="*/ 1541311 h 1554397"/>
                <a:gd name="connsiteX6" fmla="*/ 86116 w 1534295"/>
                <a:gd name="connsiteY6" fmla="*/ 1554397 h 1554397"/>
                <a:gd name="connsiteX7" fmla="*/ 0 w 1534295"/>
                <a:gd name="connsiteY7" fmla="*/ 1436953 h 1554397"/>
                <a:gd name="connsiteX8" fmla="*/ 0 w 1534295"/>
                <a:gd name="connsiteY8" fmla="*/ 104358 h 1554397"/>
                <a:gd name="connsiteX0" fmla="*/ 0 w 1534295"/>
                <a:gd name="connsiteY0" fmla="*/ 141363 h 1591402"/>
                <a:gd name="connsiteX1" fmla="*/ 1375687 w 1534295"/>
                <a:gd name="connsiteY1" fmla="*/ 37005 h 1591402"/>
                <a:gd name="connsiteX2" fmla="*/ 1534295 w 1534295"/>
                <a:gd name="connsiteY2" fmla="*/ 124550 h 1591402"/>
                <a:gd name="connsiteX3" fmla="*/ 1480045 w 1534295"/>
                <a:gd name="connsiteY3" fmla="*/ 1473958 h 1591402"/>
                <a:gd name="connsiteX4" fmla="*/ 1375687 w 1534295"/>
                <a:gd name="connsiteY4" fmla="*/ 1578316 h 1591402"/>
                <a:gd name="connsiteX5" fmla="*/ 86116 w 1534295"/>
                <a:gd name="connsiteY5" fmla="*/ 1591402 h 1591402"/>
                <a:gd name="connsiteX6" fmla="*/ 0 w 1534295"/>
                <a:gd name="connsiteY6" fmla="*/ 1473958 h 1591402"/>
                <a:gd name="connsiteX7" fmla="*/ 0 w 1534295"/>
                <a:gd name="connsiteY7" fmla="*/ 141363 h 1591402"/>
                <a:gd name="connsiteX0" fmla="*/ 0 w 1534295"/>
                <a:gd name="connsiteY0" fmla="*/ 1436953 h 1554397"/>
                <a:gd name="connsiteX1" fmla="*/ 1375687 w 1534295"/>
                <a:gd name="connsiteY1" fmla="*/ 0 h 1554397"/>
                <a:gd name="connsiteX2" fmla="*/ 1534295 w 1534295"/>
                <a:gd name="connsiteY2" fmla="*/ 87545 h 1554397"/>
                <a:gd name="connsiteX3" fmla="*/ 1480045 w 1534295"/>
                <a:gd name="connsiteY3" fmla="*/ 1436953 h 1554397"/>
                <a:gd name="connsiteX4" fmla="*/ 1375687 w 1534295"/>
                <a:gd name="connsiteY4" fmla="*/ 1541311 h 1554397"/>
                <a:gd name="connsiteX5" fmla="*/ 86116 w 1534295"/>
                <a:gd name="connsiteY5" fmla="*/ 1554397 h 1554397"/>
                <a:gd name="connsiteX6" fmla="*/ 0 w 1534295"/>
                <a:gd name="connsiteY6" fmla="*/ 1436953 h 1554397"/>
                <a:gd name="connsiteX0" fmla="*/ 0 w 1534297"/>
                <a:gd name="connsiteY0" fmla="*/ 1392265 h 1509709"/>
                <a:gd name="connsiteX1" fmla="*/ 1477984 w 1534297"/>
                <a:gd name="connsiteY1" fmla="*/ 2395 h 1509709"/>
                <a:gd name="connsiteX2" fmla="*/ 1534295 w 1534297"/>
                <a:gd name="connsiteY2" fmla="*/ 42857 h 1509709"/>
                <a:gd name="connsiteX3" fmla="*/ 1480045 w 1534297"/>
                <a:gd name="connsiteY3" fmla="*/ 1392265 h 1509709"/>
                <a:gd name="connsiteX4" fmla="*/ 1375687 w 1534297"/>
                <a:gd name="connsiteY4" fmla="*/ 1496623 h 1509709"/>
                <a:gd name="connsiteX5" fmla="*/ 86116 w 1534297"/>
                <a:gd name="connsiteY5" fmla="*/ 1509709 h 1509709"/>
                <a:gd name="connsiteX6" fmla="*/ 0 w 1534297"/>
                <a:gd name="connsiteY6" fmla="*/ 1392265 h 1509709"/>
                <a:gd name="connsiteX0" fmla="*/ 0 w 1523312"/>
                <a:gd name="connsiteY0" fmla="*/ 1403726 h 1509709"/>
                <a:gd name="connsiteX1" fmla="*/ 1466999 w 1523312"/>
                <a:gd name="connsiteY1" fmla="*/ 2395 h 1509709"/>
                <a:gd name="connsiteX2" fmla="*/ 1523310 w 1523312"/>
                <a:gd name="connsiteY2" fmla="*/ 42857 h 1509709"/>
                <a:gd name="connsiteX3" fmla="*/ 1469060 w 1523312"/>
                <a:gd name="connsiteY3" fmla="*/ 1392265 h 1509709"/>
                <a:gd name="connsiteX4" fmla="*/ 1364702 w 1523312"/>
                <a:gd name="connsiteY4" fmla="*/ 1496623 h 1509709"/>
                <a:gd name="connsiteX5" fmla="*/ 75131 w 1523312"/>
                <a:gd name="connsiteY5" fmla="*/ 1509709 h 1509709"/>
                <a:gd name="connsiteX6" fmla="*/ 0 w 1523312"/>
                <a:gd name="connsiteY6" fmla="*/ 1403726 h 1509709"/>
                <a:gd name="connsiteX0" fmla="*/ 0 w 1523310"/>
                <a:gd name="connsiteY0" fmla="*/ 1399649 h 1505632"/>
                <a:gd name="connsiteX1" fmla="*/ 1455633 w 1523310"/>
                <a:gd name="connsiteY1" fmla="*/ 4814 h 1505632"/>
                <a:gd name="connsiteX2" fmla="*/ 1523310 w 1523310"/>
                <a:gd name="connsiteY2" fmla="*/ 38780 h 1505632"/>
                <a:gd name="connsiteX3" fmla="*/ 1469060 w 1523310"/>
                <a:gd name="connsiteY3" fmla="*/ 1388188 h 1505632"/>
                <a:gd name="connsiteX4" fmla="*/ 1364702 w 1523310"/>
                <a:gd name="connsiteY4" fmla="*/ 1492546 h 1505632"/>
                <a:gd name="connsiteX5" fmla="*/ 75131 w 1523310"/>
                <a:gd name="connsiteY5" fmla="*/ 1505632 h 1505632"/>
                <a:gd name="connsiteX6" fmla="*/ 0 w 1523310"/>
                <a:gd name="connsiteY6" fmla="*/ 1399649 h 1505632"/>
                <a:gd name="connsiteX0" fmla="*/ 0 w 1523310"/>
                <a:gd name="connsiteY0" fmla="*/ 1387477 h 1493460"/>
                <a:gd name="connsiteX1" fmla="*/ 1401097 w 1523310"/>
                <a:gd name="connsiteY1" fmla="*/ 22922 h 1493460"/>
                <a:gd name="connsiteX2" fmla="*/ 1523310 w 1523310"/>
                <a:gd name="connsiteY2" fmla="*/ 26608 h 1493460"/>
                <a:gd name="connsiteX3" fmla="*/ 1469060 w 1523310"/>
                <a:gd name="connsiteY3" fmla="*/ 1376016 h 1493460"/>
                <a:gd name="connsiteX4" fmla="*/ 1364702 w 1523310"/>
                <a:gd name="connsiteY4" fmla="*/ 1480374 h 1493460"/>
                <a:gd name="connsiteX5" fmla="*/ 75131 w 1523310"/>
                <a:gd name="connsiteY5" fmla="*/ 1493460 h 1493460"/>
                <a:gd name="connsiteX6" fmla="*/ 0 w 1523310"/>
                <a:gd name="connsiteY6" fmla="*/ 1387477 h 1493460"/>
                <a:gd name="connsiteX0" fmla="*/ 0 w 1527115"/>
                <a:gd name="connsiteY0" fmla="*/ 1394767 h 1500750"/>
                <a:gd name="connsiteX1" fmla="*/ 1486867 w 1527115"/>
                <a:gd name="connsiteY1" fmla="*/ 9577 h 1500750"/>
                <a:gd name="connsiteX2" fmla="*/ 1523310 w 1527115"/>
                <a:gd name="connsiteY2" fmla="*/ 33898 h 1500750"/>
                <a:gd name="connsiteX3" fmla="*/ 1469060 w 1527115"/>
                <a:gd name="connsiteY3" fmla="*/ 1383306 h 1500750"/>
                <a:gd name="connsiteX4" fmla="*/ 1364702 w 1527115"/>
                <a:gd name="connsiteY4" fmla="*/ 1487664 h 1500750"/>
                <a:gd name="connsiteX5" fmla="*/ 75131 w 1527115"/>
                <a:gd name="connsiteY5" fmla="*/ 1500750 h 1500750"/>
                <a:gd name="connsiteX6" fmla="*/ 0 w 1527115"/>
                <a:gd name="connsiteY6" fmla="*/ 1394767 h 1500750"/>
                <a:gd name="connsiteX0" fmla="*/ 0 w 1523310"/>
                <a:gd name="connsiteY0" fmla="*/ 1399539 h 1505522"/>
                <a:gd name="connsiteX1" fmla="*/ 1464612 w 1523310"/>
                <a:gd name="connsiteY1" fmla="*/ 4895 h 1505522"/>
                <a:gd name="connsiteX2" fmla="*/ 1523310 w 1523310"/>
                <a:gd name="connsiteY2" fmla="*/ 38670 h 1505522"/>
                <a:gd name="connsiteX3" fmla="*/ 1469060 w 1523310"/>
                <a:gd name="connsiteY3" fmla="*/ 1388078 h 1505522"/>
                <a:gd name="connsiteX4" fmla="*/ 1364702 w 1523310"/>
                <a:gd name="connsiteY4" fmla="*/ 1492436 h 1505522"/>
                <a:gd name="connsiteX5" fmla="*/ 75131 w 1523310"/>
                <a:gd name="connsiteY5" fmla="*/ 1505522 h 1505522"/>
                <a:gd name="connsiteX6" fmla="*/ 0 w 1523310"/>
                <a:gd name="connsiteY6" fmla="*/ 1399539 h 1505522"/>
                <a:gd name="connsiteX0" fmla="*/ 0 w 1523310"/>
                <a:gd name="connsiteY0" fmla="*/ 1417097 h 1523080"/>
                <a:gd name="connsiteX1" fmla="*/ 1442162 w 1523310"/>
                <a:gd name="connsiteY1" fmla="*/ 3 h 1523080"/>
                <a:gd name="connsiteX2" fmla="*/ 1523310 w 1523310"/>
                <a:gd name="connsiteY2" fmla="*/ 56228 h 1523080"/>
                <a:gd name="connsiteX3" fmla="*/ 1469060 w 1523310"/>
                <a:gd name="connsiteY3" fmla="*/ 1405636 h 1523080"/>
                <a:gd name="connsiteX4" fmla="*/ 1364702 w 1523310"/>
                <a:gd name="connsiteY4" fmla="*/ 1509994 h 1523080"/>
                <a:gd name="connsiteX5" fmla="*/ 75131 w 1523310"/>
                <a:gd name="connsiteY5" fmla="*/ 1523080 h 1523080"/>
                <a:gd name="connsiteX6" fmla="*/ 0 w 1523310"/>
                <a:gd name="connsiteY6" fmla="*/ 1417097 h 1523080"/>
                <a:gd name="connsiteX0" fmla="*/ 0 w 1523310"/>
                <a:gd name="connsiteY0" fmla="*/ 1432809 h 1538792"/>
                <a:gd name="connsiteX1" fmla="*/ 1444407 w 1523310"/>
                <a:gd name="connsiteY1" fmla="*/ 0 h 1538792"/>
                <a:gd name="connsiteX2" fmla="*/ 1523310 w 1523310"/>
                <a:gd name="connsiteY2" fmla="*/ 71940 h 1538792"/>
                <a:gd name="connsiteX3" fmla="*/ 1469060 w 1523310"/>
                <a:gd name="connsiteY3" fmla="*/ 1421348 h 1538792"/>
                <a:gd name="connsiteX4" fmla="*/ 1364702 w 1523310"/>
                <a:gd name="connsiteY4" fmla="*/ 1525706 h 1538792"/>
                <a:gd name="connsiteX5" fmla="*/ 75131 w 1523310"/>
                <a:gd name="connsiteY5" fmla="*/ 1538792 h 1538792"/>
                <a:gd name="connsiteX6" fmla="*/ 0 w 1523310"/>
                <a:gd name="connsiteY6" fmla="*/ 1432809 h 1538792"/>
                <a:gd name="connsiteX0" fmla="*/ 0 w 1523310"/>
                <a:gd name="connsiteY0" fmla="*/ 1435055 h 1541038"/>
                <a:gd name="connsiteX1" fmla="*/ 1446652 w 1523310"/>
                <a:gd name="connsiteY1" fmla="*/ 0 h 1541038"/>
                <a:gd name="connsiteX2" fmla="*/ 1523310 w 1523310"/>
                <a:gd name="connsiteY2" fmla="*/ 74186 h 1541038"/>
                <a:gd name="connsiteX3" fmla="*/ 1469060 w 1523310"/>
                <a:gd name="connsiteY3" fmla="*/ 1423594 h 1541038"/>
                <a:gd name="connsiteX4" fmla="*/ 1364702 w 1523310"/>
                <a:gd name="connsiteY4" fmla="*/ 1527952 h 1541038"/>
                <a:gd name="connsiteX5" fmla="*/ 75131 w 1523310"/>
                <a:gd name="connsiteY5" fmla="*/ 1541038 h 1541038"/>
                <a:gd name="connsiteX6" fmla="*/ 0 w 1523310"/>
                <a:gd name="connsiteY6" fmla="*/ 1435055 h 1541038"/>
                <a:gd name="connsiteX0" fmla="*/ 0 w 1529676"/>
                <a:gd name="connsiteY0" fmla="*/ 1435055 h 1541038"/>
                <a:gd name="connsiteX1" fmla="*/ 1446652 w 1529676"/>
                <a:gd name="connsiteY1" fmla="*/ 0 h 1541038"/>
                <a:gd name="connsiteX2" fmla="*/ 1523310 w 1529676"/>
                <a:gd name="connsiteY2" fmla="*/ 74186 h 1541038"/>
                <a:gd name="connsiteX3" fmla="*/ 1529676 w 1529676"/>
                <a:gd name="connsiteY3" fmla="*/ 1448289 h 1541038"/>
                <a:gd name="connsiteX4" fmla="*/ 1364702 w 1529676"/>
                <a:gd name="connsiteY4" fmla="*/ 1527952 h 1541038"/>
                <a:gd name="connsiteX5" fmla="*/ 75131 w 1529676"/>
                <a:gd name="connsiteY5" fmla="*/ 1541038 h 1541038"/>
                <a:gd name="connsiteX6" fmla="*/ 0 w 1529676"/>
                <a:gd name="connsiteY6" fmla="*/ 1435055 h 1541038"/>
                <a:gd name="connsiteX0" fmla="*/ 0 w 1523310"/>
                <a:gd name="connsiteY0" fmla="*/ 1435055 h 1541038"/>
                <a:gd name="connsiteX1" fmla="*/ 1446652 w 1523310"/>
                <a:gd name="connsiteY1" fmla="*/ 0 h 1541038"/>
                <a:gd name="connsiteX2" fmla="*/ 1523310 w 1523310"/>
                <a:gd name="connsiteY2" fmla="*/ 74186 h 1541038"/>
                <a:gd name="connsiteX3" fmla="*/ 1507225 w 1523310"/>
                <a:gd name="connsiteY3" fmla="*/ 1448289 h 1541038"/>
                <a:gd name="connsiteX4" fmla="*/ 1364702 w 1523310"/>
                <a:gd name="connsiteY4" fmla="*/ 1527952 h 1541038"/>
                <a:gd name="connsiteX5" fmla="*/ 75131 w 1523310"/>
                <a:gd name="connsiteY5" fmla="*/ 1541038 h 1541038"/>
                <a:gd name="connsiteX6" fmla="*/ 0 w 1523310"/>
                <a:gd name="connsiteY6" fmla="*/ 1435055 h 154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3310" h="1541038">
                  <a:moveTo>
                    <a:pt x="0" y="1435055"/>
                  </a:moveTo>
                  <a:lnTo>
                    <a:pt x="1446652" y="0"/>
                  </a:lnTo>
                  <a:cubicBezTo>
                    <a:pt x="1504287" y="0"/>
                    <a:pt x="1523310" y="16551"/>
                    <a:pt x="1523310" y="74186"/>
                  </a:cubicBezTo>
                  <a:cubicBezTo>
                    <a:pt x="1523310" y="518384"/>
                    <a:pt x="1507225" y="1004091"/>
                    <a:pt x="1507225" y="1448289"/>
                  </a:cubicBezTo>
                  <a:cubicBezTo>
                    <a:pt x="1507225" y="1505924"/>
                    <a:pt x="1422337" y="1527952"/>
                    <a:pt x="1364702" y="1527952"/>
                  </a:cubicBezTo>
                  <a:lnTo>
                    <a:pt x="75131" y="1541038"/>
                  </a:lnTo>
                  <a:cubicBezTo>
                    <a:pt x="17496" y="1541038"/>
                    <a:pt x="0" y="1492690"/>
                    <a:pt x="0" y="1435055"/>
                  </a:cubicBezTo>
                  <a:close/>
                </a:path>
              </a:pathLst>
            </a:cu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9">
              <a:extLst>
                <a:ext uri="{FF2B5EF4-FFF2-40B4-BE49-F238E27FC236}">
                  <a16:creationId xmlns:a16="http://schemas.microsoft.com/office/drawing/2014/main" id="{2B1CA957-0151-4FE3-AAE0-32DDBE807483}"/>
                </a:ext>
              </a:extLst>
            </p:cNvPr>
            <p:cNvSpPr/>
            <p:nvPr/>
          </p:nvSpPr>
          <p:spPr>
            <a:xfrm rot="2627049">
              <a:off x="7679606" y="2129037"/>
              <a:ext cx="1523310" cy="1505522"/>
            </a:xfrm>
            <a:custGeom>
              <a:avLst/>
              <a:gdLst>
                <a:gd name="connsiteX0" fmla="*/ 0 w 1480045"/>
                <a:gd name="connsiteY0" fmla="*/ 104358 h 1541311"/>
                <a:gd name="connsiteX1" fmla="*/ 104358 w 1480045"/>
                <a:gd name="connsiteY1" fmla="*/ 0 h 1541311"/>
                <a:gd name="connsiteX2" fmla="*/ 1375687 w 1480045"/>
                <a:gd name="connsiteY2" fmla="*/ 0 h 1541311"/>
                <a:gd name="connsiteX3" fmla="*/ 1480045 w 1480045"/>
                <a:gd name="connsiteY3" fmla="*/ 104358 h 1541311"/>
                <a:gd name="connsiteX4" fmla="*/ 1480045 w 1480045"/>
                <a:gd name="connsiteY4" fmla="*/ 1436953 h 1541311"/>
                <a:gd name="connsiteX5" fmla="*/ 1375687 w 1480045"/>
                <a:gd name="connsiteY5" fmla="*/ 1541311 h 1541311"/>
                <a:gd name="connsiteX6" fmla="*/ 104358 w 1480045"/>
                <a:gd name="connsiteY6" fmla="*/ 1541311 h 1541311"/>
                <a:gd name="connsiteX7" fmla="*/ 0 w 1480045"/>
                <a:gd name="connsiteY7" fmla="*/ 1436953 h 1541311"/>
                <a:gd name="connsiteX8" fmla="*/ 0 w 1480045"/>
                <a:gd name="connsiteY8" fmla="*/ 104358 h 1541311"/>
                <a:gd name="connsiteX0" fmla="*/ 0 w 1534295"/>
                <a:gd name="connsiteY0" fmla="*/ 104358 h 1541311"/>
                <a:gd name="connsiteX1" fmla="*/ 104358 w 1534295"/>
                <a:gd name="connsiteY1" fmla="*/ 0 h 1541311"/>
                <a:gd name="connsiteX2" fmla="*/ 1375687 w 1534295"/>
                <a:gd name="connsiteY2" fmla="*/ 0 h 1541311"/>
                <a:gd name="connsiteX3" fmla="*/ 1534295 w 1534295"/>
                <a:gd name="connsiteY3" fmla="*/ 87545 h 1541311"/>
                <a:gd name="connsiteX4" fmla="*/ 1480045 w 1534295"/>
                <a:gd name="connsiteY4" fmla="*/ 1436953 h 1541311"/>
                <a:gd name="connsiteX5" fmla="*/ 1375687 w 1534295"/>
                <a:gd name="connsiteY5" fmla="*/ 1541311 h 1541311"/>
                <a:gd name="connsiteX6" fmla="*/ 104358 w 1534295"/>
                <a:gd name="connsiteY6" fmla="*/ 1541311 h 1541311"/>
                <a:gd name="connsiteX7" fmla="*/ 0 w 1534295"/>
                <a:gd name="connsiteY7" fmla="*/ 1436953 h 1541311"/>
                <a:gd name="connsiteX8" fmla="*/ 0 w 1534295"/>
                <a:gd name="connsiteY8" fmla="*/ 104358 h 1541311"/>
                <a:gd name="connsiteX0" fmla="*/ 0 w 1534295"/>
                <a:gd name="connsiteY0" fmla="*/ 104358 h 1554397"/>
                <a:gd name="connsiteX1" fmla="*/ 104358 w 1534295"/>
                <a:gd name="connsiteY1" fmla="*/ 0 h 1554397"/>
                <a:gd name="connsiteX2" fmla="*/ 1375687 w 1534295"/>
                <a:gd name="connsiteY2" fmla="*/ 0 h 1554397"/>
                <a:gd name="connsiteX3" fmla="*/ 1534295 w 1534295"/>
                <a:gd name="connsiteY3" fmla="*/ 87545 h 1554397"/>
                <a:gd name="connsiteX4" fmla="*/ 1480045 w 1534295"/>
                <a:gd name="connsiteY4" fmla="*/ 1436953 h 1554397"/>
                <a:gd name="connsiteX5" fmla="*/ 1375687 w 1534295"/>
                <a:gd name="connsiteY5" fmla="*/ 1541311 h 1554397"/>
                <a:gd name="connsiteX6" fmla="*/ 86116 w 1534295"/>
                <a:gd name="connsiteY6" fmla="*/ 1554397 h 1554397"/>
                <a:gd name="connsiteX7" fmla="*/ 0 w 1534295"/>
                <a:gd name="connsiteY7" fmla="*/ 1436953 h 1554397"/>
                <a:gd name="connsiteX8" fmla="*/ 0 w 1534295"/>
                <a:gd name="connsiteY8" fmla="*/ 104358 h 1554397"/>
                <a:gd name="connsiteX0" fmla="*/ 0 w 1534295"/>
                <a:gd name="connsiteY0" fmla="*/ 141363 h 1591402"/>
                <a:gd name="connsiteX1" fmla="*/ 1375687 w 1534295"/>
                <a:gd name="connsiteY1" fmla="*/ 37005 h 1591402"/>
                <a:gd name="connsiteX2" fmla="*/ 1534295 w 1534295"/>
                <a:gd name="connsiteY2" fmla="*/ 124550 h 1591402"/>
                <a:gd name="connsiteX3" fmla="*/ 1480045 w 1534295"/>
                <a:gd name="connsiteY3" fmla="*/ 1473958 h 1591402"/>
                <a:gd name="connsiteX4" fmla="*/ 1375687 w 1534295"/>
                <a:gd name="connsiteY4" fmla="*/ 1578316 h 1591402"/>
                <a:gd name="connsiteX5" fmla="*/ 86116 w 1534295"/>
                <a:gd name="connsiteY5" fmla="*/ 1591402 h 1591402"/>
                <a:gd name="connsiteX6" fmla="*/ 0 w 1534295"/>
                <a:gd name="connsiteY6" fmla="*/ 1473958 h 1591402"/>
                <a:gd name="connsiteX7" fmla="*/ 0 w 1534295"/>
                <a:gd name="connsiteY7" fmla="*/ 141363 h 1591402"/>
                <a:gd name="connsiteX0" fmla="*/ 0 w 1534295"/>
                <a:gd name="connsiteY0" fmla="*/ 1436953 h 1554397"/>
                <a:gd name="connsiteX1" fmla="*/ 1375687 w 1534295"/>
                <a:gd name="connsiteY1" fmla="*/ 0 h 1554397"/>
                <a:gd name="connsiteX2" fmla="*/ 1534295 w 1534295"/>
                <a:gd name="connsiteY2" fmla="*/ 87545 h 1554397"/>
                <a:gd name="connsiteX3" fmla="*/ 1480045 w 1534295"/>
                <a:gd name="connsiteY3" fmla="*/ 1436953 h 1554397"/>
                <a:gd name="connsiteX4" fmla="*/ 1375687 w 1534295"/>
                <a:gd name="connsiteY4" fmla="*/ 1541311 h 1554397"/>
                <a:gd name="connsiteX5" fmla="*/ 86116 w 1534295"/>
                <a:gd name="connsiteY5" fmla="*/ 1554397 h 1554397"/>
                <a:gd name="connsiteX6" fmla="*/ 0 w 1534295"/>
                <a:gd name="connsiteY6" fmla="*/ 1436953 h 1554397"/>
                <a:gd name="connsiteX0" fmla="*/ 0 w 1534297"/>
                <a:gd name="connsiteY0" fmla="*/ 1392265 h 1509709"/>
                <a:gd name="connsiteX1" fmla="*/ 1477984 w 1534297"/>
                <a:gd name="connsiteY1" fmla="*/ 2395 h 1509709"/>
                <a:gd name="connsiteX2" fmla="*/ 1534295 w 1534297"/>
                <a:gd name="connsiteY2" fmla="*/ 42857 h 1509709"/>
                <a:gd name="connsiteX3" fmla="*/ 1480045 w 1534297"/>
                <a:gd name="connsiteY3" fmla="*/ 1392265 h 1509709"/>
                <a:gd name="connsiteX4" fmla="*/ 1375687 w 1534297"/>
                <a:gd name="connsiteY4" fmla="*/ 1496623 h 1509709"/>
                <a:gd name="connsiteX5" fmla="*/ 86116 w 1534297"/>
                <a:gd name="connsiteY5" fmla="*/ 1509709 h 1509709"/>
                <a:gd name="connsiteX6" fmla="*/ 0 w 1534297"/>
                <a:gd name="connsiteY6" fmla="*/ 1392265 h 1509709"/>
                <a:gd name="connsiteX0" fmla="*/ 0 w 1523312"/>
                <a:gd name="connsiteY0" fmla="*/ 1403726 h 1509709"/>
                <a:gd name="connsiteX1" fmla="*/ 1466999 w 1523312"/>
                <a:gd name="connsiteY1" fmla="*/ 2395 h 1509709"/>
                <a:gd name="connsiteX2" fmla="*/ 1523310 w 1523312"/>
                <a:gd name="connsiteY2" fmla="*/ 42857 h 1509709"/>
                <a:gd name="connsiteX3" fmla="*/ 1469060 w 1523312"/>
                <a:gd name="connsiteY3" fmla="*/ 1392265 h 1509709"/>
                <a:gd name="connsiteX4" fmla="*/ 1364702 w 1523312"/>
                <a:gd name="connsiteY4" fmla="*/ 1496623 h 1509709"/>
                <a:gd name="connsiteX5" fmla="*/ 75131 w 1523312"/>
                <a:gd name="connsiteY5" fmla="*/ 1509709 h 1509709"/>
                <a:gd name="connsiteX6" fmla="*/ 0 w 1523312"/>
                <a:gd name="connsiteY6" fmla="*/ 1403726 h 1509709"/>
                <a:gd name="connsiteX0" fmla="*/ 0 w 1523310"/>
                <a:gd name="connsiteY0" fmla="*/ 1399649 h 1505632"/>
                <a:gd name="connsiteX1" fmla="*/ 1455633 w 1523310"/>
                <a:gd name="connsiteY1" fmla="*/ 4814 h 1505632"/>
                <a:gd name="connsiteX2" fmla="*/ 1523310 w 1523310"/>
                <a:gd name="connsiteY2" fmla="*/ 38780 h 1505632"/>
                <a:gd name="connsiteX3" fmla="*/ 1469060 w 1523310"/>
                <a:gd name="connsiteY3" fmla="*/ 1388188 h 1505632"/>
                <a:gd name="connsiteX4" fmla="*/ 1364702 w 1523310"/>
                <a:gd name="connsiteY4" fmla="*/ 1492546 h 1505632"/>
                <a:gd name="connsiteX5" fmla="*/ 75131 w 1523310"/>
                <a:gd name="connsiteY5" fmla="*/ 1505632 h 1505632"/>
                <a:gd name="connsiteX6" fmla="*/ 0 w 1523310"/>
                <a:gd name="connsiteY6" fmla="*/ 1399649 h 1505632"/>
                <a:gd name="connsiteX0" fmla="*/ 0 w 1523310"/>
                <a:gd name="connsiteY0" fmla="*/ 1387477 h 1493460"/>
                <a:gd name="connsiteX1" fmla="*/ 1401097 w 1523310"/>
                <a:gd name="connsiteY1" fmla="*/ 22922 h 1493460"/>
                <a:gd name="connsiteX2" fmla="*/ 1523310 w 1523310"/>
                <a:gd name="connsiteY2" fmla="*/ 26608 h 1493460"/>
                <a:gd name="connsiteX3" fmla="*/ 1469060 w 1523310"/>
                <a:gd name="connsiteY3" fmla="*/ 1376016 h 1493460"/>
                <a:gd name="connsiteX4" fmla="*/ 1364702 w 1523310"/>
                <a:gd name="connsiteY4" fmla="*/ 1480374 h 1493460"/>
                <a:gd name="connsiteX5" fmla="*/ 75131 w 1523310"/>
                <a:gd name="connsiteY5" fmla="*/ 1493460 h 1493460"/>
                <a:gd name="connsiteX6" fmla="*/ 0 w 1523310"/>
                <a:gd name="connsiteY6" fmla="*/ 1387477 h 1493460"/>
                <a:gd name="connsiteX0" fmla="*/ 0 w 1527115"/>
                <a:gd name="connsiteY0" fmla="*/ 1394767 h 1500750"/>
                <a:gd name="connsiteX1" fmla="*/ 1486867 w 1527115"/>
                <a:gd name="connsiteY1" fmla="*/ 9577 h 1500750"/>
                <a:gd name="connsiteX2" fmla="*/ 1523310 w 1527115"/>
                <a:gd name="connsiteY2" fmla="*/ 33898 h 1500750"/>
                <a:gd name="connsiteX3" fmla="*/ 1469060 w 1527115"/>
                <a:gd name="connsiteY3" fmla="*/ 1383306 h 1500750"/>
                <a:gd name="connsiteX4" fmla="*/ 1364702 w 1527115"/>
                <a:gd name="connsiteY4" fmla="*/ 1487664 h 1500750"/>
                <a:gd name="connsiteX5" fmla="*/ 75131 w 1527115"/>
                <a:gd name="connsiteY5" fmla="*/ 1500750 h 1500750"/>
                <a:gd name="connsiteX6" fmla="*/ 0 w 1527115"/>
                <a:gd name="connsiteY6" fmla="*/ 1394767 h 1500750"/>
                <a:gd name="connsiteX0" fmla="*/ 0 w 1523310"/>
                <a:gd name="connsiteY0" fmla="*/ 1399539 h 1505522"/>
                <a:gd name="connsiteX1" fmla="*/ 1464612 w 1523310"/>
                <a:gd name="connsiteY1" fmla="*/ 4895 h 1505522"/>
                <a:gd name="connsiteX2" fmla="*/ 1523310 w 1523310"/>
                <a:gd name="connsiteY2" fmla="*/ 38670 h 1505522"/>
                <a:gd name="connsiteX3" fmla="*/ 1469060 w 1523310"/>
                <a:gd name="connsiteY3" fmla="*/ 1388078 h 1505522"/>
                <a:gd name="connsiteX4" fmla="*/ 1364702 w 1523310"/>
                <a:gd name="connsiteY4" fmla="*/ 1492436 h 1505522"/>
                <a:gd name="connsiteX5" fmla="*/ 75131 w 1523310"/>
                <a:gd name="connsiteY5" fmla="*/ 1505522 h 1505522"/>
                <a:gd name="connsiteX6" fmla="*/ 0 w 1523310"/>
                <a:gd name="connsiteY6" fmla="*/ 1399539 h 150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3310" h="1505522">
                  <a:moveTo>
                    <a:pt x="0" y="1399539"/>
                  </a:moveTo>
                  <a:lnTo>
                    <a:pt x="1464612" y="4895"/>
                  </a:lnTo>
                  <a:cubicBezTo>
                    <a:pt x="1522247" y="4895"/>
                    <a:pt x="1523310" y="-18965"/>
                    <a:pt x="1523310" y="38670"/>
                  </a:cubicBezTo>
                  <a:cubicBezTo>
                    <a:pt x="1523310" y="482868"/>
                    <a:pt x="1469060" y="943880"/>
                    <a:pt x="1469060" y="1388078"/>
                  </a:cubicBezTo>
                  <a:cubicBezTo>
                    <a:pt x="1469060" y="1445713"/>
                    <a:pt x="1422337" y="1492436"/>
                    <a:pt x="1364702" y="1492436"/>
                  </a:cubicBezTo>
                  <a:lnTo>
                    <a:pt x="75131" y="1505522"/>
                  </a:lnTo>
                  <a:cubicBezTo>
                    <a:pt x="17496" y="1505522"/>
                    <a:pt x="0" y="1457174"/>
                    <a:pt x="0" y="1399539"/>
                  </a:cubicBezTo>
                  <a:close/>
                </a:path>
              </a:pathLst>
            </a:custGeom>
            <a:solidFill>
              <a:srgbClr val="FCB414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Speech Bubble: Oval 18">
            <a:extLst>
              <a:ext uri="{FF2B5EF4-FFF2-40B4-BE49-F238E27FC236}">
                <a16:creationId xmlns:a16="http://schemas.microsoft.com/office/drawing/2014/main" id="{A1E71F5B-0CB7-4B08-BC89-EAD30E6F91CE}"/>
              </a:ext>
            </a:extLst>
          </p:cNvPr>
          <p:cNvSpPr/>
          <p:nvPr/>
        </p:nvSpPr>
        <p:spPr>
          <a:xfrm>
            <a:off x="2965353" y="4945012"/>
            <a:ext cx="338476" cy="322828"/>
          </a:xfrm>
          <a:prstGeom prst="wedgeEllipseCallout">
            <a:avLst>
              <a:gd name="adj1" fmla="val -43836"/>
              <a:gd name="adj2" fmla="val 648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6FCAF9D5-3915-480F-90F0-C0501DD6A68F}"/>
              </a:ext>
            </a:extLst>
          </p:cNvPr>
          <p:cNvSpPr txBox="1"/>
          <p:nvPr/>
        </p:nvSpPr>
        <p:spPr>
          <a:xfrm>
            <a:off x="987633" y="4141481"/>
            <a:ext cx="259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Ligações + Mensagens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64051840-F1ED-44E3-BD4E-6C2AF02CCD92}"/>
              </a:ext>
            </a:extLst>
          </p:cNvPr>
          <p:cNvSpPr txBox="1"/>
          <p:nvPr/>
        </p:nvSpPr>
        <p:spPr>
          <a:xfrm>
            <a:off x="4395245" y="3610382"/>
            <a:ext cx="6948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Problemas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lvl="0"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1 -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Demora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para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identificar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qual a squad responsável, e qual o analista respon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sável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>
                <a:ea typeface="Noto Sans" panose="020B0502040504020204" pitchFamily="34"/>
                <a:cs typeface="Noto Sans" panose="020B0502040504020204" pitchFamily="34"/>
              </a:rPr>
              <a:t>em uma planilha de excel</a:t>
            </a:r>
          </a:p>
          <a:p>
            <a:pPr lvl="0">
              <a:defRPr/>
            </a:pPr>
            <a:endParaRPr lang="en-US" sz="1500" b="1" dirty="0"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2 - Grande volume de POPs para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serem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executados</a:t>
            </a:r>
            <a:endParaRPr lang="en-US" sz="1500" b="1" dirty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endParaRPr lang="en-US" sz="1500" b="1" dirty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3 – Escalation</a:t>
            </a:r>
          </a:p>
          <a:p>
            <a:pPr lvl="0">
              <a:defRPr/>
            </a:pPr>
            <a:endParaRPr lang="en-US" sz="1500" b="1" dirty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4 – Para cada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incidente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o NOC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precisa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de 4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minutos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e 53 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egundos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em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média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para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escalar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( P1 -  Uma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aplicação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fora por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quase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5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minutos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pode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gerar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um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impacto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muito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alto, se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gerar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sobrecarga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o tempo é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muito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b="1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maior</a:t>
            </a: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) 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:a16="http://schemas.microsoft.com/office/drawing/2014/main" id="{C34335C7-63C5-4E66-816D-87916A81A846}"/>
              </a:ext>
            </a:extLst>
          </p:cNvPr>
          <p:cNvSpPr/>
          <p:nvPr/>
        </p:nvSpPr>
        <p:spPr>
          <a:xfrm>
            <a:off x="1124440" y="4572502"/>
            <a:ext cx="372418" cy="396023"/>
          </a:xfrm>
          <a:prstGeom prst="ellipse">
            <a:avLst/>
          </a:prstGeom>
          <a:solidFill>
            <a:srgbClr val="B80000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mala UI Semilight" panose="020B0402040204020203" pitchFamily="34" charset="0"/>
                <a:ea typeface="+mn-ea"/>
                <a:cs typeface="Nirmala UI Semilight" panose="020B0402040204020203" pitchFamily="34" charset="0"/>
              </a:rPr>
              <a:t>1</a:t>
            </a:r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3404C904-3BE2-45EC-AB47-CB70B39AB423}"/>
              </a:ext>
            </a:extLst>
          </p:cNvPr>
          <p:cNvSpPr/>
          <p:nvPr/>
        </p:nvSpPr>
        <p:spPr>
          <a:xfrm>
            <a:off x="2194470" y="4566763"/>
            <a:ext cx="372418" cy="396023"/>
          </a:xfrm>
          <a:prstGeom prst="ellipse">
            <a:avLst/>
          </a:prstGeom>
          <a:solidFill>
            <a:srgbClr val="B80000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mala UI Semilight" panose="020B0402040204020203" pitchFamily="34" charset="0"/>
                <a:ea typeface="+mn-ea"/>
                <a:cs typeface="Nirmala UI Semilight" panose="020B0402040204020203" pitchFamily="34" charset="0"/>
              </a:rPr>
              <a:t>1</a:t>
            </a:r>
          </a:p>
        </p:txBody>
      </p:sp>
      <p:sp>
        <p:nvSpPr>
          <p:cNvPr id="64" name="Oval 6">
            <a:extLst>
              <a:ext uri="{FF2B5EF4-FFF2-40B4-BE49-F238E27FC236}">
                <a16:creationId xmlns:a16="http://schemas.microsoft.com/office/drawing/2014/main" id="{7E1DC994-AC65-4E40-AE38-F77DD528FBF8}"/>
              </a:ext>
            </a:extLst>
          </p:cNvPr>
          <p:cNvSpPr/>
          <p:nvPr/>
        </p:nvSpPr>
        <p:spPr>
          <a:xfrm>
            <a:off x="3230022" y="4584663"/>
            <a:ext cx="372418" cy="396023"/>
          </a:xfrm>
          <a:prstGeom prst="ellipse">
            <a:avLst/>
          </a:prstGeom>
          <a:solidFill>
            <a:srgbClr val="B80000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mala UI Semilight" panose="020B0402040204020203" pitchFamily="34" charset="0"/>
                <a:ea typeface="+mn-ea"/>
                <a:cs typeface="Nirmala UI Semilight" panose="020B0402040204020203" pitchFamily="34" charset="0"/>
              </a:rPr>
              <a:t>3</a:t>
            </a:r>
          </a:p>
        </p:txBody>
      </p:sp>
      <p:pic>
        <p:nvPicPr>
          <p:cNvPr id="2050" name="Picture 2" descr="Definições de Excel na internet - historia sobre os sites de busca">
            <a:extLst>
              <a:ext uri="{FF2B5EF4-FFF2-40B4-BE49-F238E27FC236}">
                <a16:creationId xmlns:a16="http://schemas.microsoft.com/office/drawing/2014/main" id="{80E5E228-633C-4888-A1B4-A8A98C55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71" y="2080855"/>
            <a:ext cx="1297973" cy="12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8">
            <a:extLst>
              <a:ext uri="{FF2B5EF4-FFF2-40B4-BE49-F238E27FC236}">
                <a16:creationId xmlns:a16="http://schemas.microsoft.com/office/drawing/2014/main" id="{A52B3845-4930-4C04-B5D7-FD4E74338AB1}"/>
              </a:ext>
            </a:extLst>
          </p:cNvPr>
          <p:cNvSpPr txBox="1"/>
          <p:nvPr/>
        </p:nvSpPr>
        <p:spPr>
          <a:xfrm>
            <a:off x="8513971" y="1588835"/>
            <a:ext cx="259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Base Escalation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6F84CB45-2736-49B5-8116-07B8FB599779}"/>
              </a:ext>
            </a:extLst>
          </p:cNvPr>
          <p:cNvSpPr txBox="1"/>
          <p:nvPr/>
        </p:nvSpPr>
        <p:spPr>
          <a:xfrm>
            <a:off x="4859629" y="2094681"/>
            <a:ext cx="571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+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64488A0A-EACF-477C-A3E6-17DED06E1360}"/>
              </a:ext>
            </a:extLst>
          </p:cNvPr>
          <p:cNvSpPr txBox="1"/>
          <p:nvPr/>
        </p:nvSpPr>
        <p:spPr>
          <a:xfrm>
            <a:off x="7530151" y="2056960"/>
            <a:ext cx="571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+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C7E9901C-1441-48C3-8E22-C278814E42C2}"/>
              </a:ext>
            </a:extLst>
          </p:cNvPr>
          <p:cNvSpPr txBox="1"/>
          <p:nvPr/>
        </p:nvSpPr>
        <p:spPr>
          <a:xfrm>
            <a:off x="2051716" y="3337576"/>
            <a:ext cx="571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+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3" name="Group 80">
            <a:extLst>
              <a:ext uri="{FF2B5EF4-FFF2-40B4-BE49-F238E27FC236}">
                <a16:creationId xmlns:a16="http://schemas.microsoft.com/office/drawing/2014/main" id="{3C2242EB-8C84-4A61-9CC6-55308DE18C3F}"/>
              </a:ext>
            </a:extLst>
          </p:cNvPr>
          <p:cNvGrpSpPr/>
          <p:nvPr/>
        </p:nvGrpSpPr>
        <p:grpSpPr>
          <a:xfrm>
            <a:off x="10067359" y="3091430"/>
            <a:ext cx="340772" cy="337570"/>
            <a:chOff x="6493081" y="1742364"/>
            <a:chExt cx="660464" cy="657690"/>
          </a:xfrm>
        </p:grpSpPr>
        <p:sp>
          <p:nvSpPr>
            <p:cNvPr id="74" name="Oval 81">
              <a:extLst>
                <a:ext uri="{FF2B5EF4-FFF2-40B4-BE49-F238E27FC236}">
                  <a16:creationId xmlns:a16="http://schemas.microsoft.com/office/drawing/2014/main" id="{172E4F20-40F5-4D18-B9B6-1F476C67D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: Rounded Corners 82">
              <a:extLst>
                <a:ext uri="{FF2B5EF4-FFF2-40B4-BE49-F238E27FC236}">
                  <a16:creationId xmlns:a16="http://schemas.microsoft.com/office/drawing/2014/main" id="{5ABB0781-0F56-4399-9064-B6401902F0F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: Rounded Corners 83">
              <a:extLst>
                <a:ext uri="{FF2B5EF4-FFF2-40B4-BE49-F238E27FC236}">
                  <a16:creationId xmlns:a16="http://schemas.microsoft.com/office/drawing/2014/main" id="{B3C0C341-48DB-4ED0-86F1-607EF117E4B3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80">
            <a:extLst>
              <a:ext uri="{FF2B5EF4-FFF2-40B4-BE49-F238E27FC236}">
                <a16:creationId xmlns:a16="http://schemas.microsoft.com/office/drawing/2014/main" id="{60FB6D1A-8CA8-46A7-9692-02FDED01465B}"/>
              </a:ext>
            </a:extLst>
          </p:cNvPr>
          <p:cNvGrpSpPr/>
          <p:nvPr/>
        </p:nvGrpSpPr>
        <p:grpSpPr>
          <a:xfrm>
            <a:off x="588526" y="4170459"/>
            <a:ext cx="351918" cy="369332"/>
            <a:chOff x="6493081" y="1742364"/>
            <a:chExt cx="660464" cy="657690"/>
          </a:xfrm>
        </p:grpSpPr>
        <p:sp>
          <p:nvSpPr>
            <p:cNvPr id="78" name="Oval 81">
              <a:extLst>
                <a:ext uri="{FF2B5EF4-FFF2-40B4-BE49-F238E27FC236}">
                  <a16:creationId xmlns:a16="http://schemas.microsoft.com/office/drawing/2014/main" id="{2A8FE573-017A-4B22-B0A7-F7F739E9F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: Rounded Corners 82">
              <a:extLst>
                <a:ext uri="{FF2B5EF4-FFF2-40B4-BE49-F238E27FC236}">
                  <a16:creationId xmlns:a16="http://schemas.microsoft.com/office/drawing/2014/main" id="{0DA63721-3843-497E-9889-D17572126BF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83">
              <a:extLst>
                <a:ext uri="{FF2B5EF4-FFF2-40B4-BE49-F238E27FC236}">
                  <a16:creationId xmlns:a16="http://schemas.microsoft.com/office/drawing/2014/main" id="{30A81C11-93F4-4CE4-9F93-0A4CDD246E89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C4E4EA-2C25-4911-88DE-3AB707CA9E02}"/>
              </a:ext>
            </a:extLst>
          </p:cNvPr>
          <p:cNvGrpSpPr/>
          <p:nvPr/>
        </p:nvGrpSpPr>
        <p:grpSpPr>
          <a:xfrm>
            <a:off x="3416231" y="3311342"/>
            <a:ext cx="366341" cy="369118"/>
            <a:chOff x="6493081" y="1742364"/>
            <a:chExt cx="660464" cy="65769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C65103C-3B3C-446F-8450-AF3A97373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FBD4DD8-7596-45DD-BAA9-028B624690C8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A135780-FB20-4772-8B0B-10C1D4F3C0A3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18">
            <a:extLst>
              <a:ext uri="{FF2B5EF4-FFF2-40B4-BE49-F238E27FC236}">
                <a16:creationId xmlns:a16="http://schemas.microsoft.com/office/drawing/2014/main" id="{FA08FDCD-663F-4B38-BB33-6109FA313D2F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7B736597-0FBA-4067-BD55-25A2261B4C1C}"/>
              </a:ext>
            </a:extLst>
          </p:cNvPr>
          <p:cNvGrpSpPr/>
          <p:nvPr/>
        </p:nvGrpSpPr>
        <p:grpSpPr>
          <a:xfrm>
            <a:off x="5793731" y="1999133"/>
            <a:ext cx="1200044" cy="1429867"/>
            <a:chOff x="2050732" y="1266266"/>
            <a:chExt cx="3359467" cy="4325468"/>
          </a:xfrm>
        </p:grpSpPr>
        <p:grpSp>
          <p:nvGrpSpPr>
            <p:cNvPr id="100" name="Group 14">
              <a:extLst>
                <a:ext uri="{FF2B5EF4-FFF2-40B4-BE49-F238E27FC236}">
                  <a16:creationId xmlns:a16="http://schemas.microsoft.com/office/drawing/2014/main" id="{232335E8-5114-4BA0-AC13-9465171077FE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34D02E9C-C00D-4CDE-93AE-69A337F6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5D947535-C0BA-44D5-8BC3-3E4E807BD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527F0E37-EA85-4DB6-97E6-60BD83F4F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34B88BD3-686A-471D-8CC3-BAC10B9AE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1" name="Straight Connector 2">
              <a:extLst>
                <a:ext uri="{FF2B5EF4-FFF2-40B4-BE49-F238E27FC236}">
                  <a16:creationId xmlns:a16="http://schemas.microsoft.com/office/drawing/2014/main" id="{A44690DB-9976-4859-B333-D5D20123E443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FF2D4934-7061-4CE4-B8A4-F3C0C12780AC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2">
              <a:extLst>
                <a:ext uri="{FF2B5EF4-FFF2-40B4-BE49-F238E27FC236}">
                  <a16:creationId xmlns:a16="http://schemas.microsoft.com/office/drawing/2014/main" id="{954A3408-FC0E-4286-8371-9184B5C891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7">
              <a:extLst>
                <a:ext uri="{FF2B5EF4-FFF2-40B4-BE49-F238E27FC236}">
                  <a16:creationId xmlns:a16="http://schemas.microsoft.com/office/drawing/2014/main" id="{8D7D6C54-AC85-4524-89BA-D3E0CFF321B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8">
              <a:extLst>
                <a:ext uri="{FF2B5EF4-FFF2-40B4-BE49-F238E27FC236}">
                  <a16:creationId xmlns:a16="http://schemas.microsoft.com/office/drawing/2014/main" id="{B7E8A237-8711-4589-A52F-3FD497C4C8CD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9">
              <a:extLst>
                <a:ext uri="{FF2B5EF4-FFF2-40B4-BE49-F238E27FC236}">
                  <a16:creationId xmlns:a16="http://schemas.microsoft.com/office/drawing/2014/main" id="{B1AABE77-5CEF-4E28-BBDA-F195AA0448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9">
              <a:extLst>
                <a:ext uri="{FF2B5EF4-FFF2-40B4-BE49-F238E27FC236}">
                  <a16:creationId xmlns:a16="http://schemas.microsoft.com/office/drawing/2014/main" id="{003CDC7B-0EBF-46CA-9164-235B195D89C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5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052121" y="361927"/>
            <a:ext cx="371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Serviços Stark (time)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24E3DF1-8EF3-4C00-9A0D-9F04EA0193A6}"/>
              </a:ext>
            </a:extLst>
          </p:cNvPr>
          <p:cNvGrpSpPr/>
          <p:nvPr/>
        </p:nvGrpSpPr>
        <p:grpSpPr>
          <a:xfrm>
            <a:off x="264658" y="762037"/>
            <a:ext cx="1881974" cy="1329588"/>
            <a:chOff x="2462574" y="2777741"/>
            <a:chExt cx="1881974" cy="13295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C239D8-6A01-4146-901E-2F237B77237B}"/>
                </a:ext>
              </a:extLst>
            </p:cNvPr>
            <p:cNvSpPr/>
            <p:nvPr/>
          </p:nvSpPr>
          <p:spPr>
            <a:xfrm>
              <a:off x="2462574" y="3903675"/>
              <a:ext cx="1881974" cy="189878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55681" y="2777741"/>
              <a:ext cx="1279424" cy="1329588"/>
              <a:chOff x="5995988" y="2712903"/>
              <a:chExt cx="2457450" cy="258762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439739" y="1048347"/>
            <a:ext cx="91944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 err="1">
                <a:latin typeface="Open Sans" panose="020B0606030504020204" pitchFamily="34" charset="0"/>
              </a:rPr>
              <a:t>Nosso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objetivo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é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automatizar</a:t>
            </a:r>
            <a:r>
              <a:rPr lang="en-US" sz="1500" dirty="0">
                <a:latin typeface="Open Sans" panose="020B0606030504020204" pitchFamily="34" charset="0"/>
              </a:rPr>
              <a:t> os </a:t>
            </a:r>
            <a:r>
              <a:rPr lang="en-US" sz="1500" dirty="0" err="1">
                <a:latin typeface="Open Sans" panose="020B0606030504020204" pitchFamily="34" charset="0"/>
              </a:rPr>
              <a:t>processos</a:t>
            </a:r>
            <a:r>
              <a:rPr lang="en-US" sz="1500" dirty="0">
                <a:latin typeface="Open Sans" panose="020B0606030504020204" pitchFamily="34" charset="0"/>
              </a:rPr>
              <a:t> com </a:t>
            </a:r>
            <a:r>
              <a:rPr lang="en-US" sz="1500" dirty="0" err="1">
                <a:latin typeface="Open Sans" panose="020B0606030504020204" pitchFamily="34" charset="0"/>
              </a:rPr>
              <a:t>maior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risco</a:t>
            </a:r>
            <a:r>
              <a:rPr lang="en-US" sz="1500" dirty="0">
                <a:latin typeface="Open Sans" panose="020B0606030504020204" pitchFamily="34" charset="0"/>
              </a:rPr>
              <a:t> para a XP, </a:t>
            </a:r>
            <a:r>
              <a:rPr lang="en-US" sz="1500" dirty="0" err="1">
                <a:latin typeface="Open Sans" panose="020B0606030504020204" pitchFamily="34" charset="0"/>
              </a:rPr>
              <a:t>podendo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gerar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prejuízos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incalculáveis</a:t>
            </a:r>
            <a:r>
              <a:rPr lang="en-US" sz="1500" dirty="0">
                <a:latin typeface="Open Sans" panose="020B0606030504020204" pitchFamily="34" charset="0"/>
              </a:rPr>
              <a:t>. </a:t>
            </a:r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Para o </a:t>
            </a:r>
            <a:r>
              <a:rPr lang="en-US" sz="1500" dirty="0" err="1">
                <a:latin typeface="Open Sans" panose="020B0606030504020204" pitchFamily="34" charset="0"/>
              </a:rPr>
              <a:t>nosso</a:t>
            </a:r>
            <a:r>
              <a:rPr lang="en-US" sz="1500" dirty="0">
                <a:latin typeface="Open Sans" panose="020B0606030504020204" pitchFamily="34" charset="0"/>
              </a:rPr>
              <a:t> MVP V1: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9546B-644B-4DE4-AE8E-E624EEDD965C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99685FF-BBBE-436A-8507-A7FAEA38C7CB}"/>
              </a:ext>
            </a:extLst>
          </p:cNvPr>
          <p:cNvGrpSpPr/>
          <p:nvPr/>
        </p:nvGrpSpPr>
        <p:grpSpPr>
          <a:xfrm>
            <a:off x="858917" y="2281124"/>
            <a:ext cx="4821439" cy="2636462"/>
            <a:chOff x="6883298" y="1824666"/>
            <a:chExt cx="4821439" cy="2636462"/>
          </a:xfrm>
        </p:grpSpPr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99400BDF-48C1-4AF6-9F5F-40A247D6D0F4}"/>
                </a:ext>
              </a:extLst>
            </p:cNvPr>
            <p:cNvSpPr txBox="1"/>
            <p:nvPr/>
          </p:nvSpPr>
          <p:spPr>
            <a:xfrm>
              <a:off x="7769609" y="1827042"/>
              <a:ext cx="277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Desenvolver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uma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plataforma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web para os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Tech Managers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cadastrar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da squad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A8169951-9969-457E-9EE4-BFDFE56FC7CF}"/>
                </a:ext>
              </a:extLst>
            </p:cNvPr>
            <p:cNvSpPr/>
            <p:nvPr/>
          </p:nvSpPr>
          <p:spPr>
            <a:xfrm>
              <a:off x="6883298" y="1824666"/>
              <a:ext cx="506366" cy="506366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210E3887-828A-43AE-853B-1F7BEFEBE0FD}"/>
                </a:ext>
              </a:extLst>
            </p:cNvPr>
            <p:cNvSpPr/>
            <p:nvPr/>
          </p:nvSpPr>
          <p:spPr>
            <a:xfrm>
              <a:off x="6883298" y="2649387"/>
              <a:ext cx="506366" cy="506366"/>
            </a:xfrm>
            <a:prstGeom prst="ellipse">
              <a:avLst/>
            </a:prstGeom>
            <a:solidFill>
              <a:srgbClr val="CB1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25">
              <a:extLst>
                <a:ext uri="{FF2B5EF4-FFF2-40B4-BE49-F238E27FC236}">
                  <a16:creationId xmlns:a16="http://schemas.microsoft.com/office/drawing/2014/main" id="{D56DEDFF-DCE2-4E9A-9E11-EC0BE98B3C16}"/>
                </a:ext>
              </a:extLst>
            </p:cNvPr>
            <p:cNvSpPr/>
            <p:nvPr/>
          </p:nvSpPr>
          <p:spPr>
            <a:xfrm>
              <a:off x="6883298" y="3441173"/>
              <a:ext cx="506366" cy="5063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D8EBE9CE-7443-432B-B638-C84DA0A1DA0B}"/>
                </a:ext>
              </a:extLst>
            </p:cNvPr>
            <p:cNvSpPr txBox="1"/>
            <p:nvPr/>
          </p:nvSpPr>
          <p:spPr>
            <a:xfrm>
              <a:off x="7769609" y="2685104"/>
              <a:ext cx="277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A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integração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com o ZABBIX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será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gatilho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para os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nossos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serviços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Stark 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9DF93311-8227-4DD0-860B-1828217B0AD3}"/>
                </a:ext>
              </a:extLst>
            </p:cNvPr>
            <p:cNvSpPr txBox="1"/>
            <p:nvPr/>
          </p:nvSpPr>
          <p:spPr>
            <a:xfrm>
              <a:off x="7769609" y="3445465"/>
              <a:ext cx="3935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Apresentar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a evolução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chatboot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para </a:t>
              </a:r>
              <a:r>
                <a:rPr lang="en-US" sz="1200" i="1" dirty="0" err="1">
                  <a:solidFill>
                    <a:srgbClr val="FFFFFF"/>
                  </a:solidFill>
                  <a:latin typeface="Open Sans" panose="020B0606030504020204"/>
                </a:rPr>
                <a:t>callboots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ligações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automáticas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conforme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cadastro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caso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analista responsável não atender a ligação,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automaticamente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seguirá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próximo da fila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.  </a:t>
              </a:r>
              <a:endParaRPr lang="en-GB" sz="12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AC4C9E8-A50D-4896-B247-97E2E7B78EB1}"/>
              </a:ext>
            </a:extLst>
          </p:cNvPr>
          <p:cNvGrpSpPr/>
          <p:nvPr/>
        </p:nvGrpSpPr>
        <p:grpSpPr>
          <a:xfrm>
            <a:off x="6320818" y="2277688"/>
            <a:ext cx="5191465" cy="2893100"/>
            <a:chOff x="437548" y="2436239"/>
            <a:chExt cx="5191465" cy="2893100"/>
          </a:xfrm>
        </p:grpSpPr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AAD170B2-A505-4ACF-9EDF-3FA9F718594F}"/>
                </a:ext>
              </a:extLst>
            </p:cNvPr>
            <p:cNvSpPr txBox="1"/>
            <p:nvPr/>
          </p:nvSpPr>
          <p:spPr>
            <a:xfrm>
              <a:off x="936341" y="2436239"/>
              <a:ext cx="4692672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Com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essa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solução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será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tempo de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resposta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dos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incidentes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P1 de 4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minutos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em 53 para 5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segundos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Incidentes P1 = 480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De 36 horas e 24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minutos</a:t>
              </a: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Para 4 horas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88.8%.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Com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essa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não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existirá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a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sobrecarga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do NOC para incidents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P1 ( Incidentes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desastre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).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Devido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a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volumetria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incidents o NOC não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consegue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atuar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gerando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maior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tempo de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escalação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7" name="Group 85">
              <a:extLst>
                <a:ext uri="{FF2B5EF4-FFF2-40B4-BE49-F238E27FC236}">
                  <a16:creationId xmlns:a16="http://schemas.microsoft.com/office/drawing/2014/main" id="{EEA2BC7B-6F44-4C55-B7CC-B013055079E5}"/>
                </a:ext>
              </a:extLst>
            </p:cNvPr>
            <p:cNvGrpSpPr/>
            <p:nvPr/>
          </p:nvGrpSpPr>
          <p:grpSpPr>
            <a:xfrm>
              <a:off x="437548" y="2465706"/>
              <a:ext cx="403008" cy="388342"/>
              <a:chOff x="6493081" y="1742364"/>
              <a:chExt cx="660464" cy="657690"/>
            </a:xfrm>
          </p:grpSpPr>
          <p:sp>
            <p:nvSpPr>
              <p:cNvPr id="48" name="Oval 86">
                <a:extLst>
                  <a:ext uri="{FF2B5EF4-FFF2-40B4-BE49-F238E27FC236}">
                    <a16:creationId xmlns:a16="http://schemas.microsoft.com/office/drawing/2014/main" id="{28CAA650-F7AA-499A-B7E8-40F1B7F17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87">
                <a:extLst>
                  <a:ext uri="{FF2B5EF4-FFF2-40B4-BE49-F238E27FC236}">
                    <a16:creationId xmlns:a16="http://schemas.microsoft.com/office/drawing/2014/main" id="{8D540C9B-F4DD-47F5-B083-60F86965E551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88">
                <a:extLst>
                  <a:ext uri="{FF2B5EF4-FFF2-40B4-BE49-F238E27FC236}">
                    <a16:creationId xmlns:a16="http://schemas.microsoft.com/office/drawing/2014/main" id="{AE99AC8C-2328-4FA9-AED4-FE0500516985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TextBox 27">
            <a:extLst>
              <a:ext uri="{FF2B5EF4-FFF2-40B4-BE49-F238E27FC236}">
                <a16:creationId xmlns:a16="http://schemas.microsoft.com/office/drawing/2014/main" id="{5426F81D-49BF-4996-8C70-F26AA604A589}"/>
              </a:ext>
            </a:extLst>
          </p:cNvPr>
          <p:cNvSpPr txBox="1"/>
          <p:nvPr/>
        </p:nvSpPr>
        <p:spPr>
          <a:xfrm>
            <a:off x="4052121" y="5593500"/>
            <a:ext cx="4708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b="1" dirty="0" err="1">
                <a:solidFill>
                  <a:srgbClr val="C00000"/>
                </a:solidFill>
                <a:latin typeface="Open Sans" panose="020B0606030504020204"/>
              </a:rPr>
              <a:t>Solução</a:t>
            </a:r>
            <a:r>
              <a:rPr lang="en-US" sz="2000" b="1" dirty="0">
                <a:solidFill>
                  <a:srgbClr val="C00000"/>
                </a:solidFill>
                <a:latin typeface="Open Sans" panose="020B0606030504020204"/>
              </a:rPr>
              <a:t> 100% disponível para testes</a:t>
            </a:r>
            <a:endParaRPr lang="en-GB" sz="2000" b="1" dirty="0">
              <a:solidFill>
                <a:srgbClr val="C00000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F6DDB8B-1EF0-4A39-9CC1-A24EB71F6F2B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</p:spTree>
    <p:extLst>
      <p:ext uri="{BB962C8B-B14F-4D97-AF65-F5344CB8AC3E}">
        <p14:creationId xmlns:p14="http://schemas.microsoft.com/office/powerpoint/2010/main" val="10737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C3F79B7-872C-4D14-8E71-3EEACDF45A79}"/>
              </a:ext>
            </a:extLst>
          </p:cNvPr>
          <p:cNvSpPr/>
          <p:nvPr/>
        </p:nvSpPr>
        <p:spPr>
          <a:xfrm>
            <a:off x="4833416" y="2675431"/>
            <a:ext cx="2866919" cy="383378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9312EEF-26E2-47D0-B588-5135069452B2}"/>
              </a:ext>
            </a:extLst>
          </p:cNvPr>
          <p:cNvSpPr/>
          <p:nvPr/>
        </p:nvSpPr>
        <p:spPr>
          <a:xfrm>
            <a:off x="8279386" y="2637839"/>
            <a:ext cx="2866919" cy="383378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052121" y="361927"/>
            <a:ext cx="371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Serviços Stark (time)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382050" y="867006"/>
            <a:ext cx="233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000" dirty="0" err="1">
                <a:latin typeface="Open Sans" panose="020B0606030504020204" pitchFamily="34" charset="0"/>
              </a:rPr>
              <a:t>Tecnologias</a:t>
            </a:r>
            <a:endParaRPr kumimoji="0" lang="en-GB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9546B-644B-4DE4-AE8E-E624EEDD965C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pic>
        <p:nvPicPr>
          <p:cNvPr id="52" name="Picture 2" descr="zabbix/zabbix-agent - Docker Hub">
            <a:extLst>
              <a:ext uri="{FF2B5EF4-FFF2-40B4-BE49-F238E27FC236}">
                <a16:creationId xmlns:a16="http://schemas.microsoft.com/office/drawing/2014/main" id="{4CD17ACE-A22D-421E-9562-E08331AA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5" y="4287911"/>
            <a:ext cx="3047597" cy="7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8">
            <a:extLst>
              <a:ext uri="{FF2B5EF4-FFF2-40B4-BE49-F238E27FC236}">
                <a16:creationId xmlns:a16="http://schemas.microsoft.com/office/drawing/2014/main" id="{7A710475-236B-4F3B-9B7D-17DEA26AF9BF}"/>
              </a:ext>
            </a:extLst>
          </p:cNvPr>
          <p:cNvSpPr txBox="1"/>
          <p:nvPr/>
        </p:nvSpPr>
        <p:spPr>
          <a:xfrm>
            <a:off x="382050" y="3953483"/>
            <a:ext cx="1473634" cy="26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Incidentes P1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C095A73B-70E6-487C-AAE5-17B36313092A}"/>
              </a:ext>
            </a:extLst>
          </p:cNvPr>
          <p:cNvSpPr txBox="1"/>
          <p:nvPr/>
        </p:nvSpPr>
        <p:spPr>
          <a:xfrm>
            <a:off x="5469281" y="2315960"/>
            <a:ext cx="1253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Serviços Stark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Picture 4" descr="twilio installation - resource portal">
            <a:extLst>
              <a:ext uri="{FF2B5EF4-FFF2-40B4-BE49-F238E27FC236}">
                <a16:creationId xmlns:a16="http://schemas.microsoft.com/office/drawing/2014/main" id="{4B993499-FDA1-4F56-B69B-65BF1382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715" y="3717150"/>
            <a:ext cx="1235665" cy="12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DF50059-0077-466A-A106-24CD64FEBD45}"/>
              </a:ext>
            </a:extLst>
          </p:cNvPr>
          <p:cNvGrpSpPr/>
          <p:nvPr/>
        </p:nvGrpSpPr>
        <p:grpSpPr>
          <a:xfrm>
            <a:off x="10392687" y="3817228"/>
            <a:ext cx="620774" cy="1006690"/>
            <a:chOff x="1947562" y="2079877"/>
            <a:chExt cx="2648968" cy="3756037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D3C4262-21F0-4FC9-936D-1BAAC2F2D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7562" y="20798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13">
              <a:extLst>
                <a:ext uri="{FF2B5EF4-FFF2-40B4-BE49-F238E27FC236}">
                  <a16:creationId xmlns:a16="http://schemas.microsoft.com/office/drawing/2014/main" id="{7772E857-507C-426C-ADCD-5E0DE16A2B78}"/>
                </a:ext>
              </a:extLst>
            </p:cNvPr>
            <p:cNvGrpSpPr/>
            <p:nvPr/>
          </p:nvGrpSpPr>
          <p:grpSpPr>
            <a:xfrm>
              <a:off x="2446557" y="3166350"/>
              <a:ext cx="2149973" cy="2000315"/>
              <a:chOff x="4141788" y="3508375"/>
              <a:chExt cx="935037" cy="869950"/>
            </a:xfrm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E7F658B-9BDE-4E0D-8C0C-F4E68F700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689350"/>
                <a:ext cx="774700" cy="688975"/>
              </a:xfrm>
              <a:custGeom>
                <a:avLst/>
                <a:gdLst>
                  <a:gd name="T0" fmla="*/ 242 w 242"/>
                  <a:gd name="T1" fmla="*/ 152 h 216"/>
                  <a:gd name="T2" fmla="*/ 151 w 242"/>
                  <a:gd name="T3" fmla="*/ 216 h 216"/>
                  <a:gd name="T4" fmla="*/ 107 w 242"/>
                  <a:gd name="T5" fmla="*/ 188 h 216"/>
                  <a:gd name="T6" fmla="*/ 51 w 242"/>
                  <a:gd name="T7" fmla="*/ 163 h 216"/>
                  <a:gd name="T8" fmla="*/ 26 w 242"/>
                  <a:gd name="T9" fmla="*/ 150 h 216"/>
                  <a:gd name="T10" fmla="*/ 22 w 242"/>
                  <a:gd name="T11" fmla="*/ 137 h 216"/>
                  <a:gd name="T12" fmla="*/ 34 w 242"/>
                  <a:gd name="T13" fmla="*/ 129 h 216"/>
                  <a:gd name="T14" fmla="*/ 71 w 242"/>
                  <a:gd name="T15" fmla="*/ 128 h 216"/>
                  <a:gd name="T16" fmla="*/ 75 w 242"/>
                  <a:gd name="T17" fmla="*/ 128 h 216"/>
                  <a:gd name="T18" fmla="*/ 66 w 242"/>
                  <a:gd name="T19" fmla="*/ 115 h 216"/>
                  <a:gd name="T20" fmla="*/ 7 w 242"/>
                  <a:gd name="T21" fmla="*/ 34 h 216"/>
                  <a:gd name="T22" fmla="*/ 11 w 242"/>
                  <a:gd name="T23" fmla="*/ 7 h 216"/>
                  <a:gd name="T24" fmla="*/ 38 w 242"/>
                  <a:gd name="T25" fmla="*/ 11 h 216"/>
                  <a:gd name="T26" fmla="*/ 62 w 242"/>
                  <a:gd name="T27" fmla="*/ 45 h 216"/>
                  <a:gd name="T28" fmla="*/ 65 w 242"/>
                  <a:gd name="T29" fmla="*/ 48 h 216"/>
                  <a:gd name="T30" fmla="*/ 78 w 242"/>
                  <a:gd name="T31" fmla="*/ 29 h 216"/>
                  <a:gd name="T32" fmla="*/ 100 w 242"/>
                  <a:gd name="T33" fmla="*/ 31 h 216"/>
                  <a:gd name="T34" fmla="*/ 107 w 242"/>
                  <a:gd name="T35" fmla="*/ 22 h 216"/>
                  <a:gd name="T36" fmla="*/ 131 w 242"/>
                  <a:gd name="T37" fmla="*/ 15 h 216"/>
                  <a:gd name="T38" fmla="*/ 141 w 242"/>
                  <a:gd name="T39" fmla="*/ 13 h 216"/>
                  <a:gd name="T40" fmla="*/ 180 w 242"/>
                  <a:gd name="T41" fmla="*/ 17 h 216"/>
                  <a:gd name="T42" fmla="*/ 205 w 242"/>
                  <a:gd name="T43" fmla="*/ 54 h 216"/>
                  <a:gd name="T44" fmla="*/ 220 w 242"/>
                  <a:gd name="T45" fmla="*/ 79 h 216"/>
                  <a:gd name="T46" fmla="*/ 231 w 242"/>
                  <a:gd name="T47" fmla="*/ 113 h 216"/>
                  <a:gd name="T48" fmla="*/ 242 w 242"/>
                  <a:gd name="T49" fmla="*/ 15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2" h="216">
                    <a:moveTo>
                      <a:pt x="242" y="152"/>
                    </a:moveTo>
                    <a:cubicBezTo>
                      <a:pt x="212" y="173"/>
                      <a:pt x="181" y="195"/>
                      <a:pt x="151" y="216"/>
                    </a:cubicBezTo>
                    <a:cubicBezTo>
                      <a:pt x="136" y="207"/>
                      <a:pt x="122" y="197"/>
                      <a:pt x="107" y="188"/>
                    </a:cubicBezTo>
                    <a:cubicBezTo>
                      <a:pt x="90" y="177"/>
                      <a:pt x="70" y="170"/>
                      <a:pt x="51" y="163"/>
                    </a:cubicBezTo>
                    <a:cubicBezTo>
                      <a:pt x="42" y="160"/>
                      <a:pt x="33" y="157"/>
                      <a:pt x="26" y="150"/>
                    </a:cubicBezTo>
                    <a:cubicBezTo>
                      <a:pt x="23" y="147"/>
                      <a:pt x="20" y="143"/>
                      <a:pt x="22" y="137"/>
                    </a:cubicBezTo>
                    <a:cubicBezTo>
                      <a:pt x="24" y="132"/>
                      <a:pt x="29" y="129"/>
                      <a:pt x="34" y="129"/>
                    </a:cubicBezTo>
                    <a:cubicBezTo>
                      <a:pt x="47" y="128"/>
                      <a:pt x="59" y="128"/>
                      <a:pt x="71" y="128"/>
                    </a:cubicBezTo>
                    <a:cubicBezTo>
                      <a:pt x="72" y="128"/>
                      <a:pt x="73" y="128"/>
                      <a:pt x="75" y="128"/>
                    </a:cubicBezTo>
                    <a:cubicBezTo>
                      <a:pt x="72" y="123"/>
                      <a:pt x="69" y="119"/>
                      <a:pt x="66" y="115"/>
                    </a:cubicBezTo>
                    <a:cubicBezTo>
                      <a:pt x="47" y="88"/>
                      <a:pt x="27" y="61"/>
                      <a:pt x="7" y="34"/>
                    </a:cubicBezTo>
                    <a:cubicBezTo>
                      <a:pt x="0" y="24"/>
                      <a:pt x="2" y="14"/>
                      <a:pt x="11" y="7"/>
                    </a:cubicBezTo>
                    <a:cubicBezTo>
                      <a:pt x="20" y="0"/>
                      <a:pt x="32" y="2"/>
                      <a:pt x="38" y="11"/>
                    </a:cubicBezTo>
                    <a:cubicBezTo>
                      <a:pt x="46" y="22"/>
                      <a:pt x="54" y="34"/>
                      <a:pt x="62" y="45"/>
                    </a:cubicBezTo>
                    <a:cubicBezTo>
                      <a:pt x="63" y="46"/>
                      <a:pt x="64" y="46"/>
                      <a:pt x="65" y="48"/>
                    </a:cubicBezTo>
                    <a:cubicBezTo>
                      <a:pt x="67" y="40"/>
                      <a:pt x="71" y="33"/>
                      <a:pt x="78" y="29"/>
                    </a:cubicBezTo>
                    <a:cubicBezTo>
                      <a:pt x="86" y="25"/>
                      <a:pt x="93" y="26"/>
                      <a:pt x="100" y="31"/>
                    </a:cubicBezTo>
                    <a:cubicBezTo>
                      <a:pt x="102" y="27"/>
                      <a:pt x="104" y="24"/>
                      <a:pt x="107" y="22"/>
                    </a:cubicBezTo>
                    <a:cubicBezTo>
                      <a:pt x="114" y="15"/>
                      <a:pt x="122" y="12"/>
                      <a:pt x="131" y="15"/>
                    </a:cubicBezTo>
                    <a:cubicBezTo>
                      <a:pt x="135" y="16"/>
                      <a:pt x="138" y="16"/>
                      <a:pt x="141" y="13"/>
                    </a:cubicBezTo>
                    <a:cubicBezTo>
                      <a:pt x="155" y="2"/>
                      <a:pt x="170" y="2"/>
                      <a:pt x="180" y="17"/>
                    </a:cubicBezTo>
                    <a:cubicBezTo>
                      <a:pt x="189" y="29"/>
                      <a:pt x="197" y="42"/>
                      <a:pt x="205" y="54"/>
                    </a:cubicBezTo>
                    <a:cubicBezTo>
                      <a:pt x="211" y="62"/>
                      <a:pt x="216" y="70"/>
                      <a:pt x="220" y="79"/>
                    </a:cubicBezTo>
                    <a:cubicBezTo>
                      <a:pt x="225" y="90"/>
                      <a:pt x="227" y="102"/>
                      <a:pt x="231" y="113"/>
                    </a:cubicBezTo>
                    <a:cubicBezTo>
                      <a:pt x="235" y="125"/>
                      <a:pt x="238" y="138"/>
                      <a:pt x="242" y="152"/>
                    </a:cubicBezTo>
                    <a:close/>
                  </a:path>
                </a:pathLst>
              </a:custGeom>
              <a:solidFill>
                <a:srgbClr val="3AB8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5C0F46AC-216B-4CA4-828A-13E3E8897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788" y="3508375"/>
                <a:ext cx="381000" cy="436563"/>
              </a:xfrm>
              <a:custGeom>
                <a:avLst/>
                <a:gdLst>
                  <a:gd name="T0" fmla="*/ 0 w 119"/>
                  <a:gd name="T1" fmla="*/ 75 h 137"/>
                  <a:gd name="T2" fmla="*/ 53 w 119"/>
                  <a:gd name="T3" fmla="*/ 6 h 137"/>
                  <a:gd name="T4" fmla="*/ 112 w 119"/>
                  <a:gd name="T5" fmla="*/ 15 h 137"/>
                  <a:gd name="T6" fmla="*/ 117 w 119"/>
                  <a:gd name="T7" fmla="*/ 30 h 137"/>
                  <a:gd name="T8" fmla="*/ 102 w 119"/>
                  <a:gd name="T9" fmla="*/ 32 h 137"/>
                  <a:gd name="T10" fmla="*/ 27 w 119"/>
                  <a:gd name="T11" fmla="*/ 50 h 137"/>
                  <a:gd name="T12" fmla="*/ 40 w 119"/>
                  <a:gd name="T13" fmla="*/ 117 h 137"/>
                  <a:gd name="T14" fmla="*/ 43 w 119"/>
                  <a:gd name="T15" fmla="*/ 131 h 137"/>
                  <a:gd name="T16" fmla="*/ 28 w 119"/>
                  <a:gd name="T17" fmla="*/ 132 h 137"/>
                  <a:gd name="T18" fmla="*/ 0 w 119"/>
                  <a:gd name="T19" fmla="*/ 7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37">
                    <a:moveTo>
                      <a:pt x="0" y="75"/>
                    </a:moveTo>
                    <a:cubicBezTo>
                      <a:pt x="1" y="43"/>
                      <a:pt x="21" y="15"/>
                      <a:pt x="53" y="6"/>
                    </a:cubicBezTo>
                    <a:cubicBezTo>
                      <a:pt x="74" y="0"/>
                      <a:pt x="94" y="3"/>
                      <a:pt x="112" y="15"/>
                    </a:cubicBezTo>
                    <a:cubicBezTo>
                      <a:pt x="119" y="19"/>
                      <a:pt x="119" y="26"/>
                      <a:pt x="117" y="30"/>
                    </a:cubicBezTo>
                    <a:cubicBezTo>
                      <a:pt x="114" y="35"/>
                      <a:pt x="107" y="36"/>
                      <a:pt x="102" y="32"/>
                    </a:cubicBezTo>
                    <a:cubicBezTo>
                      <a:pt x="76" y="15"/>
                      <a:pt x="41" y="24"/>
                      <a:pt x="27" y="50"/>
                    </a:cubicBezTo>
                    <a:cubicBezTo>
                      <a:pt x="14" y="72"/>
                      <a:pt x="20" y="100"/>
                      <a:pt x="40" y="117"/>
                    </a:cubicBezTo>
                    <a:cubicBezTo>
                      <a:pt x="45" y="121"/>
                      <a:pt x="47" y="127"/>
                      <a:pt x="43" y="131"/>
                    </a:cubicBezTo>
                    <a:cubicBezTo>
                      <a:pt x="40" y="136"/>
                      <a:pt x="33" y="137"/>
                      <a:pt x="28" y="132"/>
                    </a:cubicBezTo>
                    <a:cubicBezTo>
                      <a:pt x="10" y="118"/>
                      <a:pt x="1" y="98"/>
                      <a:pt x="0" y="75"/>
                    </a:cubicBezTo>
                    <a:close/>
                  </a:path>
                </a:pathLst>
              </a:custGeom>
              <a:solidFill>
                <a:srgbClr val="CB1B4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241D149-34D7-499B-9995-2544FB5DE149}"/>
              </a:ext>
            </a:extLst>
          </p:cNvPr>
          <p:cNvSpPr/>
          <p:nvPr/>
        </p:nvSpPr>
        <p:spPr>
          <a:xfrm>
            <a:off x="3520312" y="4613661"/>
            <a:ext cx="1306939" cy="12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30FD6C29-5A2E-4C4D-A670-951711B8ABCF}"/>
              </a:ext>
            </a:extLst>
          </p:cNvPr>
          <p:cNvSpPr/>
          <p:nvPr/>
        </p:nvSpPr>
        <p:spPr>
          <a:xfrm>
            <a:off x="10041545" y="4219953"/>
            <a:ext cx="351142" cy="16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F6DDB8B-1EF0-4A39-9CC1-A24EB71F6F2B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  <p:pic>
        <p:nvPicPr>
          <p:cNvPr id="5126" name="Picture 6" descr="Hell freezes over – VMware virtualization on Microsoft Azure | vcloudnine.de">
            <a:extLst>
              <a:ext uri="{FF2B5EF4-FFF2-40B4-BE49-F238E27FC236}">
                <a16:creationId xmlns:a16="http://schemas.microsoft.com/office/drawing/2014/main" id="{930883F6-AD21-4368-B514-D6410EF1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81" y="5058571"/>
            <a:ext cx="1595228" cy="99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divinha qual a melhor internet de Caxias? – Blog Bitcom">
            <a:extLst>
              <a:ext uri="{FF2B5EF4-FFF2-40B4-BE49-F238E27FC236}">
                <a16:creationId xmlns:a16="http://schemas.microsoft.com/office/drawing/2014/main" id="{7E484925-63D0-463F-9560-E897A580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34" y="3429000"/>
            <a:ext cx="1574050" cy="10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8">
            <a:extLst>
              <a:ext uri="{FF2B5EF4-FFF2-40B4-BE49-F238E27FC236}">
                <a16:creationId xmlns:a16="http://schemas.microsoft.com/office/drawing/2014/main" id="{CE556165-52D4-470D-AEAE-E2D52CA88BC7}"/>
              </a:ext>
            </a:extLst>
          </p:cNvPr>
          <p:cNvSpPr txBox="1"/>
          <p:nvPr/>
        </p:nvSpPr>
        <p:spPr>
          <a:xfrm>
            <a:off x="5704220" y="3098721"/>
            <a:ext cx="1253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Portal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516B29B3-9EE8-4640-8F54-FED11D976FFB}"/>
              </a:ext>
            </a:extLst>
          </p:cNvPr>
          <p:cNvSpPr txBox="1"/>
          <p:nvPr/>
        </p:nvSpPr>
        <p:spPr>
          <a:xfrm>
            <a:off x="751015" y="1381877"/>
            <a:ext cx="2262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Integrações:</a:t>
            </a:r>
          </a:p>
          <a:p>
            <a:pPr lvl="1"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Azure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WebApps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1">
              <a:defRPr/>
            </a:pP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SQL Server Azure</a:t>
            </a:r>
          </a:p>
          <a:p>
            <a:pPr lvl="1"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Twilio API</a:t>
            </a:r>
          </a:p>
          <a:p>
            <a:pPr lvl="1">
              <a:defRPr/>
            </a:pPr>
            <a:endParaRPr lang="en-US" sz="1500" b="1" dirty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1"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282AB20F-8C55-43CA-9AB8-CB19D8289494}"/>
              </a:ext>
            </a:extLst>
          </p:cNvPr>
          <p:cNvSpPr txBox="1"/>
          <p:nvPr/>
        </p:nvSpPr>
        <p:spPr>
          <a:xfrm>
            <a:off x="8857249" y="2251823"/>
            <a:ext cx="215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Integrações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 Externas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Seta: para a Direita 82">
            <a:extLst>
              <a:ext uri="{FF2B5EF4-FFF2-40B4-BE49-F238E27FC236}">
                <a16:creationId xmlns:a16="http://schemas.microsoft.com/office/drawing/2014/main" id="{AA8C4EB3-A5DB-400C-BA85-D8FDB462869D}"/>
              </a:ext>
            </a:extLst>
          </p:cNvPr>
          <p:cNvSpPr/>
          <p:nvPr/>
        </p:nvSpPr>
        <p:spPr>
          <a:xfrm>
            <a:off x="7700335" y="3746706"/>
            <a:ext cx="579051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a Direita 84">
            <a:extLst>
              <a:ext uri="{FF2B5EF4-FFF2-40B4-BE49-F238E27FC236}">
                <a16:creationId xmlns:a16="http://schemas.microsoft.com/office/drawing/2014/main" id="{B22B7900-0127-432C-8CEB-660EC7D02847}"/>
              </a:ext>
            </a:extLst>
          </p:cNvPr>
          <p:cNvSpPr/>
          <p:nvPr/>
        </p:nvSpPr>
        <p:spPr>
          <a:xfrm rot="10800000">
            <a:off x="7693125" y="4234813"/>
            <a:ext cx="579051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ta: para a Direita 85">
            <a:extLst>
              <a:ext uri="{FF2B5EF4-FFF2-40B4-BE49-F238E27FC236}">
                <a16:creationId xmlns:a16="http://schemas.microsoft.com/office/drawing/2014/main" id="{A862A89B-74FF-429E-981B-5F989E21AC85}"/>
              </a:ext>
            </a:extLst>
          </p:cNvPr>
          <p:cNvSpPr/>
          <p:nvPr/>
        </p:nvSpPr>
        <p:spPr>
          <a:xfrm rot="10800000">
            <a:off x="10035380" y="4443956"/>
            <a:ext cx="351142" cy="16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A748E32F-2916-4804-9789-5DEA3337DD90}"/>
              </a:ext>
            </a:extLst>
          </p:cNvPr>
          <p:cNvSpPr txBox="1"/>
          <p:nvPr/>
        </p:nvSpPr>
        <p:spPr>
          <a:xfrm>
            <a:off x="789890" y="2395990"/>
            <a:ext cx="2262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Portal:</a:t>
            </a:r>
          </a:p>
          <a:p>
            <a:pPr lvl="1"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HTML,</a:t>
            </a:r>
          </a:p>
          <a:p>
            <a:pPr lvl="1">
              <a:defRPr/>
            </a:pPr>
            <a:r>
              <a:rPr lang="en-US" sz="1500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CSS,</a:t>
            </a:r>
          </a:p>
          <a:p>
            <a:pPr lvl="1"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Bootsrap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lvl="1">
              <a:defRPr/>
            </a:pPr>
            <a:endParaRPr lang="en-US" sz="1500" b="1" dirty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lvl="1"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">
            <a:extLst>
              <a:ext uri="{FF2B5EF4-FFF2-40B4-BE49-F238E27FC236}">
                <a16:creationId xmlns:a16="http://schemas.microsoft.com/office/drawing/2014/main" id="{E4574255-9E38-45BD-8E3C-C2D6112A66CC}"/>
              </a:ext>
            </a:extLst>
          </p:cNvPr>
          <p:cNvSpPr txBox="1"/>
          <p:nvPr/>
        </p:nvSpPr>
        <p:spPr>
          <a:xfrm>
            <a:off x="5915023" y="4741067"/>
            <a:ext cx="1253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Noto Sans" panose="020B0502040504020204" pitchFamily="34"/>
                <a:cs typeface="Noto Sans" panose="020B0502040504020204" pitchFamily="34"/>
              </a:rPr>
              <a:t>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48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Visando a transformação do NOC  para </a:t>
            </a:r>
            <a:r>
              <a:rPr lang="pt-BR" sz="2000" b="1" dirty="0">
                <a:solidFill>
                  <a:srgbClr val="C00000"/>
                </a:solidFill>
              </a:rPr>
              <a:t>Strategic Network Operations Center (SNOC)</a:t>
            </a:r>
          </a:p>
          <a:p>
            <a:pPr algn="ctr"/>
            <a:r>
              <a:rPr lang="pt-BR" sz="2000" b="1" dirty="0"/>
              <a:t>Seguem os próximos passos - Stark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C34ED589-F935-44C2-8A44-F55A323E3741}"/>
              </a:ext>
            </a:extLst>
          </p:cNvPr>
          <p:cNvSpPr>
            <a:spLocks/>
          </p:cNvSpPr>
          <p:nvPr/>
        </p:nvSpPr>
        <p:spPr bwMode="auto">
          <a:xfrm>
            <a:off x="1523317" y="3354956"/>
            <a:ext cx="1735797" cy="961931"/>
          </a:xfrm>
          <a:custGeom>
            <a:avLst/>
            <a:gdLst>
              <a:gd name="T0" fmla="*/ 781 w 791"/>
              <a:gd name="T1" fmla="*/ 0 h 470"/>
              <a:gd name="T2" fmla="*/ 781 w 791"/>
              <a:gd name="T3" fmla="*/ 0 h 470"/>
              <a:gd name="T4" fmla="*/ 781 w 791"/>
              <a:gd name="T5" fmla="*/ 2 h 470"/>
              <a:gd name="T6" fmla="*/ 10 w 791"/>
              <a:gd name="T7" fmla="*/ 2 h 470"/>
              <a:gd name="T8" fmla="*/ 10 w 791"/>
              <a:gd name="T9" fmla="*/ 0 h 470"/>
              <a:gd name="T10" fmla="*/ 10 w 791"/>
              <a:gd name="T11" fmla="*/ 0 h 470"/>
              <a:gd name="T12" fmla="*/ 2 w 791"/>
              <a:gd name="T13" fmla="*/ 222 h 470"/>
              <a:gd name="T14" fmla="*/ 18 w 791"/>
              <a:gd name="T15" fmla="*/ 470 h 470"/>
              <a:gd name="T16" fmla="*/ 774 w 791"/>
              <a:gd name="T17" fmla="*/ 470 h 470"/>
              <a:gd name="T18" fmla="*/ 790 w 791"/>
              <a:gd name="T19" fmla="*/ 222 h 470"/>
              <a:gd name="T20" fmla="*/ 781 w 791"/>
              <a:gd name="T21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1" h="470">
                <a:moveTo>
                  <a:pt x="781" y="0"/>
                </a:moveTo>
                <a:cubicBezTo>
                  <a:pt x="781" y="0"/>
                  <a:pt x="781" y="0"/>
                  <a:pt x="781" y="0"/>
                </a:cubicBezTo>
                <a:cubicBezTo>
                  <a:pt x="781" y="1"/>
                  <a:pt x="781" y="2"/>
                  <a:pt x="78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" y="74"/>
                  <a:pt x="0" y="148"/>
                  <a:pt x="2" y="222"/>
                </a:cubicBezTo>
                <a:cubicBezTo>
                  <a:pt x="1" y="305"/>
                  <a:pt x="7" y="388"/>
                  <a:pt x="18" y="470"/>
                </a:cubicBezTo>
                <a:cubicBezTo>
                  <a:pt x="774" y="470"/>
                  <a:pt x="774" y="470"/>
                  <a:pt x="774" y="470"/>
                </a:cubicBezTo>
                <a:cubicBezTo>
                  <a:pt x="785" y="388"/>
                  <a:pt x="790" y="305"/>
                  <a:pt x="790" y="222"/>
                </a:cubicBezTo>
                <a:cubicBezTo>
                  <a:pt x="791" y="148"/>
                  <a:pt x="789" y="74"/>
                  <a:pt x="781" y="0"/>
                </a:cubicBezTo>
              </a:path>
            </a:pathLst>
          </a:custGeom>
          <a:solidFill>
            <a:srgbClr val="FC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2B7F8062-A567-4EC4-8248-4AFD1B35BDE9}"/>
              </a:ext>
            </a:extLst>
          </p:cNvPr>
          <p:cNvSpPr>
            <a:spLocks/>
          </p:cNvSpPr>
          <p:nvPr/>
        </p:nvSpPr>
        <p:spPr bwMode="auto">
          <a:xfrm>
            <a:off x="1541567" y="2400838"/>
            <a:ext cx="1696123" cy="957296"/>
          </a:xfrm>
          <a:custGeom>
            <a:avLst/>
            <a:gdLst>
              <a:gd name="T0" fmla="*/ 662 w 771"/>
              <a:gd name="T1" fmla="*/ 0 h 468"/>
              <a:gd name="T2" fmla="*/ 109 w 771"/>
              <a:gd name="T3" fmla="*/ 0 h 468"/>
              <a:gd name="T4" fmla="*/ 27 w 771"/>
              <a:gd name="T5" fmla="*/ 291 h 468"/>
              <a:gd name="T6" fmla="*/ 0 w 771"/>
              <a:gd name="T7" fmla="*/ 468 h 468"/>
              <a:gd name="T8" fmla="*/ 771 w 771"/>
              <a:gd name="T9" fmla="*/ 468 h 468"/>
              <a:gd name="T10" fmla="*/ 744 w 771"/>
              <a:gd name="T11" fmla="*/ 291 h 468"/>
              <a:gd name="T12" fmla="*/ 662 w 771"/>
              <a:gd name="T13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1" h="468">
                <a:moveTo>
                  <a:pt x="662" y="0"/>
                </a:moveTo>
                <a:cubicBezTo>
                  <a:pt x="109" y="0"/>
                  <a:pt x="109" y="0"/>
                  <a:pt x="109" y="0"/>
                </a:cubicBezTo>
                <a:cubicBezTo>
                  <a:pt x="78" y="85"/>
                  <a:pt x="50" y="182"/>
                  <a:pt x="27" y="291"/>
                </a:cubicBezTo>
                <a:cubicBezTo>
                  <a:pt x="15" y="350"/>
                  <a:pt x="6" y="409"/>
                  <a:pt x="0" y="468"/>
                </a:cubicBezTo>
                <a:cubicBezTo>
                  <a:pt x="771" y="468"/>
                  <a:pt x="771" y="468"/>
                  <a:pt x="771" y="468"/>
                </a:cubicBezTo>
                <a:cubicBezTo>
                  <a:pt x="765" y="409"/>
                  <a:pt x="756" y="350"/>
                  <a:pt x="744" y="291"/>
                </a:cubicBezTo>
                <a:cubicBezTo>
                  <a:pt x="722" y="182"/>
                  <a:pt x="693" y="85"/>
                  <a:pt x="662" y="0"/>
                </a:cubicBezTo>
              </a:path>
            </a:pathLst>
          </a:custGeom>
          <a:solidFill>
            <a:srgbClr val="42AFB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9684BE9B-C165-476B-A1C1-832B2BF18DB8}"/>
              </a:ext>
            </a:extLst>
          </p:cNvPr>
          <p:cNvSpPr>
            <a:spLocks/>
          </p:cNvSpPr>
          <p:nvPr/>
        </p:nvSpPr>
        <p:spPr bwMode="auto">
          <a:xfrm>
            <a:off x="1780390" y="1437192"/>
            <a:ext cx="1215060" cy="961931"/>
          </a:xfrm>
          <a:custGeom>
            <a:avLst/>
            <a:gdLst>
              <a:gd name="T0" fmla="*/ 553 w 553"/>
              <a:gd name="T1" fmla="*/ 470 h 470"/>
              <a:gd name="T2" fmla="*/ 277 w 553"/>
              <a:gd name="T3" fmla="*/ 0 h 470"/>
              <a:gd name="T4" fmla="*/ 0 w 553"/>
              <a:gd name="T5" fmla="*/ 470 h 470"/>
              <a:gd name="T6" fmla="*/ 553 w 553"/>
              <a:gd name="T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3" h="470">
                <a:moveTo>
                  <a:pt x="553" y="470"/>
                </a:moveTo>
                <a:cubicBezTo>
                  <a:pt x="448" y="180"/>
                  <a:pt x="312" y="27"/>
                  <a:pt x="277" y="0"/>
                </a:cubicBezTo>
                <a:cubicBezTo>
                  <a:pt x="242" y="27"/>
                  <a:pt x="106" y="180"/>
                  <a:pt x="0" y="470"/>
                </a:cubicBezTo>
                <a:lnTo>
                  <a:pt x="553" y="470"/>
                </a:lnTo>
                <a:close/>
              </a:path>
            </a:pathLst>
          </a:custGeom>
          <a:solidFill>
            <a:srgbClr val="BED10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5AB7E1-2711-4E46-ACDE-D2B4811E821A}"/>
              </a:ext>
            </a:extLst>
          </p:cNvPr>
          <p:cNvGrpSpPr/>
          <p:nvPr/>
        </p:nvGrpSpPr>
        <p:grpSpPr>
          <a:xfrm>
            <a:off x="1024736" y="4312252"/>
            <a:ext cx="2747521" cy="1726840"/>
            <a:chOff x="1011679" y="4313711"/>
            <a:chExt cx="2747521" cy="172684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48F02ED-41F0-4313-AB48-B0A1BACE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79" y="4387884"/>
              <a:ext cx="704238" cy="1652667"/>
            </a:xfrm>
            <a:custGeom>
              <a:avLst/>
              <a:gdLst>
                <a:gd name="T0" fmla="*/ 293 w 319"/>
                <a:gd name="T1" fmla="*/ 381 h 808"/>
                <a:gd name="T2" fmla="*/ 212 w 319"/>
                <a:gd name="T3" fmla="*/ 105 h 808"/>
                <a:gd name="T4" fmla="*/ 194 w 319"/>
                <a:gd name="T5" fmla="*/ 0 h 808"/>
                <a:gd name="T6" fmla="*/ 6 w 319"/>
                <a:gd name="T7" fmla="*/ 131 h 808"/>
                <a:gd name="T8" fmla="*/ 2 w 319"/>
                <a:gd name="T9" fmla="*/ 135 h 808"/>
                <a:gd name="T10" fmla="*/ 2 w 319"/>
                <a:gd name="T11" fmla="*/ 136 h 808"/>
                <a:gd name="T12" fmla="*/ 1 w 319"/>
                <a:gd name="T13" fmla="*/ 139 h 808"/>
                <a:gd name="T14" fmla="*/ 0 w 319"/>
                <a:gd name="T15" fmla="*/ 142 h 808"/>
                <a:gd name="T16" fmla="*/ 0 w 319"/>
                <a:gd name="T17" fmla="*/ 143 h 808"/>
                <a:gd name="T18" fmla="*/ 0 w 319"/>
                <a:gd name="T19" fmla="*/ 143 h 808"/>
                <a:gd name="T20" fmla="*/ 0 w 319"/>
                <a:gd name="T21" fmla="*/ 149 h 808"/>
                <a:gd name="T22" fmla="*/ 28 w 319"/>
                <a:gd name="T23" fmla="*/ 349 h 808"/>
                <a:gd name="T24" fmla="*/ 92 w 319"/>
                <a:gd name="T25" fmla="*/ 808 h 808"/>
                <a:gd name="T26" fmla="*/ 319 w 319"/>
                <a:gd name="T27" fmla="*/ 445 h 808"/>
                <a:gd name="T28" fmla="*/ 293 w 319"/>
                <a:gd name="T29" fmla="*/ 381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808">
                  <a:moveTo>
                    <a:pt x="293" y="381"/>
                  </a:moveTo>
                  <a:cubicBezTo>
                    <a:pt x="257" y="289"/>
                    <a:pt x="231" y="197"/>
                    <a:pt x="212" y="105"/>
                  </a:cubicBezTo>
                  <a:cubicBezTo>
                    <a:pt x="205" y="70"/>
                    <a:pt x="199" y="35"/>
                    <a:pt x="194" y="0"/>
                  </a:cubicBezTo>
                  <a:cubicBezTo>
                    <a:pt x="156" y="26"/>
                    <a:pt x="7" y="131"/>
                    <a:pt x="6" y="131"/>
                  </a:cubicBezTo>
                  <a:cubicBezTo>
                    <a:pt x="5" y="132"/>
                    <a:pt x="3" y="134"/>
                    <a:pt x="2" y="135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1" y="137"/>
                    <a:pt x="1" y="138"/>
                    <a:pt x="1" y="139"/>
                  </a:cubicBezTo>
                  <a:cubicBezTo>
                    <a:pt x="0" y="140"/>
                    <a:pt x="0" y="141"/>
                    <a:pt x="0" y="142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5"/>
                    <a:pt x="0" y="147"/>
                    <a:pt x="0" y="149"/>
                  </a:cubicBezTo>
                  <a:cubicBezTo>
                    <a:pt x="9" y="217"/>
                    <a:pt x="20" y="285"/>
                    <a:pt x="28" y="349"/>
                  </a:cubicBezTo>
                  <a:cubicBezTo>
                    <a:pt x="45" y="479"/>
                    <a:pt x="92" y="808"/>
                    <a:pt x="92" y="808"/>
                  </a:cubicBezTo>
                  <a:cubicBezTo>
                    <a:pt x="319" y="445"/>
                    <a:pt x="319" y="445"/>
                    <a:pt x="319" y="445"/>
                  </a:cubicBezTo>
                  <a:cubicBezTo>
                    <a:pt x="319" y="445"/>
                    <a:pt x="300" y="399"/>
                    <a:pt x="293" y="381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B05A62-2E1A-47CF-A110-CD18413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962" y="4387884"/>
              <a:ext cx="704238" cy="1652667"/>
            </a:xfrm>
            <a:custGeom>
              <a:avLst/>
              <a:gdLst>
                <a:gd name="T0" fmla="*/ 27 w 320"/>
                <a:gd name="T1" fmla="*/ 381 h 808"/>
                <a:gd name="T2" fmla="*/ 108 w 320"/>
                <a:gd name="T3" fmla="*/ 105 h 808"/>
                <a:gd name="T4" fmla="*/ 126 w 320"/>
                <a:gd name="T5" fmla="*/ 0 h 808"/>
                <a:gd name="T6" fmla="*/ 314 w 320"/>
                <a:gd name="T7" fmla="*/ 131 h 808"/>
                <a:gd name="T8" fmla="*/ 318 w 320"/>
                <a:gd name="T9" fmla="*/ 135 h 808"/>
                <a:gd name="T10" fmla="*/ 318 w 320"/>
                <a:gd name="T11" fmla="*/ 136 h 808"/>
                <a:gd name="T12" fmla="*/ 319 w 320"/>
                <a:gd name="T13" fmla="*/ 139 h 808"/>
                <a:gd name="T14" fmla="*/ 320 w 320"/>
                <a:gd name="T15" fmla="*/ 142 h 808"/>
                <a:gd name="T16" fmla="*/ 320 w 320"/>
                <a:gd name="T17" fmla="*/ 143 h 808"/>
                <a:gd name="T18" fmla="*/ 320 w 320"/>
                <a:gd name="T19" fmla="*/ 143 h 808"/>
                <a:gd name="T20" fmla="*/ 320 w 320"/>
                <a:gd name="T21" fmla="*/ 149 h 808"/>
                <a:gd name="T22" fmla="*/ 292 w 320"/>
                <a:gd name="T23" fmla="*/ 349 h 808"/>
                <a:gd name="T24" fmla="*/ 228 w 320"/>
                <a:gd name="T25" fmla="*/ 808 h 808"/>
                <a:gd name="T26" fmla="*/ 0 w 320"/>
                <a:gd name="T27" fmla="*/ 445 h 808"/>
                <a:gd name="T28" fmla="*/ 27 w 320"/>
                <a:gd name="T29" fmla="*/ 381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808">
                  <a:moveTo>
                    <a:pt x="27" y="381"/>
                  </a:moveTo>
                  <a:cubicBezTo>
                    <a:pt x="63" y="289"/>
                    <a:pt x="89" y="197"/>
                    <a:pt x="108" y="105"/>
                  </a:cubicBezTo>
                  <a:cubicBezTo>
                    <a:pt x="115" y="70"/>
                    <a:pt x="121" y="35"/>
                    <a:pt x="126" y="0"/>
                  </a:cubicBezTo>
                  <a:cubicBezTo>
                    <a:pt x="164" y="26"/>
                    <a:pt x="313" y="131"/>
                    <a:pt x="314" y="131"/>
                  </a:cubicBezTo>
                  <a:cubicBezTo>
                    <a:pt x="315" y="132"/>
                    <a:pt x="317" y="134"/>
                    <a:pt x="318" y="135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19" y="137"/>
                    <a:pt x="319" y="138"/>
                    <a:pt x="319" y="139"/>
                  </a:cubicBezTo>
                  <a:cubicBezTo>
                    <a:pt x="320" y="140"/>
                    <a:pt x="320" y="141"/>
                    <a:pt x="320" y="142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5"/>
                    <a:pt x="320" y="147"/>
                    <a:pt x="320" y="149"/>
                  </a:cubicBezTo>
                  <a:cubicBezTo>
                    <a:pt x="311" y="217"/>
                    <a:pt x="300" y="285"/>
                    <a:pt x="292" y="349"/>
                  </a:cubicBezTo>
                  <a:cubicBezTo>
                    <a:pt x="275" y="479"/>
                    <a:pt x="228" y="808"/>
                    <a:pt x="228" y="808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45"/>
                    <a:pt x="20" y="399"/>
                    <a:pt x="27" y="381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69AEF53-9F17-4C4D-BA2A-52D24F583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76" y="4313711"/>
              <a:ext cx="1661409" cy="957296"/>
            </a:xfrm>
            <a:custGeom>
              <a:avLst/>
              <a:gdLst>
                <a:gd name="T0" fmla="*/ 0 w 756"/>
                <a:gd name="T1" fmla="*/ 0 h 468"/>
                <a:gd name="T2" fmla="*/ 22 w 756"/>
                <a:gd name="T3" fmla="*/ 131 h 468"/>
                <a:gd name="T4" fmla="*/ 103 w 756"/>
                <a:gd name="T5" fmla="*/ 407 h 468"/>
                <a:gd name="T6" fmla="*/ 128 w 756"/>
                <a:gd name="T7" fmla="*/ 468 h 468"/>
                <a:gd name="T8" fmla="*/ 378 w 756"/>
                <a:gd name="T9" fmla="*/ 468 h 468"/>
                <a:gd name="T10" fmla="*/ 627 w 756"/>
                <a:gd name="T11" fmla="*/ 468 h 468"/>
                <a:gd name="T12" fmla="*/ 652 w 756"/>
                <a:gd name="T13" fmla="*/ 407 h 468"/>
                <a:gd name="T14" fmla="*/ 733 w 756"/>
                <a:gd name="T15" fmla="*/ 131 h 468"/>
                <a:gd name="T16" fmla="*/ 756 w 756"/>
                <a:gd name="T17" fmla="*/ 0 h 468"/>
                <a:gd name="T18" fmla="*/ 0 w 756"/>
                <a:gd name="T19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6" h="468">
                  <a:moveTo>
                    <a:pt x="0" y="0"/>
                  </a:moveTo>
                  <a:cubicBezTo>
                    <a:pt x="6" y="44"/>
                    <a:pt x="13" y="88"/>
                    <a:pt x="22" y="131"/>
                  </a:cubicBezTo>
                  <a:cubicBezTo>
                    <a:pt x="41" y="223"/>
                    <a:pt x="67" y="315"/>
                    <a:pt x="103" y="407"/>
                  </a:cubicBezTo>
                  <a:cubicBezTo>
                    <a:pt x="110" y="425"/>
                    <a:pt x="117" y="447"/>
                    <a:pt x="128" y="468"/>
                  </a:cubicBezTo>
                  <a:cubicBezTo>
                    <a:pt x="128" y="468"/>
                    <a:pt x="275" y="468"/>
                    <a:pt x="378" y="468"/>
                  </a:cubicBezTo>
                  <a:cubicBezTo>
                    <a:pt x="480" y="468"/>
                    <a:pt x="627" y="468"/>
                    <a:pt x="627" y="468"/>
                  </a:cubicBezTo>
                  <a:cubicBezTo>
                    <a:pt x="638" y="447"/>
                    <a:pt x="645" y="425"/>
                    <a:pt x="652" y="407"/>
                  </a:cubicBezTo>
                  <a:cubicBezTo>
                    <a:pt x="688" y="315"/>
                    <a:pt x="714" y="223"/>
                    <a:pt x="733" y="131"/>
                  </a:cubicBezTo>
                  <a:cubicBezTo>
                    <a:pt x="742" y="88"/>
                    <a:pt x="750" y="44"/>
                    <a:pt x="7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91BE6F4-52C8-42A3-A5FF-C50A6434C06E}"/>
              </a:ext>
            </a:extLst>
          </p:cNvPr>
          <p:cNvSpPr txBox="1"/>
          <p:nvPr/>
        </p:nvSpPr>
        <p:spPr>
          <a:xfrm>
            <a:off x="1633533" y="1738745"/>
            <a:ext cx="1508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58ECF-87AE-40EA-9058-5219FD8E4353}"/>
              </a:ext>
            </a:extLst>
          </p:cNvPr>
          <p:cNvSpPr txBox="1"/>
          <p:nvPr/>
        </p:nvSpPr>
        <p:spPr>
          <a:xfrm>
            <a:off x="1633533" y="2576143"/>
            <a:ext cx="1508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286C9-62F5-4BD3-9104-11C16A8855F9}"/>
              </a:ext>
            </a:extLst>
          </p:cNvPr>
          <p:cNvSpPr txBox="1"/>
          <p:nvPr/>
        </p:nvSpPr>
        <p:spPr>
          <a:xfrm>
            <a:off x="1635121" y="3471293"/>
            <a:ext cx="1508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E7039-E1C6-44C4-9F0D-AFEF7B254FF9}"/>
              </a:ext>
            </a:extLst>
          </p:cNvPr>
          <p:cNvSpPr txBox="1"/>
          <p:nvPr/>
        </p:nvSpPr>
        <p:spPr>
          <a:xfrm>
            <a:off x="1633533" y="4461107"/>
            <a:ext cx="1508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A752E-9752-4D48-947A-1EEBF63EC060}"/>
              </a:ext>
            </a:extLst>
          </p:cNvPr>
          <p:cNvSpPr txBox="1"/>
          <p:nvPr/>
        </p:nvSpPr>
        <p:spPr>
          <a:xfrm>
            <a:off x="3625642" y="1112771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177CFD-FA49-4CB2-B525-3AC744E75423}"/>
              </a:ext>
            </a:extLst>
          </p:cNvPr>
          <p:cNvSpPr txBox="1"/>
          <p:nvPr/>
        </p:nvSpPr>
        <p:spPr>
          <a:xfrm>
            <a:off x="4015523" y="2260270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C6AB64-81BC-4518-99D9-C6192D05BF02}"/>
              </a:ext>
            </a:extLst>
          </p:cNvPr>
          <p:cNvSpPr txBox="1"/>
          <p:nvPr/>
        </p:nvSpPr>
        <p:spPr>
          <a:xfrm>
            <a:off x="4802748" y="1435781"/>
            <a:ext cx="56755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Versão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1 em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Produção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 </a:t>
            </a:r>
            <a:r>
              <a:rPr kumimoji="0" 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callboots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 o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P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ortal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 </a:t>
            </a: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escalation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5731F-4527-4A0C-B4B4-A6D4C8933EE8}"/>
              </a:ext>
            </a:extLst>
          </p:cNvPr>
          <p:cNvSpPr txBox="1"/>
          <p:nvPr/>
        </p:nvSpPr>
        <p:spPr>
          <a:xfrm>
            <a:off x="5855821" y="3275471"/>
            <a:ext cx="565646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Integração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 </a:t>
            </a: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TAYLOR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–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Atualizar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o responsável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pelo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atendimento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Criar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grupos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no </a:t>
            </a:r>
            <a:r>
              <a:rPr lang="en-US" sz="1300" i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teams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com o time de </a:t>
            </a:r>
            <a:r>
              <a:rPr lang="en-US" sz="130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governança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analistas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,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Ampliar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o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cadastro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do escalation para o time de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governança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9A5D9-D764-4149-8D69-8C7462ABB24C}"/>
              </a:ext>
            </a:extLst>
          </p:cNvPr>
          <p:cNvSpPr txBox="1"/>
          <p:nvPr/>
        </p:nvSpPr>
        <p:spPr>
          <a:xfrm>
            <a:off x="4659158" y="3305300"/>
            <a:ext cx="14142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AAD6F-CB63-4BA2-8F47-22790B72B0E3}"/>
              </a:ext>
            </a:extLst>
          </p:cNvPr>
          <p:cNvSpPr txBox="1"/>
          <p:nvPr/>
        </p:nvSpPr>
        <p:spPr>
          <a:xfrm>
            <a:off x="5284513" y="4409298"/>
            <a:ext cx="1177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EA9D16-63A6-4785-90A7-497965E6F85A}"/>
              </a:ext>
            </a:extLst>
          </p:cNvPr>
          <p:cNvSpPr txBox="1"/>
          <p:nvPr/>
        </p:nvSpPr>
        <p:spPr>
          <a:xfrm>
            <a:off x="6461621" y="4564046"/>
            <a:ext cx="51194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Padronização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para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criar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e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atualizar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os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alarmes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Incentivar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as squad a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os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alarmes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com os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falsos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positivos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Squads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devem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evoluir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o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serviço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Stark em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vez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criar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procedimentos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para o time do NOC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executar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65ED4B85-D31A-47EC-8AE3-7043EA55E1AF}"/>
              </a:ext>
            </a:extLst>
          </p:cNvPr>
          <p:cNvSpPr txBox="1"/>
          <p:nvPr/>
        </p:nvSpPr>
        <p:spPr>
          <a:xfrm>
            <a:off x="5164869" y="2546806"/>
            <a:ext cx="59741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Analisar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volumetria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dos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incidentes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aplicar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o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conceito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Pareto (80/20). Após as </a:t>
            </a:r>
            <a:r>
              <a:rPr kumimoji="0" 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anális</a:t>
            </a:r>
            <a:r>
              <a:rPr lang="en-US" sz="1300" i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 dos dados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será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automatizado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conforme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o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melhor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custo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oportunidade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C1F461E7-69D5-4A3A-9551-B0E4F289F2BA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</p:spTree>
    <p:extLst>
      <p:ext uri="{BB962C8B-B14F-4D97-AF65-F5344CB8AC3E}">
        <p14:creationId xmlns:p14="http://schemas.microsoft.com/office/powerpoint/2010/main" val="11145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052121" y="361927"/>
            <a:ext cx="371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Serviços Stark (time)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24E3DF1-8EF3-4C00-9A0D-9F04EA0193A6}"/>
              </a:ext>
            </a:extLst>
          </p:cNvPr>
          <p:cNvGrpSpPr/>
          <p:nvPr/>
        </p:nvGrpSpPr>
        <p:grpSpPr>
          <a:xfrm>
            <a:off x="264658" y="762037"/>
            <a:ext cx="1881974" cy="1329588"/>
            <a:chOff x="2462574" y="2777741"/>
            <a:chExt cx="1881974" cy="13295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C239D8-6A01-4146-901E-2F237B77237B}"/>
                </a:ext>
              </a:extLst>
            </p:cNvPr>
            <p:cNvSpPr/>
            <p:nvPr/>
          </p:nvSpPr>
          <p:spPr>
            <a:xfrm>
              <a:off x="2462574" y="3903675"/>
              <a:ext cx="1881974" cy="189878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55681" y="2777741"/>
              <a:ext cx="1279424" cy="1329588"/>
              <a:chOff x="5995988" y="2712903"/>
              <a:chExt cx="2457450" cy="258762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439739" y="1048347"/>
            <a:ext cx="919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Visando fazer a transformação do NOC  para </a:t>
            </a:r>
            <a:r>
              <a:rPr lang="pt-BR" sz="1500" b="1" dirty="0">
                <a:solidFill>
                  <a:srgbClr val="C00000"/>
                </a:solidFill>
              </a:rPr>
              <a:t>Strategic Network Operations Center (SNOC)</a:t>
            </a:r>
          </a:p>
          <a:p>
            <a:pPr algn="ctr"/>
            <a:endParaRPr lang="pt-BR" sz="15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9546B-644B-4DE4-AE8E-E624EEDD965C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99685FF-BBBE-436A-8507-A7FAEA38C7CB}"/>
              </a:ext>
            </a:extLst>
          </p:cNvPr>
          <p:cNvGrpSpPr/>
          <p:nvPr/>
        </p:nvGrpSpPr>
        <p:grpSpPr>
          <a:xfrm>
            <a:off x="858917" y="2281124"/>
            <a:ext cx="4821439" cy="2636462"/>
            <a:chOff x="6883298" y="1824666"/>
            <a:chExt cx="4821439" cy="2636462"/>
          </a:xfrm>
        </p:grpSpPr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99400BDF-48C1-4AF6-9F5F-40A247D6D0F4}"/>
                </a:ext>
              </a:extLst>
            </p:cNvPr>
            <p:cNvSpPr txBox="1"/>
            <p:nvPr/>
          </p:nvSpPr>
          <p:spPr>
            <a:xfrm>
              <a:off x="7769609" y="1827042"/>
              <a:ext cx="277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Desenvolver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uma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plataforma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web para os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Tech Managers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cadastrarem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da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squad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A8169951-9969-457E-9EE4-BFDFE56FC7CF}"/>
                </a:ext>
              </a:extLst>
            </p:cNvPr>
            <p:cNvSpPr/>
            <p:nvPr/>
          </p:nvSpPr>
          <p:spPr>
            <a:xfrm>
              <a:off x="6883298" y="1824666"/>
              <a:ext cx="506366" cy="506366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210E3887-828A-43AE-853B-1F7BEFEBE0FD}"/>
                </a:ext>
              </a:extLst>
            </p:cNvPr>
            <p:cNvSpPr/>
            <p:nvPr/>
          </p:nvSpPr>
          <p:spPr>
            <a:xfrm>
              <a:off x="6883298" y="2649387"/>
              <a:ext cx="506366" cy="506366"/>
            </a:xfrm>
            <a:prstGeom prst="ellipse">
              <a:avLst/>
            </a:prstGeom>
            <a:solidFill>
              <a:srgbClr val="CB1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25">
              <a:extLst>
                <a:ext uri="{FF2B5EF4-FFF2-40B4-BE49-F238E27FC236}">
                  <a16:creationId xmlns:a16="http://schemas.microsoft.com/office/drawing/2014/main" id="{D56DEDFF-DCE2-4E9A-9E11-EC0BE98B3C16}"/>
                </a:ext>
              </a:extLst>
            </p:cNvPr>
            <p:cNvSpPr/>
            <p:nvPr/>
          </p:nvSpPr>
          <p:spPr>
            <a:xfrm>
              <a:off x="6883298" y="3441173"/>
              <a:ext cx="506366" cy="5063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D8EBE9CE-7443-432B-B638-C84DA0A1DA0B}"/>
                </a:ext>
              </a:extLst>
            </p:cNvPr>
            <p:cNvSpPr txBox="1"/>
            <p:nvPr/>
          </p:nvSpPr>
          <p:spPr>
            <a:xfrm>
              <a:off x="7769609" y="2685104"/>
              <a:ext cx="277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A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integração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com o ZABBIX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será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gatilho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para os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nossos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serviços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Stark 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9DF93311-8227-4DD0-860B-1828217B0AD3}"/>
                </a:ext>
              </a:extLst>
            </p:cNvPr>
            <p:cNvSpPr txBox="1"/>
            <p:nvPr/>
          </p:nvSpPr>
          <p:spPr>
            <a:xfrm>
              <a:off x="7769609" y="3445465"/>
              <a:ext cx="3935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Apresentar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a evolução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chatboot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para </a:t>
              </a:r>
              <a:r>
                <a:rPr lang="en-US" sz="1200" i="1" dirty="0" err="1">
                  <a:solidFill>
                    <a:srgbClr val="FFFFFF"/>
                  </a:solidFill>
                  <a:latin typeface="Open Sans" panose="020B0606030504020204"/>
                </a:rPr>
                <a:t>callboots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ligações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automáticas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conforme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cadastro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caso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analista responsável não atender,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automaticamente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/>
                </a:rPr>
                <a:t>seguirá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 o próximo da fila do </a:t>
              </a:r>
              <a:r>
                <a:rPr lang="en-US" sz="1200" i="1" dirty="0">
                  <a:solidFill>
                    <a:srgbClr val="FFFFFF"/>
                  </a:solidFill>
                  <a:latin typeface="Open Sans" panose="020B0606030504020204"/>
                </a:rPr>
                <a:t>escalation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/>
                </a:rPr>
                <a:t>.  </a:t>
              </a:r>
              <a:endParaRPr lang="en-GB" sz="12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AC4C9E8-A50D-4896-B247-97E2E7B78EB1}"/>
              </a:ext>
            </a:extLst>
          </p:cNvPr>
          <p:cNvGrpSpPr/>
          <p:nvPr/>
        </p:nvGrpSpPr>
        <p:grpSpPr>
          <a:xfrm>
            <a:off x="6320818" y="2277688"/>
            <a:ext cx="5191465" cy="2893100"/>
            <a:chOff x="437548" y="2436239"/>
            <a:chExt cx="5191465" cy="2893100"/>
          </a:xfrm>
        </p:grpSpPr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AAD170B2-A505-4ACF-9EDF-3FA9F718594F}"/>
                </a:ext>
              </a:extLst>
            </p:cNvPr>
            <p:cNvSpPr txBox="1"/>
            <p:nvPr/>
          </p:nvSpPr>
          <p:spPr>
            <a:xfrm>
              <a:off x="936341" y="2436239"/>
              <a:ext cx="4692672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Com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essa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solução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melhoramos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o tempo de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resposta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dos incidents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P1 de 4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minutos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em 53 para 5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segundos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Incidentes P1 = 480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De 36 horas e 24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minutos</a:t>
              </a: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Para 4 horas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88.8%.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Com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essa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melhoria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não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existirá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a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sobrecarga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do NOC para incidents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P1 ( Incidentes do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tipo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desastre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).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Devido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a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volumetria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incidents o NOC não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consegue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atuar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gerando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maior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tempo de </a:t>
              </a:r>
              <a:r>
                <a:rPr lang="en-US" sz="13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escalação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7" name="Group 85">
              <a:extLst>
                <a:ext uri="{FF2B5EF4-FFF2-40B4-BE49-F238E27FC236}">
                  <a16:creationId xmlns:a16="http://schemas.microsoft.com/office/drawing/2014/main" id="{EEA2BC7B-6F44-4C55-B7CC-B013055079E5}"/>
                </a:ext>
              </a:extLst>
            </p:cNvPr>
            <p:cNvGrpSpPr/>
            <p:nvPr/>
          </p:nvGrpSpPr>
          <p:grpSpPr>
            <a:xfrm>
              <a:off x="437548" y="2465706"/>
              <a:ext cx="403008" cy="388342"/>
              <a:chOff x="6493081" y="1742364"/>
              <a:chExt cx="660464" cy="657690"/>
            </a:xfrm>
          </p:grpSpPr>
          <p:sp>
            <p:nvSpPr>
              <p:cNvPr id="48" name="Oval 86">
                <a:extLst>
                  <a:ext uri="{FF2B5EF4-FFF2-40B4-BE49-F238E27FC236}">
                    <a16:creationId xmlns:a16="http://schemas.microsoft.com/office/drawing/2014/main" id="{28CAA650-F7AA-499A-B7E8-40F1B7F17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87">
                <a:extLst>
                  <a:ext uri="{FF2B5EF4-FFF2-40B4-BE49-F238E27FC236}">
                    <a16:creationId xmlns:a16="http://schemas.microsoft.com/office/drawing/2014/main" id="{8D540C9B-F4DD-47F5-B083-60F86965E551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88">
                <a:extLst>
                  <a:ext uri="{FF2B5EF4-FFF2-40B4-BE49-F238E27FC236}">
                    <a16:creationId xmlns:a16="http://schemas.microsoft.com/office/drawing/2014/main" id="{AE99AC8C-2328-4FA9-AED4-FE0500516985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0" name="TextBox 18">
            <a:extLst>
              <a:ext uri="{FF2B5EF4-FFF2-40B4-BE49-F238E27FC236}">
                <a16:creationId xmlns:a16="http://schemas.microsoft.com/office/drawing/2014/main" id="{CF6DDB8B-1EF0-4A39-9CC1-A24EB71F6F2B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</p:spTree>
    <p:extLst>
      <p:ext uri="{BB962C8B-B14F-4D97-AF65-F5344CB8AC3E}">
        <p14:creationId xmlns:p14="http://schemas.microsoft.com/office/powerpoint/2010/main" val="40243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107">
            <a:extLst>
              <a:ext uri="{FF2B5EF4-FFF2-40B4-BE49-F238E27FC236}">
                <a16:creationId xmlns:a16="http://schemas.microsoft.com/office/drawing/2014/main" id="{4AD8AC12-BABE-417F-A859-098DB58E4CBE}"/>
              </a:ext>
            </a:extLst>
          </p:cNvPr>
          <p:cNvCxnSpPr>
            <a:cxnSpLocks/>
          </p:cNvCxnSpPr>
          <p:nvPr/>
        </p:nvCxnSpPr>
        <p:spPr>
          <a:xfrm flipH="1" flipV="1">
            <a:off x="8200420" y="5394102"/>
            <a:ext cx="430396" cy="53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108">
            <a:extLst>
              <a:ext uri="{FF2B5EF4-FFF2-40B4-BE49-F238E27FC236}">
                <a16:creationId xmlns:a16="http://schemas.microsoft.com/office/drawing/2014/main" id="{8BE49EDB-11B6-47B7-87C5-233A2B03DA11}"/>
              </a:ext>
            </a:extLst>
          </p:cNvPr>
          <p:cNvCxnSpPr>
            <a:cxnSpLocks/>
          </p:cNvCxnSpPr>
          <p:nvPr/>
        </p:nvCxnSpPr>
        <p:spPr>
          <a:xfrm flipV="1">
            <a:off x="5655766" y="5463291"/>
            <a:ext cx="499357" cy="55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111">
            <a:extLst>
              <a:ext uri="{FF2B5EF4-FFF2-40B4-BE49-F238E27FC236}">
                <a16:creationId xmlns:a16="http://schemas.microsoft.com/office/drawing/2014/main" id="{A84AD7E7-63F4-49AA-9A6F-5900EA419569}"/>
              </a:ext>
            </a:extLst>
          </p:cNvPr>
          <p:cNvCxnSpPr>
            <a:cxnSpLocks/>
          </p:cNvCxnSpPr>
          <p:nvPr/>
        </p:nvCxnSpPr>
        <p:spPr>
          <a:xfrm flipV="1">
            <a:off x="7938014" y="2232323"/>
            <a:ext cx="356860" cy="528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11">
            <a:extLst>
              <a:ext uri="{FF2B5EF4-FFF2-40B4-BE49-F238E27FC236}">
                <a16:creationId xmlns:a16="http://schemas.microsoft.com/office/drawing/2014/main" id="{5437AE51-C4CC-4B75-B69B-013E5851D405}"/>
              </a:ext>
            </a:extLst>
          </p:cNvPr>
          <p:cNvCxnSpPr>
            <a:cxnSpLocks/>
          </p:cNvCxnSpPr>
          <p:nvPr/>
        </p:nvCxnSpPr>
        <p:spPr>
          <a:xfrm flipV="1">
            <a:off x="5161625" y="1741001"/>
            <a:ext cx="404353" cy="616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95">
            <a:extLst>
              <a:ext uri="{FF2B5EF4-FFF2-40B4-BE49-F238E27FC236}">
                <a16:creationId xmlns:a16="http://schemas.microsoft.com/office/drawing/2014/main" id="{A8E2B745-FBEA-475E-BF44-2AA17D043E27}"/>
              </a:ext>
            </a:extLst>
          </p:cNvPr>
          <p:cNvGrpSpPr/>
          <p:nvPr/>
        </p:nvGrpSpPr>
        <p:grpSpPr>
          <a:xfrm>
            <a:off x="4406387" y="2068674"/>
            <a:ext cx="2099830" cy="2163188"/>
            <a:chOff x="2257425" y="2868613"/>
            <a:chExt cx="1117600" cy="1120775"/>
          </a:xfrm>
        </p:grpSpPr>
        <p:sp>
          <p:nvSpPr>
            <p:cNvPr id="229" name="Freeform 5">
              <a:extLst>
                <a:ext uri="{FF2B5EF4-FFF2-40B4-BE49-F238E27FC236}">
                  <a16:creationId xmlns:a16="http://schemas.microsoft.com/office/drawing/2014/main" id="{F6BD5156-EA53-455F-AA3D-2C380F5E6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2F67E2CE-8310-4534-9FFD-99F751AC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Imagem 7" descr="Homem com camisa xadrez&#10;&#10;Descrição gerada automaticamente">
            <a:extLst>
              <a:ext uri="{FF2B5EF4-FFF2-40B4-BE49-F238E27FC236}">
                <a16:creationId xmlns:a16="http://schemas.microsoft.com/office/drawing/2014/main" id="{034EEB9A-55AE-4B25-890F-B6B6AA21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18" y="2683126"/>
            <a:ext cx="911221" cy="91264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605075" y="556972"/>
            <a:ext cx="6605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 Stark</a:t>
            </a:r>
            <a:r>
              <a:rPr lang="en-US" sz="2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Hackathon XP 2021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182372" y="5508590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Fabio Eduardo</a:t>
            </a:r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909884" y="4587709"/>
            <a:ext cx="1428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Icaro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Farias</a:t>
            </a:r>
          </a:p>
        </p:txBody>
      </p:sp>
      <p:cxnSp>
        <p:nvCxnSpPr>
          <p:cNvPr id="112" name="Straight Connector 111"/>
          <p:cNvCxnSpPr>
            <a:cxnSpLocks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749236" y="1581330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Danilo Kawanishi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92844B-81F9-4EAB-A0DE-35D06E5D9BB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19C85A8D-1679-41C2-B317-964C6D1C7271}"/>
              </a:ext>
            </a:extLst>
          </p:cNvPr>
          <p:cNvSpPr>
            <a:spLocks noEditPoints="1"/>
          </p:cNvSpPr>
          <p:nvPr/>
        </p:nvSpPr>
        <p:spPr bwMode="auto">
          <a:xfrm>
            <a:off x="6397508" y="2152327"/>
            <a:ext cx="1936069" cy="1899642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35" name="Straight Connector 107">
            <a:extLst>
              <a:ext uri="{FF2B5EF4-FFF2-40B4-BE49-F238E27FC236}">
                <a16:creationId xmlns:a16="http://schemas.microsoft.com/office/drawing/2014/main" id="{4B66EFF3-3423-489B-B70D-6B0E2BDD0804}"/>
              </a:ext>
            </a:extLst>
          </p:cNvPr>
          <p:cNvCxnSpPr>
            <a:cxnSpLocks/>
          </p:cNvCxnSpPr>
          <p:nvPr/>
        </p:nvCxnSpPr>
        <p:spPr>
          <a:xfrm flipH="1" flipV="1">
            <a:off x="2594728" y="2013375"/>
            <a:ext cx="266315" cy="399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117">
            <a:extLst>
              <a:ext uri="{FF2B5EF4-FFF2-40B4-BE49-F238E27FC236}">
                <a16:creationId xmlns:a16="http://schemas.microsoft.com/office/drawing/2014/main" id="{B054029C-212E-4C98-8A4F-4FAAB54B74FF}"/>
              </a:ext>
            </a:extLst>
          </p:cNvPr>
          <p:cNvCxnSpPr>
            <a:cxnSpLocks/>
          </p:cNvCxnSpPr>
          <p:nvPr/>
        </p:nvCxnSpPr>
        <p:spPr>
          <a:xfrm flipH="1">
            <a:off x="8630817" y="5941818"/>
            <a:ext cx="103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108">
            <a:extLst>
              <a:ext uri="{FF2B5EF4-FFF2-40B4-BE49-F238E27FC236}">
                <a16:creationId xmlns:a16="http://schemas.microsoft.com/office/drawing/2014/main" id="{91375ABD-CCD4-483C-8219-77B6BFFBA4E5}"/>
              </a:ext>
            </a:extLst>
          </p:cNvPr>
          <p:cNvCxnSpPr/>
          <p:nvPr/>
        </p:nvCxnSpPr>
        <p:spPr>
          <a:xfrm flipV="1">
            <a:off x="2996243" y="4237192"/>
            <a:ext cx="778584" cy="767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109">
            <a:extLst>
              <a:ext uri="{FF2B5EF4-FFF2-40B4-BE49-F238E27FC236}">
                <a16:creationId xmlns:a16="http://schemas.microsoft.com/office/drawing/2014/main" id="{7FC212E5-C2F8-48E7-BE55-7F7A9D93FB63}"/>
              </a:ext>
            </a:extLst>
          </p:cNvPr>
          <p:cNvCxnSpPr>
            <a:cxnSpLocks/>
          </p:cNvCxnSpPr>
          <p:nvPr/>
        </p:nvCxnSpPr>
        <p:spPr>
          <a:xfrm flipH="1">
            <a:off x="2179602" y="5005094"/>
            <a:ext cx="8166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112">
            <a:extLst>
              <a:ext uri="{FF2B5EF4-FFF2-40B4-BE49-F238E27FC236}">
                <a16:creationId xmlns:a16="http://schemas.microsoft.com/office/drawing/2014/main" id="{56119ACF-55AF-4393-8CA4-E29175227DD1}"/>
              </a:ext>
            </a:extLst>
          </p:cNvPr>
          <p:cNvCxnSpPr>
            <a:cxnSpLocks/>
          </p:cNvCxnSpPr>
          <p:nvPr/>
        </p:nvCxnSpPr>
        <p:spPr>
          <a:xfrm flipH="1" flipV="1">
            <a:off x="1007236" y="2013375"/>
            <a:ext cx="1589646" cy="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Homem com camisa verde&#10;&#10;Descrição gerada automaticamente">
            <a:extLst>
              <a:ext uri="{FF2B5EF4-FFF2-40B4-BE49-F238E27FC236}">
                <a16:creationId xmlns:a16="http://schemas.microsoft.com/office/drawing/2014/main" id="{01A66552-06F0-4B31-96F2-CEE7D09E2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29" y="2666295"/>
            <a:ext cx="1012556" cy="770359"/>
          </a:xfrm>
          <a:prstGeom prst="rect">
            <a:avLst/>
          </a:prstGeom>
        </p:spPr>
      </p:pic>
      <p:cxnSp>
        <p:nvCxnSpPr>
          <p:cNvPr id="242" name="Straight Connector 112">
            <a:extLst>
              <a:ext uri="{FF2B5EF4-FFF2-40B4-BE49-F238E27FC236}">
                <a16:creationId xmlns:a16="http://schemas.microsoft.com/office/drawing/2014/main" id="{26D884DE-EA36-4779-9D87-8737CB64B768}"/>
              </a:ext>
            </a:extLst>
          </p:cNvPr>
          <p:cNvCxnSpPr>
            <a:cxnSpLocks/>
          </p:cNvCxnSpPr>
          <p:nvPr/>
        </p:nvCxnSpPr>
        <p:spPr>
          <a:xfrm flipH="1">
            <a:off x="5561299" y="1748102"/>
            <a:ext cx="128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5">
            <a:extLst>
              <a:ext uri="{FF2B5EF4-FFF2-40B4-BE49-F238E27FC236}">
                <a16:creationId xmlns:a16="http://schemas.microsoft.com/office/drawing/2014/main" id="{C06C88C6-FE1F-494D-AFF4-E00558F14EBB}"/>
              </a:ext>
            </a:extLst>
          </p:cNvPr>
          <p:cNvSpPr>
            <a:spLocks noEditPoints="1"/>
          </p:cNvSpPr>
          <p:nvPr/>
        </p:nvSpPr>
        <p:spPr bwMode="auto">
          <a:xfrm>
            <a:off x="2348706" y="2034014"/>
            <a:ext cx="2099829" cy="2019436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4" name="Freeform 5">
            <a:extLst>
              <a:ext uri="{FF2B5EF4-FFF2-40B4-BE49-F238E27FC236}">
                <a16:creationId xmlns:a16="http://schemas.microsoft.com/office/drawing/2014/main" id="{CA58B004-219A-4847-9D72-13F1C7205A8F}"/>
              </a:ext>
            </a:extLst>
          </p:cNvPr>
          <p:cNvSpPr>
            <a:spLocks noEditPoints="1"/>
          </p:cNvSpPr>
          <p:nvPr/>
        </p:nvSpPr>
        <p:spPr bwMode="auto">
          <a:xfrm rot="370479">
            <a:off x="3358897" y="3734196"/>
            <a:ext cx="1936069" cy="1899642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rgbClr val="CB17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" name="Freeform 5">
            <a:extLst>
              <a:ext uri="{FF2B5EF4-FFF2-40B4-BE49-F238E27FC236}">
                <a16:creationId xmlns:a16="http://schemas.microsoft.com/office/drawing/2014/main" id="{51406F05-498A-416C-8724-BB0DF1251F56}"/>
              </a:ext>
            </a:extLst>
          </p:cNvPr>
          <p:cNvSpPr>
            <a:spLocks noEditPoints="1"/>
          </p:cNvSpPr>
          <p:nvPr/>
        </p:nvSpPr>
        <p:spPr bwMode="auto">
          <a:xfrm rot="267225">
            <a:off x="5359870" y="3787508"/>
            <a:ext cx="1936069" cy="1899642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rgbClr val="C2E7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6" name="Freeform 5">
            <a:extLst>
              <a:ext uri="{FF2B5EF4-FFF2-40B4-BE49-F238E27FC236}">
                <a16:creationId xmlns:a16="http://schemas.microsoft.com/office/drawing/2014/main" id="{FD024E3B-3C56-47B9-94D1-DCE9F93E33A6}"/>
              </a:ext>
            </a:extLst>
          </p:cNvPr>
          <p:cNvSpPr>
            <a:spLocks noEditPoints="1"/>
          </p:cNvSpPr>
          <p:nvPr/>
        </p:nvSpPr>
        <p:spPr bwMode="auto">
          <a:xfrm rot="1711659">
            <a:off x="7326840" y="3661110"/>
            <a:ext cx="1936069" cy="1899642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7" name="TextBox 113">
            <a:extLst>
              <a:ext uri="{FF2B5EF4-FFF2-40B4-BE49-F238E27FC236}">
                <a16:creationId xmlns:a16="http://schemas.microsoft.com/office/drawing/2014/main" id="{5820DAA9-4AF8-4EB6-8C3A-F18607F0EE51}"/>
              </a:ext>
            </a:extLst>
          </p:cNvPr>
          <p:cNvSpPr txBox="1"/>
          <p:nvPr/>
        </p:nvSpPr>
        <p:spPr>
          <a:xfrm>
            <a:off x="5299456" y="1290209"/>
            <a:ext cx="1751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Harison Carvalho</a:t>
            </a:r>
          </a:p>
        </p:txBody>
      </p:sp>
      <p:cxnSp>
        <p:nvCxnSpPr>
          <p:cNvPr id="248" name="Straight Connector 117">
            <a:extLst>
              <a:ext uri="{FF2B5EF4-FFF2-40B4-BE49-F238E27FC236}">
                <a16:creationId xmlns:a16="http://schemas.microsoft.com/office/drawing/2014/main" id="{99D41AB8-5467-4116-8D44-4CFFB24DBAB4}"/>
              </a:ext>
            </a:extLst>
          </p:cNvPr>
          <p:cNvCxnSpPr>
            <a:cxnSpLocks/>
          </p:cNvCxnSpPr>
          <p:nvPr/>
        </p:nvCxnSpPr>
        <p:spPr>
          <a:xfrm flipH="1">
            <a:off x="8294874" y="2232398"/>
            <a:ext cx="130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113">
            <a:extLst>
              <a:ext uri="{FF2B5EF4-FFF2-40B4-BE49-F238E27FC236}">
                <a16:creationId xmlns:a16="http://schemas.microsoft.com/office/drawing/2014/main" id="{DD38742F-B3CF-4D21-B658-EA0D7E95E107}"/>
              </a:ext>
            </a:extLst>
          </p:cNvPr>
          <p:cNvSpPr txBox="1"/>
          <p:nvPr/>
        </p:nvSpPr>
        <p:spPr>
          <a:xfrm>
            <a:off x="7999327" y="1789535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Jhones       Gonçalves</a:t>
            </a:r>
          </a:p>
        </p:txBody>
      </p:sp>
      <p:pic>
        <p:nvPicPr>
          <p:cNvPr id="24" name="Imagem 23" descr="Homem de barba e óculos&#10;&#10;Descrição gerada automaticamente">
            <a:extLst>
              <a:ext uri="{FF2B5EF4-FFF2-40B4-BE49-F238E27FC236}">
                <a16:creationId xmlns:a16="http://schemas.microsoft.com/office/drawing/2014/main" id="{21A5841E-E436-4DE1-AA2B-FA50E1C8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42" y="2656765"/>
            <a:ext cx="724003" cy="873201"/>
          </a:xfrm>
          <a:prstGeom prst="rect">
            <a:avLst/>
          </a:prstGeom>
        </p:spPr>
      </p:pic>
      <p:cxnSp>
        <p:nvCxnSpPr>
          <p:cNvPr id="250" name="Straight Connector 109">
            <a:extLst>
              <a:ext uri="{FF2B5EF4-FFF2-40B4-BE49-F238E27FC236}">
                <a16:creationId xmlns:a16="http://schemas.microsoft.com/office/drawing/2014/main" id="{A13D1669-619F-4A43-A241-ECD82DF1B295}"/>
              </a:ext>
            </a:extLst>
          </p:cNvPr>
          <p:cNvCxnSpPr>
            <a:cxnSpLocks/>
          </p:cNvCxnSpPr>
          <p:nvPr/>
        </p:nvCxnSpPr>
        <p:spPr>
          <a:xfrm flipH="1">
            <a:off x="4734061" y="6010384"/>
            <a:ext cx="93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106">
            <a:extLst>
              <a:ext uri="{FF2B5EF4-FFF2-40B4-BE49-F238E27FC236}">
                <a16:creationId xmlns:a16="http://schemas.microsoft.com/office/drawing/2014/main" id="{53CFED1E-1709-4163-A50A-054B7E909BA6}"/>
              </a:ext>
            </a:extLst>
          </p:cNvPr>
          <p:cNvSpPr txBox="1"/>
          <p:nvPr/>
        </p:nvSpPr>
        <p:spPr>
          <a:xfrm>
            <a:off x="4519459" y="5585728"/>
            <a:ext cx="1323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Charles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kumimoji="0" lang="en-GB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ias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098" name="62588285-A377-4D7A-8F84-536D6F82B0EB">
            <a:extLst>
              <a:ext uri="{FF2B5EF4-FFF2-40B4-BE49-F238E27FC236}">
                <a16:creationId xmlns:a16="http://schemas.microsoft.com/office/drawing/2014/main" id="{970646FE-E970-4ED3-AB08-0D841B07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93" y="4286293"/>
            <a:ext cx="839268" cy="79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9798E7F3-4F6C-4E12-8A9D-5868FAC24020">
            <a:extLst>
              <a:ext uri="{FF2B5EF4-FFF2-40B4-BE49-F238E27FC236}">
                <a16:creationId xmlns:a16="http://schemas.microsoft.com/office/drawing/2014/main" id="{D50BADC0-EA5C-48B2-8A93-37E510D2E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88" y="4256960"/>
            <a:ext cx="775885" cy="94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7488ADBD-7B65-4CE5-83B1-01CCE1290F03">
            <a:extLst>
              <a:ext uri="{FF2B5EF4-FFF2-40B4-BE49-F238E27FC236}">
                <a16:creationId xmlns:a16="http://schemas.microsoft.com/office/drawing/2014/main" id="{CB848871-1F76-4EBA-9890-EAC2636D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72" y="4131965"/>
            <a:ext cx="683744" cy="93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TextBox 18">
            <a:extLst>
              <a:ext uri="{FF2B5EF4-FFF2-40B4-BE49-F238E27FC236}">
                <a16:creationId xmlns:a16="http://schemas.microsoft.com/office/drawing/2014/main" id="{F31AADB1-4A87-4290-B785-3F3604C470D0}"/>
              </a:ext>
            </a:extLst>
          </p:cNvPr>
          <p:cNvSpPr txBox="1"/>
          <p:nvPr/>
        </p:nvSpPr>
        <p:spPr>
          <a:xfrm>
            <a:off x="51343" y="6546571"/>
            <a:ext cx="82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XP INC</a:t>
            </a: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710E1702-EB70-47CA-9259-906DBE9F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29" y="140632"/>
            <a:ext cx="1232613" cy="10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0EA2A-0FBE-47D4-BB59-C3DB453E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8" y="1091682"/>
            <a:ext cx="9144000" cy="3995155"/>
          </a:xfrm>
        </p:spPr>
        <p:txBody>
          <a:bodyPr>
            <a:noAutofit/>
          </a:bodyPr>
          <a:lstStyle/>
          <a:p>
            <a:r>
              <a:rPr lang="pt-BR" sz="1500" dirty="0"/>
              <a:t>Um sonho grande de cada vez! </a:t>
            </a: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r>
              <a:rPr lang="pt-BR" sz="1500" dirty="0"/>
              <a:t>Excelente tema para </a:t>
            </a:r>
            <a:r>
              <a:rPr lang="pt-BR" sz="1500" i="1" dirty="0" err="1"/>
              <a:t>Hackathon</a:t>
            </a:r>
            <a:r>
              <a:rPr lang="pt-BR" sz="1500" dirty="0"/>
              <a:t> XP Inc, Janeiro de 2021</a:t>
            </a: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r>
              <a:rPr lang="pt-BR" sz="1500" dirty="0"/>
              <a:t>Obrigado!!</a:t>
            </a:r>
            <a:br>
              <a:rPr lang="pt-BR" sz="1500" dirty="0"/>
            </a:br>
            <a:br>
              <a:rPr lang="pt-BR" sz="1500" dirty="0"/>
            </a:br>
            <a:br>
              <a:rPr lang="pt-BR" sz="1500" dirty="0"/>
            </a:b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027406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767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Nirmala UI Semilight</vt:lpstr>
      <vt:lpstr>Noto Sans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 sonho grande de cada vez!       Excelente tema para Hackathon XP Inc, Janeiro de 2021      Obrigado!!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Harison Carvalho</dc:creator>
  <cp:lastModifiedBy>Charles Dias</cp:lastModifiedBy>
  <cp:revision>93</cp:revision>
  <dcterms:created xsi:type="dcterms:W3CDTF">2021-01-31T14:37:25Z</dcterms:created>
  <dcterms:modified xsi:type="dcterms:W3CDTF">2021-02-01T02:39:56Z</dcterms:modified>
</cp:coreProperties>
</file>