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Roboto Slab"/>
      <p:regular r:id="rId44"/>
      <p:bold r:id="rId45"/>
    </p:embeddedFon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i7SiCsnxQDYSVmpUCrKt+mPZfd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97CD87-41B7-4D75-9F15-6C2C4D7C651A}">
  <a:tblStyle styleId="{A597CD87-41B7-4D75-9F15-6C2C4D7C6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34d4ab8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3e34d4ab86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34d4ab86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3e34d4ab86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34d4ab8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3e34d4ab86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e34de23b1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e34de23b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e34de23b1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e34de23b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e34d4ab86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3e34d4ab86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e34d4ab86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3e34d4ab86_1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e34de23b1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e34de23b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e34d4ab86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3e34d4ab86_1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e34d4ab86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3e34d4ab86_1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e34d4ab8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3e34d4ab86_1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e34de23b1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e34de23b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e34de23b1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e34de23b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e34de23b1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e34de23b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e34de23b1_1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e34de23b1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e34de23b1_1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e34de23b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e34de23b1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e34de23b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e34de23b1_1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e34de23b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e34de23b1_1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e34de23b1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e34de23b1_1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e34de23b1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e34d4ab8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3e34d4ab86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e34de23b1_1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e34de23b1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e34d4ab86_1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e34d4ab86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e34de23b1_1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e34de23b1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e34de23b1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e34de23b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e34de23b1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e34de23b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e34de23b1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e34de23b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e34de23b1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e34de23b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e34de23b1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e34de23b1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e34de23b1_1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e34de23b1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e34de23b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e34de23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e34de23b1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e34de23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e34d4ab8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3e34d4ab86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e34d4ab8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3e34d4ab86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e34d4ab8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3e34d4ab86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34de23b1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e34de23b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2117558" y="3869357"/>
            <a:ext cx="9529010" cy="1989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Slab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2117558" y="6073541"/>
            <a:ext cx="9529010" cy="56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2002054" y="365125"/>
            <a:ext cx="96541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2002054" y="1825625"/>
            <a:ext cx="9654140" cy="4809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2002054" y="365125"/>
            <a:ext cx="96541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2002054" y="1825625"/>
            <a:ext cx="4523874" cy="473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6670306" y="1825625"/>
            <a:ext cx="4985887" cy="473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2002054" y="365125"/>
            <a:ext cx="96541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992429" y="457200"/>
            <a:ext cx="337846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Slab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568199" y="457200"/>
            <a:ext cx="6172200" cy="612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1992429" y="2057400"/>
            <a:ext cx="337846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2002054" y="365125"/>
            <a:ext cx="96541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b="1" i="0" sz="4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2002054" y="1825625"/>
            <a:ext cx="9654140" cy="4809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/>
          <p:nvPr/>
        </p:nvSpPr>
        <p:spPr>
          <a:xfrm>
            <a:off x="0" y="-126"/>
            <a:ext cx="1817482" cy="6868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5689" y="222971"/>
            <a:ext cx="1313919" cy="197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087" y="6205287"/>
            <a:ext cx="951307" cy="4297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durtbarr@isu.edu" TargetMode="External"/><Relationship Id="rId4" Type="http://schemas.openxmlformats.org/officeDocument/2006/relationships/hyperlink" Target="mailto:starbran@isu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type="ctrTitle"/>
          </p:nvPr>
        </p:nvSpPr>
        <p:spPr>
          <a:xfrm>
            <a:off x="2042600" y="4284322"/>
            <a:ext cx="9598020" cy="11263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Roboto Slab"/>
              <a:buNone/>
            </a:pPr>
            <a:r>
              <a:rPr lang="en-US" sz="5500"/>
              <a:t>ECE-5508 Final Project</a:t>
            </a:r>
            <a:endParaRPr b="1" sz="5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2042600" y="5502756"/>
            <a:ext cx="9598020" cy="610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/>
              <a:t>Cyclic</a:t>
            </a:r>
            <a:r>
              <a:rPr b="1" lang="en-US"/>
              <a:t> Redundancy Check in SystemVerilog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0" y="-126"/>
            <a:ext cx="1817482" cy="6868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689" y="222971"/>
            <a:ext cx="1313919" cy="197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87" y="6205287"/>
            <a:ext cx="951307" cy="42974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 txBox="1"/>
          <p:nvPr>
            <p:ph idx="1" type="subTitle"/>
          </p:nvPr>
        </p:nvSpPr>
        <p:spPr>
          <a:xfrm>
            <a:off x="2042663" y="6114906"/>
            <a:ext cx="9597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n-US"/>
              <a:t>Brandon Starks &amp; </a:t>
            </a:r>
            <a:r>
              <a:rPr b="1" lang="en-US"/>
              <a:t>Barrett</a:t>
            </a:r>
            <a:r>
              <a:rPr b="1" lang="en-US"/>
              <a:t> Durtschi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34d4ab86_1_66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Python Proof of Concept (Encoder)</a:t>
            </a:r>
            <a:endParaRPr/>
          </a:p>
        </p:txBody>
      </p:sp>
      <p:sp>
        <p:nvSpPr>
          <p:cNvPr id="108" name="Google Shape;108;g23e34d4ab86_1_66"/>
          <p:cNvSpPr txBox="1"/>
          <p:nvPr>
            <p:ph idx="1" type="body"/>
          </p:nvPr>
        </p:nvSpPr>
        <p:spPr>
          <a:xfrm>
            <a:off x="1941325" y="1690825"/>
            <a:ext cx="5223300" cy="480930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crc_8_encode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9B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"""Function to encode one byte of data with a one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byte CRC checksum. Format of the encoded data is: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bits [15-8] -&gt; data, bits [7-0] -&gt; crc checksum.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Arguments: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data (int): The 8 bit data word to encode with CRC.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Returns: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The original data with a 8 bit CRC checksum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appended after the LSB of the data.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The initial value of the CRC register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ff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7267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g23e34d4ab86_1_66"/>
          <p:cNvSpPr txBox="1"/>
          <p:nvPr>
            <p:ph idx="1" type="body"/>
          </p:nvPr>
        </p:nvSpPr>
        <p:spPr>
          <a:xfrm>
            <a:off x="7164625" y="1690825"/>
            <a:ext cx="4966800" cy="480930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Iterate over each bit of the data word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If the current bit of the CRC register is 1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XOR the CRC register with the polynomial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^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Shift the CRC register to the left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If the current bit of the data word is 1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XOR the CRC register with the data word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^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Return the final value of the CRC register as an 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# 8-bit integer.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FF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g23e34d4ab86_1_66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34d4ab86_1_77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Python Proof of Concept (Decoder)</a:t>
            </a:r>
            <a:endParaRPr/>
          </a:p>
        </p:txBody>
      </p:sp>
      <p:sp>
        <p:nvSpPr>
          <p:cNvPr id="116" name="Google Shape;116;g23e34d4ab86_1_77"/>
          <p:cNvSpPr txBox="1"/>
          <p:nvPr>
            <p:ph idx="1" type="body"/>
          </p:nvPr>
        </p:nvSpPr>
        <p:spPr>
          <a:xfrm>
            <a:off x="1899350" y="1690825"/>
            <a:ext cx="5223300" cy="480930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crc_8_decode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9B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"""Function to decode a four bytes of data with a two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byte CRC checksum to verify the integrity of the data.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Arguments: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data (int): The 16 bit data word to decode with CRC.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poly (int): The polynomial of the CRC decoder.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Returns: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The calculated CRC checksum which should match the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checksum provided with the data.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The initial value of the CRC register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crc_register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FF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g23e34d4ab86_1_77"/>
          <p:cNvSpPr txBox="1"/>
          <p:nvPr>
            <p:ph idx="1" type="body"/>
          </p:nvPr>
        </p:nvSpPr>
        <p:spPr>
          <a:xfrm>
            <a:off x="7122650" y="1690825"/>
            <a:ext cx="4966800" cy="480930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Iterate over each bit of the data word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If the current bit of the CRC register is 1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crc_register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XOR the CRC register with the polynomial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crc_register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crc_register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^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poly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Shift the CRC register to the left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crc_register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crc_register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If the current bit of the data word is 1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XOR the CRC register with the data word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crc_register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crc_register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^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01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If the final CRC value is 0, the CRC check passed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crc_register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0x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g23e34d4ab86_1_77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34d4ab86_1_50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E.g. (Implemented CRC Algorithm)</a:t>
            </a:r>
            <a:endParaRPr/>
          </a:p>
        </p:txBody>
      </p:sp>
      <p:graphicFrame>
        <p:nvGraphicFramePr>
          <p:cNvPr id="124" name="Google Shape;124;g23e34d4ab86_1_50"/>
          <p:cNvGraphicFramePr/>
          <p:nvPr/>
        </p:nvGraphicFramePr>
        <p:xfrm>
          <a:off x="2002050" y="179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{A597CD87-41B7-4D75-9F15-6C2C4D7C651A}</a:tableStyleId>
              </a:tblPr>
              <a:tblGrid>
                <a:gridCol w="1982600"/>
                <a:gridCol w="1982600"/>
                <a:gridCol w="1982600"/>
                <a:gridCol w="1982600"/>
                <a:gridCol w="19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CRC Register</a:t>
                      </a:r>
                      <a:endParaRPr b="1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Polynomial</a:t>
                      </a:r>
                      <a:endParaRPr b="1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(CRC&lt;&lt;1) ^ Poly</a:t>
                      </a:r>
                      <a:endParaRPr b="1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 b="1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CRC ^ Data Bit</a:t>
                      </a:r>
                      <a:endParaRPr b="1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01100101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1001010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01100100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1100100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LLS Once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001010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11001001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1001001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01010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need to XOR with 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0001001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LLS Once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</a:t>
                      </a: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need to XOR with 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0010010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LLS Once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1100</a:t>
                      </a: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00100101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0100101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LLS Once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11001</a:t>
                      </a: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need to XOR with 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1001010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LLS Once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110010</a:t>
                      </a: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10010101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0010101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10011011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10110001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1100101</a:t>
                      </a: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500">
                        <a:solidFill>
                          <a:schemeClr val="lt1"/>
                        </a:solidFill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need to XOR with 0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lt1"/>
                          </a:solidFill>
                          <a:highlight>
                            <a:srgbClr val="00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0110001</a:t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g23e34d4ab86_1_50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e34de23b1_1_32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Python Simulations</a:t>
            </a:r>
            <a:endParaRPr/>
          </a:p>
        </p:txBody>
      </p:sp>
      <p:sp>
        <p:nvSpPr>
          <p:cNvPr id="131" name="Google Shape;131;g23e34de23b1_1_32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Encoder and Decoder functions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Encoder takes the input data and set polynomial to calculate the checksum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Checksum is passed to Receiver and XORed with the polynomial (same process as encoder) to </a:t>
            </a:r>
            <a:r>
              <a:rPr lang="en-US"/>
              <a:t>receive</a:t>
            </a:r>
            <a:r>
              <a:rPr lang="en-US"/>
              <a:t> the remainder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remainder returns 0, the test passes and it is known that the original dataword was </a:t>
            </a:r>
            <a:r>
              <a:rPr lang="en-US"/>
              <a:t>received</a:t>
            </a:r>
            <a:r>
              <a:rPr lang="en-US"/>
              <a:t>. If remainder returns 1, the test fails and we know we have a &gt;=1 bit error</a:t>
            </a:r>
            <a:endParaRPr/>
          </a:p>
        </p:txBody>
      </p:sp>
      <p:sp>
        <p:nvSpPr>
          <p:cNvPr id="132" name="Google Shape;132;g23e34de23b1_1_32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e34de23b1_1_23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Changes from Proposal</a:t>
            </a:r>
            <a:endParaRPr/>
          </a:p>
        </p:txBody>
      </p:sp>
      <p:sp>
        <p:nvSpPr>
          <p:cNvPr id="138" name="Google Shape;138;g23e34de23b1_1_23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Realized that 16-bits (32-bit with appended checksum) would be very hard to visually implement on the BASYS 3 board.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Changed to 8-bits (doesn’t really affect overall project scope other than we can’t transfer/verify as many bits on the receiving end)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3e34de23b1_1_23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34d4ab86_1_91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SystemVerilog </a:t>
            </a:r>
            <a:r>
              <a:rPr lang="en-US"/>
              <a:t>(Encoder)</a:t>
            </a:r>
            <a:endParaRPr/>
          </a:p>
        </p:txBody>
      </p:sp>
      <p:sp>
        <p:nvSpPr>
          <p:cNvPr id="145" name="Google Shape;145;g23e34d4ab86_1_91"/>
          <p:cNvSpPr txBox="1"/>
          <p:nvPr/>
        </p:nvSpPr>
        <p:spPr>
          <a:xfrm>
            <a:off x="2561400" y="1388800"/>
            <a:ext cx="8535300" cy="5391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crc_8_encoder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input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logic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data,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Data is used to calculate checksum with poly.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output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logic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checksum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Checksum calculated for 0 result of XOR.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8'h9b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Internal variable for polynomial.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crc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16'h00ff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Internal variable for CRC register.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@(data)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crc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16'h00ff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Reinitialize the CRC register for the modulo 2 division.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i++)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Iterate over each literal in dataword.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(crc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8'h80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If current bit of crc register is 1.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crc = (crc &lt;&lt;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^ poly;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XOR CRC variable with polynomial.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crc = crc &lt;&lt;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Shift CRC register to left.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(data &amp; 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-i)))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If current literal in dataword is 1 ...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crc = crc ^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XOR CRC register with dataword.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checksum = crc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8'hff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Only take 8 LSBs for checksum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23e34d4ab86_1_91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e34d4ab86_1_103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SystemVerilog (Decoder)</a:t>
            </a:r>
            <a:endParaRPr/>
          </a:p>
        </p:txBody>
      </p:sp>
      <p:sp>
        <p:nvSpPr>
          <p:cNvPr id="152" name="Google Shape;152;g23e34d4ab86_1_103"/>
          <p:cNvSpPr txBox="1"/>
          <p:nvPr/>
        </p:nvSpPr>
        <p:spPr>
          <a:xfrm>
            <a:off x="2561400" y="1388800"/>
            <a:ext cx="8535300" cy="5391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crc_8_decoder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logic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data, checksum,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 Data and checksum used to calculate result.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output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logic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result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Result indicates if data received contains error (nonzero).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poly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8'h9b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Internal variable for polynomial.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crc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16'h00ff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Internal variable for CRC register.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@(data, checksum)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crc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16'h00ff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Reinitialize the CRC register for the modulo 2 division.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i++)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Iterate over each literal in dataword.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(crc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8'h80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If current bit of crc register is 1.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crc = (crc &lt;&lt;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^ poly;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XOR CRC variable with polynomial.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crc = crc &lt;&lt;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Shift CRC register to left.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(data &amp; 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(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i)))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If current literal in dataword is 1 ...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crc = crc ^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XOR CRC register with dataword.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result = checksum - (crc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8'hff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en-US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Compare calculated checksum with supplied.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g23e34d4ab86_1_103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e34de23b1_1_38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SystemVerilog Testbenches</a:t>
            </a:r>
            <a:endParaRPr/>
          </a:p>
        </p:txBody>
      </p:sp>
      <p:sp>
        <p:nvSpPr>
          <p:cNvPr id="159" name="Google Shape;159;g23e34de23b1_1_38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Split the Encoder and Decoder module into two </a:t>
            </a:r>
            <a:r>
              <a:rPr lang="en-US"/>
              <a:t>separate</a:t>
            </a:r>
            <a:r>
              <a:rPr lang="en-US"/>
              <a:t> Test Benches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Encoder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Encoder utilizes the input data word and outputs the Checksum from Poly and CRC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Waveforms show the signal changes of the dataword, CRC, and output checksum.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Decoder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Decoder takes the checksum along with polynomial to output the final result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Waveforms of data, checksum, and result are shown.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Result is a high or low signal based on if message has been changed from sender.</a:t>
            </a:r>
            <a:endParaRPr/>
          </a:p>
        </p:txBody>
      </p:sp>
      <p:sp>
        <p:nvSpPr>
          <p:cNvPr id="160" name="Google Shape;160;g23e34de23b1_1_38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e34d4ab86_1_121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SystemVerilog TB (Encoder)</a:t>
            </a:r>
            <a:endParaRPr/>
          </a:p>
        </p:txBody>
      </p:sp>
      <p:sp>
        <p:nvSpPr>
          <p:cNvPr id="166" name="Google Shape;166;g23e34d4ab86_1_121"/>
          <p:cNvSpPr txBox="1"/>
          <p:nvPr/>
        </p:nvSpPr>
        <p:spPr>
          <a:xfrm>
            <a:off x="2561400" y="1388800"/>
            <a:ext cx="9094500" cy="5171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crc_8_encoder_testbench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logic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data, checksum;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crc_reg;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crc_8_encoder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dut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(data, checksum, crc_reg);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$monitor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"data=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checksum=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data, checksum);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data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checksum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8'hde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(checksum ==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8'ha5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"Checksum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DNE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checksum, checksum,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8'ha5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8'ha5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8'hbe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(checksum ==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8'hc5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"Checksum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DNE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checksum, checksum,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8'hc5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8'hc5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8'hca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(checksum ==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8'hb1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"Checksum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DNE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checksum, checksum,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8'hb1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8'hb1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$finish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g23e34d4ab86_1_121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e34d4ab86_1_128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SystemVerilog TB (Decoder)</a:t>
            </a:r>
            <a:endParaRPr/>
          </a:p>
        </p:txBody>
      </p:sp>
      <p:sp>
        <p:nvSpPr>
          <p:cNvPr id="173" name="Google Shape;173;g23e34d4ab86_1_128"/>
          <p:cNvSpPr txBox="1"/>
          <p:nvPr/>
        </p:nvSpPr>
        <p:spPr>
          <a:xfrm>
            <a:off x="2561400" y="1388800"/>
            <a:ext cx="9094500" cy="4952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crc_8_decoder_testbench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logic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data, checksum, result;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int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crc_reg;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crc_8_decoder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dut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(data, checksum, result, crc_reg);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$monitor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"data=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checksum=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result=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data, checksum, result);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data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checksum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8'hde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checksum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8'ha5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(result ==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"Result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DNE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result, result,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$random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8'hde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checksum =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$random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8'ha5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(result !=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"Result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DNE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result, result,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8'hbe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checksum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8'hc5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(result ==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"Result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DNE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result, result,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$random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8'hbe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checksum =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$random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8'hc5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(result !=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"Result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DNE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result, result,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g23e34d4ab86_1_128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2002054" y="365125"/>
            <a:ext cx="96541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Information and Coding Theory …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Sub-field of Communications Theory.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Deals with Error Detection and Error Correction.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Why care?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Receiver has no knowledge of information sent.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Receiver would never know if errors seeped into message.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With techniques in this field, redundant data can be sent with original message to allow receiver to detect or correct errors in received message.</a:t>
            </a: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e34d4ab86_1_137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SystemVerilog TB (Decoder)</a:t>
            </a:r>
            <a:endParaRPr/>
          </a:p>
        </p:txBody>
      </p:sp>
      <p:sp>
        <p:nvSpPr>
          <p:cNvPr id="180" name="Google Shape;180;g23e34d4ab86_1_137"/>
          <p:cNvSpPr txBox="1"/>
          <p:nvPr/>
        </p:nvSpPr>
        <p:spPr>
          <a:xfrm>
            <a:off x="2561400" y="1388800"/>
            <a:ext cx="9094500" cy="4952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8'hca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checksum 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8'hb1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(result ==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"Result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DNE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result, result,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data =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$random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8'hca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checksum =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$random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8'hff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(result !=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"pass"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$display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"Result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DNE 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%b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-US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result, result,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8'h00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#</a:t>
            </a:r>
            <a:r>
              <a:rPr lang="en-U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$finish</a:t>
            </a: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g23e34d4ab86_1_137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e34de23b1_1_97"/>
          <p:cNvSpPr txBox="1"/>
          <p:nvPr>
            <p:ph type="title"/>
          </p:nvPr>
        </p:nvSpPr>
        <p:spPr>
          <a:xfrm>
            <a:off x="3157879" y="235757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 Waveforms</a:t>
            </a:r>
            <a:endParaRPr/>
          </a:p>
        </p:txBody>
      </p:sp>
      <p:sp>
        <p:nvSpPr>
          <p:cNvPr id="187" name="Google Shape;187;g23e34de23b1_1_97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e34de23b1_1_43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Encoder Waveforms</a:t>
            </a:r>
            <a:endParaRPr/>
          </a:p>
        </p:txBody>
      </p:sp>
      <p:sp>
        <p:nvSpPr>
          <p:cNvPr id="193" name="Google Shape;193;g23e34de23b1_1_43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23e34de23b1_1_43"/>
          <p:cNvPicPr preferRelativeResize="0"/>
          <p:nvPr/>
        </p:nvPicPr>
        <p:blipFill rotWithShape="1">
          <a:blip r:embed="rId3">
            <a:alphaModFix/>
          </a:blip>
          <a:srcRect b="0" l="0" r="0" t="7140"/>
          <a:stretch/>
        </p:blipFill>
        <p:spPr>
          <a:xfrm>
            <a:off x="0" y="0"/>
            <a:ext cx="1233064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e34de23b1_1_102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3e34de23b1_1_102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23e34de23b1_1_102"/>
          <p:cNvPicPr preferRelativeResize="0"/>
          <p:nvPr/>
        </p:nvPicPr>
        <p:blipFill rotWithShape="1">
          <a:blip r:embed="rId3">
            <a:alphaModFix/>
          </a:blip>
          <a:srcRect b="-1932" l="0" r="0" t="7226"/>
          <a:stretch/>
        </p:blipFill>
        <p:spPr>
          <a:xfrm>
            <a:off x="0" y="0"/>
            <a:ext cx="12362002" cy="70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e34de23b1_1_107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3e34de23b1_1_107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g23e34de23b1_1_107"/>
          <p:cNvPicPr preferRelativeResize="0"/>
          <p:nvPr/>
        </p:nvPicPr>
        <p:blipFill rotWithShape="1">
          <a:blip r:embed="rId3">
            <a:alphaModFix/>
          </a:blip>
          <a:srcRect b="0" l="0" r="0" t="6985"/>
          <a:stretch/>
        </p:blipFill>
        <p:spPr>
          <a:xfrm>
            <a:off x="0" y="0"/>
            <a:ext cx="1230938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e34de23b1_1_112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3e34de23b1_1_112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g23e34de23b1_1_112"/>
          <p:cNvPicPr preferRelativeResize="0"/>
          <p:nvPr/>
        </p:nvPicPr>
        <p:blipFill rotWithShape="1">
          <a:blip r:embed="rId3">
            <a:alphaModFix/>
          </a:blip>
          <a:srcRect b="0" l="0" r="0" t="7037"/>
          <a:stretch/>
        </p:blipFill>
        <p:spPr>
          <a:xfrm>
            <a:off x="0" y="0"/>
            <a:ext cx="1231700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e34de23b1_1_48"/>
          <p:cNvSpPr txBox="1"/>
          <p:nvPr>
            <p:ph type="title"/>
          </p:nvPr>
        </p:nvSpPr>
        <p:spPr>
          <a:xfrm>
            <a:off x="3077404" y="2603550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Decoder Waveforms</a:t>
            </a:r>
            <a:endParaRPr/>
          </a:p>
        </p:txBody>
      </p:sp>
      <p:sp>
        <p:nvSpPr>
          <p:cNvPr id="221" name="Google Shape;221;g23e34de23b1_1_48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e34de23b1_1_135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3e34de23b1_1_135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23e34de23b1_1_135"/>
          <p:cNvPicPr preferRelativeResize="0"/>
          <p:nvPr/>
        </p:nvPicPr>
        <p:blipFill rotWithShape="1">
          <a:blip r:embed="rId3">
            <a:alphaModFix/>
          </a:blip>
          <a:srcRect b="0" l="0" r="0" t="7475"/>
          <a:stretch/>
        </p:blipFill>
        <p:spPr>
          <a:xfrm>
            <a:off x="0" y="0"/>
            <a:ext cx="1237529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e34de23b1_1_130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3e34de23b1_1_130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g23e34de23b1_1_130"/>
          <p:cNvPicPr preferRelativeResize="0"/>
          <p:nvPr/>
        </p:nvPicPr>
        <p:blipFill rotWithShape="1">
          <a:blip r:embed="rId3">
            <a:alphaModFix/>
          </a:blip>
          <a:srcRect b="0" l="0" r="0" t="7183"/>
          <a:stretch/>
        </p:blipFill>
        <p:spPr>
          <a:xfrm>
            <a:off x="0" y="0"/>
            <a:ext cx="1233621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e34de23b1_1_125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3e34de23b1_1_125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g23e34de23b1_1_125"/>
          <p:cNvPicPr preferRelativeResize="0"/>
          <p:nvPr/>
        </p:nvPicPr>
        <p:blipFill rotWithShape="1">
          <a:blip r:embed="rId3">
            <a:alphaModFix/>
          </a:blip>
          <a:srcRect b="0" l="0" r="0" t="6890"/>
          <a:stretch/>
        </p:blipFill>
        <p:spPr>
          <a:xfrm>
            <a:off x="0" y="0"/>
            <a:ext cx="1229738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3e34d4ab86_1_1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Cyclic Redundancy Check</a:t>
            </a:r>
            <a:endParaRPr/>
          </a:p>
        </p:txBody>
      </p:sp>
      <p:sp>
        <p:nvSpPr>
          <p:cNvPr id="50" name="Google Shape;50;g23e34d4ab86_1_1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Algorithm that allows a receiver to detect errors.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Transmitter computes CRC bits given a divisor and data bits.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Done using modulo-2 division.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is dividend.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CRC is the remainder.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Transmitter send original data with CRC bits.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Receiver deconstructs data and uses CRC to check for error.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Separate CRC from received data.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 same computation done by transmitter.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Compare calculated CRC with received CRC.</a:t>
            </a:r>
            <a:endParaRPr/>
          </a:p>
        </p:txBody>
      </p:sp>
      <p:sp>
        <p:nvSpPr>
          <p:cNvPr id="51" name="Google Shape;51;g23e34d4ab86_1_1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e34de23b1_1_120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3e34de23b1_1_120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g23e34de23b1_1_120"/>
          <p:cNvPicPr preferRelativeResize="0"/>
          <p:nvPr/>
        </p:nvPicPr>
        <p:blipFill rotWithShape="1">
          <a:blip r:embed="rId3">
            <a:alphaModFix/>
          </a:blip>
          <a:srcRect b="0" l="0" r="0" t="6890"/>
          <a:stretch/>
        </p:blipFill>
        <p:spPr>
          <a:xfrm>
            <a:off x="0" y="0"/>
            <a:ext cx="1229738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e34d4ab86_1_149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3e34d4ab86_1_149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g23e34d4ab86_1_149"/>
          <p:cNvPicPr preferRelativeResize="0"/>
          <p:nvPr/>
        </p:nvPicPr>
        <p:blipFill rotWithShape="1">
          <a:blip r:embed="rId3">
            <a:alphaModFix/>
          </a:blip>
          <a:srcRect b="3445" l="0" r="0" t="3445"/>
          <a:stretch/>
        </p:blipFill>
        <p:spPr>
          <a:xfrm>
            <a:off x="0" y="0"/>
            <a:ext cx="1229738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e34de23b1_1_145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3e34de23b1_1_145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e34de23b1_1_53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268" name="Google Shape;268;g23e34de23b1_1_53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Last eight switches of the board were used for the user input or ‘DataWord’. (R2, T1, U1, W2, R3, T2, T3, V2)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Eight LEDs show the user input (</a:t>
            </a:r>
            <a:r>
              <a:rPr lang="en-US"/>
              <a:t>W13, W14, V15, W15, W17, W16, V16, V17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Eight LEDs show the in-progress calculations which are forcibly delayed (</a:t>
            </a:r>
            <a:r>
              <a:rPr lang="en-US"/>
              <a:t>L1, P1, N3, P3, U3, V3, W3, V13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Result value is output to 7 segment display, 0s </a:t>
            </a:r>
            <a:r>
              <a:rPr lang="en-US"/>
              <a:t>indicate</a:t>
            </a:r>
            <a:r>
              <a:rPr lang="en-US"/>
              <a:t> the test has passed, 1s </a:t>
            </a:r>
            <a:r>
              <a:rPr lang="en-US"/>
              <a:t>indicate</a:t>
            </a:r>
            <a:r>
              <a:rPr lang="en-US"/>
              <a:t> message decoding found an error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3e34de23b1_1_53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e34de23b1_1_59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of BASYS3 Board</a:t>
            </a:r>
            <a:endParaRPr/>
          </a:p>
        </p:txBody>
      </p:sp>
      <p:sp>
        <p:nvSpPr>
          <p:cNvPr id="275" name="Google Shape;275;g23e34de23b1_1_59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Link</a:t>
            </a:r>
            <a:endParaRPr/>
          </a:p>
        </p:txBody>
      </p:sp>
      <p:sp>
        <p:nvSpPr>
          <p:cNvPr id="276" name="Google Shape;276;g23e34de23b1_1_59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e34de23b1_1_64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Results</a:t>
            </a:r>
            <a:endParaRPr/>
          </a:p>
        </p:txBody>
      </p:sp>
      <p:sp>
        <p:nvSpPr>
          <p:cNvPr id="282" name="Google Shape;282;g23e34de23b1_1_64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Everything performed the same on the BASYS3 board as our Python simulations.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Implementation on BASYS3 illustrates both the CRC working to detect if there is/isn’t a bit flip in the communication via switches and LEDs.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Vivado simulation shows a better picture of how the CRC/Checksum is being calculated at each step to show that it is working as it should.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3e34de23b1_1_64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e34de23b1_1_69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Auxiliary</a:t>
            </a:r>
            <a:r>
              <a:rPr lang="en-US"/>
              <a:t> Work</a:t>
            </a:r>
            <a:endParaRPr/>
          </a:p>
        </p:txBody>
      </p:sp>
      <p:sp>
        <p:nvSpPr>
          <p:cNvPr id="289" name="Google Shape;289;g23e34de23b1_1_69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 Repository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for all of our collaborative work to ensure collisions would not occur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Made it easier to assign/review different tasks without repeating 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Significant amount of time went into learning Git which ended up creating a larger knowledge base for future team projects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Ended up completing around 35 issues which shows the organization/extent of our project.</a:t>
            </a:r>
            <a:endParaRPr/>
          </a:p>
        </p:txBody>
      </p:sp>
      <p:sp>
        <p:nvSpPr>
          <p:cNvPr id="290" name="Google Shape;290;g23e34de23b1_1_69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e34de23b1_1_83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6" name="Google Shape;296;g23e34de23b1_1_83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Python simulations proved the math used on CRC methods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8-bit CRC works as programmed on the BASYS3 FPGA board and testbench waveform</a:t>
            </a:r>
            <a:r>
              <a:rPr lang="en-US" sz="2600"/>
              <a:t>s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This CRC can be expanded to a higher bit length on the BASYS3 but is hard to implement visually without additional I/O</a:t>
            </a:r>
            <a:endParaRPr sz="2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600"/>
              <a:t>GitHub was used as the repository for organization and distribution of work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3e34de23b1_1_83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e34de23b1_1_88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03" name="Google Shape;303;g23e34de23b1_1_88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Contact information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Barrett Durtschi: </a:t>
            </a:r>
            <a:r>
              <a:rPr lang="en-US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durtbarr@isu.edu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Brandon Starks: </a:t>
            </a:r>
            <a:r>
              <a:rPr lang="en-US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starbran@isu.edu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e34de23b1_1_0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CRC cont.</a:t>
            </a:r>
            <a:endParaRPr/>
          </a:p>
        </p:txBody>
      </p:sp>
      <p:sp>
        <p:nvSpPr>
          <p:cNvPr id="57" name="Google Shape;57;g23e34de23b1_1_0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CRC is one of the simplest forms of ED and can detect if there has been a single-bit flip or greater error in a sent communication.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project has expanded the base modulo-2 to allow for more complexity which will be explained in the code section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															</a:t>
            </a:r>
            <a:endParaRPr/>
          </a:p>
        </p:txBody>
      </p:sp>
      <p:sp>
        <p:nvSpPr>
          <p:cNvPr id="58" name="Google Shape;58;g23e34de23b1_1_0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23e34de23b1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900" y="826960"/>
            <a:ext cx="9768950" cy="52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3e34de23b1_1_6"/>
          <p:cNvSpPr txBox="1"/>
          <p:nvPr>
            <p:ph type="title"/>
          </p:nvPr>
        </p:nvSpPr>
        <p:spPr>
          <a:xfrm>
            <a:off x="1961704" y="19367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Basic CRC Diagram</a:t>
            </a:r>
            <a:endParaRPr/>
          </a:p>
        </p:txBody>
      </p:sp>
      <p:sp>
        <p:nvSpPr>
          <p:cNvPr id="65" name="Google Shape;65;g23e34de23b1_1_6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e34d4ab86_1_6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E.g. </a:t>
            </a:r>
            <a:r>
              <a:rPr lang="en-US"/>
              <a:t>(Generalized CRC Tx)</a:t>
            </a:r>
            <a:endParaRPr/>
          </a:p>
        </p:txBody>
      </p:sp>
      <p:sp>
        <p:nvSpPr>
          <p:cNvPr id="71" name="Google Shape;71;g23e34d4ab86_1_6"/>
          <p:cNvSpPr txBox="1"/>
          <p:nvPr>
            <p:ph idx="1" type="body"/>
          </p:nvPr>
        </p:nvSpPr>
        <p:spPr>
          <a:xfrm>
            <a:off x="2002050" y="1825625"/>
            <a:ext cx="1606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Data: 100100</a:t>
            </a:r>
            <a:endParaRPr sz="1800"/>
          </a:p>
        </p:txBody>
      </p:sp>
      <p:sp>
        <p:nvSpPr>
          <p:cNvPr id="72" name="Google Shape;72;g23e34d4ab86_1_6"/>
          <p:cNvSpPr txBox="1"/>
          <p:nvPr>
            <p:ph idx="1" type="body"/>
          </p:nvPr>
        </p:nvSpPr>
        <p:spPr>
          <a:xfrm>
            <a:off x="2002050" y="2401875"/>
            <a:ext cx="1606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800"/>
              <a:t>Divisor</a:t>
            </a:r>
            <a:r>
              <a:rPr lang="en-US" sz="1800"/>
              <a:t>: 1101</a:t>
            </a:r>
            <a:endParaRPr sz="1800"/>
          </a:p>
        </p:txBody>
      </p:sp>
      <p:pic>
        <p:nvPicPr>
          <p:cNvPr id="73" name="Google Shape;73;g23e34d4ab86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850" y="1843225"/>
            <a:ext cx="4245081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3e34d4ab86_1_6"/>
          <p:cNvSpPr txBox="1"/>
          <p:nvPr>
            <p:ph idx="1" type="body"/>
          </p:nvPr>
        </p:nvSpPr>
        <p:spPr>
          <a:xfrm>
            <a:off x="2002050" y="2978125"/>
            <a:ext cx="250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Tx</a:t>
            </a:r>
            <a:r>
              <a:rPr lang="en-US" sz="1800"/>
              <a:t>: 100100001</a:t>
            </a:r>
            <a:endParaRPr sz="2300"/>
          </a:p>
        </p:txBody>
      </p:sp>
      <p:sp>
        <p:nvSpPr>
          <p:cNvPr id="75" name="Google Shape;75;g23e34d4ab86_1_6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e34d4ab86_1_16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E.g. (Generalized CRC Rx)</a:t>
            </a:r>
            <a:endParaRPr/>
          </a:p>
        </p:txBody>
      </p:sp>
      <p:sp>
        <p:nvSpPr>
          <p:cNvPr id="81" name="Google Shape;81;g23e34d4ab86_1_16"/>
          <p:cNvSpPr txBox="1"/>
          <p:nvPr>
            <p:ph idx="1" type="body"/>
          </p:nvPr>
        </p:nvSpPr>
        <p:spPr>
          <a:xfrm>
            <a:off x="2002050" y="1825625"/>
            <a:ext cx="2325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Rx</a:t>
            </a:r>
            <a:r>
              <a:rPr lang="en-US" sz="1800"/>
              <a:t>: 100100001</a:t>
            </a:r>
            <a:endParaRPr sz="1800"/>
          </a:p>
        </p:txBody>
      </p:sp>
      <p:sp>
        <p:nvSpPr>
          <p:cNvPr id="82" name="Google Shape;82;g23e34d4ab86_1_16"/>
          <p:cNvSpPr txBox="1"/>
          <p:nvPr>
            <p:ph idx="1" type="body"/>
          </p:nvPr>
        </p:nvSpPr>
        <p:spPr>
          <a:xfrm>
            <a:off x="2002050" y="2401875"/>
            <a:ext cx="1606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800"/>
              <a:t>Divisor: 1101</a:t>
            </a:r>
            <a:endParaRPr sz="1800"/>
          </a:p>
        </p:txBody>
      </p:sp>
      <p:sp>
        <p:nvSpPr>
          <p:cNvPr id="83" name="Google Shape;83;g23e34d4ab86_1_16"/>
          <p:cNvSpPr txBox="1"/>
          <p:nvPr>
            <p:ph idx="1" type="body"/>
          </p:nvPr>
        </p:nvSpPr>
        <p:spPr>
          <a:xfrm>
            <a:off x="2002050" y="2978125"/>
            <a:ext cx="2907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Remainder</a:t>
            </a:r>
            <a:r>
              <a:rPr lang="en-US" sz="1800"/>
              <a:t>: 000</a:t>
            </a:r>
            <a:endParaRPr sz="2300"/>
          </a:p>
        </p:txBody>
      </p:sp>
      <p:pic>
        <p:nvPicPr>
          <p:cNvPr id="84" name="Google Shape;84;g23e34d4ab86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150" y="1843225"/>
            <a:ext cx="4529986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3e34d4ab86_1_16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e34d4ab86_1_34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/>
              <a:t>E.g. </a:t>
            </a:r>
            <a:r>
              <a:rPr lang="en-US"/>
              <a:t>(Generalized CRC Rx Error)</a:t>
            </a:r>
            <a:endParaRPr/>
          </a:p>
        </p:txBody>
      </p:sp>
      <p:sp>
        <p:nvSpPr>
          <p:cNvPr id="91" name="Google Shape;91;g23e34d4ab86_1_34"/>
          <p:cNvSpPr txBox="1"/>
          <p:nvPr>
            <p:ph idx="1" type="body"/>
          </p:nvPr>
        </p:nvSpPr>
        <p:spPr>
          <a:xfrm>
            <a:off x="2002050" y="1825625"/>
            <a:ext cx="2325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Rx: 100100001</a:t>
            </a:r>
            <a:endParaRPr sz="1800"/>
          </a:p>
        </p:txBody>
      </p:sp>
      <p:sp>
        <p:nvSpPr>
          <p:cNvPr id="92" name="Google Shape;92;g23e34d4ab86_1_34"/>
          <p:cNvSpPr txBox="1"/>
          <p:nvPr>
            <p:ph idx="1" type="body"/>
          </p:nvPr>
        </p:nvSpPr>
        <p:spPr>
          <a:xfrm>
            <a:off x="2002050" y="2401875"/>
            <a:ext cx="1606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1800"/>
              <a:t>Divisor: 1101</a:t>
            </a:r>
            <a:endParaRPr sz="1800"/>
          </a:p>
        </p:txBody>
      </p:sp>
      <p:sp>
        <p:nvSpPr>
          <p:cNvPr id="93" name="Google Shape;93;g23e34d4ab86_1_34"/>
          <p:cNvSpPr txBox="1"/>
          <p:nvPr>
            <p:ph idx="1" type="body"/>
          </p:nvPr>
        </p:nvSpPr>
        <p:spPr>
          <a:xfrm>
            <a:off x="2002050" y="2978125"/>
            <a:ext cx="2907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Remainder: 000</a:t>
            </a:r>
            <a:endParaRPr sz="2300"/>
          </a:p>
        </p:txBody>
      </p:sp>
      <p:pic>
        <p:nvPicPr>
          <p:cNvPr id="94" name="Google Shape;94;g23e34d4ab86_1_34"/>
          <p:cNvPicPr preferRelativeResize="0"/>
          <p:nvPr/>
        </p:nvPicPr>
        <p:blipFill rotWithShape="1">
          <a:blip r:embed="rId3">
            <a:alphaModFix/>
          </a:blip>
          <a:srcRect b="0" l="514" r="514" t="0"/>
          <a:stretch/>
        </p:blipFill>
        <p:spPr>
          <a:xfrm>
            <a:off x="5424150" y="1843225"/>
            <a:ext cx="4529986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3e34d4ab86_1_34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e34de23b1_1_12"/>
          <p:cNvSpPr txBox="1"/>
          <p:nvPr>
            <p:ph type="title"/>
          </p:nvPr>
        </p:nvSpPr>
        <p:spPr>
          <a:xfrm>
            <a:off x="2002054" y="365125"/>
            <a:ext cx="9654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Scope / Progression</a:t>
            </a:r>
            <a:endParaRPr/>
          </a:p>
        </p:txBody>
      </p:sp>
      <p:sp>
        <p:nvSpPr>
          <p:cNvPr id="101" name="Google Shape;101;g23e34de23b1_1_12"/>
          <p:cNvSpPr txBox="1"/>
          <p:nvPr>
            <p:ph idx="1" type="body"/>
          </p:nvPr>
        </p:nvSpPr>
        <p:spPr>
          <a:xfrm>
            <a:off x="2002054" y="1825625"/>
            <a:ext cx="9654000" cy="480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Python Simulation (showed in the proposal) of a 16-bit CRC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Programmed a checksum to be created by using shift registers, input data, and polynomial.</a:t>
            </a:r>
            <a:endParaRPr sz="2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Showed that the decoder accurately could decode a message, and if checksum was changed could accurately detect there was an error during transmission. </a:t>
            </a:r>
            <a:endParaRPr sz="2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/>
              <a:t>See next slides for visual representation of encoder/decoder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3e34de23b1_1_12"/>
          <p:cNvSpPr txBox="1"/>
          <p:nvPr/>
        </p:nvSpPr>
        <p:spPr>
          <a:xfrm>
            <a:off x="11656050" y="0"/>
            <a:ext cx="5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BDD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Idaho State">
      <a:dk1>
        <a:srgbClr val="000000"/>
      </a:dk1>
      <a:lt1>
        <a:srgbClr val="FFFFFF"/>
      </a:lt1>
      <a:dk2>
        <a:srgbClr val="828282"/>
      </a:dk2>
      <a:lt2>
        <a:srgbClr val="E6E7E8"/>
      </a:lt2>
      <a:accent1>
        <a:srgbClr val="F37920"/>
      </a:accent1>
      <a:accent2>
        <a:srgbClr val="A7A7A7"/>
      </a:accent2>
      <a:accent3>
        <a:srgbClr val="A7A7A7"/>
      </a:accent3>
      <a:accent4>
        <a:srgbClr val="FFFFFF"/>
      </a:accent4>
      <a:accent5>
        <a:srgbClr val="F69240"/>
      </a:accent5>
      <a:accent6>
        <a:srgbClr val="F37920"/>
      </a:accent6>
      <a:hlink>
        <a:srgbClr val="F37920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2019-07-30T18:56:19Z</dcterms:created>
  <dc:creator>Microsoft Office User</dc:creator>
</cp:coreProperties>
</file>