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Merriweather"/>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erriweather-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Merriweather-bold.fntdata"/><Relationship Id="rId6" Type="http://schemas.openxmlformats.org/officeDocument/2006/relationships/slide" Target="slides/slide1.xml"/><Relationship Id="rId18" Type="http://schemas.openxmlformats.org/officeDocument/2006/relationships/font" Target="fonts/Merriweather-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588221e4c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2588221e4c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588221e4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588221e4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588221e4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588221e4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588221e4c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588221e4c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588221e4c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588221e4c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588221e4c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588221e4c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2588221e4c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2588221e4c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dYdX Analysis</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fontScale="40000"/>
          </a:bodyPr>
          <a:lstStyle/>
          <a:p>
            <a:pPr indent="0" lvl="0" marL="0" rtl="0" algn="l">
              <a:spcBef>
                <a:spcPts val="0"/>
              </a:spcBef>
              <a:spcAft>
                <a:spcPts val="0"/>
              </a:spcAft>
              <a:buClr>
                <a:schemeClr val="dk1"/>
              </a:buClr>
              <a:buSzPts val="440"/>
              <a:buFont typeface="Arial"/>
              <a:buNone/>
            </a:pPr>
            <a:r>
              <a:rPr lang="en" sz="5200">
                <a:solidFill>
                  <a:schemeClr val="dk1"/>
                </a:solidFill>
              </a:rPr>
              <a:t>Daily/League Trading Findings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Goals/Challenges/ Outcomes</a:t>
            </a:r>
            <a:endParaRPr/>
          </a:p>
        </p:txBody>
      </p:sp>
      <p:sp>
        <p:nvSpPr>
          <p:cNvPr id="71" name="Google Shape;71;p14"/>
          <p:cNvSpPr txBox="1"/>
          <p:nvPr>
            <p:ph idx="1" type="body"/>
          </p:nvPr>
        </p:nvSpPr>
        <p:spPr>
          <a:xfrm>
            <a:off x="4572000" y="522450"/>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Goals:</a:t>
            </a:r>
            <a:endParaRPr b="1"/>
          </a:p>
          <a:p>
            <a:pPr indent="0" lvl="0" marL="0" rtl="0" algn="l">
              <a:spcBef>
                <a:spcPts val="1200"/>
              </a:spcBef>
              <a:spcAft>
                <a:spcPts val="0"/>
              </a:spcAft>
              <a:buNone/>
            </a:pPr>
            <a:r>
              <a:rPr lang="en"/>
              <a:t>Use dYdX API to provide </a:t>
            </a:r>
            <a:r>
              <a:rPr lang="en"/>
              <a:t>visualizations and</a:t>
            </a:r>
            <a:r>
              <a:rPr lang="en"/>
              <a:t> in depth analytics on trading leagues and trader </a:t>
            </a:r>
            <a:r>
              <a:rPr lang="en"/>
              <a:t>behaviour</a:t>
            </a:r>
            <a:endParaRPr/>
          </a:p>
          <a:p>
            <a:pPr indent="0" lvl="0" marL="0" rtl="0" algn="l">
              <a:spcBef>
                <a:spcPts val="1200"/>
              </a:spcBef>
              <a:spcAft>
                <a:spcPts val="0"/>
              </a:spcAft>
              <a:buNone/>
            </a:pPr>
            <a:r>
              <a:rPr b="1" lang="en"/>
              <a:t>Challenges:</a:t>
            </a:r>
            <a:endParaRPr b="1"/>
          </a:p>
          <a:p>
            <a:pPr indent="-311150" lvl="0" marL="457200" rtl="0" algn="l">
              <a:spcBef>
                <a:spcPts val="1200"/>
              </a:spcBef>
              <a:spcAft>
                <a:spcPts val="0"/>
              </a:spcAft>
              <a:buSzPts val="1300"/>
              <a:buChar char="●"/>
            </a:pPr>
            <a:r>
              <a:rPr lang="en"/>
              <a:t>Lack of technical skills</a:t>
            </a:r>
            <a:endParaRPr/>
          </a:p>
          <a:p>
            <a:pPr indent="-298450" lvl="1" marL="914400" rtl="0" algn="l">
              <a:spcBef>
                <a:spcPts val="0"/>
              </a:spcBef>
              <a:spcAft>
                <a:spcPts val="0"/>
              </a:spcAft>
              <a:buSzPts val="1100"/>
              <a:buChar char="○"/>
            </a:pPr>
            <a:r>
              <a:rPr lang="en"/>
              <a:t>Hard to find a </a:t>
            </a:r>
            <a:r>
              <a:rPr lang="en"/>
              <a:t>knowledgeable</a:t>
            </a:r>
            <a:r>
              <a:rPr lang="en"/>
              <a:t> team member with aligned goals</a:t>
            </a:r>
            <a:endParaRPr/>
          </a:p>
          <a:p>
            <a:pPr indent="-311150" lvl="0" marL="457200" rtl="0" algn="l">
              <a:spcBef>
                <a:spcPts val="0"/>
              </a:spcBef>
              <a:spcAft>
                <a:spcPts val="0"/>
              </a:spcAft>
              <a:buSzPts val="1300"/>
              <a:buChar char="●"/>
            </a:pPr>
            <a:r>
              <a:rPr lang="en"/>
              <a:t>Data availability</a:t>
            </a:r>
            <a:endParaRPr/>
          </a:p>
          <a:p>
            <a:pPr indent="-298450" lvl="1" marL="914400" rtl="0" algn="l">
              <a:spcBef>
                <a:spcPts val="0"/>
              </a:spcBef>
              <a:spcAft>
                <a:spcPts val="0"/>
              </a:spcAft>
              <a:buSzPts val="1100"/>
              <a:buChar char="○"/>
            </a:pPr>
            <a:r>
              <a:rPr lang="en"/>
              <a:t>Not all trading data is available through the dYdX API - max 100 traders per day</a:t>
            </a:r>
            <a:endParaRPr/>
          </a:p>
          <a:p>
            <a:pPr indent="0" lvl="0" marL="0" rtl="0" algn="l">
              <a:spcBef>
                <a:spcPts val="1200"/>
              </a:spcBef>
              <a:spcAft>
                <a:spcPts val="0"/>
              </a:spcAft>
              <a:buNone/>
            </a:pPr>
            <a:r>
              <a:rPr b="1" lang="en"/>
              <a:t>Outcomes:</a:t>
            </a:r>
            <a:endParaRPr b="1"/>
          </a:p>
          <a:p>
            <a:pPr indent="0" lvl="0" marL="0" rtl="0" algn="l">
              <a:spcBef>
                <a:spcPts val="1200"/>
              </a:spcBef>
              <a:spcAft>
                <a:spcPts val="1200"/>
              </a:spcAft>
              <a:buNone/>
            </a:pPr>
            <a:r>
              <a:rPr lang="en"/>
              <a:t>Basic data analysis and parameters that can be used for weekly/monthly statistical visuals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Daily Trading - </a:t>
            </a:r>
            <a:endParaRPr/>
          </a:p>
          <a:p>
            <a:pPr indent="0" lvl="0" marL="0" rtl="0" algn="l">
              <a:spcBef>
                <a:spcPts val="0"/>
              </a:spcBef>
              <a:spcAft>
                <a:spcPts val="0"/>
              </a:spcAft>
              <a:buNone/>
            </a:pPr>
            <a:r>
              <a:rPr lang="en"/>
              <a:t>Quick Stats  </a:t>
            </a:r>
            <a:endParaRPr/>
          </a:p>
        </p:txBody>
      </p:sp>
      <p:sp>
        <p:nvSpPr>
          <p:cNvPr id="77" name="Google Shape;77;p15"/>
          <p:cNvSpPr txBox="1"/>
          <p:nvPr>
            <p:ph idx="1" type="body"/>
          </p:nvPr>
        </p:nvSpPr>
        <p:spPr>
          <a:xfrm>
            <a:off x="4634200" y="284400"/>
            <a:ext cx="4166400" cy="4574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Days SInce Trading leagues start: 73 (Feb 09, 2022 - April 23, 2022)</a:t>
            </a:r>
            <a:endParaRPr/>
          </a:p>
          <a:p>
            <a:pPr indent="0" lvl="0" marL="0" rtl="0" algn="l">
              <a:spcBef>
                <a:spcPts val="1200"/>
              </a:spcBef>
              <a:spcAft>
                <a:spcPts val="0"/>
              </a:spcAft>
              <a:buNone/>
            </a:pPr>
            <a:r>
              <a:rPr lang="en"/>
              <a:t>Unique Hedgies Winners: 44</a:t>
            </a:r>
            <a:endParaRPr/>
          </a:p>
          <a:p>
            <a:pPr indent="0" lvl="0" marL="0" rtl="0" algn="l">
              <a:spcBef>
                <a:spcPts val="1200"/>
              </a:spcBef>
              <a:spcAft>
                <a:spcPts val="0"/>
              </a:spcAft>
              <a:buNone/>
            </a:pPr>
            <a:r>
              <a:rPr lang="en"/>
              <a:t>Most Won Hedgies (public ID): </a:t>
            </a:r>
            <a:endParaRPr/>
          </a:p>
          <a:p>
            <a:pPr indent="-311150" lvl="0" marL="457200" rtl="0" algn="l">
              <a:spcBef>
                <a:spcPts val="1200"/>
              </a:spcBef>
              <a:spcAft>
                <a:spcPts val="0"/>
              </a:spcAft>
              <a:buSzPts val="1300"/>
              <a:buAutoNum type="arabicPeriod"/>
            </a:pPr>
            <a:r>
              <a:rPr lang="en"/>
              <a:t>JDUMCLTM 		- 6 Hedgies</a:t>
            </a:r>
            <a:endParaRPr/>
          </a:p>
          <a:p>
            <a:pPr indent="-311150" lvl="0" marL="457200" rtl="0" algn="l">
              <a:spcBef>
                <a:spcPts val="0"/>
              </a:spcBef>
              <a:spcAft>
                <a:spcPts val="0"/>
              </a:spcAft>
              <a:buSzPts val="1300"/>
              <a:buAutoNum type="arabicPeriod"/>
            </a:pPr>
            <a:r>
              <a:rPr lang="en"/>
              <a:t>XZZJMKOH 		- 5 Hedgies</a:t>
            </a:r>
            <a:endParaRPr/>
          </a:p>
          <a:p>
            <a:pPr indent="-311150" lvl="0" marL="457200" rtl="0" algn="l">
              <a:spcBef>
                <a:spcPts val="0"/>
              </a:spcBef>
              <a:spcAft>
                <a:spcPts val="0"/>
              </a:spcAft>
              <a:buSzPts val="1300"/>
              <a:buAutoNum type="arabicPeriod"/>
            </a:pPr>
            <a:r>
              <a:rPr lang="en"/>
              <a:t>FADVIVYE 		- 5 Hedgies</a:t>
            </a:r>
            <a:endParaRPr/>
          </a:p>
          <a:p>
            <a:pPr indent="-311150" lvl="0" marL="457200" rtl="0" algn="l">
              <a:spcBef>
                <a:spcPts val="0"/>
              </a:spcBef>
              <a:spcAft>
                <a:spcPts val="0"/>
              </a:spcAft>
              <a:buSzPts val="1300"/>
              <a:buAutoNum type="arabicPeriod"/>
            </a:pPr>
            <a:r>
              <a:rPr lang="en"/>
              <a:t>TODYTCUW		- 4 Hedgies</a:t>
            </a:r>
            <a:endParaRPr/>
          </a:p>
          <a:p>
            <a:pPr indent="-311150" lvl="0" marL="457200" rtl="0" algn="l">
              <a:spcBef>
                <a:spcPts val="0"/>
              </a:spcBef>
              <a:spcAft>
                <a:spcPts val="0"/>
              </a:spcAft>
              <a:buSzPts val="1300"/>
              <a:buAutoNum type="arabicPeriod"/>
            </a:pPr>
            <a:r>
              <a:rPr lang="en"/>
              <a:t>ATTQKQYJ		- 3 Hedgies</a:t>
            </a:r>
            <a:endParaRPr/>
          </a:p>
          <a:p>
            <a:pPr indent="-311150" lvl="0" marL="457200" rtl="0" algn="l">
              <a:spcBef>
                <a:spcPts val="0"/>
              </a:spcBef>
              <a:spcAft>
                <a:spcPts val="0"/>
              </a:spcAft>
              <a:buSzPts val="1300"/>
              <a:buAutoNum type="arabicPeriod"/>
            </a:pPr>
            <a:r>
              <a:rPr lang="en"/>
              <a:t>11 Uses 		- 2 Hedgies</a:t>
            </a:r>
            <a:endParaRPr/>
          </a:p>
          <a:p>
            <a:pPr indent="-311150" lvl="0" marL="457200" rtl="0" algn="l">
              <a:spcBef>
                <a:spcPts val="0"/>
              </a:spcBef>
              <a:spcAft>
                <a:spcPts val="0"/>
              </a:spcAft>
              <a:buSzPts val="1300"/>
              <a:buAutoNum type="arabicPeriod"/>
            </a:pPr>
            <a:r>
              <a:rPr lang="en"/>
              <a:t>28 Users		- 1 Hedgie</a:t>
            </a:r>
            <a:endParaRPr/>
          </a:p>
          <a:p>
            <a:pPr indent="0" lvl="0" marL="0" rtl="0" algn="l">
              <a:spcBef>
                <a:spcPts val="1200"/>
              </a:spcBef>
              <a:spcAft>
                <a:spcPts val="0"/>
              </a:spcAft>
              <a:buNone/>
            </a:pPr>
            <a:r>
              <a:rPr lang="en"/>
              <a:t>Averag</a:t>
            </a:r>
            <a:r>
              <a:rPr lang="en"/>
              <a:t>e </a:t>
            </a:r>
            <a:r>
              <a:rPr lang="en"/>
              <a:t>Winning %PNL: </a:t>
            </a:r>
            <a:r>
              <a:rPr b="1" lang="en">
                <a:solidFill>
                  <a:srgbClr val="274E13"/>
                </a:solidFill>
              </a:rPr>
              <a:t>+335.73%</a:t>
            </a:r>
            <a:endParaRPr b="1">
              <a:solidFill>
                <a:srgbClr val="274E13"/>
              </a:solidFill>
            </a:endParaRPr>
          </a:p>
          <a:p>
            <a:pPr indent="0" lvl="0" marL="0" rtl="0" algn="l">
              <a:spcBef>
                <a:spcPts val="1200"/>
              </a:spcBef>
              <a:spcAft>
                <a:spcPts val="0"/>
              </a:spcAft>
              <a:buNone/>
            </a:pPr>
            <a:r>
              <a:rPr lang="en"/>
              <a:t>Average Winning Absolute PNL: </a:t>
            </a:r>
            <a:r>
              <a:rPr b="1" lang="en">
                <a:solidFill>
                  <a:srgbClr val="274E13"/>
                </a:solidFill>
              </a:rPr>
              <a:t>$8,850.64</a:t>
            </a:r>
            <a:endParaRPr b="1">
              <a:solidFill>
                <a:srgbClr val="274E13"/>
              </a:solidFill>
            </a:endParaRPr>
          </a:p>
          <a:p>
            <a:pPr indent="0" lvl="0" marL="0" rtl="0" algn="l">
              <a:spcBef>
                <a:spcPts val="1200"/>
              </a:spcBef>
              <a:spcAft>
                <a:spcPts val="0"/>
              </a:spcAft>
              <a:buNone/>
            </a:pPr>
            <a:r>
              <a:rPr lang="en"/>
              <a:t>Highest Winning PNL%: </a:t>
            </a:r>
            <a:r>
              <a:rPr b="1" lang="en">
                <a:solidFill>
                  <a:srgbClr val="274E13"/>
                </a:solidFill>
              </a:rPr>
              <a:t>1109.18% (April 13, 2022)</a:t>
            </a:r>
            <a:endParaRPr b="1" sz="1100">
              <a:solidFill>
                <a:srgbClr val="000000"/>
              </a:solidFill>
              <a:latin typeface="Calibri"/>
              <a:ea typeface="Calibri"/>
              <a:cs typeface="Calibri"/>
              <a:sym typeface="Calibri"/>
            </a:endParaRPr>
          </a:p>
          <a:p>
            <a:pPr indent="0" lvl="0" marL="0" rtl="0" algn="l">
              <a:spcBef>
                <a:spcPts val="1200"/>
              </a:spcBef>
              <a:spcAft>
                <a:spcPts val="1200"/>
              </a:spcAft>
              <a:buNone/>
            </a:pPr>
            <a:r>
              <a:rPr lang="en"/>
              <a:t>Lowest Winning PNL%: </a:t>
            </a:r>
            <a:r>
              <a:rPr b="1" lang="en">
                <a:solidFill>
                  <a:srgbClr val="274E13"/>
                </a:solidFill>
              </a:rPr>
              <a:t>67.85% (Feb 27, 2022</a:t>
            </a:r>
            <a:r>
              <a:rPr b="1" lang="en" sz="1100">
                <a:solidFill>
                  <a:srgbClr val="000000"/>
                </a:solidFill>
                <a:latin typeface="Calibri"/>
                <a:ea typeface="Calibri"/>
                <a:cs typeface="Calibri"/>
                <a:sym typeface="Calibri"/>
              </a:rPr>
              <a:t>)</a:t>
            </a:r>
            <a:endParaRPr b="1">
              <a:solidFill>
                <a:srgbClr val="274E13"/>
              </a:solidFill>
            </a:endParaRPr>
          </a:p>
        </p:txBody>
      </p:sp>
      <p:sp>
        <p:nvSpPr>
          <p:cNvPr id="78" name="Google Shape;78;p15"/>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79" name="Google Shape;79;p15"/>
          <p:cNvSpPr txBox="1"/>
          <p:nvPr>
            <p:ph idx="1" type="body"/>
          </p:nvPr>
        </p:nvSpPr>
        <p:spPr>
          <a:xfrm>
            <a:off x="311725" y="1992325"/>
            <a:ext cx="36213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*Only the top 100 daily traders by PNL% are able to be queried via the API</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Daily Trading - Deeper Dive </a:t>
            </a:r>
            <a:endParaRPr/>
          </a:p>
        </p:txBody>
      </p:sp>
      <p:sp>
        <p:nvSpPr>
          <p:cNvPr id="85" name="Google Shape;85;p16"/>
          <p:cNvSpPr txBox="1"/>
          <p:nvPr>
            <p:ph idx="4294967295" type="body"/>
          </p:nvPr>
        </p:nvSpPr>
        <p:spPr>
          <a:xfrm>
            <a:off x="6238425" y="1389500"/>
            <a:ext cx="2721600" cy="15102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Of the Top 100 by averages (all time):</a:t>
            </a:r>
            <a:endParaRPr/>
          </a:p>
          <a:p>
            <a:pPr indent="0" lvl="0" marL="0" rtl="0" algn="l">
              <a:spcBef>
                <a:spcPts val="1200"/>
              </a:spcBef>
              <a:spcAft>
                <a:spcPts val="0"/>
              </a:spcAft>
              <a:buNone/>
            </a:pPr>
            <a:r>
              <a:rPr b="1" lang="en">
                <a:solidFill>
                  <a:srgbClr val="274E13"/>
                </a:solidFill>
              </a:rPr>
              <a:t>+19.77%</a:t>
            </a:r>
            <a:r>
              <a:rPr lang="en"/>
              <a:t> Average Minimum to make the top 100</a:t>
            </a:r>
            <a:endParaRPr/>
          </a:p>
          <a:p>
            <a:pPr indent="0" lvl="0" marL="0" rtl="0" algn="l">
              <a:spcBef>
                <a:spcPts val="1200"/>
              </a:spcBef>
              <a:spcAft>
                <a:spcPts val="0"/>
              </a:spcAft>
              <a:buNone/>
            </a:pPr>
            <a:r>
              <a:rPr b="1" lang="en">
                <a:solidFill>
                  <a:srgbClr val="274E13"/>
                </a:solidFill>
              </a:rPr>
              <a:t>+40.04%</a:t>
            </a:r>
            <a:r>
              <a:rPr lang="en"/>
              <a:t> The average top 100 trader PNL </a:t>
            </a:r>
            <a:endParaRPr/>
          </a:p>
          <a:p>
            <a:pPr indent="0" lvl="0" marL="0" rtl="0" algn="l">
              <a:spcBef>
                <a:spcPts val="1200"/>
              </a:spcBef>
              <a:spcAft>
                <a:spcPts val="1200"/>
              </a:spcAft>
              <a:buNone/>
            </a:pPr>
            <a:r>
              <a:rPr b="1" lang="en">
                <a:solidFill>
                  <a:srgbClr val="0C343D"/>
                </a:solidFill>
              </a:rPr>
              <a:t>+335.73%</a:t>
            </a:r>
            <a:r>
              <a:rPr lang="en"/>
              <a:t> The average to Win the day</a:t>
            </a:r>
            <a:endParaRPr/>
          </a:p>
        </p:txBody>
      </p:sp>
      <p:sp>
        <p:nvSpPr>
          <p:cNvPr id="86" name="Google Shape;86;p16"/>
          <p:cNvSpPr txBox="1"/>
          <p:nvPr/>
        </p:nvSpPr>
        <p:spPr>
          <a:xfrm>
            <a:off x="6338325" y="2999850"/>
            <a:ext cx="1947300" cy="93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100">
                <a:latin typeface="Calibri"/>
                <a:ea typeface="Calibri"/>
                <a:cs typeface="Calibri"/>
                <a:sym typeface="Calibri"/>
              </a:rPr>
              <a:t>Huge discrepancy between the average top 100 trader and the winner - only outliers win</a:t>
            </a:r>
            <a:endParaRPr/>
          </a:p>
        </p:txBody>
      </p:sp>
      <p:pic>
        <p:nvPicPr>
          <p:cNvPr id="87" name="Google Shape;87;p16"/>
          <p:cNvPicPr preferRelativeResize="0"/>
          <p:nvPr/>
        </p:nvPicPr>
        <p:blipFill>
          <a:blip r:embed="rId3">
            <a:alphaModFix/>
          </a:blip>
          <a:stretch>
            <a:fillRect/>
          </a:stretch>
        </p:blipFill>
        <p:spPr>
          <a:xfrm>
            <a:off x="81825" y="1267000"/>
            <a:ext cx="6075501" cy="3743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PNL vs Absolute Gains</a:t>
            </a:r>
            <a:endParaRPr/>
          </a:p>
        </p:txBody>
      </p:sp>
      <p:sp>
        <p:nvSpPr>
          <p:cNvPr id="93" name="Google Shape;93;p17"/>
          <p:cNvSpPr txBox="1"/>
          <p:nvPr>
            <p:ph idx="1" type="body"/>
          </p:nvPr>
        </p:nvSpPr>
        <p:spPr>
          <a:xfrm>
            <a:off x="6479050" y="1954200"/>
            <a:ext cx="2454900" cy="196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Most daily hedgie winners are not moving substantial size</a:t>
            </a:r>
            <a:endParaRPr/>
          </a:p>
          <a:p>
            <a:pPr indent="0" lvl="0" marL="0" rtl="0" algn="l">
              <a:spcBef>
                <a:spcPts val="1200"/>
              </a:spcBef>
              <a:spcAft>
                <a:spcPts val="1200"/>
              </a:spcAft>
              <a:buNone/>
            </a:pPr>
            <a:r>
              <a:rPr lang="en"/>
              <a:t>Absolute PNL for daily winners is quite low </a:t>
            </a:r>
            <a:endParaRPr/>
          </a:p>
        </p:txBody>
      </p:sp>
      <p:pic>
        <p:nvPicPr>
          <p:cNvPr id="94" name="Google Shape;94;p17"/>
          <p:cNvPicPr preferRelativeResize="0"/>
          <p:nvPr/>
        </p:nvPicPr>
        <p:blipFill rotWithShape="1">
          <a:blip r:embed="rId3">
            <a:alphaModFix/>
          </a:blip>
          <a:srcRect b="0" l="0" r="9231" t="2837"/>
          <a:stretch/>
        </p:blipFill>
        <p:spPr>
          <a:xfrm>
            <a:off x="311724" y="1665950"/>
            <a:ext cx="6167325" cy="3430275"/>
          </a:xfrm>
          <a:prstGeom prst="rect">
            <a:avLst/>
          </a:prstGeom>
          <a:noFill/>
          <a:ln>
            <a:noFill/>
          </a:ln>
        </p:spPr>
      </p:pic>
      <p:sp>
        <p:nvSpPr>
          <p:cNvPr id="95" name="Google Shape;95;p17"/>
          <p:cNvSpPr txBox="1"/>
          <p:nvPr>
            <p:ph idx="1" type="body"/>
          </p:nvPr>
        </p:nvSpPr>
        <p:spPr>
          <a:xfrm>
            <a:off x="4572000" y="270850"/>
            <a:ext cx="3706500" cy="12351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Avg absolute PNL = </a:t>
            </a:r>
            <a:r>
              <a:rPr b="1" lang="en" sz="1100">
                <a:solidFill>
                  <a:srgbClr val="000000"/>
                </a:solidFill>
                <a:latin typeface="Calibri"/>
                <a:ea typeface="Calibri"/>
                <a:cs typeface="Calibri"/>
                <a:sym typeface="Calibri"/>
              </a:rPr>
              <a:t>$8,850.64</a:t>
            </a:r>
            <a:endParaRPr b="1" sz="1100">
              <a:solidFill>
                <a:srgbClr val="000000"/>
              </a:solidFill>
              <a:latin typeface="Calibri"/>
              <a:ea typeface="Calibri"/>
              <a:cs typeface="Calibri"/>
              <a:sym typeface="Calibri"/>
            </a:endParaRPr>
          </a:p>
          <a:p>
            <a:pPr indent="0" lvl="0" marL="0" rtl="0" algn="l">
              <a:spcBef>
                <a:spcPts val="1200"/>
              </a:spcBef>
              <a:spcAft>
                <a:spcPts val="0"/>
              </a:spcAft>
              <a:buNone/>
            </a:pPr>
            <a:r>
              <a:rPr lang="en"/>
              <a:t>Avg %PNL = </a:t>
            </a:r>
            <a:r>
              <a:rPr b="1" lang="en" sz="1100">
                <a:solidFill>
                  <a:srgbClr val="000000"/>
                </a:solidFill>
                <a:latin typeface="Calibri"/>
                <a:ea typeface="Calibri"/>
                <a:cs typeface="Calibri"/>
                <a:sym typeface="Calibri"/>
              </a:rPr>
              <a:t>3.357297315</a:t>
            </a:r>
            <a:endParaRPr b="1" sz="1100">
              <a:solidFill>
                <a:srgbClr val="000000"/>
              </a:solidFill>
              <a:latin typeface="Calibri"/>
              <a:ea typeface="Calibri"/>
              <a:cs typeface="Calibri"/>
              <a:sym typeface="Calibri"/>
            </a:endParaRPr>
          </a:p>
          <a:p>
            <a:pPr indent="0" lvl="0" marL="0" rtl="0" algn="l">
              <a:spcBef>
                <a:spcPts val="1200"/>
              </a:spcBef>
              <a:spcAft>
                <a:spcPts val="0"/>
              </a:spcAft>
              <a:buNone/>
            </a:pPr>
            <a:r>
              <a:rPr lang="en"/>
              <a:t>Avg position prior to gains = AVG ABSPNL/ (AVG %PNL +1)</a:t>
            </a:r>
            <a:endParaRPr/>
          </a:p>
          <a:p>
            <a:pPr indent="0" lvl="0" marL="0" rtl="0" algn="l">
              <a:spcBef>
                <a:spcPts val="1200"/>
              </a:spcBef>
              <a:spcAft>
                <a:spcPts val="1200"/>
              </a:spcAft>
              <a:buNone/>
            </a:pPr>
            <a:r>
              <a:rPr lang="en"/>
              <a:t>Avg position prior to gains = $2033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Traders</a:t>
            </a:r>
            <a:endParaRPr/>
          </a:p>
        </p:txBody>
      </p:sp>
      <p:sp>
        <p:nvSpPr>
          <p:cNvPr id="101" name="Google Shape;101;p18"/>
          <p:cNvSpPr txBox="1"/>
          <p:nvPr>
            <p:ph idx="1" type="body"/>
          </p:nvPr>
        </p:nvSpPr>
        <p:spPr>
          <a:xfrm>
            <a:off x="4407400" y="500925"/>
            <a:ext cx="4403700" cy="4546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2496:</a:t>
            </a:r>
            <a:r>
              <a:rPr lang="en"/>
              <a:t>Total Unique users to make top 100 over all days</a:t>
            </a:r>
            <a:endParaRPr/>
          </a:p>
          <a:p>
            <a:pPr indent="0" lvl="0" marL="0" rtl="0" algn="l">
              <a:spcBef>
                <a:spcPts val="1200"/>
              </a:spcBef>
              <a:spcAft>
                <a:spcPts val="0"/>
              </a:spcAft>
              <a:buNone/>
            </a:pPr>
            <a:r>
              <a:rPr b="1" lang="en"/>
              <a:t>7300:</a:t>
            </a:r>
            <a:r>
              <a:rPr lang="en"/>
              <a:t> Total top 100 </a:t>
            </a:r>
            <a:r>
              <a:rPr lang="en"/>
              <a:t>appearances</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Amongst the 44 Winners:</a:t>
            </a:r>
            <a:r>
              <a:rPr lang="en"/>
              <a:t> </a:t>
            </a:r>
            <a:endParaRPr/>
          </a:p>
          <a:p>
            <a:pPr indent="0" lvl="0" marL="0" rtl="0" algn="l">
              <a:spcBef>
                <a:spcPts val="1200"/>
              </a:spcBef>
              <a:spcAft>
                <a:spcPts val="0"/>
              </a:spcAft>
              <a:buNone/>
            </a:pPr>
            <a:r>
              <a:rPr lang="en"/>
              <a:t>355 combined top 100 appearances</a:t>
            </a:r>
            <a:endParaRPr/>
          </a:p>
          <a:p>
            <a:pPr indent="0" lvl="0" marL="0" rtl="0" algn="l">
              <a:spcBef>
                <a:spcPts val="1200"/>
              </a:spcBef>
              <a:spcAft>
                <a:spcPts val="0"/>
              </a:spcAft>
              <a:buNone/>
            </a:pPr>
            <a:r>
              <a:rPr lang="en"/>
              <a:t>8.07 average top 100 appearances </a:t>
            </a:r>
            <a:endParaRPr/>
          </a:p>
          <a:p>
            <a:pPr indent="0" lvl="0" marL="0" rtl="0" algn="l">
              <a:spcBef>
                <a:spcPts val="1200"/>
              </a:spcBef>
              <a:spcAft>
                <a:spcPts val="0"/>
              </a:spcAft>
              <a:buNone/>
            </a:pPr>
            <a:r>
              <a:rPr lang="en"/>
              <a:t>The top 1.76% makes up 4.86% of all top 100 </a:t>
            </a:r>
            <a:r>
              <a:rPr lang="en"/>
              <a:t>appearances</a:t>
            </a: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Most top 100 </a:t>
            </a:r>
            <a:r>
              <a:rPr lang="en"/>
              <a:t>appearances: 18 (1 Win)</a:t>
            </a:r>
            <a:endParaRPr/>
          </a:p>
          <a:p>
            <a:pPr indent="0" lvl="0" marL="0" rtl="0" algn="l">
              <a:spcBef>
                <a:spcPts val="1200"/>
              </a:spcBef>
              <a:spcAft>
                <a:spcPts val="0"/>
              </a:spcAft>
              <a:buNone/>
            </a:pPr>
            <a:r>
              <a:rPr lang="en"/>
              <a:t>Best win ratios:  	2 Users won 1/1</a:t>
            </a:r>
            <a:endParaRPr/>
          </a:p>
          <a:p>
            <a:pPr indent="0" lvl="0" marL="0" rtl="0" algn="l">
              <a:spcBef>
                <a:spcPts val="1200"/>
              </a:spcBef>
              <a:spcAft>
                <a:spcPts val="0"/>
              </a:spcAft>
              <a:buNone/>
            </a:pPr>
            <a:r>
              <a:rPr lang="en"/>
              <a:t>			1 User won 2/2</a:t>
            </a:r>
            <a:endParaRPr/>
          </a:p>
          <a:p>
            <a:pPr indent="0" lvl="0" marL="1371600" rtl="0" algn="l">
              <a:spcBef>
                <a:spcPts val="1200"/>
              </a:spcBef>
              <a:spcAft>
                <a:spcPts val="1200"/>
              </a:spcAft>
              <a:buNone/>
            </a:pPr>
            <a:r>
              <a:rPr lang="en"/>
              <a:t>1 User won 5/8</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Desired Outputs</a:t>
            </a:r>
            <a:endParaRPr/>
          </a:p>
        </p:txBody>
      </p:sp>
      <p:sp>
        <p:nvSpPr>
          <p:cNvPr id="107" name="Google Shape;107;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Showing an individual trader’s </a:t>
            </a:r>
            <a:r>
              <a:rPr lang="en"/>
              <a:t>progress</a:t>
            </a:r>
            <a:r>
              <a:rPr lang="en"/>
              <a:t> </a:t>
            </a:r>
            <a:r>
              <a:rPr lang="en"/>
              <a:t>through</a:t>
            </a:r>
            <a:r>
              <a:rPr lang="en"/>
              <a:t> the leagues week by week</a:t>
            </a:r>
            <a:endParaRPr/>
          </a:p>
        </p:txBody>
      </p:sp>
      <p:pic>
        <p:nvPicPr>
          <p:cNvPr id="108" name="Google Shape;108;p19"/>
          <p:cNvPicPr preferRelativeResize="0"/>
          <p:nvPr/>
        </p:nvPicPr>
        <p:blipFill>
          <a:blip r:embed="rId3">
            <a:alphaModFix/>
          </a:blip>
          <a:stretch>
            <a:fillRect/>
          </a:stretch>
        </p:blipFill>
        <p:spPr>
          <a:xfrm>
            <a:off x="311725" y="1178500"/>
            <a:ext cx="5083475" cy="3812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Description</a:t>
            </a:r>
            <a:endParaRPr/>
          </a:p>
        </p:txBody>
      </p:sp>
      <p:sp>
        <p:nvSpPr>
          <p:cNvPr id="114" name="Google Shape;114;p20"/>
          <p:cNvSpPr txBox="1"/>
          <p:nvPr>
            <p:ph idx="1" type="body"/>
          </p:nvPr>
        </p:nvSpPr>
        <p:spPr>
          <a:xfrm>
            <a:off x="4644675" y="341075"/>
            <a:ext cx="4166400" cy="4473600"/>
          </a:xfrm>
          <a:prstGeom prst="rect">
            <a:avLst/>
          </a:prstGeom>
        </p:spPr>
        <p:txBody>
          <a:bodyPr anchorCtr="0" anchor="t" bIns="91425" lIns="91425" spcFirstLastPara="1" rIns="91425" wrap="square" tIns="91425">
            <a:normAutofit lnSpcReduction="20000"/>
          </a:bodyPr>
          <a:lstStyle/>
          <a:p>
            <a:pPr indent="0" lvl="0" marL="0" rtl="0" algn="l">
              <a:lnSpc>
                <a:spcPct val="128571"/>
              </a:lnSpc>
              <a:spcBef>
                <a:spcPts val="0"/>
              </a:spcBef>
              <a:spcAft>
                <a:spcPts val="0"/>
              </a:spcAft>
              <a:buNone/>
            </a:pPr>
            <a:r>
              <a:rPr b="1" lang="en" sz="1050">
                <a:solidFill>
                  <a:srgbClr val="000000"/>
                </a:solidFill>
                <a:highlight>
                  <a:srgbClr val="FAFAFA"/>
                </a:highlight>
                <a:latin typeface="Arial"/>
                <a:ea typeface="Arial"/>
                <a:cs typeface="Arial"/>
                <a:sym typeface="Arial"/>
              </a:rPr>
              <a:t>Long Description</a:t>
            </a:r>
            <a:endParaRPr b="1" sz="1050">
              <a:solidFill>
                <a:srgbClr val="000000"/>
              </a:solidFill>
              <a:highlight>
                <a:srgbClr val="FAFAFA"/>
              </a:highlight>
              <a:latin typeface="Arial"/>
              <a:ea typeface="Arial"/>
              <a:cs typeface="Arial"/>
              <a:sym typeface="Arial"/>
            </a:endParaRPr>
          </a:p>
          <a:p>
            <a:pPr indent="0" lvl="0" marL="0" rtl="0" algn="l">
              <a:lnSpc>
                <a:spcPct val="120000"/>
              </a:lnSpc>
              <a:spcBef>
                <a:spcPts val="1100"/>
              </a:spcBef>
              <a:spcAft>
                <a:spcPts val="0"/>
              </a:spcAft>
              <a:buNone/>
            </a:pPr>
            <a:r>
              <a:rPr lang="en" sz="1050">
                <a:solidFill>
                  <a:srgbClr val="000000"/>
                </a:solidFill>
                <a:highlight>
                  <a:srgbClr val="FAFAFA"/>
                </a:highlight>
                <a:latin typeface="Arial"/>
                <a:ea typeface="Arial"/>
                <a:cs typeface="Arial"/>
                <a:sym typeface="Arial"/>
              </a:rPr>
              <a:t>This project uses the dYdX API (https://docs.dydx.exchange/?json#public-http-api) to analyze data of the top daily/weekly traders. Data is fetched with Python and then visualized using the Matplotlib library and Jupyter. Every trader's unique and anonymous public ID corresponds to their absolute PNL and %PNL for any given day week, etc. We wanted to use this data to analyze existing trends to better understand what strategies the most successful traders use, how often the most successful traders win, and general market trends. We wanted to find what the wining strategies are (to the extent of the data) and how those vary based on different time frames (daily vs weekly).</a:t>
            </a:r>
            <a:endParaRPr sz="1050">
              <a:solidFill>
                <a:srgbClr val="000000"/>
              </a:solidFill>
              <a:highlight>
                <a:srgbClr val="FAFAFA"/>
              </a:highlight>
              <a:latin typeface="Arial"/>
              <a:ea typeface="Arial"/>
              <a:cs typeface="Arial"/>
              <a:sym typeface="Arial"/>
            </a:endParaRPr>
          </a:p>
          <a:p>
            <a:pPr indent="0" lvl="0" marL="0" rtl="0" algn="l">
              <a:lnSpc>
                <a:spcPct val="128571"/>
              </a:lnSpc>
              <a:spcBef>
                <a:spcPts val="1100"/>
              </a:spcBef>
              <a:spcAft>
                <a:spcPts val="0"/>
              </a:spcAft>
              <a:buNone/>
            </a:pPr>
            <a:r>
              <a:rPr b="1" lang="en" sz="1050">
                <a:solidFill>
                  <a:srgbClr val="000000"/>
                </a:solidFill>
                <a:highlight>
                  <a:srgbClr val="FAFAFA"/>
                </a:highlight>
                <a:latin typeface="Arial"/>
                <a:ea typeface="Arial"/>
                <a:cs typeface="Arial"/>
                <a:sym typeface="Arial"/>
              </a:rPr>
              <a:t>How It's Made</a:t>
            </a:r>
            <a:endParaRPr sz="1050">
              <a:solidFill>
                <a:srgbClr val="000000"/>
              </a:solidFill>
              <a:highlight>
                <a:srgbClr val="FAFAFA"/>
              </a:highlight>
              <a:latin typeface="Arial"/>
              <a:ea typeface="Arial"/>
              <a:cs typeface="Arial"/>
              <a:sym typeface="Arial"/>
            </a:endParaRPr>
          </a:p>
          <a:p>
            <a:pPr indent="0" lvl="0" marL="0" rtl="0" algn="l">
              <a:lnSpc>
                <a:spcPct val="120000"/>
              </a:lnSpc>
              <a:spcBef>
                <a:spcPts val="1100"/>
              </a:spcBef>
              <a:spcAft>
                <a:spcPts val="1100"/>
              </a:spcAft>
              <a:buNone/>
            </a:pPr>
            <a:r>
              <a:rPr lang="en" sz="1050">
                <a:solidFill>
                  <a:srgbClr val="000000"/>
                </a:solidFill>
                <a:highlight>
                  <a:srgbClr val="FAFAFA"/>
                </a:highlight>
                <a:latin typeface="Arial"/>
                <a:ea typeface="Arial"/>
                <a:cs typeface="Arial"/>
                <a:sym typeface="Arial"/>
              </a:rPr>
              <a:t>This project pulled the dYdX API information to parse through the data of the top daily/weekly traders. This data was analyzed with Python and visualized using the Matplotlib library and Jupyter. Every trader's unique and anonymous public ID corresponds to their absolute PNL and %PNL for any given day week, etc. This code can be lighlty adjusted to query this information on a regular basis and provide updated results as needed. The Information was also exported to an Excel and edited in Pivot table for easy searching by a non technical crowd. </a:t>
            </a:r>
            <a:endParaRPr/>
          </a:p>
        </p:txBody>
      </p:sp>
      <p:sp>
        <p:nvSpPr>
          <p:cNvPr id="115" name="Google Shape;115;p20"/>
          <p:cNvSpPr txBox="1"/>
          <p:nvPr/>
        </p:nvSpPr>
        <p:spPr>
          <a:xfrm>
            <a:off x="417550" y="1397625"/>
            <a:ext cx="3863700" cy="889200"/>
          </a:xfrm>
          <a:prstGeom prst="rect">
            <a:avLst/>
          </a:prstGeom>
          <a:noFill/>
          <a:ln>
            <a:noFill/>
          </a:ln>
        </p:spPr>
        <p:txBody>
          <a:bodyPr anchorCtr="0" anchor="t" bIns="91425" lIns="91425" spcFirstLastPara="1" rIns="91425" wrap="square" tIns="91425">
            <a:spAutoFit/>
          </a:bodyPr>
          <a:lstStyle/>
          <a:p>
            <a:pPr indent="0" lvl="0" marL="0" rtl="0" algn="l">
              <a:lnSpc>
                <a:spcPct val="128571"/>
              </a:lnSpc>
              <a:spcBef>
                <a:spcPts val="0"/>
              </a:spcBef>
              <a:spcAft>
                <a:spcPts val="0"/>
              </a:spcAft>
              <a:buNone/>
            </a:pPr>
            <a:r>
              <a:rPr b="1" lang="en" sz="1050">
                <a:solidFill>
                  <a:schemeClr val="lt1"/>
                </a:solidFill>
              </a:rPr>
              <a:t>Short Description</a:t>
            </a:r>
            <a:endParaRPr sz="1050">
              <a:solidFill>
                <a:schemeClr val="lt1"/>
              </a:solidFill>
            </a:endParaRPr>
          </a:p>
          <a:p>
            <a:pPr indent="0" lvl="0" marL="0" rtl="0" algn="l">
              <a:lnSpc>
                <a:spcPct val="120000"/>
              </a:lnSpc>
              <a:spcBef>
                <a:spcPts val="1100"/>
              </a:spcBef>
              <a:spcAft>
                <a:spcPts val="1100"/>
              </a:spcAft>
              <a:buNone/>
            </a:pPr>
            <a:r>
              <a:rPr b="1" lang="en" sz="1050">
                <a:solidFill>
                  <a:schemeClr val="lt1"/>
                </a:solidFill>
              </a:rPr>
              <a:t>Analytics dashboard examining dYdX's daily and trading league results with publicly available API data.</a:t>
            </a:r>
            <a:endParaRPr b="1">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