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57" r:id="rId6"/>
    <p:sldId id="281" r:id="rId7"/>
    <p:sldId id="294" r:id="rId8"/>
    <p:sldId id="295" r:id="rId9"/>
    <p:sldId id="292"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70" d="100"/>
          <a:sy n="70" d="100"/>
        </p:scale>
        <p:origin x="618" y="60"/>
      </p:cViewPr>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35" d="100"/>
          <a:sy n="35" d="100"/>
        </p:scale>
        <p:origin x="-16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4/18/2020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‹Nº›</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4/18/2020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‹Nº›</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s-ES"/>
              <a:t>Haga clic para modificar el estilo de título del patrón</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9E583DDF-CA54-461A-A486-592D2374C532}" type="datetimeFigureOut">
              <a:rPr lang="en-US"/>
              <a:t>4/18/2020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9E583DDF-CA54-461A-A486-592D2374C532}" type="datetimeFigureOut">
              <a:rPr lang="en-US"/>
              <a:t>4/18/2020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9E583DDF-CA54-461A-A486-592D2374C532}" type="datetimeFigureOut">
              <a:rPr lang="en-US"/>
              <a:t>4/18/2020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s-ES"/>
              <a:t>Haga clic para modificar el estilo de título del patrón</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583DDF-CA54-461A-A486-592D2374C532}" type="datetimeFigureOut">
              <a:rPr lang="en-US"/>
              <a:t>4/18/2020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4/18/2020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9E583DDF-CA54-461A-A486-592D2374C532}" type="datetimeFigureOut">
              <a:rPr lang="en-US"/>
              <a:t>4/18/2020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a:t>4/18/2020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s-ES"/>
              <a:t>Haga clic para modificar el estilo de título del patrón</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583DDF-CA54-461A-A486-592D2374C532}" type="datetimeFigureOut">
              <a:rPr lang="en-US"/>
              <a:t>4/18/2020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s-ES"/>
              <a:t>Haga clic para modificar el estilo de título del patrón</a:t>
            </a:r>
            <a:endParaRPr/>
          </a:p>
        </p:txBody>
      </p:sp>
      <p:sp>
        <p:nvSpPr>
          <p:cNvPr id="3" name="Picture Placeholder 2"/>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583DDF-CA54-461A-A486-592D2374C532}" type="datetimeFigureOut">
              <a:rPr lang="en-US"/>
              <a:t>4/18/2020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‹Nº›</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en-US"/>
              <a:pPr/>
              <a:t>4/18/2020</a:t>
            </a:fld>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800" cap="none" baseline="0">
                <a:solidFill>
                  <a:schemeClr val="tx1"/>
                </a:solidFill>
              </a:defRPr>
            </a:lvl1pPr>
          </a:lstStyle>
          <a:p>
            <a:endParaRPr/>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‹Nº›</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6">
          <p15:clr>
            <a:srgbClr val="F26B43"/>
          </p15:clr>
        </p15:guide>
        <p15:guide id="3" pos="3840">
          <p15:clr>
            <a:srgbClr val="F26B43"/>
          </p15:clr>
        </p15:guide>
        <p15:guide id="4" orient="horz" pos="3552">
          <p15:clr>
            <a:srgbClr val="F26B43"/>
          </p15:clr>
        </p15:guide>
        <p15:guide id="5" pos="6720">
          <p15:clr>
            <a:srgbClr val="F26B43"/>
          </p15:clr>
        </p15:guide>
        <p15:guide id="6" pos="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740" y="1697336"/>
            <a:ext cx="9608749" cy="1161540"/>
          </a:xfrm>
        </p:spPr>
        <p:txBody>
          <a:bodyPr>
            <a:normAutofit/>
          </a:bodyPr>
          <a:lstStyle/>
          <a:p>
            <a:pPr marL="0" indent="0" defTabSz="914400">
              <a:lnSpc>
                <a:spcPct val="90000"/>
              </a:lnSpc>
              <a:spcBef>
                <a:spcPts val="0"/>
              </a:spcBef>
              <a:buNone/>
            </a:pPr>
            <a:r>
              <a:rPr lang="es-ES" sz="5400" noProof="1"/>
              <a:t>¡Bienvenidos!</a:t>
            </a:r>
          </a:p>
        </p:txBody>
      </p:sp>
      <p:sp>
        <p:nvSpPr>
          <p:cNvPr id="5" name="Subtitle 4"/>
          <p:cNvSpPr>
            <a:spLocks noGrp="1"/>
          </p:cNvSpPr>
          <p:nvPr>
            <p:ph type="subTitle" idx="1"/>
          </p:nvPr>
        </p:nvSpPr>
        <p:spPr>
          <a:xfrm>
            <a:off x="3233557" y="365236"/>
            <a:ext cx="5482605" cy="430598"/>
          </a:xfrm>
        </p:spPr>
        <p:txBody>
          <a:bodyPr>
            <a:normAutofit/>
          </a:bodyPr>
          <a:lstStyle/>
          <a:p>
            <a:pPr marL="0" indent="0" algn="ctr">
              <a:spcBef>
                <a:spcPts val="0"/>
              </a:spcBef>
              <a:buNone/>
            </a:pPr>
            <a:r>
              <a:rPr lang="es-ES" sz="1800" b="1" noProof="1">
                <a:effectLst>
                  <a:outerShdw blurRad="38100" dist="38100" dir="2700000" algn="tl">
                    <a:srgbClr val="000000">
                      <a:alpha val="43137"/>
                    </a:srgbClr>
                  </a:outerShdw>
                </a:effectLst>
              </a:rPr>
              <a:t>DIRECCIÓN DE EDUCACIÓN PRIMARIA GENERAL</a:t>
            </a:r>
          </a:p>
        </p:txBody>
      </p:sp>
      <p:pic>
        <p:nvPicPr>
          <p:cNvPr id="3" name="Imagen 2">
            <a:extLst>
              <a:ext uri="{FF2B5EF4-FFF2-40B4-BE49-F238E27FC236}">
                <a16:creationId xmlns:a16="http://schemas.microsoft.com/office/drawing/2014/main" id="{959F8ABF-D555-448F-B2B5-5DD95C2226F1}"/>
              </a:ext>
            </a:extLst>
          </p:cNvPr>
          <p:cNvPicPr>
            <a:picLocks noChangeAspect="1"/>
          </p:cNvPicPr>
          <p:nvPr/>
        </p:nvPicPr>
        <p:blipFill>
          <a:blip r:embed="rId2"/>
          <a:stretch>
            <a:fillRect/>
          </a:stretch>
        </p:blipFill>
        <p:spPr>
          <a:xfrm>
            <a:off x="9147497" y="283041"/>
            <a:ext cx="2020871" cy="512793"/>
          </a:xfrm>
          <a:prstGeom prst="rect">
            <a:avLst/>
          </a:prstGeom>
        </p:spPr>
      </p:pic>
      <p:pic>
        <p:nvPicPr>
          <p:cNvPr id="4" name="Imagen 3">
            <a:extLst>
              <a:ext uri="{FF2B5EF4-FFF2-40B4-BE49-F238E27FC236}">
                <a16:creationId xmlns:a16="http://schemas.microsoft.com/office/drawing/2014/main" id="{E1590C22-E37A-4160-A0FD-14A422CCE77E}"/>
              </a:ext>
            </a:extLst>
          </p:cNvPr>
          <p:cNvPicPr>
            <a:picLocks noChangeAspect="1"/>
          </p:cNvPicPr>
          <p:nvPr/>
        </p:nvPicPr>
        <p:blipFill>
          <a:blip r:embed="rId3"/>
          <a:stretch>
            <a:fillRect/>
          </a:stretch>
        </p:blipFill>
        <p:spPr>
          <a:xfrm>
            <a:off x="1208190" y="365236"/>
            <a:ext cx="1351550" cy="522797"/>
          </a:xfrm>
          <a:prstGeom prst="rect">
            <a:avLst/>
          </a:prstGeom>
        </p:spPr>
      </p:pic>
      <p:sp>
        <p:nvSpPr>
          <p:cNvPr id="6" name="Title 1">
            <a:extLst>
              <a:ext uri="{FF2B5EF4-FFF2-40B4-BE49-F238E27FC236}">
                <a16:creationId xmlns:a16="http://schemas.microsoft.com/office/drawing/2014/main" id="{5BD0AF24-80CE-47AD-A5ED-BC9900BC1AFD}"/>
              </a:ext>
            </a:extLst>
          </p:cNvPr>
          <p:cNvSpPr txBox="1">
            <a:spLocks/>
          </p:cNvSpPr>
          <p:nvPr/>
        </p:nvSpPr>
        <p:spPr>
          <a:xfrm>
            <a:off x="5648288" y="3909270"/>
            <a:ext cx="4091332" cy="763397"/>
          </a:xfrm>
          <a:prstGeom prst="rect">
            <a:avLst/>
          </a:prstGeom>
        </p:spPr>
        <p:txBody>
          <a:bodyPr vert="horz" lIns="91440" tIns="45720" rIns="91440" bIns="45720" rtlCol="0" anchor="b">
            <a:normAutofit fontScale="97500" lnSpcReduction="10000"/>
          </a:bodyPr>
          <a:lstStyle>
            <a:lvl1pPr marL="0" indent="0" algn="ctr" defTabSz="914400" rtl="0" eaLnBrk="1" latinLnBrk="0" hangingPunct="1">
              <a:lnSpc>
                <a:spcPct val="90000"/>
              </a:lnSpc>
              <a:spcBef>
                <a:spcPct val="0"/>
              </a:spcBef>
              <a:buFont typeface="Arial" pitchFamily="34" charset="0"/>
              <a:buNone/>
              <a:defRPr sz="6600" kern="1200">
                <a:solidFill>
                  <a:schemeClr val="tx1"/>
                </a:solidFill>
                <a:latin typeface="+mj-lt"/>
                <a:ea typeface="+mj-ea"/>
                <a:cs typeface="+mj-cs"/>
              </a:defRPr>
            </a:lvl1pPr>
          </a:lstStyle>
          <a:p>
            <a:pPr>
              <a:spcBef>
                <a:spcPts val="0"/>
              </a:spcBef>
            </a:pPr>
            <a:r>
              <a:rPr lang="es-ES" sz="5400" noProof="1"/>
              <a:t>Quinto Grado</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858" y="1057013"/>
            <a:ext cx="9133730" cy="4588778"/>
          </a:xfrm>
        </p:spPr>
        <p:txBody>
          <a:bodyPr>
            <a:normAutofit fontScale="90000"/>
          </a:bodyPr>
          <a:lstStyle/>
          <a:p>
            <a:pPr algn="ctr"/>
            <a:r>
              <a:rPr lang="es-ES" noProof="1"/>
              <a:t>Mis queridos alumnos</a:t>
            </a:r>
            <a:br>
              <a:rPr lang="es-ES" noProof="1"/>
            </a:br>
            <a:r>
              <a:rPr lang="es-ES" noProof="1"/>
              <a:t/>
            </a:r>
            <a:br>
              <a:rPr lang="es-ES" noProof="1"/>
            </a:br>
            <a:r>
              <a:rPr lang="es-ES" noProof="1"/>
              <a:t>La pandemia COVID-19 (coronavirus) requiere que estés otros días en resguardo, por eso seguiremos trabajando desde casa, para que no te atrases, te pido desarrolles actividades que encontrarás en las siguientes fichas, son muy divertidas  y podrás realizarlas con el apoyo de tu familia.</a:t>
            </a:r>
            <a:br>
              <a:rPr lang="es-ES" noProof="1"/>
            </a:br>
            <a:r>
              <a:rPr lang="es-ES" noProof="1"/>
              <a:t/>
            </a:r>
            <a:br>
              <a:rPr lang="es-ES" noProof="1"/>
            </a:br>
            <a:r>
              <a:rPr lang="es-ES" noProof="1"/>
              <a:t>No olvides que también estaré al pendiente</a:t>
            </a:r>
            <a:br>
              <a:rPr lang="es-ES" noProof="1"/>
            </a:br>
            <a:r>
              <a:rPr lang="es-ES" noProof="1"/>
              <a:t/>
            </a:r>
            <a:br>
              <a:rPr lang="es-ES" noProof="1"/>
            </a:br>
            <a:r>
              <a:rPr lang="es-ES" noProof="1"/>
              <a:t>¡Éxito!</a:t>
            </a:r>
          </a:p>
        </p:txBody>
      </p:sp>
    </p:spTree>
    <p:extLst>
      <p:ext uri="{BB962C8B-B14F-4D97-AF65-F5344CB8AC3E}">
        <p14:creationId xmlns:p14="http://schemas.microsoft.com/office/powerpoint/2010/main" val="307916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10" y="1023959"/>
            <a:ext cx="3108960" cy="1578808"/>
          </a:xfrm>
        </p:spPr>
        <p:txBody>
          <a:bodyPr>
            <a:normAutofit/>
          </a:bodyPr>
          <a:lstStyle/>
          <a:p>
            <a:pPr algn="ctr"/>
            <a:r>
              <a:rPr lang="es-ES" noProof="1"/>
              <a:t>Horario </a:t>
            </a:r>
            <a:br>
              <a:rPr lang="es-ES" noProof="1"/>
            </a:br>
            <a:r>
              <a:rPr lang="es-ES" noProof="1"/>
              <a:t>de trabajo </a:t>
            </a:r>
            <a:r>
              <a:rPr lang="es-ES" noProof="1" smtClean="0"/>
              <a:t>en </a:t>
            </a:r>
            <a:r>
              <a:rPr lang="es-ES" noProof="1"/>
              <a:t>casa</a:t>
            </a:r>
          </a:p>
        </p:txBody>
      </p:sp>
      <p:graphicFrame>
        <p:nvGraphicFramePr>
          <p:cNvPr id="5" name="Content Placeholder 4" descr="Sample table with 2 columns, 11 rows" title="Table"/>
          <p:cNvGraphicFramePr>
            <a:graphicFrameLocks noGrp="1"/>
          </p:cNvGraphicFramePr>
          <p:nvPr>
            <p:ph idx="1"/>
            <p:extLst>
              <p:ext uri="{D42A27DB-BD31-4B8C-83A1-F6EECF244321}">
                <p14:modId xmlns:p14="http://schemas.microsoft.com/office/powerpoint/2010/main" val="1564852127"/>
              </p:ext>
            </p:extLst>
          </p:nvPr>
        </p:nvGraphicFramePr>
        <p:xfrm>
          <a:off x="3890172" y="1775004"/>
          <a:ext cx="6495774" cy="2675715"/>
        </p:xfrm>
        <a:graphic>
          <a:graphicData uri="http://schemas.openxmlformats.org/drawingml/2006/table">
            <a:tbl>
              <a:tblPr bandRow="1">
                <a:tableStyleId>{16D9F66E-5EB9-4882-86FB-DCBF35E3C3E4}</a:tableStyleId>
              </a:tblPr>
              <a:tblGrid>
                <a:gridCol w="1539372">
                  <a:extLst>
                    <a:ext uri="{9D8B030D-6E8A-4147-A177-3AD203B41FA5}">
                      <a16:colId xmlns:a16="http://schemas.microsoft.com/office/drawing/2014/main" val="20000"/>
                    </a:ext>
                  </a:extLst>
                </a:gridCol>
                <a:gridCol w="1539372">
                  <a:extLst>
                    <a:ext uri="{9D8B030D-6E8A-4147-A177-3AD203B41FA5}">
                      <a16:colId xmlns:a16="http://schemas.microsoft.com/office/drawing/2014/main" val="3410594953"/>
                    </a:ext>
                  </a:extLst>
                </a:gridCol>
                <a:gridCol w="3417030">
                  <a:extLst>
                    <a:ext uri="{9D8B030D-6E8A-4147-A177-3AD203B41FA5}">
                      <a16:colId xmlns:a16="http://schemas.microsoft.com/office/drawing/2014/main" val="20001"/>
                    </a:ext>
                  </a:extLst>
                </a:gridCol>
              </a:tblGrid>
              <a:tr h="376738">
                <a:tc>
                  <a:txBody>
                    <a:bodyPr/>
                    <a:lstStyle/>
                    <a:p>
                      <a:pPr marL="0" marR="0" algn="ctr" defTabSz="914400" rtl="0" eaLnBrk="1" latinLnBrk="0" hangingPunct="1">
                        <a:lnSpc>
                          <a:spcPct val="115000"/>
                        </a:lnSpc>
                        <a:spcBef>
                          <a:spcPts val="0"/>
                        </a:spcBef>
                        <a:spcAft>
                          <a:spcPts val="0"/>
                        </a:spcAft>
                        <a:buNone/>
                      </a:pPr>
                      <a:r>
                        <a:rPr lang="es-ES" sz="1400" kern="1200" noProof="1">
                          <a:solidFill>
                            <a:schemeClr val="dk1"/>
                          </a:solidFill>
                          <a:effectLst/>
                          <a:latin typeface="+mn-lt"/>
                          <a:ea typeface="+mn-ea"/>
                          <a:cs typeface="+mn-cs"/>
                        </a:rPr>
                        <a:t>DÍAS</a:t>
                      </a:r>
                    </a:p>
                  </a:txBody>
                  <a:tcPr marL="182880" marR="57150" marT="57150" marB="57150" anchor="ctr"/>
                </a:tc>
                <a:tc>
                  <a:txBody>
                    <a:bodyPr/>
                    <a:lstStyle/>
                    <a:p>
                      <a:pPr marL="0" marR="0" algn="ctr" defTabSz="914400" rtl="0" eaLnBrk="1" latinLnBrk="0" hangingPunct="1">
                        <a:lnSpc>
                          <a:spcPct val="115000"/>
                        </a:lnSpc>
                        <a:spcBef>
                          <a:spcPts val="0"/>
                        </a:spcBef>
                        <a:spcAft>
                          <a:spcPts val="0"/>
                        </a:spcAft>
                        <a:buNone/>
                      </a:pPr>
                      <a:r>
                        <a:rPr lang="es-ES" sz="1400" kern="1200" noProof="1">
                          <a:solidFill>
                            <a:schemeClr val="dk1"/>
                          </a:solidFill>
                          <a:effectLst/>
                          <a:latin typeface="+mn-lt"/>
                          <a:ea typeface="+mn-ea"/>
                          <a:cs typeface="+mn-cs"/>
                        </a:rPr>
                        <a:t>HORARIO</a:t>
                      </a:r>
                    </a:p>
                  </a:txBody>
                  <a:tcPr marL="182880" marR="57150" marT="57150" marB="57150" anchor="ctr"/>
                </a:tc>
                <a:tc>
                  <a:txBody>
                    <a:bodyPr/>
                    <a:lstStyle/>
                    <a:p>
                      <a:pPr marL="0" marR="0" algn="l" defTabSz="914400" rtl="0" eaLnBrk="1" latinLnBrk="0" hangingPunct="1">
                        <a:lnSpc>
                          <a:spcPct val="115000"/>
                        </a:lnSpc>
                        <a:spcBef>
                          <a:spcPts val="0"/>
                        </a:spcBef>
                        <a:spcAft>
                          <a:spcPts val="0"/>
                        </a:spcAft>
                        <a:buNone/>
                      </a:pPr>
                      <a:r>
                        <a:rPr lang="es-ES" sz="1400" kern="1200" noProof="1">
                          <a:solidFill>
                            <a:schemeClr val="dk1"/>
                          </a:solidFill>
                          <a:effectLst/>
                          <a:latin typeface="+mn-lt"/>
                          <a:ea typeface="+mn-ea"/>
                          <a:cs typeface="+mn-cs"/>
                        </a:rPr>
                        <a:t>TRABAJO CON FICHAS POR ASIGNATURAS</a:t>
                      </a:r>
                    </a:p>
                  </a:txBody>
                  <a:tcPr marL="182880" marR="57150" marT="57150" marB="57150" anchor="ctr"/>
                </a:tc>
                <a:extLst>
                  <a:ext uri="{0D108BD9-81ED-4DB2-BD59-A6C34878D82A}">
                    <a16:rowId xmlns:a16="http://schemas.microsoft.com/office/drawing/2014/main" val="10000"/>
                  </a:ext>
                </a:extLst>
              </a:tr>
              <a:tr h="46591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ES" sz="1200" kern="1200" noProof="1" smtClean="0">
                          <a:solidFill>
                            <a:schemeClr val="dk1"/>
                          </a:solidFill>
                          <a:effectLst/>
                          <a:latin typeface="+mn-lt"/>
                          <a:ea typeface="+mn-ea"/>
                          <a:cs typeface="+mn-cs"/>
                        </a:rPr>
                        <a:t>28-04-2020</a:t>
                      </a:r>
                    </a:p>
                    <a:p>
                      <a:pPr marL="0" marR="0" algn="ctr" defTabSz="914400" rtl="0" eaLnBrk="1" latinLnBrk="0" hangingPunct="1">
                        <a:lnSpc>
                          <a:spcPct val="115000"/>
                        </a:lnSpc>
                        <a:spcBef>
                          <a:spcPts val="0"/>
                        </a:spcBef>
                        <a:spcAft>
                          <a:spcPts val="0"/>
                        </a:spcAft>
                        <a:buNone/>
                      </a:pP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algn="ctr" defTabSz="914400" rtl="0" eaLnBrk="1" latinLnBrk="0" hangingPunct="1">
                        <a:lnSpc>
                          <a:spcPct val="115000"/>
                        </a:lnSpc>
                        <a:spcBef>
                          <a:spcPts val="0"/>
                        </a:spcBef>
                        <a:spcAft>
                          <a:spcPts val="0"/>
                        </a:spcAft>
                        <a:buNone/>
                      </a:pPr>
                      <a:r>
                        <a:rPr lang="es-ES" sz="1200" kern="1200" noProof="1" smtClean="0">
                          <a:solidFill>
                            <a:schemeClr val="dk1"/>
                          </a:solidFill>
                          <a:effectLst/>
                          <a:latin typeface="+mn-lt"/>
                          <a:ea typeface="+mn-ea"/>
                          <a:cs typeface="+mn-cs"/>
                        </a:rPr>
                        <a:t>8:00 – 9:30</a:t>
                      </a: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algn="l" defTabSz="914400" rtl="0" eaLnBrk="1" latinLnBrk="0" hangingPunct="1">
                        <a:lnSpc>
                          <a:spcPct val="115000"/>
                        </a:lnSpc>
                        <a:spcBef>
                          <a:spcPts val="0"/>
                        </a:spcBef>
                        <a:spcAft>
                          <a:spcPts val="0"/>
                        </a:spcAft>
                        <a:buNone/>
                      </a:pPr>
                      <a:r>
                        <a:rPr lang="es-ES" sz="1200" kern="1200" noProof="1" smtClean="0">
                          <a:solidFill>
                            <a:schemeClr val="dk1"/>
                          </a:solidFill>
                          <a:effectLst/>
                          <a:latin typeface="+mn-lt"/>
                          <a:ea typeface="+mn-ea"/>
                          <a:cs typeface="+mn-cs"/>
                        </a:rPr>
                        <a:t>Español</a:t>
                      </a:r>
                      <a:endParaRPr lang="es-ES" sz="1200" kern="1200" noProof="1">
                        <a:solidFill>
                          <a:schemeClr val="dk1"/>
                        </a:solidFill>
                        <a:effectLst/>
                        <a:latin typeface="+mn-lt"/>
                        <a:ea typeface="+mn-ea"/>
                        <a:cs typeface="+mn-cs"/>
                      </a:endParaRPr>
                    </a:p>
                  </a:txBody>
                  <a:tcPr marL="182880" marR="57150" marT="57150" marB="57150" anchor="ctr"/>
                </a:tc>
                <a:extLst>
                  <a:ext uri="{0D108BD9-81ED-4DB2-BD59-A6C34878D82A}">
                    <a16:rowId xmlns:a16="http://schemas.microsoft.com/office/drawing/2014/main" val="10001"/>
                  </a:ext>
                </a:extLst>
              </a:tr>
              <a:tr h="30915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ES" sz="1200" kern="1200" noProof="1" smtClean="0">
                          <a:solidFill>
                            <a:schemeClr val="dk1"/>
                          </a:solidFill>
                          <a:effectLst/>
                          <a:latin typeface="+mn-lt"/>
                          <a:ea typeface="+mn-ea"/>
                          <a:cs typeface="+mn-cs"/>
                        </a:rPr>
                        <a:t>28-04-2020</a:t>
                      </a:r>
                    </a:p>
                    <a:p>
                      <a:pPr marL="0" marR="0" algn="ctr" defTabSz="914400" rtl="0" eaLnBrk="1" latinLnBrk="0" hangingPunct="1">
                        <a:lnSpc>
                          <a:spcPct val="115000"/>
                        </a:lnSpc>
                        <a:spcBef>
                          <a:spcPts val="0"/>
                        </a:spcBef>
                        <a:spcAft>
                          <a:spcPts val="0"/>
                        </a:spcAft>
                        <a:buNone/>
                      </a:pP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ES" sz="1200" kern="1200" noProof="1" smtClean="0">
                          <a:solidFill>
                            <a:schemeClr val="dk1"/>
                          </a:solidFill>
                          <a:effectLst/>
                          <a:latin typeface="+mn-lt"/>
                          <a:ea typeface="+mn-ea"/>
                          <a:cs typeface="+mn-cs"/>
                        </a:rPr>
                        <a:t>9:30</a:t>
                      </a:r>
                      <a:r>
                        <a:rPr lang="es-ES" sz="1200" kern="1200" baseline="0" noProof="1" smtClean="0">
                          <a:solidFill>
                            <a:schemeClr val="dk1"/>
                          </a:solidFill>
                          <a:effectLst/>
                          <a:latin typeface="+mn-lt"/>
                          <a:ea typeface="+mn-ea"/>
                          <a:cs typeface="+mn-cs"/>
                        </a:rPr>
                        <a:t> – 11:00</a:t>
                      </a:r>
                    </a:p>
                    <a:p>
                      <a:pPr marL="0" marR="0" indent="0" algn="ctr" defTabSz="914400" rtl="0" eaLnBrk="1" fontAlgn="auto" latinLnBrk="0" hangingPunct="1">
                        <a:lnSpc>
                          <a:spcPct val="115000"/>
                        </a:lnSpc>
                        <a:spcBef>
                          <a:spcPts val="0"/>
                        </a:spcBef>
                        <a:spcAft>
                          <a:spcPts val="0"/>
                        </a:spcAft>
                        <a:buClrTx/>
                        <a:buSzTx/>
                        <a:buFontTx/>
                        <a:buNone/>
                        <a:tabLst/>
                        <a:defRPr/>
                      </a:pPr>
                      <a:endParaRPr lang="es-ES" sz="1200" kern="1200" noProof="1" smtClean="0">
                        <a:solidFill>
                          <a:schemeClr val="dk1"/>
                        </a:solidFill>
                        <a:effectLst/>
                        <a:latin typeface="+mn-lt"/>
                        <a:ea typeface="+mn-ea"/>
                        <a:cs typeface="+mn-cs"/>
                      </a:endParaRPr>
                    </a:p>
                  </a:txBody>
                  <a:tcPr marL="182880" marR="57150" marT="57150" marB="57150" anchor="ctr"/>
                </a:tc>
                <a:tc>
                  <a:txBody>
                    <a:bodyPr/>
                    <a:lstStyle/>
                    <a:p>
                      <a:pPr marL="0" marR="0" algn="l" defTabSz="914400" rtl="0" eaLnBrk="1" latinLnBrk="0" hangingPunct="1">
                        <a:lnSpc>
                          <a:spcPct val="115000"/>
                        </a:lnSpc>
                        <a:spcBef>
                          <a:spcPts val="0"/>
                        </a:spcBef>
                        <a:spcAft>
                          <a:spcPts val="0"/>
                        </a:spcAft>
                        <a:buNone/>
                      </a:pPr>
                      <a:r>
                        <a:rPr lang="es-ES" sz="1200" kern="1200" noProof="1" smtClean="0">
                          <a:solidFill>
                            <a:schemeClr val="dk1"/>
                          </a:solidFill>
                          <a:effectLst/>
                          <a:latin typeface="+mn-lt"/>
                          <a:ea typeface="+mn-ea"/>
                          <a:cs typeface="+mn-cs"/>
                        </a:rPr>
                        <a:t>Matemáticas</a:t>
                      </a:r>
                      <a:endParaRPr lang="es-ES" sz="1200" kern="1200" noProof="1">
                        <a:solidFill>
                          <a:schemeClr val="dk1"/>
                        </a:solidFill>
                        <a:effectLst/>
                        <a:latin typeface="+mn-lt"/>
                        <a:ea typeface="+mn-ea"/>
                        <a:cs typeface="+mn-cs"/>
                      </a:endParaRPr>
                    </a:p>
                  </a:txBody>
                  <a:tcPr marL="182880" marR="57150" marT="57150" marB="57150" anchor="ctr"/>
                </a:tc>
                <a:extLst>
                  <a:ext uri="{0D108BD9-81ED-4DB2-BD59-A6C34878D82A}">
                    <a16:rowId xmlns:a16="http://schemas.microsoft.com/office/drawing/2014/main" val="10002"/>
                  </a:ext>
                </a:extLst>
              </a:tr>
              <a:tr h="46591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ES" sz="1200" kern="1200" noProof="1" smtClean="0">
                          <a:solidFill>
                            <a:schemeClr val="dk1"/>
                          </a:solidFill>
                          <a:effectLst/>
                          <a:latin typeface="+mn-lt"/>
                          <a:ea typeface="+mn-ea"/>
                          <a:cs typeface="+mn-cs"/>
                        </a:rPr>
                        <a:t>28-04-2020</a:t>
                      </a:r>
                    </a:p>
                    <a:p>
                      <a:pPr marL="0" marR="0" algn="ctr" defTabSz="914400" rtl="0" eaLnBrk="1" latinLnBrk="0" hangingPunct="1">
                        <a:lnSpc>
                          <a:spcPct val="115000"/>
                        </a:lnSpc>
                        <a:spcBef>
                          <a:spcPts val="0"/>
                        </a:spcBef>
                        <a:spcAft>
                          <a:spcPts val="0"/>
                        </a:spcAft>
                        <a:buNone/>
                      </a:pP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algn="ctr" defTabSz="914400" rtl="0" eaLnBrk="1" latinLnBrk="0" hangingPunct="1">
                        <a:lnSpc>
                          <a:spcPct val="115000"/>
                        </a:lnSpc>
                        <a:spcBef>
                          <a:spcPts val="0"/>
                        </a:spcBef>
                        <a:spcAft>
                          <a:spcPts val="0"/>
                        </a:spcAft>
                        <a:buNone/>
                      </a:pPr>
                      <a:r>
                        <a:rPr lang="es-ES" sz="1200" kern="1200" noProof="1" smtClean="0">
                          <a:solidFill>
                            <a:schemeClr val="dk1"/>
                          </a:solidFill>
                          <a:effectLst/>
                          <a:latin typeface="+mn-lt"/>
                          <a:ea typeface="+mn-ea"/>
                          <a:cs typeface="+mn-cs"/>
                        </a:rPr>
                        <a:t>11:00 – 1:00</a:t>
                      </a: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algn="l" defTabSz="914400" rtl="0" eaLnBrk="1" latinLnBrk="0" hangingPunct="1">
                        <a:lnSpc>
                          <a:spcPct val="115000"/>
                        </a:lnSpc>
                        <a:spcBef>
                          <a:spcPts val="0"/>
                        </a:spcBef>
                        <a:spcAft>
                          <a:spcPts val="0"/>
                        </a:spcAft>
                        <a:buNone/>
                      </a:pPr>
                      <a:r>
                        <a:rPr lang="es-ES" sz="1200" kern="1200" baseline="0" noProof="1" smtClean="0">
                          <a:solidFill>
                            <a:schemeClr val="dk1"/>
                          </a:solidFill>
                          <a:effectLst/>
                          <a:latin typeface="+mn-lt"/>
                          <a:ea typeface="+mn-ea"/>
                          <a:cs typeface="+mn-cs"/>
                        </a:rPr>
                        <a:t>Historia</a:t>
                      </a:r>
                      <a:endParaRPr lang="es-ES" sz="1200" kern="1200" noProof="1">
                        <a:solidFill>
                          <a:schemeClr val="dk1"/>
                        </a:solidFill>
                        <a:effectLst/>
                        <a:latin typeface="+mn-lt"/>
                        <a:ea typeface="+mn-ea"/>
                        <a:cs typeface="+mn-cs"/>
                      </a:endParaRPr>
                    </a:p>
                  </a:txBody>
                  <a:tcPr marL="182880" marR="57150" marT="57150" marB="57150" anchor="ctr"/>
                </a:tc>
                <a:extLst>
                  <a:ext uri="{0D108BD9-81ED-4DB2-BD59-A6C34878D82A}">
                    <a16:rowId xmlns:a16="http://schemas.microsoft.com/office/drawing/2014/main" val="10003"/>
                  </a:ext>
                </a:extLst>
              </a:tr>
              <a:tr h="465915">
                <a:tc>
                  <a:txBody>
                    <a:bodyPr/>
                    <a:lstStyle/>
                    <a:p>
                      <a:pPr marL="0" marR="0" algn="ctr" defTabSz="914400" rtl="0" eaLnBrk="1" latinLnBrk="0" hangingPunct="1">
                        <a:lnSpc>
                          <a:spcPct val="115000"/>
                        </a:lnSpc>
                        <a:spcBef>
                          <a:spcPts val="0"/>
                        </a:spcBef>
                        <a:spcAft>
                          <a:spcPts val="0"/>
                        </a:spcAft>
                        <a:buNone/>
                      </a:pPr>
                      <a:endParaRPr lang="es-ES" sz="1200" kern="1200" noProof="1">
                        <a:solidFill>
                          <a:schemeClr val="dk1"/>
                        </a:solidFill>
                        <a:effectLst/>
                        <a:latin typeface="+mn-lt"/>
                        <a:ea typeface="+mn-ea"/>
                        <a:cs typeface="+mn-cs"/>
                      </a:endParaRPr>
                    </a:p>
                  </a:txBody>
                  <a:tcPr marL="182880" marR="57150" marT="57150" marB="5715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s-ES" sz="1200" kern="1200" noProof="1" smtClean="0">
                        <a:solidFill>
                          <a:schemeClr val="dk1"/>
                        </a:solidFill>
                        <a:effectLst/>
                        <a:latin typeface="+mn-lt"/>
                        <a:ea typeface="+mn-ea"/>
                        <a:cs typeface="+mn-cs"/>
                      </a:endParaRPr>
                    </a:p>
                  </a:txBody>
                  <a:tcPr marL="182880" marR="57150" marT="57150" marB="57150" anchor="ctr"/>
                </a:tc>
                <a:tc>
                  <a:txBody>
                    <a:bodyPr/>
                    <a:lstStyle/>
                    <a:p>
                      <a:pPr marL="0" marR="0" algn="l" defTabSz="914400" rtl="0" eaLnBrk="1" latinLnBrk="0" hangingPunct="1">
                        <a:lnSpc>
                          <a:spcPct val="115000"/>
                        </a:lnSpc>
                        <a:spcBef>
                          <a:spcPts val="0"/>
                        </a:spcBef>
                        <a:spcAft>
                          <a:spcPts val="0"/>
                        </a:spcAft>
                        <a:buNone/>
                      </a:pPr>
                      <a:endParaRPr lang="es-ES" sz="1200" kern="1200" noProof="1">
                        <a:solidFill>
                          <a:schemeClr val="dk1"/>
                        </a:solidFill>
                        <a:effectLst/>
                        <a:latin typeface="+mn-lt"/>
                        <a:ea typeface="+mn-ea"/>
                        <a:cs typeface="+mn-cs"/>
                      </a:endParaRPr>
                    </a:p>
                  </a:txBody>
                  <a:tcPr marL="182880" marR="57150" marT="57150" marB="57150" anchor="ct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a:xfrm>
            <a:off x="289892" y="2602767"/>
            <a:ext cx="3108960" cy="1578808"/>
          </a:xfrm>
        </p:spPr>
        <p:txBody>
          <a:bodyPr>
            <a:normAutofit fontScale="92500" lnSpcReduction="10000"/>
          </a:bodyPr>
          <a:lstStyle/>
          <a:p>
            <a:r>
              <a:rPr lang="es-ES" noProof="1"/>
              <a:t>¡Hola!</a:t>
            </a:r>
          </a:p>
          <a:p>
            <a:r>
              <a:rPr lang="es-ES" noProof="1"/>
              <a:t>Te invito a que organices tu tiempo de trabajo en casa.</a:t>
            </a:r>
          </a:p>
          <a:p>
            <a:endParaRPr lang="es-ES" noProof="1"/>
          </a:p>
          <a:p>
            <a:pPr algn="ctr"/>
            <a:r>
              <a:rPr lang="es-ES" noProof="1"/>
              <a:t>¡No olvides tus pausas activas! </a:t>
            </a:r>
          </a:p>
        </p:txBody>
      </p:sp>
      <p:pic>
        <p:nvPicPr>
          <p:cNvPr id="3" name="Imagen 2">
            <a:extLst>
              <a:ext uri="{FF2B5EF4-FFF2-40B4-BE49-F238E27FC236}">
                <a16:creationId xmlns:a16="http://schemas.microsoft.com/office/drawing/2014/main" id="{B0BEA4BA-2B1D-4A48-8219-A7A85CCDF3A1}"/>
              </a:ext>
            </a:extLst>
          </p:cNvPr>
          <p:cNvPicPr>
            <a:picLocks noChangeAspect="1"/>
          </p:cNvPicPr>
          <p:nvPr/>
        </p:nvPicPr>
        <p:blipFill>
          <a:blip r:embed="rId2"/>
          <a:stretch>
            <a:fillRect/>
          </a:stretch>
        </p:blipFill>
        <p:spPr>
          <a:xfrm>
            <a:off x="1844372" y="4969150"/>
            <a:ext cx="600607" cy="505000"/>
          </a:xfrm>
          <a:prstGeom prst="rect">
            <a:avLst/>
          </a:prstGeom>
        </p:spPr>
      </p:pic>
    </p:spTree>
    <p:extLst>
      <p:ext uri="{BB962C8B-B14F-4D97-AF65-F5344CB8AC3E}">
        <p14:creationId xmlns:p14="http://schemas.microsoft.com/office/powerpoint/2010/main" val="177207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3411505" y="923101"/>
            <a:ext cx="7161421" cy="4689133"/>
          </a:xfrm>
          <a:noFill/>
          <a:ln>
            <a:noFill/>
          </a:ln>
        </p:spPr>
        <p:style>
          <a:lnRef idx="0">
            <a:scrgbClr r="0" g="0" b="0"/>
          </a:lnRef>
          <a:fillRef idx="0">
            <a:scrgbClr r="0" g="0" b="0"/>
          </a:fillRef>
          <a:effectRef idx="0">
            <a:scrgbClr r="0" g="0" b="0"/>
          </a:effectRef>
          <a:fontRef idx="minor">
            <a:schemeClr val="accent6"/>
          </a:fontRef>
        </p:style>
        <p:txBody>
          <a:bodyPr>
            <a:normAutofit/>
          </a:bodyPr>
          <a:lstStyle/>
          <a:p>
            <a:r>
              <a:rPr lang="es-ES" sz="2400" dirty="0">
                <a:solidFill>
                  <a:schemeClr val="tx1"/>
                </a:solidFill>
              </a:rPr>
              <a:t>Las actividades que voy a trabajar son… </a:t>
            </a:r>
            <a:endParaRPr lang="es-MX" sz="2400" dirty="0">
              <a:solidFill>
                <a:schemeClr val="tx1"/>
              </a:solidFill>
            </a:endParaRPr>
          </a:p>
          <a:p>
            <a:r>
              <a:rPr lang="es-ES" sz="2400" dirty="0">
                <a:solidFill>
                  <a:schemeClr val="tx1"/>
                </a:solidFill>
              </a:rPr>
              <a:t>1</a:t>
            </a:r>
            <a:r>
              <a:rPr lang="es-ES" sz="2400" dirty="0" smtClean="0">
                <a:solidFill>
                  <a:schemeClr val="tx1"/>
                </a:solidFill>
              </a:rPr>
              <a:t>.- </a:t>
            </a:r>
            <a:r>
              <a:rPr lang="es-ES" sz="2400" dirty="0">
                <a:solidFill>
                  <a:schemeClr val="tx1"/>
                </a:solidFill>
              </a:rPr>
              <a:t>Con la información anterior empieza a diseñar tu texto donde expongas tus </a:t>
            </a:r>
            <a:r>
              <a:rPr lang="es-ES" sz="2400" dirty="0" smtClean="0">
                <a:solidFill>
                  <a:schemeClr val="tx1"/>
                </a:solidFill>
              </a:rPr>
              <a:t>resultados</a:t>
            </a:r>
            <a:r>
              <a:rPr lang="es-ES" sz="2400" dirty="0">
                <a:solidFill>
                  <a:schemeClr val="tx1"/>
                </a:solidFill>
              </a:rPr>
              <a:t> </a:t>
            </a:r>
            <a:r>
              <a:rPr lang="es-ES" sz="2400" dirty="0" smtClean="0">
                <a:solidFill>
                  <a:schemeClr val="tx1"/>
                </a:solidFill>
              </a:rPr>
              <a:t>este es tu primer borrador.</a:t>
            </a:r>
          </a:p>
          <a:p>
            <a:r>
              <a:rPr lang="es-ES" sz="2400" dirty="0" smtClean="0">
                <a:solidFill>
                  <a:schemeClr val="tx1"/>
                </a:solidFill>
              </a:rPr>
              <a:t> </a:t>
            </a:r>
            <a:r>
              <a:rPr lang="es-ES" sz="2400" dirty="0">
                <a:solidFill>
                  <a:schemeClr val="tx1"/>
                </a:solidFill>
              </a:rPr>
              <a:t>Te puedes apoyar de las preguntas pág. 148 y 149 de tu libro.</a:t>
            </a:r>
            <a:endParaRPr lang="es-MX" sz="2400" dirty="0">
              <a:solidFill>
                <a:schemeClr val="tx1"/>
              </a:solidFill>
            </a:endParaRPr>
          </a:p>
          <a:p>
            <a:pPr marL="45720" indent="0">
              <a:buNone/>
            </a:pPr>
            <a:endParaRPr lang="es-ES" noProof="1">
              <a:ln w="0"/>
              <a:solidFill>
                <a:schemeClr val="tx1"/>
              </a:solidFill>
              <a:effectLst>
                <a:outerShdw blurRad="38100" dist="19050" dir="2700000" algn="tl" rotWithShape="0">
                  <a:schemeClr val="dk1">
                    <a:alpha val="40000"/>
                  </a:schemeClr>
                </a:outerShdw>
              </a:effectLst>
            </a:endParaRPr>
          </a:p>
          <a:p>
            <a:pPr marL="45720" indent="0">
              <a:buNone/>
            </a:pPr>
            <a:endParaRPr lang="es-ES" noProof="1">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1610304" y="0"/>
            <a:ext cx="9479942" cy="607659"/>
          </a:xfrm>
        </p:spPr>
        <p:txBody>
          <a:bodyPr>
            <a:normAutofit/>
          </a:bodyPr>
          <a:lstStyle/>
          <a:p>
            <a:r>
              <a:rPr lang="es-ES" sz="2000" b="1" noProof="1"/>
              <a:t>Asignatura:  ESPAÑOL   </a:t>
            </a:r>
            <a:r>
              <a:rPr lang="es-ES" sz="2000" b="1" noProof="1" smtClean="0"/>
              <a:t>                   </a:t>
            </a:r>
            <a:r>
              <a:rPr lang="es-ES" sz="1300" noProof="1" smtClean="0"/>
              <a:t>                                                                                                                                </a:t>
            </a:r>
            <a:r>
              <a:rPr lang="es-ES" sz="1300" b="1" noProof="1"/>
              <a:t>DEPG-F5</a:t>
            </a:r>
            <a:endParaRPr lang="es-ES" sz="1300" b="1" noProof="1">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E6D06574-B0BF-4B45-842C-9A48E4A04AF5}"/>
              </a:ext>
            </a:extLst>
          </p:cNvPr>
          <p:cNvSpPr txBox="1"/>
          <p:nvPr/>
        </p:nvSpPr>
        <p:spPr>
          <a:xfrm>
            <a:off x="170576" y="923102"/>
            <a:ext cx="2416030" cy="1261884"/>
          </a:xfrm>
          <a:prstGeom prst="rect">
            <a:avLst/>
          </a:prstGeom>
          <a:solidFill>
            <a:schemeClr val="accent4">
              <a:lumMod val="60000"/>
              <a:lumOff val="40000"/>
            </a:schemeClr>
          </a:solidFill>
        </p:spPr>
        <p:txBody>
          <a:bodyPr wrap="square" rtlCol="0">
            <a:spAutoFit/>
          </a:bodyPr>
          <a:lstStyle/>
          <a:p>
            <a:r>
              <a:rPr lang="es-ES" sz="1200" b="1" noProof="1"/>
              <a:t>Lo que aprenderé …</a:t>
            </a:r>
          </a:p>
          <a:p>
            <a:endParaRPr lang="es-ES" noProof="1"/>
          </a:p>
          <a:p>
            <a:r>
              <a:rPr lang="es-ES" sz="1400" noProof="1" smtClean="0"/>
              <a:t>Elaborar y aplicar una encuesta a mi familia.</a:t>
            </a:r>
            <a:endParaRPr lang="es-ES" sz="1400" noProof="1"/>
          </a:p>
          <a:p>
            <a:endParaRPr lang="es-ES" noProof="1"/>
          </a:p>
        </p:txBody>
      </p:sp>
      <p:sp>
        <p:nvSpPr>
          <p:cNvPr id="12" name="CuadroTexto 11">
            <a:extLst>
              <a:ext uri="{FF2B5EF4-FFF2-40B4-BE49-F238E27FC236}">
                <a16:creationId xmlns:a16="http://schemas.microsoft.com/office/drawing/2014/main" id="{C24085C9-3A0F-4C84-9F67-BB74BA178E65}"/>
              </a:ext>
            </a:extLst>
          </p:cNvPr>
          <p:cNvSpPr txBox="1"/>
          <p:nvPr/>
        </p:nvSpPr>
        <p:spPr>
          <a:xfrm>
            <a:off x="675311" y="2500429"/>
            <a:ext cx="2416031" cy="1200329"/>
          </a:xfrm>
          <a:prstGeom prst="rect">
            <a:avLst/>
          </a:prstGeom>
          <a:solidFill>
            <a:schemeClr val="accent3">
              <a:lumMod val="20000"/>
              <a:lumOff val="80000"/>
            </a:schemeClr>
          </a:solidFill>
        </p:spPr>
        <p:txBody>
          <a:bodyPr wrap="square" rtlCol="0">
            <a:spAutoFit/>
          </a:bodyPr>
          <a:lstStyle/>
          <a:p>
            <a:r>
              <a:rPr lang="es-ES" sz="1200" b="1" noProof="1"/>
              <a:t>Los materiales que necesito …</a:t>
            </a:r>
          </a:p>
          <a:p>
            <a:r>
              <a:rPr lang="es-ES" sz="1400" dirty="0"/>
              <a:t>Lápiz, goma, sacapuntas, libreta, libro de actividades, colores, </a:t>
            </a:r>
            <a:r>
              <a:rPr lang="es-ES" sz="1400" dirty="0" smtClean="0"/>
              <a:t>regla.</a:t>
            </a:r>
            <a:endParaRPr lang="es-ES" sz="1400" noProof="1"/>
          </a:p>
          <a:p>
            <a:endParaRPr lang="es-ES" noProof="1"/>
          </a:p>
        </p:txBody>
      </p:sp>
      <p:sp>
        <p:nvSpPr>
          <p:cNvPr id="13" name="CuadroTexto 12">
            <a:extLst>
              <a:ext uri="{FF2B5EF4-FFF2-40B4-BE49-F238E27FC236}">
                <a16:creationId xmlns:a16="http://schemas.microsoft.com/office/drawing/2014/main" id="{EF9FCEFA-A133-43DA-96BF-FD01EF38D226}"/>
              </a:ext>
            </a:extLst>
          </p:cNvPr>
          <p:cNvSpPr txBox="1"/>
          <p:nvPr/>
        </p:nvSpPr>
        <p:spPr>
          <a:xfrm>
            <a:off x="675311" y="4074706"/>
            <a:ext cx="2416030" cy="1261884"/>
          </a:xfrm>
          <a:prstGeom prst="rect">
            <a:avLst/>
          </a:prstGeom>
          <a:solidFill>
            <a:schemeClr val="accent2">
              <a:lumMod val="20000"/>
              <a:lumOff val="80000"/>
            </a:schemeClr>
          </a:solidFill>
        </p:spPr>
        <p:txBody>
          <a:bodyPr wrap="square" rtlCol="0">
            <a:spAutoFit/>
          </a:bodyPr>
          <a:lstStyle/>
          <a:p>
            <a:r>
              <a:rPr lang="es-ES" sz="1200" b="1" noProof="1"/>
              <a:t>Mi producto será…</a:t>
            </a:r>
          </a:p>
          <a:p>
            <a:r>
              <a:rPr lang="es-ES" sz="1400" noProof="1" smtClean="0"/>
              <a:t>Primer borrador de tus resultados.</a:t>
            </a:r>
            <a:endParaRPr lang="es-ES" noProof="1"/>
          </a:p>
          <a:p>
            <a:endParaRPr lang="es-ES" noProof="1"/>
          </a:p>
          <a:p>
            <a:endParaRPr lang="es-ES" noProof="1"/>
          </a:p>
        </p:txBody>
      </p:sp>
      <p:sp>
        <p:nvSpPr>
          <p:cNvPr id="14" name="CuadroTexto 13">
            <a:extLst>
              <a:ext uri="{FF2B5EF4-FFF2-40B4-BE49-F238E27FC236}">
                <a16:creationId xmlns:a16="http://schemas.microsoft.com/office/drawing/2014/main" id="{26C80B0D-49AA-407B-BA1D-7975BDC27504}"/>
              </a:ext>
            </a:extLst>
          </p:cNvPr>
          <p:cNvSpPr txBox="1"/>
          <p:nvPr/>
        </p:nvSpPr>
        <p:spPr>
          <a:xfrm>
            <a:off x="6211563" y="5802872"/>
            <a:ext cx="4361363" cy="954107"/>
          </a:xfrm>
          <a:prstGeom prst="rect">
            <a:avLst/>
          </a:prstGeom>
          <a:noFill/>
        </p:spPr>
        <p:txBody>
          <a:bodyPr wrap="square" rtlCol="0">
            <a:spAutoFit/>
          </a:bodyPr>
          <a:lstStyle/>
          <a:p>
            <a:r>
              <a:rPr lang="es-ES" sz="1400" b="1" noProof="1"/>
              <a:t>Si requiero apoyo …</a:t>
            </a:r>
          </a:p>
          <a:p>
            <a:r>
              <a:rPr lang="es-ES" sz="1400" dirty="0"/>
              <a:t>Pedirle a mi familiar apoyo o sugerencias de </a:t>
            </a:r>
            <a:r>
              <a:rPr lang="es-ES" sz="1400" dirty="0" smtClean="0"/>
              <a:t>como redactar el texto..</a:t>
            </a:r>
            <a:endParaRPr lang="es-ES" sz="1400" noProof="1"/>
          </a:p>
          <a:p>
            <a:endParaRPr lang="es-ES" sz="1400" noProof="1"/>
          </a:p>
        </p:txBody>
      </p:sp>
      <p:sp>
        <p:nvSpPr>
          <p:cNvPr id="15" name="CuadroTexto 14">
            <a:extLst>
              <a:ext uri="{FF2B5EF4-FFF2-40B4-BE49-F238E27FC236}">
                <a16:creationId xmlns:a16="http://schemas.microsoft.com/office/drawing/2014/main" id="{AC5E5C9E-EF2C-402C-8825-D16C6E02589E}"/>
              </a:ext>
            </a:extLst>
          </p:cNvPr>
          <p:cNvSpPr txBox="1"/>
          <p:nvPr/>
        </p:nvSpPr>
        <p:spPr>
          <a:xfrm>
            <a:off x="545282" y="5710539"/>
            <a:ext cx="5092119" cy="492443"/>
          </a:xfrm>
          <a:prstGeom prst="rect">
            <a:avLst/>
          </a:prstGeom>
          <a:noFill/>
        </p:spPr>
        <p:txBody>
          <a:bodyPr wrap="square" rtlCol="0">
            <a:spAutoFit/>
          </a:bodyPr>
          <a:lstStyle/>
          <a:p>
            <a:r>
              <a:rPr lang="es-ES" sz="1200" b="1" noProof="1"/>
              <a:t>Para saber más …</a:t>
            </a:r>
          </a:p>
          <a:p>
            <a:r>
              <a:rPr lang="es-ES" sz="1400" dirty="0"/>
              <a:t>Ejemplos de cómo hacer un reporte de encuesta en internet.</a:t>
            </a:r>
            <a:endParaRPr lang="es-MX" sz="1400" dirty="0"/>
          </a:p>
        </p:txBody>
      </p:sp>
    </p:spTree>
    <p:extLst>
      <p:ext uri="{BB962C8B-B14F-4D97-AF65-F5344CB8AC3E}">
        <p14:creationId xmlns:p14="http://schemas.microsoft.com/office/powerpoint/2010/main" val="51907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2869032" y="914399"/>
            <a:ext cx="8921915" cy="4295163"/>
          </a:xfrm>
          <a:noFill/>
          <a:ln>
            <a:noFill/>
          </a:ln>
        </p:spPr>
        <p:style>
          <a:lnRef idx="0">
            <a:scrgbClr r="0" g="0" b="0"/>
          </a:lnRef>
          <a:fillRef idx="0">
            <a:scrgbClr r="0" g="0" b="0"/>
          </a:fillRef>
          <a:effectRef idx="0">
            <a:scrgbClr r="0" g="0" b="0"/>
          </a:effectRef>
          <a:fontRef idx="minor">
            <a:schemeClr val="accent6"/>
          </a:fontRef>
        </p:style>
        <p:txBody>
          <a:bodyPr>
            <a:normAutofit/>
          </a:bodyPr>
          <a:lstStyle/>
          <a:p>
            <a:endParaRPr lang="es-ES" sz="2800" dirty="0" smtClean="0">
              <a:solidFill>
                <a:schemeClr val="tx1"/>
              </a:solidFill>
            </a:endParaRPr>
          </a:p>
          <a:p>
            <a:r>
              <a:rPr lang="es-ES" sz="2800" dirty="0">
                <a:solidFill>
                  <a:schemeClr val="tx1"/>
                </a:solidFill>
              </a:rPr>
              <a:t>Las actividades que voy a trabajar son… </a:t>
            </a:r>
            <a:endParaRPr lang="es-ES" sz="2800" dirty="0" smtClean="0">
              <a:solidFill>
                <a:schemeClr val="tx1"/>
              </a:solidFill>
            </a:endParaRPr>
          </a:p>
          <a:p>
            <a:r>
              <a:rPr lang="es-ES" sz="2800" dirty="0" smtClean="0">
                <a:solidFill>
                  <a:schemeClr val="tx1"/>
                </a:solidFill>
              </a:rPr>
              <a:t>1.- Con </a:t>
            </a:r>
            <a:r>
              <a:rPr lang="es-ES" sz="2800" dirty="0">
                <a:solidFill>
                  <a:schemeClr val="tx1"/>
                </a:solidFill>
              </a:rPr>
              <a:t>las peguntas realizadas en la encuesta de español </a:t>
            </a:r>
            <a:r>
              <a:rPr lang="es-ES" sz="2800" dirty="0" smtClean="0">
                <a:solidFill>
                  <a:schemeClr val="tx1"/>
                </a:solidFill>
              </a:rPr>
              <a:t> que aplicaste a tu familia elabora </a:t>
            </a:r>
            <a:r>
              <a:rPr lang="es-ES" sz="2800" dirty="0">
                <a:solidFill>
                  <a:schemeClr val="tx1"/>
                </a:solidFill>
              </a:rPr>
              <a:t>tus graficas de los </a:t>
            </a:r>
            <a:r>
              <a:rPr lang="es-ES" sz="2800" dirty="0" smtClean="0">
                <a:solidFill>
                  <a:schemeClr val="tx1"/>
                </a:solidFill>
              </a:rPr>
              <a:t>resultados puede ser de pastel o de barras según tu consideres.</a:t>
            </a:r>
            <a:endParaRPr lang="es-MX" sz="1400" dirty="0">
              <a:solidFill>
                <a:schemeClr val="tx1"/>
              </a:solidFill>
            </a:endParaRPr>
          </a:p>
          <a:p>
            <a:pPr marL="45720" indent="0">
              <a:buNone/>
            </a:pPr>
            <a:endParaRPr lang="es-ES" sz="1400" dirty="0" smtClean="0">
              <a:solidFill>
                <a:schemeClr val="tx1"/>
              </a:solidFill>
            </a:endParaRPr>
          </a:p>
        </p:txBody>
      </p:sp>
      <p:sp>
        <p:nvSpPr>
          <p:cNvPr id="2" name="Title 1"/>
          <p:cNvSpPr>
            <a:spLocks noGrp="1"/>
          </p:cNvSpPr>
          <p:nvPr>
            <p:ph type="title"/>
          </p:nvPr>
        </p:nvSpPr>
        <p:spPr>
          <a:xfrm>
            <a:off x="1610304" y="143470"/>
            <a:ext cx="3548925" cy="498509"/>
          </a:xfrm>
        </p:spPr>
        <p:txBody>
          <a:bodyPr>
            <a:normAutofit/>
          </a:bodyPr>
          <a:lstStyle/>
          <a:p>
            <a:r>
              <a:rPr lang="es-ES" sz="2000" b="1" noProof="1"/>
              <a:t>Asignatura: MATEMÁTICAS</a:t>
            </a:r>
            <a:endParaRPr lang="es-ES" sz="1300" noProof="1"/>
          </a:p>
        </p:txBody>
      </p:sp>
      <p:sp>
        <p:nvSpPr>
          <p:cNvPr id="9" name="CuadroTexto 8">
            <a:extLst>
              <a:ext uri="{FF2B5EF4-FFF2-40B4-BE49-F238E27FC236}">
                <a16:creationId xmlns:a16="http://schemas.microsoft.com/office/drawing/2014/main" id="{E6D06574-B0BF-4B45-842C-9A48E4A04AF5}"/>
              </a:ext>
            </a:extLst>
          </p:cNvPr>
          <p:cNvSpPr txBox="1"/>
          <p:nvPr/>
        </p:nvSpPr>
        <p:spPr>
          <a:xfrm>
            <a:off x="410622" y="1049755"/>
            <a:ext cx="1935935" cy="1015663"/>
          </a:xfrm>
          <a:prstGeom prst="rect">
            <a:avLst/>
          </a:prstGeom>
          <a:solidFill>
            <a:schemeClr val="accent4">
              <a:lumMod val="60000"/>
              <a:lumOff val="40000"/>
            </a:schemeClr>
          </a:solidFill>
        </p:spPr>
        <p:txBody>
          <a:bodyPr wrap="square" rtlCol="0">
            <a:spAutoFit/>
          </a:bodyPr>
          <a:lstStyle/>
          <a:p>
            <a:pPr algn="just"/>
            <a:r>
              <a:rPr lang="es-ES" sz="1200" b="1" noProof="1"/>
              <a:t>Lo que aprenderé </a:t>
            </a:r>
            <a:r>
              <a:rPr lang="es-ES" sz="1200" b="1" noProof="1" smtClean="0"/>
              <a:t>… </a:t>
            </a:r>
            <a:r>
              <a:rPr lang="es-ES" sz="1200" dirty="0"/>
              <a:t>Resuelve problemas que implican leer o representar información en gráfica de barra.</a:t>
            </a:r>
            <a:endParaRPr lang="es-MX" sz="1200" dirty="0"/>
          </a:p>
        </p:txBody>
      </p:sp>
      <p:sp>
        <p:nvSpPr>
          <p:cNvPr id="12" name="CuadroTexto 11">
            <a:extLst>
              <a:ext uri="{FF2B5EF4-FFF2-40B4-BE49-F238E27FC236}">
                <a16:creationId xmlns:a16="http://schemas.microsoft.com/office/drawing/2014/main" id="{C24085C9-3A0F-4C84-9F67-BB74BA178E65}"/>
              </a:ext>
            </a:extLst>
          </p:cNvPr>
          <p:cNvSpPr txBox="1"/>
          <p:nvPr/>
        </p:nvSpPr>
        <p:spPr>
          <a:xfrm>
            <a:off x="545281" y="2482656"/>
            <a:ext cx="2323751" cy="461665"/>
          </a:xfrm>
          <a:prstGeom prst="rect">
            <a:avLst/>
          </a:prstGeom>
          <a:solidFill>
            <a:schemeClr val="accent3">
              <a:lumMod val="20000"/>
              <a:lumOff val="80000"/>
            </a:schemeClr>
          </a:solidFill>
        </p:spPr>
        <p:txBody>
          <a:bodyPr wrap="square" rtlCol="0">
            <a:spAutoFit/>
          </a:bodyPr>
          <a:lstStyle/>
          <a:p>
            <a:r>
              <a:rPr lang="es-ES" sz="1200" b="1" noProof="1"/>
              <a:t>Los materiales que necesito …</a:t>
            </a:r>
          </a:p>
          <a:p>
            <a:r>
              <a:rPr lang="es-ES" sz="1200" noProof="1" smtClean="0"/>
              <a:t>Libro, libreta, lápiz, goma.</a:t>
            </a:r>
            <a:endParaRPr lang="es-ES" sz="1200" noProof="1"/>
          </a:p>
        </p:txBody>
      </p:sp>
      <p:sp>
        <p:nvSpPr>
          <p:cNvPr id="13" name="CuadroTexto 12">
            <a:extLst>
              <a:ext uri="{FF2B5EF4-FFF2-40B4-BE49-F238E27FC236}">
                <a16:creationId xmlns:a16="http://schemas.microsoft.com/office/drawing/2014/main" id="{EF9FCEFA-A133-43DA-96BF-FD01EF38D226}"/>
              </a:ext>
            </a:extLst>
          </p:cNvPr>
          <p:cNvSpPr txBox="1"/>
          <p:nvPr/>
        </p:nvSpPr>
        <p:spPr>
          <a:xfrm>
            <a:off x="216715" y="4092208"/>
            <a:ext cx="2323750" cy="1107996"/>
          </a:xfrm>
          <a:prstGeom prst="rect">
            <a:avLst/>
          </a:prstGeom>
          <a:solidFill>
            <a:schemeClr val="accent2">
              <a:lumMod val="20000"/>
              <a:lumOff val="80000"/>
            </a:schemeClr>
          </a:solidFill>
        </p:spPr>
        <p:txBody>
          <a:bodyPr wrap="square" rtlCol="0">
            <a:spAutoFit/>
          </a:bodyPr>
          <a:lstStyle/>
          <a:p>
            <a:r>
              <a:rPr lang="es-ES" sz="1200" b="1" noProof="1"/>
              <a:t>Mi producto será…</a:t>
            </a:r>
          </a:p>
          <a:p>
            <a:r>
              <a:rPr lang="es-ES" sz="1200" noProof="1" smtClean="0"/>
              <a:t>Gráficas elaboradas de tu encuesta.</a:t>
            </a:r>
            <a:endParaRPr lang="es-ES" sz="1200" noProof="1"/>
          </a:p>
          <a:p>
            <a:endParaRPr lang="es-ES" sz="1200" noProof="1"/>
          </a:p>
          <a:p>
            <a:endParaRPr lang="es-ES" noProof="1"/>
          </a:p>
        </p:txBody>
      </p:sp>
      <p:sp>
        <p:nvSpPr>
          <p:cNvPr id="14" name="CuadroTexto 13">
            <a:extLst>
              <a:ext uri="{FF2B5EF4-FFF2-40B4-BE49-F238E27FC236}">
                <a16:creationId xmlns:a16="http://schemas.microsoft.com/office/drawing/2014/main" id="{26C80B0D-49AA-407B-BA1D-7975BDC27504}"/>
              </a:ext>
            </a:extLst>
          </p:cNvPr>
          <p:cNvSpPr txBox="1"/>
          <p:nvPr/>
        </p:nvSpPr>
        <p:spPr>
          <a:xfrm>
            <a:off x="7285354" y="5481982"/>
            <a:ext cx="4361363" cy="1261884"/>
          </a:xfrm>
          <a:prstGeom prst="rect">
            <a:avLst/>
          </a:prstGeom>
          <a:noFill/>
        </p:spPr>
        <p:txBody>
          <a:bodyPr wrap="square" rtlCol="0">
            <a:spAutoFit/>
          </a:bodyPr>
          <a:lstStyle/>
          <a:p>
            <a:r>
              <a:rPr lang="es-ES" sz="1200" b="1" noProof="1"/>
              <a:t>Si requiero apoyo …</a:t>
            </a:r>
          </a:p>
          <a:p>
            <a:r>
              <a:rPr lang="es-ES" sz="1400" noProof="1" smtClean="0"/>
              <a:t>Si lo necesitas pide apoyo a un familiar para hacer tus graficas.</a:t>
            </a:r>
            <a:endParaRPr lang="es-ES" sz="1400" noProof="1"/>
          </a:p>
          <a:p>
            <a:endParaRPr lang="es-ES" noProof="1"/>
          </a:p>
          <a:p>
            <a:endParaRPr lang="es-ES" noProof="1"/>
          </a:p>
        </p:txBody>
      </p:sp>
      <p:sp>
        <p:nvSpPr>
          <p:cNvPr id="15" name="CuadroTexto 14">
            <a:extLst>
              <a:ext uri="{FF2B5EF4-FFF2-40B4-BE49-F238E27FC236}">
                <a16:creationId xmlns:a16="http://schemas.microsoft.com/office/drawing/2014/main" id="{AC5E5C9E-EF2C-402C-8825-D16C6E02589E}"/>
              </a:ext>
            </a:extLst>
          </p:cNvPr>
          <p:cNvSpPr txBox="1"/>
          <p:nvPr/>
        </p:nvSpPr>
        <p:spPr>
          <a:xfrm>
            <a:off x="545283" y="5791200"/>
            <a:ext cx="5092119" cy="646331"/>
          </a:xfrm>
          <a:prstGeom prst="rect">
            <a:avLst/>
          </a:prstGeom>
          <a:noFill/>
        </p:spPr>
        <p:txBody>
          <a:bodyPr wrap="square" rtlCol="0">
            <a:spAutoFit/>
          </a:bodyPr>
          <a:lstStyle/>
          <a:p>
            <a:r>
              <a:rPr lang="es-ES" sz="1200" b="1" noProof="1"/>
              <a:t>Para saber más …</a:t>
            </a:r>
          </a:p>
          <a:p>
            <a:r>
              <a:rPr lang="es-ES" sz="1200" dirty="0"/>
              <a:t>Investiga elementos de las gráficas de barras o de pastel en internet o revistas</a:t>
            </a:r>
            <a:r>
              <a:rPr lang="es-ES" sz="1200" dirty="0" smtClean="0"/>
              <a:t>.</a:t>
            </a:r>
            <a:endParaRPr lang="es-MX" sz="1200" dirty="0"/>
          </a:p>
        </p:txBody>
      </p:sp>
      <p:sp>
        <p:nvSpPr>
          <p:cNvPr id="3" name="CuadroTexto 2">
            <a:extLst>
              <a:ext uri="{FF2B5EF4-FFF2-40B4-BE49-F238E27FC236}">
                <a16:creationId xmlns:a16="http://schemas.microsoft.com/office/drawing/2014/main" id="{59EE2E33-6BF1-4FBF-9223-BF11CC47C315}"/>
              </a:ext>
            </a:extLst>
          </p:cNvPr>
          <p:cNvSpPr txBox="1"/>
          <p:nvPr/>
        </p:nvSpPr>
        <p:spPr>
          <a:xfrm>
            <a:off x="10183219" y="332761"/>
            <a:ext cx="796954" cy="276999"/>
          </a:xfrm>
          <a:prstGeom prst="rect">
            <a:avLst/>
          </a:prstGeom>
          <a:noFill/>
        </p:spPr>
        <p:txBody>
          <a:bodyPr wrap="square" rtlCol="0">
            <a:spAutoFit/>
          </a:bodyPr>
          <a:lstStyle/>
          <a:p>
            <a:r>
              <a:rPr lang="es-ES" sz="1200" noProof="1">
                <a:effectLst>
                  <a:outerShdw blurRad="38100" dist="38100" dir="2700000" algn="tl">
                    <a:srgbClr val="000000">
                      <a:alpha val="43137"/>
                    </a:srgbClr>
                  </a:outerShdw>
                </a:effectLst>
              </a:rPr>
              <a:t>DEPG-F5</a:t>
            </a:r>
            <a:endParaRPr lang="es-MX"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512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2869032" y="914399"/>
            <a:ext cx="7944377" cy="4295163"/>
          </a:xfrm>
          <a:noFill/>
          <a:ln>
            <a:noFill/>
          </a:ln>
        </p:spPr>
        <p:style>
          <a:lnRef idx="0">
            <a:scrgbClr r="0" g="0" b="0"/>
          </a:lnRef>
          <a:fillRef idx="0">
            <a:scrgbClr r="0" g="0" b="0"/>
          </a:fillRef>
          <a:effectRef idx="0">
            <a:scrgbClr r="0" g="0" b="0"/>
          </a:effectRef>
          <a:fontRef idx="minor">
            <a:schemeClr val="accent6"/>
          </a:fontRef>
        </p:style>
        <p:txBody>
          <a:bodyPr>
            <a:normAutofit/>
          </a:bodyPr>
          <a:lstStyle/>
          <a:p>
            <a:pPr algn="just"/>
            <a:r>
              <a:rPr lang="es-MX" sz="3200" dirty="0">
                <a:solidFill>
                  <a:schemeClr val="tx1"/>
                </a:solidFill>
              </a:rPr>
              <a:t>Las actividades que voy a trabajar son….</a:t>
            </a:r>
          </a:p>
          <a:p>
            <a:pPr algn="just"/>
            <a:r>
              <a:rPr lang="es-MX" sz="3200" dirty="0" smtClean="0">
                <a:solidFill>
                  <a:schemeClr val="tx1"/>
                </a:solidFill>
              </a:rPr>
              <a:t>1.- </a:t>
            </a:r>
            <a:r>
              <a:rPr lang="es-MX" sz="3200" dirty="0">
                <a:solidFill>
                  <a:schemeClr val="tx1"/>
                </a:solidFill>
              </a:rPr>
              <a:t>Investiga que es seguridad social y </a:t>
            </a:r>
            <a:r>
              <a:rPr lang="es-MX" sz="3200" dirty="0" smtClean="0">
                <a:solidFill>
                  <a:schemeClr val="tx1"/>
                </a:solidFill>
              </a:rPr>
              <a:t>escribe </a:t>
            </a:r>
            <a:r>
              <a:rPr lang="es-MX" sz="3200" dirty="0">
                <a:solidFill>
                  <a:schemeClr val="tx1"/>
                </a:solidFill>
              </a:rPr>
              <a:t>un pequeño concepto.</a:t>
            </a:r>
          </a:p>
          <a:p>
            <a:pPr algn="just"/>
            <a:r>
              <a:rPr lang="es-MX" sz="3200" dirty="0">
                <a:solidFill>
                  <a:schemeClr val="tx1"/>
                </a:solidFill>
              </a:rPr>
              <a:t>2</a:t>
            </a:r>
            <a:r>
              <a:rPr lang="es-MX" sz="3200" dirty="0" smtClean="0">
                <a:solidFill>
                  <a:schemeClr val="tx1"/>
                </a:solidFill>
              </a:rPr>
              <a:t>.- </a:t>
            </a:r>
            <a:r>
              <a:rPr lang="es-MX" sz="3200" dirty="0">
                <a:solidFill>
                  <a:schemeClr val="tx1"/>
                </a:solidFill>
              </a:rPr>
              <a:t>Leer pág. 137 del </a:t>
            </a:r>
            <a:r>
              <a:rPr lang="es-MX" sz="3200" dirty="0" smtClean="0">
                <a:solidFill>
                  <a:schemeClr val="tx1"/>
                </a:solidFill>
              </a:rPr>
              <a:t>libro, </a:t>
            </a:r>
            <a:r>
              <a:rPr lang="es-MX" sz="3200" dirty="0">
                <a:solidFill>
                  <a:schemeClr val="tx1"/>
                </a:solidFill>
              </a:rPr>
              <a:t>subraya lo más importante </a:t>
            </a:r>
            <a:r>
              <a:rPr lang="es-MX" sz="3200" dirty="0" smtClean="0">
                <a:solidFill>
                  <a:schemeClr val="tx1"/>
                </a:solidFill>
              </a:rPr>
              <a:t>, </a:t>
            </a:r>
            <a:r>
              <a:rPr lang="es-MX" sz="3200" dirty="0">
                <a:solidFill>
                  <a:schemeClr val="tx1"/>
                </a:solidFill>
              </a:rPr>
              <a:t>identifica y elabora una lista de los avances que permanecen actualmente</a:t>
            </a:r>
            <a:r>
              <a:rPr lang="es-MX" sz="3200" dirty="0" smtClean="0">
                <a:solidFill>
                  <a:schemeClr val="tx1"/>
                </a:solidFill>
              </a:rPr>
              <a:t>.</a:t>
            </a:r>
            <a:endParaRPr lang="es-MX" sz="3200" dirty="0">
              <a:solidFill>
                <a:schemeClr val="tx1"/>
              </a:solidFill>
            </a:endParaRPr>
          </a:p>
        </p:txBody>
      </p:sp>
      <p:sp>
        <p:nvSpPr>
          <p:cNvPr id="2" name="Title 1"/>
          <p:cNvSpPr>
            <a:spLocks noGrp="1"/>
          </p:cNvSpPr>
          <p:nvPr>
            <p:ph type="title"/>
          </p:nvPr>
        </p:nvSpPr>
        <p:spPr>
          <a:xfrm>
            <a:off x="1610304" y="143470"/>
            <a:ext cx="4119377" cy="498509"/>
          </a:xfrm>
        </p:spPr>
        <p:txBody>
          <a:bodyPr>
            <a:normAutofit/>
          </a:bodyPr>
          <a:lstStyle/>
          <a:p>
            <a:r>
              <a:rPr lang="es-ES" sz="2000" b="1" noProof="1"/>
              <a:t>Asignatura: HISTORIA </a:t>
            </a:r>
            <a:endParaRPr lang="es-ES" sz="1300" noProof="1"/>
          </a:p>
        </p:txBody>
      </p:sp>
      <p:sp>
        <p:nvSpPr>
          <p:cNvPr id="9" name="CuadroTexto 8">
            <a:extLst>
              <a:ext uri="{FF2B5EF4-FFF2-40B4-BE49-F238E27FC236}">
                <a16:creationId xmlns:a16="http://schemas.microsoft.com/office/drawing/2014/main" id="{E6D06574-B0BF-4B45-842C-9A48E4A04AF5}"/>
              </a:ext>
            </a:extLst>
          </p:cNvPr>
          <p:cNvSpPr txBox="1"/>
          <p:nvPr/>
        </p:nvSpPr>
        <p:spPr>
          <a:xfrm>
            <a:off x="216715" y="923437"/>
            <a:ext cx="2323751" cy="1115690"/>
          </a:xfrm>
          <a:prstGeom prst="rect">
            <a:avLst/>
          </a:prstGeom>
          <a:solidFill>
            <a:schemeClr val="accent4">
              <a:lumMod val="60000"/>
              <a:lumOff val="40000"/>
            </a:schemeClr>
          </a:solidFill>
        </p:spPr>
        <p:txBody>
          <a:bodyPr wrap="square" rtlCol="0">
            <a:spAutoFit/>
          </a:bodyPr>
          <a:lstStyle/>
          <a:p>
            <a:r>
              <a:rPr lang="es-ES" sz="1050" b="1" noProof="1"/>
              <a:t>Lo que aprenderé …</a:t>
            </a:r>
          </a:p>
          <a:p>
            <a:pPr algn="just"/>
            <a:r>
              <a:rPr lang="es-ES" sz="1400" noProof="1" smtClean="0"/>
              <a:t>Explica la importancia de la seguridad social y las causas de crecimiento demográfico</a:t>
            </a:r>
            <a:r>
              <a:rPr lang="es-ES" sz="1400" noProof="1"/>
              <a:t>.</a:t>
            </a:r>
            <a:endParaRPr lang="es-ES" sz="1400" noProof="1" smtClean="0"/>
          </a:p>
        </p:txBody>
      </p:sp>
      <p:sp>
        <p:nvSpPr>
          <p:cNvPr id="12" name="CuadroTexto 11">
            <a:extLst>
              <a:ext uri="{FF2B5EF4-FFF2-40B4-BE49-F238E27FC236}">
                <a16:creationId xmlns:a16="http://schemas.microsoft.com/office/drawing/2014/main" id="{C24085C9-3A0F-4C84-9F67-BB74BA178E65}"/>
              </a:ext>
            </a:extLst>
          </p:cNvPr>
          <p:cNvSpPr txBox="1"/>
          <p:nvPr/>
        </p:nvSpPr>
        <p:spPr>
          <a:xfrm>
            <a:off x="545281" y="2482656"/>
            <a:ext cx="2323751" cy="984885"/>
          </a:xfrm>
          <a:prstGeom prst="rect">
            <a:avLst/>
          </a:prstGeom>
          <a:solidFill>
            <a:schemeClr val="accent3">
              <a:lumMod val="20000"/>
              <a:lumOff val="80000"/>
            </a:schemeClr>
          </a:solidFill>
        </p:spPr>
        <p:txBody>
          <a:bodyPr wrap="square" rtlCol="0">
            <a:spAutoFit/>
          </a:bodyPr>
          <a:lstStyle/>
          <a:p>
            <a:r>
              <a:rPr lang="es-ES" sz="1000" b="1" noProof="1"/>
              <a:t>Los materiales que necesito …</a:t>
            </a:r>
          </a:p>
          <a:p>
            <a:pPr algn="just"/>
            <a:r>
              <a:rPr lang="es-ES" sz="1200" noProof="1" smtClean="0"/>
              <a:t>Libro, libreta, colores, diccionario.</a:t>
            </a:r>
            <a:endParaRPr lang="es-ES" sz="1200" noProof="1"/>
          </a:p>
          <a:p>
            <a:endParaRPr lang="es-ES" sz="1200" noProof="1"/>
          </a:p>
          <a:p>
            <a:endParaRPr lang="es-ES" sz="1200" noProof="1"/>
          </a:p>
        </p:txBody>
      </p:sp>
      <p:sp>
        <p:nvSpPr>
          <p:cNvPr id="13" name="CuadroTexto 12">
            <a:extLst>
              <a:ext uri="{FF2B5EF4-FFF2-40B4-BE49-F238E27FC236}">
                <a16:creationId xmlns:a16="http://schemas.microsoft.com/office/drawing/2014/main" id="{EF9FCEFA-A133-43DA-96BF-FD01EF38D226}"/>
              </a:ext>
            </a:extLst>
          </p:cNvPr>
          <p:cNvSpPr txBox="1"/>
          <p:nvPr/>
        </p:nvSpPr>
        <p:spPr>
          <a:xfrm>
            <a:off x="380999" y="4009233"/>
            <a:ext cx="2323750" cy="830997"/>
          </a:xfrm>
          <a:prstGeom prst="rect">
            <a:avLst/>
          </a:prstGeom>
          <a:solidFill>
            <a:schemeClr val="accent2">
              <a:lumMod val="20000"/>
              <a:lumOff val="80000"/>
            </a:schemeClr>
          </a:solidFill>
        </p:spPr>
        <p:txBody>
          <a:bodyPr wrap="square" rtlCol="0">
            <a:spAutoFit/>
          </a:bodyPr>
          <a:lstStyle/>
          <a:p>
            <a:r>
              <a:rPr lang="es-ES" sz="1200" noProof="1"/>
              <a:t>Mi producto será…</a:t>
            </a:r>
          </a:p>
          <a:p>
            <a:pPr algn="just"/>
            <a:r>
              <a:rPr lang="es-ES" sz="1200" noProof="1" smtClean="0"/>
              <a:t>Concepto de seguridad social</a:t>
            </a:r>
          </a:p>
          <a:p>
            <a:pPr algn="just"/>
            <a:r>
              <a:rPr lang="es-ES" sz="1200" noProof="1" smtClean="0"/>
              <a:t>Lista de avances que permanecen actualmente.</a:t>
            </a:r>
            <a:endParaRPr lang="es-ES" sz="1200" noProof="1"/>
          </a:p>
        </p:txBody>
      </p:sp>
      <p:sp>
        <p:nvSpPr>
          <p:cNvPr id="14" name="CuadroTexto 13">
            <a:extLst>
              <a:ext uri="{FF2B5EF4-FFF2-40B4-BE49-F238E27FC236}">
                <a16:creationId xmlns:a16="http://schemas.microsoft.com/office/drawing/2014/main" id="{26C80B0D-49AA-407B-BA1D-7975BDC27504}"/>
              </a:ext>
            </a:extLst>
          </p:cNvPr>
          <p:cNvSpPr txBox="1"/>
          <p:nvPr/>
        </p:nvSpPr>
        <p:spPr>
          <a:xfrm>
            <a:off x="7285354" y="5481982"/>
            <a:ext cx="4361363" cy="1115690"/>
          </a:xfrm>
          <a:prstGeom prst="rect">
            <a:avLst/>
          </a:prstGeom>
          <a:noFill/>
        </p:spPr>
        <p:txBody>
          <a:bodyPr wrap="square" rtlCol="0">
            <a:spAutoFit/>
          </a:bodyPr>
          <a:lstStyle/>
          <a:p>
            <a:r>
              <a:rPr lang="es-ES" sz="1050" b="1" noProof="1"/>
              <a:t>Si requiero apoyo </a:t>
            </a:r>
            <a:r>
              <a:rPr lang="es-ES" sz="1050" noProof="1"/>
              <a:t>…</a:t>
            </a:r>
          </a:p>
          <a:p>
            <a:pPr algn="just"/>
            <a:r>
              <a:rPr lang="es-ES" sz="1400" noProof="1" smtClean="0"/>
              <a:t>Platicar con el niño (a) sobre lo que actualmente prevalece según la lectura.</a:t>
            </a:r>
            <a:endParaRPr lang="es-ES" sz="1400" noProof="1"/>
          </a:p>
          <a:p>
            <a:endParaRPr lang="es-ES" sz="1400" noProof="1"/>
          </a:p>
          <a:p>
            <a:endParaRPr lang="es-ES" sz="1400" noProof="1"/>
          </a:p>
        </p:txBody>
      </p:sp>
      <p:sp>
        <p:nvSpPr>
          <p:cNvPr id="15" name="CuadroTexto 14">
            <a:extLst>
              <a:ext uri="{FF2B5EF4-FFF2-40B4-BE49-F238E27FC236}">
                <a16:creationId xmlns:a16="http://schemas.microsoft.com/office/drawing/2014/main" id="{AC5E5C9E-EF2C-402C-8825-D16C6E02589E}"/>
              </a:ext>
            </a:extLst>
          </p:cNvPr>
          <p:cNvSpPr txBox="1"/>
          <p:nvPr/>
        </p:nvSpPr>
        <p:spPr>
          <a:xfrm>
            <a:off x="545283" y="5791200"/>
            <a:ext cx="5092119" cy="684803"/>
          </a:xfrm>
          <a:prstGeom prst="rect">
            <a:avLst/>
          </a:prstGeom>
          <a:noFill/>
        </p:spPr>
        <p:txBody>
          <a:bodyPr wrap="square" rtlCol="0">
            <a:spAutoFit/>
          </a:bodyPr>
          <a:lstStyle/>
          <a:p>
            <a:r>
              <a:rPr lang="es-ES" sz="1050" b="1" noProof="1"/>
              <a:t>Para saber más …</a:t>
            </a:r>
          </a:p>
          <a:p>
            <a:r>
              <a:rPr lang="es-ES" sz="1400" noProof="1" smtClean="0"/>
              <a:t>Investigar seguridad social.</a:t>
            </a:r>
            <a:endParaRPr lang="es-ES" sz="1400" noProof="1"/>
          </a:p>
          <a:p>
            <a:endParaRPr lang="es-ES" sz="1400" noProof="1"/>
          </a:p>
        </p:txBody>
      </p:sp>
      <p:sp>
        <p:nvSpPr>
          <p:cNvPr id="3" name="CuadroTexto 2">
            <a:extLst>
              <a:ext uri="{FF2B5EF4-FFF2-40B4-BE49-F238E27FC236}">
                <a16:creationId xmlns:a16="http://schemas.microsoft.com/office/drawing/2014/main" id="{59EE2E33-6BF1-4FBF-9223-BF11CC47C315}"/>
              </a:ext>
            </a:extLst>
          </p:cNvPr>
          <p:cNvSpPr txBox="1"/>
          <p:nvPr/>
        </p:nvSpPr>
        <p:spPr>
          <a:xfrm>
            <a:off x="10183219" y="332761"/>
            <a:ext cx="796954" cy="276999"/>
          </a:xfrm>
          <a:prstGeom prst="rect">
            <a:avLst/>
          </a:prstGeom>
          <a:noFill/>
        </p:spPr>
        <p:txBody>
          <a:bodyPr wrap="square" rtlCol="0">
            <a:spAutoFit/>
          </a:bodyPr>
          <a:lstStyle/>
          <a:p>
            <a:r>
              <a:rPr lang="es-ES" sz="1200" noProof="1">
                <a:effectLst>
                  <a:outerShdw blurRad="38100" dist="38100" dir="2700000" algn="tl">
                    <a:srgbClr val="000000">
                      <a:alpha val="43137"/>
                    </a:srgbClr>
                  </a:outerShdw>
                </a:effectLst>
              </a:rPr>
              <a:t>DEPG-F5</a:t>
            </a:r>
            <a:endParaRPr lang="es-MX"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776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683" y="190184"/>
            <a:ext cx="8237989" cy="1427763"/>
          </a:xfrm>
        </p:spPr>
        <p:txBody>
          <a:bodyPr>
            <a:normAutofit/>
          </a:bodyPr>
          <a:lstStyle/>
          <a:p>
            <a:pPr marL="0" indent="0" algn="ctr" defTabSz="914400">
              <a:lnSpc>
                <a:spcPct val="90000"/>
              </a:lnSpc>
              <a:spcBef>
                <a:spcPts val="0"/>
              </a:spcBef>
              <a:buNone/>
            </a:pPr>
            <a:r>
              <a:rPr lang="es-ES" noProof="1"/>
              <a:t>¿</a:t>
            </a:r>
            <a:r>
              <a:rPr lang="es-ES" sz="6000" b="0" i="0" noProof="1">
                <a:solidFill>
                  <a:schemeClr val="tx1"/>
                </a:solidFill>
                <a:ea typeface="+mj-ea"/>
                <a:cs typeface="+mj-cs"/>
              </a:rPr>
              <a:t>Cómo vamos a evaluar?</a:t>
            </a:r>
          </a:p>
        </p:txBody>
      </p:sp>
      <p:sp>
        <p:nvSpPr>
          <p:cNvPr id="3" name="CuadroTexto 2">
            <a:extLst>
              <a:ext uri="{FF2B5EF4-FFF2-40B4-BE49-F238E27FC236}">
                <a16:creationId xmlns:a16="http://schemas.microsoft.com/office/drawing/2014/main" id="{8888795B-A2DE-4CD7-9C4E-39DE9D93D75F}"/>
              </a:ext>
            </a:extLst>
          </p:cNvPr>
          <p:cNvSpPr txBox="1"/>
          <p:nvPr/>
        </p:nvSpPr>
        <p:spPr>
          <a:xfrm>
            <a:off x="10535557" y="366317"/>
            <a:ext cx="796954" cy="276999"/>
          </a:xfrm>
          <a:prstGeom prst="rect">
            <a:avLst/>
          </a:prstGeom>
          <a:noFill/>
        </p:spPr>
        <p:txBody>
          <a:bodyPr wrap="square" rtlCol="0">
            <a:spAutoFit/>
          </a:bodyPr>
          <a:lstStyle/>
          <a:p>
            <a:r>
              <a:rPr lang="es-ES" sz="1200" noProof="1">
                <a:effectLst>
                  <a:outerShdw blurRad="38100" dist="38100" dir="2700000" algn="tl">
                    <a:srgbClr val="000000">
                      <a:alpha val="43137"/>
                    </a:srgbClr>
                  </a:outerShdw>
                </a:effectLst>
              </a:rPr>
              <a:t>DEPG-F5</a:t>
            </a:r>
            <a:endParaRPr lang="es-MX" sz="1200" dirty="0">
              <a:effectLst>
                <a:outerShdw blurRad="38100" dist="38100" dir="2700000" algn="tl">
                  <a:srgbClr val="000000">
                    <a:alpha val="43137"/>
                  </a:srgbClr>
                </a:outerShdw>
              </a:effectLst>
            </a:endParaRPr>
          </a:p>
        </p:txBody>
      </p:sp>
      <p:sp>
        <p:nvSpPr>
          <p:cNvPr id="5" name="CuadroTexto 4"/>
          <p:cNvSpPr txBox="1"/>
          <p:nvPr/>
        </p:nvSpPr>
        <p:spPr>
          <a:xfrm>
            <a:off x="968991" y="1228298"/>
            <a:ext cx="8488908" cy="2585323"/>
          </a:xfrm>
          <a:prstGeom prst="rect">
            <a:avLst/>
          </a:prstGeom>
          <a:noFill/>
        </p:spPr>
        <p:txBody>
          <a:bodyPr wrap="square" rtlCol="0">
            <a:spAutoFit/>
          </a:bodyPr>
          <a:lstStyle/>
          <a:p>
            <a:r>
              <a:rPr lang="es-MX" dirty="0"/>
              <a:t>A través de medio digital WhatsApp de manera personal para evitar que el grupo que se tiene de 5° se sature</a:t>
            </a:r>
            <a:r>
              <a:rPr lang="es-MX" dirty="0" smtClean="0"/>
              <a:t>.</a:t>
            </a:r>
          </a:p>
          <a:p>
            <a:r>
              <a:rPr lang="es-MX" dirty="0" smtClean="0"/>
              <a:t/>
            </a:r>
            <a:br>
              <a:rPr lang="es-MX" dirty="0" smtClean="0"/>
            </a:br>
            <a:r>
              <a:rPr lang="es-MX" dirty="0" smtClean="0"/>
              <a:t>Deberán </a:t>
            </a:r>
            <a:r>
              <a:rPr lang="es-MX" dirty="0" smtClean="0"/>
              <a:t>enviar  evidencia  fotográfica diariamente  </a:t>
            </a:r>
            <a:r>
              <a:rPr lang="es-MX" dirty="0" smtClean="0"/>
              <a:t>de los productos solicitados en cada materia </a:t>
            </a:r>
            <a:r>
              <a:rPr lang="es-MX" dirty="0" smtClean="0"/>
              <a:t>en un horario de 12:30 P.M. A 4:00 P.M.</a:t>
            </a:r>
            <a:endParaRPr lang="es-MX" dirty="0"/>
          </a:p>
          <a:p>
            <a:endParaRPr lang="es-MX" sz="900" dirty="0" smtClean="0"/>
          </a:p>
          <a:p>
            <a:endParaRPr lang="es-MX" sz="900" dirty="0"/>
          </a:p>
          <a:p>
            <a:r>
              <a:rPr lang="es-MX" dirty="0"/>
              <a:t>Recuerden que tiene que ver con su calificación por eso favor de enviar en tiempo y forma.</a:t>
            </a:r>
          </a:p>
          <a:p>
            <a:r>
              <a:rPr lang="es-MX" dirty="0"/>
              <a:t> </a:t>
            </a:r>
          </a:p>
        </p:txBody>
      </p:sp>
    </p:spTree>
    <p:extLst>
      <p:ext uri="{BB962C8B-B14F-4D97-AF65-F5344CB8AC3E}">
        <p14:creationId xmlns:p14="http://schemas.microsoft.com/office/powerpoint/2010/main" val="277739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69" y="518484"/>
            <a:ext cx="6243682" cy="1083814"/>
          </a:xfrm>
        </p:spPr>
        <p:txBody>
          <a:bodyPr/>
          <a:lstStyle/>
          <a:p>
            <a:pPr marL="0" indent="0" algn="ctr" defTabSz="914400">
              <a:lnSpc>
                <a:spcPct val="90000"/>
              </a:lnSpc>
              <a:spcBef>
                <a:spcPts val="0"/>
              </a:spcBef>
              <a:buNone/>
            </a:pPr>
            <a:r>
              <a:rPr lang="es-ES" sz="6000" b="0" i="0" noProof="1">
                <a:solidFill>
                  <a:schemeClr val="tx1"/>
                </a:solidFill>
                <a:ea typeface="+mj-ea"/>
                <a:cs typeface="+mj-cs"/>
              </a:rPr>
              <a:t>¿Alguna pregunta?</a:t>
            </a:r>
          </a:p>
        </p:txBody>
      </p:sp>
      <p:sp>
        <p:nvSpPr>
          <p:cNvPr id="3" name="Title 1">
            <a:extLst>
              <a:ext uri="{FF2B5EF4-FFF2-40B4-BE49-F238E27FC236}">
                <a16:creationId xmlns:a16="http://schemas.microsoft.com/office/drawing/2014/main" id="{522E2DDA-0E69-4AEC-8896-56168BC1DD5C}"/>
              </a:ext>
            </a:extLst>
          </p:cNvPr>
          <p:cNvSpPr txBox="1">
            <a:spLocks/>
          </p:cNvSpPr>
          <p:nvPr/>
        </p:nvSpPr>
        <p:spPr>
          <a:xfrm>
            <a:off x="977462" y="1602297"/>
            <a:ext cx="7558335" cy="285934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ct val="0"/>
              </a:spcBef>
              <a:buFont typeface="Arial" pitchFamily="34" charset="0"/>
              <a:buNone/>
              <a:defRPr sz="6000" kern="1200">
                <a:solidFill>
                  <a:schemeClr val="tx1"/>
                </a:solidFill>
                <a:latin typeface="+mj-lt"/>
                <a:ea typeface="+mj-ea"/>
                <a:cs typeface="+mj-cs"/>
              </a:defRPr>
            </a:lvl1pPr>
          </a:lstStyle>
          <a:p>
            <a:pPr>
              <a:spcBef>
                <a:spcPts val="0"/>
              </a:spcBef>
            </a:pPr>
            <a:r>
              <a:rPr lang="es-ES" sz="2000" b="1" noProof="1">
                <a:effectLst>
                  <a:outerShdw blurRad="38100" dist="38100" dir="2700000" algn="tl">
                    <a:srgbClr val="000000">
                      <a:alpha val="43137"/>
                    </a:srgbClr>
                  </a:outerShdw>
                </a:effectLst>
              </a:rPr>
              <a:t>Soy docente de la Escuela Primaria: </a:t>
            </a:r>
            <a:r>
              <a:rPr lang="es-ES" sz="2000" b="1" noProof="1" smtClean="0">
                <a:effectLst>
                  <a:outerShdw blurRad="38100" dist="38100" dir="2700000" algn="tl">
                    <a:srgbClr val="000000">
                      <a:alpha val="43137"/>
                    </a:srgbClr>
                  </a:outerShdw>
                </a:effectLst>
              </a:rPr>
              <a:t>Gregorio Garcia Reyes</a:t>
            </a:r>
            <a:endParaRPr lang="es-ES" sz="2000" b="1" noProof="1">
              <a:effectLst>
                <a:outerShdw blurRad="38100" dist="38100" dir="2700000" algn="tl">
                  <a:srgbClr val="000000">
                    <a:alpha val="43137"/>
                  </a:srgbClr>
                </a:outerShdw>
              </a:effectLst>
            </a:endParaRPr>
          </a:p>
          <a:p>
            <a:pPr>
              <a:spcBef>
                <a:spcPts val="0"/>
              </a:spcBef>
            </a:pPr>
            <a:r>
              <a:rPr lang="es-ES" sz="2000" b="1" noProof="1" smtClean="0">
                <a:effectLst>
                  <a:outerShdw blurRad="38100" dist="38100" dir="2700000" algn="tl">
                    <a:srgbClr val="000000">
                      <a:alpha val="43137"/>
                    </a:srgbClr>
                  </a:outerShdw>
                </a:effectLst>
              </a:rPr>
              <a:t>C.C.T. 13DPR0733L</a:t>
            </a:r>
            <a:endParaRPr lang="es-ES" sz="2000" b="1" noProof="1">
              <a:effectLst>
                <a:outerShdw blurRad="38100" dist="38100" dir="2700000" algn="tl">
                  <a:srgbClr val="000000">
                    <a:alpha val="43137"/>
                  </a:srgbClr>
                </a:outerShdw>
              </a:effectLst>
            </a:endParaRPr>
          </a:p>
          <a:p>
            <a:pPr>
              <a:spcBef>
                <a:spcPts val="0"/>
              </a:spcBef>
            </a:pPr>
            <a:endParaRPr lang="es-ES" sz="2000" b="1" noProof="1">
              <a:effectLst>
                <a:outerShdw blurRad="38100" dist="38100" dir="2700000" algn="tl">
                  <a:srgbClr val="000000">
                    <a:alpha val="43137"/>
                  </a:srgbClr>
                </a:outerShdw>
              </a:effectLst>
            </a:endParaRPr>
          </a:p>
          <a:p>
            <a:pPr>
              <a:spcBef>
                <a:spcPts val="0"/>
              </a:spcBef>
            </a:pPr>
            <a:r>
              <a:rPr lang="es-ES" sz="2000" b="1" noProof="1">
                <a:effectLst>
                  <a:outerShdw blurRad="38100" dist="38100" dir="2700000" algn="tl">
                    <a:srgbClr val="000000">
                      <a:alpha val="43137"/>
                    </a:srgbClr>
                  </a:outerShdw>
                </a:effectLst>
              </a:rPr>
              <a:t>Mi nombre es: </a:t>
            </a:r>
            <a:r>
              <a:rPr lang="es-ES" sz="2000" b="1" noProof="1" smtClean="0">
                <a:effectLst>
                  <a:outerShdw blurRad="38100" dist="38100" dir="2700000" algn="tl">
                    <a:srgbClr val="000000">
                      <a:alpha val="43137"/>
                    </a:srgbClr>
                  </a:outerShdw>
                </a:effectLst>
              </a:rPr>
              <a:t>Dalila Velázquez Pazaran</a:t>
            </a:r>
            <a:endParaRPr lang="es-ES" sz="2000" b="1" noProof="1">
              <a:effectLst>
                <a:outerShdw blurRad="38100" dist="38100" dir="2700000" algn="tl">
                  <a:srgbClr val="000000">
                    <a:alpha val="43137"/>
                  </a:srgbClr>
                </a:outerShdw>
              </a:effectLst>
            </a:endParaRPr>
          </a:p>
          <a:p>
            <a:pPr>
              <a:spcBef>
                <a:spcPts val="0"/>
              </a:spcBef>
            </a:pPr>
            <a:endParaRPr lang="es-ES" sz="2000" b="1" noProof="1">
              <a:effectLst>
                <a:outerShdw blurRad="38100" dist="38100" dir="2700000" algn="tl">
                  <a:srgbClr val="000000">
                    <a:alpha val="43137"/>
                  </a:srgbClr>
                </a:outerShdw>
              </a:effectLst>
            </a:endParaRPr>
          </a:p>
          <a:p>
            <a:pPr>
              <a:spcBef>
                <a:spcPts val="0"/>
              </a:spcBef>
            </a:pPr>
            <a:r>
              <a:rPr lang="es-ES" sz="2000" b="1" noProof="1">
                <a:effectLst>
                  <a:outerShdw blurRad="38100" dist="38100" dir="2700000" algn="tl">
                    <a:srgbClr val="000000">
                      <a:alpha val="43137"/>
                    </a:srgbClr>
                  </a:outerShdw>
                </a:effectLst>
              </a:rPr>
              <a:t>Comunicate conmigo al </a:t>
            </a:r>
            <a:r>
              <a:rPr lang="es-ES" sz="2000" b="1" noProof="1" smtClean="0">
                <a:effectLst>
                  <a:outerShdw blurRad="38100" dist="38100" dir="2700000" algn="tl">
                    <a:srgbClr val="000000">
                      <a:alpha val="43137"/>
                    </a:srgbClr>
                  </a:outerShdw>
                </a:effectLst>
              </a:rPr>
              <a:t>número 7711853793</a:t>
            </a:r>
            <a:endParaRPr lang="es-ES" sz="2000" b="1" noProof="1">
              <a:effectLst>
                <a:outerShdw blurRad="38100" dist="38100" dir="2700000" algn="tl">
                  <a:srgbClr val="000000">
                    <a:alpha val="43137"/>
                  </a:srgbClr>
                </a:outerShdw>
              </a:effectLst>
            </a:endParaRPr>
          </a:p>
          <a:p>
            <a:pPr>
              <a:spcBef>
                <a:spcPts val="0"/>
              </a:spcBef>
            </a:pPr>
            <a:endParaRPr lang="es-ES" sz="2000" b="1" noProof="1">
              <a:effectLst>
                <a:outerShdw blurRad="38100" dist="38100" dir="2700000" algn="tl">
                  <a:srgbClr val="000000">
                    <a:alpha val="43137"/>
                  </a:srgbClr>
                </a:outerShdw>
              </a:effectLst>
            </a:endParaRPr>
          </a:p>
          <a:p>
            <a:pPr>
              <a:spcBef>
                <a:spcPts val="0"/>
              </a:spcBef>
            </a:pPr>
            <a:endParaRPr lang="es-ES" sz="2000" b="1" noProof="1">
              <a:effectLst>
                <a:outerShdw blurRad="38100" dist="38100" dir="2700000" algn="tl">
                  <a:srgbClr val="000000">
                    <a:alpha val="43137"/>
                  </a:srgbClr>
                </a:outerShdw>
              </a:effectLst>
            </a:endParaRPr>
          </a:p>
          <a:p>
            <a:pPr>
              <a:spcBef>
                <a:spcPts val="0"/>
              </a:spcBef>
            </a:pPr>
            <a:r>
              <a:rPr lang="es-ES" sz="2000" b="1" noProof="1">
                <a:effectLst>
                  <a:outerShdw blurRad="38100" dist="38100" dir="2700000" algn="tl">
                    <a:srgbClr val="000000">
                      <a:alpha val="43137"/>
                    </a:srgbClr>
                  </a:outerShdw>
                </a:effectLst>
              </a:rPr>
              <a:t>Zona Escolar: </a:t>
            </a:r>
            <a:r>
              <a:rPr lang="es-ES" sz="2000" b="1" noProof="1" smtClean="0">
                <a:effectLst>
                  <a:outerShdw blurRad="38100" dist="38100" dir="2700000" algn="tl">
                    <a:srgbClr val="000000">
                      <a:alpha val="43137"/>
                    </a:srgbClr>
                  </a:outerShdw>
                </a:effectLst>
              </a:rPr>
              <a:t>186             Sector </a:t>
            </a:r>
            <a:r>
              <a:rPr lang="es-ES" sz="2000" b="1" noProof="1">
                <a:effectLst>
                  <a:outerShdw blurRad="38100" dist="38100" dir="2700000" algn="tl">
                    <a:srgbClr val="000000">
                      <a:alpha val="43137"/>
                    </a:srgbClr>
                  </a:outerShdw>
                </a:effectLst>
              </a:rPr>
              <a:t>Educativo: </a:t>
            </a:r>
            <a:r>
              <a:rPr lang="es-ES" sz="2000" b="1" noProof="1" smtClean="0">
                <a:effectLst>
                  <a:outerShdw blurRad="38100" dist="38100" dir="2700000" algn="tl">
                    <a:srgbClr val="000000">
                      <a:alpha val="43137"/>
                    </a:srgbClr>
                  </a:outerShdw>
                </a:effectLst>
              </a:rPr>
              <a:t>30</a:t>
            </a:r>
            <a:endParaRPr lang="es-ES" sz="2000" b="1" noProof="1">
              <a:effectLst>
                <a:outerShdw blurRad="38100" dist="38100" dir="2700000" algn="tl">
                  <a:srgbClr val="000000">
                    <a:alpha val="43137"/>
                  </a:srgbClr>
                </a:outerShdw>
              </a:effectLst>
            </a:endParaRPr>
          </a:p>
          <a:p>
            <a:pPr>
              <a:spcBef>
                <a:spcPts val="0"/>
              </a:spcBef>
            </a:pPr>
            <a:endParaRPr lang="es-ES" sz="2000" b="1" noProof="1">
              <a:effectLst>
                <a:outerShdw blurRad="38100" dist="38100" dir="2700000" algn="tl">
                  <a:srgbClr val="000000">
                    <a:alpha val="43137"/>
                  </a:srgbClr>
                </a:outerShdw>
              </a:effectLst>
            </a:endParaRPr>
          </a:p>
        </p:txBody>
      </p:sp>
      <p:sp>
        <p:nvSpPr>
          <p:cNvPr id="4" name="CuadroTexto 3">
            <a:extLst>
              <a:ext uri="{FF2B5EF4-FFF2-40B4-BE49-F238E27FC236}">
                <a16:creationId xmlns:a16="http://schemas.microsoft.com/office/drawing/2014/main" id="{E7387527-141D-41E6-98A8-931ACA1FA353}"/>
              </a:ext>
            </a:extLst>
          </p:cNvPr>
          <p:cNvSpPr txBox="1"/>
          <p:nvPr/>
        </p:nvSpPr>
        <p:spPr>
          <a:xfrm>
            <a:off x="10493612" y="379984"/>
            <a:ext cx="796954" cy="276999"/>
          </a:xfrm>
          <a:prstGeom prst="rect">
            <a:avLst/>
          </a:prstGeom>
          <a:noFill/>
        </p:spPr>
        <p:txBody>
          <a:bodyPr wrap="square" rtlCol="0">
            <a:spAutoFit/>
          </a:bodyPr>
          <a:lstStyle/>
          <a:p>
            <a:r>
              <a:rPr lang="es-ES" sz="1200" noProof="1">
                <a:effectLst>
                  <a:outerShdw blurRad="38100" dist="38100" dir="2700000" algn="tl">
                    <a:srgbClr val="000000">
                      <a:alpha val="43137"/>
                    </a:srgbClr>
                  </a:outerShdw>
                </a:effectLst>
              </a:rPr>
              <a:t>DEPG-F5</a:t>
            </a:r>
            <a:endParaRPr lang="es-MX"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99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Back_to_School">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Back_to_School">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Back_to_School">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2958f784-0ef9-4616-b22d-512a8cad1f0d">Elementary school teachers, introduce  students to your class and what your expectations are for the coming year with this fun, fall-themed template. The sample content includes a class schedule, your biography, rules, subjects, goals, and more. Your students will  love the fun Illustrations of trees, leaves, pumpkins, and scarecrows in bright fall colors. This presentation template is in widescreen format (16x9).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835472</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642991</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TP102895235</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4BEE2-1A4B-4E4D-9195-085BD1490580}">
  <ds:schemaRefs>
    <ds:schemaRef ds:uri="http://schemas.microsoft.com/sharepoint/v3/contenttype/forms"/>
  </ds:schemaRefs>
</ds:datastoreItem>
</file>

<file path=customXml/itemProps2.xml><?xml version="1.0" encoding="utf-8"?>
<ds:datastoreItem xmlns:ds="http://schemas.openxmlformats.org/officeDocument/2006/customXml" ds:itemID="{E15E0D56-18B7-45FA-B2DA-969C5D8ACAB7}">
  <ds:schemaRefs>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fb5acd76-e9f3-4601-9d69-91f53ab96ae6"/>
    <ds:schemaRef ds:uri="http://purl.org/dc/elements/1.1/"/>
    <ds:schemaRef ds:uri="2958f784-0ef9-4616-b22d-512a8cad1f0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530583-375F-40ED-81CD-C14473264CFE}">
  <ds:schemaRefs>
    <ds:schemaRef ds:uri="http://schemas.microsoft.com/office/2006/metadata/contentType"/>
    <ds:schemaRef ds:uri="http://schemas.microsoft.com/office/2006/metadata/properties/metaAttributes"/>
    <ds:schemaRef ds:uri="http://www.w3.org/2000/xmlns/"/>
    <ds:schemaRef ds:uri="http://www.w3.org/2001/XMLSchema"/>
    <ds:schemaRef ds:uri="2958f784-0ef9-4616-b22d-512a8cad1f0d"/>
    <ds:schemaRef ds:uri="fb5acd76-e9f3-4601-9d69-91f53ab96ae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vuelta al cole para escuela primaria (pantalla panorámica)</Template>
  <TotalTime>0</TotalTime>
  <Words>497</Words>
  <Application>Microsoft Office PowerPoint</Application>
  <PresentationFormat>Panorámica</PresentationFormat>
  <Paragraphs>85</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Cambria</vt:lpstr>
      <vt:lpstr>Back to School 16x9</vt:lpstr>
      <vt:lpstr>¡Bienvenidos!</vt:lpstr>
      <vt:lpstr>Mis queridos alumnos  La pandemia COVID-19 (coronavirus) requiere que estés otros días en resguardo, por eso seguiremos trabajando desde casa, para que no te atrases, te pido desarrolles actividades que encontrarás en las siguientes fichas, son muy divertidas  y podrás realizarlas con el apoyo de tu familia.  No olvides que también estaré al pendiente  ¡Éxito!</vt:lpstr>
      <vt:lpstr>Horario  de trabajo en casa</vt:lpstr>
      <vt:lpstr>Asignatura:  ESPAÑOL                                                                                                                                                      DEPG-F5</vt:lpstr>
      <vt:lpstr>Asignatura: MATEMÁTICAS</vt:lpstr>
      <vt:lpstr>Asignatura: HISTORIA </vt:lpstr>
      <vt:lpstr>¿Cómo vamos a evaluar?</vt:lpstr>
      <vt:lpstr>¿Alguna pregunta?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¡Bienvenidos!</dc:title>
  <dc:creator/>
  <cp:lastModifiedBy/>
  <cp:revision>2</cp:revision>
  <dcterms:created xsi:type="dcterms:W3CDTF">2020-04-01T05:49:38Z</dcterms:created>
  <dcterms:modified xsi:type="dcterms:W3CDTF">2020-04-18T22:16:50Z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