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8" r:id="rId7"/>
    <p:sldId id="260" r:id="rId8"/>
    <p:sldId id="261" r:id="rId9"/>
    <p:sldId id="262" r:id="rId10"/>
    <p:sldId id="263" r:id="rId11"/>
    <p:sldId id="264" r:id="rId12"/>
    <p:sldId id="265" r:id="rId13"/>
    <p:sldId id="266"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63" autoAdjust="0"/>
    <p:restoredTop sz="94660"/>
  </p:normalViewPr>
  <p:slideViewPr>
    <p:cSldViewPr snapToGrid="0">
      <p:cViewPr>
        <p:scale>
          <a:sx n="50" d="100"/>
          <a:sy n="50" d="100"/>
        </p:scale>
        <p:origin x="165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C3D2-8DB0-5747-F4E8-D366E2FD4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149A61C2-8F2D-F41B-4C24-56F597743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0DBD68A3-2C1A-58AB-7F99-1C38BB479709}"/>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5" name="Footer Placeholder 4">
            <a:extLst>
              <a:ext uri="{FF2B5EF4-FFF2-40B4-BE49-F238E27FC236}">
                <a16:creationId xmlns:a16="http://schemas.microsoft.com/office/drawing/2014/main" id="{BDB6BE24-7BC3-8967-D5F4-20A725B43E5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D1F10E7-9400-4676-4B8D-E410416BF4FF}"/>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400178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BFCB-D5D2-9692-B4B4-D39F84C7C9B2}"/>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B28B943-886F-5CA8-FEDB-E08109E74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085BFE5-F9A2-FE23-41A9-CF26031F5BC7}"/>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5" name="Footer Placeholder 4">
            <a:extLst>
              <a:ext uri="{FF2B5EF4-FFF2-40B4-BE49-F238E27FC236}">
                <a16:creationId xmlns:a16="http://schemas.microsoft.com/office/drawing/2014/main" id="{DAC87899-B5D8-7996-9F9D-C88B6139C6A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4FF1845-DFCB-CEC0-6B23-AE6BC93D0E13}"/>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309310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617D8-8DAC-BD01-9D67-C408A24836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CC74A606-B626-DEBC-4903-E2CD4A12AD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5C7EC59C-2C84-376A-849F-A9CC0D70E262}"/>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5" name="Footer Placeholder 4">
            <a:extLst>
              <a:ext uri="{FF2B5EF4-FFF2-40B4-BE49-F238E27FC236}">
                <a16:creationId xmlns:a16="http://schemas.microsoft.com/office/drawing/2014/main" id="{4AF11A58-30D2-93C7-5C62-74E1185EDBD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C6B9725-E3B3-6281-0198-A7ECA4178DEC}"/>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86216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BAD8-0ADB-1450-EB6C-DB6919E71D9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147C3C2-6D25-532C-211B-532EFD6A1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ABD7103-10D1-839A-95D9-89CD47DBE9FB}"/>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5" name="Footer Placeholder 4">
            <a:extLst>
              <a:ext uri="{FF2B5EF4-FFF2-40B4-BE49-F238E27FC236}">
                <a16:creationId xmlns:a16="http://schemas.microsoft.com/office/drawing/2014/main" id="{A3775330-61BD-01B2-402F-D6938867349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58BD079-07D5-CE4A-3A3F-8C660EA62BAD}"/>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2656571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5BE2-0A3A-8402-07A1-FA27F473B5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D9C7F0C7-BCB9-D1AA-42D2-1568A7E493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0BF360-F8DE-2642-49D7-22EE89A0EAFF}"/>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5" name="Footer Placeholder 4">
            <a:extLst>
              <a:ext uri="{FF2B5EF4-FFF2-40B4-BE49-F238E27FC236}">
                <a16:creationId xmlns:a16="http://schemas.microsoft.com/office/drawing/2014/main" id="{F8F615B7-7E52-E815-D480-23A361C17A9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8E0A565-4EDB-8A18-F6B4-56F81398AEAD}"/>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164260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867-5253-EACB-209C-1242D44B65E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DDBFB55-1BCA-69C6-015C-055C4BB305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C21430E-5E39-D4F6-B8A3-56955649D3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7BFE6E94-2F2B-FFE4-A64E-1193342ED579}"/>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6" name="Footer Placeholder 5">
            <a:extLst>
              <a:ext uri="{FF2B5EF4-FFF2-40B4-BE49-F238E27FC236}">
                <a16:creationId xmlns:a16="http://schemas.microsoft.com/office/drawing/2014/main" id="{6BD1718D-D21D-E09B-0283-4D08140ED1DE}"/>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3FB4505-148B-C23C-1C74-6BE53505EB2D}"/>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97743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1FF6E-7D80-157F-B5A7-8001ECB7D568}"/>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84ED5ADC-148A-EBCB-F4C2-6A22E51D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D3244B-34E9-8D57-13C8-213184DDA9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D786A2BB-D00F-AA01-96B1-96169F230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45E597-28ED-E509-020E-4246BA0E7A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C833D51D-9A9B-15EA-CB29-8A0BDFDF3CDC}"/>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8" name="Footer Placeholder 7">
            <a:extLst>
              <a:ext uri="{FF2B5EF4-FFF2-40B4-BE49-F238E27FC236}">
                <a16:creationId xmlns:a16="http://schemas.microsoft.com/office/drawing/2014/main" id="{5F4C16EC-A3C8-F978-8AC5-6119B37F0948}"/>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91010FC5-8ECC-E684-4B5F-4B20B79A8F21}"/>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2721670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135D-A948-C8FC-F4CC-7087CEF57718}"/>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A468506-D426-3537-1165-CA4EFBB157DF}"/>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4" name="Footer Placeholder 3">
            <a:extLst>
              <a:ext uri="{FF2B5EF4-FFF2-40B4-BE49-F238E27FC236}">
                <a16:creationId xmlns:a16="http://schemas.microsoft.com/office/drawing/2014/main" id="{15A32912-9A5C-6A4E-5070-09440335A20E}"/>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ABA694B-1FA0-AC7F-CE8E-57341A982B7C}"/>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264510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EABD6-9CBD-B2CA-6566-66D00EBF59D7}"/>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3" name="Footer Placeholder 2">
            <a:extLst>
              <a:ext uri="{FF2B5EF4-FFF2-40B4-BE49-F238E27FC236}">
                <a16:creationId xmlns:a16="http://schemas.microsoft.com/office/drawing/2014/main" id="{E3166814-A3AA-8448-73CB-D693B857221D}"/>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62BA73E5-BF5E-DC23-D546-42D11EB1C07F}"/>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372804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9F6A6-0932-3901-C8F3-F801057677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76A99A86-A5CB-F8DA-69F3-5A0C1CBD3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96FADCCF-554B-F75D-0325-7B1E442571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65670-37D0-3C32-249C-2271EBF13917}"/>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6" name="Footer Placeholder 5">
            <a:extLst>
              <a:ext uri="{FF2B5EF4-FFF2-40B4-BE49-F238E27FC236}">
                <a16:creationId xmlns:a16="http://schemas.microsoft.com/office/drawing/2014/main" id="{1405BADB-8279-55AD-AD87-66CCB633F24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92A1EE10-7876-6497-F4C5-CDFEEE89E58C}"/>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113320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8495-5B15-253C-AA22-ABCD9ECFE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DF5B91DE-D40F-C2C1-FD2F-7B2BBAA9E4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3DF84DF1-0A19-8CB6-EC60-EFBBFA1BE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81AE39-18F9-9145-375C-B32ECFF3BF04}"/>
              </a:ext>
            </a:extLst>
          </p:cNvPr>
          <p:cNvSpPr>
            <a:spLocks noGrp="1"/>
          </p:cNvSpPr>
          <p:nvPr>
            <p:ph type="dt" sz="half" idx="10"/>
          </p:nvPr>
        </p:nvSpPr>
        <p:spPr/>
        <p:txBody>
          <a:bodyPr/>
          <a:lstStyle/>
          <a:p>
            <a:fld id="{1BFF4794-9545-47BA-9CEF-4AD187196B9C}" type="datetimeFigureOut">
              <a:rPr lang="en-PH" smtClean="0"/>
              <a:t>23/01/2023</a:t>
            </a:fld>
            <a:endParaRPr lang="en-PH"/>
          </a:p>
        </p:txBody>
      </p:sp>
      <p:sp>
        <p:nvSpPr>
          <p:cNvPr id="6" name="Footer Placeholder 5">
            <a:extLst>
              <a:ext uri="{FF2B5EF4-FFF2-40B4-BE49-F238E27FC236}">
                <a16:creationId xmlns:a16="http://schemas.microsoft.com/office/drawing/2014/main" id="{D5FABCAB-13DE-33BD-6346-7093A3A9FAC8}"/>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FABF9BD-F730-96B9-AA17-49A708A129D9}"/>
              </a:ext>
            </a:extLst>
          </p:cNvPr>
          <p:cNvSpPr>
            <a:spLocks noGrp="1"/>
          </p:cNvSpPr>
          <p:nvPr>
            <p:ph type="sldNum" sz="quarter" idx="12"/>
          </p:nvPr>
        </p:nvSpPr>
        <p:spPr/>
        <p:txBody>
          <a:bodyPr/>
          <a:lstStyle/>
          <a:p>
            <a:fld id="{95B82684-EC57-4C26-936E-D5C510540DE5}" type="slidenum">
              <a:rPr lang="en-PH" smtClean="0"/>
              <a:t>‹#›</a:t>
            </a:fld>
            <a:endParaRPr lang="en-PH"/>
          </a:p>
        </p:txBody>
      </p:sp>
    </p:spTree>
    <p:extLst>
      <p:ext uri="{BB962C8B-B14F-4D97-AF65-F5344CB8AC3E}">
        <p14:creationId xmlns:p14="http://schemas.microsoft.com/office/powerpoint/2010/main" val="2951983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95363C-9D95-3C8B-0859-26EFBFAFEC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94101642-D86F-B4BB-7B0C-BC8B448266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FCC4DED-7177-618B-6A2A-DDA461A25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F4794-9545-47BA-9CEF-4AD187196B9C}" type="datetimeFigureOut">
              <a:rPr lang="en-PH" smtClean="0"/>
              <a:t>23/01/2023</a:t>
            </a:fld>
            <a:endParaRPr lang="en-PH"/>
          </a:p>
        </p:txBody>
      </p:sp>
      <p:sp>
        <p:nvSpPr>
          <p:cNvPr id="5" name="Footer Placeholder 4">
            <a:extLst>
              <a:ext uri="{FF2B5EF4-FFF2-40B4-BE49-F238E27FC236}">
                <a16:creationId xmlns:a16="http://schemas.microsoft.com/office/drawing/2014/main" id="{4E2EEF1A-BE71-E8FA-B4BB-878DF4D843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77F2ED61-7EE3-7536-52AE-B195BD2F6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B82684-EC57-4C26-936E-D5C510540DE5}" type="slidenum">
              <a:rPr lang="en-PH" smtClean="0"/>
              <a:t>‹#›</a:t>
            </a:fld>
            <a:endParaRPr lang="en-PH"/>
          </a:p>
        </p:txBody>
      </p:sp>
    </p:spTree>
    <p:extLst>
      <p:ext uri="{BB962C8B-B14F-4D97-AF65-F5344CB8AC3E}">
        <p14:creationId xmlns:p14="http://schemas.microsoft.com/office/powerpoint/2010/main" val="3655316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5D74AB2-918B-B4D4-66DE-84245C3C29B7}"/>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E696BA2C-1409-4208-5DA1-FD0A1C4612DE}"/>
              </a:ext>
            </a:extLst>
          </p:cNvPr>
          <p:cNvSpPr txBox="1"/>
          <p:nvPr/>
        </p:nvSpPr>
        <p:spPr>
          <a:xfrm>
            <a:off x="1524000" y="1400854"/>
            <a:ext cx="9144000" cy="1384995"/>
          </a:xfrm>
          <a:prstGeom prst="rect">
            <a:avLst/>
          </a:prstGeom>
        </p:spPr>
        <p:txBody>
          <a:bodyPr wrap="square" lIns="0" tIns="0" rIns="0" bIns="0" rtlCol="0" anchor="t">
            <a:spAutoFit/>
          </a:bodyPr>
          <a:lstStyle/>
          <a:p>
            <a:pPr algn="ctr">
              <a:lnSpc>
                <a:spcPts val="5365"/>
              </a:lnSpc>
              <a:spcBef>
                <a:spcPct val="0"/>
              </a:spcBef>
            </a:pPr>
            <a:r>
              <a:rPr lang="en-US" sz="6000" dirty="0">
                <a:solidFill>
                  <a:srgbClr val="000000"/>
                </a:solidFill>
                <a:latin typeface="Canva Sans"/>
              </a:rPr>
              <a:t>Voice-Activated Control System </a:t>
            </a:r>
          </a:p>
        </p:txBody>
      </p:sp>
      <p:sp>
        <p:nvSpPr>
          <p:cNvPr id="6" name="TextBox 7">
            <a:extLst>
              <a:ext uri="{FF2B5EF4-FFF2-40B4-BE49-F238E27FC236}">
                <a16:creationId xmlns:a16="http://schemas.microsoft.com/office/drawing/2014/main" id="{87C0AE4F-BA8F-B90E-A703-B77A49D48313}"/>
              </a:ext>
            </a:extLst>
          </p:cNvPr>
          <p:cNvSpPr txBox="1"/>
          <p:nvPr/>
        </p:nvSpPr>
        <p:spPr>
          <a:xfrm>
            <a:off x="3978165" y="2862049"/>
            <a:ext cx="4235669" cy="3209148"/>
          </a:xfrm>
          <a:prstGeom prst="rect">
            <a:avLst/>
          </a:prstGeom>
        </p:spPr>
        <p:txBody>
          <a:bodyPr wrap="square" lIns="0" tIns="0" rIns="0" bIns="0" rtlCol="0" anchor="t">
            <a:spAutoFit/>
          </a:bodyPr>
          <a:lstStyle/>
          <a:p>
            <a:pPr algn="ctr">
              <a:lnSpc>
                <a:spcPts val="2845"/>
              </a:lnSpc>
            </a:pPr>
            <a:r>
              <a:rPr lang="en-US" sz="2032" dirty="0">
                <a:solidFill>
                  <a:srgbClr val="000000"/>
                </a:solidFill>
                <a:latin typeface="Canva Sans"/>
              </a:rPr>
              <a:t>Presented by:</a:t>
            </a:r>
          </a:p>
          <a:p>
            <a:pPr algn="ctr">
              <a:lnSpc>
                <a:spcPts val="2845"/>
              </a:lnSpc>
            </a:pPr>
            <a:r>
              <a:rPr lang="en-US" sz="2032" dirty="0" err="1">
                <a:solidFill>
                  <a:srgbClr val="000000"/>
                </a:solidFill>
                <a:latin typeface="Canva Sans"/>
              </a:rPr>
              <a:t>Xena</a:t>
            </a:r>
            <a:r>
              <a:rPr lang="en-US" sz="2032" dirty="0">
                <a:solidFill>
                  <a:srgbClr val="000000"/>
                </a:solidFill>
                <a:latin typeface="Canva Sans"/>
              </a:rPr>
              <a:t> Gabrielle </a:t>
            </a:r>
            <a:r>
              <a:rPr lang="en-US" sz="2032" dirty="0" err="1">
                <a:solidFill>
                  <a:srgbClr val="000000"/>
                </a:solidFill>
                <a:latin typeface="Canva Sans"/>
              </a:rPr>
              <a:t>Lavarias</a:t>
            </a:r>
            <a:endParaRPr lang="en-US" sz="2032" dirty="0">
              <a:solidFill>
                <a:srgbClr val="000000"/>
              </a:solidFill>
              <a:latin typeface="Canva Sans"/>
            </a:endParaRPr>
          </a:p>
          <a:p>
            <a:pPr algn="ctr">
              <a:lnSpc>
                <a:spcPts val="2845"/>
              </a:lnSpc>
              <a:spcBef>
                <a:spcPct val="0"/>
              </a:spcBef>
            </a:pPr>
            <a:r>
              <a:rPr lang="en-US" sz="2032" dirty="0">
                <a:solidFill>
                  <a:srgbClr val="000000"/>
                </a:solidFill>
                <a:latin typeface="Canva Sans"/>
              </a:rPr>
              <a:t>Allen Edward </a:t>
            </a:r>
            <a:r>
              <a:rPr lang="en-US" sz="2032" dirty="0" err="1">
                <a:solidFill>
                  <a:srgbClr val="000000"/>
                </a:solidFill>
                <a:latin typeface="Canva Sans"/>
              </a:rPr>
              <a:t>Lindron</a:t>
            </a:r>
            <a:endParaRPr lang="en-US" sz="2032" dirty="0">
              <a:solidFill>
                <a:srgbClr val="000000"/>
              </a:solidFill>
              <a:latin typeface="Canva Sans"/>
            </a:endParaRPr>
          </a:p>
          <a:p>
            <a:pPr algn="ctr">
              <a:lnSpc>
                <a:spcPts val="2845"/>
              </a:lnSpc>
              <a:spcBef>
                <a:spcPct val="0"/>
              </a:spcBef>
            </a:pPr>
            <a:r>
              <a:rPr lang="en-US" sz="2032" dirty="0">
                <a:solidFill>
                  <a:srgbClr val="000000"/>
                </a:solidFill>
                <a:latin typeface="Canva Sans"/>
              </a:rPr>
              <a:t>Julia Mae Ronquillo</a:t>
            </a:r>
          </a:p>
          <a:p>
            <a:pPr algn="ctr">
              <a:lnSpc>
                <a:spcPts val="2845"/>
              </a:lnSpc>
              <a:spcBef>
                <a:spcPct val="0"/>
              </a:spcBef>
            </a:pPr>
            <a:r>
              <a:rPr lang="en-US" sz="2032" dirty="0">
                <a:solidFill>
                  <a:srgbClr val="000000"/>
                </a:solidFill>
                <a:latin typeface="Canva Sans"/>
              </a:rPr>
              <a:t>Dennis Idan Lopez</a:t>
            </a:r>
          </a:p>
          <a:p>
            <a:pPr algn="ctr">
              <a:lnSpc>
                <a:spcPts val="2845"/>
              </a:lnSpc>
              <a:spcBef>
                <a:spcPct val="0"/>
              </a:spcBef>
            </a:pPr>
            <a:r>
              <a:rPr lang="en-US" sz="2032" dirty="0">
                <a:solidFill>
                  <a:srgbClr val="000000"/>
                </a:solidFill>
                <a:latin typeface="Canva Sans"/>
              </a:rPr>
              <a:t>Crispin </a:t>
            </a:r>
            <a:r>
              <a:rPr lang="en-US" sz="2032" dirty="0" err="1">
                <a:solidFill>
                  <a:srgbClr val="000000"/>
                </a:solidFill>
                <a:latin typeface="Canva Sans"/>
              </a:rPr>
              <a:t>Remon</a:t>
            </a:r>
            <a:r>
              <a:rPr lang="en-US" sz="2032" dirty="0">
                <a:solidFill>
                  <a:srgbClr val="000000"/>
                </a:solidFill>
                <a:latin typeface="Canva Sans"/>
              </a:rPr>
              <a:t> Jr.</a:t>
            </a:r>
          </a:p>
          <a:p>
            <a:pPr algn="ctr">
              <a:lnSpc>
                <a:spcPts val="2845"/>
              </a:lnSpc>
              <a:spcBef>
                <a:spcPct val="0"/>
              </a:spcBef>
            </a:pPr>
            <a:r>
              <a:rPr lang="en-US" sz="2032" dirty="0">
                <a:solidFill>
                  <a:srgbClr val="000000"/>
                </a:solidFill>
                <a:latin typeface="Canva Sans"/>
              </a:rPr>
              <a:t>Star Life </a:t>
            </a:r>
            <a:r>
              <a:rPr lang="en-US" sz="2032" dirty="0" err="1">
                <a:solidFill>
                  <a:srgbClr val="000000"/>
                </a:solidFill>
                <a:latin typeface="Canva Sans"/>
              </a:rPr>
              <a:t>Macabio</a:t>
            </a:r>
            <a:endParaRPr lang="en-US" sz="2032" dirty="0">
              <a:solidFill>
                <a:srgbClr val="000000"/>
              </a:solidFill>
              <a:latin typeface="Canva Sans"/>
            </a:endParaRPr>
          </a:p>
          <a:p>
            <a:pPr algn="ctr">
              <a:lnSpc>
                <a:spcPts val="2845"/>
              </a:lnSpc>
              <a:spcBef>
                <a:spcPct val="0"/>
              </a:spcBef>
            </a:pPr>
            <a:r>
              <a:rPr lang="en-US" sz="2032" dirty="0">
                <a:solidFill>
                  <a:srgbClr val="000000"/>
                </a:solidFill>
                <a:latin typeface="Canva Sans"/>
              </a:rPr>
              <a:t>Shan </a:t>
            </a:r>
            <a:r>
              <a:rPr lang="en-US" sz="2032" dirty="0" err="1">
                <a:solidFill>
                  <a:srgbClr val="000000"/>
                </a:solidFill>
                <a:latin typeface="Canva Sans"/>
              </a:rPr>
              <a:t>Quimado</a:t>
            </a:r>
            <a:endParaRPr lang="en-US" sz="2032" dirty="0">
              <a:solidFill>
                <a:srgbClr val="000000"/>
              </a:solidFill>
              <a:latin typeface="Canva Sans"/>
            </a:endParaRPr>
          </a:p>
          <a:p>
            <a:pPr algn="ctr">
              <a:lnSpc>
                <a:spcPts val="2845"/>
              </a:lnSpc>
              <a:spcBef>
                <a:spcPct val="0"/>
              </a:spcBef>
            </a:pPr>
            <a:r>
              <a:rPr lang="en-US" sz="2032" dirty="0">
                <a:solidFill>
                  <a:srgbClr val="000000"/>
                </a:solidFill>
                <a:latin typeface="Canva Sans"/>
              </a:rPr>
              <a:t>Jude </a:t>
            </a:r>
            <a:r>
              <a:rPr lang="en-US" sz="2032" dirty="0" err="1">
                <a:solidFill>
                  <a:srgbClr val="000000"/>
                </a:solidFill>
                <a:latin typeface="Canva Sans"/>
              </a:rPr>
              <a:t>Oiga</a:t>
            </a:r>
            <a:endParaRPr lang="en-US" sz="2032" dirty="0">
              <a:solidFill>
                <a:srgbClr val="000000"/>
              </a:solidFill>
              <a:latin typeface="Canva Sans"/>
            </a:endParaRPr>
          </a:p>
        </p:txBody>
      </p:sp>
      <p:sp>
        <p:nvSpPr>
          <p:cNvPr id="7" name="Rectangle 6">
            <a:extLst>
              <a:ext uri="{FF2B5EF4-FFF2-40B4-BE49-F238E27FC236}">
                <a16:creationId xmlns:a16="http://schemas.microsoft.com/office/drawing/2014/main" id="{BD5FC569-B787-B464-2833-0D9A63180CD2}"/>
              </a:ext>
            </a:extLst>
          </p:cNvPr>
          <p:cNvSpPr/>
          <p:nvPr/>
        </p:nvSpPr>
        <p:spPr>
          <a:xfrm>
            <a:off x="0" y="6334780"/>
            <a:ext cx="5111262"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CF9CF81B-EDC1-CEC8-6795-134DE3DACACE}"/>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94492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F175342-11B9-697B-5EC4-F0BB7E515A28}"/>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8212FD3D-E282-5F02-3C9B-C82C32C52381}"/>
              </a:ext>
            </a:extLst>
          </p:cNvPr>
          <p:cNvSpPr txBox="1"/>
          <p:nvPr/>
        </p:nvSpPr>
        <p:spPr>
          <a:xfrm>
            <a:off x="-1829706" y="1449158"/>
            <a:ext cx="8153400" cy="646203"/>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METHODOLOGY</a:t>
            </a:r>
          </a:p>
        </p:txBody>
      </p:sp>
      <p:pic>
        <p:nvPicPr>
          <p:cNvPr id="6" name="Picture 5">
            <a:extLst>
              <a:ext uri="{FF2B5EF4-FFF2-40B4-BE49-F238E27FC236}">
                <a16:creationId xmlns:a16="http://schemas.microsoft.com/office/drawing/2014/main" id="{766999CD-514C-0461-14F3-4293B3F4F4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300" y="877658"/>
            <a:ext cx="4115399" cy="5408842"/>
          </a:xfrm>
          <a:prstGeom prst="rect">
            <a:avLst/>
          </a:prstGeom>
          <a:noFill/>
          <a:ln>
            <a:noFill/>
          </a:ln>
        </p:spPr>
      </p:pic>
      <p:sp>
        <p:nvSpPr>
          <p:cNvPr id="7" name="Rectangle 6">
            <a:extLst>
              <a:ext uri="{FF2B5EF4-FFF2-40B4-BE49-F238E27FC236}">
                <a16:creationId xmlns:a16="http://schemas.microsoft.com/office/drawing/2014/main" id="{3696EE31-4394-1199-174C-4B2A4491A488}"/>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0DCC2FE4-FFAF-977C-95C7-C4C1BD090AE3}"/>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298907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67EE476-6944-670A-1BD2-F9FA54CB4AD6}"/>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078423A0-ECFB-3126-1EB7-0A5FA9D5A2F9}"/>
              </a:ext>
            </a:extLst>
          </p:cNvPr>
          <p:cNvSpPr txBox="1"/>
          <p:nvPr/>
        </p:nvSpPr>
        <p:spPr>
          <a:xfrm>
            <a:off x="-1829706" y="1449158"/>
            <a:ext cx="8153400" cy="646203"/>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METHODOLOGY</a:t>
            </a:r>
          </a:p>
        </p:txBody>
      </p:sp>
      <p:pic>
        <p:nvPicPr>
          <p:cNvPr id="6" name="Picture 5">
            <a:extLst>
              <a:ext uri="{FF2B5EF4-FFF2-40B4-BE49-F238E27FC236}">
                <a16:creationId xmlns:a16="http://schemas.microsoft.com/office/drawing/2014/main" id="{370B575B-9157-033E-9F65-B0C16FC04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2734" y="701106"/>
            <a:ext cx="4374936" cy="5871144"/>
          </a:xfrm>
          <a:prstGeom prst="rect">
            <a:avLst/>
          </a:prstGeom>
          <a:noFill/>
          <a:ln>
            <a:noFill/>
          </a:ln>
        </p:spPr>
      </p:pic>
      <p:sp>
        <p:nvSpPr>
          <p:cNvPr id="7" name="Rectangle 6">
            <a:extLst>
              <a:ext uri="{FF2B5EF4-FFF2-40B4-BE49-F238E27FC236}">
                <a16:creationId xmlns:a16="http://schemas.microsoft.com/office/drawing/2014/main" id="{89AC6507-4E80-78BB-14B1-0B06B4660B85}"/>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4F4DC461-F3E0-1A01-FE5C-DD35B5A192E4}"/>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7492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FDF02DE6-88A8-5C78-1B49-086243ED8E1B}"/>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84F13928-FC0C-615B-65C2-E0718DF4A321}"/>
              </a:ext>
            </a:extLst>
          </p:cNvPr>
          <p:cNvSpPr txBox="1"/>
          <p:nvPr/>
        </p:nvSpPr>
        <p:spPr>
          <a:xfrm>
            <a:off x="-705756" y="1315808"/>
            <a:ext cx="8153400" cy="646203"/>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RESULTS AND DISCUSSION</a:t>
            </a:r>
          </a:p>
        </p:txBody>
      </p:sp>
      <p:sp>
        <p:nvSpPr>
          <p:cNvPr id="8" name="TextBox 7">
            <a:extLst>
              <a:ext uri="{FF2B5EF4-FFF2-40B4-BE49-F238E27FC236}">
                <a16:creationId xmlns:a16="http://schemas.microsoft.com/office/drawing/2014/main" id="{AFA7AF5B-0E5A-FED8-94BF-654AF0A5DEFB}"/>
              </a:ext>
            </a:extLst>
          </p:cNvPr>
          <p:cNvSpPr txBox="1"/>
          <p:nvPr/>
        </p:nvSpPr>
        <p:spPr>
          <a:xfrm>
            <a:off x="238125" y="1856557"/>
            <a:ext cx="11715750" cy="4324261"/>
          </a:xfrm>
          <a:prstGeom prst="rect">
            <a:avLst/>
          </a:prstGeom>
          <a:noFill/>
        </p:spPr>
        <p:txBody>
          <a:bodyPr wrap="square" rtlCol="0">
            <a:spAutoFit/>
          </a:bodyPr>
          <a:lstStyle/>
          <a:p>
            <a:pPr algn="just"/>
            <a:r>
              <a:rPr lang="en-PH" sz="2500" dirty="0">
                <a:solidFill>
                  <a:srgbClr val="000000"/>
                </a:solidFill>
                <a:effectLst/>
                <a:latin typeface="Arial" panose="020B0604020202020204" pitchFamily="34" charset="0"/>
                <a:ea typeface="Cambria" panose="02040503050406030204" pitchFamily="18" charset="0"/>
              </a:rPr>
              <a:t>	The Project’s final output includes a program from a phone connected wirelessly thru Bluetooth to an assembly of hardware(device) built by the project members. The program can record audio input from the microphone and translate it into a readable string, the program then checks the string and correlates with the possible executable commands. The commands are then sent via Bluetooth to the Bluetooth module within the device, this device is connected to several activatable components such as led lights and dc motors. Commands include the activation and deactivation of each or all components and will be executed immediately. After execution the program will then be waiting for another audio input a miniature model of a house was made mostly with cardboards and acrylic sheets bonded with glue stick.</a:t>
            </a:r>
            <a:endParaRPr lang="en-PH" sz="2500" dirty="0"/>
          </a:p>
        </p:txBody>
      </p:sp>
      <p:sp>
        <p:nvSpPr>
          <p:cNvPr id="11" name="Rectangle 10">
            <a:extLst>
              <a:ext uri="{FF2B5EF4-FFF2-40B4-BE49-F238E27FC236}">
                <a16:creationId xmlns:a16="http://schemas.microsoft.com/office/drawing/2014/main" id="{E9DD477E-2A70-BDDB-7827-9CCD24CFF205}"/>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12" name="Rectangle 11">
            <a:extLst>
              <a:ext uri="{FF2B5EF4-FFF2-40B4-BE49-F238E27FC236}">
                <a16:creationId xmlns:a16="http://schemas.microsoft.com/office/drawing/2014/main" id="{808DEC1C-0100-4B67-792C-AA78C5FE747F}"/>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195887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C819F52-9E84-D935-42D0-A17EE8102966}"/>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0793B538-F82E-8577-33A4-99B7E3E69ADB}"/>
              </a:ext>
            </a:extLst>
          </p:cNvPr>
          <p:cNvSpPr txBox="1"/>
          <p:nvPr/>
        </p:nvSpPr>
        <p:spPr>
          <a:xfrm>
            <a:off x="-705756" y="1315808"/>
            <a:ext cx="8153400" cy="646203"/>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RESULTS AND DISCUSSION</a:t>
            </a:r>
          </a:p>
        </p:txBody>
      </p:sp>
      <p:sp>
        <p:nvSpPr>
          <p:cNvPr id="6" name="TextBox 5">
            <a:extLst>
              <a:ext uri="{FF2B5EF4-FFF2-40B4-BE49-F238E27FC236}">
                <a16:creationId xmlns:a16="http://schemas.microsoft.com/office/drawing/2014/main" id="{79D45CC4-BF44-5B18-19D3-A7FFBAA48F6A}"/>
              </a:ext>
            </a:extLst>
          </p:cNvPr>
          <p:cNvSpPr txBox="1"/>
          <p:nvPr/>
        </p:nvSpPr>
        <p:spPr>
          <a:xfrm>
            <a:off x="238125" y="1856557"/>
            <a:ext cx="11715750" cy="4939814"/>
          </a:xfrm>
          <a:prstGeom prst="rect">
            <a:avLst/>
          </a:prstGeom>
          <a:noFill/>
        </p:spPr>
        <p:txBody>
          <a:bodyPr wrap="square" rtlCol="0">
            <a:spAutoFit/>
          </a:bodyPr>
          <a:lstStyle/>
          <a:p>
            <a:pPr algn="just"/>
            <a:r>
              <a:rPr lang="en-PH" sz="2500" dirty="0">
                <a:solidFill>
                  <a:srgbClr val="000000"/>
                </a:solidFill>
                <a:effectLst/>
                <a:latin typeface="Arial" panose="020B0604020202020204" pitchFamily="34" charset="0"/>
                <a:ea typeface="Cambria" panose="02040503050406030204" pitchFamily="18" charset="0"/>
              </a:rPr>
              <a:t>	</a:t>
            </a:r>
            <a:r>
              <a:rPr lang="en-PH" sz="2900" dirty="0">
                <a:solidFill>
                  <a:srgbClr val="000000"/>
                </a:solidFill>
                <a:effectLst/>
                <a:latin typeface="Arial" panose="020B0604020202020204" pitchFamily="34" charset="0"/>
                <a:ea typeface="Cambria" panose="02040503050406030204" pitchFamily="18" charset="0"/>
                <a:cs typeface="Cambria" panose="02040503050406030204" pitchFamily="18" charset="0"/>
              </a:rPr>
              <a:t>The Led lights served as light bulbs and dc motors served as fans, through voice commands, the fans and lights can be switched on/off at will by voice command. If this project could be developed and installed on households especially with those of disabilities, this could be a great help for them as they wouldn't bother to exert efforts in simply switching lights and fans. The developers plans on adding more features on the system by adding more appliances/switches that can be controlled. With the continuous ascend of technology, humans are keeping up by making this advance technology that helps people in living a convenient life.</a:t>
            </a:r>
            <a:endParaRPr lang="en-PH" sz="29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pPr algn="just"/>
            <a:endParaRPr lang="en-PH" sz="2500" dirty="0"/>
          </a:p>
        </p:txBody>
      </p:sp>
      <p:sp>
        <p:nvSpPr>
          <p:cNvPr id="7" name="Rectangle 6">
            <a:extLst>
              <a:ext uri="{FF2B5EF4-FFF2-40B4-BE49-F238E27FC236}">
                <a16:creationId xmlns:a16="http://schemas.microsoft.com/office/drawing/2014/main" id="{85BD2154-0CDE-5A6D-A77F-64F3D03BD447}"/>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1888D021-F83F-2C59-FA7C-357DFD4082EA}"/>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1385837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2C44B42-0431-C391-EC60-30E5AEE18D30}"/>
              </a:ext>
            </a:extLst>
          </p:cNvPr>
          <p:cNvPicPr>
            <a:picLocks noChangeAspect="1"/>
          </p:cNvPicPr>
          <p:nvPr/>
        </p:nvPicPr>
        <p:blipFill>
          <a:blip r:embed="rId2"/>
          <a:srcRect/>
          <a:stretch>
            <a:fillRect/>
          </a:stretch>
        </p:blipFill>
        <p:spPr>
          <a:xfrm>
            <a:off x="0" y="0"/>
            <a:ext cx="6741888" cy="1343704"/>
          </a:xfrm>
          <a:prstGeom prst="rect">
            <a:avLst/>
          </a:prstGeom>
        </p:spPr>
      </p:pic>
      <p:sp>
        <p:nvSpPr>
          <p:cNvPr id="5" name="TextBox 6">
            <a:extLst>
              <a:ext uri="{FF2B5EF4-FFF2-40B4-BE49-F238E27FC236}">
                <a16:creationId xmlns:a16="http://schemas.microsoft.com/office/drawing/2014/main" id="{9B570608-936E-61BA-D16C-4EC0B547D9F4}"/>
              </a:ext>
            </a:extLst>
          </p:cNvPr>
          <p:cNvSpPr txBox="1"/>
          <p:nvPr/>
        </p:nvSpPr>
        <p:spPr>
          <a:xfrm>
            <a:off x="285750" y="1054412"/>
            <a:ext cx="9829800" cy="646139"/>
          </a:xfrm>
          <a:prstGeom prst="rect">
            <a:avLst/>
          </a:prstGeom>
        </p:spPr>
        <p:txBody>
          <a:bodyPr wrap="square" lIns="0" tIns="0" rIns="0" bIns="0" rtlCol="0" anchor="t">
            <a:spAutoFit/>
          </a:bodyPr>
          <a:lstStyle/>
          <a:p>
            <a:pPr algn="ctr">
              <a:lnSpc>
                <a:spcPts val="5365"/>
              </a:lnSpc>
              <a:spcBef>
                <a:spcPct val="0"/>
              </a:spcBef>
            </a:pPr>
            <a:r>
              <a:rPr lang="en-US" sz="3830" b="0" i="0" u="none" strike="noStrike" dirty="0">
                <a:solidFill>
                  <a:srgbClr val="000000"/>
                </a:solidFill>
                <a:effectLst/>
                <a:latin typeface="Canva Sans" panose="020B0604020202020204" charset="0"/>
              </a:rPr>
              <a:t>DETAILED BUDGET </a:t>
            </a:r>
            <a:endParaRPr lang="en-US" sz="3830" dirty="0">
              <a:solidFill>
                <a:srgbClr val="000000"/>
              </a:solidFill>
              <a:latin typeface="Canva Sans" panose="020B0604020202020204" charset="0"/>
            </a:endParaRPr>
          </a:p>
        </p:txBody>
      </p:sp>
      <p:graphicFrame>
        <p:nvGraphicFramePr>
          <p:cNvPr id="7" name="Table 6">
            <a:extLst>
              <a:ext uri="{FF2B5EF4-FFF2-40B4-BE49-F238E27FC236}">
                <a16:creationId xmlns:a16="http://schemas.microsoft.com/office/drawing/2014/main" id="{233C427C-EBC9-F3C1-5A26-303B9C15A81E}"/>
              </a:ext>
            </a:extLst>
          </p:cNvPr>
          <p:cNvGraphicFramePr>
            <a:graphicFrameLocks noGrp="1"/>
          </p:cNvGraphicFramePr>
          <p:nvPr>
            <p:extLst>
              <p:ext uri="{D42A27DB-BD31-4B8C-83A1-F6EECF244321}">
                <p14:modId xmlns:p14="http://schemas.microsoft.com/office/powerpoint/2010/main" val="2263090613"/>
              </p:ext>
            </p:extLst>
          </p:nvPr>
        </p:nvGraphicFramePr>
        <p:xfrm>
          <a:off x="704849" y="1700551"/>
          <a:ext cx="9644021" cy="4624049"/>
        </p:xfrm>
        <a:graphic>
          <a:graphicData uri="http://schemas.openxmlformats.org/drawingml/2006/table">
            <a:tbl>
              <a:tblPr/>
              <a:tblGrid>
                <a:gridCol w="1832364">
                  <a:extLst>
                    <a:ext uri="{9D8B030D-6E8A-4147-A177-3AD203B41FA5}">
                      <a16:colId xmlns:a16="http://schemas.microsoft.com/office/drawing/2014/main" val="2662782344"/>
                    </a:ext>
                  </a:extLst>
                </a:gridCol>
                <a:gridCol w="7811657">
                  <a:extLst>
                    <a:ext uri="{9D8B030D-6E8A-4147-A177-3AD203B41FA5}">
                      <a16:colId xmlns:a16="http://schemas.microsoft.com/office/drawing/2014/main" val="2860705976"/>
                    </a:ext>
                  </a:extLst>
                </a:gridCol>
              </a:tblGrid>
              <a:tr h="450960">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Amount</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Description</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4890615"/>
                  </a:ext>
                </a:extLst>
              </a:tr>
              <a:tr h="770675">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300</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a:solidFill>
                            <a:srgbClr val="000000"/>
                          </a:solidFill>
                          <a:effectLst/>
                          <a:latin typeface="Canva Sans" panose="020B0604020202020204" charset="0"/>
                        </a:rPr>
                        <a:t>Raspberry Pi Pico - is the microcontroller used in the prototype for this project. </a:t>
                      </a:r>
                      <a:endParaRPr lang="en-US" sz="203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4611264"/>
                  </a:ext>
                </a:extLst>
              </a:tr>
              <a:tr h="1090389">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300</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Hc-05 Bluetooth Module - used as the receiver, it receives data/program to the phone and transfers the data/program to Raspberry Pi Pico.  </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04742858"/>
                  </a:ext>
                </a:extLst>
              </a:tr>
              <a:tr h="770675">
                <a:tc>
                  <a:txBody>
                    <a:bodyPr/>
                    <a:lstStyle/>
                    <a:p>
                      <a:pPr algn="just" rtl="0" fontAlgn="t">
                        <a:spcBef>
                          <a:spcPts val="0"/>
                        </a:spcBef>
                        <a:spcAft>
                          <a:spcPts val="0"/>
                        </a:spcAft>
                      </a:pPr>
                      <a:r>
                        <a:rPr lang="en-US" sz="2030" b="0" i="0" u="none" strike="noStrike">
                          <a:solidFill>
                            <a:srgbClr val="000000"/>
                          </a:solidFill>
                          <a:effectLst/>
                          <a:latin typeface="Canva Sans" panose="020B0604020202020204" charset="0"/>
                        </a:rPr>
                        <a:t>50</a:t>
                      </a:r>
                      <a:endParaRPr lang="en-US" sz="203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Breadboard is used to connect the jumper wire to the led light, micro motor and USB led lights. </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1749741"/>
                  </a:ext>
                </a:extLst>
              </a:tr>
              <a:tr h="770675">
                <a:tc>
                  <a:txBody>
                    <a:bodyPr/>
                    <a:lstStyle/>
                    <a:p>
                      <a:pPr algn="just" rtl="0" fontAlgn="t">
                        <a:spcBef>
                          <a:spcPts val="0"/>
                        </a:spcBef>
                        <a:spcAft>
                          <a:spcPts val="0"/>
                        </a:spcAft>
                      </a:pPr>
                      <a:r>
                        <a:rPr lang="en-US" sz="2030" b="0" i="0" u="none" strike="noStrike">
                          <a:solidFill>
                            <a:srgbClr val="000000"/>
                          </a:solidFill>
                          <a:effectLst/>
                          <a:latin typeface="Canva Sans" panose="020B0604020202020204" charset="0"/>
                        </a:rPr>
                        <a:t>40</a:t>
                      </a:r>
                      <a:endParaRPr lang="en-US" sz="203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a:solidFill>
                            <a:srgbClr val="000000"/>
                          </a:solidFill>
                          <a:effectLst/>
                          <a:latin typeface="Canva Sans" panose="020B0604020202020204" charset="0"/>
                        </a:rPr>
                        <a:t>Usb led lights is to represent the light bulb to this prototyping project.</a:t>
                      </a:r>
                      <a:endParaRPr lang="en-US" sz="203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540682"/>
                  </a:ext>
                </a:extLst>
              </a:tr>
              <a:tr h="770675">
                <a:tc>
                  <a:txBody>
                    <a:bodyPr/>
                    <a:lstStyle/>
                    <a:p>
                      <a:pPr algn="just" rtl="0" fontAlgn="t">
                        <a:spcBef>
                          <a:spcPts val="0"/>
                        </a:spcBef>
                        <a:spcAft>
                          <a:spcPts val="0"/>
                        </a:spcAft>
                      </a:pPr>
                      <a:r>
                        <a:rPr lang="en-US" sz="2030" b="0" i="0" u="none" strike="noStrike">
                          <a:solidFill>
                            <a:srgbClr val="000000"/>
                          </a:solidFill>
                          <a:effectLst/>
                          <a:latin typeface="Canva Sans" panose="020B0604020202020204" charset="0"/>
                        </a:rPr>
                        <a:t>30</a:t>
                      </a:r>
                      <a:endParaRPr lang="en-US" sz="203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Led lights constitute the light bulb for this prototyping endeavor.</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6838312"/>
                  </a:ext>
                </a:extLst>
              </a:tr>
            </a:tbl>
          </a:graphicData>
        </a:graphic>
      </p:graphicFrame>
      <p:sp>
        <p:nvSpPr>
          <p:cNvPr id="8" name="Rectangle 7">
            <a:extLst>
              <a:ext uri="{FF2B5EF4-FFF2-40B4-BE49-F238E27FC236}">
                <a16:creationId xmlns:a16="http://schemas.microsoft.com/office/drawing/2014/main" id="{8E4D3325-EDDF-425F-795A-52564A9969BB}"/>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9" name="Rectangle 8">
            <a:extLst>
              <a:ext uri="{FF2B5EF4-FFF2-40B4-BE49-F238E27FC236}">
                <a16:creationId xmlns:a16="http://schemas.microsoft.com/office/drawing/2014/main" id="{A5F22D17-7755-A3DC-B801-D04A3AA7B81B}"/>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474635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0C81271-F5D6-FF9C-1B1A-8C4C77217ACB}"/>
              </a:ext>
            </a:extLst>
          </p:cNvPr>
          <p:cNvPicPr>
            <a:picLocks noChangeAspect="1"/>
          </p:cNvPicPr>
          <p:nvPr/>
        </p:nvPicPr>
        <p:blipFill>
          <a:blip r:embed="rId2"/>
          <a:srcRect/>
          <a:stretch>
            <a:fillRect/>
          </a:stretch>
        </p:blipFill>
        <p:spPr>
          <a:xfrm>
            <a:off x="0" y="0"/>
            <a:ext cx="6741888" cy="1343704"/>
          </a:xfrm>
          <a:prstGeom prst="rect">
            <a:avLst/>
          </a:prstGeom>
        </p:spPr>
      </p:pic>
      <p:sp>
        <p:nvSpPr>
          <p:cNvPr id="5" name="TextBox 6">
            <a:extLst>
              <a:ext uri="{FF2B5EF4-FFF2-40B4-BE49-F238E27FC236}">
                <a16:creationId xmlns:a16="http://schemas.microsoft.com/office/drawing/2014/main" id="{1D5ADE8C-D69F-B93B-C6B3-303D3536F3F8}"/>
              </a:ext>
            </a:extLst>
          </p:cNvPr>
          <p:cNvSpPr txBox="1"/>
          <p:nvPr/>
        </p:nvSpPr>
        <p:spPr>
          <a:xfrm>
            <a:off x="914400" y="1054412"/>
            <a:ext cx="9829800" cy="646139"/>
          </a:xfrm>
          <a:prstGeom prst="rect">
            <a:avLst/>
          </a:prstGeom>
        </p:spPr>
        <p:txBody>
          <a:bodyPr wrap="square" lIns="0" tIns="0" rIns="0" bIns="0" rtlCol="0" anchor="t">
            <a:spAutoFit/>
          </a:bodyPr>
          <a:lstStyle/>
          <a:p>
            <a:pPr algn="ctr">
              <a:lnSpc>
                <a:spcPts val="5365"/>
              </a:lnSpc>
              <a:spcBef>
                <a:spcPct val="0"/>
              </a:spcBef>
            </a:pPr>
            <a:r>
              <a:rPr lang="en-US" sz="3830" b="0" i="0" u="none" strike="noStrike" dirty="0">
                <a:solidFill>
                  <a:srgbClr val="000000"/>
                </a:solidFill>
                <a:effectLst/>
                <a:latin typeface="Canva Sans" panose="020B0604020202020204" charset="0"/>
              </a:rPr>
              <a:t>DETAILED BUDGET </a:t>
            </a:r>
            <a:endParaRPr lang="en-US" sz="3830" dirty="0">
              <a:solidFill>
                <a:srgbClr val="000000"/>
              </a:solidFill>
              <a:latin typeface="Canva Sans" panose="020B0604020202020204" charset="0"/>
            </a:endParaRPr>
          </a:p>
        </p:txBody>
      </p:sp>
      <p:graphicFrame>
        <p:nvGraphicFramePr>
          <p:cNvPr id="6" name="Table 5">
            <a:extLst>
              <a:ext uri="{FF2B5EF4-FFF2-40B4-BE49-F238E27FC236}">
                <a16:creationId xmlns:a16="http://schemas.microsoft.com/office/drawing/2014/main" id="{84CA1DB5-7452-0959-CB11-ED8BB3CF4EB8}"/>
              </a:ext>
            </a:extLst>
          </p:cNvPr>
          <p:cNvGraphicFramePr>
            <a:graphicFrameLocks noGrp="1"/>
          </p:cNvGraphicFramePr>
          <p:nvPr>
            <p:extLst>
              <p:ext uri="{D42A27DB-BD31-4B8C-83A1-F6EECF244321}">
                <p14:modId xmlns:p14="http://schemas.microsoft.com/office/powerpoint/2010/main" val="2121592131"/>
              </p:ext>
            </p:extLst>
          </p:nvPr>
        </p:nvGraphicFramePr>
        <p:xfrm>
          <a:off x="1066800" y="2000875"/>
          <a:ext cx="9677400" cy="3802713"/>
        </p:xfrm>
        <a:graphic>
          <a:graphicData uri="http://schemas.openxmlformats.org/drawingml/2006/table">
            <a:tbl>
              <a:tblPr/>
              <a:tblGrid>
                <a:gridCol w="1838706">
                  <a:extLst>
                    <a:ext uri="{9D8B030D-6E8A-4147-A177-3AD203B41FA5}">
                      <a16:colId xmlns:a16="http://schemas.microsoft.com/office/drawing/2014/main" val="3226059023"/>
                    </a:ext>
                  </a:extLst>
                </a:gridCol>
                <a:gridCol w="7838694">
                  <a:extLst>
                    <a:ext uri="{9D8B030D-6E8A-4147-A177-3AD203B41FA5}">
                      <a16:colId xmlns:a16="http://schemas.microsoft.com/office/drawing/2014/main" val="737290624"/>
                    </a:ext>
                  </a:extLst>
                </a:gridCol>
              </a:tblGrid>
              <a:tr h="861346">
                <a:tc>
                  <a:txBody>
                    <a:bodyPr/>
                    <a:lstStyle/>
                    <a:p>
                      <a:pPr algn="just" rtl="0" fontAlgn="t">
                        <a:spcBef>
                          <a:spcPts val="0"/>
                        </a:spcBef>
                        <a:spcAft>
                          <a:spcPts val="0"/>
                        </a:spcAft>
                      </a:pPr>
                      <a:r>
                        <a:rPr lang="en-US" sz="2030" dirty="0">
                          <a:effectLst/>
                          <a:latin typeface="Canva Sans" panose="020B0604020202020204" charset="0"/>
                        </a:rPr>
                        <a:t>50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a:solidFill>
                            <a:srgbClr val="000000"/>
                          </a:solidFill>
                          <a:effectLst/>
                          <a:latin typeface="Canva Sans" panose="020B0604020202020204" charset="0"/>
                        </a:rPr>
                        <a:t>Micro motor is the material used to depict the fan's motor in this prototype.</a:t>
                      </a:r>
                      <a:endParaRPr lang="en-US" sz="203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7926251"/>
                  </a:ext>
                </a:extLst>
              </a:tr>
              <a:tr h="861346">
                <a:tc>
                  <a:txBody>
                    <a:bodyPr/>
                    <a:lstStyle/>
                    <a:p>
                      <a:pPr algn="just" rtl="0" fontAlgn="t">
                        <a:spcBef>
                          <a:spcPts val="0"/>
                        </a:spcBef>
                        <a:spcAft>
                          <a:spcPts val="0"/>
                        </a:spcAft>
                      </a:pPr>
                      <a:r>
                        <a:rPr lang="en-US" sz="2030" b="0" i="0" u="none" strike="noStrike">
                          <a:solidFill>
                            <a:srgbClr val="000000"/>
                          </a:solidFill>
                          <a:effectLst/>
                          <a:latin typeface="Canva Sans" panose="020B0604020202020204" charset="0"/>
                        </a:rPr>
                        <a:t>30</a:t>
                      </a:r>
                      <a:endParaRPr lang="en-US" sz="203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Pin male header 2.54mm pitch is used to put in Raspberry Pi Pico and it is used to connect the Raspberry Pi Pico to jumping wire.</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8341859"/>
                  </a:ext>
                </a:extLst>
              </a:tr>
              <a:tr h="861346">
                <a:tc>
                  <a:txBody>
                    <a:bodyPr/>
                    <a:lstStyle/>
                    <a:p>
                      <a:pPr algn="just" rtl="0" fontAlgn="t">
                        <a:spcBef>
                          <a:spcPts val="0"/>
                        </a:spcBef>
                        <a:spcAft>
                          <a:spcPts val="0"/>
                        </a:spcAft>
                      </a:pPr>
                      <a:r>
                        <a:rPr lang="en-US" sz="2030" b="0" i="0" u="none" strike="noStrike">
                          <a:solidFill>
                            <a:srgbClr val="000000"/>
                          </a:solidFill>
                          <a:effectLst/>
                          <a:latin typeface="Canva Sans" panose="020B0604020202020204" charset="0"/>
                        </a:rPr>
                        <a:t>50</a:t>
                      </a:r>
                      <a:endParaRPr lang="en-US" sz="203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Jumper wires (Female - Female) this material is utilized to link and transport data from the Hc-05 Bluetooth module.</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4002218"/>
                  </a:ext>
                </a:extLst>
              </a:tr>
              <a:tr h="1218675">
                <a:tc>
                  <a:txBody>
                    <a:bodyPr/>
                    <a:lstStyle/>
                    <a:p>
                      <a:pPr algn="just" rtl="0" fontAlgn="t">
                        <a:spcBef>
                          <a:spcPts val="0"/>
                        </a:spcBef>
                        <a:spcAft>
                          <a:spcPts val="0"/>
                        </a:spcAft>
                      </a:pPr>
                      <a:r>
                        <a:rPr lang="en-US" sz="2030" b="0" i="0" u="none" strike="noStrike">
                          <a:solidFill>
                            <a:srgbClr val="000000"/>
                          </a:solidFill>
                          <a:effectLst/>
                          <a:latin typeface="Canva Sans" panose="020B0604020202020204" charset="0"/>
                        </a:rPr>
                        <a:t>90</a:t>
                      </a:r>
                      <a:endParaRPr lang="en-US" sz="203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Jumper wires (Male - Female) this material is used to connect between the Raspberry Pi Pico with Pin male header 2.54mm pitch to the breadboard</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2506720"/>
                  </a:ext>
                </a:extLst>
              </a:tr>
            </a:tbl>
          </a:graphicData>
        </a:graphic>
      </p:graphicFrame>
      <p:sp>
        <p:nvSpPr>
          <p:cNvPr id="7" name="Rectangle 6">
            <a:extLst>
              <a:ext uri="{FF2B5EF4-FFF2-40B4-BE49-F238E27FC236}">
                <a16:creationId xmlns:a16="http://schemas.microsoft.com/office/drawing/2014/main" id="{417FEB8E-EED8-4C93-DABF-B9EF88D5E7CB}"/>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97B3519B-D810-059B-F2F1-42F1B6CA81D4}"/>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3741836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0B2A922-F1AF-9988-A4A8-C225804C4F29}"/>
              </a:ext>
            </a:extLst>
          </p:cNvPr>
          <p:cNvPicPr>
            <a:picLocks noChangeAspect="1"/>
          </p:cNvPicPr>
          <p:nvPr/>
        </p:nvPicPr>
        <p:blipFill>
          <a:blip r:embed="rId2"/>
          <a:srcRect/>
          <a:stretch>
            <a:fillRect/>
          </a:stretch>
        </p:blipFill>
        <p:spPr>
          <a:xfrm>
            <a:off x="0" y="0"/>
            <a:ext cx="6741888" cy="1343704"/>
          </a:xfrm>
          <a:prstGeom prst="rect">
            <a:avLst/>
          </a:prstGeom>
        </p:spPr>
      </p:pic>
      <p:sp>
        <p:nvSpPr>
          <p:cNvPr id="5" name="TextBox 6">
            <a:extLst>
              <a:ext uri="{FF2B5EF4-FFF2-40B4-BE49-F238E27FC236}">
                <a16:creationId xmlns:a16="http://schemas.microsoft.com/office/drawing/2014/main" id="{DB4D87D1-DA74-31DF-A33C-63A2AC8E33A9}"/>
              </a:ext>
            </a:extLst>
          </p:cNvPr>
          <p:cNvSpPr txBox="1"/>
          <p:nvPr/>
        </p:nvSpPr>
        <p:spPr>
          <a:xfrm>
            <a:off x="914400" y="1054412"/>
            <a:ext cx="9829800" cy="646139"/>
          </a:xfrm>
          <a:prstGeom prst="rect">
            <a:avLst/>
          </a:prstGeom>
        </p:spPr>
        <p:txBody>
          <a:bodyPr wrap="square" lIns="0" tIns="0" rIns="0" bIns="0" rtlCol="0" anchor="t">
            <a:spAutoFit/>
          </a:bodyPr>
          <a:lstStyle/>
          <a:p>
            <a:pPr algn="ctr">
              <a:lnSpc>
                <a:spcPts val="5365"/>
              </a:lnSpc>
              <a:spcBef>
                <a:spcPct val="0"/>
              </a:spcBef>
            </a:pPr>
            <a:r>
              <a:rPr lang="en-US" sz="3830" b="0" i="0" u="none" strike="noStrike" dirty="0">
                <a:solidFill>
                  <a:srgbClr val="000000"/>
                </a:solidFill>
                <a:effectLst/>
                <a:latin typeface="Canva Sans" panose="020B0604020202020204" charset="0"/>
              </a:rPr>
              <a:t>DETAILED BUDGET </a:t>
            </a:r>
            <a:endParaRPr lang="en-US" sz="3830" dirty="0">
              <a:solidFill>
                <a:srgbClr val="000000"/>
              </a:solidFill>
              <a:latin typeface="Canva Sans" panose="020B0604020202020204" charset="0"/>
            </a:endParaRPr>
          </a:p>
        </p:txBody>
      </p:sp>
      <p:graphicFrame>
        <p:nvGraphicFramePr>
          <p:cNvPr id="6" name="Table 5">
            <a:extLst>
              <a:ext uri="{FF2B5EF4-FFF2-40B4-BE49-F238E27FC236}">
                <a16:creationId xmlns:a16="http://schemas.microsoft.com/office/drawing/2014/main" id="{83553510-03B6-5F38-B7B6-92BAEEC8B0EF}"/>
              </a:ext>
            </a:extLst>
          </p:cNvPr>
          <p:cNvGraphicFramePr>
            <a:graphicFrameLocks noGrp="1"/>
          </p:cNvGraphicFramePr>
          <p:nvPr>
            <p:extLst>
              <p:ext uri="{D42A27DB-BD31-4B8C-83A1-F6EECF244321}">
                <p14:modId xmlns:p14="http://schemas.microsoft.com/office/powerpoint/2010/main" val="2974508472"/>
              </p:ext>
            </p:extLst>
          </p:nvPr>
        </p:nvGraphicFramePr>
        <p:xfrm>
          <a:off x="1066800" y="1847851"/>
          <a:ext cx="9677400" cy="3733001"/>
        </p:xfrm>
        <a:graphic>
          <a:graphicData uri="http://schemas.openxmlformats.org/drawingml/2006/table">
            <a:tbl>
              <a:tblPr/>
              <a:tblGrid>
                <a:gridCol w="1838706">
                  <a:extLst>
                    <a:ext uri="{9D8B030D-6E8A-4147-A177-3AD203B41FA5}">
                      <a16:colId xmlns:a16="http://schemas.microsoft.com/office/drawing/2014/main" val="242612777"/>
                    </a:ext>
                  </a:extLst>
                </a:gridCol>
                <a:gridCol w="7838694">
                  <a:extLst>
                    <a:ext uri="{9D8B030D-6E8A-4147-A177-3AD203B41FA5}">
                      <a16:colId xmlns:a16="http://schemas.microsoft.com/office/drawing/2014/main" val="1495993587"/>
                    </a:ext>
                  </a:extLst>
                </a:gridCol>
              </a:tblGrid>
              <a:tr h="879891">
                <a:tc>
                  <a:txBody>
                    <a:bodyPr/>
                    <a:lstStyle/>
                    <a:p>
                      <a:pPr algn="just" rtl="0" fontAlgn="t">
                        <a:spcBef>
                          <a:spcPts val="0"/>
                        </a:spcBef>
                        <a:spcAft>
                          <a:spcPts val="0"/>
                        </a:spcAft>
                      </a:pPr>
                      <a:r>
                        <a:rPr lang="en-US" sz="2030" b="0" i="0" u="none" strike="noStrike">
                          <a:solidFill>
                            <a:srgbClr val="000000"/>
                          </a:solidFill>
                          <a:effectLst/>
                          <a:latin typeface="Canva Sans" panose="020B0604020202020204" charset="0"/>
                        </a:rPr>
                        <a:t>50</a:t>
                      </a:r>
                      <a:endParaRPr lang="en-US" sz="203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Propeller is the material used to simulate the fan in the micro motor.</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9628880"/>
                  </a:ext>
                </a:extLst>
              </a:tr>
              <a:tr h="796508">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190</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b="0" i="0" u="none" strike="noStrike" dirty="0">
                          <a:solidFill>
                            <a:srgbClr val="000000"/>
                          </a:solidFill>
                          <a:effectLst/>
                          <a:latin typeface="Canva Sans" panose="020B0604020202020204" charset="0"/>
                        </a:rPr>
                        <a:t>Others include the cost of delivering the materials and other items that must be purchased in the future.</a:t>
                      </a:r>
                      <a:endParaRPr lang="en-US" sz="2030" dirty="0">
                        <a:effectLst/>
                        <a:latin typeface="Canva Sans" panose="020B060402020202020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1206883"/>
                  </a:ext>
                </a:extLst>
              </a:tr>
              <a:tr h="704850">
                <a:tc>
                  <a:txBody>
                    <a:bodyPr/>
                    <a:lstStyle/>
                    <a:p>
                      <a:pPr algn="just" rtl="0" fontAlgn="t">
                        <a:spcBef>
                          <a:spcPts val="0"/>
                        </a:spcBef>
                        <a:spcAft>
                          <a:spcPts val="0"/>
                        </a:spcAft>
                      </a:pPr>
                      <a:r>
                        <a:rPr lang="en-US" sz="2030" dirty="0">
                          <a:effectLst/>
                          <a:latin typeface="Canva Sans" panose="020B0604020202020204" charset="0"/>
                        </a:rPr>
                        <a:t>200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dirty="0">
                          <a:effectLst/>
                          <a:latin typeface="Canva Sans" panose="020B0604020202020204" charset="0"/>
                        </a:rPr>
                        <a:t>Color paint is the material that used to give appropriate design to the miniature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047560"/>
                  </a:ext>
                </a:extLst>
              </a:tr>
              <a:tr h="1310858">
                <a:tc>
                  <a:txBody>
                    <a:bodyPr/>
                    <a:lstStyle/>
                    <a:p>
                      <a:pPr algn="just" rtl="0" fontAlgn="t">
                        <a:spcBef>
                          <a:spcPts val="0"/>
                        </a:spcBef>
                        <a:spcAft>
                          <a:spcPts val="0"/>
                        </a:spcAft>
                      </a:pPr>
                      <a:r>
                        <a:rPr lang="en-US" sz="2030" dirty="0">
                          <a:effectLst/>
                          <a:latin typeface="Canva Sans" panose="020B0604020202020204" charset="0"/>
                        </a:rPr>
                        <a:t>600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US" sz="2030" dirty="0">
                          <a:effectLst/>
                          <a:latin typeface="Canva Sans" panose="020B0604020202020204" charset="0"/>
                        </a:rPr>
                        <a:t>Card case, sticker paper and glue stick are the materials that need to assemble the miniature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1044832"/>
                  </a:ext>
                </a:extLst>
              </a:tr>
            </a:tbl>
          </a:graphicData>
        </a:graphic>
      </p:graphicFrame>
      <p:sp>
        <p:nvSpPr>
          <p:cNvPr id="7" name="Rectangle 6">
            <a:extLst>
              <a:ext uri="{FF2B5EF4-FFF2-40B4-BE49-F238E27FC236}">
                <a16:creationId xmlns:a16="http://schemas.microsoft.com/office/drawing/2014/main" id="{E7D7F591-F373-957E-9CA7-E3F15D36ECE6}"/>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E61BCF62-8E6C-93C5-CE9C-9BFB77DEC4E9}"/>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400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FA02005-5856-6C3E-B0CB-56E0118E6E9C}"/>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C1829D6C-8613-0E64-A508-BB4FB39F0656}"/>
              </a:ext>
            </a:extLst>
          </p:cNvPr>
          <p:cNvSpPr txBox="1"/>
          <p:nvPr/>
        </p:nvSpPr>
        <p:spPr>
          <a:xfrm>
            <a:off x="-209550" y="1485900"/>
            <a:ext cx="10210800" cy="646203"/>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WHY CAME UP WITH SUCH TOPIC/TITLE</a:t>
            </a:r>
          </a:p>
        </p:txBody>
      </p:sp>
      <p:sp>
        <p:nvSpPr>
          <p:cNvPr id="6" name="TextBox 7">
            <a:extLst>
              <a:ext uri="{FF2B5EF4-FFF2-40B4-BE49-F238E27FC236}">
                <a16:creationId xmlns:a16="http://schemas.microsoft.com/office/drawing/2014/main" id="{DE21FAA5-063B-F1B8-C695-0AACB816AEB6}"/>
              </a:ext>
            </a:extLst>
          </p:cNvPr>
          <p:cNvSpPr txBox="1"/>
          <p:nvPr/>
        </p:nvSpPr>
        <p:spPr>
          <a:xfrm>
            <a:off x="304800" y="2330946"/>
            <a:ext cx="10820400" cy="3560205"/>
          </a:xfrm>
          <a:prstGeom prst="rect">
            <a:avLst/>
          </a:prstGeom>
        </p:spPr>
        <p:txBody>
          <a:bodyPr wrap="square" lIns="0" tIns="0" rIns="0" bIns="0" rtlCol="0" anchor="t">
            <a:spAutoFit/>
          </a:bodyPr>
          <a:lstStyle/>
          <a:p>
            <a:pPr algn="just">
              <a:lnSpc>
                <a:spcPts val="2845"/>
              </a:lnSpc>
            </a:pPr>
            <a:r>
              <a:rPr lang="en-US" sz="2030" b="0" i="0" u="none" strike="noStrike" dirty="0">
                <a:solidFill>
                  <a:srgbClr val="000000"/>
                </a:solidFill>
                <a:effectLst/>
                <a:latin typeface="Canva Sans" panose="020B0604020202020204" charset="0"/>
              </a:rPr>
              <a:t>	Initially, we came up with our title in response to provide a solution to the problem that has something to do with stopping the flow of current from a certain power source in case of electrical circuit malfunctions. In an event where circuit-related incidents such as short circuits, occur in a building, we want to be able to immediately turn power connections off right from where we are in the building to lessen the potential damages it will further create if left unattended for several minutes. With our project, this will help people to control which circuit to cut off electricity from to turning off the power supply completely with one voice command away. If such incident happens, it will save not only the time taken to reach the affected circuit but also the whole building itself from fire break outs or loss of power supply in the worst-case scenario. </a:t>
            </a:r>
            <a:endParaRPr lang="en-US" sz="2030" dirty="0">
              <a:solidFill>
                <a:srgbClr val="000000"/>
              </a:solidFill>
              <a:latin typeface="Canva Sans" panose="020B0604020202020204" charset="0"/>
            </a:endParaRPr>
          </a:p>
        </p:txBody>
      </p:sp>
      <p:sp>
        <p:nvSpPr>
          <p:cNvPr id="7" name="Rectangle 6">
            <a:extLst>
              <a:ext uri="{FF2B5EF4-FFF2-40B4-BE49-F238E27FC236}">
                <a16:creationId xmlns:a16="http://schemas.microsoft.com/office/drawing/2014/main" id="{84DB2991-9E54-3A9F-BC95-87CA7F74459B}"/>
              </a:ext>
            </a:extLst>
          </p:cNvPr>
          <p:cNvSpPr/>
          <p:nvPr/>
        </p:nvSpPr>
        <p:spPr>
          <a:xfrm>
            <a:off x="0" y="6334780"/>
            <a:ext cx="4533900"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A3B0FA0B-45AE-1E9E-F204-4F5E2A4EF9B3}"/>
              </a:ext>
            </a:extLst>
          </p:cNvPr>
          <p:cNvSpPr/>
          <p:nvPr/>
        </p:nvSpPr>
        <p:spPr>
          <a:xfrm>
            <a:off x="6248400" y="6277630"/>
            <a:ext cx="5029200" cy="523220"/>
          </a:xfrm>
          <a:prstGeom prst="rect">
            <a:avLst/>
          </a:prstGeom>
        </p:spPr>
        <p:txBody>
          <a:bodyPr>
            <a:spAutoFit/>
          </a:bodyPr>
          <a:lstStyle/>
          <a:p>
            <a:pPr algn="r"/>
            <a:r>
              <a:rPr lang="en-US" sz="1400" dirty="0">
                <a:solidFill>
                  <a:srgbClr val="000000"/>
                </a:solidFill>
                <a:latin typeface="Canva Sans"/>
              </a:rPr>
              <a:t>AY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8181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F45E15B4-BFBA-A99F-3A24-B8D1F4C4E8EE}"/>
              </a:ext>
            </a:extLst>
          </p:cNvPr>
          <p:cNvSpPr txBox="1"/>
          <p:nvPr/>
        </p:nvSpPr>
        <p:spPr>
          <a:xfrm>
            <a:off x="-876300" y="1362754"/>
            <a:ext cx="4440425" cy="646203"/>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OBJECTIVE</a:t>
            </a:r>
          </a:p>
        </p:txBody>
      </p:sp>
      <p:pic>
        <p:nvPicPr>
          <p:cNvPr id="5" name="Picture 2">
            <a:extLst>
              <a:ext uri="{FF2B5EF4-FFF2-40B4-BE49-F238E27FC236}">
                <a16:creationId xmlns:a16="http://schemas.microsoft.com/office/drawing/2014/main" id="{F9043D6A-9F2B-B442-FFD5-692EBD45C33C}"/>
              </a:ext>
            </a:extLst>
          </p:cNvPr>
          <p:cNvPicPr>
            <a:picLocks noChangeAspect="1"/>
          </p:cNvPicPr>
          <p:nvPr/>
        </p:nvPicPr>
        <p:blipFill>
          <a:blip r:embed="rId2"/>
          <a:srcRect/>
          <a:stretch>
            <a:fillRect/>
          </a:stretch>
        </p:blipFill>
        <p:spPr>
          <a:xfrm>
            <a:off x="-57150" y="19050"/>
            <a:ext cx="6741888" cy="1343704"/>
          </a:xfrm>
          <a:prstGeom prst="rect">
            <a:avLst/>
          </a:prstGeom>
        </p:spPr>
      </p:pic>
      <p:sp>
        <p:nvSpPr>
          <p:cNvPr id="6" name="TextBox 7">
            <a:extLst>
              <a:ext uri="{FF2B5EF4-FFF2-40B4-BE49-F238E27FC236}">
                <a16:creationId xmlns:a16="http://schemas.microsoft.com/office/drawing/2014/main" id="{3EACA319-F20F-7525-7A81-08E10637DCEE}"/>
              </a:ext>
            </a:extLst>
          </p:cNvPr>
          <p:cNvSpPr txBox="1"/>
          <p:nvPr/>
        </p:nvSpPr>
        <p:spPr>
          <a:xfrm>
            <a:off x="152400" y="2042762"/>
            <a:ext cx="11125200" cy="3729482"/>
          </a:xfrm>
          <a:prstGeom prst="rect">
            <a:avLst/>
          </a:prstGeom>
        </p:spPr>
        <p:txBody>
          <a:bodyPr wrap="square" lIns="0" tIns="0" rIns="0" bIns="0" rtlCol="0" anchor="t">
            <a:spAutoFit/>
          </a:bodyPr>
          <a:lstStyle/>
          <a:p>
            <a:pPr lvl="1" algn="just" fontAlgn="base">
              <a:buFont typeface="Arial" panose="020B0604020202020204" pitchFamily="34" charset="0"/>
              <a:buChar char="•"/>
            </a:pPr>
            <a:r>
              <a:rPr lang="en-US" sz="2030" b="0" i="0" u="none" strike="noStrike" dirty="0">
                <a:solidFill>
                  <a:srgbClr val="000000"/>
                </a:solidFill>
                <a:effectLst/>
                <a:latin typeface="Canva Sans" panose="020B0604020202020204" charset="0"/>
              </a:rPr>
              <a:t>To create a functioning program that can use audio input as commands that will influence a circuit's operation, </a:t>
            </a:r>
          </a:p>
          <a:p>
            <a:pPr lvl="1" algn="just" fontAlgn="base">
              <a:buFont typeface="Arial" panose="020B0604020202020204" pitchFamily="34" charset="0"/>
              <a:buChar char="•"/>
            </a:pPr>
            <a:endParaRPr lang="en-US" sz="2030" b="0" i="0" u="none" strike="noStrike" dirty="0">
              <a:solidFill>
                <a:srgbClr val="000000"/>
              </a:solidFill>
              <a:effectLst/>
              <a:latin typeface="Canva Sans" panose="020B0604020202020204" charset="0"/>
            </a:endParaRPr>
          </a:p>
          <a:p>
            <a:pPr lvl="1" algn="just" fontAlgn="base">
              <a:buFont typeface="Arial" panose="020B0604020202020204" pitchFamily="34" charset="0"/>
              <a:buChar char="•"/>
            </a:pPr>
            <a:r>
              <a:rPr lang="en-US" sz="2030" b="0" i="0" u="none" strike="noStrike" dirty="0">
                <a:solidFill>
                  <a:srgbClr val="000000"/>
                </a:solidFill>
                <a:effectLst/>
                <a:latin typeface="Canva Sans" panose="020B0604020202020204" charset="0"/>
              </a:rPr>
              <a:t>To design and develop a prototype that will execute said commands through the application of integrated circuits,</a:t>
            </a:r>
          </a:p>
          <a:p>
            <a:pPr lvl="1" algn="just" fontAlgn="base">
              <a:buFont typeface="Arial" panose="020B0604020202020204" pitchFamily="34" charset="0"/>
              <a:buChar char="•"/>
            </a:pPr>
            <a:endParaRPr lang="en-US" sz="2030" b="0" i="0" u="none" strike="noStrike" dirty="0">
              <a:solidFill>
                <a:srgbClr val="000000"/>
              </a:solidFill>
              <a:effectLst/>
              <a:latin typeface="Canva Sans" panose="020B0604020202020204" charset="0"/>
            </a:endParaRPr>
          </a:p>
          <a:p>
            <a:pPr lvl="1" algn="just" fontAlgn="base">
              <a:buFont typeface="Arial" panose="020B0604020202020204" pitchFamily="34" charset="0"/>
              <a:buChar char="•"/>
            </a:pPr>
            <a:r>
              <a:rPr lang="en-US" sz="2030" b="0" i="0" u="none" strike="noStrike" dirty="0">
                <a:solidFill>
                  <a:srgbClr val="000000"/>
                </a:solidFill>
                <a:effectLst/>
                <a:latin typeface="Canva Sans" panose="020B0604020202020204" charset="0"/>
              </a:rPr>
              <a:t>To provide a voice-controlled solution to prevent related electric circuit incidents and,</a:t>
            </a:r>
          </a:p>
          <a:p>
            <a:pPr lvl="1" algn="just" fontAlgn="base">
              <a:buFont typeface="Arial" panose="020B0604020202020204" pitchFamily="34" charset="0"/>
              <a:buChar char="•"/>
            </a:pPr>
            <a:endParaRPr lang="en-US" sz="2030" b="0" i="0" u="none" strike="noStrike" dirty="0">
              <a:solidFill>
                <a:srgbClr val="000000"/>
              </a:solidFill>
              <a:effectLst/>
              <a:latin typeface="Canva Sans" panose="020B0604020202020204" charset="0"/>
            </a:endParaRPr>
          </a:p>
          <a:p>
            <a:pPr lvl="1" algn="just" fontAlgn="base">
              <a:buFont typeface="Arial" panose="020B0604020202020204" pitchFamily="34" charset="0"/>
              <a:buChar char="•"/>
            </a:pPr>
            <a:r>
              <a:rPr lang="en-US" sz="2030" b="0" i="0" u="none" strike="noStrike" dirty="0">
                <a:solidFill>
                  <a:srgbClr val="000000"/>
                </a:solidFill>
                <a:effectLst/>
                <a:latin typeface="Canva Sans" panose="020B0604020202020204" charset="0"/>
              </a:rPr>
              <a:t>To provide people with disabilities a convenient way to access home appliances much easier.</a:t>
            </a:r>
          </a:p>
          <a:p>
            <a:pPr lvl="1" algn="just" fontAlgn="base">
              <a:buFont typeface="Arial" panose="020B0604020202020204" pitchFamily="34" charset="0"/>
              <a:buChar char="•"/>
            </a:pPr>
            <a:r>
              <a:rPr lang="en-PH" sz="1800" dirty="0">
                <a:solidFill>
                  <a:srgbClr val="000000"/>
                </a:solidFill>
                <a:effectLst/>
                <a:latin typeface="Arial" panose="020B0604020202020204" pitchFamily="34" charset="0"/>
                <a:ea typeface="Cambria" panose="02040503050406030204" pitchFamily="18" charset="0"/>
                <a:cs typeface="Cambria" panose="02040503050406030204" pitchFamily="18" charset="0"/>
              </a:rPr>
              <a:t>To be able to be an effective basis for future researchers.</a:t>
            </a:r>
            <a:endParaRPr lang="en-US" sz="2030" b="0" i="0" u="none" strike="noStrike" dirty="0">
              <a:solidFill>
                <a:srgbClr val="000000"/>
              </a:solidFill>
              <a:effectLst/>
              <a:latin typeface="Canva Sans" panose="020B0604020202020204" charset="0"/>
            </a:endParaRPr>
          </a:p>
          <a:p>
            <a:pPr algn="just">
              <a:lnSpc>
                <a:spcPts val="2845"/>
              </a:lnSpc>
            </a:pPr>
            <a:endParaRPr lang="en-US" sz="2030" dirty="0">
              <a:solidFill>
                <a:srgbClr val="000000"/>
              </a:solidFill>
              <a:latin typeface="Canva Sans" panose="020B0604020202020204" charset="0"/>
            </a:endParaRPr>
          </a:p>
        </p:txBody>
      </p:sp>
      <p:sp>
        <p:nvSpPr>
          <p:cNvPr id="7" name="Rectangle 6">
            <a:extLst>
              <a:ext uri="{FF2B5EF4-FFF2-40B4-BE49-F238E27FC236}">
                <a16:creationId xmlns:a16="http://schemas.microsoft.com/office/drawing/2014/main" id="{C944BA0E-84BC-D1B2-86C4-6246D54F383E}"/>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C4770AC4-16B4-1BCC-2810-06E1D30398E8}"/>
              </a:ext>
            </a:extLst>
          </p:cNvPr>
          <p:cNvSpPr/>
          <p:nvPr/>
        </p:nvSpPr>
        <p:spPr>
          <a:xfrm>
            <a:off x="6457950" y="6313672"/>
            <a:ext cx="5029200" cy="523220"/>
          </a:xfrm>
          <a:prstGeom prst="rect">
            <a:avLst/>
          </a:prstGeom>
        </p:spPr>
        <p:txBody>
          <a:bodyPr>
            <a:spAutoFit/>
          </a:bodyPr>
          <a:lstStyle/>
          <a:p>
            <a:pPr algn="r"/>
            <a:r>
              <a:rPr lang="en-US" sz="1400" dirty="0">
                <a:solidFill>
                  <a:srgbClr val="000000"/>
                </a:solidFill>
                <a:latin typeface="Canva Sans"/>
              </a:rPr>
              <a:t>AY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261932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2E7786F-E3A8-6BF9-C4B0-8A1A62CBBB6F}"/>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E444621A-75E8-7047-C4D2-C10B5034DC95}"/>
              </a:ext>
            </a:extLst>
          </p:cNvPr>
          <p:cNvSpPr txBox="1"/>
          <p:nvPr/>
        </p:nvSpPr>
        <p:spPr>
          <a:xfrm>
            <a:off x="-134256" y="1639658"/>
            <a:ext cx="10479312" cy="694549"/>
          </a:xfrm>
          <a:prstGeom prst="rect">
            <a:avLst/>
          </a:prstGeom>
        </p:spPr>
        <p:txBody>
          <a:bodyPr wrap="square" lIns="0" tIns="0" rIns="0" bIns="0" rtlCol="0" anchor="t">
            <a:spAutoFit/>
          </a:bodyPr>
          <a:lstStyle/>
          <a:p>
            <a:pPr algn="ctr">
              <a:lnSpc>
                <a:spcPts val="5365"/>
              </a:lnSpc>
              <a:spcBef>
                <a:spcPct val="0"/>
              </a:spcBef>
            </a:pPr>
            <a:r>
              <a:rPr lang="en-US" sz="6000" dirty="0">
                <a:solidFill>
                  <a:srgbClr val="000000"/>
                </a:solidFill>
                <a:latin typeface="Canva Sans"/>
              </a:rPr>
              <a:t>USERS OR BENEFICIARIES</a:t>
            </a:r>
          </a:p>
        </p:txBody>
      </p:sp>
      <p:sp>
        <p:nvSpPr>
          <p:cNvPr id="6" name="TextBox 7">
            <a:extLst>
              <a:ext uri="{FF2B5EF4-FFF2-40B4-BE49-F238E27FC236}">
                <a16:creationId xmlns:a16="http://schemas.microsoft.com/office/drawing/2014/main" id="{A4812175-D58D-8BCE-BF79-BC0B081359C5}"/>
              </a:ext>
            </a:extLst>
          </p:cNvPr>
          <p:cNvSpPr txBox="1"/>
          <p:nvPr/>
        </p:nvSpPr>
        <p:spPr>
          <a:xfrm>
            <a:off x="381000" y="2994758"/>
            <a:ext cx="9448800" cy="2528384"/>
          </a:xfrm>
          <a:prstGeom prst="rect">
            <a:avLst/>
          </a:prstGeom>
        </p:spPr>
        <p:txBody>
          <a:bodyPr wrap="square" lIns="0" tIns="0" rIns="0" bIns="0" rtlCol="0" anchor="t">
            <a:spAutoFit/>
          </a:bodyPr>
          <a:lstStyle/>
          <a:p>
            <a:pPr marL="800100" lvl="1" indent="-342900" algn="just" fontAlgn="base">
              <a:buFont typeface="Arial" panose="020B0604020202020204" pitchFamily="34" charset="0"/>
              <a:buChar char="•"/>
            </a:pPr>
            <a:r>
              <a:rPr lang="en-PH" sz="4800" dirty="0">
                <a:solidFill>
                  <a:srgbClr val="000000"/>
                </a:solidFill>
                <a:effectLst/>
                <a:latin typeface="Arial" panose="020B0604020202020204" pitchFamily="34" charset="0"/>
                <a:ea typeface="Cambria" panose="02040503050406030204" pitchFamily="18" charset="0"/>
              </a:rPr>
              <a:t>Entrepreneurs</a:t>
            </a:r>
          </a:p>
          <a:p>
            <a:pPr marL="800100" lvl="1" indent="-342900" algn="just" fontAlgn="base">
              <a:buFont typeface="Arial" panose="020B0604020202020204" pitchFamily="34" charset="0"/>
              <a:buChar char="•"/>
            </a:pPr>
            <a:r>
              <a:rPr lang="en-PH" sz="4800" dirty="0">
                <a:solidFill>
                  <a:srgbClr val="000000"/>
                </a:solidFill>
                <a:effectLst/>
                <a:latin typeface="Arial" panose="020B0604020202020204" pitchFamily="34" charset="0"/>
                <a:ea typeface="Cambria" panose="02040503050406030204" pitchFamily="18" charset="0"/>
              </a:rPr>
              <a:t>Homeowners</a:t>
            </a:r>
            <a:endParaRPr lang="en-PH" sz="4800" dirty="0">
              <a:solidFill>
                <a:srgbClr val="000000"/>
              </a:solidFill>
              <a:latin typeface="Arial" panose="020B0604020202020204" pitchFamily="34" charset="0"/>
              <a:ea typeface="Cambria" panose="02040503050406030204" pitchFamily="18" charset="0"/>
            </a:endParaRPr>
          </a:p>
          <a:p>
            <a:pPr marL="800100" lvl="1" indent="-342900" algn="just" fontAlgn="base">
              <a:buFont typeface="Arial" panose="020B0604020202020204" pitchFamily="34" charset="0"/>
              <a:buChar char="•"/>
            </a:pPr>
            <a:r>
              <a:rPr lang="en-PH" sz="4800" dirty="0">
                <a:solidFill>
                  <a:srgbClr val="000000"/>
                </a:solidFill>
                <a:effectLst/>
                <a:latin typeface="Arial" panose="020B0604020202020204" pitchFamily="34" charset="0"/>
                <a:ea typeface="Cambria" panose="02040503050406030204" pitchFamily="18" charset="0"/>
                <a:cs typeface="Cambria" panose="02040503050406030204" pitchFamily="18" charset="0"/>
              </a:rPr>
              <a:t>Future researchers </a:t>
            </a:r>
            <a:endParaRPr lang="en-PH" sz="4800" dirty="0">
              <a:solidFill>
                <a:srgbClr val="000000"/>
              </a:solidFill>
              <a:effectLst/>
              <a:latin typeface="Arial" panose="020B0604020202020204" pitchFamily="34" charset="0"/>
              <a:ea typeface="Cambria" panose="02040503050406030204" pitchFamily="18" charset="0"/>
            </a:endParaRPr>
          </a:p>
          <a:p>
            <a:pPr lvl="1" algn="just" fontAlgn="base"/>
            <a:endParaRPr lang="en-US" sz="2030" dirty="0">
              <a:solidFill>
                <a:srgbClr val="000000"/>
              </a:solidFill>
              <a:latin typeface="Canva Sans" panose="020B0604020202020204" charset="0"/>
            </a:endParaRPr>
          </a:p>
        </p:txBody>
      </p:sp>
      <p:sp>
        <p:nvSpPr>
          <p:cNvPr id="7" name="Rectangle 6">
            <a:extLst>
              <a:ext uri="{FF2B5EF4-FFF2-40B4-BE49-F238E27FC236}">
                <a16:creationId xmlns:a16="http://schemas.microsoft.com/office/drawing/2014/main" id="{97349312-ED87-8D5A-591E-204E3423F4FF}"/>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6B322A52-E620-4CE3-CCCB-6F8F7156ACE0}"/>
              </a:ext>
            </a:extLst>
          </p:cNvPr>
          <p:cNvSpPr/>
          <p:nvPr/>
        </p:nvSpPr>
        <p:spPr>
          <a:xfrm>
            <a:off x="6534150" y="636976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3452550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AF259F67-7EA1-4DD1-AC9B-1C9FEEAD3AC3}"/>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2103ADF9-BF12-C30C-188B-A736B63A1FFF}"/>
              </a:ext>
            </a:extLst>
          </p:cNvPr>
          <p:cNvSpPr txBox="1"/>
          <p:nvPr/>
        </p:nvSpPr>
        <p:spPr>
          <a:xfrm>
            <a:off x="0" y="1392008"/>
            <a:ext cx="6741888" cy="631198"/>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SCOPE AND DELIMITATION</a:t>
            </a:r>
          </a:p>
        </p:txBody>
      </p:sp>
      <p:sp>
        <p:nvSpPr>
          <p:cNvPr id="6" name="TextBox 7">
            <a:extLst>
              <a:ext uri="{FF2B5EF4-FFF2-40B4-BE49-F238E27FC236}">
                <a16:creationId xmlns:a16="http://schemas.microsoft.com/office/drawing/2014/main" id="{92657B58-7079-F366-0B09-FAF6CD90794C}"/>
              </a:ext>
            </a:extLst>
          </p:cNvPr>
          <p:cNvSpPr txBox="1"/>
          <p:nvPr/>
        </p:nvSpPr>
        <p:spPr>
          <a:xfrm>
            <a:off x="304800" y="2330946"/>
            <a:ext cx="11353800" cy="3594382"/>
          </a:xfrm>
          <a:prstGeom prst="rect">
            <a:avLst/>
          </a:prstGeom>
        </p:spPr>
        <p:txBody>
          <a:bodyPr wrap="square" lIns="0" tIns="0" rIns="0" bIns="0" rtlCol="0" anchor="t">
            <a:spAutoFit/>
          </a:bodyPr>
          <a:lstStyle/>
          <a:p>
            <a:pPr algn="just">
              <a:lnSpc>
                <a:spcPts val="2845"/>
              </a:lnSpc>
            </a:pPr>
            <a:r>
              <a:rPr lang="en-US" sz="3600" dirty="0">
                <a:solidFill>
                  <a:srgbClr val="000000"/>
                </a:solidFill>
                <a:latin typeface="Arial" panose="020B0604020202020204" pitchFamily="34" charset="0"/>
                <a:cs typeface="Arial" panose="020B0604020202020204" pitchFamily="34" charset="0"/>
              </a:rPr>
              <a:t>Scope</a:t>
            </a:r>
          </a:p>
          <a:p>
            <a:pPr algn="just">
              <a:lnSpc>
                <a:spcPts val="2845"/>
              </a:lnSpc>
            </a:pPr>
            <a:r>
              <a:rPr lang="en-US" sz="3600" dirty="0">
                <a:solidFill>
                  <a:srgbClr val="000000"/>
                </a:solidFill>
                <a:latin typeface="Arial" panose="020B0604020202020204" pitchFamily="34" charset="0"/>
                <a:cs typeface="Arial" panose="020B0604020202020204" pitchFamily="34" charset="0"/>
              </a:rPr>
              <a:t>	</a:t>
            </a:r>
            <a:r>
              <a:rPr lang="en-US" sz="3600" b="0" i="0" u="none" strike="noStrike" dirty="0">
                <a:solidFill>
                  <a:srgbClr val="000000"/>
                </a:solidFill>
                <a:effectLst/>
                <a:latin typeface="Arial" panose="020B0604020202020204" pitchFamily="34" charset="0"/>
                <a:cs typeface="Arial" panose="020B0604020202020204" pitchFamily="34" charset="0"/>
              </a:rPr>
              <a:t>The focus of this project is to build both a program that will convert Voice into Commands and a prototype that will execute those commands. The project will use python as the main language, an audio recorder/recognizer, a speech-to-text package, algorithm and </a:t>
            </a:r>
            <a:r>
              <a:rPr lang="en-US" sz="3600" b="0" i="0" u="none" strike="noStrike" dirty="0" err="1">
                <a:solidFill>
                  <a:srgbClr val="000000"/>
                </a:solidFill>
                <a:effectLst/>
                <a:latin typeface="Arial" panose="020B0604020202020204" pitchFamily="34" charset="0"/>
                <a:cs typeface="Arial" panose="020B0604020202020204" pitchFamily="34" charset="0"/>
              </a:rPr>
              <a:t>api</a:t>
            </a:r>
            <a:r>
              <a:rPr lang="en-US" sz="3600" b="0" i="0" u="none" strike="noStrike" dirty="0">
                <a:solidFill>
                  <a:srgbClr val="000000"/>
                </a:solidFill>
                <a:effectLst/>
                <a:latin typeface="Arial" panose="020B0604020202020204" pitchFamily="34" charset="0"/>
                <a:cs typeface="Arial" panose="020B0604020202020204" pitchFamily="34" charset="0"/>
              </a:rPr>
              <a:t>. Hardware components include the raspberry pi Pico, a Bluetooth module, led lights, a micro motor and jumper wires.</a:t>
            </a:r>
          </a:p>
          <a:p>
            <a:pPr algn="just">
              <a:lnSpc>
                <a:spcPts val="2845"/>
              </a:lnSpc>
            </a:pPr>
            <a:endParaRPr lang="en-US" sz="3200" dirty="0">
              <a:solidFill>
                <a:srgbClr val="00000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65DE214A-E48B-E1E7-4319-CC11B3E75DA1}"/>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E9739116-053B-F2B3-C112-8A43F239BF0C}"/>
              </a:ext>
            </a:extLst>
          </p:cNvPr>
          <p:cNvSpPr/>
          <p:nvPr/>
        </p:nvSpPr>
        <p:spPr>
          <a:xfrm>
            <a:off x="6534150" y="636976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155582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C5D0CD6-516D-8344-A39F-642CCCF8B2D1}"/>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17728142-C09C-3B1A-4821-66B3AA13A676}"/>
              </a:ext>
            </a:extLst>
          </p:cNvPr>
          <p:cNvSpPr txBox="1"/>
          <p:nvPr/>
        </p:nvSpPr>
        <p:spPr>
          <a:xfrm>
            <a:off x="0" y="1392008"/>
            <a:ext cx="6741888" cy="631198"/>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SCOPE AND DELIMITATION</a:t>
            </a:r>
          </a:p>
        </p:txBody>
      </p:sp>
      <p:sp>
        <p:nvSpPr>
          <p:cNvPr id="6" name="TextBox 7">
            <a:extLst>
              <a:ext uri="{FF2B5EF4-FFF2-40B4-BE49-F238E27FC236}">
                <a16:creationId xmlns:a16="http://schemas.microsoft.com/office/drawing/2014/main" id="{64547BDC-1B7A-30AD-96E2-CCB3ED7159DD}"/>
              </a:ext>
            </a:extLst>
          </p:cNvPr>
          <p:cNvSpPr txBox="1"/>
          <p:nvPr/>
        </p:nvSpPr>
        <p:spPr>
          <a:xfrm>
            <a:off x="304800" y="2023206"/>
            <a:ext cx="11525250" cy="4427109"/>
          </a:xfrm>
          <a:prstGeom prst="rect">
            <a:avLst/>
          </a:prstGeom>
        </p:spPr>
        <p:txBody>
          <a:bodyPr wrap="square" lIns="0" tIns="0" rIns="0" bIns="0" rtlCol="0" anchor="t">
            <a:spAutoFit/>
          </a:bodyPr>
          <a:lstStyle/>
          <a:p>
            <a:pPr algn="just">
              <a:lnSpc>
                <a:spcPts val="2845"/>
              </a:lnSpc>
            </a:pPr>
            <a:r>
              <a:rPr lang="en-US" sz="2030" dirty="0">
                <a:solidFill>
                  <a:srgbClr val="000000"/>
                </a:solidFill>
                <a:latin typeface="Arial" panose="020B0604020202020204" pitchFamily="34" charset="0"/>
                <a:cs typeface="Arial" panose="020B0604020202020204" pitchFamily="34" charset="0"/>
              </a:rPr>
              <a:t>Delimitation</a:t>
            </a:r>
          </a:p>
          <a:p>
            <a:pPr marL="457200" algn="just" rtl="0" fontAlgn="base">
              <a:spcBef>
                <a:spcPts val="0"/>
              </a:spcBef>
              <a:spcAft>
                <a:spcPts val="0"/>
              </a:spcAft>
              <a:buFont typeface="Arial" panose="020B0604020202020204" pitchFamily="34" charset="0"/>
              <a:buChar char="•"/>
            </a:pPr>
            <a:r>
              <a:rPr lang="en-US" sz="2030" dirty="0">
                <a:solidFill>
                  <a:srgbClr val="000000"/>
                </a:solidFill>
                <a:latin typeface="Arial" panose="020B0604020202020204" pitchFamily="34" charset="0"/>
                <a:cs typeface="Arial" panose="020B0604020202020204" pitchFamily="34" charset="0"/>
              </a:rPr>
              <a:t>	</a:t>
            </a:r>
            <a:r>
              <a:rPr lang="en-US" sz="2030" b="0" i="0" u="none" strike="noStrike" dirty="0">
                <a:solidFill>
                  <a:srgbClr val="000000"/>
                </a:solidFill>
                <a:effectLst/>
                <a:latin typeface="Arial" panose="020B0604020202020204" pitchFamily="34" charset="0"/>
                <a:cs typeface="Arial" panose="020B0604020202020204" pitchFamily="34" charset="0"/>
              </a:rPr>
              <a:t>The project doesn’t cover;</a:t>
            </a:r>
          </a:p>
          <a:p>
            <a:pPr marL="1200150" lvl="2" indent="-285750" algn="just" fontAlgn="base">
              <a:buFont typeface="Arial" panose="020B0604020202020204" pitchFamily="34" charset="0"/>
              <a:buChar char="•"/>
            </a:pPr>
            <a:r>
              <a:rPr lang="en-US" sz="2030" b="0" i="0" u="none" strike="noStrike" dirty="0">
                <a:solidFill>
                  <a:srgbClr val="000000"/>
                </a:solidFill>
                <a:effectLst/>
                <a:latin typeface="Arial" panose="020B0604020202020204" pitchFamily="34" charset="0"/>
                <a:cs typeface="Arial" panose="020B0604020202020204" pitchFamily="34" charset="0"/>
              </a:rPr>
              <a:t>Significant changes to a hardware component. Each component has a role to play in the build and each component is expected to do their job properly so there will be no disassembling of a unit.</a:t>
            </a:r>
          </a:p>
          <a:p>
            <a:pPr marL="1200150" lvl="2" indent="-285750" algn="just" fontAlgn="base">
              <a:buFont typeface="Arial" panose="020B0604020202020204" pitchFamily="34" charset="0"/>
              <a:buChar char="•"/>
            </a:pPr>
            <a:r>
              <a:rPr lang="en-US" sz="2030" b="0" i="0" u="none" strike="noStrike" dirty="0">
                <a:solidFill>
                  <a:srgbClr val="000000"/>
                </a:solidFill>
                <a:effectLst/>
                <a:latin typeface="Arial" panose="020B0604020202020204" pitchFamily="34" charset="0"/>
                <a:cs typeface="Arial" panose="020B0604020202020204" pitchFamily="34" charset="0"/>
              </a:rPr>
              <a:t>Voice Recognition Ai training. The program will use a speech recognition package that includes a recognizer class, this class is responsible for the process's audio recording and speech-to-text conversion.</a:t>
            </a:r>
          </a:p>
          <a:p>
            <a:pPr marL="1200150" lvl="2" indent="-285750" algn="just" fontAlgn="base">
              <a:buFont typeface="Arial" panose="020B0604020202020204" pitchFamily="34" charset="0"/>
              <a:buChar char="•"/>
            </a:pPr>
            <a:r>
              <a:rPr lang="en-US" sz="2030" b="0" i="0" u="none" strike="noStrike" dirty="0">
                <a:solidFill>
                  <a:srgbClr val="000000"/>
                </a:solidFill>
                <a:effectLst/>
                <a:latin typeface="Arial" panose="020B0604020202020204" pitchFamily="34" charset="0"/>
                <a:cs typeface="Arial" panose="020B0604020202020204" pitchFamily="34" charset="0"/>
              </a:rPr>
              <a:t>Offline Voice Recognition. Recognizers differ on each package and currently, the offline recognizers from the packages </a:t>
            </a:r>
            <a:r>
              <a:rPr lang="en-US" sz="2030" b="0" i="0" u="none" strike="noStrike" dirty="0" err="1">
                <a:solidFill>
                  <a:srgbClr val="000000"/>
                </a:solidFill>
                <a:effectLst/>
                <a:latin typeface="Arial" panose="020B0604020202020204" pitchFamily="34" charset="0"/>
                <a:cs typeface="Arial" panose="020B0604020202020204" pitchFamily="34" charset="0"/>
              </a:rPr>
              <a:t>pocketsphinx</a:t>
            </a:r>
            <a:r>
              <a:rPr lang="en-US" sz="2030" b="0" i="0" u="none" strike="noStrike" dirty="0">
                <a:solidFill>
                  <a:srgbClr val="000000"/>
                </a:solidFill>
                <a:effectLst/>
                <a:latin typeface="Arial" panose="020B0604020202020204" pitchFamily="34" charset="0"/>
                <a:cs typeface="Arial" panose="020B0604020202020204" pitchFamily="34" charset="0"/>
              </a:rPr>
              <a:t> (</a:t>
            </a:r>
            <a:r>
              <a:rPr lang="en-US" sz="2030" b="0" i="0" u="none" strike="noStrike" dirty="0" err="1">
                <a:solidFill>
                  <a:srgbClr val="000000"/>
                </a:solidFill>
                <a:effectLst/>
                <a:latin typeface="Arial" panose="020B0604020202020204" pitchFamily="34" charset="0"/>
                <a:cs typeface="Arial" panose="020B0604020202020204" pitchFamily="34" charset="0"/>
              </a:rPr>
              <a:t>livespeech</a:t>
            </a:r>
            <a:r>
              <a:rPr lang="en-US" sz="2030" b="0" i="0" u="none" strike="noStrike" dirty="0">
                <a:solidFill>
                  <a:srgbClr val="000000"/>
                </a:solidFill>
                <a:effectLst/>
                <a:latin typeface="Arial" panose="020B0604020202020204" pitchFamily="34" charset="0"/>
                <a:cs typeface="Arial" panose="020B0604020202020204" pitchFamily="34" charset="0"/>
              </a:rPr>
              <a:t>) and </a:t>
            </a:r>
            <a:r>
              <a:rPr lang="en-US" sz="2030" b="0" i="0" u="none" strike="noStrike" dirty="0" err="1">
                <a:solidFill>
                  <a:srgbClr val="000000"/>
                </a:solidFill>
                <a:effectLst/>
                <a:latin typeface="Arial" panose="020B0604020202020204" pitchFamily="34" charset="0"/>
                <a:cs typeface="Arial" panose="020B0604020202020204" pitchFamily="34" charset="0"/>
              </a:rPr>
              <a:t>vosk</a:t>
            </a:r>
            <a:r>
              <a:rPr lang="en-US" sz="2030" b="0" i="0" u="none" strike="noStrike" dirty="0">
                <a:solidFill>
                  <a:srgbClr val="000000"/>
                </a:solidFill>
                <a:effectLst/>
                <a:latin typeface="Arial" panose="020B0604020202020204" pitchFamily="34" charset="0"/>
                <a:cs typeface="Arial" panose="020B0604020202020204" pitchFamily="34" charset="0"/>
              </a:rPr>
              <a:t> (</a:t>
            </a:r>
            <a:r>
              <a:rPr lang="en-US" sz="2030" b="0" i="0" u="none" strike="noStrike" dirty="0" err="1">
                <a:solidFill>
                  <a:srgbClr val="000000"/>
                </a:solidFill>
                <a:effectLst/>
                <a:latin typeface="Arial" panose="020B0604020202020204" pitchFamily="34" charset="0"/>
                <a:cs typeface="Arial" panose="020B0604020202020204" pitchFamily="34" charset="0"/>
              </a:rPr>
              <a:t>Kaldirecognizer</a:t>
            </a:r>
            <a:r>
              <a:rPr lang="en-US" sz="2030" b="0" i="0" u="none" strike="noStrike" dirty="0">
                <a:solidFill>
                  <a:srgbClr val="000000"/>
                </a:solidFill>
                <a:effectLst/>
                <a:latin typeface="Arial" panose="020B0604020202020204" pitchFamily="34" charset="0"/>
                <a:cs typeface="Arial" panose="020B0604020202020204" pitchFamily="34" charset="0"/>
              </a:rPr>
              <a:t>) are inaccurate, use large space consuming models, and/or slow.</a:t>
            </a:r>
          </a:p>
          <a:p>
            <a:pPr marL="1200150" lvl="2" indent="-285750" algn="just" fontAlgn="base">
              <a:buFont typeface="Arial" panose="020B0604020202020204" pitchFamily="34" charset="0"/>
              <a:buChar char="•"/>
            </a:pPr>
            <a:r>
              <a:rPr lang="en-PH" sz="2000" dirty="0">
                <a:solidFill>
                  <a:srgbClr val="000000"/>
                </a:solidFill>
                <a:effectLst/>
                <a:latin typeface="Arial" panose="020B0604020202020204" pitchFamily="34" charset="0"/>
                <a:ea typeface="Cambria" panose="02040503050406030204" pitchFamily="18" charset="0"/>
                <a:cs typeface="Arial" panose="020B0604020202020204" pitchFamily="34" charset="0"/>
              </a:rPr>
              <a:t>The system will not use GUI and Mobile system to run the system. The miniature and source code of the system will be provided for the demonstration of the system.</a:t>
            </a:r>
            <a:endParaRPr lang="en-US" sz="2000" b="0" i="0" u="none" strike="noStrike" dirty="0">
              <a:solidFill>
                <a:srgbClr val="000000"/>
              </a:solidFill>
              <a:effectLst/>
              <a:latin typeface="Arial" panose="020B0604020202020204" pitchFamily="34" charset="0"/>
              <a:cs typeface="Arial" panose="020B0604020202020204" pitchFamily="34" charset="0"/>
            </a:endParaRPr>
          </a:p>
          <a:p>
            <a:pPr algn="just">
              <a:lnSpc>
                <a:spcPts val="2845"/>
              </a:lnSpc>
            </a:pPr>
            <a:endParaRPr lang="en-US" sz="2030" dirty="0">
              <a:solidFill>
                <a:srgbClr val="000000"/>
              </a:solidFill>
              <a:latin typeface="Canva Sans" panose="020B0604020202020204" charset="0"/>
            </a:endParaRPr>
          </a:p>
        </p:txBody>
      </p:sp>
      <p:sp>
        <p:nvSpPr>
          <p:cNvPr id="7" name="Rectangle 6">
            <a:extLst>
              <a:ext uri="{FF2B5EF4-FFF2-40B4-BE49-F238E27FC236}">
                <a16:creationId xmlns:a16="http://schemas.microsoft.com/office/drawing/2014/main" id="{26855A84-0689-2DE9-BFFD-56D530F1131C}"/>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9A3845E2-6230-D07D-1C0F-CBD41B42CDF2}"/>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118025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5CE17C4-0EBA-5615-74E9-D8A6CCC76359}"/>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6D886E3B-47EF-A312-E156-F65590079434}"/>
              </a:ext>
            </a:extLst>
          </p:cNvPr>
          <p:cNvSpPr txBox="1"/>
          <p:nvPr/>
        </p:nvSpPr>
        <p:spPr>
          <a:xfrm>
            <a:off x="0" y="1400854"/>
            <a:ext cx="7467600" cy="646203"/>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CONCEPTUAL FRAMEWORK</a:t>
            </a:r>
          </a:p>
        </p:txBody>
      </p:sp>
      <p:sp>
        <p:nvSpPr>
          <p:cNvPr id="6" name="Text Box 217">
            <a:extLst>
              <a:ext uri="{FF2B5EF4-FFF2-40B4-BE49-F238E27FC236}">
                <a16:creationId xmlns:a16="http://schemas.microsoft.com/office/drawing/2014/main" id="{F931A46B-2796-AC9D-51D8-6AC36E21829B}"/>
              </a:ext>
            </a:extLst>
          </p:cNvPr>
          <p:cNvSpPr txBox="1">
            <a:spLocks noChangeArrowheads="1"/>
          </p:cNvSpPr>
          <p:nvPr/>
        </p:nvSpPr>
        <p:spPr bwMode="auto">
          <a:xfrm>
            <a:off x="1840396" y="4073659"/>
            <a:ext cx="1428908" cy="803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Arial" panose="020B0604020202020204" pitchFamily="34" charset="0"/>
              </a:rPr>
              <a:t>User’s voice input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5761B366-017B-7DEF-0AD2-32391BA53F9F}"/>
              </a:ext>
            </a:extLst>
          </p:cNvPr>
          <p:cNvSpPr/>
          <p:nvPr/>
        </p:nvSpPr>
        <p:spPr>
          <a:xfrm>
            <a:off x="4495092" y="2947390"/>
            <a:ext cx="2287271" cy="3009900"/>
          </a:xfrm>
          <a:prstGeom prst="roundRect">
            <a:avLst>
              <a:gd name="adj"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PH"/>
          </a:p>
        </p:txBody>
      </p:sp>
      <p:sp>
        <p:nvSpPr>
          <p:cNvPr id="8" name="Text Box 47">
            <a:extLst>
              <a:ext uri="{FF2B5EF4-FFF2-40B4-BE49-F238E27FC236}">
                <a16:creationId xmlns:a16="http://schemas.microsoft.com/office/drawing/2014/main" id="{4CF04646-FCA1-BBA9-621A-EB2023911642}"/>
              </a:ext>
            </a:extLst>
          </p:cNvPr>
          <p:cNvSpPr txBox="1">
            <a:spLocks noChangeArrowheads="1"/>
          </p:cNvSpPr>
          <p:nvPr/>
        </p:nvSpPr>
        <p:spPr bwMode="auto">
          <a:xfrm>
            <a:off x="4574012" y="3212637"/>
            <a:ext cx="2116214" cy="2479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Arial" panose="020B0604020202020204" pitchFamily="34" charset="0"/>
              </a:rPr>
              <a:t>The program will convert the input as a valid command that the raspberry pi Pico can execute in which will either relay or stop a current flow to a specific appliance around the house miniature.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Rounded Corners 8">
            <a:extLst>
              <a:ext uri="{FF2B5EF4-FFF2-40B4-BE49-F238E27FC236}">
                <a16:creationId xmlns:a16="http://schemas.microsoft.com/office/drawing/2014/main" id="{A8298D86-8F4C-F557-66D7-7673C4261D9E}"/>
              </a:ext>
            </a:extLst>
          </p:cNvPr>
          <p:cNvSpPr/>
          <p:nvPr/>
        </p:nvSpPr>
        <p:spPr>
          <a:xfrm>
            <a:off x="7857219" y="2970347"/>
            <a:ext cx="2535462" cy="300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PH"/>
          </a:p>
        </p:txBody>
      </p:sp>
      <p:sp>
        <p:nvSpPr>
          <p:cNvPr id="10" name="Rectangle: Rounded Corners 9">
            <a:extLst>
              <a:ext uri="{FF2B5EF4-FFF2-40B4-BE49-F238E27FC236}">
                <a16:creationId xmlns:a16="http://schemas.microsoft.com/office/drawing/2014/main" id="{0498A269-7C4D-FCB1-B961-95AE432B8390}"/>
              </a:ext>
            </a:extLst>
          </p:cNvPr>
          <p:cNvSpPr/>
          <p:nvPr/>
        </p:nvSpPr>
        <p:spPr>
          <a:xfrm>
            <a:off x="1120543" y="2933700"/>
            <a:ext cx="2351881" cy="30099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PH"/>
          </a:p>
        </p:txBody>
      </p:sp>
      <p:sp>
        <p:nvSpPr>
          <p:cNvPr id="11" name="Text Box 46">
            <a:extLst>
              <a:ext uri="{FF2B5EF4-FFF2-40B4-BE49-F238E27FC236}">
                <a16:creationId xmlns:a16="http://schemas.microsoft.com/office/drawing/2014/main" id="{0C9D4E30-8F6E-81E3-D77B-37674D545213}"/>
              </a:ext>
            </a:extLst>
          </p:cNvPr>
          <p:cNvSpPr txBox="1">
            <a:spLocks noChangeArrowheads="1"/>
          </p:cNvSpPr>
          <p:nvPr/>
        </p:nvSpPr>
        <p:spPr bwMode="auto">
          <a:xfrm>
            <a:off x="7975012" y="3326937"/>
            <a:ext cx="2299876" cy="2250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Arial" panose="020B0604020202020204" pitchFamily="34" charset="0"/>
              </a:rPr>
              <a:t>Automatic control of home appliances, such as automatic turning on and off of light bulbs and ceiling fans.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2" name="Text Box 52">
            <a:extLst>
              <a:ext uri="{FF2B5EF4-FFF2-40B4-BE49-F238E27FC236}">
                <a16:creationId xmlns:a16="http://schemas.microsoft.com/office/drawing/2014/main" id="{114AD051-D035-7141-0D3D-D82A4D060F11}"/>
              </a:ext>
            </a:extLst>
          </p:cNvPr>
          <p:cNvSpPr txBox="1">
            <a:spLocks noChangeArrowheads="1"/>
          </p:cNvSpPr>
          <p:nvPr/>
        </p:nvSpPr>
        <p:spPr bwMode="auto">
          <a:xfrm>
            <a:off x="1814352" y="2526971"/>
            <a:ext cx="9588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INPUT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3" name="Text Box 53">
            <a:extLst>
              <a:ext uri="{FF2B5EF4-FFF2-40B4-BE49-F238E27FC236}">
                <a16:creationId xmlns:a16="http://schemas.microsoft.com/office/drawing/2014/main" id="{8747F33B-BA26-4E57-7577-02AF2C242E8C}"/>
              </a:ext>
            </a:extLst>
          </p:cNvPr>
          <p:cNvSpPr txBox="1">
            <a:spLocks noChangeArrowheads="1"/>
          </p:cNvSpPr>
          <p:nvPr/>
        </p:nvSpPr>
        <p:spPr bwMode="auto">
          <a:xfrm>
            <a:off x="8351677" y="2587162"/>
            <a:ext cx="1546546" cy="28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OUTPUT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4" name="Text Box 51">
            <a:extLst>
              <a:ext uri="{FF2B5EF4-FFF2-40B4-BE49-F238E27FC236}">
                <a16:creationId xmlns:a16="http://schemas.microsoft.com/office/drawing/2014/main" id="{65D2A5E7-29F7-0C31-5466-A0F3ED6B0EFE}"/>
              </a:ext>
            </a:extLst>
          </p:cNvPr>
          <p:cNvSpPr txBox="1">
            <a:spLocks noChangeArrowheads="1"/>
          </p:cNvSpPr>
          <p:nvPr/>
        </p:nvSpPr>
        <p:spPr bwMode="auto">
          <a:xfrm>
            <a:off x="4760752" y="2587162"/>
            <a:ext cx="1392317" cy="32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mbria" panose="02040503050406030204" pitchFamily="18" charset="0"/>
                <a:cs typeface="Cambria" panose="02040503050406030204" pitchFamily="18" charset="0"/>
              </a:rPr>
              <a:t>PROCESS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cxnSp>
        <p:nvCxnSpPr>
          <p:cNvPr id="15" name="Straight Arrow Connector 14">
            <a:extLst>
              <a:ext uri="{FF2B5EF4-FFF2-40B4-BE49-F238E27FC236}">
                <a16:creationId xmlns:a16="http://schemas.microsoft.com/office/drawing/2014/main" id="{9B5C1D45-3F17-CC4B-5C51-BA4CAE29BECD}"/>
              </a:ext>
            </a:extLst>
          </p:cNvPr>
          <p:cNvCxnSpPr/>
          <p:nvPr/>
        </p:nvCxnSpPr>
        <p:spPr>
          <a:xfrm>
            <a:off x="3733800" y="4283075"/>
            <a:ext cx="5276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C58CFF3A-3335-69B3-8BF1-147E41854380}"/>
              </a:ext>
            </a:extLst>
          </p:cNvPr>
          <p:cNvCxnSpPr/>
          <p:nvPr/>
        </p:nvCxnSpPr>
        <p:spPr>
          <a:xfrm>
            <a:off x="6939915" y="4314825"/>
            <a:ext cx="52768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Rectangle 16">
            <a:extLst>
              <a:ext uri="{FF2B5EF4-FFF2-40B4-BE49-F238E27FC236}">
                <a16:creationId xmlns:a16="http://schemas.microsoft.com/office/drawing/2014/main" id="{D6555E9B-0DBB-2BEB-89F7-AFFF95A054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
        <p:nvSpPr>
          <p:cNvPr id="23" name="Rectangle 23">
            <a:extLst>
              <a:ext uri="{FF2B5EF4-FFF2-40B4-BE49-F238E27FC236}">
                <a16:creationId xmlns:a16="http://schemas.microsoft.com/office/drawing/2014/main" id="{51327989-FA25-5674-6726-CACB254F4F19}"/>
              </a:ext>
            </a:extLst>
          </p:cNvPr>
          <p:cNvSpPr>
            <a:spLocks noChangeArrowheads="1"/>
          </p:cNvSpPr>
          <p:nvPr/>
        </p:nvSpPr>
        <p:spPr bwMode="auto">
          <a:xfrm>
            <a:off x="3175" y="91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
        <p:nvSpPr>
          <p:cNvPr id="24" name="Rectangle 24">
            <a:extLst>
              <a:ext uri="{FF2B5EF4-FFF2-40B4-BE49-F238E27FC236}">
                <a16:creationId xmlns:a16="http://schemas.microsoft.com/office/drawing/2014/main" id="{B9CD28B4-5DE2-3155-913F-0696C6B62168}"/>
              </a:ext>
            </a:extLst>
          </p:cNvPr>
          <p:cNvSpPr>
            <a:spLocks noChangeArrowheads="1"/>
          </p:cNvSpPr>
          <p:nvPr/>
        </p:nvSpPr>
        <p:spPr bwMode="auto">
          <a:xfrm>
            <a:off x="0"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H" altLang="en-US" sz="1800" b="0" i="0" u="none" strike="noStrike" cap="none" normalizeH="0" baseline="0">
                <a:ln>
                  <a:noFill/>
                </a:ln>
                <a:solidFill>
                  <a:schemeClr val="tx1"/>
                </a:solidFill>
                <a:effectLst/>
                <a:latin typeface="Arial" panose="020B0604020202020204" pitchFamily="34" charset="0"/>
              </a:rPr>
            </a:br>
            <a:endParaRPr kumimoji="0" lang="en-PH"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6">
            <a:extLst>
              <a:ext uri="{FF2B5EF4-FFF2-40B4-BE49-F238E27FC236}">
                <a16:creationId xmlns:a16="http://schemas.microsoft.com/office/drawing/2014/main" id="{67A1326A-5CB2-AB10-1EA9-BB5E15C8C0A0}"/>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PH"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8">
            <a:extLst>
              <a:ext uri="{FF2B5EF4-FFF2-40B4-BE49-F238E27FC236}">
                <a16:creationId xmlns:a16="http://schemas.microsoft.com/office/drawing/2014/main" id="{230F7508-238A-9386-7876-162D806CDDD8}"/>
              </a:ext>
            </a:extLst>
          </p:cNvPr>
          <p:cNvSpPr>
            <a:spLocks noChangeArrowheads="1"/>
          </p:cNvSpPr>
          <p:nvPr/>
        </p:nvSpPr>
        <p:spPr bwMode="auto">
          <a:xfrm>
            <a:off x="0" y="1371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
        <p:nvSpPr>
          <p:cNvPr id="27" name="Rectangle 30">
            <a:extLst>
              <a:ext uri="{FF2B5EF4-FFF2-40B4-BE49-F238E27FC236}">
                <a16:creationId xmlns:a16="http://schemas.microsoft.com/office/drawing/2014/main" id="{F47123CD-0558-11C6-EC31-0F3EB0AB3817}"/>
              </a:ext>
            </a:extLst>
          </p:cNvPr>
          <p:cNvSpPr>
            <a:spLocks noChangeArrowheads="1"/>
          </p:cNvSpPr>
          <p:nvPr/>
        </p:nvSpPr>
        <p:spPr bwMode="auto">
          <a:xfrm>
            <a:off x="0" y="1828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
        <p:nvSpPr>
          <p:cNvPr id="28" name="Rectangle 27">
            <a:extLst>
              <a:ext uri="{FF2B5EF4-FFF2-40B4-BE49-F238E27FC236}">
                <a16:creationId xmlns:a16="http://schemas.microsoft.com/office/drawing/2014/main" id="{02621187-6A4A-66ED-B164-FB8DA9E04CFC}"/>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29" name="Rectangle 28">
            <a:extLst>
              <a:ext uri="{FF2B5EF4-FFF2-40B4-BE49-F238E27FC236}">
                <a16:creationId xmlns:a16="http://schemas.microsoft.com/office/drawing/2014/main" id="{8C2530FA-A0C4-D3EE-7FBE-C172702A3209}"/>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3016375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B2BD8CB-A179-FDD8-CDCC-50DA89A9ACFD}"/>
              </a:ext>
            </a:extLst>
          </p:cNvPr>
          <p:cNvPicPr>
            <a:picLocks noChangeAspect="1"/>
          </p:cNvPicPr>
          <p:nvPr/>
        </p:nvPicPr>
        <p:blipFill>
          <a:blip r:embed="rId2"/>
          <a:srcRect/>
          <a:stretch>
            <a:fillRect/>
          </a:stretch>
        </p:blipFill>
        <p:spPr>
          <a:xfrm>
            <a:off x="0" y="57150"/>
            <a:ext cx="6741888" cy="1343704"/>
          </a:xfrm>
          <a:prstGeom prst="rect">
            <a:avLst/>
          </a:prstGeom>
        </p:spPr>
      </p:pic>
      <p:cxnSp>
        <p:nvCxnSpPr>
          <p:cNvPr id="5" name="Straight Connector 4">
            <a:extLst>
              <a:ext uri="{FF2B5EF4-FFF2-40B4-BE49-F238E27FC236}">
                <a16:creationId xmlns:a16="http://schemas.microsoft.com/office/drawing/2014/main" id="{6E2266F0-E10E-9E0D-9866-CBF2FCAC64EB}"/>
              </a:ext>
            </a:extLst>
          </p:cNvPr>
          <p:cNvCxnSpPr>
            <a:cxnSpLocks/>
          </p:cNvCxnSpPr>
          <p:nvPr/>
        </p:nvCxnSpPr>
        <p:spPr>
          <a:xfrm>
            <a:off x="7955196" y="3757370"/>
            <a:ext cx="1160468" cy="0"/>
          </a:xfrm>
          <a:prstGeom prst="line">
            <a:avLst/>
          </a:prstGeom>
        </p:spPr>
        <p:style>
          <a:lnRef idx="1">
            <a:schemeClr val="dk1"/>
          </a:lnRef>
          <a:fillRef idx="0">
            <a:schemeClr val="dk1"/>
          </a:fillRef>
          <a:effectRef idx="0">
            <a:schemeClr val="dk1"/>
          </a:effectRef>
          <a:fontRef idx="minor">
            <a:schemeClr val="tx1"/>
          </a:fontRef>
        </p:style>
      </p:cxnSp>
      <p:pic>
        <p:nvPicPr>
          <p:cNvPr id="3084" name="Picture 21" descr="Laptop Screen Vector Art, Icons, and Graphics for Free Download">
            <a:extLst>
              <a:ext uri="{FF2B5EF4-FFF2-40B4-BE49-F238E27FC236}">
                <a16:creationId xmlns:a16="http://schemas.microsoft.com/office/drawing/2014/main" id="{E24D4FD7-D352-5C82-54AE-C1B66A10A2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176" y="2846541"/>
            <a:ext cx="2050098" cy="1566715"/>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20" descr="Microphone Images - Free Download on Freepik">
            <a:extLst>
              <a:ext uri="{FF2B5EF4-FFF2-40B4-BE49-F238E27FC236}">
                <a16:creationId xmlns:a16="http://schemas.microsoft.com/office/drawing/2014/main" id="{7ECF699A-D42A-F6E4-CC04-C017526742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5897" t="49701" r="38976" b="11748"/>
          <a:stretch>
            <a:fillRect/>
          </a:stretch>
        </p:blipFill>
        <p:spPr bwMode="auto">
          <a:xfrm>
            <a:off x="933450" y="2470149"/>
            <a:ext cx="1155700" cy="199904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9" descr="Projects | Computer coding for kids and teens | Raspberry Pi">
            <a:extLst>
              <a:ext uri="{FF2B5EF4-FFF2-40B4-BE49-F238E27FC236}">
                <a16:creationId xmlns:a16="http://schemas.microsoft.com/office/drawing/2014/main" id="{B4445BFE-ABDB-A0C0-128C-CA68D6AF6D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9823" y="2564195"/>
            <a:ext cx="1283136" cy="207935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18" descr="House or home vector icon | Free SVG">
            <a:extLst>
              <a:ext uri="{FF2B5EF4-FFF2-40B4-BE49-F238E27FC236}">
                <a16:creationId xmlns:a16="http://schemas.microsoft.com/office/drawing/2014/main" id="{FFDCC19D-C0B6-2855-27D2-4836208F4B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1218" y="2199905"/>
            <a:ext cx="2124978" cy="212497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17" descr="Wifi logo - Free logo icons">
            <a:extLst>
              <a:ext uri="{FF2B5EF4-FFF2-40B4-BE49-F238E27FC236}">
                <a16:creationId xmlns:a16="http://schemas.microsoft.com/office/drawing/2014/main" id="{42C9335B-F29D-2655-D0CC-F0C16CDA56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4923834">
            <a:off x="6100260" y="2702317"/>
            <a:ext cx="1734967" cy="1734968"/>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16" descr="List of Bluetooth profiles - Wikipedia">
            <a:extLst>
              <a:ext uri="{FF2B5EF4-FFF2-40B4-BE49-F238E27FC236}">
                <a16:creationId xmlns:a16="http://schemas.microsoft.com/office/drawing/2014/main" id="{0BAD2869-DA07-3B99-E8EC-B4CF0330B1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6242" y="3237141"/>
            <a:ext cx="521309" cy="79423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94623DEF-D3E1-42B2-FF8D-0EA457B5C439}"/>
              </a:ext>
            </a:extLst>
          </p:cNvPr>
          <p:cNvCxnSpPr>
            <a:cxnSpLocks/>
          </p:cNvCxnSpPr>
          <p:nvPr/>
        </p:nvCxnSpPr>
        <p:spPr>
          <a:xfrm flipV="1">
            <a:off x="1810802" y="3724056"/>
            <a:ext cx="646648" cy="2491"/>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9C39792C-CF42-2DB7-35A1-5146C6E1397D}"/>
              </a:ext>
            </a:extLst>
          </p:cNvPr>
          <p:cNvCxnSpPr>
            <a:cxnSpLocks/>
          </p:cNvCxnSpPr>
          <p:nvPr/>
        </p:nvCxnSpPr>
        <p:spPr>
          <a:xfrm>
            <a:off x="4280422" y="3629898"/>
            <a:ext cx="461963" cy="0"/>
          </a:xfrm>
          <a:prstGeom prst="line">
            <a:avLst/>
          </a:prstGeom>
        </p:spPr>
        <p:style>
          <a:lnRef idx="1">
            <a:schemeClr val="dk1"/>
          </a:lnRef>
          <a:fillRef idx="0">
            <a:schemeClr val="dk1"/>
          </a:fillRef>
          <a:effectRef idx="0">
            <a:schemeClr val="dk1"/>
          </a:effectRef>
          <a:fontRef idx="minor">
            <a:schemeClr val="tx1"/>
          </a:fontRef>
        </p:style>
      </p:cxnSp>
      <p:sp>
        <p:nvSpPr>
          <p:cNvPr id="8" name="Text Box 9">
            <a:extLst>
              <a:ext uri="{FF2B5EF4-FFF2-40B4-BE49-F238E27FC236}">
                <a16:creationId xmlns:a16="http://schemas.microsoft.com/office/drawing/2014/main" id="{2D0C4666-B810-DA27-7854-82F6B1EB3DE9}"/>
              </a:ext>
            </a:extLst>
          </p:cNvPr>
          <p:cNvSpPr txBox="1">
            <a:spLocks noChangeArrowheads="1"/>
          </p:cNvSpPr>
          <p:nvPr/>
        </p:nvSpPr>
        <p:spPr bwMode="auto">
          <a:xfrm>
            <a:off x="954484" y="4474278"/>
            <a:ext cx="967581"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Tahoma" panose="020B0604030504040204" pitchFamily="34" charset="0"/>
                <a:ea typeface="Cambria" panose="02040503050406030204" pitchFamily="18" charset="0"/>
                <a:cs typeface="Tahoma" panose="020B0604030504040204" pitchFamily="34" charset="0"/>
              </a:rPr>
              <a:t>Mic</a:t>
            </a:r>
            <a:endParaRPr kumimoji="0" lang="en-US" altLang="en-US" sz="7200" b="0" i="0" u="none" strike="noStrike" cap="none" normalizeH="0" baseline="0" dirty="0">
              <a:ln>
                <a:noFill/>
              </a:ln>
              <a:solidFill>
                <a:schemeClr val="tx1"/>
              </a:solidFill>
              <a:effectLst/>
              <a:latin typeface="Arial" panose="020B0604020202020204" pitchFamily="34" charset="0"/>
            </a:endParaRPr>
          </a:p>
        </p:txBody>
      </p:sp>
      <p:sp>
        <p:nvSpPr>
          <p:cNvPr id="9" name="Text Box 13">
            <a:extLst>
              <a:ext uri="{FF2B5EF4-FFF2-40B4-BE49-F238E27FC236}">
                <a16:creationId xmlns:a16="http://schemas.microsoft.com/office/drawing/2014/main" id="{EC237881-3B28-4586-8A1A-1F2DB993C177}"/>
              </a:ext>
            </a:extLst>
          </p:cNvPr>
          <p:cNvSpPr txBox="1">
            <a:spLocks noChangeArrowheads="1"/>
          </p:cNvSpPr>
          <p:nvPr/>
        </p:nvSpPr>
        <p:spPr bwMode="auto">
          <a:xfrm>
            <a:off x="2230484" y="4260221"/>
            <a:ext cx="22809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ahoma" panose="020B0604030504040204" pitchFamily="34" charset="0"/>
                <a:ea typeface="Cambria" panose="02040503050406030204" pitchFamily="18" charset="0"/>
                <a:cs typeface="Tahoma" panose="020B0604030504040204" pitchFamily="34" charset="0"/>
              </a:rPr>
              <a:t>Laptop</a:t>
            </a:r>
            <a:br>
              <a:rPr kumimoji="0" lang="en-US" altLang="en-US" sz="1600" b="0" i="0" u="none" strike="noStrike" cap="none" normalizeH="0" baseline="0" dirty="0">
                <a:ln>
                  <a:noFill/>
                </a:ln>
                <a:solidFill>
                  <a:srgbClr val="000000"/>
                </a:solidFill>
                <a:effectLst/>
                <a:latin typeface="Tahoma" panose="020B0604030504040204" pitchFamily="34" charset="0"/>
                <a:ea typeface="Cambria" panose="02040503050406030204" pitchFamily="18" charset="0"/>
                <a:cs typeface="Tahoma" panose="020B0604030504040204" pitchFamily="34" charset="0"/>
              </a:rPr>
            </a:br>
            <a:r>
              <a:rPr kumimoji="0" lang="en-US" altLang="en-US" sz="1600" b="0" i="0" u="none" strike="noStrike" cap="none" normalizeH="0" baseline="0" dirty="0">
                <a:ln>
                  <a:noFill/>
                </a:ln>
                <a:solidFill>
                  <a:srgbClr val="000000"/>
                </a:solidFill>
                <a:effectLst/>
                <a:latin typeface="Tahoma" panose="020B0604030504040204" pitchFamily="34" charset="0"/>
                <a:ea typeface="Cambria" panose="02040503050406030204" pitchFamily="18" charset="0"/>
                <a:cs typeface="Tahoma" panose="020B0604030504040204" pitchFamily="34" charset="0"/>
              </a:rPr>
              <a:t>(Package, speech</a:t>
            </a:r>
            <a:br>
              <a:rPr kumimoji="0" lang="en-US" altLang="en-US" sz="1600" b="0" i="0" u="none" strike="noStrike" cap="none" normalizeH="0" baseline="0" dirty="0">
                <a:ln>
                  <a:noFill/>
                </a:ln>
                <a:solidFill>
                  <a:srgbClr val="000000"/>
                </a:solidFill>
                <a:effectLst/>
                <a:latin typeface="Tahoma" panose="020B0604030504040204" pitchFamily="34" charset="0"/>
                <a:ea typeface="Cambria" panose="02040503050406030204" pitchFamily="18" charset="0"/>
                <a:cs typeface="Tahoma" panose="020B0604030504040204" pitchFamily="34" charset="0"/>
              </a:rPr>
            </a:br>
            <a:r>
              <a:rPr kumimoji="0" lang="en-US" altLang="en-US" sz="1600" b="0" i="0" u="none" strike="noStrike" cap="none" normalizeH="0" baseline="0" dirty="0">
                <a:ln>
                  <a:noFill/>
                </a:ln>
                <a:solidFill>
                  <a:srgbClr val="000000"/>
                </a:solidFill>
                <a:effectLst/>
                <a:latin typeface="Tahoma" panose="020B0604030504040204" pitchFamily="34" charset="0"/>
                <a:ea typeface="Cambria" panose="02040503050406030204" pitchFamily="18" charset="0"/>
                <a:cs typeface="Tahoma" panose="020B0604030504040204" pitchFamily="34" charset="0"/>
              </a:rPr>
              <a:t>recognizer &amp; code)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0" name="Text Box 14">
            <a:extLst>
              <a:ext uri="{FF2B5EF4-FFF2-40B4-BE49-F238E27FC236}">
                <a16:creationId xmlns:a16="http://schemas.microsoft.com/office/drawing/2014/main" id="{97265005-2FFA-9C5C-99ED-726B9C7560FD}"/>
              </a:ext>
            </a:extLst>
          </p:cNvPr>
          <p:cNvSpPr txBox="1">
            <a:spLocks noChangeArrowheads="1"/>
          </p:cNvSpPr>
          <p:nvPr/>
        </p:nvSpPr>
        <p:spPr bwMode="auto">
          <a:xfrm>
            <a:off x="4819823" y="4029239"/>
            <a:ext cx="140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ahoma" panose="020B0604030504040204" pitchFamily="34" charset="0"/>
                <a:ea typeface="Cambria" panose="02040503050406030204" pitchFamily="18" charset="0"/>
                <a:cs typeface="Tahoma" panose="020B0604030504040204" pitchFamily="34" charset="0"/>
              </a:rPr>
              <a:t>Raspberry</a:t>
            </a:r>
            <a:br>
              <a:rPr kumimoji="0" lang="en-US" altLang="en-US" sz="1400" b="0" i="0" u="none" strike="noStrike" cap="none" normalizeH="0" baseline="0" dirty="0">
                <a:ln>
                  <a:noFill/>
                </a:ln>
                <a:solidFill>
                  <a:srgbClr val="000000"/>
                </a:solidFill>
                <a:effectLst/>
                <a:latin typeface="Tahoma" panose="020B0604030504040204" pitchFamily="34" charset="0"/>
                <a:ea typeface="Cambria" panose="02040503050406030204" pitchFamily="18" charset="0"/>
                <a:cs typeface="Tahoma" panose="020B0604030504040204" pitchFamily="34" charset="0"/>
              </a:rPr>
            </a:br>
            <a:r>
              <a:rPr kumimoji="0" lang="en-US" altLang="en-US" sz="1400" b="0" i="0" u="none" strike="noStrike" cap="none" normalizeH="0" baseline="0" dirty="0">
                <a:ln>
                  <a:noFill/>
                </a:ln>
                <a:solidFill>
                  <a:srgbClr val="000000"/>
                </a:solidFill>
                <a:effectLst/>
                <a:latin typeface="Tahoma" panose="020B0604030504040204" pitchFamily="34" charset="0"/>
                <a:ea typeface="Cambria" panose="02040503050406030204" pitchFamily="18" charset="0"/>
                <a:cs typeface="Tahoma" panose="020B0604030504040204" pitchFamily="34" charset="0"/>
              </a:rPr>
              <a:t>Pi Pico</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11" name="Text Box 15">
            <a:extLst>
              <a:ext uri="{FF2B5EF4-FFF2-40B4-BE49-F238E27FC236}">
                <a16:creationId xmlns:a16="http://schemas.microsoft.com/office/drawing/2014/main" id="{FFB01354-DC33-54FA-11EB-DBE34E1D12BD}"/>
              </a:ext>
            </a:extLst>
          </p:cNvPr>
          <p:cNvSpPr txBox="1">
            <a:spLocks noChangeArrowheads="1"/>
          </p:cNvSpPr>
          <p:nvPr/>
        </p:nvSpPr>
        <p:spPr bwMode="auto">
          <a:xfrm>
            <a:off x="9255263" y="4372139"/>
            <a:ext cx="229093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ahoma" panose="020B0604030504040204" pitchFamily="34" charset="0"/>
                <a:ea typeface="Cambria" panose="02040503050406030204" pitchFamily="18" charset="0"/>
                <a:cs typeface="Tahoma" panose="020B0604030504040204" pitchFamily="34" charset="0"/>
              </a:rPr>
              <a:t>House Model</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13" name="Rectangle 19">
            <a:extLst>
              <a:ext uri="{FF2B5EF4-FFF2-40B4-BE49-F238E27FC236}">
                <a16:creationId xmlns:a16="http://schemas.microsoft.com/office/drawing/2014/main" id="{5D914D1C-57AA-B5F3-28B5-3533E64BB3C9}"/>
              </a:ext>
            </a:extLst>
          </p:cNvPr>
          <p:cNvSpPr>
            <a:spLocks noChangeArrowheads="1"/>
          </p:cNvSpPr>
          <p:nvPr/>
        </p:nvSpPr>
        <p:spPr bwMode="auto">
          <a:xfrm>
            <a:off x="365125" y="21526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PH"/>
          </a:p>
        </p:txBody>
      </p:sp>
      <p:sp>
        <p:nvSpPr>
          <p:cNvPr id="19" name="TextBox 6">
            <a:extLst>
              <a:ext uri="{FF2B5EF4-FFF2-40B4-BE49-F238E27FC236}">
                <a16:creationId xmlns:a16="http://schemas.microsoft.com/office/drawing/2014/main" id="{7720BAD9-1AE5-A584-D43D-D9B9615EA6A5}"/>
              </a:ext>
            </a:extLst>
          </p:cNvPr>
          <p:cNvSpPr txBox="1"/>
          <p:nvPr/>
        </p:nvSpPr>
        <p:spPr>
          <a:xfrm>
            <a:off x="-686475" y="1599960"/>
            <a:ext cx="8153400" cy="646203"/>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THEORETICAL FRAMWORK</a:t>
            </a:r>
          </a:p>
        </p:txBody>
      </p:sp>
      <p:sp>
        <p:nvSpPr>
          <p:cNvPr id="20" name="Rectangle 19">
            <a:extLst>
              <a:ext uri="{FF2B5EF4-FFF2-40B4-BE49-F238E27FC236}">
                <a16:creationId xmlns:a16="http://schemas.microsoft.com/office/drawing/2014/main" id="{FB26818C-8320-3F7F-5CC3-603C184DE16F}"/>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21" name="Rectangle 20">
            <a:extLst>
              <a:ext uri="{FF2B5EF4-FFF2-40B4-BE49-F238E27FC236}">
                <a16:creationId xmlns:a16="http://schemas.microsoft.com/office/drawing/2014/main" id="{60E59120-B9BC-D434-01ED-9CEBE4F1E4B8}"/>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50663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738E5943-787E-F7F6-A34D-67AB44838A5D}"/>
              </a:ext>
            </a:extLst>
          </p:cNvPr>
          <p:cNvPicPr>
            <a:picLocks noChangeAspect="1"/>
          </p:cNvPicPr>
          <p:nvPr/>
        </p:nvPicPr>
        <p:blipFill>
          <a:blip r:embed="rId2"/>
          <a:srcRect/>
          <a:stretch>
            <a:fillRect/>
          </a:stretch>
        </p:blipFill>
        <p:spPr>
          <a:xfrm>
            <a:off x="0" y="57150"/>
            <a:ext cx="6741888" cy="1343704"/>
          </a:xfrm>
          <a:prstGeom prst="rect">
            <a:avLst/>
          </a:prstGeom>
        </p:spPr>
      </p:pic>
      <p:sp>
        <p:nvSpPr>
          <p:cNvPr id="5" name="TextBox 6">
            <a:extLst>
              <a:ext uri="{FF2B5EF4-FFF2-40B4-BE49-F238E27FC236}">
                <a16:creationId xmlns:a16="http://schemas.microsoft.com/office/drawing/2014/main" id="{AAACD08D-B09E-82E5-601A-6971C8C878DB}"/>
              </a:ext>
            </a:extLst>
          </p:cNvPr>
          <p:cNvSpPr txBox="1"/>
          <p:nvPr/>
        </p:nvSpPr>
        <p:spPr>
          <a:xfrm>
            <a:off x="-1829706" y="1449158"/>
            <a:ext cx="8153400" cy="646203"/>
          </a:xfrm>
          <a:prstGeom prst="rect">
            <a:avLst/>
          </a:prstGeom>
        </p:spPr>
        <p:txBody>
          <a:bodyPr wrap="square" lIns="0" tIns="0" rIns="0" bIns="0" rtlCol="0" anchor="t">
            <a:spAutoFit/>
          </a:bodyPr>
          <a:lstStyle/>
          <a:p>
            <a:pPr algn="ctr">
              <a:lnSpc>
                <a:spcPts val="5365"/>
              </a:lnSpc>
              <a:spcBef>
                <a:spcPct val="0"/>
              </a:spcBef>
            </a:pPr>
            <a:r>
              <a:rPr lang="en-US" sz="3832" dirty="0">
                <a:solidFill>
                  <a:srgbClr val="000000"/>
                </a:solidFill>
                <a:latin typeface="Canva Sans"/>
              </a:rPr>
              <a:t>METHODOLOGY</a:t>
            </a:r>
          </a:p>
        </p:txBody>
      </p:sp>
      <p:pic>
        <p:nvPicPr>
          <p:cNvPr id="6" name="Picture 5">
            <a:extLst>
              <a:ext uri="{FF2B5EF4-FFF2-40B4-BE49-F238E27FC236}">
                <a16:creationId xmlns:a16="http://schemas.microsoft.com/office/drawing/2014/main" id="{B26D4171-59B8-64FC-626C-EAD0505393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5935" y="1165655"/>
            <a:ext cx="3990530" cy="5328898"/>
          </a:xfrm>
          <a:prstGeom prst="rect">
            <a:avLst/>
          </a:prstGeom>
          <a:noFill/>
          <a:ln>
            <a:noFill/>
          </a:ln>
        </p:spPr>
      </p:pic>
      <p:sp>
        <p:nvSpPr>
          <p:cNvPr id="7" name="Rectangle 6">
            <a:extLst>
              <a:ext uri="{FF2B5EF4-FFF2-40B4-BE49-F238E27FC236}">
                <a16:creationId xmlns:a16="http://schemas.microsoft.com/office/drawing/2014/main" id="{ACE4F3CB-7435-E6BB-F81E-E00A324CB87C}"/>
              </a:ext>
            </a:extLst>
          </p:cNvPr>
          <p:cNvSpPr/>
          <p:nvPr/>
        </p:nvSpPr>
        <p:spPr>
          <a:xfrm>
            <a:off x="-57150" y="6328661"/>
            <a:ext cx="4440425" cy="523220"/>
          </a:xfrm>
          <a:prstGeom prst="rect">
            <a:avLst/>
          </a:prstGeom>
        </p:spPr>
        <p:txBody>
          <a:bodyPr wrap="square">
            <a:spAutoFit/>
          </a:bodyPr>
          <a:lstStyle/>
          <a:p>
            <a:r>
              <a:rPr lang="en-US" sz="1400" dirty="0">
                <a:solidFill>
                  <a:srgbClr val="000000"/>
                </a:solidFill>
                <a:latin typeface="Canva Sans"/>
              </a:rPr>
              <a:t>CPE 114 DATA STRUCTURES AND ALGORITHMS</a:t>
            </a:r>
          </a:p>
          <a:p>
            <a:r>
              <a:rPr lang="en-US" sz="1400" dirty="0">
                <a:solidFill>
                  <a:srgbClr val="000000"/>
                </a:solidFill>
                <a:latin typeface="Canva Sans"/>
              </a:rPr>
              <a:t>Instructor: Engr. Jay-</a:t>
            </a:r>
            <a:r>
              <a:rPr lang="en-US" sz="1400" dirty="0" err="1">
                <a:solidFill>
                  <a:srgbClr val="000000"/>
                </a:solidFill>
                <a:latin typeface="Canva Sans"/>
              </a:rPr>
              <a:t>Ar</a:t>
            </a:r>
            <a:r>
              <a:rPr lang="en-US" sz="1400" dirty="0">
                <a:solidFill>
                  <a:srgbClr val="000000"/>
                </a:solidFill>
                <a:latin typeface="Canva Sans"/>
              </a:rPr>
              <a:t> M. </a:t>
            </a:r>
            <a:r>
              <a:rPr lang="en-US" sz="1400" dirty="0" err="1">
                <a:solidFill>
                  <a:srgbClr val="000000"/>
                </a:solidFill>
                <a:latin typeface="Canva Sans"/>
              </a:rPr>
              <a:t>Pentecostes</a:t>
            </a:r>
            <a:endParaRPr lang="en-PH" sz="1400" dirty="0"/>
          </a:p>
        </p:txBody>
      </p:sp>
      <p:sp>
        <p:nvSpPr>
          <p:cNvPr id="8" name="Rectangle 7">
            <a:extLst>
              <a:ext uri="{FF2B5EF4-FFF2-40B4-BE49-F238E27FC236}">
                <a16:creationId xmlns:a16="http://schemas.microsoft.com/office/drawing/2014/main" id="{045F2D82-7293-F0BC-D710-D8B569A98B32}"/>
              </a:ext>
            </a:extLst>
          </p:cNvPr>
          <p:cNvSpPr/>
          <p:nvPr/>
        </p:nvSpPr>
        <p:spPr>
          <a:xfrm>
            <a:off x="6534150" y="6350713"/>
            <a:ext cx="5029200" cy="523220"/>
          </a:xfrm>
          <a:prstGeom prst="rect">
            <a:avLst/>
          </a:prstGeom>
        </p:spPr>
        <p:txBody>
          <a:bodyPr>
            <a:spAutoFit/>
          </a:bodyPr>
          <a:lstStyle/>
          <a:p>
            <a:pPr algn="r"/>
            <a:r>
              <a:rPr lang="en-US" sz="1400" dirty="0">
                <a:solidFill>
                  <a:srgbClr val="000000"/>
                </a:solidFill>
                <a:latin typeface="Canva Sans"/>
              </a:rPr>
              <a:t>SY 2022-2023, First Semester</a:t>
            </a:r>
            <a:br>
              <a:rPr lang="en-US" sz="1400" dirty="0">
                <a:solidFill>
                  <a:srgbClr val="000000"/>
                </a:solidFill>
                <a:latin typeface="Canva Sans"/>
              </a:rPr>
            </a:br>
            <a:r>
              <a:rPr lang="en-US" sz="1400" dirty="0">
                <a:solidFill>
                  <a:srgbClr val="000000"/>
                </a:solidFill>
                <a:latin typeface="Canva Sans"/>
              </a:rPr>
              <a:t>Section: </a:t>
            </a:r>
            <a:r>
              <a:rPr lang="en-US" sz="1400" dirty="0" err="1">
                <a:solidFill>
                  <a:srgbClr val="000000"/>
                </a:solidFill>
                <a:latin typeface="Canva Sans"/>
              </a:rPr>
              <a:t>CpE</a:t>
            </a:r>
            <a:r>
              <a:rPr lang="en-US" sz="1400" dirty="0">
                <a:solidFill>
                  <a:srgbClr val="000000"/>
                </a:solidFill>
                <a:latin typeface="Canva Sans"/>
              </a:rPr>
              <a:t> 2B</a:t>
            </a:r>
            <a:endParaRPr lang="en-PH" sz="1400" dirty="0"/>
          </a:p>
        </p:txBody>
      </p:sp>
    </p:spTree>
    <p:extLst>
      <p:ext uri="{BB962C8B-B14F-4D97-AF65-F5344CB8AC3E}">
        <p14:creationId xmlns:p14="http://schemas.microsoft.com/office/powerpoint/2010/main" val="2800939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1511</Words>
  <Application>Microsoft Office PowerPoint</Application>
  <PresentationFormat>Widescreen</PresentationFormat>
  <Paragraphs>135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vt:lpstr>
      <vt:lpstr>Canva Sans</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 Quimado</dc:creator>
  <cp:lastModifiedBy>Shan Quimado</cp:lastModifiedBy>
  <cp:revision>1</cp:revision>
  <dcterms:created xsi:type="dcterms:W3CDTF">2023-01-23T15:28:00Z</dcterms:created>
  <dcterms:modified xsi:type="dcterms:W3CDTF">2023-01-23T16:49:30Z</dcterms:modified>
</cp:coreProperties>
</file>