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Orbitron"/>
      <p:regular r:id="rId27"/>
      <p:bold r:id="rId28"/>
    </p:embeddedFont>
    <p:embeddedFont>
      <p:font typeface="Kanit Light"/>
      <p:regular r:id="rId29"/>
      <p:bold r:id="rId30"/>
      <p:italic r:id="rId31"/>
      <p:boldItalic r:id="rId32"/>
    </p:embeddedFont>
    <p:embeddedFont>
      <p:font typeface="Kani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yH7e77g/8rXdVsnE9CNf0SsOM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Orbitron-bold.fntdata"/><Relationship Id="rId27" Type="http://schemas.openxmlformats.org/officeDocument/2006/relationships/font" Target="fonts/Orbitro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nit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nitLight-italic.fntdata"/><Relationship Id="rId30" Type="http://schemas.openxmlformats.org/officeDocument/2006/relationships/font" Target="fonts/KanitLight-bold.fntdata"/><Relationship Id="rId11" Type="http://schemas.openxmlformats.org/officeDocument/2006/relationships/slide" Target="slides/slide7.xml"/><Relationship Id="rId33" Type="http://schemas.openxmlformats.org/officeDocument/2006/relationships/font" Target="fonts/Kanit-regular.fntdata"/><Relationship Id="rId10" Type="http://schemas.openxmlformats.org/officeDocument/2006/relationships/slide" Target="slides/slide6.xml"/><Relationship Id="rId32" Type="http://schemas.openxmlformats.org/officeDocument/2006/relationships/font" Target="fonts/Kanit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Kanit-italic.fntdata"/><Relationship Id="rId12" Type="http://schemas.openxmlformats.org/officeDocument/2006/relationships/slide" Target="slides/slide8.xml"/><Relationship Id="rId34" Type="http://schemas.openxmlformats.org/officeDocument/2006/relationships/font" Target="fonts/Kani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Kani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12f53f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212f53f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12f53f8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212f53f8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12f53f856_1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212f53f856_1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12f53f8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212f53f8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12f53f856_1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212f53f856_1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d17b09e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1d17b09e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12f53f856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212f53f85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12f53f856_1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212f53f856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12f53f856_1_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212f53f856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12f53f856_1_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212f53f856_1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2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2"/>
          <p:cNvSpPr txBox="1"/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" type="subTitle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4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4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4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4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4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4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4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4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4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4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4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4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4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1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1"/>
          <p:cNvSpPr txBox="1"/>
          <p:nvPr>
            <p:ph hasCustomPrompt="1" type="title"/>
          </p:nvPr>
        </p:nvSpPr>
        <p:spPr>
          <a:xfrm>
            <a:off x="1572500" y="1125725"/>
            <a:ext cx="61068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51"/>
          <p:cNvSpPr txBox="1"/>
          <p:nvPr>
            <p:ph idx="1" type="subTitle"/>
          </p:nvPr>
        </p:nvSpPr>
        <p:spPr>
          <a:xfrm>
            <a:off x="1572500" y="2823154"/>
            <a:ext cx="6106800" cy="713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1" name="Google Shape;131;p51"/>
          <p:cNvGrpSpPr/>
          <p:nvPr/>
        </p:nvGrpSpPr>
        <p:grpSpPr>
          <a:xfrm>
            <a:off x="8776650" y="3054575"/>
            <a:ext cx="74100" cy="1788450"/>
            <a:chOff x="8657175" y="772575"/>
            <a:chExt cx="74100" cy="1788450"/>
          </a:xfrm>
        </p:grpSpPr>
        <p:sp>
          <p:nvSpPr>
            <p:cNvPr id="132" name="Google Shape;132;p5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135" name="Google Shape;135;p51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136" name="Google Shape;136;p51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52"/>
          <p:cNvSpPr txBox="1"/>
          <p:nvPr>
            <p:ph type="title"/>
          </p:nvPr>
        </p:nvSpPr>
        <p:spPr>
          <a:xfrm>
            <a:off x="720000" y="4104775"/>
            <a:ext cx="7704000" cy="5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4" name="Google Shape;14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3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8" name="Google Shape;14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4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5"/>
          <p:cNvSpPr txBox="1"/>
          <p:nvPr>
            <p:ph idx="1" type="subTitle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55"/>
          <p:cNvSpPr txBox="1"/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55"/>
          <p:cNvSpPr/>
          <p:nvPr>
            <p:ph idx="2" type="pic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5"/>
          <p:cNvSpPr/>
          <p:nvPr>
            <p:ph idx="3" type="pic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5"/>
          <p:cNvSpPr/>
          <p:nvPr>
            <p:ph idx="4" type="pic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56" name="Google Shape;156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56"/>
          <p:cNvSpPr txBox="1"/>
          <p:nvPr>
            <p:ph idx="1" type="subTitle"/>
          </p:nvPr>
        </p:nvSpPr>
        <p:spPr>
          <a:xfrm>
            <a:off x="2258453" y="1656375"/>
            <a:ext cx="534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56"/>
          <p:cNvSpPr txBox="1"/>
          <p:nvPr>
            <p:ph idx="2" type="subTitle"/>
          </p:nvPr>
        </p:nvSpPr>
        <p:spPr>
          <a:xfrm>
            <a:off x="2258453" y="2876075"/>
            <a:ext cx="534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1" name="Google Shape;161;p56"/>
          <p:cNvSpPr txBox="1"/>
          <p:nvPr>
            <p:ph idx="3" type="subTitle"/>
          </p:nvPr>
        </p:nvSpPr>
        <p:spPr>
          <a:xfrm>
            <a:off x="2258453" y="4095775"/>
            <a:ext cx="534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" name="Google Shape;162;p56"/>
          <p:cNvSpPr txBox="1"/>
          <p:nvPr>
            <p:ph idx="4" type="subTitle"/>
          </p:nvPr>
        </p:nvSpPr>
        <p:spPr>
          <a:xfrm>
            <a:off x="2258453" y="1135025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56"/>
          <p:cNvSpPr txBox="1"/>
          <p:nvPr>
            <p:ph idx="5" type="subTitle"/>
          </p:nvPr>
        </p:nvSpPr>
        <p:spPr>
          <a:xfrm>
            <a:off x="2258453" y="2354730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56"/>
          <p:cNvSpPr txBox="1"/>
          <p:nvPr>
            <p:ph idx="6" type="subTitle"/>
          </p:nvPr>
        </p:nvSpPr>
        <p:spPr>
          <a:xfrm>
            <a:off x="2258453" y="3574435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65" name="Google Shape;16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57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7"/>
          <p:cNvSpPr txBox="1"/>
          <p:nvPr>
            <p:ph type="ctrTitle"/>
          </p:nvPr>
        </p:nvSpPr>
        <p:spPr>
          <a:xfrm>
            <a:off x="2382250" y="839800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57"/>
          <p:cNvSpPr txBox="1"/>
          <p:nvPr>
            <p:ph idx="1" type="subTitle"/>
          </p:nvPr>
        </p:nvSpPr>
        <p:spPr>
          <a:xfrm>
            <a:off x="2382350" y="1852800"/>
            <a:ext cx="4379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57"/>
          <p:cNvSpPr txBox="1"/>
          <p:nvPr/>
        </p:nvSpPr>
        <p:spPr>
          <a:xfrm>
            <a:off x="2382325" y="34872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CREDITS: This presentation template was created by </a:t>
            </a:r>
            <a:r>
              <a:rPr b="0" i="0" lang="en" sz="1000" u="sng" cap="none" strike="noStrike">
                <a:solidFill>
                  <a:schemeClr val="hlink"/>
                </a:solidFill>
                <a:latin typeface="Kanit Light"/>
                <a:ea typeface="Kanit Light"/>
                <a:cs typeface="Kanit Light"/>
                <a:sym typeface="Kanit Light"/>
                <a:hlinkClick r:id="rId4"/>
              </a:rPr>
              <a:t>Slidesgo</a:t>
            </a:r>
            <a:r>
              <a:rPr b="0" i="0" lang="en" sz="1000" u="sng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 </a:t>
            </a:r>
            <a:r>
              <a:rPr b="0" i="0" lang="en" sz="10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and includes icons by </a:t>
            </a:r>
            <a:r>
              <a:rPr b="0" i="0" lang="en" sz="1000" u="sng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sng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</a:t>
            </a:r>
            <a:r>
              <a:rPr b="0" i="0" lang="en" sz="10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 and infographics &amp; images by </a:t>
            </a:r>
            <a:r>
              <a:rPr b="0" i="0" lang="en" sz="1000" u="sng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sng" cap="none" strike="noStrike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61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2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2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62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" type="body"/>
          </p:nvPr>
        </p:nvSpPr>
        <p:spPr>
          <a:xfrm>
            <a:off x="720000" y="1152475"/>
            <a:ext cx="77040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32" name="Google Shape;3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4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5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2" type="title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44"/>
          <p:cNvSpPr txBox="1"/>
          <p:nvPr>
            <p:ph idx="3" type="title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4"/>
          <p:cNvSpPr txBox="1"/>
          <p:nvPr>
            <p:ph idx="4" type="title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44"/>
          <p:cNvSpPr txBox="1"/>
          <p:nvPr>
            <p:ph idx="5" type="title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44"/>
          <p:cNvSpPr txBox="1"/>
          <p:nvPr>
            <p:ph idx="6" type="title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44"/>
          <p:cNvSpPr txBox="1"/>
          <p:nvPr>
            <p:ph idx="7" type="title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44"/>
          <p:cNvSpPr txBox="1"/>
          <p:nvPr>
            <p:ph idx="1" type="subTitle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8" type="subTitle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idx="9" type="subTitle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13" type="subTitle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14" type="subTitle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44"/>
          <p:cNvSpPr txBox="1"/>
          <p:nvPr>
            <p:ph idx="15" type="subTitle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47" name="Google Shape;4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4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4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0" name="Google Shape;50;p44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1" name="Google Shape;51;p44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5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5"/>
          <p:cNvPicPr preferRelativeResize="0"/>
          <p:nvPr/>
        </p:nvPicPr>
        <p:blipFill rotWithShape="1">
          <a:blip r:embed="rId3">
            <a:alphaModFix/>
          </a:blip>
          <a:srcRect b="0" l="0" r="0"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5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6" name="Google Shape;56;p45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7" name="Google Shape;57;p45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58" name="Google Shape;58;p45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59" name="Google Shape;59;p45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0" name="Google Shape;60;p45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61" name="Google Shape;61;p45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62" name="Google Shape;62;p45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3" name="Google Shape;63;p45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4" name="Google Shape;64;p45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5" name="Google Shape;65;p45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/>
        </p:txBody>
      </p:sp>
      <p:sp>
        <p:nvSpPr>
          <p:cNvPr id="69" name="Google Shape;69;p46"/>
          <p:cNvSpPr/>
          <p:nvPr>
            <p:ph idx="2" type="pic"/>
          </p:nvPr>
        </p:nvSpPr>
        <p:spPr>
          <a:xfrm>
            <a:off x="5831400" y="756200"/>
            <a:ext cx="2526600" cy="3699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70" name="Google Shape;7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" name="Google Shape;74;p47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" name="Google Shape;75;p47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78" name="Google Shape;7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7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0" name="Google Shape;80;p47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1" name="Google Shape;81;p47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82" name="Google Shape;82;p47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" type="subTitle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48"/>
          <p:cNvSpPr txBox="1"/>
          <p:nvPr>
            <p:ph idx="2" type="subTitle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3" type="subTitle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4" type="subTitle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5" type="subTitle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48"/>
          <p:cNvSpPr txBox="1"/>
          <p:nvPr>
            <p:ph idx="6" type="subTitle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91" name="Google Shape;9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8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8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" name="Google Shape;94;p48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5" name="Google Shape;95;p48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6" name="Google Shape;96;p48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" type="subTitle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49"/>
          <p:cNvSpPr txBox="1"/>
          <p:nvPr>
            <p:ph idx="2" type="subTitle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3" type="subTitle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49"/>
          <p:cNvSpPr txBox="1"/>
          <p:nvPr>
            <p:ph idx="4" type="subTitle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5" type="subTitle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6" type="subTitle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49"/>
          <p:cNvSpPr txBox="1"/>
          <p:nvPr>
            <p:ph idx="7" type="subTitle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49"/>
          <p:cNvSpPr txBox="1"/>
          <p:nvPr>
            <p:ph idx="8" type="subTitle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07" name="Google Shape;1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9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1" type="subTitle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50"/>
          <p:cNvSpPr txBox="1"/>
          <p:nvPr>
            <p:ph idx="2" type="subTitle"/>
          </p:nvPr>
        </p:nvSpPr>
        <p:spPr>
          <a:xfrm>
            <a:off x="3342150" y="1811525"/>
            <a:ext cx="2459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3" type="subTitle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4" type="subTitle"/>
          </p:nvPr>
        </p:nvSpPr>
        <p:spPr>
          <a:xfrm>
            <a:off x="725143" y="3433100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5" type="subTitle"/>
          </p:nvPr>
        </p:nvSpPr>
        <p:spPr>
          <a:xfrm>
            <a:off x="3342450" y="3433100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6" type="subTitle"/>
          </p:nvPr>
        </p:nvSpPr>
        <p:spPr>
          <a:xfrm>
            <a:off x="5962591" y="3433100"/>
            <a:ext cx="24540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7" type="subTitle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0"/>
          <p:cNvSpPr txBox="1"/>
          <p:nvPr>
            <p:ph idx="8" type="subTitle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50"/>
          <p:cNvSpPr txBox="1"/>
          <p:nvPr>
            <p:ph idx="9" type="subTitle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50"/>
          <p:cNvSpPr txBox="1"/>
          <p:nvPr>
            <p:ph idx="13" type="subTitle"/>
          </p:nvPr>
        </p:nvSpPr>
        <p:spPr>
          <a:xfrm>
            <a:off x="720344" y="2893750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50"/>
          <p:cNvSpPr txBox="1"/>
          <p:nvPr>
            <p:ph idx="14" type="subTitle"/>
          </p:nvPr>
        </p:nvSpPr>
        <p:spPr>
          <a:xfrm>
            <a:off x="3342450" y="2893750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50"/>
          <p:cNvSpPr txBox="1"/>
          <p:nvPr>
            <p:ph idx="15" type="subTitle"/>
          </p:nvPr>
        </p:nvSpPr>
        <p:spPr>
          <a:xfrm>
            <a:off x="5960041" y="2893750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23" name="Google Shape;12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0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b="0" i="0" sz="3000" u="none" cap="none" strike="noStrik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b="0" i="0" sz="12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700"/>
              <a:t>Welcome to​ Star Light</a:t>
            </a:r>
            <a:r>
              <a:rPr lang="en" sz="7200"/>
              <a:t>    </a:t>
            </a:r>
            <a:endParaRPr sz="7200"/>
          </a:p>
        </p:txBody>
      </p:sp>
      <p:sp>
        <p:nvSpPr>
          <p:cNvPr id="194" name="Google Shape;194;p1"/>
          <p:cNvSpPr txBox="1"/>
          <p:nvPr>
            <p:ph idx="1" type="subTitle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web-based rhythm game - </a:t>
            </a:r>
            <a:endParaRPr/>
          </a:p>
        </p:txBody>
      </p:sp>
      <p:grpSp>
        <p:nvGrpSpPr>
          <p:cNvPr id="195" name="Google Shape;195;p1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196" name="Google Shape;196;p1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12f53f856_0_0"/>
          <p:cNvSpPr txBox="1"/>
          <p:nvPr>
            <p:ph type="title"/>
          </p:nvPr>
        </p:nvSpPr>
        <p:spPr>
          <a:xfrm>
            <a:off x="1179300" y="2409525"/>
            <a:ext cx="67149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System Analysis &amp;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307" name="Google Shape;307;g3212f53f856_0_0"/>
          <p:cNvSpPr txBox="1"/>
          <p:nvPr>
            <p:ph idx="2" type="title"/>
          </p:nvPr>
        </p:nvSpPr>
        <p:spPr>
          <a:xfrm>
            <a:off x="3922800" y="1381725"/>
            <a:ext cx="12984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8" name="Google Shape;308;g3212f53f856_0_0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09" name="Google Shape;309;g3212f53f856_0_0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10" name="Google Shape;310;g3212f53f856_0_0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11" name="Google Shape;311;g3212f53f856_0_0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12" name="Google Shape;312;g3212f53f856_0_0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13" name="Google Shape;313;g3212f53f856_0_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14" name="Google Shape;314;g3212f53f856_0_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15" name="Google Shape;315;g3212f53f856_0_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16" name="Google Shape;316;g3212f53f856_0_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322" name="Google Shape;322;p6"/>
          <p:cNvSpPr txBox="1"/>
          <p:nvPr>
            <p:ph idx="3" type="subTitle"/>
          </p:nvPr>
        </p:nvSpPr>
        <p:spPr>
          <a:xfrm>
            <a:off x="415725" y="1594875"/>
            <a:ext cx="42249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Authentication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Validate inputs; verify login credentials; reject invalid entries with error messages.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Data Storage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Save user info and gameplay scores tagged by user/song IDs.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APIs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Expose APIs for song tracks, user data, scores, and recent gameplay results.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Validation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Ensure data integrity for songs, users, and gameplay.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Navigation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Use React routing for seamless page transitions.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Search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Enable fuzzy song search with results displayed in the sidebar.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Gameplay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Process song data for dynamic sequences; evaluate performance in real-time.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Profile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Manage user data and stats; validate updates.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Error Handling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Provide error messages, log issues for debugging.</a:t>
            </a:r>
            <a:endParaRPr/>
          </a:p>
        </p:txBody>
      </p:sp>
      <p:sp>
        <p:nvSpPr>
          <p:cNvPr id="323" name="Google Shape;323;p6"/>
          <p:cNvSpPr txBox="1"/>
          <p:nvPr>
            <p:ph idx="1" type="subTitle"/>
          </p:nvPr>
        </p:nvSpPr>
        <p:spPr>
          <a:xfrm>
            <a:off x="804850" y="1159575"/>
            <a:ext cx="3288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324" name="Google Shape;324;p6"/>
          <p:cNvSpPr txBox="1"/>
          <p:nvPr>
            <p:ph idx="2" type="subTitle"/>
          </p:nvPr>
        </p:nvSpPr>
        <p:spPr>
          <a:xfrm>
            <a:off x="4842325" y="1159575"/>
            <a:ext cx="3581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Non </a:t>
            </a:r>
            <a:r>
              <a:rPr lang="en"/>
              <a:t>Functional Requirements</a:t>
            </a:r>
            <a:endParaRPr/>
          </a:p>
        </p:txBody>
      </p:sp>
      <p:sp>
        <p:nvSpPr>
          <p:cNvPr id="325" name="Google Shape;325;p6"/>
          <p:cNvSpPr txBox="1"/>
          <p:nvPr>
            <p:ph idx="4" type="subTitle"/>
          </p:nvPr>
        </p:nvSpPr>
        <p:spPr>
          <a:xfrm>
            <a:off x="4683250" y="1594875"/>
            <a:ext cx="40152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Usability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RESTful APIs with JSON responses.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Performance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APIs respond &lt;200ms; real-time gameplay updates &lt;50ms; 10 concurrent users supported.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Security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Encrypt sensitive data; use HTTPS and role-based authorization.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Dependability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Ensure 99.9% uptime; implement backups for recovery.</a:t>
            </a:r>
            <a:endParaRPr b="1"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Monitoring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Log key events and monitor performance/resource usage.</a:t>
            </a:r>
            <a:endParaRPr b="1"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Architecture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Modular and scalable for future extensions.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Testing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Comprehensive testing before deployment.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Best Practices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Maintain documentation and version control.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326" name="Google Shape;326;p6"/>
          <p:cNvGrpSpPr/>
          <p:nvPr/>
        </p:nvGrpSpPr>
        <p:grpSpPr>
          <a:xfrm rot="5400000">
            <a:off x="1662025" y="160550"/>
            <a:ext cx="74100" cy="1788450"/>
            <a:chOff x="8657175" y="772575"/>
            <a:chExt cx="74100" cy="1788450"/>
          </a:xfrm>
        </p:grpSpPr>
        <p:sp>
          <p:nvSpPr>
            <p:cNvPr id="327" name="Google Shape;327;p6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cxnSp>
        <p:nvCxnSpPr>
          <p:cNvPr id="330" name="Google Shape;330;p6"/>
          <p:cNvCxnSpPr/>
          <p:nvPr/>
        </p:nvCxnSpPr>
        <p:spPr>
          <a:xfrm flipH="1">
            <a:off x="4651325" y="1299475"/>
            <a:ext cx="21300" cy="3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12f53f856_0_14"/>
          <p:cNvSpPr txBox="1"/>
          <p:nvPr>
            <p:ph type="title"/>
          </p:nvPr>
        </p:nvSpPr>
        <p:spPr>
          <a:xfrm>
            <a:off x="1179300" y="2409525"/>
            <a:ext cx="67149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Backend System Architecture</a:t>
            </a:r>
            <a:endParaRPr/>
          </a:p>
        </p:txBody>
      </p:sp>
      <p:sp>
        <p:nvSpPr>
          <p:cNvPr id="336" name="Google Shape;336;g3212f53f856_0_14"/>
          <p:cNvSpPr txBox="1"/>
          <p:nvPr>
            <p:ph idx="2" type="title"/>
          </p:nvPr>
        </p:nvSpPr>
        <p:spPr>
          <a:xfrm>
            <a:off x="3922800" y="1381725"/>
            <a:ext cx="12984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37" name="Google Shape;337;g3212f53f856_0_14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38" name="Google Shape;338;g3212f53f856_0_14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9" name="Google Shape;339;g3212f53f856_0_14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0" name="Google Shape;340;g3212f53f856_0_14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41" name="Google Shape;341;g3212f53f856_0_14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42" name="Google Shape;342;g3212f53f856_0_14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3" name="Google Shape;343;g3212f53f856_0_14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4" name="Google Shape;344;g3212f53f856_0_14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5" name="Google Shape;345;g3212f53f856_0_14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"/>
          <p:cNvSpPr txBox="1"/>
          <p:nvPr>
            <p:ph idx="14" type="subTitle"/>
          </p:nvPr>
        </p:nvSpPr>
        <p:spPr>
          <a:xfrm>
            <a:off x="6078300" y="3375525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Scalability and Security</a:t>
            </a:r>
            <a:endParaRPr/>
          </a:p>
        </p:txBody>
      </p:sp>
      <p:sp>
        <p:nvSpPr>
          <p:cNvPr id="351" name="Google Shape;351;p9"/>
          <p:cNvSpPr txBox="1"/>
          <p:nvPr>
            <p:ph idx="13" type="subTitle"/>
          </p:nvPr>
        </p:nvSpPr>
        <p:spPr>
          <a:xfrm>
            <a:off x="716019" y="3375525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External Integrations</a:t>
            </a:r>
            <a:endParaRPr/>
          </a:p>
        </p:txBody>
      </p:sp>
      <p:sp>
        <p:nvSpPr>
          <p:cNvPr id="352" name="Google Shape;352;p9"/>
          <p:cNvSpPr txBox="1"/>
          <p:nvPr>
            <p:ph idx="7" type="subTitle"/>
          </p:nvPr>
        </p:nvSpPr>
        <p:spPr>
          <a:xfrm>
            <a:off x="881925" y="1276675"/>
            <a:ext cx="2132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User Interaction and Entry point</a:t>
            </a:r>
            <a:endParaRPr/>
          </a:p>
        </p:txBody>
      </p:sp>
      <p:sp>
        <p:nvSpPr>
          <p:cNvPr id="353" name="Google Shape;353;p9"/>
          <p:cNvSpPr txBox="1"/>
          <p:nvPr>
            <p:ph idx="8" type="subTitle"/>
          </p:nvPr>
        </p:nvSpPr>
        <p:spPr>
          <a:xfrm>
            <a:off x="3341250" y="2273550"/>
            <a:ext cx="24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Backend Core Logic</a:t>
            </a:r>
            <a:endParaRPr/>
          </a:p>
        </p:txBody>
      </p:sp>
      <p:sp>
        <p:nvSpPr>
          <p:cNvPr id="354" name="Google Shape;354;p9"/>
          <p:cNvSpPr txBox="1"/>
          <p:nvPr>
            <p:ph idx="9" type="subTitle"/>
          </p:nvPr>
        </p:nvSpPr>
        <p:spPr>
          <a:xfrm>
            <a:off x="5959741" y="1161888"/>
            <a:ext cx="2459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Management</a:t>
            </a:r>
            <a:endParaRPr/>
          </a:p>
        </p:txBody>
      </p:sp>
      <p:sp>
        <p:nvSpPr>
          <p:cNvPr id="355" name="Google Shape;355;p9"/>
          <p:cNvSpPr txBox="1"/>
          <p:nvPr>
            <p:ph type="title"/>
          </p:nvPr>
        </p:nvSpPr>
        <p:spPr>
          <a:xfrm>
            <a:off x="2232325" y="476875"/>
            <a:ext cx="48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Backend Architecture</a:t>
            </a:r>
            <a:endParaRPr/>
          </a:p>
        </p:txBody>
      </p:sp>
      <p:sp>
        <p:nvSpPr>
          <p:cNvPr id="356" name="Google Shape;356;p9"/>
          <p:cNvSpPr txBox="1"/>
          <p:nvPr>
            <p:ph idx="1" type="subTitle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Secured via HTTPS with NGINX as a reverse proxy.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Manages authentication (cookies) and authorization for sensitive actions.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9"/>
          <p:cNvSpPr txBox="1"/>
          <p:nvPr>
            <p:ph idx="4" type="subTitle"/>
          </p:nvPr>
        </p:nvSpPr>
        <p:spPr>
          <a:xfrm>
            <a:off x="720818" y="3914875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Twilio SendGrid:</a:t>
            </a:r>
            <a:r>
              <a:rPr lang="en"/>
              <a:t> Handles email notifications and verifications.</a:t>
            </a:r>
            <a:endParaRPr/>
          </a:p>
        </p:txBody>
      </p:sp>
      <p:sp>
        <p:nvSpPr>
          <p:cNvPr id="358" name="Google Shape;358;p9"/>
          <p:cNvSpPr txBox="1"/>
          <p:nvPr>
            <p:ph idx="5" type="subTitle"/>
          </p:nvPr>
        </p:nvSpPr>
        <p:spPr>
          <a:xfrm>
            <a:off x="6078300" y="3914875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HTTPS encryption and scalable AWS infrastructure.</a:t>
            </a:r>
            <a:endParaRPr/>
          </a:p>
        </p:txBody>
      </p:sp>
      <p:sp>
        <p:nvSpPr>
          <p:cNvPr id="359" name="Google Shape;359;p9"/>
          <p:cNvSpPr txBox="1"/>
          <p:nvPr>
            <p:ph idx="2" type="subTitle"/>
          </p:nvPr>
        </p:nvSpPr>
        <p:spPr>
          <a:xfrm>
            <a:off x="3340950" y="2808400"/>
            <a:ext cx="2459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Routes requests, enables CORS, and supports CRUD operations for user assets.</a:t>
            </a:r>
            <a:endParaRPr/>
          </a:p>
        </p:txBody>
      </p:sp>
      <p:sp>
        <p:nvSpPr>
          <p:cNvPr id="360" name="Google Shape;360;p9"/>
          <p:cNvSpPr txBox="1"/>
          <p:nvPr>
            <p:ph idx="3" type="subTitle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AWS Lambda:</a:t>
            </a:r>
            <a:r>
              <a:rPr lang="en"/>
              <a:t> Generates game levels on-demand.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latin typeface="Kanit"/>
                <a:ea typeface="Kanit"/>
                <a:cs typeface="Kanit"/>
                <a:sym typeface="Kanit"/>
              </a:rPr>
              <a:t>MySQL:</a:t>
            </a:r>
            <a:r>
              <a:rPr lang="en"/>
              <a:t> Stores user data, scores, and asset paths efficiently.</a:t>
            </a: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8000400" y="987850"/>
            <a:ext cx="536998" cy="134100"/>
            <a:chOff x="7229775" y="947625"/>
            <a:chExt cx="536998" cy="134100"/>
          </a:xfrm>
        </p:grpSpPr>
        <p:sp>
          <p:nvSpPr>
            <p:cNvPr id="362" name="Google Shape;362;p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12f53f856_1_958"/>
          <p:cNvSpPr txBox="1"/>
          <p:nvPr>
            <p:ph type="title"/>
          </p:nvPr>
        </p:nvSpPr>
        <p:spPr>
          <a:xfrm>
            <a:off x="2232325" y="476875"/>
            <a:ext cx="483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Backend Architecture</a:t>
            </a:r>
            <a:endParaRPr/>
          </a:p>
        </p:txBody>
      </p:sp>
      <p:grpSp>
        <p:nvGrpSpPr>
          <p:cNvPr id="371" name="Google Shape;371;g3212f53f856_1_958"/>
          <p:cNvGrpSpPr/>
          <p:nvPr/>
        </p:nvGrpSpPr>
        <p:grpSpPr>
          <a:xfrm>
            <a:off x="8000400" y="987850"/>
            <a:ext cx="536998" cy="134100"/>
            <a:chOff x="7229775" y="947625"/>
            <a:chExt cx="536998" cy="134100"/>
          </a:xfrm>
        </p:grpSpPr>
        <p:sp>
          <p:nvSpPr>
            <p:cNvPr id="372" name="Google Shape;372;g3212f53f856_1_958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3" name="Google Shape;373;g3212f53f856_1_958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4" name="Google Shape;374;g3212f53f856_1_958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5" name="Google Shape;375;g3212f53f856_1_958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376" name="Google Shape;376;g3212f53f856_1_9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88" y="1049575"/>
            <a:ext cx="7612316" cy="37167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12f53f856_1_0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82" name="Google Shape;382;g3212f53f856_1_0"/>
          <p:cNvSpPr txBox="1"/>
          <p:nvPr>
            <p:ph idx="2" type="title"/>
          </p:nvPr>
        </p:nvSpPr>
        <p:spPr>
          <a:xfrm>
            <a:off x="4027150" y="1352700"/>
            <a:ext cx="1362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83" name="Google Shape;383;g3212f53f856_1_0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84" name="Google Shape;384;g3212f53f856_1_0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85" name="Google Shape;385;g3212f53f856_1_0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86" name="Google Shape;386;g3212f53f856_1_0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7" name="Google Shape;387;g3212f53f856_1_0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88" name="Google Shape;388;g3212f53f856_1_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89" name="Google Shape;389;g3212f53f856_1_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0" name="Google Shape;390;g3212f53f856_1_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1" name="Google Shape;391;g3212f53f856_1_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12f53f856_1_931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7" name="Google Shape;397;g3212f53f856_1_931"/>
          <p:cNvSpPr txBox="1"/>
          <p:nvPr>
            <p:ph idx="2" type="title"/>
          </p:nvPr>
        </p:nvSpPr>
        <p:spPr>
          <a:xfrm>
            <a:off x="4027150" y="1352700"/>
            <a:ext cx="1362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98" name="Google Shape;398;g3212f53f856_1_931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399" name="Google Shape;399;g3212f53f856_1_931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0" name="Google Shape;400;g3212f53f856_1_931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1" name="Google Shape;401;g3212f53f856_1_931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02" name="Google Shape;402;g3212f53f856_1_931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403" name="Google Shape;403;g3212f53f856_1_931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4" name="Google Shape;404;g3212f53f856_1_931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5" name="Google Shape;405;g3212f53f856_1_931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6" name="Google Shape;406;g3212f53f856_1_931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 txBox="1"/>
          <p:nvPr>
            <p:ph type="title"/>
          </p:nvPr>
        </p:nvSpPr>
        <p:spPr>
          <a:xfrm flipH="1">
            <a:off x="727300" y="625225"/>
            <a:ext cx="3161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2" name="Google Shape;412;p15"/>
          <p:cNvSpPr txBox="1"/>
          <p:nvPr>
            <p:ph idx="1" type="subTitle"/>
          </p:nvPr>
        </p:nvSpPr>
        <p:spPr>
          <a:xfrm flipH="1">
            <a:off x="727300" y="1162224"/>
            <a:ext cx="31617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"Star Light" is a dynamic web-based rhythm game with engaging features and room for expansion. Future updates aim to enhance gameplay, community interaction, and user customization.</a:t>
            </a:r>
            <a:endParaRPr/>
          </a:p>
        </p:txBody>
      </p:sp>
      <p:pic>
        <p:nvPicPr>
          <p:cNvPr id="413" name="Google Shape;413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944" r="26949" t="0"/>
          <a:stretch/>
        </p:blipFill>
        <p:spPr>
          <a:xfrm flipH="1">
            <a:off x="5755800" y="587675"/>
            <a:ext cx="2745000" cy="3968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p1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4498" l="0" r="0" t="14498"/>
          <a:stretch/>
        </p:blipFill>
        <p:spPr>
          <a:xfrm flipH="1">
            <a:off x="1344625" y="3117873"/>
            <a:ext cx="4207500" cy="1437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5" name="Google Shape;415;p1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1604" r="11596" t="0"/>
          <a:stretch/>
        </p:blipFill>
        <p:spPr>
          <a:xfrm flipH="1">
            <a:off x="4066825" y="587675"/>
            <a:ext cx="1485300" cy="2361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16" name="Google Shape;416;p15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17" name="Google Shape;417;p1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21" name="Google Shape;421;p15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22" name="Google Shape;422;p15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subTitle"/>
          </p:nvPr>
        </p:nvSpPr>
        <p:spPr>
          <a:xfrm>
            <a:off x="2382350" y="1852800"/>
            <a:ext cx="4379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Do you have any questions?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 txBox="1"/>
          <p:nvPr>
            <p:ph type="ctrTitle"/>
          </p:nvPr>
        </p:nvSpPr>
        <p:spPr>
          <a:xfrm>
            <a:off x="2382250" y="839800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3533449" y="3057875"/>
            <a:ext cx="393600" cy="393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4375174" y="3057875"/>
            <a:ext cx="393600" cy="393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5216899" y="3057875"/>
            <a:ext cx="393600" cy="393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0"/>
          <p:cNvGrpSpPr/>
          <p:nvPr/>
        </p:nvGrpSpPr>
        <p:grpSpPr>
          <a:xfrm>
            <a:off x="3614558" y="3132106"/>
            <a:ext cx="245138" cy="245138"/>
            <a:chOff x="3368074" y="3882537"/>
            <a:chExt cx="215298" cy="215298"/>
          </a:xfrm>
        </p:grpSpPr>
        <p:sp>
          <p:nvSpPr>
            <p:cNvPr id="435" name="Google Shape;435;p20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20"/>
          <p:cNvGrpSpPr/>
          <p:nvPr/>
        </p:nvGrpSpPr>
        <p:grpSpPr>
          <a:xfrm>
            <a:off x="4453491" y="3148723"/>
            <a:ext cx="236948" cy="211905"/>
            <a:chOff x="3824739" y="3890112"/>
            <a:chExt cx="208105" cy="186110"/>
          </a:xfrm>
        </p:grpSpPr>
        <p:sp>
          <p:nvSpPr>
            <p:cNvPr id="439" name="Google Shape;439;p20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443" name="Google Shape;443;p2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7" name="Google Shape;447;p20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448" name="Google Shape;448;p20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51" name="Google Shape;451;p20"/>
          <p:cNvGrpSpPr/>
          <p:nvPr/>
        </p:nvGrpSpPr>
        <p:grpSpPr>
          <a:xfrm>
            <a:off x="1225675" y="2319125"/>
            <a:ext cx="74100" cy="1788450"/>
            <a:chOff x="8657175" y="772575"/>
            <a:chExt cx="74100" cy="1788450"/>
          </a:xfrm>
        </p:grpSpPr>
        <p:sp>
          <p:nvSpPr>
            <p:cNvPr id="452" name="Google Shape;452;p20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55" name="Google Shape;455;p20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456" name="Google Shape;456;p2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59" name="Google Shape;459;p20"/>
          <p:cNvGrpSpPr/>
          <p:nvPr/>
        </p:nvGrpSpPr>
        <p:grpSpPr>
          <a:xfrm>
            <a:off x="5291200" y="3115331"/>
            <a:ext cx="245000" cy="278700"/>
            <a:chOff x="1512725" y="258500"/>
            <a:chExt cx="4570900" cy="5199625"/>
          </a:xfrm>
        </p:grpSpPr>
        <p:sp>
          <p:nvSpPr>
            <p:cNvPr id="460" name="Google Shape;460;p20"/>
            <p:cNvSpPr/>
            <p:nvPr/>
          </p:nvSpPr>
          <p:spPr>
            <a:xfrm>
              <a:off x="1512725" y="2700900"/>
              <a:ext cx="2654475" cy="2757225"/>
            </a:xfrm>
            <a:custGeom>
              <a:rect b="b" l="l" r="r" t="t"/>
              <a:pathLst>
                <a:path extrusionOk="0" h="110289" w="106179">
                  <a:moveTo>
                    <a:pt x="19199" y="1"/>
                  </a:moveTo>
                  <a:cubicBezTo>
                    <a:pt x="18076" y="1"/>
                    <a:pt x="16954" y="466"/>
                    <a:pt x="16148" y="1404"/>
                  </a:cubicBezTo>
                  <a:cubicBezTo>
                    <a:pt x="5840" y="13310"/>
                    <a:pt x="1" y="28739"/>
                    <a:pt x="33" y="44494"/>
                  </a:cubicBezTo>
                  <a:cubicBezTo>
                    <a:pt x="33" y="62077"/>
                    <a:pt x="6916" y="78582"/>
                    <a:pt x="19442" y="91010"/>
                  </a:cubicBezTo>
                  <a:cubicBezTo>
                    <a:pt x="31968" y="103439"/>
                    <a:pt x="48572" y="110289"/>
                    <a:pt x="66252" y="110289"/>
                  </a:cubicBezTo>
                  <a:cubicBezTo>
                    <a:pt x="69546" y="110289"/>
                    <a:pt x="72939" y="110060"/>
                    <a:pt x="76201" y="109571"/>
                  </a:cubicBezTo>
                  <a:cubicBezTo>
                    <a:pt x="86248" y="108071"/>
                    <a:pt x="95675" y="104352"/>
                    <a:pt x="103895" y="98643"/>
                  </a:cubicBezTo>
                  <a:cubicBezTo>
                    <a:pt x="105983" y="97208"/>
                    <a:pt x="106179" y="94272"/>
                    <a:pt x="104417" y="92478"/>
                  </a:cubicBezTo>
                  <a:cubicBezTo>
                    <a:pt x="104384" y="92348"/>
                    <a:pt x="104384" y="92315"/>
                    <a:pt x="104352" y="92315"/>
                  </a:cubicBezTo>
                  <a:cubicBezTo>
                    <a:pt x="103555" y="91537"/>
                    <a:pt x="102517" y="91128"/>
                    <a:pt x="101470" y="91128"/>
                  </a:cubicBezTo>
                  <a:cubicBezTo>
                    <a:pt x="100673" y="91128"/>
                    <a:pt x="99870" y="91365"/>
                    <a:pt x="99165" y="91859"/>
                  </a:cubicBezTo>
                  <a:cubicBezTo>
                    <a:pt x="91956" y="96849"/>
                    <a:pt x="83769" y="100111"/>
                    <a:pt x="74994" y="101416"/>
                  </a:cubicBezTo>
                  <a:cubicBezTo>
                    <a:pt x="72091" y="101808"/>
                    <a:pt x="69155" y="102069"/>
                    <a:pt x="66252" y="102069"/>
                  </a:cubicBezTo>
                  <a:cubicBezTo>
                    <a:pt x="50757" y="102069"/>
                    <a:pt x="36176" y="96066"/>
                    <a:pt x="25216" y="85171"/>
                  </a:cubicBezTo>
                  <a:cubicBezTo>
                    <a:pt x="14256" y="74309"/>
                    <a:pt x="8221" y="59826"/>
                    <a:pt x="8188" y="44462"/>
                  </a:cubicBezTo>
                  <a:cubicBezTo>
                    <a:pt x="8188" y="30664"/>
                    <a:pt x="13277" y="17126"/>
                    <a:pt x="22313" y="6721"/>
                  </a:cubicBezTo>
                  <a:cubicBezTo>
                    <a:pt x="23650" y="5188"/>
                    <a:pt x="23650" y="2904"/>
                    <a:pt x="22248" y="1404"/>
                  </a:cubicBezTo>
                  <a:lnTo>
                    <a:pt x="22215" y="1338"/>
                  </a:lnTo>
                  <a:cubicBezTo>
                    <a:pt x="21407" y="449"/>
                    <a:pt x="20302" y="1"/>
                    <a:pt x="19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323325" y="258500"/>
              <a:ext cx="3760300" cy="4390225"/>
            </a:xfrm>
            <a:custGeom>
              <a:rect b="b" l="l" r="r" t="t"/>
              <a:pathLst>
                <a:path extrusionOk="0" h="175609" w="150412">
                  <a:moveTo>
                    <a:pt x="63610" y="0"/>
                  </a:moveTo>
                  <a:cubicBezTo>
                    <a:pt x="61359" y="0"/>
                    <a:pt x="59532" y="1827"/>
                    <a:pt x="59532" y="4078"/>
                  </a:cubicBezTo>
                  <a:lnTo>
                    <a:pt x="59532" y="93228"/>
                  </a:lnTo>
                  <a:lnTo>
                    <a:pt x="59467" y="142060"/>
                  </a:lnTo>
                  <a:cubicBezTo>
                    <a:pt x="59467" y="153020"/>
                    <a:pt x="52421" y="162741"/>
                    <a:pt x="41950" y="166199"/>
                  </a:cubicBezTo>
                  <a:cubicBezTo>
                    <a:pt x="39320" y="167047"/>
                    <a:pt x="36616" y="167503"/>
                    <a:pt x="33881" y="167503"/>
                  </a:cubicBezTo>
                  <a:cubicBezTo>
                    <a:pt x="33462" y="167503"/>
                    <a:pt x="33042" y="167493"/>
                    <a:pt x="32621" y="167471"/>
                  </a:cubicBezTo>
                  <a:cubicBezTo>
                    <a:pt x="19181" y="166818"/>
                    <a:pt x="8515" y="155793"/>
                    <a:pt x="8319" y="142419"/>
                  </a:cubicBezTo>
                  <a:cubicBezTo>
                    <a:pt x="8221" y="135569"/>
                    <a:pt x="10798" y="129143"/>
                    <a:pt x="15593" y="124250"/>
                  </a:cubicBezTo>
                  <a:cubicBezTo>
                    <a:pt x="20454" y="119291"/>
                    <a:pt x="26978" y="116584"/>
                    <a:pt x="33926" y="116584"/>
                  </a:cubicBezTo>
                  <a:cubicBezTo>
                    <a:pt x="36633" y="116584"/>
                    <a:pt x="39373" y="117041"/>
                    <a:pt x="41983" y="117889"/>
                  </a:cubicBezTo>
                  <a:cubicBezTo>
                    <a:pt x="42399" y="118019"/>
                    <a:pt x="42825" y="118082"/>
                    <a:pt x="43246" y="118082"/>
                  </a:cubicBezTo>
                  <a:cubicBezTo>
                    <a:pt x="44409" y="118082"/>
                    <a:pt x="45540" y="117600"/>
                    <a:pt x="46354" y="116714"/>
                  </a:cubicBezTo>
                  <a:cubicBezTo>
                    <a:pt x="47006" y="115931"/>
                    <a:pt x="47332" y="114920"/>
                    <a:pt x="47332" y="113909"/>
                  </a:cubicBezTo>
                  <a:lnTo>
                    <a:pt x="47332" y="81028"/>
                  </a:lnTo>
                  <a:cubicBezTo>
                    <a:pt x="47332" y="79038"/>
                    <a:pt x="45865" y="77277"/>
                    <a:pt x="43875" y="76983"/>
                  </a:cubicBezTo>
                  <a:cubicBezTo>
                    <a:pt x="40547" y="76494"/>
                    <a:pt x="37220" y="76233"/>
                    <a:pt x="33926" y="76233"/>
                  </a:cubicBezTo>
                  <a:cubicBezTo>
                    <a:pt x="26651" y="76233"/>
                    <a:pt x="19638" y="77407"/>
                    <a:pt x="12984" y="79593"/>
                  </a:cubicBezTo>
                  <a:cubicBezTo>
                    <a:pt x="10831" y="80311"/>
                    <a:pt x="9820" y="82724"/>
                    <a:pt x="10831" y="84780"/>
                  </a:cubicBezTo>
                  <a:lnTo>
                    <a:pt x="10831" y="84812"/>
                  </a:lnTo>
                  <a:cubicBezTo>
                    <a:pt x="10961" y="85008"/>
                    <a:pt x="11092" y="85269"/>
                    <a:pt x="11157" y="85465"/>
                  </a:cubicBezTo>
                  <a:cubicBezTo>
                    <a:pt x="11790" y="86730"/>
                    <a:pt x="13091" y="87485"/>
                    <a:pt x="14435" y="87485"/>
                  </a:cubicBezTo>
                  <a:cubicBezTo>
                    <a:pt x="14823" y="87485"/>
                    <a:pt x="15214" y="87423"/>
                    <a:pt x="15593" y="87291"/>
                  </a:cubicBezTo>
                  <a:cubicBezTo>
                    <a:pt x="21400" y="85367"/>
                    <a:pt x="27565" y="84388"/>
                    <a:pt x="33860" y="84388"/>
                  </a:cubicBezTo>
                  <a:cubicBezTo>
                    <a:pt x="35622" y="84388"/>
                    <a:pt x="37383" y="84486"/>
                    <a:pt x="39145" y="84649"/>
                  </a:cubicBezTo>
                  <a:lnTo>
                    <a:pt x="39145" y="108853"/>
                  </a:lnTo>
                  <a:cubicBezTo>
                    <a:pt x="37383" y="108592"/>
                    <a:pt x="35622" y="108462"/>
                    <a:pt x="33860" y="108462"/>
                  </a:cubicBezTo>
                  <a:cubicBezTo>
                    <a:pt x="24727" y="108462"/>
                    <a:pt x="16180" y="112050"/>
                    <a:pt x="9787" y="118541"/>
                  </a:cubicBezTo>
                  <a:cubicBezTo>
                    <a:pt x="3426" y="124967"/>
                    <a:pt x="1" y="133481"/>
                    <a:pt x="99" y="142549"/>
                  </a:cubicBezTo>
                  <a:cubicBezTo>
                    <a:pt x="360" y="160197"/>
                    <a:pt x="14452" y="174712"/>
                    <a:pt x="32164" y="175561"/>
                  </a:cubicBezTo>
                  <a:cubicBezTo>
                    <a:pt x="32758" y="175593"/>
                    <a:pt x="33351" y="175609"/>
                    <a:pt x="33941" y="175609"/>
                  </a:cubicBezTo>
                  <a:cubicBezTo>
                    <a:pt x="37530" y="175609"/>
                    <a:pt x="41044" y="175018"/>
                    <a:pt x="44462" y="173897"/>
                  </a:cubicBezTo>
                  <a:cubicBezTo>
                    <a:pt x="58325" y="169330"/>
                    <a:pt x="67622" y="156543"/>
                    <a:pt x="67622" y="142027"/>
                  </a:cubicBezTo>
                  <a:lnTo>
                    <a:pt x="67687" y="93163"/>
                  </a:lnTo>
                  <a:lnTo>
                    <a:pt x="67687" y="8155"/>
                  </a:lnTo>
                  <a:lnTo>
                    <a:pt x="78321" y="8155"/>
                  </a:lnTo>
                  <a:cubicBezTo>
                    <a:pt x="81697" y="8133"/>
                    <a:pt x="85305" y="8095"/>
                    <a:pt x="88344" y="8095"/>
                  </a:cubicBezTo>
                  <a:cubicBezTo>
                    <a:pt x="89709" y="8095"/>
                    <a:pt x="90960" y="8103"/>
                    <a:pt x="92022" y="8123"/>
                  </a:cubicBezTo>
                  <a:cubicBezTo>
                    <a:pt x="93098" y="21073"/>
                    <a:pt x="98643" y="33110"/>
                    <a:pt x="107973" y="42374"/>
                  </a:cubicBezTo>
                  <a:cubicBezTo>
                    <a:pt x="117269" y="51573"/>
                    <a:pt x="129339" y="57053"/>
                    <a:pt x="142256" y="58031"/>
                  </a:cubicBezTo>
                  <a:cubicBezTo>
                    <a:pt x="142256" y="64131"/>
                    <a:pt x="142289" y="76005"/>
                    <a:pt x="142354" y="82333"/>
                  </a:cubicBezTo>
                  <a:cubicBezTo>
                    <a:pt x="133155" y="81876"/>
                    <a:pt x="124250" y="79821"/>
                    <a:pt x="115769" y="76233"/>
                  </a:cubicBezTo>
                  <a:cubicBezTo>
                    <a:pt x="109506" y="73624"/>
                    <a:pt x="103700" y="70198"/>
                    <a:pt x="98350" y="66088"/>
                  </a:cubicBezTo>
                  <a:cubicBezTo>
                    <a:pt x="97610" y="65524"/>
                    <a:pt x="96719" y="65238"/>
                    <a:pt x="95830" y="65238"/>
                  </a:cubicBezTo>
                  <a:cubicBezTo>
                    <a:pt x="95229" y="65238"/>
                    <a:pt x="94629" y="65369"/>
                    <a:pt x="94077" y="65632"/>
                  </a:cubicBezTo>
                  <a:cubicBezTo>
                    <a:pt x="92674" y="66284"/>
                    <a:pt x="91793" y="67752"/>
                    <a:pt x="91793" y="69318"/>
                  </a:cubicBezTo>
                  <a:lnTo>
                    <a:pt x="91956" y="142354"/>
                  </a:lnTo>
                  <a:cubicBezTo>
                    <a:pt x="91891" y="150443"/>
                    <a:pt x="90195" y="158272"/>
                    <a:pt x="86966" y="165514"/>
                  </a:cubicBezTo>
                  <a:cubicBezTo>
                    <a:pt x="86150" y="167308"/>
                    <a:pt x="86802" y="169428"/>
                    <a:pt x="88433" y="170472"/>
                  </a:cubicBezTo>
                  <a:cubicBezTo>
                    <a:pt x="88466" y="170472"/>
                    <a:pt x="88466" y="170505"/>
                    <a:pt x="88531" y="170505"/>
                  </a:cubicBezTo>
                  <a:cubicBezTo>
                    <a:pt x="89214" y="170960"/>
                    <a:pt x="89984" y="171174"/>
                    <a:pt x="90744" y="171174"/>
                  </a:cubicBezTo>
                  <a:cubicBezTo>
                    <a:pt x="92271" y="171174"/>
                    <a:pt x="93760" y="170311"/>
                    <a:pt x="94436" y="168808"/>
                  </a:cubicBezTo>
                  <a:cubicBezTo>
                    <a:pt x="98089" y="160555"/>
                    <a:pt x="100046" y="151650"/>
                    <a:pt x="100111" y="142354"/>
                  </a:cubicBezTo>
                  <a:lnTo>
                    <a:pt x="99850" y="77049"/>
                  </a:lnTo>
                  <a:lnTo>
                    <a:pt x="99850" y="77049"/>
                  </a:lnTo>
                  <a:cubicBezTo>
                    <a:pt x="103895" y="79593"/>
                    <a:pt x="108071" y="81844"/>
                    <a:pt x="112474" y="83670"/>
                  </a:cubicBezTo>
                  <a:cubicBezTo>
                    <a:pt x="123206" y="88205"/>
                    <a:pt x="134591" y="90521"/>
                    <a:pt x="146301" y="90521"/>
                  </a:cubicBezTo>
                  <a:cubicBezTo>
                    <a:pt x="147410" y="90521"/>
                    <a:pt x="148454" y="90097"/>
                    <a:pt x="149237" y="89346"/>
                  </a:cubicBezTo>
                  <a:cubicBezTo>
                    <a:pt x="149987" y="88563"/>
                    <a:pt x="150411" y="87552"/>
                    <a:pt x="150411" y="86443"/>
                  </a:cubicBezTo>
                  <a:lnTo>
                    <a:pt x="150379" y="70231"/>
                  </a:lnTo>
                  <a:lnTo>
                    <a:pt x="150313" y="54345"/>
                  </a:lnTo>
                  <a:cubicBezTo>
                    <a:pt x="150281" y="49974"/>
                    <a:pt x="146301" y="49942"/>
                    <a:pt x="146236" y="49942"/>
                  </a:cubicBezTo>
                  <a:cubicBezTo>
                    <a:pt x="120955" y="49942"/>
                    <a:pt x="100177" y="29358"/>
                    <a:pt x="99981" y="4045"/>
                  </a:cubicBezTo>
                  <a:cubicBezTo>
                    <a:pt x="99981" y="2121"/>
                    <a:pt x="98546" y="131"/>
                    <a:pt x="95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5" name="Google Shape;205;p3"/>
          <p:cNvSpPr txBox="1"/>
          <p:nvPr>
            <p:ph idx="2" type="title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"/>
          <p:cNvSpPr txBox="1"/>
          <p:nvPr>
            <p:ph idx="3" type="title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7" name="Google Shape;207;p3"/>
          <p:cNvSpPr txBox="1"/>
          <p:nvPr>
            <p:ph idx="4" type="title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" name="Google Shape;208;p3"/>
          <p:cNvSpPr txBox="1"/>
          <p:nvPr>
            <p:ph idx="5" type="title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9" name="Google Shape;209;p3"/>
          <p:cNvSpPr txBox="1"/>
          <p:nvPr>
            <p:ph idx="6" type="title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0" name="Google Shape;210;p3"/>
          <p:cNvSpPr txBox="1"/>
          <p:nvPr>
            <p:ph idx="1" type="subTitle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1" name="Google Shape;211;p3"/>
          <p:cNvSpPr txBox="1"/>
          <p:nvPr>
            <p:ph idx="8" type="subTitle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"/>
              <a:t>System's Workflow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 txBox="1"/>
          <p:nvPr>
            <p:ph idx="9" type="subTitle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"/>
              <a:t>System Analysis and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 txBox="1"/>
          <p:nvPr>
            <p:ph idx="13" type="subTitle"/>
          </p:nvPr>
        </p:nvSpPr>
        <p:spPr>
          <a:xfrm>
            <a:off x="862325" y="3417950"/>
            <a:ext cx="2204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"/>
              <a:t>Backend System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 txBox="1"/>
          <p:nvPr>
            <p:ph idx="14" type="subTitle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5" name="Google Shape;215;p3"/>
          <p:cNvSpPr txBox="1"/>
          <p:nvPr>
            <p:ph idx="5" type="title"/>
          </p:nvPr>
        </p:nvSpPr>
        <p:spPr>
          <a:xfrm>
            <a:off x="6304750" y="29142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6" name="Google Shape;216;p3"/>
          <p:cNvSpPr txBox="1"/>
          <p:nvPr>
            <p:ph idx="14" type="subTitle"/>
          </p:nvPr>
        </p:nvSpPr>
        <p:spPr>
          <a:xfrm>
            <a:off x="6262675" y="3417950"/>
            <a:ext cx="20172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2" name="Google Shape;222;p4"/>
          <p:cNvSpPr txBox="1"/>
          <p:nvPr>
            <p:ph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3" name="Google Shape;223;p4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24" name="Google Shape;224;p4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27" name="Google Shape;227;p4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28" name="Google Shape;228;p4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type="title"/>
          </p:nvPr>
        </p:nvSpPr>
        <p:spPr>
          <a:xfrm>
            <a:off x="3325975" y="338950"/>
            <a:ext cx="283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455625" y="771550"/>
            <a:ext cx="53076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Main Idea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</a:t>
            </a:r>
            <a:br>
              <a:rPr lang="en" sz="1100">
                <a:latin typeface="Kanit"/>
                <a:ea typeface="Kanit"/>
                <a:cs typeface="Kanit"/>
                <a:sym typeface="Kanit"/>
              </a:rPr>
            </a:br>
            <a:r>
              <a:rPr lang="en" sz="1100">
                <a:latin typeface="Kanit"/>
                <a:ea typeface="Kanit"/>
                <a:cs typeface="Kanit"/>
                <a:sym typeface="Kanit"/>
              </a:rPr>
              <a:t>The "Star Light" web app is a rhythm-based game designed for an interactive music experience, combining gameplay mechanics, user customization, and performance tracking.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Key Features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Gameplay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Players match rhythmic patterns to music tracks with adjustable key bindings.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Music Library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Access to a song library with varying difficulty levels.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Feedback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Beat count accuracy and score tracking for performance improvement.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Future Plans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Peer-to-peer multiplayer and community-created levels.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Development Approach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Technologies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Uses modern frontend and backend tools with a robust database.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Scrum Methodology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Agile workflow focused on iterative user feedback.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Report Goal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To explain project objectives, features, technologies, and future developments.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38" name="Google Shape;238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400" y="806800"/>
            <a:ext cx="2704500" cy="3699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5"/>
          <p:cNvSpPr/>
          <p:nvPr/>
        </p:nvSpPr>
        <p:spPr>
          <a:xfrm rot="5400000">
            <a:off x="5629124" y="39694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0" name="Google Shape;240;p5"/>
          <p:cNvSpPr/>
          <p:nvPr/>
        </p:nvSpPr>
        <p:spPr>
          <a:xfrm rot="5400000">
            <a:off x="5629124" y="41037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1" name="Google Shape;241;p5"/>
          <p:cNvSpPr/>
          <p:nvPr/>
        </p:nvSpPr>
        <p:spPr>
          <a:xfrm rot="5400000">
            <a:off x="5629124" y="42380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2" name="Google Shape;242;p5"/>
          <p:cNvSpPr/>
          <p:nvPr/>
        </p:nvSpPr>
        <p:spPr>
          <a:xfrm rot="5400000">
            <a:off x="5629124" y="43722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d17b09e9d_0_11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System's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248" name="Google Shape;248;g31d17b09e9d_0_11"/>
          <p:cNvSpPr txBox="1"/>
          <p:nvPr>
            <p:ph idx="2" type="title"/>
          </p:nvPr>
        </p:nvSpPr>
        <p:spPr>
          <a:xfrm>
            <a:off x="3922800" y="1381725"/>
            <a:ext cx="12984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49" name="Google Shape;249;g31d17b09e9d_0_11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50" name="Google Shape;250;g31d17b09e9d_0_11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g31d17b09e9d_0_11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2" name="Google Shape;252;g31d17b09e9d_0_11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53" name="Google Shape;253;g31d17b09e9d_0_11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54" name="Google Shape;254;g31d17b09e9d_0_11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5" name="Google Shape;255;g31d17b09e9d_0_11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6" name="Google Shape;256;g31d17b09e9d_0_11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7" name="Google Shape;257;g31d17b09e9d_0_11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12f53f856_1_32"/>
          <p:cNvSpPr txBox="1"/>
          <p:nvPr>
            <p:ph type="title"/>
          </p:nvPr>
        </p:nvSpPr>
        <p:spPr>
          <a:xfrm>
            <a:off x="3063750" y="413200"/>
            <a:ext cx="313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263" name="Google Shape;263;g3212f53f856_1_32"/>
          <p:cNvSpPr txBox="1"/>
          <p:nvPr>
            <p:ph idx="1" type="body"/>
          </p:nvPr>
        </p:nvSpPr>
        <p:spPr>
          <a:xfrm>
            <a:off x="489950" y="1128400"/>
            <a:ext cx="32559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Purpose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Ensures secure user access to the game through authentication.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nit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Users must log in or register to play.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Registration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Collects and validates email/password. Displays success on valid input.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Login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Validates credentials and redirects to Main Menu on success.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Kanit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Forgot Password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Provide a alternative way to reset password by sending new pass code to login via email. User can change new password in </a:t>
            </a:r>
            <a:r>
              <a:rPr i="1" lang="en" sz="1100">
                <a:latin typeface="Kanit"/>
                <a:ea typeface="Kanit"/>
                <a:cs typeface="Kanit"/>
                <a:sym typeface="Kanit"/>
              </a:rPr>
              <a:t>Profile page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Kanit"/>
              <a:buChar char="●"/>
            </a:pPr>
            <a:r>
              <a:t/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sz="20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000"/>
          </a:p>
        </p:txBody>
      </p:sp>
      <p:pic>
        <p:nvPicPr>
          <p:cNvPr id="264" name="Google Shape;264;g3212f53f856_1_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799" l="0" r="4297" t="2650"/>
          <a:stretch/>
        </p:blipFill>
        <p:spPr>
          <a:xfrm>
            <a:off x="3905325" y="1128400"/>
            <a:ext cx="4796700" cy="34257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g3212f53f856_1_32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6" name="Google Shape;266;g3212f53f856_1_32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7" name="Google Shape;267;g3212f53f856_1_32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8" name="Google Shape;268;g3212f53f856_1_32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12f53f856_1_384"/>
          <p:cNvSpPr txBox="1"/>
          <p:nvPr>
            <p:ph idx="1" type="body"/>
          </p:nvPr>
        </p:nvSpPr>
        <p:spPr>
          <a:xfrm>
            <a:off x="638425" y="1030075"/>
            <a:ext cx="2990700" cy="3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Purpose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Hub for game navigation and data access.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Fetches </a:t>
            </a:r>
            <a:r>
              <a:rPr b="1" lang="en" sz="1100">
                <a:latin typeface="Kanit"/>
                <a:ea typeface="Kanit"/>
                <a:cs typeface="Kanit"/>
                <a:sym typeface="Kanit"/>
              </a:rPr>
              <a:t>song data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 and </a:t>
            </a:r>
            <a:r>
              <a:rPr b="1" lang="en" sz="1100">
                <a:latin typeface="Kanit"/>
                <a:ea typeface="Kanit"/>
                <a:cs typeface="Kanit"/>
                <a:sym typeface="Kanit"/>
              </a:rPr>
              <a:t>user details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 upon login.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nit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Pages: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Song Page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Explore and play tracks.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History Page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Review past scores.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Event Page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View challenges. (Coming Soon)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Store Page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Purchase items. 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(Coming Soon)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Burger Menu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Search, filter, and select songs.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pic>
        <p:nvPicPr>
          <p:cNvPr id="274" name="Google Shape;274;g3212f53f856_1_38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729" l="0" r="0" t="5720"/>
          <a:stretch/>
        </p:blipFill>
        <p:spPr>
          <a:xfrm>
            <a:off x="3862450" y="1073875"/>
            <a:ext cx="4786500" cy="3490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5" name="Google Shape;275;g3212f53f856_1_384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76" name="Google Shape;276;g3212f53f856_1_384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77" name="Google Shape;277;g3212f53f856_1_384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78" name="Google Shape;278;g3212f53f856_1_384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79" name="Google Shape;279;g3212f53f856_1_384"/>
          <p:cNvSpPr txBox="1"/>
          <p:nvPr>
            <p:ph type="title"/>
          </p:nvPr>
        </p:nvSpPr>
        <p:spPr>
          <a:xfrm>
            <a:off x="2632200" y="413200"/>
            <a:ext cx="39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Main Menu Pages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12f53f856_1_561"/>
          <p:cNvSpPr txBox="1"/>
          <p:nvPr>
            <p:ph idx="1" type="body"/>
          </p:nvPr>
        </p:nvSpPr>
        <p:spPr>
          <a:xfrm>
            <a:off x="720000" y="1107175"/>
            <a:ext cx="28878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Purpose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Core game mechanics for immersive play.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nit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Prepares song data (beatmap, notes).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Game Loop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Syncs visual cues with rhythm, evaluates timing, and updates score live.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Post-Game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Saves performance metrics and redirects to History Page.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pic>
        <p:nvPicPr>
          <p:cNvPr id="285" name="Google Shape;285;g3212f53f856_1_56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37" l="984" r="1501" t="17912"/>
          <a:stretch/>
        </p:blipFill>
        <p:spPr>
          <a:xfrm>
            <a:off x="3682100" y="1107175"/>
            <a:ext cx="5007900" cy="35553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g3212f53f856_1_561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87" name="Google Shape;287;g3212f53f856_1_561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88" name="Google Shape;288;g3212f53f856_1_561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89" name="Google Shape;289;g3212f53f856_1_561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0" name="Google Shape;290;g3212f53f856_1_561"/>
          <p:cNvSpPr txBox="1"/>
          <p:nvPr>
            <p:ph type="title"/>
          </p:nvPr>
        </p:nvSpPr>
        <p:spPr>
          <a:xfrm>
            <a:off x="2430700" y="413200"/>
            <a:ext cx="439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Gameplay Interface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12f53f856_1_738"/>
          <p:cNvSpPr txBox="1"/>
          <p:nvPr>
            <p:ph idx="1" type="body"/>
          </p:nvPr>
        </p:nvSpPr>
        <p:spPr>
          <a:xfrm>
            <a:off x="585400" y="1102725"/>
            <a:ext cx="27573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Kanit"/>
                <a:ea typeface="Kanit"/>
                <a:cs typeface="Kanit"/>
                <a:sym typeface="Kanit"/>
              </a:rPr>
              <a:t>Purpose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: Manage account and track progress.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Displays </a:t>
            </a:r>
            <a:r>
              <a:rPr b="1" lang="en" sz="1100">
                <a:latin typeface="Kanit"/>
                <a:ea typeface="Kanit"/>
                <a:cs typeface="Kanit"/>
                <a:sym typeface="Kanit"/>
              </a:rPr>
              <a:t>Song Records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 and </a:t>
            </a:r>
            <a:r>
              <a:rPr b="1" lang="en" sz="1100">
                <a:latin typeface="Kanit"/>
                <a:ea typeface="Kanit"/>
                <a:cs typeface="Kanit"/>
                <a:sym typeface="Kanit"/>
              </a:rPr>
              <a:t>Achievements</a:t>
            </a:r>
            <a:r>
              <a:rPr lang="en" sz="1100">
                <a:latin typeface="Kanit"/>
                <a:ea typeface="Kanit"/>
                <a:cs typeface="Kanit"/>
                <a:sym typeface="Kanit"/>
              </a:rPr>
              <a:t>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nit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Allows account updates with input validation.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nit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Tabs for easy navigation (Records, Achievements, Settings).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Kanit"/>
              <a:buChar char="●"/>
            </a:pPr>
            <a:r>
              <a:rPr lang="en" sz="1100">
                <a:latin typeface="Kanit"/>
                <a:ea typeface="Kanit"/>
                <a:cs typeface="Kanit"/>
                <a:sym typeface="Kanit"/>
              </a:rPr>
              <a:t>Exit confirmed with a popup.</a:t>
            </a:r>
            <a:endParaRPr sz="1100"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pic>
        <p:nvPicPr>
          <p:cNvPr id="296" name="Google Shape;296;g3212f53f856_1_7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25" l="0" r="0" t="3916"/>
          <a:stretch/>
        </p:blipFill>
        <p:spPr>
          <a:xfrm>
            <a:off x="3538424" y="1102725"/>
            <a:ext cx="5184900" cy="3505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g3212f53f856_1_738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8" name="Google Shape;298;g3212f53f856_1_738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9" name="Google Shape;299;g3212f53f856_1_738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00" name="Google Shape;300;g3212f53f856_1_738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01" name="Google Shape;301;g3212f53f856_1_738"/>
          <p:cNvSpPr txBox="1"/>
          <p:nvPr>
            <p:ph type="title"/>
          </p:nvPr>
        </p:nvSpPr>
        <p:spPr>
          <a:xfrm>
            <a:off x="3215475" y="402600"/>
            <a:ext cx="286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Profile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