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70" r:id="rId10"/>
    <p:sldId id="271" r:id="rId11"/>
    <p:sldId id="265" r:id="rId12"/>
    <p:sldId id="276" r:id="rId13"/>
    <p:sldId id="275" r:id="rId14"/>
    <p:sldId id="279" r:id="rId15"/>
  </p:sldIdLst>
  <p:sldSz cx="12192000" cy="6858000"/>
  <p:notesSz cx="6858000" cy="9144000"/>
  <p:embeddedFontLst>
    <p:embeddedFont>
      <p:font typeface="메이플스토리" panose="02000300000000000000" pitchFamily="2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5055" y="1879086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/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2551" y="34646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기획서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67" y="5511873"/>
            <a:ext cx="2466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상세 디자인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5062538" cy="4427952"/>
          </a:xfrm>
        </p:spPr>
        <p:txBody>
          <a:bodyPr>
            <a:normAutofit/>
          </a:bodyPr>
          <a:lstStyle/>
          <a:p>
            <a:r>
              <a:rPr lang="ko-KR" altLang="en-US" dirty="0"/>
              <a:t>초기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시작 골드 </a:t>
            </a:r>
            <a:r>
              <a:rPr lang="en-US" altLang="ko-KR" sz="1800" dirty="0"/>
              <a:t>500</a:t>
            </a:r>
          </a:p>
          <a:p>
            <a:r>
              <a:rPr lang="ko-KR" altLang="en-US" dirty="0"/>
              <a:t>중기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소지 골드 </a:t>
            </a:r>
            <a:r>
              <a:rPr lang="en-US" altLang="ko-KR" sz="1800" dirty="0"/>
              <a:t>2,000~</a:t>
            </a:r>
          </a:p>
          <a:p>
            <a:r>
              <a:rPr lang="ko-KR" altLang="en-US" dirty="0"/>
              <a:t>후기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소지 골드 </a:t>
            </a:r>
            <a:r>
              <a:rPr lang="en-US" altLang="ko-KR" sz="1800" dirty="0"/>
              <a:t>10,000~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6AE178-1E18-D951-360C-74B69337B59C}"/>
              </a:ext>
            </a:extLst>
          </p:cNvPr>
          <p:cNvCxnSpPr>
            <a:cxnSpLocks/>
          </p:cNvCxnSpPr>
          <p:nvPr/>
        </p:nvCxnSpPr>
        <p:spPr>
          <a:xfrm>
            <a:off x="6096000" y="5430034"/>
            <a:ext cx="5928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DC0DC1-3C6A-7484-50E4-A097D36BFF50}"/>
              </a:ext>
            </a:extLst>
          </p:cNvPr>
          <p:cNvCxnSpPr/>
          <p:nvPr/>
        </p:nvCxnSpPr>
        <p:spPr>
          <a:xfrm flipV="1">
            <a:off x="6102263" y="1008345"/>
            <a:ext cx="0" cy="442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B3210-7916-EEE9-6194-9DA5A7E2579D}"/>
              </a:ext>
            </a:extLst>
          </p:cNvPr>
          <p:cNvSpPr txBox="1"/>
          <p:nvPr/>
        </p:nvSpPr>
        <p:spPr>
          <a:xfrm>
            <a:off x="5868444" y="5212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CE5EA-EE28-1639-0569-A58221CB6EAE}"/>
              </a:ext>
            </a:extLst>
          </p:cNvPr>
          <p:cNvSpPr txBox="1"/>
          <p:nvPr/>
        </p:nvSpPr>
        <p:spPr>
          <a:xfrm>
            <a:off x="5669672" y="471873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500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A41FB-67E8-3FCB-AA2B-98E442D55E1D}"/>
              </a:ext>
            </a:extLst>
          </p:cNvPr>
          <p:cNvSpPr txBox="1"/>
          <p:nvPr/>
        </p:nvSpPr>
        <p:spPr>
          <a:xfrm>
            <a:off x="5569464" y="40110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1000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293EE-F305-E82E-AF40-E9323EF06734}"/>
              </a:ext>
            </a:extLst>
          </p:cNvPr>
          <p:cNvSpPr txBox="1"/>
          <p:nvPr/>
        </p:nvSpPr>
        <p:spPr>
          <a:xfrm>
            <a:off x="5569464" y="32187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2500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31CBA-E541-DD4F-2176-07443ABC4584}"/>
              </a:ext>
            </a:extLst>
          </p:cNvPr>
          <p:cNvSpPr txBox="1"/>
          <p:nvPr/>
        </p:nvSpPr>
        <p:spPr>
          <a:xfrm>
            <a:off x="5569464" y="24698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5000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6042A-15E0-F848-A963-94D40C3E2C3A}"/>
              </a:ext>
            </a:extLst>
          </p:cNvPr>
          <p:cNvSpPr txBox="1"/>
          <p:nvPr/>
        </p:nvSpPr>
        <p:spPr>
          <a:xfrm>
            <a:off x="5570285" y="1813174"/>
            <a:ext cx="58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7500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F13DF-5779-D933-11C7-DC0BE0EF3CF5}"/>
              </a:ext>
            </a:extLst>
          </p:cNvPr>
          <p:cNvSpPr txBox="1"/>
          <p:nvPr/>
        </p:nvSpPr>
        <p:spPr>
          <a:xfrm>
            <a:off x="5455085" y="1024509"/>
            <a:ext cx="69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10000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9E766-FFDF-6876-C0EB-3EA4E0F16138}"/>
              </a:ext>
            </a:extLst>
          </p:cNvPr>
          <p:cNvSpPr txBox="1"/>
          <p:nvPr/>
        </p:nvSpPr>
        <p:spPr>
          <a:xfrm>
            <a:off x="6151674" y="5511007"/>
            <a:ext cx="587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0       2      4      6      8      10      12      14      16     18     20</a:t>
            </a:r>
            <a:endParaRPr lang="ko-KR" altLang="en-US" sz="14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B9AA121-E3CC-D3C0-35B8-2A3A198BFF53}"/>
              </a:ext>
            </a:extLst>
          </p:cNvPr>
          <p:cNvCxnSpPr>
            <a:cxnSpLocks/>
          </p:cNvCxnSpPr>
          <p:nvPr/>
        </p:nvCxnSpPr>
        <p:spPr>
          <a:xfrm flipH="1">
            <a:off x="6269278" y="4164905"/>
            <a:ext cx="539311" cy="745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2563DEA-DECE-D20B-2DE7-E088D12002EE}"/>
              </a:ext>
            </a:extLst>
          </p:cNvPr>
          <p:cNvCxnSpPr>
            <a:cxnSpLocks/>
          </p:cNvCxnSpPr>
          <p:nvPr/>
        </p:nvCxnSpPr>
        <p:spPr>
          <a:xfrm flipH="1">
            <a:off x="6808589" y="3590014"/>
            <a:ext cx="1471811" cy="57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4F5805C-511D-C7F0-1CE6-AD6E97494DA3}"/>
              </a:ext>
            </a:extLst>
          </p:cNvPr>
          <p:cNvCxnSpPr>
            <a:cxnSpLocks/>
          </p:cNvCxnSpPr>
          <p:nvPr/>
        </p:nvCxnSpPr>
        <p:spPr>
          <a:xfrm flipH="1">
            <a:off x="8280400" y="1039216"/>
            <a:ext cx="3416300" cy="255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2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수치 밸런스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E8E5E3-FB10-2DEC-2A7C-65CB849B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07" y="704470"/>
            <a:ext cx="887853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수치 밸런스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44908D3-B8B5-B37A-7C94-ABEBDCB3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70" y="715617"/>
            <a:ext cx="801035" cy="6566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골드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ED0C00-E375-1167-9BD1-687DDE3C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713996"/>
            <a:ext cx="7344800" cy="5430008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01BD2692-7E9F-C57A-6FE5-66D0BACDCD0A}"/>
              </a:ext>
            </a:extLst>
          </p:cNvPr>
          <p:cNvSpPr txBox="1">
            <a:spLocks/>
          </p:cNvSpPr>
          <p:nvPr/>
        </p:nvSpPr>
        <p:spPr>
          <a:xfrm>
            <a:off x="9781435" y="5742233"/>
            <a:ext cx="801035" cy="65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일</a:t>
            </a:r>
            <a:endParaRPr lang="ko-KR" altLang="en-US" dirty="0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91635804-208F-E8C1-B003-CF10A0A1C2D1}"/>
              </a:ext>
            </a:extLst>
          </p:cNvPr>
          <p:cNvSpPr txBox="1">
            <a:spLocks/>
          </p:cNvSpPr>
          <p:nvPr/>
        </p:nvSpPr>
        <p:spPr>
          <a:xfrm>
            <a:off x="332368" y="5742233"/>
            <a:ext cx="2170607" cy="656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누적 골드 획득 량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CCA45D7-AD56-D1FD-A509-0F9E7ACCDDFE}"/>
              </a:ext>
            </a:extLst>
          </p:cNvPr>
          <p:cNvSpPr txBox="1">
            <a:spLocks/>
          </p:cNvSpPr>
          <p:nvPr/>
        </p:nvSpPr>
        <p:spPr>
          <a:xfrm>
            <a:off x="7007528" y="5162500"/>
            <a:ext cx="1012845" cy="41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채집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2D3613D-A210-D902-D931-298FFB57F9C0}"/>
              </a:ext>
            </a:extLst>
          </p:cNvPr>
          <p:cNvSpPr txBox="1">
            <a:spLocks/>
          </p:cNvSpPr>
          <p:nvPr/>
        </p:nvSpPr>
        <p:spPr>
          <a:xfrm>
            <a:off x="7317494" y="3728907"/>
            <a:ext cx="1594031" cy="41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bg1">
                    <a:lumMod val="50000"/>
                  </a:schemeClr>
                </a:solidFill>
              </a:rPr>
              <a:t>채집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농사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8087488-4160-868B-70D6-AF678932624F}"/>
              </a:ext>
            </a:extLst>
          </p:cNvPr>
          <p:cNvSpPr txBox="1">
            <a:spLocks/>
          </p:cNvSpPr>
          <p:nvPr/>
        </p:nvSpPr>
        <p:spPr>
          <a:xfrm>
            <a:off x="8706028" y="1730700"/>
            <a:ext cx="1594031" cy="41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채집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농사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목축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9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수치 밸런스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683812"/>
            <a:ext cx="10515600" cy="5224006"/>
          </a:xfrm>
        </p:spPr>
        <p:txBody>
          <a:bodyPr>
            <a:normAutofit fontScale="70000" lnSpcReduction="20000"/>
          </a:bodyPr>
          <a:lstStyle/>
          <a:p>
            <a:endParaRPr lang="ko-KR" altLang="en-US" dirty="0"/>
          </a:p>
          <a:p>
            <a:r>
              <a:rPr lang="ko-KR" altLang="en-US" dirty="0"/>
              <a:t>채집</a:t>
            </a:r>
          </a:p>
          <a:p>
            <a:r>
              <a:rPr lang="ko-KR" altLang="en-US" dirty="0"/>
              <a:t>봄에 </a:t>
            </a:r>
            <a:r>
              <a:rPr lang="ko-KR" altLang="en-US" dirty="0" err="1"/>
              <a:t>스폰되는</a:t>
            </a:r>
            <a:r>
              <a:rPr lang="ko-KR" altLang="en-US" dirty="0"/>
              <a:t> 채집물품들이 나올 확률이 일정한 확률이라고 가정  했을 때</a:t>
            </a:r>
          </a:p>
          <a:p>
            <a:r>
              <a:rPr lang="en-US" altLang="ko-KR" dirty="0"/>
              <a:t>(50+30+60+40+8+150+40+5)/8 = 47.875</a:t>
            </a:r>
          </a:p>
          <a:p>
            <a:r>
              <a:rPr lang="ko-KR" altLang="en-US" dirty="0"/>
              <a:t>하루에 </a:t>
            </a:r>
            <a:r>
              <a:rPr lang="ko-KR" altLang="en-US" dirty="0" err="1"/>
              <a:t>스폰되는</a:t>
            </a:r>
            <a:r>
              <a:rPr lang="ko-KR" altLang="en-US" dirty="0"/>
              <a:t> 수 </a:t>
            </a:r>
            <a:r>
              <a:rPr lang="en-US" altLang="ko-KR" dirty="0"/>
              <a:t>0~4 </a:t>
            </a:r>
          </a:p>
          <a:p>
            <a:r>
              <a:rPr lang="en-US" altLang="ko-KR" dirty="0"/>
              <a:t>(0+1+2+3+4)/5 = 2</a:t>
            </a:r>
          </a:p>
          <a:p>
            <a:r>
              <a:rPr lang="ko-KR" altLang="en-US" dirty="0"/>
              <a:t>따라서 채집으로 하루에 얻을 수 있는 평균값 </a:t>
            </a:r>
            <a:r>
              <a:rPr lang="en-US" altLang="ko-KR" dirty="0"/>
              <a:t>100</a:t>
            </a:r>
            <a:r>
              <a:rPr lang="ko-KR" altLang="en-US" dirty="0"/>
              <a:t>골드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농사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일차에 수확</a:t>
            </a:r>
          </a:p>
          <a:p>
            <a:r>
              <a:rPr lang="ko-KR" altLang="en-US" dirty="0" err="1"/>
              <a:t>파스닙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개* </a:t>
            </a:r>
            <a:r>
              <a:rPr lang="en-US" altLang="ko-KR" dirty="0"/>
              <a:t>35 =525</a:t>
            </a:r>
          </a:p>
          <a:p>
            <a:r>
              <a:rPr lang="ko-KR" altLang="en-US" dirty="0"/>
              <a:t>개당 </a:t>
            </a:r>
            <a:r>
              <a:rPr lang="en-US" altLang="ko-KR" dirty="0"/>
              <a:t>15</a:t>
            </a:r>
            <a:r>
              <a:rPr lang="ko-KR" altLang="en-US" dirty="0"/>
              <a:t>원의 이득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목축 </a:t>
            </a:r>
            <a:endParaRPr lang="en-US" altLang="ko-KR" dirty="0"/>
          </a:p>
          <a:p>
            <a:r>
              <a:rPr lang="ko-KR" altLang="en-US" dirty="0"/>
              <a:t>외양간 저장고 동물을 선행으로 구매</a:t>
            </a:r>
            <a:r>
              <a:rPr lang="en-US" altLang="ko-KR" dirty="0"/>
              <a:t>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동물들이 성장하기 전까지 생산품을 얻지 못해서 얻을 수 있는 수익이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플레이어들의 투자하는 비용과 시간에 비해서 이득이 적어 보인다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9100F-27AF-5FB0-5C1F-A3DC4AF4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78" y="4566356"/>
            <a:ext cx="1457528" cy="1057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8612DF-E3B8-6CDC-8C9C-10DFCA26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035" y="1292692"/>
            <a:ext cx="758870" cy="29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6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60193-A1A9-C488-600E-B49B49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기획서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2F37890-AED6-1C83-3136-F8BEB93E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42" y="2603019"/>
            <a:ext cx="10515600" cy="2020642"/>
          </a:xfrm>
        </p:spPr>
        <p:txBody>
          <a:bodyPr>
            <a:normAutofit/>
          </a:bodyPr>
          <a:lstStyle/>
          <a:p>
            <a:endParaRPr lang="ko-KR" altLang="en-US" dirty="0"/>
          </a:p>
          <a:p>
            <a:pPr marL="0" indent="0" algn="ctr">
              <a:buNone/>
            </a:pPr>
            <a:r>
              <a:rPr lang="en-US" altLang="ko-KR" sz="5000" dirty="0"/>
              <a:t>thank you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9070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93201"/>
              </p:ext>
            </p:extLst>
          </p:nvPr>
        </p:nvGraphicFramePr>
        <p:xfrm>
          <a:off x="662417" y="1616652"/>
          <a:ext cx="10836855" cy="416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28">
                  <a:extLst>
                    <a:ext uri="{9D8B030D-6E8A-4147-A177-3AD203B41FA5}">
                      <a16:colId xmlns:a16="http://schemas.microsoft.com/office/drawing/2014/main" val="304013688"/>
                    </a:ext>
                  </a:extLst>
                </a:gridCol>
                <a:gridCol w="3040084">
                  <a:extLst>
                    <a:ext uri="{9D8B030D-6E8A-4147-A177-3AD203B41FA5}">
                      <a16:colId xmlns:a16="http://schemas.microsoft.com/office/drawing/2014/main" val="3927873232"/>
                    </a:ext>
                  </a:extLst>
                </a:gridCol>
                <a:gridCol w="840921">
                  <a:extLst>
                    <a:ext uri="{9D8B030D-6E8A-4147-A177-3AD203B41FA5}">
                      <a16:colId xmlns:a16="http://schemas.microsoft.com/office/drawing/2014/main" val="541522031"/>
                    </a:ext>
                  </a:extLst>
                </a:gridCol>
                <a:gridCol w="3110593">
                  <a:extLst>
                    <a:ext uri="{9D8B030D-6E8A-4147-A177-3AD203B41FA5}">
                      <a16:colId xmlns:a16="http://schemas.microsoft.com/office/drawing/2014/main" val="100223537"/>
                    </a:ext>
                  </a:extLst>
                </a:gridCol>
                <a:gridCol w="2845129">
                  <a:extLst>
                    <a:ext uri="{9D8B030D-6E8A-4147-A177-3AD203B41FA5}">
                      <a16:colId xmlns:a16="http://schemas.microsoft.com/office/drawing/2014/main" val="309928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3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0.0.1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2022-09-29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김현정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8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0.0.1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2022-09-29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김현정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15662"/>
                  </a:ext>
                </a:extLst>
              </a:tr>
              <a:tr h="45737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0.0.1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2022-09-29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상세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박정식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0.0.1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2022-09-29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수치 밸런스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박상익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5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7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17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개요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목표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상세 디자인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4.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수치 밸런스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9051BB-9577-4EDA-1AB0-410728793FAF}"/>
              </a:ext>
            </a:extLst>
          </p:cNvPr>
          <p:cNvCxnSpPr/>
          <p:nvPr/>
        </p:nvCxnSpPr>
        <p:spPr>
          <a:xfrm>
            <a:off x="3642360" y="15319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D5D26D-7390-8CD4-9458-A9F40BA506C0}"/>
              </a:ext>
            </a:extLst>
          </p:cNvPr>
          <p:cNvSpPr txBox="1"/>
          <p:nvPr/>
        </p:nvSpPr>
        <p:spPr>
          <a:xfrm>
            <a:off x="9027231" y="13472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3F3592-C628-B7B6-BB4C-122A9B2B84B8}"/>
              </a:ext>
            </a:extLst>
          </p:cNvPr>
          <p:cNvCxnSpPr>
            <a:cxnSpLocks/>
          </p:cNvCxnSpPr>
          <p:nvPr/>
        </p:nvCxnSpPr>
        <p:spPr>
          <a:xfrm>
            <a:off x="3642360" y="21796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3D6700-96D0-804C-0119-224038F38E13}"/>
              </a:ext>
            </a:extLst>
          </p:cNvPr>
          <p:cNvSpPr txBox="1"/>
          <p:nvPr/>
        </p:nvSpPr>
        <p:spPr>
          <a:xfrm>
            <a:off x="9013376" y="19949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8798B3-3D04-D74C-08F9-B7D27E49400A}"/>
              </a:ext>
            </a:extLst>
          </p:cNvPr>
          <p:cNvCxnSpPr>
            <a:cxnSpLocks/>
          </p:cNvCxnSpPr>
          <p:nvPr/>
        </p:nvCxnSpPr>
        <p:spPr>
          <a:xfrm>
            <a:off x="3642360" y="28273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64BD32-61BD-4579-9D95-F239850CA4A5}"/>
              </a:ext>
            </a:extLst>
          </p:cNvPr>
          <p:cNvSpPr txBox="1"/>
          <p:nvPr/>
        </p:nvSpPr>
        <p:spPr>
          <a:xfrm>
            <a:off x="8902536" y="26426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6C51C5-9740-73A2-7264-88D7E1264954}"/>
              </a:ext>
            </a:extLst>
          </p:cNvPr>
          <p:cNvCxnSpPr>
            <a:cxnSpLocks/>
          </p:cNvCxnSpPr>
          <p:nvPr/>
        </p:nvCxnSpPr>
        <p:spPr>
          <a:xfrm>
            <a:off x="3699164" y="3532311"/>
            <a:ext cx="5203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C9D87A-80EE-395E-AA52-56A7721E7095}"/>
              </a:ext>
            </a:extLst>
          </p:cNvPr>
          <p:cNvSpPr txBox="1"/>
          <p:nvPr/>
        </p:nvSpPr>
        <p:spPr>
          <a:xfrm>
            <a:off x="8902536" y="334764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11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3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923" y="603322"/>
            <a:ext cx="76370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 정의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사용자가 농장과 집을 꾸밀 수 있도록 돕는다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 활용 방법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잡화점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씨앗을 구매한다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목공소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동물을 키울 수 있는 닭장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외양간을 건축할 수 있고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집 구조를 키울 수 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목장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농장에 닭장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또는 외양간이 존재할 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동물을 분양하고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먹이를 구매한다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 획득 방법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농장에 심은 씨앗에 물을 주어 키운 작물을 수확하여 판매한다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가축을 판매한다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농장에서 성장한 동물들이 제공하는 아이템을 수확하여 판매한다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맵을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돌아다니면서 꽃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버섯과 같은 야생 작물을 수확하여 판매한다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8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010" y="802616"/>
            <a:ext cx="1082226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초기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소지 골드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500 ~ 2,000)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골드를 벌기 위한 과정으로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처음 지급된 씨앗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15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개로 농사 진행 후 작물을 판매하여 골드를 모으기 시작한다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작물을 판매하여 모인 골드로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잡화점에서 새로운 씨앗을 구매한다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중기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소지 골드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2,000 ~)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 확장되어 목공소가 열린다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목공소에서 닭장 또는 외양간을 건축할 수 있고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집 크기를 확장할 수 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목공소에서 건축을 하기 위해 농사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채집 활동을 하며 골드를 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후기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소지 골드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10,000 ~)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플레이어가 목공소에서 닭장 또는 외양간을 건축했을 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 확장되어 목장이 열린다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목장에서 동물을 분양하여 농장에서 키울 수 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동물이 성체가 됐을 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지급하는 아이템을 판매하여 수요를 늘린다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목표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27524" y="1158656"/>
            <a:ext cx="11741737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사용자가 게임 내에서 직접 재화를 벌어 수입과 지출을 겪을 수 있도록 한다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800" dirty="0"/>
              <a:t>반복적인 플레이에 지루함을 느낄 수 있기 때문에 </a:t>
            </a:r>
            <a:r>
              <a:rPr lang="ko-KR" altLang="en-US" sz="1800" dirty="0" err="1"/>
              <a:t>맵을</a:t>
            </a:r>
            <a:r>
              <a:rPr lang="ko-KR" altLang="en-US" sz="1800" dirty="0"/>
              <a:t> 확장하고 컨텐츠를 새로운 골드 소모 방법을 제공한다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800" dirty="0"/>
              <a:t>경제활동을 통해 자신만의 농장으로 바꿔나가는 재미를 느낄 수 있고</a:t>
            </a:r>
            <a:r>
              <a:rPr lang="en-US" altLang="ko-KR" sz="1800" dirty="0"/>
              <a:t>, </a:t>
            </a:r>
            <a:r>
              <a:rPr lang="ko-KR" altLang="en-US" sz="1800" dirty="0"/>
              <a:t>처음보다 늘어난 재화로 만족감을 준다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재화의 종류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골드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골드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초기</a:t>
            </a:r>
            <a:r>
              <a:rPr lang="en-US" altLang="ko-KR" sz="1800" dirty="0"/>
              <a:t>: </a:t>
            </a:r>
            <a:r>
              <a:rPr lang="ko-KR" altLang="en-US" sz="1800" dirty="0"/>
              <a:t>씨앗을 무료로 지급하여 골드를 획득할 수 있는 방법을 터득하게 설계한다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중기</a:t>
            </a:r>
            <a:r>
              <a:rPr lang="en-US" altLang="ko-KR" sz="1800" dirty="0"/>
              <a:t>: </a:t>
            </a:r>
            <a:r>
              <a:rPr lang="ko-KR" altLang="en-US" sz="1800" dirty="0"/>
              <a:t>새로운 상점을 개방하여 어느정도 모인 골드를 소비하도록 유도한다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후기</a:t>
            </a:r>
            <a:r>
              <a:rPr lang="en-US" altLang="ko-KR" sz="1800" dirty="0"/>
              <a:t>: </a:t>
            </a:r>
            <a:r>
              <a:rPr lang="ko-KR" altLang="en-US" sz="1800" dirty="0"/>
              <a:t>농사</a:t>
            </a:r>
            <a:r>
              <a:rPr lang="en-US" altLang="ko-KR" sz="1800" dirty="0"/>
              <a:t>, </a:t>
            </a:r>
            <a:r>
              <a:rPr lang="ko-KR" altLang="en-US" sz="1800" dirty="0"/>
              <a:t>채집</a:t>
            </a:r>
            <a:r>
              <a:rPr lang="en-US" altLang="ko-KR" sz="1800" dirty="0"/>
              <a:t>, </a:t>
            </a:r>
            <a:r>
              <a:rPr lang="ko-KR" altLang="en-US" sz="1800" dirty="0"/>
              <a:t>목축 활동을 병행하여 소지 골드가 빠르게 증가한다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594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상세 디자인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69" y="924194"/>
            <a:ext cx="10242051" cy="3660332"/>
          </a:xfrm>
        </p:spPr>
        <p:txBody>
          <a:bodyPr>
            <a:normAutofit/>
          </a:bodyPr>
          <a:lstStyle/>
          <a:p>
            <a:r>
              <a:rPr lang="ko-KR" altLang="en-US" dirty="0"/>
              <a:t>초기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농장을 제외한 모든 </a:t>
            </a:r>
            <a:r>
              <a:rPr lang="ko-KR" altLang="en-US" sz="1800" dirty="0" err="1"/>
              <a:t>맵에서</a:t>
            </a:r>
            <a:r>
              <a:rPr lang="ko-KR" altLang="en-US" sz="1800" dirty="0"/>
              <a:t> 채집으로 골드 획득이 가능하다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농장에서는 농사로 골드 획득이 가능하다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초기에는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번맵과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 err="1"/>
              <a:t>번맵</a:t>
            </a:r>
            <a:r>
              <a:rPr lang="ko-KR" altLang="en-US" sz="1800" dirty="0"/>
              <a:t> 이동만 가능하나 게임 시간으로 </a:t>
            </a:r>
            <a:r>
              <a:rPr lang="en-US" altLang="ko-KR" sz="1800" dirty="0"/>
              <a:t>4</a:t>
            </a:r>
            <a:r>
              <a:rPr lang="ko-KR" altLang="en-US" sz="1800" dirty="0"/>
              <a:t>일 차 부터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번맵으로</a:t>
            </a:r>
            <a:r>
              <a:rPr lang="ko-KR" altLang="en-US" sz="1800" dirty="0"/>
              <a:t> 이동하여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번맵에</a:t>
            </a:r>
            <a:r>
              <a:rPr lang="ko-KR" altLang="en-US" sz="1800" dirty="0"/>
              <a:t> 있는 잡화점을 통해 씨앗을 구매해 농사를 지을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초기에는 농사와 채집을 이용하여 골드를 모으며 기반을 구축하는 단계이다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B220409-BEF0-D869-14B2-EA1D91612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09" y="3429000"/>
            <a:ext cx="2918928" cy="237163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FDB6CDF-04CB-82A6-314F-952A00478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49" y="3429000"/>
            <a:ext cx="2766902" cy="23716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014FA-9E52-E32C-84BD-CB4976DDC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68" y="3339184"/>
            <a:ext cx="2766902" cy="2536327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6E622D-BF25-C6B9-7FBB-4CA58D894AE1}"/>
              </a:ext>
            </a:extLst>
          </p:cNvPr>
          <p:cNvSpPr/>
          <p:nvPr/>
        </p:nvSpPr>
        <p:spPr>
          <a:xfrm>
            <a:off x="2859961" y="4607347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4462BC8-576A-42D0-E724-CAAE9E0C492D}"/>
              </a:ext>
            </a:extLst>
          </p:cNvPr>
          <p:cNvSpPr/>
          <p:nvPr/>
        </p:nvSpPr>
        <p:spPr>
          <a:xfrm>
            <a:off x="5812790" y="4607347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29E27D1-B2B8-1680-F5BE-2F1E64BDE254}"/>
              </a:ext>
            </a:extLst>
          </p:cNvPr>
          <p:cNvSpPr/>
          <p:nvPr/>
        </p:nvSpPr>
        <p:spPr>
          <a:xfrm>
            <a:off x="8949004" y="4626040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76B9A9-DC25-1777-6671-865EE741347F}"/>
              </a:ext>
            </a:extLst>
          </p:cNvPr>
          <p:cNvCxnSpPr>
            <a:cxnSpLocks/>
          </p:cNvCxnSpPr>
          <p:nvPr/>
        </p:nvCxnSpPr>
        <p:spPr>
          <a:xfrm>
            <a:off x="3981394" y="4766213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858A0BC-51D5-3446-31C5-740B6BF84298}"/>
              </a:ext>
            </a:extLst>
          </p:cNvPr>
          <p:cNvCxnSpPr>
            <a:cxnSpLocks/>
          </p:cNvCxnSpPr>
          <p:nvPr/>
        </p:nvCxnSpPr>
        <p:spPr>
          <a:xfrm>
            <a:off x="7014814" y="4852695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5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상세 디자인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4"/>
            <a:ext cx="5062538" cy="4971781"/>
          </a:xfrm>
        </p:spPr>
        <p:txBody>
          <a:bodyPr>
            <a:normAutofit/>
          </a:bodyPr>
          <a:lstStyle/>
          <a:p>
            <a:r>
              <a:rPr lang="ko-KR" altLang="en-US" dirty="0"/>
              <a:t>중기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게임 시간으로 </a:t>
            </a:r>
            <a:r>
              <a:rPr lang="en-US" altLang="ko-KR" sz="1800" dirty="0"/>
              <a:t>10</a:t>
            </a:r>
            <a:r>
              <a:rPr lang="ko-KR" altLang="en-US" sz="1800" dirty="0"/>
              <a:t>일 차 부터는 농사와 채집으로 골드가 쌓일 시기인데 이때부터 </a:t>
            </a:r>
            <a:r>
              <a:rPr lang="en-US" altLang="ko-KR" sz="1800" dirty="0"/>
              <a:t>4</a:t>
            </a:r>
            <a:r>
              <a:rPr lang="ko-KR" altLang="en-US" sz="1800" dirty="0" err="1"/>
              <a:t>번맵과</a:t>
            </a:r>
            <a:r>
              <a:rPr lang="ko-KR" altLang="en-US" sz="1800" dirty="0"/>
              <a:t> </a:t>
            </a:r>
            <a:r>
              <a:rPr lang="en-US" altLang="ko-KR" sz="1800" dirty="0"/>
              <a:t>5</a:t>
            </a:r>
            <a:r>
              <a:rPr lang="ko-KR" altLang="en-US" sz="1800" dirty="0" err="1"/>
              <a:t>번맵이</a:t>
            </a:r>
            <a:r>
              <a:rPr lang="ko-KR" altLang="en-US" sz="1800" dirty="0"/>
              <a:t> 열려 </a:t>
            </a:r>
            <a:r>
              <a:rPr lang="en-US" altLang="ko-KR" sz="1800" dirty="0"/>
              <a:t>5</a:t>
            </a:r>
            <a:r>
              <a:rPr lang="ko-KR" altLang="en-US" sz="1800" dirty="0" err="1"/>
              <a:t>번맵에서</a:t>
            </a:r>
            <a:r>
              <a:rPr lang="ko-KR" altLang="en-US" sz="1800" dirty="0"/>
              <a:t> 목공소를 건축 및 건물 이동을 이용할 수 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목공소에서는 닭장</a:t>
            </a:r>
            <a:r>
              <a:rPr lang="en-US" altLang="ko-KR" sz="1800" dirty="0"/>
              <a:t>, </a:t>
            </a:r>
            <a:r>
              <a:rPr lang="ko-KR" altLang="en-US" sz="1800" dirty="0"/>
              <a:t>외양간</a:t>
            </a:r>
            <a:r>
              <a:rPr lang="en-US" altLang="ko-KR" sz="1800" dirty="0"/>
              <a:t>, </a:t>
            </a:r>
            <a:r>
              <a:rPr lang="ko-KR" altLang="en-US" sz="1800" dirty="0"/>
              <a:t>사일로를 지을 수 있으며 집과 건축물들을 업그레이드할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건축물을 업그레이드</a:t>
            </a:r>
            <a:r>
              <a:rPr lang="en-US" altLang="ko-KR" sz="1800" dirty="0"/>
              <a:t>, </a:t>
            </a:r>
            <a:r>
              <a:rPr lang="ko-KR" altLang="en-US" sz="1800" dirty="0"/>
              <a:t>건설하는데 에도 그동안 모은 골드가 소모되며 기존에 골드 획득 콘텐츠로 농사와 채집 이외에 목축업을 구축하는데 골드를 소모하게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endParaRPr lang="en-US" altLang="ko-KR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B220409-BEF0-D869-14B2-EA1D91612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09" y="3849415"/>
            <a:ext cx="2317826" cy="18832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FDB6CDF-04CB-82A6-314F-952A00478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08" y="3820431"/>
            <a:ext cx="2197107" cy="188323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014FA-9E52-E32C-84BD-CB4976DDC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505" y="3718634"/>
            <a:ext cx="2197107" cy="20140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634D0A6-2384-C678-FE44-C1B6BC6F59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79" y="2085586"/>
            <a:ext cx="4463834" cy="135568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8E54534-AF68-6A0F-0E84-03A4F7AB2B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14" y="1766106"/>
            <a:ext cx="2293106" cy="1834485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6E622D-BF25-C6B9-7FBB-4CA58D894AE1}"/>
              </a:ext>
            </a:extLst>
          </p:cNvPr>
          <p:cNvSpPr/>
          <p:nvPr/>
        </p:nvSpPr>
        <p:spPr>
          <a:xfrm>
            <a:off x="6115419" y="465085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4462BC8-576A-42D0-E724-CAAE9E0C492D}"/>
              </a:ext>
            </a:extLst>
          </p:cNvPr>
          <p:cNvSpPr/>
          <p:nvPr/>
        </p:nvSpPr>
        <p:spPr>
          <a:xfrm>
            <a:off x="8315078" y="4585468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29E27D1-B2B8-1680-F5BE-2F1E64BDE254}"/>
              </a:ext>
            </a:extLst>
          </p:cNvPr>
          <p:cNvSpPr/>
          <p:nvPr/>
        </p:nvSpPr>
        <p:spPr>
          <a:xfrm>
            <a:off x="10442297" y="4600152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D01DB1A-ED25-B46A-ACAA-AD6351D21167}"/>
              </a:ext>
            </a:extLst>
          </p:cNvPr>
          <p:cNvSpPr/>
          <p:nvPr/>
        </p:nvSpPr>
        <p:spPr>
          <a:xfrm>
            <a:off x="6169494" y="2680390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0030378-D04A-FBCC-A6E2-37C8F2CA2D87}"/>
              </a:ext>
            </a:extLst>
          </p:cNvPr>
          <p:cNvSpPr/>
          <p:nvPr/>
        </p:nvSpPr>
        <p:spPr>
          <a:xfrm>
            <a:off x="8917128" y="267562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76B9A9-DC25-1777-6671-865EE741347F}"/>
              </a:ext>
            </a:extLst>
          </p:cNvPr>
          <p:cNvCxnSpPr/>
          <p:nvPr/>
        </p:nvCxnSpPr>
        <p:spPr>
          <a:xfrm>
            <a:off x="6958168" y="4725641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858A0BC-51D5-3446-31C5-740B6BF84298}"/>
              </a:ext>
            </a:extLst>
          </p:cNvPr>
          <p:cNvCxnSpPr/>
          <p:nvPr/>
        </p:nvCxnSpPr>
        <p:spPr>
          <a:xfrm>
            <a:off x="9057301" y="4725641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5C6C628-9AAE-C1FC-AE26-B530A9C4F501}"/>
              </a:ext>
            </a:extLst>
          </p:cNvPr>
          <p:cNvCxnSpPr>
            <a:cxnSpLocks/>
          </p:cNvCxnSpPr>
          <p:nvPr/>
        </p:nvCxnSpPr>
        <p:spPr>
          <a:xfrm flipV="1">
            <a:off x="6255592" y="3135434"/>
            <a:ext cx="0" cy="930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00CFDEC-FFC3-48C0-8D48-4EEC6A4B7990}"/>
              </a:ext>
            </a:extLst>
          </p:cNvPr>
          <p:cNvCxnSpPr>
            <a:cxnSpLocks/>
          </p:cNvCxnSpPr>
          <p:nvPr/>
        </p:nvCxnSpPr>
        <p:spPr>
          <a:xfrm>
            <a:off x="6677032" y="2815802"/>
            <a:ext cx="2153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상세 디자인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4"/>
            <a:ext cx="5062538" cy="4971781"/>
          </a:xfrm>
        </p:spPr>
        <p:txBody>
          <a:bodyPr>
            <a:normAutofit/>
          </a:bodyPr>
          <a:lstStyle/>
          <a:p>
            <a:r>
              <a:rPr lang="ko-KR" altLang="en-US" dirty="0"/>
              <a:t>후기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목공소에서 닭장과 외양간을 건설하면 후기가 시작되며 </a:t>
            </a:r>
            <a:r>
              <a:rPr lang="en-US" altLang="ko-KR" sz="1800" dirty="0"/>
              <a:t>6</a:t>
            </a:r>
            <a:r>
              <a:rPr lang="ko-KR" altLang="en-US" sz="1800" dirty="0"/>
              <a:t>번 </a:t>
            </a:r>
            <a:r>
              <a:rPr lang="ko-KR" altLang="en-US" sz="1800" dirty="0" err="1"/>
              <a:t>맵이</a:t>
            </a:r>
            <a:r>
              <a:rPr lang="ko-KR" altLang="en-US" sz="1800" dirty="0"/>
              <a:t> 열리게 된다</a:t>
            </a:r>
            <a:r>
              <a:rPr lang="en-US" altLang="ko-KR" sz="1800" dirty="0"/>
              <a:t>. 6</a:t>
            </a:r>
            <a:r>
              <a:rPr lang="ko-KR" altLang="en-US" sz="1800" dirty="0"/>
              <a:t>번 </a:t>
            </a:r>
            <a:r>
              <a:rPr lang="ko-KR" altLang="en-US" sz="1800" dirty="0" err="1"/>
              <a:t>맵에서는</a:t>
            </a:r>
            <a:r>
              <a:rPr lang="ko-KR" altLang="en-US" sz="1800" dirty="0"/>
              <a:t> 동물을 살 수 있고 목공소에서 지은 외양간과 닭장에서 동물들이 지낼 수 있게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이로써 </a:t>
            </a:r>
            <a:r>
              <a:rPr lang="ko-KR" altLang="en-US" sz="1800" dirty="0" err="1"/>
              <a:t>스타듀벨리에서</a:t>
            </a:r>
            <a:r>
              <a:rPr lang="ko-KR" altLang="en-US" sz="1800" dirty="0"/>
              <a:t> 골드를 벌 수 있는 수단인 농사</a:t>
            </a:r>
            <a:r>
              <a:rPr lang="en-US" altLang="ko-KR" sz="1800" dirty="0"/>
              <a:t>, </a:t>
            </a:r>
            <a:r>
              <a:rPr lang="ko-KR" altLang="en-US" sz="1800" dirty="0"/>
              <a:t>채집</a:t>
            </a:r>
            <a:r>
              <a:rPr lang="en-US" altLang="ko-KR" sz="1800" dirty="0"/>
              <a:t>, </a:t>
            </a:r>
            <a:r>
              <a:rPr lang="ko-KR" altLang="en-US" sz="1800" dirty="0"/>
              <a:t>목축을 모두 이용할 수 있게 되었으며 시간이 지날수록 늘어나는 골드로 집과 건축물을 업그레이드하며 골드로 이용할 수 있는 모든 콘텐츠를 이용하는 구간이다</a:t>
            </a:r>
            <a:r>
              <a:rPr lang="en-US" altLang="ko-KR" sz="18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B220409-BEF0-D869-14B2-EA1D91612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10" y="2926263"/>
            <a:ext cx="1516183" cy="123189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FDB6CDF-04CB-82A6-314F-952A00478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32" y="2926263"/>
            <a:ext cx="1437216" cy="123189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014FA-9E52-E32C-84BD-CB4976DDC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95" y="2915596"/>
            <a:ext cx="1437216" cy="131744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417050B-EBA0-51A1-EEF5-600D2E7C36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43" y="4302125"/>
            <a:ext cx="1593850" cy="159385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634D0A6-2384-C678-FE44-C1B6BC6F59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60" y="1644167"/>
            <a:ext cx="3543091" cy="107605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8E54534-AF68-6A0F-0E84-03A4F7AB2B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10" y="1573335"/>
            <a:ext cx="1580411" cy="1264329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6E622D-BF25-C6B9-7FBB-4CA58D894AE1}"/>
              </a:ext>
            </a:extLst>
          </p:cNvPr>
          <p:cNvSpPr/>
          <p:nvPr/>
        </p:nvSpPr>
        <p:spPr>
          <a:xfrm>
            <a:off x="7297435" y="340203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4462BC8-576A-42D0-E724-CAAE9E0C492D}"/>
              </a:ext>
            </a:extLst>
          </p:cNvPr>
          <p:cNvSpPr/>
          <p:nvPr/>
        </p:nvSpPr>
        <p:spPr>
          <a:xfrm>
            <a:off x="9047867" y="340203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29E27D1-B2B8-1680-F5BE-2F1E64BDE254}"/>
              </a:ext>
            </a:extLst>
          </p:cNvPr>
          <p:cNvSpPr/>
          <p:nvPr/>
        </p:nvSpPr>
        <p:spPr>
          <a:xfrm>
            <a:off x="10691469" y="340203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8AA6AA5-27CF-FA44-5BDC-803073B2C66F}"/>
              </a:ext>
            </a:extLst>
          </p:cNvPr>
          <p:cNvSpPr/>
          <p:nvPr/>
        </p:nvSpPr>
        <p:spPr>
          <a:xfrm>
            <a:off x="7297435" y="4958877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D01DB1A-ED25-B46A-ACAA-AD6351D21167}"/>
              </a:ext>
            </a:extLst>
          </p:cNvPr>
          <p:cNvSpPr/>
          <p:nvPr/>
        </p:nvSpPr>
        <p:spPr>
          <a:xfrm>
            <a:off x="7394328" y="2053860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0030378-D04A-FBCC-A6E2-37C8F2CA2D87}"/>
              </a:ext>
            </a:extLst>
          </p:cNvPr>
          <p:cNvSpPr/>
          <p:nvPr/>
        </p:nvSpPr>
        <p:spPr>
          <a:xfrm>
            <a:off x="10003823" y="2065326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76B9A9-DC25-1777-6671-865EE741347F}"/>
              </a:ext>
            </a:extLst>
          </p:cNvPr>
          <p:cNvCxnSpPr/>
          <p:nvPr/>
        </p:nvCxnSpPr>
        <p:spPr>
          <a:xfrm>
            <a:off x="7753571" y="3542212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858A0BC-51D5-3446-31C5-740B6BF84298}"/>
              </a:ext>
            </a:extLst>
          </p:cNvPr>
          <p:cNvCxnSpPr/>
          <p:nvPr/>
        </p:nvCxnSpPr>
        <p:spPr>
          <a:xfrm>
            <a:off x="9375970" y="3542212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5C6C628-9AAE-C1FC-AE26-B530A9C4F501}"/>
              </a:ext>
            </a:extLst>
          </p:cNvPr>
          <p:cNvCxnSpPr>
            <a:cxnSpLocks/>
          </p:cNvCxnSpPr>
          <p:nvPr/>
        </p:nvCxnSpPr>
        <p:spPr>
          <a:xfrm flipV="1">
            <a:off x="7495668" y="2450439"/>
            <a:ext cx="0" cy="930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3967CEB-40D5-6E0E-A8C0-CBB4D8CC2B6D}"/>
              </a:ext>
            </a:extLst>
          </p:cNvPr>
          <p:cNvCxnSpPr>
            <a:cxnSpLocks/>
          </p:cNvCxnSpPr>
          <p:nvPr/>
        </p:nvCxnSpPr>
        <p:spPr>
          <a:xfrm>
            <a:off x="7437608" y="3735076"/>
            <a:ext cx="0" cy="11340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00CFDEC-FFC3-48C0-8D48-4EEC6A4B7990}"/>
              </a:ext>
            </a:extLst>
          </p:cNvPr>
          <p:cNvCxnSpPr>
            <a:cxnSpLocks/>
          </p:cNvCxnSpPr>
          <p:nvPr/>
        </p:nvCxnSpPr>
        <p:spPr>
          <a:xfrm>
            <a:off x="7753571" y="2205499"/>
            <a:ext cx="2153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2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704</Words>
  <Application>Microsoft Office PowerPoint</Application>
  <PresentationFormat>와이드스크린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메이플스토리</vt:lpstr>
      <vt:lpstr>맑은 고딕</vt:lpstr>
      <vt:lpstr>Arial</vt:lpstr>
      <vt:lpstr>Office 테마</vt:lpstr>
      <vt:lpstr>Panda Village </vt:lpstr>
      <vt:lpstr>History</vt:lpstr>
      <vt:lpstr>Index</vt:lpstr>
      <vt:lpstr>1. 개요</vt:lpstr>
      <vt:lpstr>1. 개요</vt:lpstr>
      <vt:lpstr>2. 목표</vt:lpstr>
      <vt:lpstr>3. 상세 디자인 </vt:lpstr>
      <vt:lpstr>3. 상세 디자인 </vt:lpstr>
      <vt:lpstr>3. 상세 디자인 </vt:lpstr>
      <vt:lpstr>3. 상세 디자인 </vt:lpstr>
      <vt:lpstr>4. 수치 밸런스 </vt:lpstr>
      <vt:lpstr>4. 수치 밸런스 </vt:lpstr>
      <vt:lpstr>4. 수치 밸런스 </vt:lpstr>
      <vt:lpstr>레벨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현</cp:lastModifiedBy>
  <cp:revision>198</cp:revision>
  <dcterms:created xsi:type="dcterms:W3CDTF">2022-09-02T05:25:13Z</dcterms:created>
  <dcterms:modified xsi:type="dcterms:W3CDTF">2022-09-30T01:07:34Z</dcterms:modified>
</cp:coreProperties>
</file>