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8" r:id="rId9"/>
    <p:sldId id="266" r:id="rId10"/>
    <p:sldId id="265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메이플스토리" panose="02000300000000000000" pitchFamily="2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CCA31-0D01-42EA-994F-3AB24D48C1DC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47397-5AC9-4295-BD7C-DE2D28C9C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2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808C69-38CB-A62F-0E1A-B4E6C710D4E3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2EB5E-A5F1-B9A9-B94A-1FB4BAD26603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48D-52D1-492A-AC55-A1863A2FFC72}" type="datetime1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F4BD0-BACA-5242-E8FD-D9E5B558771C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334322C-5A4B-84C0-9610-9941321200F0}"/>
              </a:ext>
            </a:extLst>
          </p:cNvPr>
          <p:cNvSpPr txBox="1">
            <a:spLocks/>
          </p:cNvSpPr>
          <p:nvPr userDrawn="1"/>
        </p:nvSpPr>
        <p:spPr>
          <a:xfrm>
            <a:off x="93446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A4F1BE8-8807-6A34-7101-76C29433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108" y="1710613"/>
            <a:ext cx="10515600" cy="1769512"/>
          </a:xfrm>
        </p:spPr>
        <p:txBody>
          <a:bodyPr anchor="b"/>
          <a:lstStyle>
            <a:lvl1pPr algn="ctr">
              <a:defRPr sz="60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5890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9261-6D21-47B2-8D2E-F51E6AD78FEB}" type="datetime1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9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A96B-1A08-4BE7-B375-A48BB7F70F1D}" type="datetime1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97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B146-2D5A-471B-9104-B286F95F5A58}" type="datetime1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808C69-38CB-A62F-0E1A-B4E6C710D4E3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2EB5E-A5F1-B9A9-B94A-1FB4BAD26603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870" y="23153"/>
            <a:ext cx="10515600" cy="7794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70" y="924195"/>
            <a:ext cx="10515600" cy="4351338"/>
          </a:xfrm>
        </p:spPr>
        <p:txBody>
          <a:bodyPr/>
          <a:lstStyle>
            <a:lvl1pPr>
              <a:defRPr sz="24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  <a:lvl2pPr>
              <a:defRPr sz="18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2pPr>
            <a:lvl3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3pPr>
            <a:lvl4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4pPr>
            <a:lvl5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48D-52D1-492A-AC55-A1863A2FFC72}" type="datetime1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F4BD0-BACA-5242-E8FD-D9E5B558771C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334322C-5A4B-84C0-9610-9941321200F0}"/>
              </a:ext>
            </a:extLst>
          </p:cNvPr>
          <p:cNvSpPr txBox="1">
            <a:spLocks/>
          </p:cNvSpPr>
          <p:nvPr userDrawn="1"/>
        </p:nvSpPr>
        <p:spPr>
          <a:xfrm>
            <a:off x="93446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3071-4371-4F06-BB49-80D50B4DD0B7}" type="datetime1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6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91AF-7B18-4941-A6B4-F3681F4060F1}" type="datetime1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C62910-8C08-005E-A122-DD6B6BF6BC65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EB5077-AF88-0C23-A44A-760D1846E65B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9E22-DB96-46B0-A328-08BA69541519}" type="datetime1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460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51241-897E-F979-9A65-532EBFEA5BA9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</p:spTree>
    <p:extLst>
      <p:ext uri="{BB962C8B-B14F-4D97-AF65-F5344CB8AC3E}">
        <p14:creationId xmlns:p14="http://schemas.microsoft.com/office/powerpoint/2010/main" val="171065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9B99-2073-4FAF-91A5-991F6904E7E2}" type="datetime1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3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EF65-2C8F-4174-9DDE-0E8624841DF4}" type="datetime1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0967-A451-4886-AFF5-9EA93B59F493}" type="datetime1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4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048E-4A53-40F4-95EA-581542E33132}" type="datetime1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5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24EFA-2A44-402C-9449-FA945D09B5E7}" type="datetime1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5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49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5055" y="1879086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Panda Village</a:t>
            </a:r>
            <a:b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</a:b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1D6D7-3B3C-9CDE-0E0B-8CCD7036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>
                <a:solidFill>
                  <a:schemeClr val="bg1"/>
                </a:solidFill>
              </a:rPr>
              <a:t>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2551" y="3464647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레벨 기획서</a:t>
            </a:r>
          </a:p>
        </p:txBody>
      </p:sp>
    </p:spTree>
    <p:extLst>
      <p:ext uri="{BB962C8B-B14F-4D97-AF65-F5344CB8AC3E}">
        <p14:creationId xmlns:p14="http://schemas.microsoft.com/office/powerpoint/2010/main" val="74661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수치 밸런스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246492"/>
              </p:ext>
            </p:extLst>
          </p:nvPr>
        </p:nvGraphicFramePr>
        <p:xfrm>
          <a:off x="662417" y="1616652"/>
          <a:ext cx="10836855" cy="4165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28">
                  <a:extLst>
                    <a:ext uri="{9D8B030D-6E8A-4147-A177-3AD203B41FA5}">
                      <a16:colId xmlns:a16="http://schemas.microsoft.com/office/drawing/2014/main" val="304013688"/>
                    </a:ext>
                  </a:extLst>
                </a:gridCol>
                <a:gridCol w="3040084">
                  <a:extLst>
                    <a:ext uri="{9D8B030D-6E8A-4147-A177-3AD203B41FA5}">
                      <a16:colId xmlns:a16="http://schemas.microsoft.com/office/drawing/2014/main" val="3927873232"/>
                    </a:ext>
                  </a:extLst>
                </a:gridCol>
                <a:gridCol w="840921">
                  <a:extLst>
                    <a:ext uri="{9D8B030D-6E8A-4147-A177-3AD203B41FA5}">
                      <a16:colId xmlns:a16="http://schemas.microsoft.com/office/drawing/2014/main" val="541522031"/>
                    </a:ext>
                  </a:extLst>
                </a:gridCol>
                <a:gridCol w="3110593">
                  <a:extLst>
                    <a:ext uri="{9D8B030D-6E8A-4147-A177-3AD203B41FA5}">
                      <a16:colId xmlns:a16="http://schemas.microsoft.com/office/drawing/2014/main" val="100223537"/>
                    </a:ext>
                  </a:extLst>
                </a:gridCol>
                <a:gridCol w="2845129">
                  <a:extLst>
                    <a:ext uri="{9D8B030D-6E8A-4147-A177-3AD203B41FA5}">
                      <a16:colId xmlns:a16="http://schemas.microsoft.com/office/drawing/2014/main" val="309928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3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18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15662"/>
                  </a:ext>
                </a:extLst>
              </a:tr>
              <a:tr h="457373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0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75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48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67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09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317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57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76A8B-E692-DE33-1EC5-37541637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F40E78D-A0F5-8C04-9DCE-EDD7220E2FC1}"/>
              </a:ext>
            </a:extLst>
          </p:cNvPr>
          <p:cNvSpPr txBox="1">
            <a:spLocks/>
          </p:cNvSpPr>
          <p:nvPr/>
        </p:nvSpPr>
        <p:spPr>
          <a:xfrm>
            <a:off x="1079329" y="1140031"/>
            <a:ext cx="3350167" cy="476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1.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개요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2.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목표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3.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상세 디자인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4.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수치 밸런스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9051BB-9577-4EDA-1AB0-410728793FAF}"/>
              </a:ext>
            </a:extLst>
          </p:cNvPr>
          <p:cNvCxnSpPr/>
          <p:nvPr/>
        </p:nvCxnSpPr>
        <p:spPr>
          <a:xfrm>
            <a:off x="3642360" y="1531917"/>
            <a:ext cx="52601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D5D26D-7390-8CD4-9458-A9F40BA506C0}"/>
              </a:ext>
            </a:extLst>
          </p:cNvPr>
          <p:cNvSpPr txBox="1"/>
          <p:nvPr/>
        </p:nvSpPr>
        <p:spPr>
          <a:xfrm>
            <a:off x="9027231" y="134725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A3F3592-C628-B7B6-BB4C-122A9B2B84B8}"/>
              </a:ext>
            </a:extLst>
          </p:cNvPr>
          <p:cNvCxnSpPr>
            <a:cxnSpLocks/>
          </p:cNvCxnSpPr>
          <p:nvPr/>
        </p:nvCxnSpPr>
        <p:spPr>
          <a:xfrm>
            <a:off x="3642360" y="2179617"/>
            <a:ext cx="52601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3D6700-96D0-804C-0119-224038F38E13}"/>
              </a:ext>
            </a:extLst>
          </p:cNvPr>
          <p:cNvSpPr txBox="1"/>
          <p:nvPr/>
        </p:nvSpPr>
        <p:spPr>
          <a:xfrm>
            <a:off x="9013376" y="199495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C8798B3-3D04-D74C-08F9-B7D27E49400A}"/>
              </a:ext>
            </a:extLst>
          </p:cNvPr>
          <p:cNvCxnSpPr>
            <a:cxnSpLocks/>
          </p:cNvCxnSpPr>
          <p:nvPr/>
        </p:nvCxnSpPr>
        <p:spPr>
          <a:xfrm>
            <a:off x="3642360" y="2827317"/>
            <a:ext cx="52601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64BD32-61BD-4579-9D95-F239850CA4A5}"/>
              </a:ext>
            </a:extLst>
          </p:cNvPr>
          <p:cNvSpPr txBox="1"/>
          <p:nvPr/>
        </p:nvSpPr>
        <p:spPr>
          <a:xfrm>
            <a:off x="8902536" y="264265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6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16C51C5-9740-73A2-7264-88D7E1264954}"/>
              </a:ext>
            </a:extLst>
          </p:cNvPr>
          <p:cNvCxnSpPr>
            <a:cxnSpLocks/>
          </p:cNvCxnSpPr>
          <p:nvPr/>
        </p:nvCxnSpPr>
        <p:spPr>
          <a:xfrm>
            <a:off x="3699164" y="3532311"/>
            <a:ext cx="52033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C9D87A-80EE-395E-AA52-56A7721E7095}"/>
              </a:ext>
            </a:extLst>
          </p:cNvPr>
          <p:cNvSpPr txBox="1"/>
          <p:nvPr/>
        </p:nvSpPr>
        <p:spPr>
          <a:xfrm>
            <a:off x="8902536" y="334764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8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31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309446" y="3716215"/>
            <a:ext cx="6670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91508" y="3470031"/>
            <a:ext cx="712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                               중기                                     장기</a:t>
            </a:r>
          </a:p>
        </p:txBody>
      </p:sp>
    </p:spTree>
    <p:extLst>
      <p:ext uri="{BB962C8B-B14F-4D97-AF65-F5344CB8AC3E}">
        <p14:creationId xmlns:p14="http://schemas.microsoft.com/office/powerpoint/2010/main" val="323988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목표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4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상세 디자인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69" y="924194"/>
            <a:ext cx="10242051" cy="3660332"/>
          </a:xfrm>
        </p:spPr>
        <p:txBody>
          <a:bodyPr>
            <a:normAutofit/>
          </a:bodyPr>
          <a:lstStyle/>
          <a:p>
            <a:r>
              <a:rPr lang="ko-KR" altLang="en-US" dirty="0"/>
              <a:t>초기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농장을 제외한 모든 </a:t>
            </a:r>
            <a:r>
              <a:rPr lang="ko-KR" altLang="en-US" sz="1800" dirty="0" err="1"/>
              <a:t>맵에서</a:t>
            </a:r>
            <a:r>
              <a:rPr lang="ko-KR" altLang="en-US" sz="1800" dirty="0"/>
              <a:t> 채집으로 골드 획득이 가능하다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농장에서는 농사로 골드 획득이 가능하다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초기에는 </a:t>
            </a:r>
            <a:r>
              <a:rPr lang="en-US" altLang="ko-KR" sz="1800" dirty="0"/>
              <a:t>1</a:t>
            </a:r>
            <a:r>
              <a:rPr lang="ko-KR" altLang="en-US" sz="1800" dirty="0" err="1"/>
              <a:t>번맵과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  <a:r>
              <a:rPr lang="ko-KR" altLang="en-US" sz="1800" dirty="0" err="1"/>
              <a:t>번맵</a:t>
            </a:r>
            <a:r>
              <a:rPr lang="ko-KR" altLang="en-US" sz="1800" dirty="0"/>
              <a:t> 이동만 가능하나 게임 시간으로 </a:t>
            </a:r>
            <a:r>
              <a:rPr lang="en-US" altLang="ko-KR" sz="1800" dirty="0"/>
              <a:t>4</a:t>
            </a:r>
            <a:r>
              <a:rPr lang="ko-KR" altLang="en-US" sz="1800" dirty="0"/>
              <a:t>일 차 부터 </a:t>
            </a:r>
            <a:r>
              <a:rPr lang="en-US" altLang="ko-KR" sz="1800" dirty="0"/>
              <a:t>3</a:t>
            </a:r>
            <a:r>
              <a:rPr lang="ko-KR" altLang="en-US" sz="1800" dirty="0" err="1"/>
              <a:t>번맵으로</a:t>
            </a:r>
            <a:r>
              <a:rPr lang="ko-KR" altLang="en-US" sz="1800" dirty="0"/>
              <a:t> 이동하여 </a:t>
            </a:r>
            <a:r>
              <a:rPr lang="en-US" altLang="ko-KR" sz="1800" dirty="0"/>
              <a:t>3</a:t>
            </a:r>
            <a:r>
              <a:rPr lang="ko-KR" altLang="en-US" sz="1800" dirty="0" err="1"/>
              <a:t>번맵에</a:t>
            </a:r>
            <a:r>
              <a:rPr lang="ko-KR" altLang="en-US" sz="1800" dirty="0"/>
              <a:t> 있는 잡화점을 통해 씨앗을 구매해 농사를 지을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초기에는 농사와 채집을 이용하여 골드를 모으며 기반을 구축하는 단계이다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B220409-BEF0-D869-14B2-EA1D916124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09" y="3429000"/>
            <a:ext cx="2918928" cy="237163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FDB6CDF-04CB-82A6-314F-952A00478A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49" y="3429000"/>
            <a:ext cx="2766902" cy="237162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3E014FA-9E52-E32C-84BD-CB4976DDCC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568" y="3339184"/>
            <a:ext cx="2766902" cy="2536327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966E622D-BF25-C6B9-7FBB-4CA58D894AE1}"/>
              </a:ext>
            </a:extLst>
          </p:cNvPr>
          <p:cNvSpPr/>
          <p:nvPr/>
        </p:nvSpPr>
        <p:spPr>
          <a:xfrm>
            <a:off x="2859961" y="4607347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4462BC8-576A-42D0-E724-CAAE9E0C492D}"/>
              </a:ext>
            </a:extLst>
          </p:cNvPr>
          <p:cNvSpPr/>
          <p:nvPr/>
        </p:nvSpPr>
        <p:spPr>
          <a:xfrm>
            <a:off x="5812790" y="4607347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29E27D1-B2B8-1680-F5BE-2F1E64BDE254}"/>
              </a:ext>
            </a:extLst>
          </p:cNvPr>
          <p:cNvSpPr/>
          <p:nvPr/>
        </p:nvSpPr>
        <p:spPr>
          <a:xfrm>
            <a:off x="8949004" y="4626040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476B9A9-DC25-1777-6671-865EE741347F}"/>
              </a:ext>
            </a:extLst>
          </p:cNvPr>
          <p:cNvCxnSpPr>
            <a:cxnSpLocks/>
          </p:cNvCxnSpPr>
          <p:nvPr/>
        </p:nvCxnSpPr>
        <p:spPr>
          <a:xfrm>
            <a:off x="3981394" y="4766213"/>
            <a:ext cx="12065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858A0BC-51D5-3446-31C5-740B6BF84298}"/>
              </a:ext>
            </a:extLst>
          </p:cNvPr>
          <p:cNvCxnSpPr>
            <a:cxnSpLocks/>
          </p:cNvCxnSpPr>
          <p:nvPr/>
        </p:nvCxnSpPr>
        <p:spPr>
          <a:xfrm>
            <a:off x="7014814" y="4852695"/>
            <a:ext cx="12065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64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상세 디자인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70" y="924194"/>
            <a:ext cx="5062538" cy="4971781"/>
          </a:xfrm>
        </p:spPr>
        <p:txBody>
          <a:bodyPr>
            <a:normAutofit/>
          </a:bodyPr>
          <a:lstStyle/>
          <a:p>
            <a:r>
              <a:rPr lang="ko-KR" altLang="en-US" dirty="0"/>
              <a:t>중기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게임 시간으로 </a:t>
            </a:r>
            <a:r>
              <a:rPr lang="en-US" altLang="ko-KR" sz="1800" dirty="0"/>
              <a:t>10</a:t>
            </a:r>
            <a:r>
              <a:rPr lang="ko-KR" altLang="en-US" sz="1800" dirty="0"/>
              <a:t>일 차 부터는 농사와 채집으로 골드가 쌓일 시기인데 이때부터 </a:t>
            </a:r>
            <a:r>
              <a:rPr lang="en-US" altLang="ko-KR" sz="1800" dirty="0"/>
              <a:t>4</a:t>
            </a:r>
            <a:r>
              <a:rPr lang="ko-KR" altLang="en-US" sz="1800" dirty="0" err="1"/>
              <a:t>번맵과</a:t>
            </a:r>
            <a:r>
              <a:rPr lang="ko-KR" altLang="en-US" sz="1800" dirty="0"/>
              <a:t> </a:t>
            </a:r>
            <a:r>
              <a:rPr lang="en-US" altLang="ko-KR" sz="1800" dirty="0"/>
              <a:t>5</a:t>
            </a:r>
            <a:r>
              <a:rPr lang="ko-KR" altLang="en-US" sz="1800" dirty="0" err="1"/>
              <a:t>번맵이</a:t>
            </a:r>
            <a:r>
              <a:rPr lang="ko-KR" altLang="en-US" sz="1800" dirty="0"/>
              <a:t> 열려 </a:t>
            </a:r>
            <a:r>
              <a:rPr lang="en-US" altLang="ko-KR" sz="1800" dirty="0"/>
              <a:t>5</a:t>
            </a:r>
            <a:r>
              <a:rPr lang="ko-KR" altLang="en-US" sz="1800" dirty="0" err="1"/>
              <a:t>번맵에서</a:t>
            </a:r>
            <a:r>
              <a:rPr lang="ko-KR" altLang="en-US" sz="1800" dirty="0"/>
              <a:t> 목공소를 건축 및 건물 이동을 이용할 수 있다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ko-KR" altLang="en-US" sz="1800" dirty="0"/>
              <a:t>목공소에서는 닭장</a:t>
            </a:r>
            <a:r>
              <a:rPr lang="en-US" altLang="ko-KR" sz="1800" dirty="0"/>
              <a:t>, </a:t>
            </a:r>
            <a:r>
              <a:rPr lang="ko-KR" altLang="en-US" sz="1800" dirty="0"/>
              <a:t>외양간</a:t>
            </a:r>
            <a:r>
              <a:rPr lang="en-US" altLang="ko-KR" sz="1800" dirty="0"/>
              <a:t>, </a:t>
            </a:r>
            <a:r>
              <a:rPr lang="ko-KR" altLang="en-US" sz="1800" dirty="0"/>
              <a:t>사일로를 지을 수 있으며 집과 건축물들을 업그레이드할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건축물을 업그레이드</a:t>
            </a:r>
            <a:r>
              <a:rPr lang="en-US" altLang="ko-KR" sz="1800" dirty="0"/>
              <a:t>, </a:t>
            </a:r>
            <a:r>
              <a:rPr lang="ko-KR" altLang="en-US" sz="1800" dirty="0"/>
              <a:t>건설하는데 에도 그동안 모은 골드가 소모되며 기존에 골드 획득 콘텐츠로 농사와 채집 이외에 목축업을 구축하는데 골드를 소모하게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endParaRPr lang="en-US" altLang="ko-KR" sz="14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B220409-BEF0-D869-14B2-EA1D916124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09" y="3849415"/>
            <a:ext cx="2317826" cy="188323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FDB6CDF-04CB-82A6-314F-952A00478A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608" y="3820431"/>
            <a:ext cx="2197107" cy="188323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3E014FA-9E52-E32C-84BD-CB4976DDCC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505" y="3718634"/>
            <a:ext cx="2197107" cy="201401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634D0A6-2384-C678-FE44-C1B6BC6F59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79" y="2085586"/>
            <a:ext cx="4463834" cy="135568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8E54534-AF68-6A0F-0E84-03A4F7AB2B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14" y="1766106"/>
            <a:ext cx="2293106" cy="1834485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966E622D-BF25-C6B9-7FBB-4CA58D894AE1}"/>
              </a:ext>
            </a:extLst>
          </p:cNvPr>
          <p:cNvSpPr/>
          <p:nvPr/>
        </p:nvSpPr>
        <p:spPr>
          <a:xfrm>
            <a:off x="6115419" y="4650859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4462BC8-576A-42D0-E724-CAAE9E0C492D}"/>
              </a:ext>
            </a:extLst>
          </p:cNvPr>
          <p:cNvSpPr/>
          <p:nvPr/>
        </p:nvSpPr>
        <p:spPr>
          <a:xfrm>
            <a:off x="8315078" y="4585468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29E27D1-B2B8-1680-F5BE-2F1E64BDE254}"/>
              </a:ext>
            </a:extLst>
          </p:cNvPr>
          <p:cNvSpPr/>
          <p:nvPr/>
        </p:nvSpPr>
        <p:spPr>
          <a:xfrm>
            <a:off x="10442297" y="4600152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D01DB1A-ED25-B46A-ACAA-AD6351D21167}"/>
              </a:ext>
            </a:extLst>
          </p:cNvPr>
          <p:cNvSpPr/>
          <p:nvPr/>
        </p:nvSpPr>
        <p:spPr>
          <a:xfrm>
            <a:off x="6169494" y="2680390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0030378-D04A-FBCC-A6E2-37C8F2CA2D87}"/>
              </a:ext>
            </a:extLst>
          </p:cNvPr>
          <p:cNvSpPr/>
          <p:nvPr/>
        </p:nvSpPr>
        <p:spPr>
          <a:xfrm>
            <a:off x="8917128" y="2675629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476B9A9-DC25-1777-6671-865EE741347F}"/>
              </a:ext>
            </a:extLst>
          </p:cNvPr>
          <p:cNvCxnSpPr/>
          <p:nvPr/>
        </p:nvCxnSpPr>
        <p:spPr>
          <a:xfrm>
            <a:off x="6958168" y="4725641"/>
            <a:ext cx="12065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858A0BC-51D5-3446-31C5-740B6BF84298}"/>
              </a:ext>
            </a:extLst>
          </p:cNvPr>
          <p:cNvCxnSpPr/>
          <p:nvPr/>
        </p:nvCxnSpPr>
        <p:spPr>
          <a:xfrm>
            <a:off x="9057301" y="4725641"/>
            <a:ext cx="12065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5C6C628-9AAE-C1FC-AE26-B530A9C4F501}"/>
              </a:ext>
            </a:extLst>
          </p:cNvPr>
          <p:cNvCxnSpPr>
            <a:cxnSpLocks/>
          </p:cNvCxnSpPr>
          <p:nvPr/>
        </p:nvCxnSpPr>
        <p:spPr>
          <a:xfrm flipV="1">
            <a:off x="6255592" y="3135434"/>
            <a:ext cx="0" cy="9303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00CFDEC-FFC3-48C0-8D48-4EEC6A4B7990}"/>
              </a:ext>
            </a:extLst>
          </p:cNvPr>
          <p:cNvCxnSpPr>
            <a:cxnSpLocks/>
          </p:cNvCxnSpPr>
          <p:nvPr/>
        </p:nvCxnSpPr>
        <p:spPr>
          <a:xfrm>
            <a:off x="6677032" y="2815802"/>
            <a:ext cx="21530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상세 디자인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70" y="924194"/>
            <a:ext cx="5062538" cy="4971781"/>
          </a:xfrm>
        </p:spPr>
        <p:txBody>
          <a:bodyPr>
            <a:normAutofit/>
          </a:bodyPr>
          <a:lstStyle/>
          <a:p>
            <a:r>
              <a:rPr lang="ko-KR" altLang="en-US" dirty="0"/>
              <a:t>후기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목공소에서 닭장과 외양간을 건설하면 후기가 시작되며 </a:t>
            </a:r>
            <a:r>
              <a:rPr lang="en-US" altLang="ko-KR" sz="1800" dirty="0"/>
              <a:t>6</a:t>
            </a:r>
            <a:r>
              <a:rPr lang="ko-KR" altLang="en-US" sz="1800" dirty="0"/>
              <a:t>번 </a:t>
            </a:r>
            <a:r>
              <a:rPr lang="ko-KR" altLang="en-US" sz="1800" dirty="0" err="1"/>
              <a:t>맵이</a:t>
            </a:r>
            <a:r>
              <a:rPr lang="ko-KR" altLang="en-US" sz="1800" dirty="0"/>
              <a:t> 열리게 된다</a:t>
            </a:r>
            <a:r>
              <a:rPr lang="en-US" altLang="ko-KR" sz="1800" dirty="0"/>
              <a:t>. 6</a:t>
            </a:r>
            <a:r>
              <a:rPr lang="ko-KR" altLang="en-US" sz="1800" dirty="0"/>
              <a:t>번 </a:t>
            </a:r>
            <a:r>
              <a:rPr lang="ko-KR" altLang="en-US" sz="1800" dirty="0" err="1"/>
              <a:t>맵에서는</a:t>
            </a:r>
            <a:r>
              <a:rPr lang="ko-KR" altLang="en-US" sz="1800" dirty="0"/>
              <a:t> 동물을 살 수 있고 목공소에서 지은 외양간과 닭장에서 동물들이 지낼 수 있게 된다</a:t>
            </a:r>
            <a:r>
              <a:rPr lang="en-US" altLang="ko-KR" sz="1800" dirty="0"/>
              <a:t>. </a:t>
            </a:r>
            <a:r>
              <a:rPr lang="ko-KR" altLang="en-US" sz="1800" dirty="0"/>
              <a:t>이로써 </a:t>
            </a:r>
            <a:r>
              <a:rPr lang="ko-KR" altLang="en-US" sz="1800" dirty="0" err="1"/>
              <a:t>스타듀벨리에서</a:t>
            </a:r>
            <a:r>
              <a:rPr lang="ko-KR" altLang="en-US" sz="1800" dirty="0"/>
              <a:t> 골드를 벌 수 있는 수단인 농사</a:t>
            </a:r>
            <a:r>
              <a:rPr lang="en-US" altLang="ko-KR" sz="1800" dirty="0"/>
              <a:t>, </a:t>
            </a:r>
            <a:r>
              <a:rPr lang="ko-KR" altLang="en-US" sz="1800" dirty="0"/>
              <a:t>채집</a:t>
            </a:r>
            <a:r>
              <a:rPr lang="en-US" altLang="ko-KR" sz="1800" dirty="0"/>
              <a:t>, </a:t>
            </a:r>
            <a:r>
              <a:rPr lang="ko-KR" altLang="en-US" sz="1800" dirty="0"/>
              <a:t>목축을 모두 이용할 수 있게 되었으며 시간이 지날수록 늘어나는 골드로 집과 건축물을 업그레이드하며 골드로 이용할 수 있는 모든 콘텐츠를 이용하는 구간이다</a:t>
            </a:r>
            <a:r>
              <a:rPr lang="en-US" altLang="ko-KR" sz="1800" dirty="0"/>
              <a:t>.</a:t>
            </a:r>
          </a:p>
          <a:p>
            <a:endParaRPr lang="en-US" altLang="ko-KR" sz="14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B220409-BEF0-D869-14B2-EA1D916124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10" y="2926263"/>
            <a:ext cx="1516183" cy="123189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FDB6CDF-04CB-82A6-314F-952A00478A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432" y="2926263"/>
            <a:ext cx="1437216" cy="123189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3E014FA-9E52-E32C-84BD-CB4976DDCC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895" y="2915596"/>
            <a:ext cx="1437216" cy="131744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417050B-EBA0-51A1-EEF5-600D2E7C36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43" y="4302125"/>
            <a:ext cx="1593850" cy="159385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634D0A6-2384-C678-FE44-C1B6BC6F59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660" y="1644167"/>
            <a:ext cx="3543091" cy="107605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8E54534-AF68-6A0F-0E84-03A4F7AB2B1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10" y="1573335"/>
            <a:ext cx="1580411" cy="1264329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966E622D-BF25-C6B9-7FBB-4CA58D894AE1}"/>
              </a:ext>
            </a:extLst>
          </p:cNvPr>
          <p:cNvSpPr/>
          <p:nvPr/>
        </p:nvSpPr>
        <p:spPr>
          <a:xfrm>
            <a:off x="7297435" y="3402039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4462BC8-576A-42D0-E724-CAAE9E0C492D}"/>
              </a:ext>
            </a:extLst>
          </p:cNvPr>
          <p:cNvSpPr/>
          <p:nvPr/>
        </p:nvSpPr>
        <p:spPr>
          <a:xfrm>
            <a:off x="9047867" y="3402039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29E27D1-B2B8-1680-F5BE-2F1E64BDE254}"/>
              </a:ext>
            </a:extLst>
          </p:cNvPr>
          <p:cNvSpPr/>
          <p:nvPr/>
        </p:nvSpPr>
        <p:spPr>
          <a:xfrm>
            <a:off x="10691469" y="3402039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8AA6AA5-27CF-FA44-5BDC-803073B2C66F}"/>
              </a:ext>
            </a:extLst>
          </p:cNvPr>
          <p:cNvSpPr/>
          <p:nvPr/>
        </p:nvSpPr>
        <p:spPr>
          <a:xfrm>
            <a:off x="7297435" y="4958877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D01DB1A-ED25-B46A-ACAA-AD6351D21167}"/>
              </a:ext>
            </a:extLst>
          </p:cNvPr>
          <p:cNvSpPr/>
          <p:nvPr/>
        </p:nvSpPr>
        <p:spPr>
          <a:xfrm>
            <a:off x="7394328" y="2053860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0030378-D04A-FBCC-A6E2-37C8F2CA2D87}"/>
              </a:ext>
            </a:extLst>
          </p:cNvPr>
          <p:cNvSpPr/>
          <p:nvPr/>
        </p:nvSpPr>
        <p:spPr>
          <a:xfrm>
            <a:off x="10003823" y="2065326"/>
            <a:ext cx="280346" cy="2803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476B9A9-DC25-1777-6671-865EE741347F}"/>
              </a:ext>
            </a:extLst>
          </p:cNvPr>
          <p:cNvCxnSpPr/>
          <p:nvPr/>
        </p:nvCxnSpPr>
        <p:spPr>
          <a:xfrm>
            <a:off x="7753571" y="3542212"/>
            <a:ext cx="12065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858A0BC-51D5-3446-31C5-740B6BF84298}"/>
              </a:ext>
            </a:extLst>
          </p:cNvPr>
          <p:cNvCxnSpPr/>
          <p:nvPr/>
        </p:nvCxnSpPr>
        <p:spPr>
          <a:xfrm>
            <a:off x="9375970" y="3542212"/>
            <a:ext cx="12065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5C6C628-9AAE-C1FC-AE26-B530A9C4F501}"/>
              </a:ext>
            </a:extLst>
          </p:cNvPr>
          <p:cNvCxnSpPr>
            <a:cxnSpLocks/>
          </p:cNvCxnSpPr>
          <p:nvPr/>
        </p:nvCxnSpPr>
        <p:spPr>
          <a:xfrm flipV="1">
            <a:off x="7495668" y="2450439"/>
            <a:ext cx="0" cy="9303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3967CEB-40D5-6E0E-A8C0-CBB4D8CC2B6D}"/>
              </a:ext>
            </a:extLst>
          </p:cNvPr>
          <p:cNvCxnSpPr>
            <a:cxnSpLocks/>
          </p:cNvCxnSpPr>
          <p:nvPr/>
        </p:nvCxnSpPr>
        <p:spPr>
          <a:xfrm>
            <a:off x="7437608" y="3735076"/>
            <a:ext cx="0" cy="11340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00CFDEC-FFC3-48C0-8D48-4EEC6A4B7990}"/>
              </a:ext>
            </a:extLst>
          </p:cNvPr>
          <p:cNvCxnSpPr>
            <a:cxnSpLocks/>
          </p:cNvCxnSpPr>
          <p:nvPr/>
        </p:nvCxnSpPr>
        <p:spPr>
          <a:xfrm>
            <a:off x="7753571" y="2205499"/>
            <a:ext cx="21530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62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상세 디자인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70" y="924195"/>
            <a:ext cx="5062538" cy="4427952"/>
          </a:xfrm>
        </p:spPr>
        <p:txBody>
          <a:bodyPr>
            <a:normAutofit/>
          </a:bodyPr>
          <a:lstStyle/>
          <a:p>
            <a:r>
              <a:rPr lang="ko-KR" altLang="en-US" dirty="0"/>
              <a:t>초기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시작 골드 </a:t>
            </a:r>
            <a:r>
              <a:rPr lang="en-US" altLang="ko-KR" sz="1800" dirty="0"/>
              <a:t>500</a:t>
            </a:r>
          </a:p>
          <a:p>
            <a:r>
              <a:rPr lang="ko-KR" altLang="en-US" dirty="0"/>
              <a:t>중기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소지 골드 </a:t>
            </a:r>
            <a:r>
              <a:rPr lang="en-US" altLang="ko-KR" sz="1800" dirty="0"/>
              <a:t>2,000~</a:t>
            </a:r>
          </a:p>
          <a:p>
            <a:r>
              <a:rPr lang="ko-KR" altLang="en-US" dirty="0"/>
              <a:t>후기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소지 골드 </a:t>
            </a:r>
            <a:r>
              <a:rPr lang="en-US" altLang="ko-KR" sz="1800" dirty="0"/>
              <a:t>10,000~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6AE178-1E18-D951-360C-74B69337B59C}"/>
              </a:ext>
            </a:extLst>
          </p:cNvPr>
          <p:cNvCxnSpPr>
            <a:cxnSpLocks/>
          </p:cNvCxnSpPr>
          <p:nvPr/>
        </p:nvCxnSpPr>
        <p:spPr>
          <a:xfrm>
            <a:off x="6096000" y="5430034"/>
            <a:ext cx="59289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DC0DC1-3C6A-7484-50E4-A097D36BFF50}"/>
              </a:ext>
            </a:extLst>
          </p:cNvPr>
          <p:cNvCxnSpPr/>
          <p:nvPr/>
        </p:nvCxnSpPr>
        <p:spPr>
          <a:xfrm flipV="1">
            <a:off x="6102263" y="1008345"/>
            <a:ext cx="0" cy="4427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2B3210-7916-EEE9-6194-9DA5A7E2579D}"/>
              </a:ext>
            </a:extLst>
          </p:cNvPr>
          <p:cNvSpPr txBox="1"/>
          <p:nvPr/>
        </p:nvSpPr>
        <p:spPr>
          <a:xfrm>
            <a:off x="5868444" y="52126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CE5EA-EE28-1639-0569-A58221CB6EAE}"/>
              </a:ext>
            </a:extLst>
          </p:cNvPr>
          <p:cNvSpPr txBox="1"/>
          <p:nvPr/>
        </p:nvSpPr>
        <p:spPr>
          <a:xfrm>
            <a:off x="5669672" y="471873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500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9A41FB-67E8-3FCB-AA2B-98E442D55E1D}"/>
              </a:ext>
            </a:extLst>
          </p:cNvPr>
          <p:cNvSpPr txBox="1"/>
          <p:nvPr/>
        </p:nvSpPr>
        <p:spPr>
          <a:xfrm>
            <a:off x="5569464" y="401101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1000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293EE-F305-E82E-AF40-E9323EF06734}"/>
              </a:ext>
            </a:extLst>
          </p:cNvPr>
          <p:cNvSpPr txBox="1"/>
          <p:nvPr/>
        </p:nvSpPr>
        <p:spPr>
          <a:xfrm>
            <a:off x="5569464" y="321874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2500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31CBA-E541-DD4F-2176-07443ABC4584}"/>
              </a:ext>
            </a:extLst>
          </p:cNvPr>
          <p:cNvSpPr txBox="1"/>
          <p:nvPr/>
        </p:nvSpPr>
        <p:spPr>
          <a:xfrm>
            <a:off x="5569464" y="246986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5000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26042A-15E0-F848-A963-94D40C3E2C3A}"/>
              </a:ext>
            </a:extLst>
          </p:cNvPr>
          <p:cNvSpPr txBox="1"/>
          <p:nvPr/>
        </p:nvSpPr>
        <p:spPr>
          <a:xfrm>
            <a:off x="5570285" y="1813174"/>
            <a:ext cx="58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7500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1F13DF-5779-D933-11C7-DC0BE0EF3CF5}"/>
              </a:ext>
            </a:extLst>
          </p:cNvPr>
          <p:cNvSpPr txBox="1"/>
          <p:nvPr/>
        </p:nvSpPr>
        <p:spPr>
          <a:xfrm>
            <a:off x="5455085" y="1024509"/>
            <a:ext cx="697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10000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A9E766-FFDF-6876-C0EB-3EA4E0F16138}"/>
              </a:ext>
            </a:extLst>
          </p:cNvPr>
          <p:cNvSpPr txBox="1"/>
          <p:nvPr/>
        </p:nvSpPr>
        <p:spPr>
          <a:xfrm>
            <a:off x="6151674" y="5511007"/>
            <a:ext cx="5873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0       2      4      6      8      10      12      14      16     18     20</a:t>
            </a:r>
            <a:endParaRPr lang="ko-KR" altLang="en-US" sz="14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B9AA121-E3CC-D3C0-35B8-2A3A198BFF53}"/>
              </a:ext>
            </a:extLst>
          </p:cNvPr>
          <p:cNvCxnSpPr>
            <a:cxnSpLocks/>
          </p:cNvCxnSpPr>
          <p:nvPr/>
        </p:nvCxnSpPr>
        <p:spPr>
          <a:xfrm flipH="1">
            <a:off x="6269278" y="4164905"/>
            <a:ext cx="539311" cy="745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2563DEA-DECE-D20B-2DE7-E088D12002EE}"/>
              </a:ext>
            </a:extLst>
          </p:cNvPr>
          <p:cNvCxnSpPr>
            <a:cxnSpLocks/>
          </p:cNvCxnSpPr>
          <p:nvPr/>
        </p:nvCxnSpPr>
        <p:spPr>
          <a:xfrm flipH="1">
            <a:off x="6808589" y="3590014"/>
            <a:ext cx="1471811" cy="574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4F5805C-511D-C7F0-1CE6-AD6E97494DA3}"/>
              </a:ext>
            </a:extLst>
          </p:cNvPr>
          <p:cNvCxnSpPr>
            <a:cxnSpLocks/>
          </p:cNvCxnSpPr>
          <p:nvPr/>
        </p:nvCxnSpPr>
        <p:spPr>
          <a:xfrm flipH="1">
            <a:off x="8280400" y="1039216"/>
            <a:ext cx="3416300" cy="2550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42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7724</TotalTime>
  <Words>289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메이플스토리</vt:lpstr>
      <vt:lpstr>맑은 고딕</vt:lpstr>
      <vt:lpstr>Arial</vt:lpstr>
      <vt:lpstr>Office 테마</vt:lpstr>
      <vt:lpstr>Panda Village </vt:lpstr>
      <vt:lpstr>History</vt:lpstr>
      <vt:lpstr>Index</vt:lpstr>
      <vt:lpstr>1. 개요</vt:lpstr>
      <vt:lpstr>2. 목표</vt:lpstr>
      <vt:lpstr>3. 상세 디자인 </vt:lpstr>
      <vt:lpstr>3. 상세 디자인 </vt:lpstr>
      <vt:lpstr>3. 상세 디자인 </vt:lpstr>
      <vt:lpstr>3. 상세 디자인 </vt:lpstr>
      <vt:lpstr>4. 수치 밸런스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서울IT</dc:creator>
  <cp:lastModifiedBy>박 정식</cp:lastModifiedBy>
  <cp:revision>187</cp:revision>
  <dcterms:created xsi:type="dcterms:W3CDTF">2022-09-02T05:25:13Z</dcterms:created>
  <dcterms:modified xsi:type="dcterms:W3CDTF">2022-09-29T11:38:06Z</dcterms:modified>
</cp:coreProperties>
</file>