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72" r:id="rId6"/>
    <p:sldId id="273" r:id="rId7"/>
    <p:sldId id="285" r:id="rId8"/>
    <p:sldId id="282" r:id="rId9"/>
    <p:sldId id="287" r:id="rId10"/>
    <p:sldId id="286" r:id="rId11"/>
    <p:sldId id="275" r:id="rId12"/>
    <p:sldId id="283" r:id="rId13"/>
    <p:sldId id="284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메이플스토리" panose="02000300000000000000" pitchFamily="2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ACB782C-ECDB-4AF4-9A72-F8510D55AC05}">
          <p14:sldIdLst>
            <p14:sldId id="256"/>
            <p14:sldId id="265"/>
            <p14:sldId id="266"/>
            <p14:sldId id="267"/>
            <p14:sldId id="272"/>
            <p14:sldId id="273"/>
            <p14:sldId id="285"/>
            <p14:sldId id="282"/>
            <p14:sldId id="287"/>
            <p14:sldId id="286"/>
            <p14:sldId id="275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444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/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55738" y="2875533"/>
            <a:ext cx="10515600" cy="1769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j-cs"/>
              </a:defRPr>
            </a:lvl1pPr>
          </a:lstStyle>
          <a:p>
            <a:r>
              <a:rPr lang="ko-KR" altLang="en-US" dirty="0"/>
              <a:t>목축 </a:t>
            </a:r>
            <a:r>
              <a:rPr lang="ko-KR" altLang="en-US" dirty="0" smtClean="0"/>
              <a:t>시스템</a:t>
            </a:r>
            <a:r>
              <a:rPr lang="en-US" altLang="ko-KR" dirty="0"/>
              <a:t> </a:t>
            </a:r>
            <a:r>
              <a:rPr lang="ko-KR" altLang="en-US" dirty="0" smtClean="0"/>
              <a:t>기획서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0" r="75203" b="27933"/>
          <a:stretch/>
        </p:blipFill>
        <p:spPr>
          <a:xfrm>
            <a:off x="10784041" y="5062401"/>
            <a:ext cx="774700" cy="762000"/>
          </a:xfrm>
          <a:prstGeom prst="rect">
            <a:avLst/>
          </a:prstGeom>
        </p:spPr>
      </p:pic>
      <p:pic>
        <p:nvPicPr>
          <p:cNvPr id="4098" name="Picture 2" descr="2017년 4월 1일 (토) 21:34 판의 섬네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391" y="4554356"/>
            <a:ext cx="45000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DAF2ED-F8AC-BDD7-68FA-E2EEFEB59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08"/>
          <a:stretch/>
        </p:blipFill>
        <p:spPr>
          <a:xfrm>
            <a:off x="7499674" y="2011234"/>
            <a:ext cx="2476607" cy="271500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5D7EA2E-1C05-D1C6-7C4C-904CA750FCA6}"/>
              </a:ext>
            </a:extLst>
          </p:cNvPr>
          <p:cNvSpPr txBox="1">
            <a:spLocks/>
          </p:cNvSpPr>
          <p:nvPr/>
        </p:nvSpPr>
        <p:spPr>
          <a:xfrm>
            <a:off x="1293503" y="2194805"/>
            <a:ext cx="5827967" cy="25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호감도와 기분은 동물의 생산품에 영향을 미친다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호감도가 높을수록 생산품의 질이 좋아진다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기분이 좋을수록 생산품의 양이 많아진다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쓰다듬은 이후로 상호작용을 하면 동물의 상세정보</a:t>
            </a:r>
            <a:r>
              <a:rPr lang="en-US" altLang="ko-KR" sz="1800" dirty="0"/>
              <a:t>UI</a:t>
            </a:r>
            <a:r>
              <a:rPr lang="ko-KR" altLang="en-US" sz="1800" dirty="0"/>
              <a:t>가 나온다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09E3677-93F5-C6DC-8B39-4578A34018A1}"/>
              </a:ext>
            </a:extLst>
          </p:cNvPr>
          <p:cNvCxnSpPr/>
          <p:nvPr/>
        </p:nvCxnSpPr>
        <p:spPr>
          <a:xfrm flipH="1">
            <a:off x="9190495" y="2805193"/>
            <a:ext cx="1317356" cy="55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0744EA-2587-5DDD-4DB2-CBE8B0FFC649}"/>
              </a:ext>
            </a:extLst>
          </p:cNvPr>
          <p:cNvCxnSpPr/>
          <p:nvPr/>
        </p:nvCxnSpPr>
        <p:spPr>
          <a:xfrm flipH="1">
            <a:off x="9466685" y="3413428"/>
            <a:ext cx="1317356" cy="55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7778CB4-1DEE-057C-1952-E3E903E47599}"/>
              </a:ext>
            </a:extLst>
          </p:cNvPr>
          <p:cNvSpPr txBox="1">
            <a:spLocks/>
          </p:cNvSpPr>
          <p:nvPr/>
        </p:nvSpPr>
        <p:spPr>
          <a:xfrm>
            <a:off x="10507851" y="2546041"/>
            <a:ext cx="1683958" cy="4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/>
              <a:t>호감도</a:t>
            </a:r>
            <a:endParaRPr lang="ko-KR" altLang="en-US" sz="18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86475FD-0C05-8F39-19F3-4FEF52D29EE9}"/>
              </a:ext>
            </a:extLst>
          </p:cNvPr>
          <p:cNvSpPr txBox="1">
            <a:spLocks/>
          </p:cNvSpPr>
          <p:nvPr/>
        </p:nvSpPr>
        <p:spPr>
          <a:xfrm>
            <a:off x="10554412" y="3296176"/>
            <a:ext cx="1683958" cy="4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기분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F032E3-F06B-1B04-AA40-6D83CCD2F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823" y="4915280"/>
            <a:ext cx="933580" cy="504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E4AA93-C5CC-44F0-41EA-5DF91F036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674" y="4915280"/>
            <a:ext cx="1867161" cy="523948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92F22A7-82AE-5AEE-F66D-683D42BC148C}"/>
              </a:ext>
            </a:extLst>
          </p:cNvPr>
          <p:cNvSpPr txBox="1">
            <a:spLocks/>
          </p:cNvSpPr>
          <p:nvPr/>
        </p:nvSpPr>
        <p:spPr>
          <a:xfrm>
            <a:off x="352173" y="1058719"/>
            <a:ext cx="3761311" cy="42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07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716967"/>
            <a:ext cx="3600450" cy="53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0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B696-5E0C-64C2-860A-6411F879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정의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193F1-5BDE-B798-1733-E78080C6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91394"/>
              </p:ext>
            </p:extLst>
          </p:nvPr>
        </p:nvGraphicFramePr>
        <p:xfrm>
          <a:off x="522515" y="1559715"/>
          <a:ext cx="11110686" cy="1645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976939255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894484156"/>
                    </a:ext>
                  </a:extLst>
                </a:gridCol>
                <a:gridCol w="1872342">
                  <a:extLst>
                    <a:ext uri="{9D8B030D-6E8A-4147-A177-3AD203B41FA5}">
                      <a16:colId xmlns:a16="http://schemas.microsoft.com/office/drawing/2014/main" val="1262954835"/>
                    </a:ext>
                  </a:extLst>
                </a:gridCol>
                <a:gridCol w="3058886">
                  <a:extLst>
                    <a:ext uri="{9D8B030D-6E8A-4147-A177-3AD203B41FA5}">
                      <a16:colId xmlns:a16="http://schemas.microsoft.com/office/drawing/2014/main" val="2952630789"/>
                    </a:ext>
                  </a:extLst>
                </a:gridCol>
                <a:gridCol w="2761344">
                  <a:extLst>
                    <a:ext uri="{9D8B030D-6E8A-4147-A177-3AD203B41FA5}">
                      <a16:colId xmlns:a16="http://schemas.microsoft.com/office/drawing/2014/main" val="837661938"/>
                    </a:ext>
                  </a:extLst>
                </a:gridCol>
              </a:tblGrid>
              <a:tr h="2071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파라미터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수치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수치 결정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50537"/>
                  </a:ext>
                </a:extLst>
              </a:tr>
              <a:tr h="207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영문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65646"/>
                  </a:ext>
                </a:extLst>
              </a:tr>
              <a:tr h="31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호감도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friendship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동물의 생산품에 영향을 준다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0~1000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플레이어의 쓰다듬기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먹이주기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방목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52423"/>
                  </a:ext>
                </a:extLst>
              </a:tr>
              <a:tr h="31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mood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동물의 생산품에 영향을 준다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0~255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A7622-82E9-07B0-4B1D-EF00577C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8019" y="890213"/>
            <a:ext cx="204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animal_data.xlsx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67" y="3811343"/>
            <a:ext cx="7078063" cy="13146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56667" y="3169950"/>
            <a:ext cx="193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animal_info.xlsx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9" y="1569529"/>
            <a:ext cx="323895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기획의도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시스템 정의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화면 구성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4.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시스템 설명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5.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흐름도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6. </a:t>
            </a:r>
            <a:r>
              <a:rPr lang="ko-KR" altLang="en-US" dirty="0" err="1">
                <a:latin typeface="메이플스토리" panose="02000300000000000000" charset="-127"/>
                <a:ea typeface="메이플스토리" panose="02000300000000000000" charset="-127"/>
              </a:rPr>
              <a:t>파라미터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 정의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7.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테이블 정의</a:t>
            </a:r>
          </a:p>
        </p:txBody>
      </p:sp>
    </p:spTree>
    <p:extLst>
      <p:ext uri="{BB962C8B-B14F-4D97-AF65-F5344CB8AC3E}">
        <p14:creationId xmlns:p14="http://schemas.microsoft.com/office/powerpoint/2010/main" val="378653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1665600"/>
            <a:ext cx="10515600" cy="4351338"/>
          </a:xfrm>
        </p:spPr>
        <p:txBody>
          <a:bodyPr/>
          <a:lstStyle/>
          <a:p>
            <a:r>
              <a:rPr lang="ko-KR" altLang="en-US" sz="2000" dirty="0"/>
              <a:t>왜 목축일까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1. </a:t>
            </a:r>
            <a:r>
              <a:rPr lang="ko-KR" altLang="en-US" sz="2000" dirty="0"/>
              <a:t>지루한 도시 생활에서 벗어나 간접적인 귀농 생활을 즐길 수 있다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2. </a:t>
            </a:r>
            <a:r>
              <a:rPr lang="ko-KR" altLang="en-US" sz="2000" dirty="0"/>
              <a:t>육체적 피로 없이 각종 동물들을 키우고</a:t>
            </a:r>
            <a:r>
              <a:rPr lang="en-US" altLang="ko-KR" sz="2000" dirty="0"/>
              <a:t>,</a:t>
            </a:r>
            <a:r>
              <a:rPr lang="ko-KR" altLang="en-US" sz="2000" dirty="0"/>
              <a:t> 동물들에게 얻을 수 있는 생산 아이템을 얻는다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3. </a:t>
            </a:r>
            <a:r>
              <a:rPr lang="ko-KR" altLang="en-US" sz="2000" dirty="0"/>
              <a:t>획득한 생산품을 판매하여 재화를 벌거나 요리를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귀여운 동물들을 키워서 성취감을 얻는다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0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3308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플레이어의 농장에서 동물들을 키우는 시스템이다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동물들을 길러서 생산품을 얻거나 기른 동물을 판매해 수익을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50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pic>
        <p:nvPicPr>
          <p:cNvPr id="1026" name="Picture 2" descr="C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7" y="1752568"/>
            <a:ext cx="2739586" cy="31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6622"/>
              </p:ext>
            </p:extLst>
          </p:nvPr>
        </p:nvGraphicFramePr>
        <p:xfrm>
          <a:off x="5152129" y="1559715"/>
          <a:ext cx="6481071" cy="357723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61407">
                  <a:extLst>
                    <a:ext uri="{9D8B030D-6E8A-4147-A177-3AD203B41FA5}">
                      <a16:colId xmlns:a16="http://schemas.microsoft.com/office/drawing/2014/main" val="976939255"/>
                    </a:ext>
                  </a:extLst>
                </a:gridCol>
                <a:gridCol w="1023806">
                  <a:extLst>
                    <a:ext uri="{9D8B030D-6E8A-4147-A177-3AD203B41FA5}">
                      <a16:colId xmlns:a16="http://schemas.microsoft.com/office/drawing/2014/main" val="1262954835"/>
                    </a:ext>
                  </a:extLst>
                </a:gridCol>
                <a:gridCol w="4695858">
                  <a:extLst>
                    <a:ext uri="{9D8B030D-6E8A-4147-A177-3AD203B41FA5}">
                      <a16:colId xmlns:a16="http://schemas.microsoft.com/office/drawing/2014/main" val="2952630789"/>
                    </a:ext>
                  </a:extLst>
                </a:gridCol>
              </a:tblGrid>
              <a:tr h="414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기능 및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50537"/>
                  </a:ext>
                </a:extLst>
              </a:tr>
              <a:tr h="62932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축사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동물이 생활하는 건물</a:t>
                      </a:r>
                      <a:endParaRPr lang="en-US" altLang="ko-KR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크게 닭장과 외양간으로 나뉜다</a:t>
                      </a:r>
                      <a:r>
                        <a:rPr lang="en-US" altLang="ko-KR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52423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저장고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건초를 저장할 수 있는 건물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19748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플레이어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게임을 플레이하는 주체</a:t>
                      </a:r>
                      <a:r>
                        <a:rPr lang="en-US" altLang="ko-KR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유저가 직접 컨트롤해서 농장을 </a:t>
                      </a:r>
                      <a:r>
                        <a:rPr lang="ko-KR" altLang="en-US" dirty="0" err="1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꾸밀수</a:t>
                      </a:r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 있다</a:t>
                      </a:r>
                      <a:r>
                        <a:rPr lang="en-US" altLang="ko-KR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79887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동물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생산품을 얻거나 팔 수 있다</a:t>
                      </a:r>
                      <a:r>
                        <a:rPr lang="en-US" altLang="ko-KR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50840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플레이어가 닭장 내부로 들어갈 수 있는 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59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쪽문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동물들이 드나들 수 있는</a:t>
                      </a:r>
                      <a:r>
                        <a:rPr lang="ko-KR" altLang="en-US" baseline="0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 문</a:t>
                      </a:r>
                      <a:r>
                        <a:rPr lang="en-US" altLang="ko-KR" baseline="0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 </a:t>
                      </a:r>
                      <a:r>
                        <a:rPr lang="ko-KR" altLang="en-US" baseline="0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플레이어가 열고 닫아서 동물들을 밖으로 방목할 수 있다</a:t>
                      </a:r>
                      <a:r>
                        <a:rPr lang="en-US" altLang="ko-KR" baseline="0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8322"/>
                  </a:ext>
                </a:extLst>
              </a:tr>
            </a:tbl>
          </a:graphicData>
        </a:graphic>
      </p:graphicFrame>
      <p:pic>
        <p:nvPicPr>
          <p:cNvPr id="15" name="Picture 4" descr="Si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32" y="1559715"/>
            <a:ext cx="1309468" cy="34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내용 개체 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89" b="84562"/>
          <a:stretch/>
        </p:blipFill>
        <p:spPr>
          <a:xfrm>
            <a:off x="2451204" y="5090678"/>
            <a:ext cx="592966" cy="630430"/>
          </a:xfrm>
          <a:prstGeom prst="rect">
            <a:avLst/>
          </a:prstGeom>
        </p:spPr>
      </p:pic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4685430" cy="828373"/>
          </a:xfrm>
        </p:spPr>
        <p:txBody>
          <a:bodyPr/>
          <a:lstStyle/>
          <a:p>
            <a:r>
              <a:rPr lang="ko-KR" altLang="en-US" dirty="0"/>
              <a:t>농장</a:t>
            </a:r>
          </a:p>
        </p:txBody>
      </p:sp>
      <p:sp>
        <p:nvSpPr>
          <p:cNvPr id="12" name="타원 11"/>
          <p:cNvSpPr/>
          <p:nvPr/>
        </p:nvSpPr>
        <p:spPr>
          <a:xfrm>
            <a:off x="5324670" y="20749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22" name="타원 21"/>
          <p:cNvSpPr/>
          <p:nvPr/>
        </p:nvSpPr>
        <p:spPr>
          <a:xfrm>
            <a:off x="447870" y="18741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23" name="타원 22"/>
          <p:cNvSpPr/>
          <p:nvPr/>
        </p:nvSpPr>
        <p:spPr>
          <a:xfrm>
            <a:off x="3187456" y="15141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24" name="타원 23"/>
          <p:cNvSpPr/>
          <p:nvPr/>
        </p:nvSpPr>
        <p:spPr>
          <a:xfrm>
            <a:off x="5324670" y="26155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25" name="타원 24"/>
          <p:cNvSpPr/>
          <p:nvPr/>
        </p:nvSpPr>
        <p:spPr>
          <a:xfrm>
            <a:off x="5324670" y="30428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28" name="타원 27"/>
          <p:cNvSpPr/>
          <p:nvPr/>
        </p:nvSpPr>
        <p:spPr>
          <a:xfrm>
            <a:off x="5324670" y="372333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4</a:t>
            </a:r>
            <a:endParaRPr lang="ko-KR" altLang="en-US" sz="2500" b="1" dirty="0"/>
          </a:p>
        </p:txBody>
      </p:sp>
      <p:sp>
        <p:nvSpPr>
          <p:cNvPr id="29" name="타원 28"/>
          <p:cNvSpPr/>
          <p:nvPr/>
        </p:nvSpPr>
        <p:spPr>
          <a:xfrm>
            <a:off x="2217507" y="50170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4</a:t>
            </a:r>
            <a:endParaRPr lang="ko-KR" altLang="en-US" sz="2500" b="1" dirty="0"/>
          </a:p>
        </p:txBody>
      </p:sp>
      <p:sp>
        <p:nvSpPr>
          <p:cNvPr id="30" name="타원 29"/>
          <p:cNvSpPr/>
          <p:nvPr/>
        </p:nvSpPr>
        <p:spPr>
          <a:xfrm>
            <a:off x="5324670" y="41299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5</a:t>
            </a:r>
            <a:endParaRPr lang="ko-KR" altLang="en-US" sz="2500" b="1" dirty="0"/>
          </a:p>
        </p:txBody>
      </p:sp>
      <p:sp>
        <p:nvSpPr>
          <p:cNvPr id="31" name="타원 30"/>
          <p:cNvSpPr/>
          <p:nvPr/>
        </p:nvSpPr>
        <p:spPr>
          <a:xfrm>
            <a:off x="5324670" y="46604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6</a:t>
            </a:r>
            <a:endParaRPr lang="ko-KR" altLang="en-US" sz="2500" b="1" dirty="0"/>
          </a:p>
        </p:txBody>
      </p:sp>
      <p:sp>
        <p:nvSpPr>
          <p:cNvPr id="32" name="타원 31"/>
          <p:cNvSpPr/>
          <p:nvPr/>
        </p:nvSpPr>
        <p:spPr>
          <a:xfrm>
            <a:off x="1652035" y="40626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6</a:t>
            </a:r>
            <a:endParaRPr lang="ko-KR" altLang="en-US" sz="2500" b="1" dirty="0"/>
          </a:p>
        </p:txBody>
      </p:sp>
      <p:sp>
        <p:nvSpPr>
          <p:cNvPr id="33" name="타원 32"/>
          <p:cNvSpPr/>
          <p:nvPr/>
        </p:nvSpPr>
        <p:spPr>
          <a:xfrm>
            <a:off x="460787" y="38360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5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2DAF9-3BB6-39EC-7E86-23497BD3B8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82" b="75506"/>
          <a:stretch/>
        </p:blipFill>
        <p:spPr>
          <a:xfrm>
            <a:off x="3276700" y="4450494"/>
            <a:ext cx="617349" cy="149314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70F26CE-79D6-283F-112A-312AA84F445D}"/>
              </a:ext>
            </a:extLst>
          </p:cNvPr>
          <p:cNvSpPr/>
          <p:nvPr/>
        </p:nvSpPr>
        <p:spPr>
          <a:xfrm>
            <a:off x="3112128" y="45821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346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26836"/>
              </p:ext>
            </p:extLst>
          </p:nvPr>
        </p:nvGraphicFramePr>
        <p:xfrm>
          <a:off x="5649238" y="2001474"/>
          <a:ext cx="6126515" cy="240057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75362">
                  <a:extLst>
                    <a:ext uri="{9D8B030D-6E8A-4147-A177-3AD203B41FA5}">
                      <a16:colId xmlns:a16="http://schemas.microsoft.com/office/drawing/2014/main" val="97693925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954835"/>
                    </a:ext>
                  </a:extLst>
                </a:gridCol>
                <a:gridCol w="4206553">
                  <a:extLst>
                    <a:ext uri="{9D8B030D-6E8A-4147-A177-3AD203B41FA5}">
                      <a16:colId xmlns:a16="http://schemas.microsoft.com/office/drawing/2014/main" val="2952630789"/>
                    </a:ext>
                  </a:extLst>
                </a:gridCol>
              </a:tblGrid>
              <a:tr h="414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기능 및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50537"/>
                  </a:ext>
                </a:extLst>
              </a:tr>
              <a:tr h="65767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사료 </a:t>
                      </a:r>
                      <a:r>
                        <a:rPr lang="ko-KR" altLang="en-US" dirty="0" err="1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호퍼</a:t>
                      </a:r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저장고에서 플레이어의 </a:t>
                      </a:r>
                      <a:r>
                        <a:rPr lang="ko-KR" altLang="en-US" dirty="0" err="1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인벤토리로</a:t>
                      </a:r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 건초를 꺼내는 기능을 한다</a:t>
                      </a:r>
                      <a:r>
                        <a:rPr lang="en-US" altLang="ko-KR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52423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건초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동물들이 먹는 사료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19748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구유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플레이어가 건초를 배치하면 동물들이 먹이를 먹는다</a:t>
                      </a:r>
                      <a:r>
                        <a:rPr lang="en-US" altLang="ko-KR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. </a:t>
                      </a:r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닭장이나 외양간을 최대로 업그레이드 했을 때 자동으로 배분된다</a:t>
                      </a:r>
                      <a:r>
                        <a:rPr lang="en-US" altLang="ko-KR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7988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9" y="1768197"/>
            <a:ext cx="4555342" cy="3505202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4685430" cy="828373"/>
          </a:xfrm>
        </p:spPr>
        <p:txBody>
          <a:bodyPr/>
          <a:lstStyle/>
          <a:p>
            <a:r>
              <a:rPr lang="ko-KR" altLang="en-US" dirty="0"/>
              <a:t>축사 내부</a:t>
            </a:r>
          </a:p>
        </p:txBody>
      </p:sp>
      <p:sp>
        <p:nvSpPr>
          <p:cNvPr id="14" name="타원 13"/>
          <p:cNvSpPr/>
          <p:nvPr/>
        </p:nvSpPr>
        <p:spPr>
          <a:xfrm>
            <a:off x="5794570" y="25448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15" name="타원 14"/>
          <p:cNvSpPr/>
          <p:nvPr/>
        </p:nvSpPr>
        <p:spPr>
          <a:xfrm>
            <a:off x="1286070" y="21848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16" name="타원 15"/>
          <p:cNvSpPr/>
          <p:nvPr/>
        </p:nvSpPr>
        <p:spPr>
          <a:xfrm>
            <a:off x="5794570" y="356273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17" name="타원 16"/>
          <p:cNvSpPr/>
          <p:nvPr/>
        </p:nvSpPr>
        <p:spPr>
          <a:xfrm>
            <a:off x="2741890" y="23581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10" name="타원 9"/>
          <p:cNvSpPr/>
          <p:nvPr/>
        </p:nvSpPr>
        <p:spPr>
          <a:xfrm>
            <a:off x="5794570" y="31016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12" name="타원 11"/>
          <p:cNvSpPr/>
          <p:nvPr/>
        </p:nvSpPr>
        <p:spPr>
          <a:xfrm>
            <a:off x="2177023" y="20058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94862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15900" y="1508395"/>
            <a:ext cx="9183822" cy="872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플레이어가 쪽문을 열면 동물들이 밖으로 나올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비가 오거나 겨울에는 밖으로 나오지 않는다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Picture 2" descr="C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93" y="2518104"/>
            <a:ext cx="2739586" cy="31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15F52AC-A8EB-1C4E-AAD7-B6145CBA4E52}"/>
              </a:ext>
            </a:extLst>
          </p:cNvPr>
          <p:cNvSpPr txBox="1">
            <a:spLocks/>
          </p:cNvSpPr>
          <p:nvPr/>
        </p:nvSpPr>
        <p:spPr>
          <a:xfrm>
            <a:off x="199773" y="906319"/>
            <a:ext cx="3761311" cy="42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쪽문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A3C82E4-240D-3601-BB3E-7DA8A46461B9}"/>
              </a:ext>
            </a:extLst>
          </p:cNvPr>
          <p:cNvSpPr txBox="1">
            <a:spLocks/>
          </p:cNvSpPr>
          <p:nvPr/>
        </p:nvSpPr>
        <p:spPr>
          <a:xfrm>
            <a:off x="5324670" y="3604926"/>
            <a:ext cx="9183822" cy="87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동물들은 오후 </a:t>
            </a:r>
            <a:r>
              <a:rPr lang="en-US" altLang="ko-KR" sz="1800" dirty="0"/>
              <a:t>5</a:t>
            </a:r>
            <a:r>
              <a:rPr lang="ko-KR" altLang="en-US" sz="1800" dirty="0"/>
              <a:t>시가 되면 목장 내부로 들어간다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플레이어가 쪽문을 닫아도 들어갈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404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</a:p>
        </p:txBody>
      </p:sp>
      <p:pic>
        <p:nvPicPr>
          <p:cNvPr id="7" name="Picture 4" descr="Si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965" y="1832780"/>
            <a:ext cx="1309468" cy="34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7934" y="1832780"/>
            <a:ext cx="7226300" cy="141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플레이어가 잔디를 낫으로 베면 저장고에  건초가 자동으로 저장된다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저장고의 최대수치</a:t>
            </a:r>
            <a:r>
              <a:rPr lang="en-US" altLang="ko-KR" sz="1800" dirty="0"/>
              <a:t>(240)</a:t>
            </a:r>
            <a:r>
              <a:rPr lang="ko-KR" altLang="en-US" sz="1800" dirty="0"/>
              <a:t>를 넘은 상태에서 잔디를 베면 건초가 </a:t>
            </a:r>
            <a:r>
              <a:rPr lang="ko-KR" altLang="en-US" sz="1800" dirty="0" err="1"/>
              <a:t>드랍된다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877CF-FC45-8A9C-44B1-B1FF5697F710}"/>
              </a:ext>
            </a:extLst>
          </p:cNvPr>
          <p:cNvSpPr txBox="1">
            <a:spLocks/>
          </p:cNvSpPr>
          <p:nvPr/>
        </p:nvSpPr>
        <p:spPr>
          <a:xfrm>
            <a:off x="199773" y="906319"/>
            <a:ext cx="3761311" cy="42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저장고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9BF9C3F-E7D4-5C98-6D9D-2ED5DE5BD31B}"/>
              </a:ext>
            </a:extLst>
          </p:cNvPr>
          <p:cNvSpPr txBox="1">
            <a:spLocks/>
          </p:cNvSpPr>
          <p:nvPr/>
        </p:nvSpPr>
        <p:spPr>
          <a:xfrm>
            <a:off x="347934" y="3150868"/>
            <a:ext cx="7226300" cy="1412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플레이어가 저장고를 </a:t>
            </a:r>
            <a:r>
              <a:rPr lang="ko-KR" altLang="en-US" sz="1800" dirty="0" smtClean="0"/>
              <a:t>클릭할 경우 </a:t>
            </a:r>
            <a:r>
              <a:rPr lang="ko-KR" altLang="en-US" sz="1800" dirty="0"/>
              <a:t>저장고의 </a:t>
            </a:r>
            <a:r>
              <a:rPr lang="en-US" altLang="ko-KR" sz="1800" dirty="0"/>
              <a:t>UI</a:t>
            </a:r>
            <a:r>
              <a:rPr lang="ko-KR" altLang="en-US" sz="1800" dirty="0"/>
              <a:t>를 보여준다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저장고의 </a:t>
            </a:r>
            <a:r>
              <a:rPr lang="en-US" altLang="ko-KR" sz="1800" dirty="0" smtClean="0"/>
              <a:t>UI</a:t>
            </a:r>
            <a:r>
              <a:rPr lang="ko-KR" altLang="en-US" sz="1800" dirty="0" smtClean="0"/>
              <a:t>는 </a:t>
            </a:r>
            <a:r>
              <a:rPr lang="ko-KR" altLang="en-US" sz="1800" dirty="0" err="1" smtClean="0"/>
              <a:t>사일로</a:t>
            </a:r>
            <a:r>
              <a:rPr lang="ko-KR" altLang="en-US" sz="1800" dirty="0" smtClean="0"/>
              <a:t> 개별로 보유하고 있지않고 전체를 합쳐서 보여준다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저장된 건초를 사료 </a:t>
            </a:r>
            <a:r>
              <a:rPr lang="ko-KR" altLang="en-US" sz="1800" dirty="0" err="1"/>
              <a:t>호퍼에서</a:t>
            </a:r>
            <a:r>
              <a:rPr lang="ko-KR" altLang="en-US" sz="1800" dirty="0"/>
              <a:t> 꺼내 구유로 집어 넣어 동물에게 먹이를 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FCD0BE-A145-0058-A019-6ED35269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28" y="4957507"/>
            <a:ext cx="3515216" cy="92405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97885" y="5110619"/>
            <a:ext cx="1089764" cy="21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183693" y="4822521"/>
            <a:ext cx="676406" cy="3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87649" y="4925953"/>
            <a:ext cx="16514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건초의 최대 저장 수</a:t>
            </a:r>
            <a:endParaRPr lang="en-US" altLang="ko-KR" sz="1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52528" y="4643385"/>
            <a:ext cx="178606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보유한 건초의 수</a:t>
            </a:r>
            <a:endParaRPr lang="en-US" altLang="ko-KR" sz="1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00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68026" y="2200757"/>
            <a:ext cx="5548645" cy="2456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플레이어가 동물과 상호작용을 하면 동물을 쓰다듬을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플레이어가 동물을 쓰다듬으면  호감도가 상승하고 동물은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잠시 이동을 멈추고 감정표현을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동물은  하루에 한번만 쓰다듬을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4AF79-00E0-2D5E-1750-1E85F160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91" y="2595139"/>
            <a:ext cx="2151896" cy="166772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786B3C8-F826-7A99-15B6-E250ABF9FB02}"/>
              </a:ext>
            </a:extLst>
          </p:cNvPr>
          <p:cNvSpPr txBox="1">
            <a:spLocks/>
          </p:cNvSpPr>
          <p:nvPr/>
        </p:nvSpPr>
        <p:spPr>
          <a:xfrm>
            <a:off x="352173" y="1058719"/>
            <a:ext cx="3761311" cy="42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483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427</Words>
  <Application>Microsoft Office PowerPoint</Application>
  <PresentationFormat>와이드스크린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맑은 고딕</vt:lpstr>
      <vt:lpstr>메이플스토리</vt:lpstr>
      <vt:lpstr>Office 테마</vt:lpstr>
      <vt:lpstr>Panda Village </vt:lpstr>
      <vt:lpstr>Index</vt:lpstr>
      <vt:lpstr>기획의도</vt:lpstr>
      <vt:lpstr>시스템 정의</vt:lpstr>
      <vt:lpstr>화면 구성</vt:lpstr>
      <vt:lpstr>화면 구성</vt:lpstr>
      <vt:lpstr>시스템 설명</vt:lpstr>
      <vt:lpstr>시스템 설명</vt:lpstr>
      <vt:lpstr>시스템 설명</vt:lpstr>
      <vt:lpstr>시스템 설명</vt:lpstr>
      <vt:lpstr>흐름도</vt:lpstr>
      <vt:lpstr>파라미터 정의</vt:lpstr>
      <vt:lpstr>테이블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107</cp:revision>
  <dcterms:created xsi:type="dcterms:W3CDTF">2022-09-02T05:25:13Z</dcterms:created>
  <dcterms:modified xsi:type="dcterms:W3CDTF">2022-09-26T01:12:16Z</dcterms:modified>
</cp:coreProperties>
</file>