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7" r:id="rId4"/>
    <p:sldId id="268" r:id="rId5"/>
    <p:sldId id="263" r:id="rId6"/>
    <p:sldId id="264" r:id="rId7"/>
    <p:sldId id="270" r:id="rId8"/>
    <p:sldId id="266" r:id="rId9"/>
    <p:sldId id="271" r:id="rId10"/>
    <p:sldId id="273" r:id="rId11"/>
    <p:sldId id="285" r:id="rId12"/>
    <p:sldId id="286" r:id="rId13"/>
    <p:sldId id="287" r:id="rId14"/>
    <p:sldId id="261" r:id="rId15"/>
    <p:sldId id="262" r:id="rId16"/>
    <p:sldId id="288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메이플스토리" panose="02000300000000000000" pitchFamily="2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7F64A-4649-EFC2-21CB-D75A52A4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59929-7F36-15FD-FC2D-D9F04BFE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5-2 </a:t>
            </a:r>
            <a:r>
              <a:rPr lang="ko-KR" altLang="en-US" dirty="0"/>
              <a:t>농사 시스템</a:t>
            </a:r>
            <a:endParaRPr lang="en-US" altLang="ko-KR" dirty="0"/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1. 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지루한 도시 생활에서 벗어나 ‘간접적인 귀농 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생활’을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즐길 수 있다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2. 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육체적 피로 없이 자신의 농장에서 밭을 갈고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씨앗을 심고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매일 물을 주면서 즐거운 마음으로 기다리면 작물을 수확한다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획득한 작물을 판매하여 재화를 벌어 성취감을 느낄 수 있도록 제작한다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619E9-79FF-3654-7D5F-15AE5D08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66" y="3676924"/>
            <a:ext cx="3987471" cy="2262192"/>
          </a:xfrm>
          <a:prstGeom prst="rect">
            <a:avLst/>
          </a:prstGeom>
        </p:spPr>
      </p:pic>
      <p:sp>
        <p:nvSpPr>
          <p:cNvPr id="10" name="오른쪽 화살표 20">
            <a:extLst>
              <a:ext uri="{FF2B5EF4-FFF2-40B4-BE49-F238E27FC236}">
                <a16:creationId xmlns:a16="http://schemas.microsoft.com/office/drawing/2014/main" id="{F1DB2A65-9F47-19F0-08DF-4449351A568D}"/>
              </a:ext>
            </a:extLst>
          </p:cNvPr>
          <p:cNvSpPr/>
          <p:nvPr/>
        </p:nvSpPr>
        <p:spPr>
          <a:xfrm>
            <a:off x="5192544" y="4808019"/>
            <a:ext cx="1431876" cy="2369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FCFE80-7B8E-C484-BF32-704AF773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28" y="3676923"/>
            <a:ext cx="4019331" cy="22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93D53-ACFB-5274-611D-731A25CA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게임의 구성 요소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7F54438-EC0D-E0A8-FD24-8EAABBFA188B}"/>
              </a:ext>
            </a:extLst>
          </p:cNvPr>
          <p:cNvSpPr txBox="1">
            <a:spLocks/>
          </p:cNvSpPr>
          <p:nvPr/>
        </p:nvSpPr>
        <p:spPr>
          <a:xfrm>
            <a:off x="155062" y="975841"/>
            <a:ext cx="10692966" cy="4647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sz="28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농사 시스템 세부설명</a:t>
            </a:r>
            <a:r>
              <a:rPr lang="en-US" altLang="ko-KR" sz="28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(</a:t>
            </a:r>
            <a:r>
              <a:rPr lang="ko-KR" altLang="en-US" sz="28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절차</a:t>
            </a:r>
            <a:r>
              <a:rPr lang="en-US" altLang="ko-KR" sz="28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규칙</a:t>
            </a:r>
            <a:r>
              <a:rPr lang="en-US" altLang="ko-KR" sz="28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)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처음 게임을 시작하면 사용자에게 농사를 위해 필요한 ‘농업 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도구’를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지급한다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작물을 심을 ‘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파스닙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씨앗 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15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개’를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획득할 수 있도록 유도한다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농장으로 나가 ‘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호미’를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이용하여 땅을 일군다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일군 땅에 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파스닙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씨앗을 심는다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‘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물뿌리개’를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이용하여 씨앗을 심은 땅에 물을 준다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파스닙이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자랄 때까지 매일 물을 준다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 자란 </a:t>
            </a:r>
            <a:r>
              <a:rPr lang="ko-KR" altLang="en-US" sz="2000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파스닙을</a:t>
            </a:r>
            <a:r>
              <a:rPr lang="ko-KR" altLang="en-US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수확한다</a:t>
            </a:r>
            <a:r>
              <a:rPr lang="en-US" altLang="ko-KR" sz="2000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23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구성요소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목축 시스템</a:t>
            </a:r>
            <a:endParaRPr lang="en-US" altLang="ko-KR" dirty="0"/>
          </a:p>
          <a:p>
            <a:r>
              <a:rPr lang="ko-KR" altLang="en-US" dirty="0"/>
              <a:t>가축들을 구매해서 기르고 생산품을 획득할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6" y="1978624"/>
            <a:ext cx="845938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F248-624D-1704-D522-83648A2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핵심 재미</a:t>
            </a:r>
          </a:p>
        </p:txBody>
      </p:sp>
    </p:spTree>
    <p:extLst>
      <p:ext uri="{BB962C8B-B14F-4D97-AF65-F5344CB8AC3E}">
        <p14:creationId xmlns:p14="http://schemas.microsoft.com/office/powerpoint/2010/main" val="284447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재미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5117" y="4854956"/>
            <a:ext cx="3600000" cy="1800000"/>
          </a:xfrm>
        </p:spPr>
        <p:txBody>
          <a:bodyPr/>
          <a:lstStyle/>
          <a:p>
            <a:r>
              <a:rPr lang="ko-KR" altLang="en-US" dirty="0"/>
              <a:t>귀여운 동물들을 기르면서 자신의 목장을 키우는 재미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96134" y="4883295"/>
            <a:ext cx="36000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아이템을 수집해 황폐했던 마을을 가꾸는 재미</a:t>
            </a:r>
          </a:p>
          <a:p>
            <a:endParaRPr lang="ko-KR" altLang="en-US" dirty="0"/>
          </a:p>
        </p:txBody>
      </p:sp>
      <p:pic>
        <p:nvPicPr>
          <p:cNvPr id="1030" name="Picture 6" descr="https://t1.daumcdn.net/cfile/tistory/27346938594157E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7" y="1473944"/>
            <a:ext cx="3240000" cy="29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30777"/>
          <a:stretch/>
        </p:blipFill>
        <p:spPr>
          <a:xfrm>
            <a:off x="4476134" y="1473944"/>
            <a:ext cx="3240000" cy="13690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-1" b="16063"/>
          <a:stretch/>
        </p:blipFill>
        <p:spPr>
          <a:xfrm>
            <a:off x="4476134" y="2788878"/>
            <a:ext cx="3240000" cy="1652402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462527" y="4883295"/>
            <a:ext cx="36000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자신만의 텃밭을 일궈 귀농 생활을 체험하는 재미</a:t>
            </a:r>
            <a:endParaRPr lang="en-US" altLang="ko-KR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t="7617" b="-1"/>
          <a:stretch/>
        </p:blipFill>
        <p:spPr>
          <a:xfrm>
            <a:off x="8325251" y="1473944"/>
            <a:ext cx="3239732" cy="29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F248-624D-1704-D522-83648A2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코어 루프</a:t>
            </a:r>
          </a:p>
        </p:txBody>
      </p:sp>
    </p:spTree>
    <p:extLst>
      <p:ext uri="{BB962C8B-B14F-4D97-AF65-F5344CB8AC3E}">
        <p14:creationId xmlns:p14="http://schemas.microsoft.com/office/powerpoint/2010/main" val="284976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코어 루프</a:t>
            </a:r>
          </a:p>
        </p:txBody>
      </p:sp>
      <p:sp>
        <p:nvSpPr>
          <p:cNvPr id="6" name="Line 422"/>
          <p:cNvSpPr>
            <a:spLocks noChangeShapeType="1"/>
          </p:cNvSpPr>
          <p:nvPr/>
        </p:nvSpPr>
        <p:spPr bwMode="auto">
          <a:xfrm flipV="1">
            <a:off x="1951245" y="1740765"/>
            <a:ext cx="3390370" cy="6041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23"/>
          <p:cNvSpPr>
            <a:spLocks noChangeShapeType="1"/>
          </p:cNvSpPr>
          <p:nvPr/>
        </p:nvSpPr>
        <p:spPr bwMode="auto">
          <a:xfrm>
            <a:off x="1951245" y="3792563"/>
            <a:ext cx="2154238" cy="0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424"/>
          <p:cNvSpPr>
            <a:spLocks noChangeShapeType="1"/>
          </p:cNvSpPr>
          <p:nvPr/>
        </p:nvSpPr>
        <p:spPr bwMode="auto">
          <a:xfrm flipH="1">
            <a:off x="6301191" y="5036855"/>
            <a:ext cx="3360738" cy="0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25"/>
          <p:cNvSpPr>
            <a:spLocks noChangeShapeType="1"/>
          </p:cNvSpPr>
          <p:nvPr/>
        </p:nvSpPr>
        <p:spPr bwMode="auto">
          <a:xfrm flipH="1">
            <a:off x="7523567" y="2959199"/>
            <a:ext cx="2138363" cy="0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671" y="1845231"/>
            <a:ext cx="331324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농작물을 기른 후 수확하고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가축들을 키워서 생산품들을 채취한다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얻은 아이템들을 팔아 재화를 획득할 수 있다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795671" y="1413428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농사 및 목축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>
            <a:off x="1806379" y="1746805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671" y="3890989"/>
            <a:ext cx="2309812" cy="369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밤에 나오는 몬스터를 사냥하고 재화를 얻는다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95671" y="3459186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 사냥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1806379" y="3792563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7853325" y="2427391"/>
            <a:ext cx="1964178" cy="36907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주민들과 대화하고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아이템을 선물할 수 있다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10800000" flipV="1">
            <a:off x="7853325" y="3030968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주민들과 상호작용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H="1" flipV="1">
            <a:off x="9636529" y="2959199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7774260" y="4613117"/>
            <a:ext cx="2043243" cy="35907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 건축물을 짓거나 </a:t>
            </a:r>
            <a:endParaRPr lang="en-US" altLang="ko-KR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ts val="1400"/>
              </a:lnSpc>
            </a:pPr>
            <a:r>
              <a:rPr lang="ko-KR" altLang="en-US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부서진 마을을 고칠 수 있다</a:t>
            </a:r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10800000" flipV="1">
            <a:off x="7853325" y="5108624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농장과 마을 꾸미기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9636529" y="5036855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10"/>
          <p:cNvSpPr>
            <a:spLocks/>
          </p:cNvSpPr>
          <p:nvPr/>
        </p:nvSpPr>
        <p:spPr bwMode="auto">
          <a:xfrm>
            <a:off x="6171017" y="2527107"/>
            <a:ext cx="346075" cy="346075"/>
          </a:xfrm>
          <a:custGeom>
            <a:avLst/>
            <a:gdLst>
              <a:gd name="T0" fmla="*/ 23 w 109"/>
              <a:gd name="T1" fmla="*/ 0 h 109"/>
              <a:gd name="T2" fmla="*/ 89 w 109"/>
              <a:gd name="T3" fmla="*/ 66 h 109"/>
              <a:gd name="T4" fmla="*/ 100 w 109"/>
              <a:gd name="T5" fmla="*/ 54 h 109"/>
              <a:gd name="T6" fmla="*/ 104 w 109"/>
              <a:gd name="T7" fmla="*/ 53 h 109"/>
              <a:gd name="T8" fmla="*/ 106 w 109"/>
              <a:gd name="T9" fmla="*/ 56 h 109"/>
              <a:gd name="T10" fmla="*/ 109 w 109"/>
              <a:gd name="T11" fmla="*/ 109 h 109"/>
              <a:gd name="T12" fmla="*/ 57 w 109"/>
              <a:gd name="T13" fmla="*/ 106 h 109"/>
              <a:gd name="T14" fmla="*/ 54 w 109"/>
              <a:gd name="T15" fmla="*/ 103 h 109"/>
              <a:gd name="T16" fmla="*/ 55 w 109"/>
              <a:gd name="T17" fmla="*/ 100 h 109"/>
              <a:gd name="T18" fmla="*/ 66 w 109"/>
              <a:gd name="T19" fmla="*/ 88 h 109"/>
              <a:gd name="T20" fmla="*/ 0 w 109"/>
              <a:gd name="T21" fmla="*/ 23 h 109"/>
              <a:gd name="T22" fmla="*/ 23 w 109"/>
              <a:gd name="T23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23" y="0"/>
                </a:moveTo>
                <a:cubicBezTo>
                  <a:pt x="89" y="66"/>
                  <a:pt x="89" y="66"/>
                  <a:pt x="89" y="66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1" y="53"/>
                  <a:pt x="102" y="53"/>
                  <a:pt x="104" y="53"/>
                </a:cubicBezTo>
                <a:cubicBezTo>
                  <a:pt x="105" y="54"/>
                  <a:pt x="106" y="55"/>
                  <a:pt x="106" y="56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5" y="105"/>
                  <a:pt x="54" y="105"/>
                  <a:pt x="54" y="103"/>
                </a:cubicBezTo>
                <a:cubicBezTo>
                  <a:pt x="53" y="102"/>
                  <a:pt x="54" y="101"/>
                  <a:pt x="55" y="100"/>
                </a:cubicBezTo>
                <a:cubicBezTo>
                  <a:pt x="66" y="88"/>
                  <a:pt x="66" y="88"/>
                  <a:pt x="66" y="88"/>
                </a:cubicBezTo>
                <a:cubicBezTo>
                  <a:pt x="0" y="23"/>
                  <a:pt x="0" y="23"/>
                  <a:pt x="0" y="23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11"/>
          <p:cNvSpPr>
            <a:spLocks/>
          </p:cNvSpPr>
          <p:nvPr/>
        </p:nvSpPr>
        <p:spPr bwMode="auto">
          <a:xfrm>
            <a:off x="6171017" y="2527107"/>
            <a:ext cx="130175" cy="130175"/>
          </a:xfrm>
          <a:custGeom>
            <a:avLst/>
            <a:gdLst>
              <a:gd name="T0" fmla="*/ 23 w 41"/>
              <a:gd name="T1" fmla="*/ 0 h 41"/>
              <a:gd name="T2" fmla="*/ 41 w 41"/>
              <a:gd name="T3" fmla="*/ 18 h 41"/>
              <a:gd name="T4" fmla="*/ 26 w 41"/>
              <a:gd name="T5" fmla="*/ 26 h 41"/>
              <a:gd name="T6" fmla="*/ 18 w 41"/>
              <a:gd name="T7" fmla="*/ 41 h 41"/>
              <a:gd name="T8" fmla="*/ 0 w 41"/>
              <a:gd name="T9" fmla="*/ 23 h 41"/>
              <a:gd name="T10" fmla="*/ 23 w 41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23" y="0"/>
                </a:moveTo>
                <a:cubicBezTo>
                  <a:pt x="41" y="18"/>
                  <a:pt x="41" y="18"/>
                  <a:pt x="41" y="18"/>
                </a:cubicBezTo>
                <a:cubicBezTo>
                  <a:pt x="36" y="19"/>
                  <a:pt x="30" y="21"/>
                  <a:pt x="26" y="26"/>
                </a:cubicBezTo>
                <a:cubicBezTo>
                  <a:pt x="22" y="30"/>
                  <a:pt x="19" y="35"/>
                  <a:pt x="18" y="41"/>
                </a:cubicBezTo>
                <a:cubicBezTo>
                  <a:pt x="0" y="23"/>
                  <a:pt x="0" y="23"/>
                  <a:pt x="0" y="23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13"/>
          <p:cNvSpPr>
            <a:spLocks/>
          </p:cNvSpPr>
          <p:nvPr/>
        </p:nvSpPr>
        <p:spPr bwMode="auto">
          <a:xfrm>
            <a:off x="4980392" y="2739831"/>
            <a:ext cx="346075" cy="349250"/>
          </a:xfrm>
          <a:custGeom>
            <a:avLst/>
            <a:gdLst>
              <a:gd name="T0" fmla="*/ 0 w 109"/>
              <a:gd name="T1" fmla="*/ 87 h 110"/>
              <a:gd name="T2" fmla="*/ 66 w 109"/>
              <a:gd name="T3" fmla="*/ 21 h 110"/>
              <a:gd name="T4" fmla="*/ 54 w 109"/>
              <a:gd name="T5" fmla="*/ 10 h 110"/>
              <a:gd name="T6" fmla="*/ 54 w 109"/>
              <a:gd name="T7" fmla="*/ 6 h 110"/>
              <a:gd name="T8" fmla="*/ 57 w 109"/>
              <a:gd name="T9" fmla="*/ 4 h 110"/>
              <a:gd name="T10" fmla="*/ 109 w 109"/>
              <a:gd name="T11" fmla="*/ 0 h 110"/>
              <a:gd name="T12" fmla="*/ 106 w 109"/>
              <a:gd name="T13" fmla="*/ 53 h 110"/>
              <a:gd name="T14" fmla="*/ 103 w 109"/>
              <a:gd name="T15" fmla="*/ 56 h 110"/>
              <a:gd name="T16" fmla="*/ 100 w 109"/>
              <a:gd name="T17" fmla="*/ 55 h 110"/>
              <a:gd name="T18" fmla="*/ 88 w 109"/>
              <a:gd name="T19" fmla="*/ 44 h 110"/>
              <a:gd name="T20" fmla="*/ 23 w 109"/>
              <a:gd name="T21" fmla="*/ 110 h 110"/>
              <a:gd name="T22" fmla="*/ 0 w 109"/>
              <a:gd name="T23" fmla="*/ 8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0" y="87"/>
                </a:moveTo>
                <a:cubicBezTo>
                  <a:pt x="66" y="21"/>
                  <a:pt x="66" y="21"/>
                  <a:pt x="66" y="21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9"/>
                  <a:pt x="53" y="7"/>
                  <a:pt x="54" y="6"/>
                </a:cubicBezTo>
                <a:cubicBezTo>
                  <a:pt x="54" y="5"/>
                  <a:pt x="55" y="4"/>
                  <a:pt x="57" y="4"/>
                </a:cubicBezTo>
                <a:cubicBezTo>
                  <a:pt x="109" y="0"/>
                  <a:pt x="109" y="0"/>
                  <a:pt x="109" y="0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54"/>
                  <a:pt x="105" y="56"/>
                  <a:pt x="103" y="56"/>
                </a:cubicBezTo>
                <a:cubicBezTo>
                  <a:pt x="102" y="57"/>
                  <a:pt x="101" y="56"/>
                  <a:pt x="100" y="55"/>
                </a:cubicBezTo>
                <a:cubicBezTo>
                  <a:pt x="88" y="44"/>
                  <a:pt x="88" y="44"/>
                  <a:pt x="88" y="44"/>
                </a:cubicBezTo>
                <a:cubicBezTo>
                  <a:pt x="23" y="110"/>
                  <a:pt x="23" y="110"/>
                  <a:pt x="23" y="110"/>
                </a:cubicBezTo>
                <a:lnTo>
                  <a:pt x="0" y="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4"/>
          <p:cNvSpPr>
            <a:spLocks/>
          </p:cNvSpPr>
          <p:nvPr/>
        </p:nvSpPr>
        <p:spPr bwMode="auto">
          <a:xfrm>
            <a:off x="4980392" y="2958907"/>
            <a:ext cx="130175" cy="130175"/>
          </a:xfrm>
          <a:custGeom>
            <a:avLst/>
            <a:gdLst>
              <a:gd name="T0" fmla="*/ 0 w 41"/>
              <a:gd name="T1" fmla="*/ 18 h 41"/>
              <a:gd name="T2" fmla="*/ 18 w 41"/>
              <a:gd name="T3" fmla="*/ 0 h 41"/>
              <a:gd name="T4" fmla="*/ 26 w 41"/>
              <a:gd name="T5" fmla="*/ 15 h 41"/>
              <a:gd name="T6" fmla="*/ 41 w 41"/>
              <a:gd name="T7" fmla="*/ 23 h 41"/>
              <a:gd name="T8" fmla="*/ 23 w 41"/>
              <a:gd name="T9" fmla="*/ 41 h 41"/>
              <a:gd name="T10" fmla="*/ 0 w 41"/>
              <a:gd name="T11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18"/>
                </a:moveTo>
                <a:cubicBezTo>
                  <a:pt x="18" y="0"/>
                  <a:pt x="18" y="0"/>
                  <a:pt x="18" y="0"/>
                </a:cubicBezTo>
                <a:cubicBezTo>
                  <a:pt x="19" y="5"/>
                  <a:pt x="21" y="11"/>
                  <a:pt x="26" y="15"/>
                </a:cubicBezTo>
                <a:cubicBezTo>
                  <a:pt x="30" y="19"/>
                  <a:pt x="35" y="22"/>
                  <a:pt x="41" y="23"/>
                </a:cubicBezTo>
                <a:cubicBezTo>
                  <a:pt x="23" y="41"/>
                  <a:pt x="23" y="41"/>
                  <a:pt x="23" y="41"/>
                </a:cubicBezTo>
                <a:lnTo>
                  <a:pt x="0" y="18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15"/>
          <p:cNvSpPr>
            <a:spLocks/>
          </p:cNvSpPr>
          <p:nvPr/>
        </p:nvSpPr>
        <p:spPr bwMode="auto">
          <a:xfrm>
            <a:off x="3840566" y="2606482"/>
            <a:ext cx="1651000" cy="1622425"/>
          </a:xfrm>
          <a:custGeom>
            <a:avLst/>
            <a:gdLst>
              <a:gd name="T0" fmla="*/ 385 w 520"/>
              <a:gd name="T1" fmla="*/ 87 h 511"/>
              <a:gd name="T2" fmla="*/ 324 w 520"/>
              <a:gd name="T3" fmla="*/ 26 h 511"/>
              <a:gd name="T4" fmla="*/ 260 w 520"/>
              <a:gd name="T5" fmla="*/ 0 h 511"/>
              <a:gd name="T6" fmla="*/ 196 w 520"/>
              <a:gd name="T7" fmla="*/ 26 h 511"/>
              <a:gd name="T8" fmla="*/ 35 w 520"/>
              <a:gd name="T9" fmla="*/ 187 h 511"/>
              <a:gd name="T10" fmla="*/ 35 w 520"/>
              <a:gd name="T11" fmla="*/ 315 h 511"/>
              <a:gd name="T12" fmla="*/ 196 w 520"/>
              <a:gd name="T13" fmla="*/ 475 h 511"/>
              <a:gd name="T14" fmla="*/ 324 w 520"/>
              <a:gd name="T15" fmla="*/ 475 h 511"/>
              <a:gd name="T16" fmla="*/ 484 w 520"/>
              <a:gd name="T17" fmla="*/ 315 h 511"/>
              <a:gd name="T18" fmla="*/ 484 w 520"/>
              <a:gd name="T19" fmla="*/ 187 h 511"/>
              <a:gd name="T20" fmla="*/ 423 w 520"/>
              <a:gd name="T21" fmla="*/ 126 h 511"/>
              <a:gd name="T22" fmla="*/ 411 w 520"/>
              <a:gd name="T23" fmla="*/ 139 h 511"/>
              <a:gd name="T24" fmla="*/ 372 w 520"/>
              <a:gd name="T25" fmla="*/ 139 h 511"/>
              <a:gd name="T26" fmla="*/ 372 w 520"/>
              <a:gd name="T27" fmla="*/ 100 h 511"/>
              <a:gd name="T28" fmla="*/ 385 w 520"/>
              <a:gd name="T29" fmla="*/ 8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0" h="511">
                <a:moveTo>
                  <a:pt x="385" y="87"/>
                </a:moveTo>
                <a:cubicBezTo>
                  <a:pt x="324" y="26"/>
                  <a:pt x="324" y="26"/>
                  <a:pt x="324" y="26"/>
                </a:cubicBezTo>
                <a:cubicBezTo>
                  <a:pt x="307" y="9"/>
                  <a:pt x="284" y="0"/>
                  <a:pt x="260" y="0"/>
                </a:cubicBezTo>
                <a:cubicBezTo>
                  <a:pt x="236" y="0"/>
                  <a:pt x="213" y="9"/>
                  <a:pt x="196" y="26"/>
                </a:cubicBezTo>
                <a:cubicBezTo>
                  <a:pt x="35" y="187"/>
                  <a:pt x="35" y="187"/>
                  <a:pt x="35" y="187"/>
                </a:cubicBezTo>
                <a:cubicBezTo>
                  <a:pt x="0" y="222"/>
                  <a:pt x="0" y="280"/>
                  <a:pt x="35" y="315"/>
                </a:cubicBezTo>
                <a:cubicBezTo>
                  <a:pt x="196" y="475"/>
                  <a:pt x="196" y="475"/>
                  <a:pt x="196" y="475"/>
                </a:cubicBezTo>
                <a:cubicBezTo>
                  <a:pt x="231" y="511"/>
                  <a:pt x="288" y="511"/>
                  <a:pt x="324" y="475"/>
                </a:cubicBezTo>
                <a:cubicBezTo>
                  <a:pt x="484" y="315"/>
                  <a:pt x="484" y="315"/>
                  <a:pt x="484" y="315"/>
                </a:cubicBezTo>
                <a:cubicBezTo>
                  <a:pt x="520" y="280"/>
                  <a:pt x="520" y="222"/>
                  <a:pt x="484" y="187"/>
                </a:cubicBezTo>
                <a:cubicBezTo>
                  <a:pt x="423" y="126"/>
                  <a:pt x="423" y="126"/>
                  <a:pt x="423" y="126"/>
                </a:cubicBezTo>
                <a:cubicBezTo>
                  <a:pt x="411" y="139"/>
                  <a:pt x="411" y="139"/>
                  <a:pt x="411" y="139"/>
                </a:cubicBezTo>
                <a:cubicBezTo>
                  <a:pt x="400" y="149"/>
                  <a:pt x="383" y="149"/>
                  <a:pt x="372" y="139"/>
                </a:cubicBezTo>
                <a:cubicBezTo>
                  <a:pt x="361" y="128"/>
                  <a:pt x="361" y="111"/>
                  <a:pt x="372" y="100"/>
                </a:cubicBezTo>
                <a:lnTo>
                  <a:pt x="385" y="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16"/>
          <p:cNvSpPr>
            <a:spLocks/>
          </p:cNvSpPr>
          <p:nvPr/>
        </p:nvSpPr>
        <p:spPr bwMode="auto">
          <a:xfrm>
            <a:off x="5196292" y="3933632"/>
            <a:ext cx="346075" cy="346075"/>
          </a:xfrm>
          <a:custGeom>
            <a:avLst/>
            <a:gdLst>
              <a:gd name="T0" fmla="*/ 86 w 109"/>
              <a:gd name="T1" fmla="*/ 109 h 109"/>
              <a:gd name="T2" fmla="*/ 20 w 109"/>
              <a:gd name="T3" fmla="*/ 43 h 109"/>
              <a:gd name="T4" fmla="*/ 9 w 109"/>
              <a:gd name="T5" fmla="*/ 55 h 109"/>
              <a:gd name="T6" fmla="*/ 5 w 109"/>
              <a:gd name="T7" fmla="*/ 55 h 109"/>
              <a:gd name="T8" fmla="*/ 3 w 109"/>
              <a:gd name="T9" fmla="*/ 52 h 109"/>
              <a:gd name="T10" fmla="*/ 0 w 109"/>
              <a:gd name="T11" fmla="*/ 0 h 109"/>
              <a:gd name="T12" fmla="*/ 52 w 109"/>
              <a:gd name="T13" fmla="*/ 3 h 109"/>
              <a:gd name="T14" fmla="*/ 55 w 109"/>
              <a:gd name="T15" fmla="*/ 5 h 109"/>
              <a:gd name="T16" fmla="*/ 54 w 109"/>
              <a:gd name="T17" fmla="*/ 9 h 109"/>
              <a:gd name="T18" fmla="*/ 43 w 109"/>
              <a:gd name="T19" fmla="*/ 20 h 109"/>
              <a:gd name="T20" fmla="*/ 109 w 109"/>
              <a:gd name="T21" fmla="*/ 86 h 109"/>
              <a:gd name="T22" fmla="*/ 86 w 109"/>
              <a:gd name="T23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86" y="109"/>
                </a:moveTo>
                <a:cubicBezTo>
                  <a:pt x="20" y="43"/>
                  <a:pt x="20" y="43"/>
                  <a:pt x="20" y="4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7" y="56"/>
                  <a:pt x="5" y="55"/>
                </a:cubicBezTo>
                <a:cubicBezTo>
                  <a:pt x="4" y="55"/>
                  <a:pt x="3" y="54"/>
                  <a:pt x="3" y="52"/>
                </a:cubicBezTo>
                <a:cubicBezTo>
                  <a:pt x="0" y="0"/>
                  <a:pt x="0" y="0"/>
                  <a:pt x="0" y="0"/>
                </a:cubicBezTo>
                <a:cubicBezTo>
                  <a:pt x="52" y="3"/>
                  <a:pt x="52" y="3"/>
                  <a:pt x="52" y="3"/>
                </a:cubicBezTo>
                <a:cubicBezTo>
                  <a:pt x="54" y="3"/>
                  <a:pt x="55" y="4"/>
                  <a:pt x="55" y="5"/>
                </a:cubicBezTo>
                <a:cubicBezTo>
                  <a:pt x="56" y="7"/>
                  <a:pt x="55" y="8"/>
                  <a:pt x="54" y="9"/>
                </a:cubicBezTo>
                <a:cubicBezTo>
                  <a:pt x="43" y="20"/>
                  <a:pt x="43" y="20"/>
                  <a:pt x="43" y="20"/>
                </a:cubicBezTo>
                <a:cubicBezTo>
                  <a:pt x="109" y="86"/>
                  <a:pt x="109" y="86"/>
                  <a:pt x="109" y="86"/>
                </a:cubicBezTo>
                <a:lnTo>
                  <a:pt x="86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17"/>
          <p:cNvSpPr>
            <a:spLocks/>
          </p:cNvSpPr>
          <p:nvPr/>
        </p:nvSpPr>
        <p:spPr bwMode="auto">
          <a:xfrm>
            <a:off x="5412192" y="4149532"/>
            <a:ext cx="130175" cy="130175"/>
          </a:xfrm>
          <a:custGeom>
            <a:avLst/>
            <a:gdLst>
              <a:gd name="T0" fmla="*/ 18 w 41"/>
              <a:gd name="T1" fmla="*/ 41 h 41"/>
              <a:gd name="T2" fmla="*/ 0 w 41"/>
              <a:gd name="T3" fmla="*/ 23 h 41"/>
              <a:gd name="T4" fmla="*/ 15 w 41"/>
              <a:gd name="T5" fmla="*/ 15 h 41"/>
              <a:gd name="T6" fmla="*/ 23 w 41"/>
              <a:gd name="T7" fmla="*/ 0 h 41"/>
              <a:gd name="T8" fmla="*/ 41 w 41"/>
              <a:gd name="T9" fmla="*/ 18 h 41"/>
              <a:gd name="T10" fmla="*/ 18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18" y="41"/>
                </a:moveTo>
                <a:cubicBezTo>
                  <a:pt x="0" y="23"/>
                  <a:pt x="0" y="23"/>
                  <a:pt x="0" y="23"/>
                </a:cubicBezTo>
                <a:cubicBezTo>
                  <a:pt x="5" y="22"/>
                  <a:pt x="11" y="20"/>
                  <a:pt x="15" y="15"/>
                </a:cubicBezTo>
                <a:cubicBezTo>
                  <a:pt x="19" y="11"/>
                  <a:pt x="22" y="6"/>
                  <a:pt x="23" y="0"/>
                </a:cubicBezTo>
                <a:cubicBezTo>
                  <a:pt x="41" y="18"/>
                  <a:pt x="41" y="18"/>
                  <a:pt x="41" y="18"/>
                </a:cubicBezTo>
                <a:lnTo>
                  <a:pt x="18" y="41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18"/>
          <p:cNvSpPr>
            <a:spLocks/>
          </p:cNvSpPr>
          <p:nvPr/>
        </p:nvSpPr>
        <p:spPr bwMode="auto">
          <a:xfrm>
            <a:off x="5059767" y="3768531"/>
            <a:ext cx="1622425" cy="1651000"/>
          </a:xfrm>
          <a:custGeom>
            <a:avLst/>
            <a:gdLst>
              <a:gd name="T0" fmla="*/ 87 w 511"/>
              <a:gd name="T1" fmla="*/ 135 h 520"/>
              <a:gd name="T2" fmla="*/ 26 w 511"/>
              <a:gd name="T3" fmla="*/ 196 h 520"/>
              <a:gd name="T4" fmla="*/ 0 w 511"/>
              <a:gd name="T5" fmla="*/ 260 h 520"/>
              <a:gd name="T6" fmla="*/ 26 w 511"/>
              <a:gd name="T7" fmla="*/ 324 h 520"/>
              <a:gd name="T8" fmla="*/ 187 w 511"/>
              <a:gd name="T9" fmla="*/ 485 h 520"/>
              <a:gd name="T10" fmla="*/ 315 w 511"/>
              <a:gd name="T11" fmla="*/ 485 h 520"/>
              <a:gd name="T12" fmla="*/ 475 w 511"/>
              <a:gd name="T13" fmla="*/ 324 h 520"/>
              <a:gd name="T14" fmla="*/ 475 w 511"/>
              <a:gd name="T15" fmla="*/ 196 h 520"/>
              <a:gd name="T16" fmla="*/ 315 w 511"/>
              <a:gd name="T17" fmla="*/ 36 h 520"/>
              <a:gd name="T18" fmla="*/ 187 w 511"/>
              <a:gd name="T19" fmla="*/ 36 h 520"/>
              <a:gd name="T20" fmla="*/ 126 w 511"/>
              <a:gd name="T21" fmla="*/ 96 h 520"/>
              <a:gd name="T22" fmla="*/ 139 w 511"/>
              <a:gd name="T23" fmla="*/ 109 h 520"/>
              <a:gd name="T24" fmla="*/ 139 w 511"/>
              <a:gd name="T25" fmla="*/ 148 h 520"/>
              <a:gd name="T26" fmla="*/ 100 w 511"/>
              <a:gd name="T27" fmla="*/ 148 h 520"/>
              <a:gd name="T28" fmla="*/ 87 w 511"/>
              <a:gd name="T29" fmla="*/ 135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1" h="520">
                <a:moveTo>
                  <a:pt x="87" y="135"/>
                </a:moveTo>
                <a:cubicBezTo>
                  <a:pt x="26" y="196"/>
                  <a:pt x="26" y="196"/>
                  <a:pt x="26" y="196"/>
                </a:cubicBezTo>
                <a:cubicBezTo>
                  <a:pt x="9" y="213"/>
                  <a:pt x="0" y="236"/>
                  <a:pt x="0" y="260"/>
                </a:cubicBezTo>
                <a:cubicBezTo>
                  <a:pt x="0" y="284"/>
                  <a:pt x="9" y="307"/>
                  <a:pt x="26" y="324"/>
                </a:cubicBezTo>
                <a:cubicBezTo>
                  <a:pt x="187" y="485"/>
                  <a:pt x="187" y="485"/>
                  <a:pt x="187" y="485"/>
                </a:cubicBezTo>
                <a:cubicBezTo>
                  <a:pt x="222" y="520"/>
                  <a:pt x="280" y="520"/>
                  <a:pt x="315" y="485"/>
                </a:cubicBezTo>
                <a:cubicBezTo>
                  <a:pt x="475" y="324"/>
                  <a:pt x="475" y="324"/>
                  <a:pt x="475" y="324"/>
                </a:cubicBezTo>
                <a:cubicBezTo>
                  <a:pt x="511" y="289"/>
                  <a:pt x="511" y="231"/>
                  <a:pt x="475" y="196"/>
                </a:cubicBezTo>
                <a:cubicBezTo>
                  <a:pt x="315" y="36"/>
                  <a:pt x="315" y="36"/>
                  <a:pt x="315" y="36"/>
                </a:cubicBezTo>
                <a:cubicBezTo>
                  <a:pt x="280" y="0"/>
                  <a:pt x="222" y="0"/>
                  <a:pt x="187" y="3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49" y="120"/>
                  <a:pt x="149" y="137"/>
                  <a:pt x="139" y="148"/>
                </a:cubicBezTo>
                <a:cubicBezTo>
                  <a:pt x="128" y="159"/>
                  <a:pt x="111" y="159"/>
                  <a:pt x="100" y="148"/>
                </a:cubicBezTo>
                <a:lnTo>
                  <a:pt x="87" y="13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9"/>
          <p:cNvSpPr>
            <a:spLocks/>
          </p:cNvSpPr>
          <p:nvPr/>
        </p:nvSpPr>
        <p:spPr bwMode="auto">
          <a:xfrm>
            <a:off x="6386917" y="3717732"/>
            <a:ext cx="346075" cy="346075"/>
          </a:xfrm>
          <a:custGeom>
            <a:avLst/>
            <a:gdLst>
              <a:gd name="T0" fmla="*/ 109 w 109"/>
              <a:gd name="T1" fmla="*/ 23 h 109"/>
              <a:gd name="T2" fmla="*/ 43 w 109"/>
              <a:gd name="T3" fmla="*/ 89 h 109"/>
              <a:gd name="T4" fmla="*/ 55 w 109"/>
              <a:gd name="T5" fmla="*/ 100 h 109"/>
              <a:gd name="T6" fmla="*/ 55 w 109"/>
              <a:gd name="T7" fmla="*/ 104 h 109"/>
              <a:gd name="T8" fmla="*/ 52 w 109"/>
              <a:gd name="T9" fmla="*/ 106 h 109"/>
              <a:gd name="T10" fmla="*/ 0 w 109"/>
              <a:gd name="T11" fmla="*/ 109 h 109"/>
              <a:gd name="T12" fmla="*/ 3 w 109"/>
              <a:gd name="T13" fmla="*/ 57 h 109"/>
              <a:gd name="T14" fmla="*/ 6 w 109"/>
              <a:gd name="T15" fmla="*/ 54 h 109"/>
              <a:gd name="T16" fmla="*/ 9 w 109"/>
              <a:gd name="T17" fmla="*/ 55 h 109"/>
              <a:gd name="T18" fmla="*/ 21 w 109"/>
              <a:gd name="T19" fmla="*/ 66 h 109"/>
              <a:gd name="T20" fmla="*/ 86 w 109"/>
              <a:gd name="T21" fmla="*/ 0 h 109"/>
              <a:gd name="T22" fmla="*/ 109 w 109"/>
              <a:gd name="T23" fmla="*/ 2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109" y="23"/>
                </a:moveTo>
                <a:cubicBezTo>
                  <a:pt x="43" y="89"/>
                  <a:pt x="43" y="89"/>
                  <a:pt x="43" y="89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6" y="101"/>
                  <a:pt x="56" y="102"/>
                  <a:pt x="55" y="104"/>
                </a:cubicBezTo>
                <a:cubicBezTo>
                  <a:pt x="55" y="105"/>
                  <a:pt x="54" y="106"/>
                  <a:pt x="52" y="106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5"/>
                  <a:pt x="4" y="54"/>
                  <a:pt x="6" y="54"/>
                </a:cubicBezTo>
                <a:cubicBezTo>
                  <a:pt x="7" y="53"/>
                  <a:pt x="8" y="54"/>
                  <a:pt x="9" y="55"/>
                </a:cubicBezTo>
                <a:cubicBezTo>
                  <a:pt x="21" y="66"/>
                  <a:pt x="21" y="66"/>
                  <a:pt x="21" y="66"/>
                </a:cubicBezTo>
                <a:cubicBezTo>
                  <a:pt x="86" y="0"/>
                  <a:pt x="86" y="0"/>
                  <a:pt x="86" y="0"/>
                </a:cubicBezTo>
                <a:lnTo>
                  <a:pt x="109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0"/>
          <p:cNvSpPr>
            <a:spLocks/>
          </p:cNvSpPr>
          <p:nvPr/>
        </p:nvSpPr>
        <p:spPr bwMode="auto">
          <a:xfrm>
            <a:off x="6602817" y="3717732"/>
            <a:ext cx="130175" cy="130175"/>
          </a:xfrm>
          <a:custGeom>
            <a:avLst/>
            <a:gdLst>
              <a:gd name="T0" fmla="*/ 41 w 41"/>
              <a:gd name="T1" fmla="*/ 23 h 41"/>
              <a:gd name="T2" fmla="*/ 23 w 41"/>
              <a:gd name="T3" fmla="*/ 41 h 41"/>
              <a:gd name="T4" fmla="*/ 15 w 41"/>
              <a:gd name="T5" fmla="*/ 26 h 41"/>
              <a:gd name="T6" fmla="*/ 0 w 41"/>
              <a:gd name="T7" fmla="*/ 18 h 41"/>
              <a:gd name="T8" fmla="*/ 18 w 41"/>
              <a:gd name="T9" fmla="*/ 0 h 41"/>
              <a:gd name="T10" fmla="*/ 41 w 41"/>
              <a:gd name="T1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41" y="23"/>
                </a:moveTo>
                <a:cubicBezTo>
                  <a:pt x="23" y="41"/>
                  <a:pt x="23" y="41"/>
                  <a:pt x="23" y="41"/>
                </a:cubicBezTo>
                <a:cubicBezTo>
                  <a:pt x="22" y="35"/>
                  <a:pt x="20" y="30"/>
                  <a:pt x="15" y="26"/>
                </a:cubicBezTo>
                <a:cubicBezTo>
                  <a:pt x="11" y="22"/>
                  <a:pt x="6" y="19"/>
                  <a:pt x="0" y="18"/>
                </a:cubicBezTo>
                <a:cubicBezTo>
                  <a:pt x="18" y="0"/>
                  <a:pt x="18" y="0"/>
                  <a:pt x="18" y="0"/>
                </a:cubicBezTo>
                <a:lnTo>
                  <a:pt x="41" y="23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21"/>
          <p:cNvSpPr>
            <a:spLocks/>
          </p:cNvSpPr>
          <p:nvPr/>
        </p:nvSpPr>
        <p:spPr bwMode="auto">
          <a:xfrm>
            <a:off x="6221816" y="2577907"/>
            <a:ext cx="1651000" cy="1622425"/>
          </a:xfrm>
          <a:custGeom>
            <a:avLst/>
            <a:gdLst>
              <a:gd name="T0" fmla="*/ 135 w 520"/>
              <a:gd name="T1" fmla="*/ 424 h 511"/>
              <a:gd name="T2" fmla="*/ 196 w 520"/>
              <a:gd name="T3" fmla="*/ 484 h 511"/>
              <a:gd name="T4" fmla="*/ 260 w 520"/>
              <a:gd name="T5" fmla="*/ 511 h 511"/>
              <a:gd name="T6" fmla="*/ 324 w 520"/>
              <a:gd name="T7" fmla="*/ 484 h 511"/>
              <a:gd name="T8" fmla="*/ 485 w 520"/>
              <a:gd name="T9" fmla="*/ 324 h 511"/>
              <a:gd name="T10" fmla="*/ 485 w 520"/>
              <a:gd name="T11" fmla="*/ 196 h 511"/>
              <a:gd name="T12" fmla="*/ 324 w 520"/>
              <a:gd name="T13" fmla="*/ 35 h 511"/>
              <a:gd name="T14" fmla="*/ 196 w 520"/>
              <a:gd name="T15" fmla="*/ 35 h 511"/>
              <a:gd name="T16" fmla="*/ 36 w 520"/>
              <a:gd name="T17" fmla="*/ 196 h 511"/>
              <a:gd name="T18" fmla="*/ 36 w 520"/>
              <a:gd name="T19" fmla="*/ 324 h 511"/>
              <a:gd name="T20" fmla="*/ 97 w 520"/>
              <a:gd name="T21" fmla="*/ 385 h 511"/>
              <a:gd name="T22" fmla="*/ 109 w 520"/>
              <a:gd name="T23" fmla="*/ 372 h 511"/>
              <a:gd name="T24" fmla="*/ 148 w 520"/>
              <a:gd name="T25" fmla="*/ 372 h 511"/>
              <a:gd name="T26" fmla="*/ 148 w 520"/>
              <a:gd name="T27" fmla="*/ 411 h 511"/>
              <a:gd name="T28" fmla="*/ 135 w 520"/>
              <a:gd name="T29" fmla="*/ 424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0" h="511">
                <a:moveTo>
                  <a:pt x="135" y="424"/>
                </a:moveTo>
                <a:cubicBezTo>
                  <a:pt x="196" y="484"/>
                  <a:pt x="196" y="484"/>
                  <a:pt x="196" y="484"/>
                </a:cubicBezTo>
                <a:cubicBezTo>
                  <a:pt x="213" y="501"/>
                  <a:pt x="236" y="511"/>
                  <a:pt x="260" y="511"/>
                </a:cubicBezTo>
                <a:cubicBezTo>
                  <a:pt x="284" y="511"/>
                  <a:pt x="307" y="501"/>
                  <a:pt x="324" y="484"/>
                </a:cubicBezTo>
                <a:cubicBezTo>
                  <a:pt x="485" y="324"/>
                  <a:pt x="485" y="324"/>
                  <a:pt x="485" y="324"/>
                </a:cubicBezTo>
                <a:cubicBezTo>
                  <a:pt x="520" y="289"/>
                  <a:pt x="520" y="231"/>
                  <a:pt x="485" y="196"/>
                </a:cubicBezTo>
                <a:cubicBezTo>
                  <a:pt x="324" y="35"/>
                  <a:pt x="324" y="35"/>
                  <a:pt x="324" y="35"/>
                </a:cubicBezTo>
                <a:cubicBezTo>
                  <a:pt x="289" y="0"/>
                  <a:pt x="232" y="0"/>
                  <a:pt x="196" y="35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0" y="231"/>
                  <a:pt x="0" y="289"/>
                  <a:pt x="36" y="324"/>
                </a:cubicBezTo>
                <a:cubicBezTo>
                  <a:pt x="97" y="385"/>
                  <a:pt x="97" y="385"/>
                  <a:pt x="97" y="385"/>
                </a:cubicBezTo>
                <a:cubicBezTo>
                  <a:pt x="109" y="372"/>
                  <a:pt x="109" y="372"/>
                  <a:pt x="109" y="372"/>
                </a:cubicBezTo>
                <a:cubicBezTo>
                  <a:pt x="120" y="361"/>
                  <a:pt x="137" y="361"/>
                  <a:pt x="148" y="372"/>
                </a:cubicBezTo>
                <a:cubicBezTo>
                  <a:pt x="159" y="383"/>
                  <a:pt x="159" y="400"/>
                  <a:pt x="148" y="411"/>
                </a:cubicBezTo>
                <a:lnTo>
                  <a:pt x="135" y="4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26"/>
          <p:cNvSpPr>
            <a:spLocks noEditPoints="1"/>
          </p:cNvSpPr>
          <p:nvPr/>
        </p:nvSpPr>
        <p:spPr bwMode="auto">
          <a:xfrm>
            <a:off x="5599517" y="4114606"/>
            <a:ext cx="517525" cy="520700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0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8 h 164"/>
              <a:gd name="T22" fmla="*/ 10 w 163"/>
              <a:gd name="T23" fmla="*/ 153 h 164"/>
              <a:gd name="T24" fmla="*/ 25 w 163"/>
              <a:gd name="T25" fmla="*/ 157 h 164"/>
              <a:gd name="T26" fmla="*/ 69 w 163"/>
              <a:gd name="T27" fmla="*/ 114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0 h 164"/>
              <a:gd name="T38" fmla="*/ 133 w 163"/>
              <a:gd name="T39" fmla="*/ 30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0"/>
                </a:cubicBezTo>
                <a:cubicBezTo>
                  <a:pt x="137" y="54"/>
                  <a:pt x="137" y="75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8"/>
                  <a:pt x="7" y="138"/>
                  <a:pt x="7" y="138"/>
                </a:cubicBezTo>
                <a:cubicBezTo>
                  <a:pt x="7" y="138"/>
                  <a:pt x="0" y="142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0"/>
                </a:cubicBezTo>
                <a:cubicBezTo>
                  <a:pt x="84" y="12"/>
                  <a:pt x="114" y="12"/>
                  <a:pt x="133" y="30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28"/>
          <p:cNvSpPr>
            <a:spLocks noEditPoints="1"/>
          </p:cNvSpPr>
          <p:nvPr/>
        </p:nvSpPr>
        <p:spPr bwMode="auto">
          <a:xfrm>
            <a:off x="4481916" y="2958906"/>
            <a:ext cx="368300" cy="463550"/>
          </a:xfrm>
          <a:custGeom>
            <a:avLst/>
            <a:gdLst>
              <a:gd name="T0" fmla="*/ 206 w 232"/>
              <a:gd name="T1" fmla="*/ 26 h 292"/>
              <a:gd name="T2" fmla="*/ 206 w 232"/>
              <a:gd name="T3" fmla="*/ 0 h 292"/>
              <a:gd name="T4" fmla="*/ 0 w 232"/>
              <a:gd name="T5" fmla="*/ 0 h 292"/>
              <a:gd name="T6" fmla="*/ 0 w 232"/>
              <a:gd name="T7" fmla="*/ 266 h 292"/>
              <a:gd name="T8" fmla="*/ 26 w 232"/>
              <a:gd name="T9" fmla="*/ 266 h 292"/>
              <a:gd name="T10" fmla="*/ 26 w 232"/>
              <a:gd name="T11" fmla="*/ 292 h 292"/>
              <a:gd name="T12" fmla="*/ 232 w 232"/>
              <a:gd name="T13" fmla="*/ 292 h 292"/>
              <a:gd name="T14" fmla="*/ 232 w 232"/>
              <a:gd name="T15" fmla="*/ 26 h 292"/>
              <a:gd name="T16" fmla="*/ 206 w 232"/>
              <a:gd name="T17" fmla="*/ 26 h 292"/>
              <a:gd name="T18" fmla="*/ 14 w 232"/>
              <a:gd name="T19" fmla="*/ 252 h 292"/>
              <a:gd name="T20" fmla="*/ 14 w 232"/>
              <a:gd name="T21" fmla="*/ 14 h 292"/>
              <a:gd name="T22" fmla="*/ 192 w 232"/>
              <a:gd name="T23" fmla="*/ 14 h 292"/>
              <a:gd name="T24" fmla="*/ 192 w 232"/>
              <a:gd name="T25" fmla="*/ 190 h 292"/>
              <a:gd name="T26" fmla="*/ 130 w 232"/>
              <a:gd name="T27" fmla="*/ 190 h 292"/>
              <a:gd name="T28" fmla="*/ 130 w 232"/>
              <a:gd name="T29" fmla="*/ 252 h 292"/>
              <a:gd name="T30" fmla="*/ 14 w 232"/>
              <a:gd name="T31" fmla="*/ 252 h 292"/>
              <a:gd name="T32" fmla="*/ 216 w 232"/>
              <a:gd name="T33" fmla="*/ 278 h 292"/>
              <a:gd name="T34" fmla="*/ 40 w 232"/>
              <a:gd name="T35" fmla="*/ 278 h 292"/>
              <a:gd name="T36" fmla="*/ 40 w 232"/>
              <a:gd name="T37" fmla="*/ 266 h 292"/>
              <a:gd name="T38" fmla="*/ 138 w 232"/>
              <a:gd name="T39" fmla="*/ 266 h 292"/>
              <a:gd name="T40" fmla="*/ 206 w 232"/>
              <a:gd name="T41" fmla="*/ 198 h 292"/>
              <a:gd name="T42" fmla="*/ 206 w 232"/>
              <a:gd name="T43" fmla="*/ 40 h 292"/>
              <a:gd name="T44" fmla="*/ 216 w 232"/>
              <a:gd name="T45" fmla="*/ 40 h 292"/>
              <a:gd name="T46" fmla="*/ 216 w 232"/>
              <a:gd name="T47" fmla="*/ 278 h 292"/>
              <a:gd name="T48" fmla="*/ 166 w 232"/>
              <a:gd name="T49" fmla="*/ 48 h 292"/>
              <a:gd name="T50" fmla="*/ 38 w 232"/>
              <a:gd name="T51" fmla="*/ 48 h 292"/>
              <a:gd name="T52" fmla="*/ 38 w 232"/>
              <a:gd name="T53" fmla="*/ 66 h 292"/>
              <a:gd name="T54" fmla="*/ 166 w 232"/>
              <a:gd name="T55" fmla="*/ 66 h 292"/>
              <a:gd name="T56" fmla="*/ 166 w 232"/>
              <a:gd name="T57" fmla="*/ 48 h 292"/>
              <a:gd name="T58" fmla="*/ 166 w 232"/>
              <a:gd name="T59" fmla="*/ 84 h 292"/>
              <a:gd name="T60" fmla="*/ 38 w 232"/>
              <a:gd name="T61" fmla="*/ 84 h 292"/>
              <a:gd name="T62" fmla="*/ 38 w 232"/>
              <a:gd name="T63" fmla="*/ 102 h 292"/>
              <a:gd name="T64" fmla="*/ 166 w 232"/>
              <a:gd name="T65" fmla="*/ 102 h 292"/>
              <a:gd name="T66" fmla="*/ 166 w 232"/>
              <a:gd name="T67" fmla="*/ 84 h 292"/>
              <a:gd name="T68" fmla="*/ 166 w 232"/>
              <a:gd name="T69" fmla="*/ 120 h 292"/>
              <a:gd name="T70" fmla="*/ 38 w 232"/>
              <a:gd name="T71" fmla="*/ 120 h 292"/>
              <a:gd name="T72" fmla="*/ 38 w 232"/>
              <a:gd name="T73" fmla="*/ 138 h 292"/>
              <a:gd name="T74" fmla="*/ 166 w 232"/>
              <a:gd name="T75" fmla="*/ 138 h 292"/>
              <a:gd name="T76" fmla="*/ 166 w 232"/>
              <a:gd name="T77" fmla="*/ 120 h 292"/>
              <a:gd name="T78" fmla="*/ 38 w 232"/>
              <a:gd name="T79" fmla="*/ 174 h 292"/>
              <a:gd name="T80" fmla="*/ 102 w 232"/>
              <a:gd name="T81" fmla="*/ 174 h 292"/>
              <a:gd name="T82" fmla="*/ 102 w 232"/>
              <a:gd name="T83" fmla="*/ 156 h 292"/>
              <a:gd name="T84" fmla="*/ 38 w 232"/>
              <a:gd name="T85" fmla="*/ 156 h 292"/>
              <a:gd name="T86" fmla="*/ 38 w 232"/>
              <a:gd name="T87" fmla="*/ 17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92">
                <a:moveTo>
                  <a:pt x="206" y="26"/>
                </a:moveTo>
                <a:lnTo>
                  <a:pt x="206" y="0"/>
                </a:lnTo>
                <a:lnTo>
                  <a:pt x="0" y="0"/>
                </a:lnTo>
                <a:lnTo>
                  <a:pt x="0" y="266"/>
                </a:lnTo>
                <a:lnTo>
                  <a:pt x="26" y="266"/>
                </a:lnTo>
                <a:lnTo>
                  <a:pt x="26" y="292"/>
                </a:lnTo>
                <a:lnTo>
                  <a:pt x="232" y="292"/>
                </a:lnTo>
                <a:lnTo>
                  <a:pt x="232" y="26"/>
                </a:lnTo>
                <a:lnTo>
                  <a:pt x="206" y="26"/>
                </a:lnTo>
                <a:close/>
                <a:moveTo>
                  <a:pt x="14" y="252"/>
                </a:moveTo>
                <a:lnTo>
                  <a:pt x="14" y="14"/>
                </a:lnTo>
                <a:lnTo>
                  <a:pt x="192" y="14"/>
                </a:lnTo>
                <a:lnTo>
                  <a:pt x="192" y="190"/>
                </a:lnTo>
                <a:lnTo>
                  <a:pt x="130" y="190"/>
                </a:lnTo>
                <a:lnTo>
                  <a:pt x="130" y="252"/>
                </a:lnTo>
                <a:lnTo>
                  <a:pt x="14" y="252"/>
                </a:lnTo>
                <a:close/>
                <a:moveTo>
                  <a:pt x="216" y="278"/>
                </a:moveTo>
                <a:lnTo>
                  <a:pt x="40" y="278"/>
                </a:lnTo>
                <a:lnTo>
                  <a:pt x="40" y="266"/>
                </a:lnTo>
                <a:lnTo>
                  <a:pt x="138" y="266"/>
                </a:lnTo>
                <a:lnTo>
                  <a:pt x="206" y="198"/>
                </a:lnTo>
                <a:lnTo>
                  <a:pt x="206" y="40"/>
                </a:lnTo>
                <a:lnTo>
                  <a:pt x="216" y="40"/>
                </a:lnTo>
                <a:lnTo>
                  <a:pt x="216" y="278"/>
                </a:lnTo>
                <a:close/>
                <a:moveTo>
                  <a:pt x="166" y="48"/>
                </a:moveTo>
                <a:lnTo>
                  <a:pt x="38" y="48"/>
                </a:lnTo>
                <a:lnTo>
                  <a:pt x="38" y="66"/>
                </a:lnTo>
                <a:lnTo>
                  <a:pt x="166" y="66"/>
                </a:lnTo>
                <a:lnTo>
                  <a:pt x="166" y="48"/>
                </a:lnTo>
                <a:close/>
                <a:moveTo>
                  <a:pt x="166" y="84"/>
                </a:moveTo>
                <a:lnTo>
                  <a:pt x="38" y="84"/>
                </a:lnTo>
                <a:lnTo>
                  <a:pt x="38" y="102"/>
                </a:lnTo>
                <a:lnTo>
                  <a:pt x="166" y="102"/>
                </a:lnTo>
                <a:lnTo>
                  <a:pt x="166" y="84"/>
                </a:lnTo>
                <a:close/>
                <a:moveTo>
                  <a:pt x="166" y="120"/>
                </a:moveTo>
                <a:lnTo>
                  <a:pt x="38" y="120"/>
                </a:lnTo>
                <a:lnTo>
                  <a:pt x="38" y="138"/>
                </a:lnTo>
                <a:lnTo>
                  <a:pt x="166" y="138"/>
                </a:lnTo>
                <a:lnTo>
                  <a:pt x="166" y="120"/>
                </a:lnTo>
                <a:close/>
                <a:moveTo>
                  <a:pt x="38" y="174"/>
                </a:moveTo>
                <a:lnTo>
                  <a:pt x="102" y="174"/>
                </a:lnTo>
                <a:lnTo>
                  <a:pt x="102" y="156"/>
                </a:lnTo>
                <a:lnTo>
                  <a:pt x="38" y="156"/>
                </a:lnTo>
                <a:lnTo>
                  <a:pt x="38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29"/>
          <p:cNvSpPr>
            <a:spLocks noEditPoints="1"/>
          </p:cNvSpPr>
          <p:nvPr/>
        </p:nvSpPr>
        <p:spPr bwMode="auto">
          <a:xfrm>
            <a:off x="6820305" y="2952556"/>
            <a:ext cx="454025" cy="450850"/>
          </a:xfrm>
          <a:custGeom>
            <a:avLst/>
            <a:gdLst>
              <a:gd name="T0" fmla="*/ 50 w 143"/>
              <a:gd name="T1" fmla="*/ 85 h 142"/>
              <a:gd name="T2" fmla="*/ 93 w 143"/>
              <a:gd name="T3" fmla="*/ 85 h 142"/>
              <a:gd name="T4" fmla="*/ 103 w 143"/>
              <a:gd name="T5" fmla="*/ 78 h 142"/>
              <a:gd name="T6" fmla="*/ 40 w 143"/>
              <a:gd name="T7" fmla="*/ 78 h 142"/>
              <a:gd name="T8" fmla="*/ 50 w 143"/>
              <a:gd name="T9" fmla="*/ 85 h 142"/>
              <a:gd name="T10" fmla="*/ 70 w 143"/>
              <a:gd name="T11" fmla="*/ 98 h 142"/>
              <a:gd name="T12" fmla="*/ 73 w 143"/>
              <a:gd name="T13" fmla="*/ 98 h 142"/>
              <a:gd name="T14" fmla="*/ 82 w 143"/>
              <a:gd name="T15" fmla="*/ 92 h 142"/>
              <a:gd name="T16" fmla="*/ 60 w 143"/>
              <a:gd name="T17" fmla="*/ 92 h 142"/>
              <a:gd name="T18" fmla="*/ 70 w 143"/>
              <a:gd name="T19" fmla="*/ 98 h 142"/>
              <a:gd name="T20" fmla="*/ 29 w 143"/>
              <a:gd name="T21" fmla="*/ 70 h 142"/>
              <a:gd name="T22" fmla="*/ 30 w 143"/>
              <a:gd name="T23" fmla="*/ 71 h 142"/>
              <a:gd name="T24" fmla="*/ 113 w 143"/>
              <a:gd name="T25" fmla="*/ 71 h 142"/>
              <a:gd name="T26" fmla="*/ 114 w 143"/>
              <a:gd name="T27" fmla="*/ 70 h 142"/>
              <a:gd name="T28" fmla="*/ 114 w 143"/>
              <a:gd name="T29" fmla="*/ 65 h 142"/>
              <a:gd name="T30" fmla="*/ 29 w 143"/>
              <a:gd name="T31" fmla="*/ 65 h 142"/>
              <a:gd name="T32" fmla="*/ 29 w 143"/>
              <a:gd name="T33" fmla="*/ 70 h 142"/>
              <a:gd name="T34" fmla="*/ 139 w 143"/>
              <a:gd name="T35" fmla="*/ 44 h 142"/>
              <a:gd name="T36" fmla="*/ 76 w 143"/>
              <a:gd name="T37" fmla="*/ 2 h 142"/>
              <a:gd name="T38" fmla="*/ 66 w 143"/>
              <a:gd name="T39" fmla="*/ 2 h 142"/>
              <a:gd name="T40" fmla="*/ 4 w 143"/>
              <a:gd name="T41" fmla="*/ 44 h 142"/>
              <a:gd name="T42" fmla="*/ 0 w 143"/>
              <a:gd name="T43" fmla="*/ 52 h 142"/>
              <a:gd name="T44" fmla="*/ 0 w 143"/>
              <a:gd name="T45" fmla="*/ 133 h 142"/>
              <a:gd name="T46" fmla="*/ 9 w 143"/>
              <a:gd name="T47" fmla="*/ 142 h 142"/>
              <a:gd name="T48" fmla="*/ 134 w 143"/>
              <a:gd name="T49" fmla="*/ 142 h 142"/>
              <a:gd name="T50" fmla="*/ 143 w 143"/>
              <a:gd name="T51" fmla="*/ 133 h 142"/>
              <a:gd name="T52" fmla="*/ 143 w 143"/>
              <a:gd name="T53" fmla="*/ 52 h 142"/>
              <a:gd name="T54" fmla="*/ 139 w 143"/>
              <a:gd name="T55" fmla="*/ 44 h 142"/>
              <a:gd name="T56" fmla="*/ 134 w 143"/>
              <a:gd name="T57" fmla="*/ 65 h 142"/>
              <a:gd name="T58" fmla="*/ 71 w 143"/>
              <a:gd name="T59" fmla="*/ 107 h 142"/>
              <a:gd name="T60" fmla="*/ 9 w 143"/>
              <a:gd name="T61" fmla="*/ 65 h 142"/>
              <a:gd name="T62" fmla="*/ 9 w 143"/>
              <a:gd name="T63" fmla="*/ 56 h 142"/>
              <a:gd name="T64" fmla="*/ 13 w 143"/>
              <a:gd name="T65" fmla="*/ 52 h 142"/>
              <a:gd name="T66" fmla="*/ 129 w 143"/>
              <a:gd name="T67" fmla="*/ 52 h 142"/>
              <a:gd name="T68" fmla="*/ 134 w 143"/>
              <a:gd name="T69" fmla="*/ 56 h 142"/>
              <a:gd name="T70" fmla="*/ 134 w 143"/>
              <a:gd name="T7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3" h="142">
                <a:moveTo>
                  <a:pt x="50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40" y="78"/>
                  <a:pt x="40" y="78"/>
                  <a:pt x="40" y="78"/>
                </a:cubicBezTo>
                <a:lnTo>
                  <a:pt x="50" y="85"/>
                </a:lnTo>
                <a:close/>
                <a:moveTo>
                  <a:pt x="70" y="98"/>
                </a:moveTo>
                <a:cubicBezTo>
                  <a:pt x="73" y="98"/>
                  <a:pt x="73" y="98"/>
                  <a:pt x="73" y="98"/>
                </a:cubicBezTo>
                <a:cubicBezTo>
                  <a:pt x="82" y="92"/>
                  <a:pt x="82" y="92"/>
                  <a:pt x="82" y="92"/>
                </a:cubicBezTo>
                <a:cubicBezTo>
                  <a:pt x="60" y="92"/>
                  <a:pt x="60" y="92"/>
                  <a:pt x="60" y="92"/>
                </a:cubicBezTo>
                <a:lnTo>
                  <a:pt x="70" y="98"/>
                </a:lnTo>
                <a:close/>
                <a:moveTo>
                  <a:pt x="29" y="70"/>
                </a:moveTo>
                <a:cubicBezTo>
                  <a:pt x="30" y="71"/>
                  <a:pt x="30" y="71"/>
                  <a:pt x="30" y="71"/>
                </a:cubicBezTo>
                <a:cubicBezTo>
                  <a:pt x="113" y="71"/>
                  <a:pt x="113" y="71"/>
                  <a:pt x="113" y="71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65"/>
                  <a:pt x="114" y="65"/>
                  <a:pt x="114" y="65"/>
                </a:cubicBezTo>
                <a:cubicBezTo>
                  <a:pt x="29" y="65"/>
                  <a:pt x="29" y="65"/>
                  <a:pt x="29" y="65"/>
                </a:cubicBezTo>
                <a:lnTo>
                  <a:pt x="29" y="70"/>
                </a:lnTo>
                <a:close/>
                <a:moveTo>
                  <a:pt x="139" y="44"/>
                </a:moveTo>
                <a:cubicBezTo>
                  <a:pt x="76" y="2"/>
                  <a:pt x="76" y="2"/>
                  <a:pt x="76" y="2"/>
                </a:cubicBezTo>
                <a:cubicBezTo>
                  <a:pt x="73" y="0"/>
                  <a:pt x="69" y="0"/>
                  <a:pt x="66" y="2"/>
                </a:cubicBezTo>
                <a:cubicBezTo>
                  <a:pt x="4" y="44"/>
                  <a:pt x="4" y="44"/>
                  <a:pt x="4" y="44"/>
                </a:cubicBezTo>
                <a:cubicBezTo>
                  <a:pt x="1" y="46"/>
                  <a:pt x="0" y="49"/>
                  <a:pt x="0" y="52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38"/>
                  <a:pt x="4" y="142"/>
                  <a:pt x="9" y="142"/>
                </a:cubicBezTo>
                <a:cubicBezTo>
                  <a:pt x="134" y="142"/>
                  <a:pt x="134" y="142"/>
                  <a:pt x="134" y="142"/>
                </a:cubicBezTo>
                <a:cubicBezTo>
                  <a:pt x="139" y="142"/>
                  <a:pt x="143" y="138"/>
                  <a:pt x="143" y="133"/>
                </a:cubicBezTo>
                <a:cubicBezTo>
                  <a:pt x="143" y="52"/>
                  <a:pt x="143" y="52"/>
                  <a:pt x="143" y="52"/>
                </a:cubicBezTo>
                <a:cubicBezTo>
                  <a:pt x="143" y="49"/>
                  <a:pt x="142" y="46"/>
                  <a:pt x="139" y="44"/>
                </a:cubicBezTo>
                <a:close/>
                <a:moveTo>
                  <a:pt x="134" y="65"/>
                </a:moveTo>
                <a:cubicBezTo>
                  <a:pt x="71" y="107"/>
                  <a:pt x="71" y="107"/>
                  <a:pt x="71" y="107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4"/>
                  <a:pt x="11" y="52"/>
                  <a:pt x="13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32" y="52"/>
                  <a:pt x="134" y="54"/>
                  <a:pt x="134" y="56"/>
                </a:cubicBezTo>
                <a:lnTo>
                  <a:pt x="134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12"/>
          <p:cNvSpPr>
            <a:spLocks/>
          </p:cNvSpPr>
          <p:nvPr/>
        </p:nvSpPr>
        <p:spPr bwMode="auto">
          <a:xfrm>
            <a:off x="5059767" y="1415468"/>
            <a:ext cx="1622425" cy="1651000"/>
          </a:xfrm>
          <a:custGeom>
            <a:avLst/>
            <a:gdLst>
              <a:gd name="T0" fmla="*/ 424 w 511"/>
              <a:gd name="T1" fmla="*/ 384 h 520"/>
              <a:gd name="T2" fmla="*/ 485 w 511"/>
              <a:gd name="T3" fmla="*/ 324 h 520"/>
              <a:gd name="T4" fmla="*/ 511 w 511"/>
              <a:gd name="T5" fmla="*/ 260 h 520"/>
              <a:gd name="T6" fmla="*/ 485 w 511"/>
              <a:gd name="T7" fmla="*/ 195 h 520"/>
              <a:gd name="T8" fmla="*/ 324 w 511"/>
              <a:gd name="T9" fmla="*/ 35 h 520"/>
              <a:gd name="T10" fmla="*/ 196 w 511"/>
              <a:gd name="T11" fmla="*/ 35 h 520"/>
              <a:gd name="T12" fmla="*/ 36 w 511"/>
              <a:gd name="T13" fmla="*/ 195 h 520"/>
              <a:gd name="T14" fmla="*/ 36 w 511"/>
              <a:gd name="T15" fmla="*/ 324 h 520"/>
              <a:gd name="T16" fmla="*/ 196 w 511"/>
              <a:gd name="T17" fmla="*/ 484 h 520"/>
              <a:gd name="T18" fmla="*/ 324 w 511"/>
              <a:gd name="T19" fmla="*/ 484 h 520"/>
              <a:gd name="T20" fmla="*/ 385 w 511"/>
              <a:gd name="T21" fmla="*/ 423 h 520"/>
              <a:gd name="T22" fmla="*/ 372 w 511"/>
              <a:gd name="T23" fmla="*/ 411 h 520"/>
              <a:gd name="T24" fmla="*/ 372 w 511"/>
              <a:gd name="T25" fmla="*/ 372 h 520"/>
              <a:gd name="T26" fmla="*/ 411 w 511"/>
              <a:gd name="T27" fmla="*/ 372 h 520"/>
              <a:gd name="T28" fmla="*/ 424 w 511"/>
              <a:gd name="T29" fmla="*/ 38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1" h="520">
                <a:moveTo>
                  <a:pt x="424" y="384"/>
                </a:moveTo>
                <a:cubicBezTo>
                  <a:pt x="485" y="324"/>
                  <a:pt x="485" y="324"/>
                  <a:pt x="485" y="324"/>
                </a:cubicBezTo>
                <a:cubicBezTo>
                  <a:pt x="502" y="307"/>
                  <a:pt x="511" y="284"/>
                  <a:pt x="511" y="260"/>
                </a:cubicBezTo>
                <a:cubicBezTo>
                  <a:pt x="511" y="235"/>
                  <a:pt x="502" y="212"/>
                  <a:pt x="485" y="195"/>
                </a:cubicBezTo>
                <a:cubicBezTo>
                  <a:pt x="324" y="35"/>
                  <a:pt x="324" y="35"/>
                  <a:pt x="324" y="35"/>
                </a:cubicBezTo>
                <a:cubicBezTo>
                  <a:pt x="289" y="0"/>
                  <a:pt x="231" y="0"/>
                  <a:pt x="196" y="35"/>
                </a:cubicBezTo>
                <a:cubicBezTo>
                  <a:pt x="36" y="195"/>
                  <a:pt x="36" y="195"/>
                  <a:pt x="36" y="195"/>
                </a:cubicBezTo>
                <a:cubicBezTo>
                  <a:pt x="0" y="231"/>
                  <a:pt x="0" y="288"/>
                  <a:pt x="36" y="324"/>
                </a:cubicBezTo>
                <a:cubicBezTo>
                  <a:pt x="196" y="484"/>
                  <a:pt x="196" y="484"/>
                  <a:pt x="196" y="484"/>
                </a:cubicBezTo>
                <a:cubicBezTo>
                  <a:pt x="231" y="520"/>
                  <a:pt x="289" y="520"/>
                  <a:pt x="324" y="484"/>
                </a:cubicBezTo>
                <a:cubicBezTo>
                  <a:pt x="385" y="423"/>
                  <a:pt x="385" y="423"/>
                  <a:pt x="385" y="423"/>
                </a:cubicBezTo>
                <a:cubicBezTo>
                  <a:pt x="372" y="411"/>
                  <a:pt x="372" y="411"/>
                  <a:pt x="372" y="411"/>
                </a:cubicBezTo>
                <a:cubicBezTo>
                  <a:pt x="362" y="400"/>
                  <a:pt x="362" y="383"/>
                  <a:pt x="372" y="372"/>
                </a:cubicBezTo>
                <a:cubicBezTo>
                  <a:pt x="383" y="361"/>
                  <a:pt x="400" y="361"/>
                  <a:pt x="411" y="372"/>
                </a:cubicBezTo>
                <a:lnTo>
                  <a:pt x="424" y="3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27"/>
          <p:cNvSpPr>
            <a:spLocks noEditPoints="1"/>
          </p:cNvSpPr>
          <p:nvPr/>
        </p:nvSpPr>
        <p:spPr bwMode="auto">
          <a:xfrm>
            <a:off x="5693179" y="1733168"/>
            <a:ext cx="355600" cy="514350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0 w 112"/>
              <a:gd name="T15" fmla="*/ 125 h 162"/>
              <a:gd name="T16" fmla="*/ 31 w 112"/>
              <a:gd name="T17" fmla="*/ 133 h 162"/>
              <a:gd name="T18" fmla="*/ 56 w 112"/>
              <a:gd name="T19" fmla="*/ 138 h 162"/>
              <a:gd name="T20" fmla="*/ 81 w 112"/>
              <a:gd name="T21" fmla="*/ 133 h 162"/>
              <a:gd name="T22" fmla="*/ 82 w 112"/>
              <a:gd name="T23" fmla="*/ 125 h 162"/>
              <a:gd name="T24" fmla="*/ 56 w 112"/>
              <a:gd name="T25" fmla="*/ 129 h 162"/>
              <a:gd name="T26" fmla="*/ 30 w 112"/>
              <a:gd name="T27" fmla="*/ 125 h 162"/>
              <a:gd name="T28" fmla="*/ 32 w 112"/>
              <a:gd name="T29" fmla="*/ 140 h 162"/>
              <a:gd name="T30" fmla="*/ 34 w 112"/>
              <a:gd name="T31" fmla="*/ 149 h 162"/>
              <a:gd name="T32" fmla="*/ 41 w 112"/>
              <a:gd name="T33" fmla="*/ 153 h 162"/>
              <a:gd name="T34" fmla="*/ 42 w 112"/>
              <a:gd name="T35" fmla="*/ 158 h 162"/>
              <a:gd name="T36" fmla="*/ 56 w 112"/>
              <a:gd name="T37" fmla="*/ 162 h 162"/>
              <a:gd name="T38" fmla="*/ 70 w 112"/>
              <a:gd name="T39" fmla="*/ 158 h 162"/>
              <a:gd name="T40" fmla="*/ 71 w 112"/>
              <a:gd name="T41" fmla="*/ 153 h 162"/>
              <a:gd name="T42" fmla="*/ 78 w 112"/>
              <a:gd name="T43" fmla="*/ 149 h 162"/>
              <a:gd name="T44" fmla="*/ 80 w 112"/>
              <a:gd name="T45" fmla="*/ 140 h 162"/>
              <a:gd name="T46" fmla="*/ 56 w 112"/>
              <a:gd name="T47" fmla="*/ 144 h 162"/>
              <a:gd name="T48" fmla="*/ 32 w 112"/>
              <a:gd name="T49" fmla="*/ 140 h 162"/>
              <a:gd name="T50" fmla="*/ 56 w 112"/>
              <a:gd name="T51" fmla="*/ 0 h 162"/>
              <a:gd name="T52" fmla="*/ 0 w 112"/>
              <a:gd name="T53" fmla="*/ 56 h 162"/>
              <a:gd name="T54" fmla="*/ 27 w 112"/>
              <a:gd name="T55" fmla="*/ 103 h 162"/>
              <a:gd name="T56" fmla="*/ 29 w 112"/>
              <a:gd name="T57" fmla="*/ 117 h 162"/>
              <a:gd name="T58" fmla="*/ 56 w 112"/>
              <a:gd name="T59" fmla="*/ 123 h 162"/>
              <a:gd name="T60" fmla="*/ 83 w 112"/>
              <a:gd name="T61" fmla="*/ 117 h 162"/>
              <a:gd name="T62" fmla="*/ 85 w 112"/>
              <a:gd name="T63" fmla="*/ 103 h 162"/>
              <a:gd name="T64" fmla="*/ 112 w 112"/>
              <a:gd name="T65" fmla="*/ 56 h 162"/>
              <a:gd name="T66" fmla="*/ 56 w 112"/>
              <a:gd name="T67" fmla="*/ 0 h 162"/>
              <a:gd name="T68" fmla="*/ 77 w 112"/>
              <a:gd name="T69" fmla="*/ 97 h 162"/>
              <a:gd name="T70" fmla="*/ 75 w 112"/>
              <a:gd name="T71" fmla="*/ 110 h 162"/>
              <a:gd name="T72" fmla="*/ 56 w 112"/>
              <a:gd name="T73" fmla="*/ 113 h 162"/>
              <a:gd name="T74" fmla="*/ 37 w 112"/>
              <a:gd name="T75" fmla="*/ 110 h 162"/>
              <a:gd name="T76" fmla="*/ 35 w 112"/>
              <a:gd name="T77" fmla="*/ 97 h 162"/>
              <a:gd name="T78" fmla="*/ 10 w 112"/>
              <a:gd name="T79" fmla="*/ 56 h 162"/>
              <a:gd name="T80" fmla="*/ 56 w 112"/>
              <a:gd name="T81" fmla="*/ 10 h 162"/>
              <a:gd name="T82" fmla="*/ 102 w 112"/>
              <a:gd name="T83" fmla="*/ 56 h 162"/>
              <a:gd name="T84" fmla="*/ 77 w 112"/>
              <a:gd name="T85" fmla="*/ 97 h 162"/>
              <a:gd name="T86" fmla="*/ 68 w 112"/>
              <a:gd name="T87" fmla="*/ 76 h 162"/>
              <a:gd name="T88" fmla="*/ 56 w 112"/>
              <a:gd name="T89" fmla="*/ 54 h 162"/>
              <a:gd name="T90" fmla="*/ 44 w 112"/>
              <a:gd name="T91" fmla="*/ 76 h 162"/>
              <a:gd name="T92" fmla="*/ 38 w 112"/>
              <a:gd name="T93" fmla="*/ 65 h 162"/>
              <a:gd name="T94" fmla="*/ 30 w 112"/>
              <a:gd name="T95" fmla="*/ 69 h 162"/>
              <a:gd name="T96" fmla="*/ 43 w 112"/>
              <a:gd name="T97" fmla="*/ 96 h 162"/>
              <a:gd name="T98" fmla="*/ 56 w 112"/>
              <a:gd name="T99" fmla="*/ 72 h 162"/>
              <a:gd name="T100" fmla="*/ 69 w 112"/>
              <a:gd name="T101" fmla="*/ 96 h 162"/>
              <a:gd name="T102" fmla="*/ 82 w 112"/>
              <a:gd name="T103" fmla="*/ 69 h 162"/>
              <a:gd name="T104" fmla="*/ 74 w 112"/>
              <a:gd name="T105" fmla="*/ 65 h 162"/>
              <a:gd name="T106" fmla="*/ 68 w 112"/>
              <a:gd name="T107" fmla="*/ 7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1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7"/>
                  <a:pt x="38" y="23"/>
                  <a:pt x="56" y="23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3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32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1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6" y="151"/>
                  <a:pt x="78" y="149"/>
                  <a:pt x="78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8" y="144"/>
                  <a:pt x="40" y="143"/>
                  <a:pt x="32" y="140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3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3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1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  <a:moveTo>
                  <a:pt x="68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 rot="10800000" flipV="1">
            <a:off x="5209122" y="2264402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농사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 rot="10800000" flipV="1">
            <a:off x="4004209" y="3428408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모험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 rot="10800000" flipV="1">
            <a:off x="6385459" y="3428408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상호작용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10800000" flipV="1">
            <a:off x="5209122" y="4614814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꾸미기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9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 소개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컨셉 및 테마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시장 조사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레퍼런스 게임 분석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게임의 구성 요소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핵심 재미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코어 루프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2719449" y="1531917"/>
            <a:ext cx="4797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7517081" y="13472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215640" y="2179617"/>
            <a:ext cx="43014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7517081" y="1994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2788920" y="2827317"/>
            <a:ext cx="4728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7517081" y="2642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947160" y="3532311"/>
            <a:ext cx="35699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7517081" y="33476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FE5329-0B9E-C7C5-433F-7820F48A59BF}"/>
              </a:ext>
            </a:extLst>
          </p:cNvPr>
          <p:cNvCxnSpPr>
            <a:cxnSpLocks/>
          </p:cNvCxnSpPr>
          <p:nvPr/>
        </p:nvCxnSpPr>
        <p:spPr>
          <a:xfrm>
            <a:off x="3649980" y="4185856"/>
            <a:ext cx="3867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51DD2-BF5F-6721-1D8C-3B82E6DB559E}"/>
              </a:ext>
            </a:extLst>
          </p:cNvPr>
          <p:cNvSpPr txBox="1"/>
          <p:nvPr/>
        </p:nvSpPr>
        <p:spPr>
          <a:xfrm>
            <a:off x="7517081" y="4001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3D7533-D4F7-90D6-205C-052E31540590}"/>
              </a:ext>
            </a:extLst>
          </p:cNvPr>
          <p:cNvCxnSpPr>
            <a:cxnSpLocks/>
          </p:cNvCxnSpPr>
          <p:nvPr/>
        </p:nvCxnSpPr>
        <p:spPr>
          <a:xfrm>
            <a:off x="2910840" y="4861755"/>
            <a:ext cx="46062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1E8758-ACC3-644C-755B-2168082D68A0}"/>
              </a:ext>
            </a:extLst>
          </p:cNvPr>
          <p:cNvSpPr txBox="1"/>
          <p:nvPr/>
        </p:nvSpPr>
        <p:spPr>
          <a:xfrm>
            <a:off x="7517081" y="46770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5C8951-B962-80A2-E6DE-3DEA5F1FD7EB}"/>
              </a:ext>
            </a:extLst>
          </p:cNvPr>
          <p:cNvCxnSpPr>
            <a:cxnSpLocks/>
          </p:cNvCxnSpPr>
          <p:nvPr/>
        </p:nvCxnSpPr>
        <p:spPr>
          <a:xfrm>
            <a:off x="2788920" y="5551516"/>
            <a:ext cx="4728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D36404-7105-B348-78B1-DEA63C7D416E}"/>
              </a:ext>
            </a:extLst>
          </p:cNvPr>
          <p:cNvSpPr txBox="1"/>
          <p:nvPr/>
        </p:nvSpPr>
        <p:spPr>
          <a:xfrm>
            <a:off x="7517081" y="53668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6CF09-2F89-83EF-02B9-6A928E13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040DE-7F10-A1C0-0ED9-1F33291A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" y="77179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1-1 </a:t>
            </a: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경쟁은 지치는데 요소 없이 쫓기지 않고 쫓기지 않고 쉬는 느낌을 받는 게임은 없을까</a:t>
            </a:r>
            <a:r>
              <a:rPr lang="en-US" altLang="ko-KR" sz="20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일상생활에서 일과를 보내느라 힘든데 게임 에서도 노동을 하듯이 게임을 </a:t>
            </a:r>
            <a:r>
              <a:rPr lang="ko-KR" altLang="en-US" sz="2000" dirty="0" err="1"/>
              <a:t>해야할까</a:t>
            </a:r>
            <a:r>
              <a:rPr lang="en-US" altLang="ko-KR" sz="20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026" name="Picture 2" descr="자료실 -">
            <a:extLst>
              <a:ext uri="{FF2B5EF4-FFF2-40B4-BE49-F238E27FC236}">
                <a16:creationId xmlns:a16="http://schemas.microsoft.com/office/drawing/2014/main" id="{6B22DAF7-306F-5408-6967-8A111568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0" y="2748645"/>
            <a:ext cx="477774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A333B-F2A5-635E-6109-BB8F1CD8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B61B-E199-8C13-A4F3-BC848F32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1-2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경쟁요소 없이 스트레스 받지 않고 자유롭게 하고 싶은 다양한 콘텐츠가 있는 게임을 만들자</a:t>
            </a:r>
            <a:r>
              <a:rPr lang="en-US" altLang="ko-KR" sz="2000" dirty="0"/>
              <a:t>! ” </a:t>
            </a:r>
            <a:endParaRPr lang="ko-KR" altLang="en-US" sz="2000" dirty="0"/>
          </a:p>
        </p:txBody>
      </p:sp>
      <p:pic>
        <p:nvPicPr>
          <p:cNvPr id="2050" name="Picture 2" descr="자유의 여신상에 관한 재미있는 사실 10가지 - 상징적인 뉴욕 랜드마크에 관해 잘 모르는 사실들 - Go Guides">
            <a:extLst>
              <a:ext uri="{FF2B5EF4-FFF2-40B4-BE49-F238E27FC236}">
                <a16:creationId xmlns:a16="http://schemas.microsoft.com/office/drawing/2014/main" id="{F0EE153C-344A-F725-B4ED-83DCE658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30" y="2743200"/>
            <a:ext cx="411734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사회 속 다양한 게임 요소, 게임을 바라보는 사회적 시선을 알아볼 수 있었던 제8회 넷마블 게임콘서트 현장 속으로!">
            <a:extLst>
              <a:ext uri="{FF2B5EF4-FFF2-40B4-BE49-F238E27FC236}">
                <a16:creationId xmlns:a16="http://schemas.microsoft.com/office/drawing/2014/main" id="{7CFC709A-1931-C40C-BB73-56C60EFC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32" y="2743200"/>
            <a:ext cx="3830320" cy="287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977BA-3838-1531-ED59-17D076BD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및 테마 </a:t>
            </a:r>
          </a:p>
        </p:txBody>
      </p:sp>
    </p:spTree>
    <p:extLst>
      <p:ext uri="{BB962C8B-B14F-4D97-AF65-F5344CB8AC3E}">
        <p14:creationId xmlns:p14="http://schemas.microsoft.com/office/powerpoint/2010/main" val="39781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E3DC-19E7-20F8-A56F-AFFAEAEC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및 테마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3B4B2-802E-EA9C-C8EC-5D6B4501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" y="802275"/>
            <a:ext cx="8720870" cy="45028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2-1 </a:t>
            </a:r>
            <a:r>
              <a:rPr lang="ko-KR" altLang="en-US" dirty="0"/>
              <a:t>핵심 컨셉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시골에서 할 수 있는 다양한 활동을 하며 보상을 얻어 성취감을 얻을 수 있는 재미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시골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보여주며 자연을 보여주어 간접 귀농 체험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A1738E-96B9-B4FE-EC5C-01EB124B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2" y="2644193"/>
            <a:ext cx="3743325" cy="2085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FFDC01-9690-DA74-8374-C82C9539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06" y="2651797"/>
            <a:ext cx="2776971" cy="15544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3118A6-45CC-49D6-DBA9-02B3C0727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085" y="2641933"/>
            <a:ext cx="3046402" cy="15544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2F50AC-7307-938B-3F55-711635679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1218" y="2641933"/>
            <a:ext cx="916114" cy="155440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FDEAE71-FDD6-C8DB-E902-E1A6B6EEAAE5}"/>
              </a:ext>
            </a:extLst>
          </p:cNvPr>
          <p:cNvSpPr txBox="1">
            <a:spLocks/>
          </p:cNvSpPr>
          <p:nvPr/>
        </p:nvSpPr>
        <p:spPr>
          <a:xfrm>
            <a:off x="181170" y="4817496"/>
            <a:ext cx="8720870" cy="1402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시골에서 가장 대표 적인 컨텐츠인 농사 활동이다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현대인이 귀농하는 가장 큰 이유는 하나가 자연환경이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좋아서이다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E3DC-19E7-20F8-A56F-AFFAEAEC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및 테마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3B4B2-802E-EA9C-C8EC-5D6B4501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" y="924195"/>
            <a:ext cx="8720870" cy="45028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2-2 </a:t>
            </a:r>
            <a:r>
              <a:rPr lang="ko-KR" altLang="en-US" dirty="0"/>
              <a:t>그래픽 컨셉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i="0" dirty="0">
                <a:solidFill>
                  <a:srgbClr val="202124"/>
                </a:solidFill>
                <a:effectLst/>
              </a:rPr>
              <a:t>2D </a:t>
            </a:r>
            <a:r>
              <a:rPr lang="ko-KR" altLang="en-US" sz="2000" i="0" dirty="0">
                <a:solidFill>
                  <a:srgbClr val="202124"/>
                </a:solidFill>
                <a:effectLst/>
              </a:rPr>
              <a:t>도트</a:t>
            </a:r>
            <a:endParaRPr lang="en-US" altLang="ko-KR" sz="2000" i="0" dirty="0">
              <a:solidFill>
                <a:srgbClr val="202124"/>
              </a:solidFill>
              <a:effectLst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i="0" dirty="0">
                <a:solidFill>
                  <a:srgbClr val="202124"/>
                </a:solidFill>
                <a:effectLst/>
              </a:rPr>
              <a:t>귀여운 캐릭터와 선명한 화면을 보여 주어 편안한 느낌을 제공하는 능력이 </a:t>
            </a:r>
            <a:r>
              <a:rPr lang="en-US" altLang="ko-KR" sz="2000" i="0" dirty="0">
                <a:solidFill>
                  <a:srgbClr val="202124"/>
                </a:solidFill>
                <a:effectLst/>
              </a:rPr>
              <a:t>3D</a:t>
            </a:r>
            <a:r>
              <a:rPr lang="ko-KR" altLang="en-US" sz="2000" i="0" dirty="0">
                <a:solidFill>
                  <a:srgbClr val="202124"/>
                </a:solidFill>
                <a:effectLst/>
              </a:rPr>
              <a:t>에 비해서 수월하다</a:t>
            </a:r>
            <a:r>
              <a:rPr lang="en-US" altLang="ko-KR" sz="2000" i="0" dirty="0">
                <a:solidFill>
                  <a:srgbClr val="202124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5" name="Picture 2" descr="명작의 탄생3] 스타듀 밸리: 나홀로 개발 '백만장자' &lt; 온라인게임 &lt; 게임 &lt; 기사본문 - 게임톡">
            <a:extLst>
              <a:ext uri="{FF2B5EF4-FFF2-40B4-BE49-F238E27FC236}">
                <a16:creationId xmlns:a16="http://schemas.microsoft.com/office/drawing/2014/main" id="{6A8C742E-A3F0-727C-51B1-32727D9A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65" y="2842878"/>
            <a:ext cx="4065915" cy="31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AE51F4-D471-1EDE-E94D-A79C27A5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283" y="3429000"/>
            <a:ext cx="1331740" cy="19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2D58-3689-025B-3A98-3526278F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게임의 구성 요소</a:t>
            </a:r>
          </a:p>
        </p:txBody>
      </p:sp>
    </p:spTree>
    <p:extLst>
      <p:ext uri="{BB962C8B-B14F-4D97-AF65-F5344CB8AC3E}">
        <p14:creationId xmlns:p14="http://schemas.microsoft.com/office/powerpoint/2010/main" val="311599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7F64A-4649-EFC2-21CB-D75A52A4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게임의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59929-7F36-15FD-FC2D-D9F04BFE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5-1 </a:t>
            </a:r>
            <a:r>
              <a:rPr lang="ko-KR" altLang="en-US" dirty="0"/>
              <a:t>플레이어 시스템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플레이어는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돌아다니며 각 위치에 어떠한 요소가 있는지 알 수 있어야 하기 때문에 크게 </a:t>
            </a:r>
            <a:r>
              <a:rPr lang="ko-KR" altLang="en-US" sz="2000" dirty="0" err="1"/>
              <a:t>이동및</a:t>
            </a:r>
            <a:r>
              <a:rPr lang="ko-KR" altLang="en-US" sz="2000" dirty="0"/>
              <a:t> 조사 기능이 있어야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플레이어 이동 </a:t>
            </a:r>
            <a:r>
              <a:rPr lang="en-US" altLang="ko-KR" sz="2000" dirty="0"/>
              <a:t>: </a:t>
            </a:r>
            <a:r>
              <a:rPr lang="ko-KR" altLang="en-US" sz="2000" dirty="0"/>
              <a:t>플레이어는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돌아 다닐 수 있어야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타일 조사 </a:t>
            </a:r>
            <a:r>
              <a:rPr lang="en-US" altLang="ko-KR" sz="2000" dirty="0"/>
              <a:t>: </a:t>
            </a:r>
            <a:r>
              <a:rPr lang="ko-KR" altLang="en-US" sz="2000" dirty="0"/>
              <a:t>타일 기반의 맵 이기 때문에 각종 요소들이 타일에 위치해 있는데 이타일에 무슨 요소가 있는지 알아야 하기 때문에 조사할 타일 위치에 무슨 요소가 있는지 조사할 수 있는 시스템이 있어야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88EC4-1DFB-E1CB-9856-71A13792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" y="3358944"/>
            <a:ext cx="3387791" cy="2493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1E8C1-3A73-44FA-82ED-6468D50C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3429000"/>
            <a:ext cx="1085850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260A6-0CD6-DA0B-FB08-6C8D9080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997" y="3429000"/>
            <a:ext cx="1228725" cy="1095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7EBC76-BD79-EB6E-296C-B948200E0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56" y="3409950"/>
            <a:ext cx="1104900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D39CA-A12E-BB4E-0C76-3460366A4557}"/>
              </a:ext>
            </a:extLst>
          </p:cNvPr>
          <p:cNvSpPr txBox="1"/>
          <p:nvPr/>
        </p:nvSpPr>
        <p:spPr>
          <a:xfrm>
            <a:off x="5158740" y="4846320"/>
            <a:ext cx="448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타일이 그냥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흙타일인지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괭이로 밭을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정돈해놓은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타일인지 물을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뿌려놓은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타일인지 인지 할 수 있어야 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42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509</Words>
  <Application>Microsoft Office PowerPoint</Application>
  <PresentationFormat>와이드스크린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메이플스토리</vt:lpstr>
      <vt:lpstr>Office 테마</vt:lpstr>
      <vt:lpstr>Panda Village </vt:lpstr>
      <vt:lpstr>Index</vt:lpstr>
      <vt:lpstr>1. 게임 소개</vt:lpstr>
      <vt:lpstr>1. 게임 소개</vt:lpstr>
      <vt:lpstr>2. 컨셉 및 테마 </vt:lpstr>
      <vt:lpstr>2. 컨셉 및 테마 </vt:lpstr>
      <vt:lpstr>2. 컨셉 및 테마 </vt:lpstr>
      <vt:lpstr>5. 게임의 구성 요소</vt:lpstr>
      <vt:lpstr>5. 게임의 구성 요소</vt:lpstr>
      <vt:lpstr>5. 게임의 구성 요소</vt:lpstr>
      <vt:lpstr>5. 게임의 구성 요소</vt:lpstr>
      <vt:lpstr>게임의 구성요소</vt:lpstr>
      <vt:lpstr>6. 핵심 재미</vt:lpstr>
      <vt:lpstr>핵심 재미</vt:lpstr>
      <vt:lpstr>7. 코어 루프</vt:lpstr>
      <vt:lpstr>코어 루프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박 정식</cp:lastModifiedBy>
  <cp:revision>81</cp:revision>
  <dcterms:created xsi:type="dcterms:W3CDTF">2022-09-02T05:25:13Z</dcterms:created>
  <dcterms:modified xsi:type="dcterms:W3CDTF">2022-09-15T05:46:53Z</dcterms:modified>
</cp:coreProperties>
</file>