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6" r:id="rId5"/>
    <p:sldId id="265" r:id="rId6"/>
    <p:sldId id="261" r:id="rId7"/>
    <p:sldId id="262" r:id="rId8"/>
    <p:sldId id="264" r:id="rId9"/>
  </p:sldIdLst>
  <p:sldSz cx="12192000" cy="6858000"/>
  <p:notesSz cx="6858000" cy="9144000"/>
  <p:embeddedFontLst>
    <p:embeddedFont>
      <p:font typeface="메이플스토리" panose="02000300000000000000" pitchFamily="2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A31-0D01-42EA-994F-3AB24D48C1DC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7397-5AC9-4295-BD7C-DE2D28C9C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2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4F1BE8-8807-6A34-7101-76C2943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08" y="1710613"/>
            <a:ext cx="10515600" cy="1769512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589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9261-6D21-47B2-8D2E-F51E6AD78FEB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A96B-1A08-4BE7-B375-A48BB7F70F1D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9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B146-2D5A-471B-9104-B286F95F5A58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8C69-38CB-A62F-0E1A-B4E6C710D4E3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2EB5E-A5F1-B9A9-B94A-1FB4BAD26603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70" y="23153"/>
            <a:ext cx="10515600" cy="7794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0" y="924195"/>
            <a:ext cx="10515600" cy="4351338"/>
          </a:xfrm>
        </p:spPr>
        <p:txBody>
          <a:bodyPr/>
          <a:lstStyle>
            <a:lvl1pPr>
              <a:defRPr sz="24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  <a:lvl2pPr>
              <a:defRPr sz="18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2pPr>
            <a:lvl3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3pPr>
            <a:lvl4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4pPr>
            <a:lvl5pPr>
              <a:defRPr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48D-52D1-492A-AC55-A1863A2FFC7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F4BD0-BACA-5242-E8FD-D9E5B558771C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334322C-5A4B-84C0-9610-9941321200F0}"/>
              </a:ext>
            </a:extLst>
          </p:cNvPr>
          <p:cNvSpPr txBox="1">
            <a:spLocks/>
          </p:cNvSpPr>
          <p:nvPr userDrawn="1"/>
        </p:nvSpPr>
        <p:spPr>
          <a:xfrm>
            <a:off x="93446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3071-4371-4F06-BB49-80D50B4DD0B7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91AF-7B18-4941-A6B4-F3681F4060F1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62910-8C08-005E-A122-DD6B6BF6BC65}"/>
              </a:ext>
            </a:extLst>
          </p:cNvPr>
          <p:cNvSpPr/>
          <p:nvPr userDrawn="1"/>
        </p:nvSpPr>
        <p:spPr>
          <a:xfrm>
            <a:off x="0" y="1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EB5077-AF88-0C23-A44A-760D1846E65B}"/>
              </a:ext>
            </a:extLst>
          </p:cNvPr>
          <p:cNvSpPr/>
          <p:nvPr userDrawn="1"/>
        </p:nvSpPr>
        <p:spPr>
          <a:xfrm>
            <a:off x="0" y="6145078"/>
            <a:ext cx="12192000" cy="712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E22-DB96-46B0-A328-08BA69541519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460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F08E63D7-F486-47E2-99B0-C40360DEFED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51241-897E-F979-9A65-532EBFEA5BA9}"/>
              </a:ext>
            </a:extLst>
          </p:cNvPr>
          <p:cNvSpPr txBox="1"/>
          <p:nvPr userDrawn="1"/>
        </p:nvSpPr>
        <p:spPr>
          <a:xfrm>
            <a:off x="0" y="62508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Panda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김현정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박상익</a:t>
            </a:r>
            <a:r>
              <a:rPr lang="en-US" altLang="ko-KR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박정식</a:t>
            </a:r>
          </a:p>
        </p:txBody>
      </p:sp>
    </p:spTree>
    <p:extLst>
      <p:ext uri="{BB962C8B-B14F-4D97-AF65-F5344CB8AC3E}">
        <p14:creationId xmlns:p14="http://schemas.microsoft.com/office/powerpoint/2010/main" val="17106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9B99-2073-4FAF-91A5-991F6904E7E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3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EF65-2C8F-4174-9DDE-0E8624841DF4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0967-A451-4886-AFF5-9EA93B59F493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048E-4A53-40F4-95EA-581542E3313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4EFA-2A44-402C-9449-FA945D09B5E7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63D7-F486-47E2-99B0-C40360DEF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440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>Panda Village</a:t>
            </a:r>
            <a: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  <a:t/>
            </a:r>
            <a:br>
              <a:rPr lang="ko-KR" altLang="en-US" dirty="0">
                <a:latin typeface="메이플스토리" panose="02000800000000000000" pitchFamily="2" charset="-127"/>
                <a:ea typeface="메이플스토리" panose="02000800000000000000" pitchFamily="2" charset="-127"/>
              </a:rPr>
            </a:br>
            <a:endParaRPr lang="ko-KR" altLang="en-US" dirty="0"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1D6D7-3B3C-9CDE-0E0B-8CCD7036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1079329" y="1140031"/>
            <a:ext cx="9277438" cy="476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1.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게임 소개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2.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컨셉 및 테마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3.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시장 조사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4.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레퍼런스 게임 분석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5.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게임의 구성 요소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6.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핵심 재미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latin typeface="메이플스토리" panose="02000300000000000000" charset="-127"/>
                <a:ea typeface="메이플스토리" panose="02000300000000000000" charset="-127"/>
              </a:rPr>
              <a:t>7. </a:t>
            </a:r>
            <a:r>
              <a:rPr lang="ko-KR" altLang="en-US" dirty="0">
                <a:latin typeface="메이플스토리" panose="02000300000000000000" charset="-127"/>
                <a:ea typeface="메이플스토리" panose="02000300000000000000" charset="-127"/>
              </a:rPr>
              <a:t>코어 루프</a:t>
            </a:r>
            <a:endParaRPr lang="en-US" altLang="ko-KR" dirty="0">
              <a:latin typeface="메이플스토리" panose="02000300000000000000" charset="-127"/>
              <a:ea typeface="메이플스토리" panose="02000300000000000000" charset="-127"/>
            </a:endParaRPr>
          </a:p>
          <a:p>
            <a:pPr algn="l" fontAlgn="base">
              <a:lnSpc>
                <a:spcPct val="150000"/>
              </a:lnSpc>
            </a:pPr>
            <a:endParaRPr lang="ko-KR" altLang="en-US" dirty="0">
              <a:latin typeface="메이플스토리" panose="02000300000000000000" charset="-127"/>
              <a:ea typeface="메이플스토리" panose="02000300000000000000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26274" y="154268"/>
            <a:ext cx="3426823" cy="492278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altLang="ko-KR" sz="30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Index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2005FD-1161-E0A7-D23E-BBF53B79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63D7-F486-47E2-99B0-C40360DEFEDA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F248-624D-1704-D522-83648A2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게임의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목축 시스템</a:t>
            </a:r>
            <a:endParaRPr lang="en-US" altLang="ko-KR" dirty="0" smtClean="0"/>
          </a:p>
          <a:p>
            <a:r>
              <a:rPr lang="ko-KR" altLang="en-US" dirty="0" smtClean="0"/>
              <a:t>가축들을 구매해서 기르고 생산품을 획득할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6" y="1978624"/>
            <a:ext cx="845938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F248-624D-1704-D522-83648A2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핵심 재미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4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재미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5117" y="4854956"/>
            <a:ext cx="3600000" cy="1800000"/>
          </a:xfrm>
        </p:spPr>
        <p:txBody>
          <a:bodyPr/>
          <a:lstStyle/>
          <a:p>
            <a:r>
              <a:rPr lang="ko-KR" altLang="en-US" dirty="0" smtClean="0"/>
              <a:t>귀여운 동물들을 기르면서 자신의 목장을 키우는 재미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296134" y="4883295"/>
            <a:ext cx="36000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아이템을 수집해 황폐했던 마을을 가꾸는 재미</a:t>
            </a:r>
          </a:p>
          <a:p>
            <a:endParaRPr lang="ko-KR" altLang="en-US" dirty="0"/>
          </a:p>
        </p:txBody>
      </p:sp>
      <p:pic>
        <p:nvPicPr>
          <p:cNvPr id="1030" name="Picture 6" descr="https://t1.daumcdn.net/cfile/tistory/27346938594157E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7" y="1473944"/>
            <a:ext cx="3240000" cy="298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30777"/>
          <a:stretch/>
        </p:blipFill>
        <p:spPr>
          <a:xfrm>
            <a:off x="4476134" y="1473944"/>
            <a:ext cx="3240000" cy="13690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-1" b="16063"/>
          <a:stretch/>
        </p:blipFill>
        <p:spPr>
          <a:xfrm>
            <a:off x="4476134" y="2788878"/>
            <a:ext cx="3240000" cy="1652402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462527" y="4883295"/>
            <a:ext cx="3600000" cy="18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자신만의 텃밭을 일궈 귀농 생활을 체험하는 재미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t="7617" b="-1"/>
          <a:stretch/>
        </p:blipFill>
        <p:spPr>
          <a:xfrm>
            <a:off x="8325251" y="1473944"/>
            <a:ext cx="3239732" cy="29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F248-624D-1704-D522-83648A2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코어 루프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7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코어 루프</a:t>
            </a:r>
            <a:endParaRPr lang="ko-KR" altLang="en-US" dirty="0"/>
          </a:p>
        </p:txBody>
      </p:sp>
      <p:sp>
        <p:nvSpPr>
          <p:cNvPr id="6" name="Line 422"/>
          <p:cNvSpPr>
            <a:spLocks noChangeShapeType="1"/>
          </p:cNvSpPr>
          <p:nvPr/>
        </p:nvSpPr>
        <p:spPr bwMode="auto">
          <a:xfrm flipV="1">
            <a:off x="1951245" y="1740765"/>
            <a:ext cx="3390370" cy="6041"/>
          </a:xfrm>
          <a:prstGeom prst="line">
            <a:avLst/>
          </a:prstGeom>
          <a:noFill/>
          <a:ln w="31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23"/>
          <p:cNvSpPr>
            <a:spLocks noChangeShapeType="1"/>
          </p:cNvSpPr>
          <p:nvPr/>
        </p:nvSpPr>
        <p:spPr bwMode="auto">
          <a:xfrm>
            <a:off x="1951245" y="3792563"/>
            <a:ext cx="2154238" cy="0"/>
          </a:xfrm>
          <a:prstGeom prst="line">
            <a:avLst/>
          </a:prstGeom>
          <a:noFill/>
          <a:ln w="31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424"/>
          <p:cNvSpPr>
            <a:spLocks noChangeShapeType="1"/>
          </p:cNvSpPr>
          <p:nvPr/>
        </p:nvSpPr>
        <p:spPr bwMode="auto">
          <a:xfrm flipH="1">
            <a:off x="6301191" y="5036855"/>
            <a:ext cx="3360738" cy="0"/>
          </a:xfrm>
          <a:prstGeom prst="line">
            <a:avLst/>
          </a:prstGeom>
          <a:noFill/>
          <a:ln w="31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25"/>
          <p:cNvSpPr>
            <a:spLocks noChangeShapeType="1"/>
          </p:cNvSpPr>
          <p:nvPr/>
        </p:nvSpPr>
        <p:spPr bwMode="auto">
          <a:xfrm flipH="1">
            <a:off x="7523567" y="2959199"/>
            <a:ext cx="2138363" cy="0"/>
          </a:xfrm>
          <a:prstGeom prst="line">
            <a:avLst/>
          </a:prstGeom>
          <a:noFill/>
          <a:ln w="31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5671" y="1845231"/>
            <a:ext cx="3313242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농작물을 기른 후 수확하고</a:t>
            </a:r>
            <a:r>
              <a:rPr lang="en-US" altLang="ko-KR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가축들을 키워서 생산품들을 채취한다</a:t>
            </a:r>
            <a:r>
              <a:rPr lang="en-US" altLang="ko-KR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얻은 아이템들을 팔아 재화를 획득할 수 있다</a:t>
            </a:r>
            <a:r>
              <a:rPr lang="en-US" altLang="ko-KR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795671" y="1413428"/>
            <a:ext cx="19641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농사 및 목축</a:t>
            </a:r>
            <a:endParaRPr 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>
            <a:off x="1806379" y="1746805"/>
            <a:ext cx="180975" cy="0"/>
          </a:xfrm>
          <a:prstGeom prst="lin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671" y="3890989"/>
            <a:ext cx="2309812" cy="369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밤에 나오는 몬스터를 사냥하고 재화를 얻는다</a:t>
            </a:r>
            <a:r>
              <a:rPr lang="en-US" altLang="ko-KR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795671" y="3459186"/>
            <a:ext cx="19641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 사냥</a:t>
            </a:r>
            <a:endParaRPr 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1806379" y="3792563"/>
            <a:ext cx="180975" cy="0"/>
          </a:xfrm>
          <a:prstGeom prst="lin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0800000" flipV="1">
            <a:off x="7853325" y="2427391"/>
            <a:ext cx="1964178" cy="36907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ts val="1400"/>
              </a:lnSpc>
            </a:pP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주민들과 대화하고</a:t>
            </a:r>
            <a:r>
              <a:rPr lang="en-US" altLang="ko-KR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15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ts val="1400"/>
              </a:lnSpc>
            </a:pP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아이템을 선물할 수 있다</a:t>
            </a:r>
            <a:r>
              <a:rPr lang="en-US" altLang="ko-KR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sz="1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10800000" flipV="1">
            <a:off x="7853325" y="3030968"/>
            <a:ext cx="19641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주민들과 상호작용</a:t>
            </a:r>
            <a:endParaRPr 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H="1" flipV="1">
            <a:off x="9636529" y="2959199"/>
            <a:ext cx="180975" cy="0"/>
          </a:xfrm>
          <a:prstGeom prst="lin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7774260" y="4613117"/>
            <a:ext cx="2043243" cy="35907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ts val="1400"/>
              </a:lnSpc>
            </a:pP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농장 건축물을 짓거나 </a:t>
            </a:r>
            <a:endParaRPr lang="en-US" altLang="ko-KR" sz="1500" dirty="0" smtClean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>
              <a:lnSpc>
                <a:spcPts val="1400"/>
              </a:lnSpc>
            </a:pP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부서진 </a:t>
            </a: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마을을 </a:t>
            </a: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고칠 수 </a:t>
            </a:r>
            <a:r>
              <a:rPr lang="ko-KR" altLang="en-US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있다</a:t>
            </a:r>
            <a:r>
              <a:rPr lang="en-US" altLang="ko-KR" sz="15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sz="1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10800000" flipV="1">
            <a:off x="7853325" y="5108624"/>
            <a:ext cx="19641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b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농장과 마을 꾸미기</a:t>
            </a:r>
            <a:endParaRPr 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9636529" y="5036855"/>
            <a:ext cx="180975" cy="0"/>
          </a:xfrm>
          <a:prstGeom prst="line">
            <a:avLst/>
          </a:prstGeom>
          <a:noFill/>
          <a:ln w="25400" cap="rnd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10"/>
          <p:cNvSpPr>
            <a:spLocks/>
          </p:cNvSpPr>
          <p:nvPr/>
        </p:nvSpPr>
        <p:spPr bwMode="auto">
          <a:xfrm>
            <a:off x="6171017" y="2527107"/>
            <a:ext cx="346075" cy="346075"/>
          </a:xfrm>
          <a:custGeom>
            <a:avLst/>
            <a:gdLst>
              <a:gd name="T0" fmla="*/ 23 w 109"/>
              <a:gd name="T1" fmla="*/ 0 h 109"/>
              <a:gd name="T2" fmla="*/ 89 w 109"/>
              <a:gd name="T3" fmla="*/ 66 h 109"/>
              <a:gd name="T4" fmla="*/ 100 w 109"/>
              <a:gd name="T5" fmla="*/ 54 h 109"/>
              <a:gd name="T6" fmla="*/ 104 w 109"/>
              <a:gd name="T7" fmla="*/ 53 h 109"/>
              <a:gd name="T8" fmla="*/ 106 w 109"/>
              <a:gd name="T9" fmla="*/ 56 h 109"/>
              <a:gd name="T10" fmla="*/ 109 w 109"/>
              <a:gd name="T11" fmla="*/ 109 h 109"/>
              <a:gd name="T12" fmla="*/ 57 w 109"/>
              <a:gd name="T13" fmla="*/ 106 h 109"/>
              <a:gd name="T14" fmla="*/ 54 w 109"/>
              <a:gd name="T15" fmla="*/ 103 h 109"/>
              <a:gd name="T16" fmla="*/ 55 w 109"/>
              <a:gd name="T17" fmla="*/ 100 h 109"/>
              <a:gd name="T18" fmla="*/ 66 w 109"/>
              <a:gd name="T19" fmla="*/ 88 h 109"/>
              <a:gd name="T20" fmla="*/ 0 w 109"/>
              <a:gd name="T21" fmla="*/ 23 h 109"/>
              <a:gd name="T22" fmla="*/ 23 w 109"/>
              <a:gd name="T23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23" y="0"/>
                </a:moveTo>
                <a:cubicBezTo>
                  <a:pt x="89" y="66"/>
                  <a:pt x="89" y="66"/>
                  <a:pt x="89" y="66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1" y="53"/>
                  <a:pt x="102" y="53"/>
                  <a:pt x="104" y="53"/>
                </a:cubicBezTo>
                <a:cubicBezTo>
                  <a:pt x="105" y="54"/>
                  <a:pt x="106" y="55"/>
                  <a:pt x="106" y="56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5" y="105"/>
                  <a:pt x="54" y="105"/>
                  <a:pt x="54" y="103"/>
                </a:cubicBezTo>
                <a:cubicBezTo>
                  <a:pt x="53" y="102"/>
                  <a:pt x="54" y="101"/>
                  <a:pt x="55" y="100"/>
                </a:cubicBezTo>
                <a:cubicBezTo>
                  <a:pt x="66" y="88"/>
                  <a:pt x="66" y="88"/>
                  <a:pt x="66" y="88"/>
                </a:cubicBezTo>
                <a:cubicBezTo>
                  <a:pt x="0" y="23"/>
                  <a:pt x="0" y="23"/>
                  <a:pt x="0" y="23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11"/>
          <p:cNvSpPr>
            <a:spLocks/>
          </p:cNvSpPr>
          <p:nvPr/>
        </p:nvSpPr>
        <p:spPr bwMode="auto">
          <a:xfrm>
            <a:off x="6171017" y="2527107"/>
            <a:ext cx="130175" cy="130175"/>
          </a:xfrm>
          <a:custGeom>
            <a:avLst/>
            <a:gdLst>
              <a:gd name="T0" fmla="*/ 23 w 41"/>
              <a:gd name="T1" fmla="*/ 0 h 41"/>
              <a:gd name="T2" fmla="*/ 41 w 41"/>
              <a:gd name="T3" fmla="*/ 18 h 41"/>
              <a:gd name="T4" fmla="*/ 26 w 41"/>
              <a:gd name="T5" fmla="*/ 26 h 41"/>
              <a:gd name="T6" fmla="*/ 18 w 41"/>
              <a:gd name="T7" fmla="*/ 41 h 41"/>
              <a:gd name="T8" fmla="*/ 0 w 41"/>
              <a:gd name="T9" fmla="*/ 23 h 41"/>
              <a:gd name="T10" fmla="*/ 23 w 41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23" y="0"/>
                </a:moveTo>
                <a:cubicBezTo>
                  <a:pt x="41" y="18"/>
                  <a:pt x="41" y="18"/>
                  <a:pt x="41" y="18"/>
                </a:cubicBezTo>
                <a:cubicBezTo>
                  <a:pt x="36" y="19"/>
                  <a:pt x="30" y="21"/>
                  <a:pt x="26" y="26"/>
                </a:cubicBezTo>
                <a:cubicBezTo>
                  <a:pt x="22" y="30"/>
                  <a:pt x="19" y="35"/>
                  <a:pt x="18" y="41"/>
                </a:cubicBezTo>
                <a:cubicBezTo>
                  <a:pt x="0" y="23"/>
                  <a:pt x="0" y="23"/>
                  <a:pt x="0" y="23"/>
                </a:cubicBezTo>
                <a:lnTo>
                  <a:pt x="23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13"/>
          <p:cNvSpPr>
            <a:spLocks/>
          </p:cNvSpPr>
          <p:nvPr/>
        </p:nvSpPr>
        <p:spPr bwMode="auto">
          <a:xfrm>
            <a:off x="4980392" y="2739831"/>
            <a:ext cx="346075" cy="349250"/>
          </a:xfrm>
          <a:custGeom>
            <a:avLst/>
            <a:gdLst>
              <a:gd name="T0" fmla="*/ 0 w 109"/>
              <a:gd name="T1" fmla="*/ 87 h 110"/>
              <a:gd name="T2" fmla="*/ 66 w 109"/>
              <a:gd name="T3" fmla="*/ 21 h 110"/>
              <a:gd name="T4" fmla="*/ 54 w 109"/>
              <a:gd name="T5" fmla="*/ 10 h 110"/>
              <a:gd name="T6" fmla="*/ 54 w 109"/>
              <a:gd name="T7" fmla="*/ 6 h 110"/>
              <a:gd name="T8" fmla="*/ 57 w 109"/>
              <a:gd name="T9" fmla="*/ 4 h 110"/>
              <a:gd name="T10" fmla="*/ 109 w 109"/>
              <a:gd name="T11" fmla="*/ 0 h 110"/>
              <a:gd name="T12" fmla="*/ 106 w 109"/>
              <a:gd name="T13" fmla="*/ 53 h 110"/>
              <a:gd name="T14" fmla="*/ 103 w 109"/>
              <a:gd name="T15" fmla="*/ 56 h 110"/>
              <a:gd name="T16" fmla="*/ 100 w 109"/>
              <a:gd name="T17" fmla="*/ 55 h 110"/>
              <a:gd name="T18" fmla="*/ 88 w 109"/>
              <a:gd name="T19" fmla="*/ 44 h 110"/>
              <a:gd name="T20" fmla="*/ 23 w 109"/>
              <a:gd name="T21" fmla="*/ 110 h 110"/>
              <a:gd name="T22" fmla="*/ 0 w 109"/>
              <a:gd name="T23" fmla="*/ 8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0" y="87"/>
                </a:moveTo>
                <a:cubicBezTo>
                  <a:pt x="66" y="21"/>
                  <a:pt x="66" y="21"/>
                  <a:pt x="66" y="21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9"/>
                  <a:pt x="53" y="7"/>
                  <a:pt x="54" y="6"/>
                </a:cubicBezTo>
                <a:cubicBezTo>
                  <a:pt x="54" y="5"/>
                  <a:pt x="55" y="4"/>
                  <a:pt x="57" y="4"/>
                </a:cubicBezTo>
                <a:cubicBezTo>
                  <a:pt x="109" y="0"/>
                  <a:pt x="109" y="0"/>
                  <a:pt x="109" y="0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54"/>
                  <a:pt x="105" y="56"/>
                  <a:pt x="103" y="56"/>
                </a:cubicBezTo>
                <a:cubicBezTo>
                  <a:pt x="102" y="57"/>
                  <a:pt x="101" y="56"/>
                  <a:pt x="100" y="55"/>
                </a:cubicBezTo>
                <a:cubicBezTo>
                  <a:pt x="88" y="44"/>
                  <a:pt x="88" y="44"/>
                  <a:pt x="88" y="44"/>
                </a:cubicBezTo>
                <a:cubicBezTo>
                  <a:pt x="23" y="110"/>
                  <a:pt x="23" y="110"/>
                  <a:pt x="23" y="110"/>
                </a:cubicBezTo>
                <a:lnTo>
                  <a:pt x="0" y="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4"/>
          <p:cNvSpPr>
            <a:spLocks/>
          </p:cNvSpPr>
          <p:nvPr/>
        </p:nvSpPr>
        <p:spPr bwMode="auto">
          <a:xfrm>
            <a:off x="4980392" y="2958907"/>
            <a:ext cx="130175" cy="130175"/>
          </a:xfrm>
          <a:custGeom>
            <a:avLst/>
            <a:gdLst>
              <a:gd name="T0" fmla="*/ 0 w 41"/>
              <a:gd name="T1" fmla="*/ 18 h 41"/>
              <a:gd name="T2" fmla="*/ 18 w 41"/>
              <a:gd name="T3" fmla="*/ 0 h 41"/>
              <a:gd name="T4" fmla="*/ 26 w 41"/>
              <a:gd name="T5" fmla="*/ 15 h 41"/>
              <a:gd name="T6" fmla="*/ 41 w 41"/>
              <a:gd name="T7" fmla="*/ 23 h 41"/>
              <a:gd name="T8" fmla="*/ 23 w 41"/>
              <a:gd name="T9" fmla="*/ 41 h 41"/>
              <a:gd name="T10" fmla="*/ 0 w 41"/>
              <a:gd name="T11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0" y="18"/>
                </a:moveTo>
                <a:cubicBezTo>
                  <a:pt x="18" y="0"/>
                  <a:pt x="18" y="0"/>
                  <a:pt x="18" y="0"/>
                </a:cubicBezTo>
                <a:cubicBezTo>
                  <a:pt x="19" y="5"/>
                  <a:pt x="21" y="11"/>
                  <a:pt x="26" y="15"/>
                </a:cubicBezTo>
                <a:cubicBezTo>
                  <a:pt x="30" y="19"/>
                  <a:pt x="35" y="22"/>
                  <a:pt x="41" y="23"/>
                </a:cubicBezTo>
                <a:cubicBezTo>
                  <a:pt x="23" y="41"/>
                  <a:pt x="23" y="41"/>
                  <a:pt x="23" y="41"/>
                </a:cubicBezTo>
                <a:lnTo>
                  <a:pt x="0" y="18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15"/>
          <p:cNvSpPr>
            <a:spLocks/>
          </p:cNvSpPr>
          <p:nvPr/>
        </p:nvSpPr>
        <p:spPr bwMode="auto">
          <a:xfrm>
            <a:off x="3840566" y="2606482"/>
            <a:ext cx="1651000" cy="1622425"/>
          </a:xfrm>
          <a:custGeom>
            <a:avLst/>
            <a:gdLst>
              <a:gd name="T0" fmla="*/ 385 w 520"/>
              <a:gd name="T1" fmla="*/ 87 h 511"/>
              <a:gd name="T2" fmla="*/ 324 w 520"/>
              <a:gd name="T3" fmla="*/ 26 h 511"/>
              <a:gd name="T4" fmla="*/ 260 w 520"/>
              <a:gd name="T5" fmla="*/ 0 h 511"/>
              <a:gd name="T6" fmla="*/ 196 w 520"/>
              <a:gd name="T7" fmla="*/ 26 h 511"/>
              <a:gd name="T8" fmla="*/ 35 w 520"/>
              <a:gd name="T9" fmla="*/ 187 h 511"/>
              <a:gd name="T10" fmla="*/ 35 w 520"/>
              <a:gd name="T11" fmla="*/ 315 h 511"/>
              <a:gd name="T12" fmla="*/ 196 w 520"/>
              <a:gd name="T13" fmla="*/ 475 h 511"/>
              <a:gd name="T14" fmla="*/ 324 w 520"/>
              <a:gd name="T15" fmla="*/ 475 h 511"/>
              <a:gd name="T16" fmla="*/ 484 w 520"/>
              <a:gd name="T17" fmla="*/ 315 h 511"/>
              <a:gd name="T18" fmla="*/ 484 w 520"/>
              <a:gd name="T19" fmla="*/ 187 h 511"/>
              <a:gd name="T20" fmla="*/ 423 w 520"/>
              <a:gd name="T21" fmla="*/ 126 h 511"/>
              <a:gd name="T22" fmla="*/ 411 w 520"/>
              <a:gd name="T23" fmla="*/ 139 h 511"/>
              <a:gd name="T24" fmla="*/ 372 w 520"/>
              <a:gd name="T25" fmla="*/ 139 h 511"/>
              <a:gd name="T26" fmla="*/ 372 w 520"/>
              <a:gd name="T27" fmla="*/ 100 h 511"/>
              <a:gd name="T28" fmla="*/ 385 w 520"/>
              <a:gd name="T29" fmla="*/ 8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0" h="511">
                <a:moveTo>
                  <a:pt x="385" y="87"/>
                </a:moveTo>
                <a:cubicBezTo>
                  <a:pt x="324" y="26"/>
                  <a:pt x="324" y="26"/>
                  <a:pt x="324" y="26"/>
                </a:cubicBezTo>
                <a:cubicBezTo>
                  <a:pt x="307" y="9"/>
                  <a:pt x="284" y="0"/>
                  <a:pt x="260" y="0"/>
                </a:cubicBezTo>
                <a:cubicBezTo>
                  <a:pt x="236" y="0"/>
                  <a:pt x="213" y="9"/>
                  <a:pt x="196" y="26"/>
                </a:cubicBezTo>
                <a:cubicBezTo>
                  <a:pt x="35" y="187"/>
                  <a:pt x="35" y="187"/>
                  <a:pt x="35" y="187"/>
                </a:cubicBezTo>
                <a:cubicBezTo>
                  <a:pt x="0" y="222"/>
                  <a:pt x="0" y="280"/>
                  <a:pt x="35" y="315"/>
                </a:cubicBezTo>
                <a:cubicBezTo>
                  <a:pt x="196" y="475"/>
                  <a:pt x="196" y="475"/>
                  <a:pt x="196" y="475"/>
                </a:cubicBezTo>
                <a:cubicBezTo>
                  <a:pt x="231" y="511"/>
                  <a:pt x="288" y="511"/>
                  <a:pt x="324" y="475"/>
                </a:cubicBezTo>
                <a:cubicBezTo>
                  <a:pt x="484" y="315"/>
                  <a:pt x="484" y="315"/>
                  <a:pt x="484" y="315"/>
                </a:cubicBezTo>
                <a:cubicBezTo>
                  <a:pt x="520" y="280"/>
                  <a:pt x="520" y="222"/>
                  <a:pt x="484" y="187"/>
                </a:cubicBezTo>
                <a:cubicBezTo>
                  <a:pt x="423" y="126"/>
                  <a:pt x="423" y="126"/>
                  <a:pt x="423" y="126"/>
                </a:cubicBezTo>
                <a:cubicBezTo>
                  <a:pt x="411" y="139"/>
                  <a:pt x="411" y="139"/>
                  <a:pt x="411" y="139"/>
                </a:cubicBezTo>
                <a:cubicBezTo>
                  <a:pt x="400" y="149"/>
                  <a:pt x="383" y="149"/>
                  <a:pt x="372" y="139"/>
                </a:cubicBezTo>
                <a:cubicBezTo>
                  <a:pt x="361" y="128"/>
                  <a:pt x="361" y="111"/>
                  <a:pt x="372" y="100"/>
                </a:cubicBezTo>
                <a:lnTo>
                  <a:pt x="385" y="8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16"/>
          <p:cNvSpPr>
            <a:spLocks/>
          </p:cNvSpPr>
          <p:nvPr/>
        </p:nvSpPr>
        <p:spPr bwMode="auto">
          <a:xfrm>
            <a:off x="5196292" y="3933632"/>
            <a:ext cx="346075" cy="346075"/>
          </a:xfrm>
          <a:custGeom>
            <a:avLst/>
            <a:gdLst>
              <a:gd name="T0" fmla="*/ 86 w 109"/>
              <a:gd name="T1" fmla="*/ 109 h 109"/>
              <a:gd name="T2" fmla="*/ 20 w 109"/>
              <a:gd name="T3" fmla="*/ 43 h 109"/>
              <a:gd name="T4" fmla="*/ 9 w 109"/>
              <a:gd name="T5" fmla="*/ 55 h 109"/>
              <a:gd name="T6" fmla="*/ 5 w 109"/>
              <a:gd name="T7" fmla="*/ 55 h 109"/>
              <a:gd name="T8" fmla="*/ 3 w 109"/>
              <a:gd name="T9" fmla="*/ 52 h 109"/>
              <a:gd name="T10" fmla="*/ 0 w 109"/>
              <a:gd name="T11" fmla="*/ 0 h 109"/>
              <a:gd name="T12" fmla="*/ 52 w 109"/>
              <a:gd name="T13" fmla="*/ 3 h 109"/>
              <a:gd name="T14" fmla="*/ 55 w 109"/>
              <a:gd name="T15" fmla="*/ 5 h 109"/>
              <a:gd name="T16" fmla="*/ 54 w 109"/>
              <a:gd name="T17" fmla="*/ 9 h 109"/>
              <a:gd name="T18" fmla="*/ 43 w 109"/>
              <a:gd name="T19" fmla="*/ 20 h 109"/>
              <a:gd name="T20" fmla="*/ 109 w 109"/>
              <a:gd name="T21" fmla="*/ 86 h 109"/>
              <a:gd name="T22" fmla="*/ 86 w 109"/>
              <a:gd name="T23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86" y="109"/>
                </a:moveTo>
                <a:cubicBezTo>
                  <a:pt x="20" y="43"/>
                  <a:pt x="20" y="43"/>
                  <a:pt x="20" y="43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7" y="56"/>
                  <a:pt x="5" y="55"/>
                </a:cubicBezTo>
                <a:cubicBezTo>
                  <a:pt x="4" y="55"/>
                  <a:pt x="3" y="54"/>
                  <a:pt x="3" y="52"/>
                </a:cubicBezTo>
                <a:cubicBezTo>
                  <a:pt x="0" y="0"/>
                  <a:pt x="0" y="0"/>
                  <a:pt x="0" y="0"/>
                </a:cubicBezTo>
                <a:cubicBezTo>
                  <a:pt x="52" y="3"/>
                  <a:pt x="52" y="3"/>
                  <a:pt x="52" y="3"/>
                </a:cubicBezTo>
                <a:cubicBezTo>
                  <a:pt x="54" y="3"/>
                  <a:pt x="55" y="4"/>
                  <a:pt x="55" y="5"/>
                </a:cubicBezTo>
                <a:cubicBezTo>
                  <a:pt x="56" y="7"/>
                  <a:pt x="55" y="8"/>
                  <a:pt x="54" y="9"/>
                </a:cubicBezTo>
                <a:cubicBezTo>
                  <a:pt x="43" y="20"/>
                  <a:pt x="43" y="20"/>
                  <a:pt x="43" y="20"/>
                </a:cubicBezTo>
                <a:cubicBezTo>
                  <a:pt x="109" y="86"/>
                  <a:pt x="109" y="86"/>
                  <a:pt x="109" y="86"/>
                </a:cubicBezTo>
                <a:lnTo>
                  <a:pt x="86" y="1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17"/>
          <p:cNvSpPr>
            <a:spLocks/>
          </p:cNvSpPr>
          <p:nvPr/>
        </p:nvSpPr>
        <p:spPr bwMode="auto">
          <a:xfrm>
            <a:off x="5412192" y="4149532"/>
            <a:ext cx="130175" cy="130175"/>
          </a:xfrm>
          <a:custGeom>
            <a:avLst/>
            <a:gdLst>
              <a:gd name="T0" fmla="*/ 18 w 41"/>
              <a:gd name="T1" fmla="*/ 41 h 41"/>
              <a:gd name="T2" fmla="*/ 0 w 41"/>
              <a:gd name="T3" fmla="*/ 23 h 41"/>
              <a:gd name="T4" fmla="*/ 15 w 41"/>
              <a:gd name="T5" fmla="*/ 15 h 41"/>
              <a:gd name="T6" fmla="*/ 23 w 41"/>
              <a:gd name="T7" fmla="*/ 0 h 41"/>
              <a:gd name="T8" fmla="*/ 41 w 41"/>
              <a:gd name="T9" fmla="*/ 18 h 41"/>
              <a:gd name="T10" fmla="*/ 18 w 41"/>
              <a:gd name="T1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18" y="41"/>
                </a:moveTo>
                <a:cubicBezTo>
                  <a:pt x="0" y="23"/>
                  <a:pt x="0" y="23"/>
                  <a:pt x="0" y="23"/>
                </a:cubicBezTo>
                <a:cubicBezTo>
                  <a:pt x="5" y="22"/>
                  <a:pt x="11" y="20"/>
                  <a:pt x="15" y="15"/>
                </a:cubicBezTo>
                <a:cubicBezTo>
                  <a:pt x="19" y="11"/>
                  <a:pt x="22" y="6"/>
                  <a:pt x="23" y="0"/>
                </a:cubicBezTo>
                <a:cubicBezTo>
                  <a:pt x="41" y="18"/>
                  <a:pt x="41" y="18"/>
                  <a:pt x="41" y="18"/>
                </a:cubicBezTo>
                <a:lnTo>
                  <a:pt x="18" y="41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18"/>
          <p:cNvSpPr>
            <a:spLocks/>
          </p:cNvSpPr>
          <p:nvPr/>
        </p:nvSpPr>
        <p:spPr bwMode="auto">
          <a:xfrm>
            <a:off x="5059767" y="3768531"/>
            <a:ext cx="1622425" cy="1651000"/>
          </a:xfrm>
          <a:custGeom>
            <a:avLst/>
            <a:gdLst>
              <a:gd name="T0" fmla="*/ 87 w 511"/>
              <a:gd name="T1" fmla="*/ 135 h 520"/>
              <a:gd name="T2" fmla="*/ 26 w 511"/>
              <a:gd name="T3" fmla="*/ 196 h 520"/>
              <a:gd name="T4" fmla="*/ 0 w 511"/>
              <a:gd name="T5" fmla="*/ 260 h 520"/>
              <a:gd name="T6" fmla="*/ 26 w 511"/>
              <a:gd name="T7" fmla="*/ 324 h 520"/>
              <a:gd name="T8" fmla="*/ 187 w 511"/>
              <a:gd name="T9" fmla="*/ 485 h 520"/>
              <a:gd name="T10" fmla="*/ 315 w 511"/>
              <a:gd name="T11" fmla="*/ 485 h 520"/>
              <a:gd name="T12" fmla="*/ 475 w 511"/>
              <a:gd name="T13" fmla="*/ 324 h 520"/>
              <a:gd name="T14" fmla="*/ 475 w 511"/>
              <a:gd name="T15" fmla="*/ 196 h 520"/>
              <a:gd name="T16" fmla="*/ 315 w 511"/>
              <a:gd name="T17" fmla="*/ 36 h 520"/>
              <a:gd name="T18" fmla="*/ 187 w 511"/>
              <a:gd name="T19" fmla="*/ 36 h 520"/>
              <a:gd name="T20" fmla="*/ 126 w 511"/>
              <a:gd name="T21" fmla="*/ 96 h 520"/>
              <a:gd name="T22" fmla="*/ 139 w 511"/>
              <a:gd name="T23" fmla="*/ 109 h 520"/>
              <a:gd name="T24" fmla="*/ 139 w 511"/>
              <a:gd name="T25" fmla="*/ 148 h 520"/>
              <a:gd name="T26" fmla="*/ 100 w 511"/>
              <a:gd name="T27" fmla="*/ 148 h 520"/>
              <a:gd name="T28" fmla="*/ 87 w 511"/>
              <a:gd name="T29" fmla="*/ 135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1" h="520">
                <a:moveTo>
                  <a:pt x="87" y="135"/>
                </a:moveTo>
                <a:cubicBezTo>
                  <a:pt x="26" y="196"/>
                  <a:pt x="26" y="196"/>
                  <a:pt x="26" y="196"/>
                </a:cubicBezTo>
                <a:cubicBezTo>
                  <a:pt x="9" y="213"/>
                  <a:pt x="0" y="236"/>
                  <a:pt x="0" y="260"/>
                </a:cubicBezTo>
                <a:cubicBezTo>
                  <a:pt x="0" y="284"/>
                  <a:pt x="9" y="307"/>
                  <a:pt x="26" y="324"/>
                </a:cubicBezTo>
                <a:cubicBezTo>
                  <a:pt x="187" y="485"/>
                  <a:pt x="187" y="485"/>
                  <a:pt x="187" y="485"/>
                </a:cubicBezTo>
                <a:cubicBezTo>
                  <a:pt x="222" y="520"/>
                  <a:pt x="280" y="520"/>
                  <a:pt x="315" y="485"/>
                </a:cubicBezTo>
                <a:cubicBezTo>
                  <a:pt x="475" y="324"/>
                  <a:pt x="475" y="324"/>
                  <a:pt x="475" y="324"/>
                </a:cubicBezTo>
                <a:cubicBezTo>
                  <a:pt x="511" y="289"/>
                  <a:pt x="511" y="231"/>
                  <a:pt x="475" y="196"/>
                </a:cubicBezTo>
                <a:cubicBezTo>
                  <a:pt x="315" y="36"/>
                  <a:pt x="315" y="36"/>
                  <a:pt x="315" y="36"/>
                </a:cubicBezTo>
                <a:cubicBezTo>
                  <a:pt x="280" y="0"/>
                  <a:pt x="222" y="0"/>
                  <a:pt x="187" y="3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49" y="120"/>
                  <a:pt x="149" y="137"/>
                  <a:pt x="139" y="148"/>
                </a:cubicBezTo>
                <a:cubicBezTo>
                  <a:pt x="128" y="159"/>
                  <a:pt x="111" y="159"/>
                  <a:pt x="100" y="148"/>
                </a:cubicBezTo>
                <a:lnTo>
                  <a:pt x="87" y="13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9"/>
          <p:cNvSpPr>
            <a:spLocks/>
          </p:cNvSpPr>
          <p:nvPr/>
        </p:nvSpPr>
        <p:spPr bwMode="auto">
          <a:xfrm>
            <a:off x="6386917" y="3717732"/>
            <a:ext cx="346075" cy="346075"/>
          </a:xfrm>
          <a:custGeom>
            <a:avLst/>
            <a:gdLst>
              <a:gd name="T0" fmla="*/ 109 w 109"/>
              <a:gd name="T1" fmla="*/ 23 h 109"/>
              <a:gd name="T2" fmla="*/ 43 w 109"/>
              <a:gd name="T3" fmla="*/ 89 h 109"/>
              <a:gd name="T4" fmla="*/ 55 w 109"/>
              <a:gd name="T5" fmla="*/ 100 h 109"/>
              <a:gd name="T6" fmla="*/ 55 w 109"/>
              <a:gd name="T7" fmla="*/ 104 h 109"/>
              <a:gd name="T8" fmla="*/ 52 w 109"/>
              <a:gd name="T9" fmla="*/ 106 h 109"/>
              <a:gd name="T10" fmla="*/ 0 w 109"/>
              <a:gd name="T11" fmla="*/ 109 h 109"/>
              <a:gd name="T12" fmla="*/ 3 w 109"/>
              <a:gd name="T13" fmla="*/ 57 h 109"/>
              <a:gd name="T14" fmla="*/ 6 w 109"/>
              <a:gd name="T15" fmla="*/ 54 h 109"/>
              <a:gd name="T16" fmla="*/ 9 w 109"/>
              <a:gd name="T17" fmla="*/ 55 h 109"/>
              <a:gd name="T18" fmla="*/ 21 w 109"/>
              <a:gd name="T19" fmla="*/ 66 h 109"/>
              <a:gd name="T20" fmla="*/ 86 w 109"/>
              <a:gd name="T21" fmla="*/ 0 h 109"/>
              <a:gd name="T22" fmla="*/ 109 w 109"/>
              <a:gd name="T23" fmla="*/ 2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109" y="23"/>
                </a:moveTo>
                <a:cubicBezTo>
                  <a:pt x="43" y="89"/>
                  <a:pt x="43" y="89"/>
                  <a:pt x="43" y="89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6" y="101"/>
                  <a:pt x="56" y="102"/>
                  <a:pt x="55" y="104"/>
                </a:cubicBezTo>
                <a:cubicBezTo>
                  <a:pt x="55" y="105"/>
                  <a:pt x="54" y="106"/>
                  <a:pt x="52" y="106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5"/>
                  <a:pt x="4" y="54"/>
                  <a:pt x="6" y="54"/>
                </a:cubicBezTo>
                <a:cubicBezTo>
                  <a:pt x="7" y="53"/>
                  <a:pt x="8" y="54"/>
                  <a:pt x="9" y="55"/>
                </a:cubicBezTo>
                <a:cubicBezTo>
                  <a:pt x="21" y="66"/>
                  <a:pt x="21" y="66"/>
                  <a:pt x="21" y="66"/>
                </a:cubicBezTo>
                <a:cubicBezTo>
                  <a:pt x="86" y="0"/>
                  <a:pt x="86" y="0"/>
                  <a:pt x="86" y="0"/>
                </a:cubicBezTo>
                <a:lnTo>
                  <a:pt x="109" y="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20"/>
          <p:cNvSpPr>
            <a:spLocks/>
          </p:cNvSpPr>
          <p:nvPr/>
        </p:nvSpPr>
        <p:spPr bwMode="auto">
          <a:xfrm>
            <a:off x="6602817" y="3717732"/>
            <a:ext cx="130175" cy="130175"/>
          </a:xfrm>
          <a:custGeom>
            <a:avLst/>
            <a:gdLst>
              <a:gd name="T0" fmla="*/ 41 w 41"/>
              <a:gd name="T1" fmla="*/ 23 h 41"/>
              <a:gd name="T2" fmla="*/ 23 w 41"/>
              <a:gd name="T3" fmla="*/ 41 h 41"/>
              <a:gd name="T4" fmla="*/ 15 w 41"/>
              <a:gd name="T5" fmla="*/ 26 h 41"/>
              <a:gd name="T6" fmla="*/ 0 w 41"/>
              <a:gd name="T7" fmla="*/ 18 h 41"/>
              <a:gd name="T8" fmla="*/ 18 w 41"/>
              <a:gd name="T9" fmla="*/ 0 h 41"/>
              <a:gd name="T10" fmla="*/ 41 w 41"/>
              <a:gd name="T11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1">
                <a:moveTo>
                  <a:pt x="41" y="23"/>
                </a:moveTo>
                <a:cubicBezTo>
                  <a:pt x="23" y="41"/>
                  <a:pt x="23" y="41"/>
                  <a:pt x="23" y="41"/>
                </a:cubicBezTo>
                <a:cubicBezTo>
                  <a:pt x="22" y="35"/>
                  <a:pt x="20" y="30"/>
                  <a:pt x="15" y="26"/>
                </a:cubicBezTo>
                <a:cubicBezTo>
                  <a:pt x="11" y="22"/>
                  <a:pt x="6" y="19"/>
                  <a:pt x="0" y="18"/>
                </a:cubicBezTo>
                <a:cubicBezTo>
                  <a:pt x="18" y="0"/>
                  <a:pt x="18" y="0"/>
                  <a:pt x="18" y="0"/>
                </a:cubicBezTo>
                <a:lnTo>
                  <a:pt x="41" y="23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21"/>
          <p:cNvSpPr>
            <a:spLocks/>
          </p:cNvSpPr>
          <p:nvPr/>
        </p:nvSpPr>
        <p:spPr bwMode="auto">
          <a:xfrm>
            <a:off x="6221816" y="2577907"/>
            <a:ext cx="1651000" cy="1622425"/>
          </a:xfrm>
          <a:custGeom>
            <a:avLst/>
            <a:gdLst>
              <a:gd name="T0" fmla="*/ 135 w 520"/>
              <a:gd name="T1" fmla="*/ 424 h 511"/>
              <a:gd name="T2" fmla="*/ 196 w 520"/>
              <a:gd name="T3" fmla="*/ 484 h 511"/>
              <a:gd name="T4" fmla="*/ 260 w 520"/>
              <a:gd name="T5" fmla="*/ 511 h 511"/>
              <a:gd name="T6" fmla="*/ 324 w 520"/>
              <a:gd name="T7" fmla="*/ 484 h 511"/>
              <a:gd name="T8" fmla="*/ 485 w 520"/>
              <a:gd name="T9" fmla="*/ 324 h 511"/>
              <a:gd name="T10" fmla="*/ 485 w 520"/>
              <a:gd name="T11" fmla="*/ 196 h 511"/>
              <a:gd name="T12" fmla="*/ 324 w 520"/>
              <a:gd name="T13" fmla="*/ 35 h 511"/>
              <a:gd name="T14" fmla="*/ 196 w 520"/>
              <a:gd name="T15" fmla="*/ 35 h 511"/>
              <a:gd name="T16" fmla="*/ 36 w 520"/>
              <a:gd name="T17" fmla="*/ 196 h 511"/>
              <a:gd name="T18" fmla="*/ 36 w 520"/>
              <a:gd name="T19" fmla="*/ 324 h 511"/>
              <a:gd name="T20" fmla="*/ 97 w 520"/>
              <a:gd name="T21" fmla="*/ 385 h 511"/>
              <a:gd name="T22" fmla="*/ 109 w 520"/>
              <a:gd name="T23" fmla="*/ 372 h 511"/>
              <a:gd name="T24" fmla="*/ 148 w 520"/>
              <a:gd name="T25" fmla="*/ 372 h 511"/>
              <a:gd name="T26" fmla="*/ 148 w 520"/>
              <a:gd name="T27" fmla="*/ 411 h 511"/>
              <a:gd name="T28" fmla="*/ 135 w 520"/>
              <a:gd name="T29" fmla="*/ 424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0" h="511">
                <a:moveTo>
                  <a:pt x="135" y="424"/>
                </a:moveTo>
                <a:cubicBezTo>
                  <a:pt x="196" y="484"/>
                  <a:pt x="196" y="484"/>
                  <a:pt x="196" y="484"/>
                </a:cubicBezTo>
                <a:cubicBezTo>
                  <a:pt x="213" y="501"/>
                  <a:pt x="236" y="511"/>
                  <a:pt x="260" y="511"/>
                </a:cubicBezTo>
                <a:cubicBezTo>
                  <a:pt x="284" y="511"/>
                  <a:pt x="307" y="501"/>
                  <a:pt x="324" y="484"/>
                </a:cubicBezTo>
                <a:cubicBezTo>
                  <a:pt x="485" y="324"/>
                  <a:pt x="485" y="324"/>
                  <a:pt x="485" y="324"/>
                </a:cubicBezTo>
                <a:cubicBezTo>
                  <a:pt x="520" y="289"/>
                  <a:pt x="520" y="231"/>
                  <a:pt x="485" y="196"/>
                </a:cubicBezTo>
                <a:cubicBezTo>
                  <a:pt x="324" y="35"/>
                  <a:pt x="324" y="35"/>
                  <a:pt x="324" y="35"/>
                </a:cubicBezTo>
                <a:cubicBezTo>
                  <a:pt x="289" y="0"/>
                  <a:pt x="232" y="0"/>
                  <a:pt x="196" y="35"/>
                </a:cubicBezTo>
                <a:cubicBezTo>
                  <a:pt x="36" y="196"/>
                  <a:pt x="36" y="196"/>
                  <a:pt x="36" y="196"/>
                </a:cubicBezTo>
                <a:cubicBezTo>
                  <a:pt x="0" y="231"/>
                  <a:pt x="0" y="289"/>
                  <a:pt x="36" y="324"/>
                </a:cubicBezTo>
                <a:cubicBezTo>
                  <a:pt x="97" y="385"/>
                  <a:pt x="97" y="385"/>
                  <a:pt x="97" y="385"/>
                </a:cubicBezTo>
                <a:cubicBezTo>
                  <a:pt x="109" y="372"/>
                  <a:pt x="109" y="372"/>
                  <a:pt x="109" y="372"/>
                </a:cubicBezTo>
                <a:cubicBezTo>
                  <a:pt x="120" y="361"/>
                  <a:pt x="137" y="361"/>
                  <a:pt x="148" y="372"/>
                </a:cubicBezTo>
                <a:cubicBezTo>
                  <a:pt x="159" y="383"/>
                  <a:pt x="159" y="400"/>
                  <a:pt x="148" y="411"/>
                </a:cubicBezTo>
                <a:lnTo>
                  <a:pt x="135" y="4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26"/>
          <p:cNvSpPr>
            <a:spLocks noEditPoints="1"/>
          </p:cNvSpPr>
          <p:nvPr/>
        </p:nvSpPr>
        <p:spPr bwMode="auto">
          <a:xfrm>
            <a:off x="5599517" y="4114606"/>
            <a:ext cx="517525" cy="520700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0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8 h 164"/>
              <a:gd name="T22" fmla="*/ 10 w 163"/>
              <a:gd name="T23" fmla="*/ 153 h 164"/>
              <a:gd name="T24" fmla="*/ 25 w 163"/>
              <a:gd name="T25" fmla="*/ 157 h 164"/>
              <a:gd name="T26" fmla="*/ 69 w 163"/>
              <a:gd name="T27" fmla="*/ 114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0 h 164"/>
              <a:gd name="T38" fmla="*/ 133 w 163"/>
              <a:gd name="T39" fmla="*/ 30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0"/>
                </a:cubicBezTo>
                <a:cubicBezTo>
                  <a:pt x="137" y="54"/>
                  <a:pt x="137" y="75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8"/>
                  <a:pt x="7" y="138"/>
                  <a:pt x="7" y="138"/>
                </a:cubicBezTo>
                <a:cubicBezTo>
                  <a:pt x="7" y="138"/>
                  <a:pt x="0" y="142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0"/>
                </a:cubicBezTo>
                <a:cubicBezTo>
                  <a:pt x="84" y="12"/>
                  <a:pt x="114" y="12"/>
                  <a:pt x="133" y="30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28"/>
          <p:cNvSpPr>
            <a:spLocks noEditPoints="1"/>
          </p:cNvSpPr>
          <p:nvPr/>
        </p:nvSpPr>
        <p:spPr bwMode="auto">
          <a:xfrm>
            <a:off x="4481916" y="2958906"/>
            <a:ext cx="368300" cy="463550"/>
          </a:xfrm>
          <a:custGeom>
            <a:avLst/>
            <a:gdLst>
              <a:gd name="T0" fmla="*/ 206 w 232"/>
              <a:gd name="T1" fmla="*/ 26 h 292"/>
              <a:gd name="T2" fmla="*/ 206 w 232"/>
              <a:gd name="T3" fmla="*/ 0 h 292"/>
              <a:gd name="T4" fmla="*/ 0 w 232"/>
              <a:gd name="T5" fmla="*/ 0 h 292"/>
              <a:gd name="T6" fmla="*/ 0 w 232"/>
              <a:gd name="T7" fmla="*/ 266 h 292"/>
              <a:gd name="T8" fmla="*/ 26 w 232"/>
              <a:gd name="T9" fmla="*/ 266 h 292"/>
              <a:gd name="T10" fmla="*/ 26 w 232"/>
              <a:gd name="T11" fmla="*/ 292 h 292"/>
              <a:gd name="T12" fmla="*/ 232 w 232"/>
              <a:gd name="T13" fmla="*/ 292 h 292"/>
              <a:gd name="T14" fmla="*/ 232 w 232"/>
              <a:gd name="T15" fmla="*/ 26 h 292"/>
              <a:gd name="T16" fmla="*/ 206 w 232"/>
              <a:gd name="T17" fmla="*/ 26 h 292"/>
              <a:gd name="T18" fmla="*/ 14 w 232"/>
              <a:gd name="T19" fmla="*/ 252 h 292"/>
              <a:gd name="T20" fmla="*/ 14 w 232"/>
              <a:gd name="T21" fmla="*/ 14 h 292"/>
              <a:gd name="T22" fmla="*/ 192 w 232"/>
              <a:gd name="T23" fmla="*/ 14 h 292"/>
              <a:gd name="T24" fmla="*/ 192 w 232"/>
              <a:gd name="T25" fmla="*/ 190 h 292"/>
              <a:gd name="T26" fmla="*/ 130 w 232"/>
              <a:gd name="T27" fmla="*/ 190 h 292"/>
              <a:gd name="T28" fmla="*/ 130 w 232"/>
              <a:gd name="T29" fmla="*/ 252 h 292"/>
              <a:gd name="T30" fmla="*/ 14 w 232"/>
              <a:gd name="T31" fmla="*/ 252 h 292"/>
              <a:gd name="T32" fmla="*/ 216 w 232"/>
              <a:gd name="T33" fmla="*/ 278 h 292"/>
              <a:gd name="T34" fmla="*/ 40 w 232"/>
              <a:gd name="T35" fmla="*/ 278 h 292"/>
              <a:gd name="T36" fmla="*/ 40 w 232"/>
              <a:gd name="T37" fmla="*/ 266 h 292"/>
              <a:gd name="T38" fmla="*/ 138 w 232"/>
              <a:gd name="T39" fmla="*/ 266 h 292"/>
              <a:gd name="T40" fmla="*/ 206 w 232"/>
              <a:gd name="T41" fmla="*/ 198 h 292"/>
              <a:gd name="T42" fmla="*/ 206 w 232"/>
              <a:gd name="T43" fmla="*/ 40 h 292"/>
              <a:gd name="T44" fmla="*/ 216 w 232"/>
              <a:gd name="T45" fmla="*/ 40 h 292"/>
              <a:gd name="T46" fmla="*/ 216 w 232"/>
              <a:gd name="T47" fmla="*/ 278 h 292"/>
              <a:gd name="T48" fmla="*/ 166 w 232"/>
              <a:gd name="T49" fmla="*/ 48 h 292"/>
              <a:gd name="T50" fmla="*/ 38 w 232"/>
              <a:gd name="T51" fmla="*/ 48 h 292"/>
              <a:gd name="T52" fmla="*/ 38 w 232"/>
              <a:gd name="T53" fmla="*/ 66 h 292"/>
              <a:gd name="T54" fmla="*/ 166 w 232"/>
              <a:gd name="T55" fmla="*/ 66 h 292"/>
              <a:gd name="T56" fmla="*/ 166 w 232"/>
              <a:gd name="T57" fmla="*/ 48 h 292"/>
              <a:gd name="T58" fmla="*/ 166 w 232"/>
              <a:gd name="T59" fmla="*/ 84 h 292"/>
              <a:gd name="T60" fmla="*/ 38 w 232"/>
              <a:gd name="T61" fmla="*/ 84 h 292"/>
              <a:gd name="T62" fmla="*/ 38 w 232"/>
              <a:gd name="T63" fmla="*/ 102 h 292"/>
              <a:gd name="T64" fmla="*/ 166 w 232"/>
              <a:gd name="T65" fmla="*/ 102 h 292"/>
              <a:gd name="T66" fmla="*/ 166 w 232"/>
              <a:gd name="T67" fmla="*/ 84 h 292"/>
              <a:gd name="T68" fmla="*/ 166 w 232"/>
              <a:gd name="T69" fmla="*/ 120 h 292"/>
              <a:gd name="T70" fmla="*/ 38 w 232"/>
              <a:gd name="T71" fmla="*/ 120 h 292"/>
              <a:gd name="T72" fmla="*/ 38 w 232"/>
              <a:gd name="T73" fmla="*/ 138 h 292"/>
              <a:gd name="T74" fmla="*/ 166 w 232"/>
              <a:gd name="T75" fmla="*/ 138 h 292"/>
              <a:gd name="T76" fmla="*/ 166 w 232"/>
              <a:gd name="T77" fmla="*/ 120 h 292"/>
              <a:gd name="T78" fmla="*/ 38 w 232"/>
              <a:gd name="T79" fmla="*/ 174 h 292"/>
              <a:gd name="T80" fmla="*/ 102 w 232"/>
              <a:gd name="T81" fmla="*/ 174 h 292"/>
              <a:gd name="T82" fmla="*/ 102 w 232"/>
              <a:gd name="T83" fmla="*/ 156 h 292"/>
              <a:gd name="T84" fmla="*/ 38 w 232"/>
              <a:gd name="T85" fmla="*/ 156 h 292"/>
              <a:gd name="T86" fmla="*/ 38 w 232"/>
              <a:gd name="T87" fmla="*/ 17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92">
                <a:moveTo>
                  <a:pt x="206" y="26"/>
                </a:moveTo>
                <a:lnTo>
                  <a:pt x="206" y="0"/>
                </a:lnTo>
                <a:lnTo>
                  <a:pt x="0" y="0"/>
                </a:lnTo>
                <a:lnTo>
                  <a:pt x="0" y="266"/>
                </a:lnTo>
                <a:lnTo>
                  <a:pt x="26" y="266"/>
                </a:lnTo>
                <a:lnTo>
                  <a:pt x="26" y="292"/>
                </a:lnTo>
                <a:lnTo>
                  <a:pt x="232" y="292"/>
                </a:lnTo>
                <a:lnTo>
                  <a:pt x="232" y="26"/>
                </a:lnTo>
                <a:lnTo>
                  <a:pt x="206" y="26"/>
                </a:lnTo>
                <a:close/>
                <a:moveTo>
                  <a:pt x="14" y="252"/>
                </a:moveTo>
                <a:lnTo>
                  <a:pt x="14" y="14"/>
                </a:lnTo>
                <a:lnTo>
                  <a:pt x="192" y="14"/>
                </a:lnTo>
                <a:lnTo>
                  <a:pt x="192" y="190"/>
                </a:lnTo>
                <a:lnTo>
                  <a:pt x="130" y="190"/>
                </a:lnTo>
                <a:lnTo>
                  <a:pt x="130" y="252"/>
                </a:lnTo>
                <a:lnTo>
                  <a:pt x="14" y="252"/>
                </a:lnTo>
                <a:close/>
                <a:moveTo>
                  <a:pt x="216" y="278"/>
                </a:moveTo>
                <a:lnTo>
                  <a:pt x="40" y="278"/>
                </a:lnTo>
                <a:lnTo>
                  <a:pt x="40" y="266"/>
                </a:lnTo>
                <a:lnTo>
                  <a:pt x="138" y="266"/>
                </a:lnTo>
                <a:lnTo>
                  <a:pt x="206" y="198"/>
                </a:lnTo>
                <a:lnTo>
                  <a:pt x="206" y="40"/>
                </a:lnTo>
                <a:lnTo>
                  <a:pt x="216" y="40"/>
                </a:lnTo>
                <a:lnTo>
                  <a:pt x="216" y="278"/>
                </a:lnTo>
                <a:close/>
                <a:moveTo>
                  <a:pt x="166" y="48"/>
                </a:moveTo>
                <a:lnTo>
                  <a:pt x="38" y="48"/>
                </a:lnTo>
                <a:lnTo>
                  <a:pt x="38" y="66"/>
                </a:lnTo>
                <a:lnTo>
                  <a:pt x="166" y="66"/>
                </a:lnTo>
                <a:lnTo>
                  <a:pt x="166" y="48"/>
                </a:lnTo>
                <a:close/>
                <a:moveTo>
                  <a:pt x="166" y="84"/>
                </a:moveTo>
                <a:lnTo>
                  <a:pt x="38" y="84"/>
                </a:lnTo>
                <a:lnTo>
                  <a:pt x="38" y="102"/>
                </a:lnTo>
                <a:lnTo>
                  <a:pt x="166" y="102"/>
                </a:lnTo>
                <a:lnTo>
                  <a:pt x="166" y="84"/>
                </a:lnTo>
                <a:close/>
                <a:moveTo>
                  <a:pt x="166" y="120"/>
                </a:moveTo>
                <a:lnTo>
                  <a:pt x="38" y="120"/>
                </a:lnTo>
                <a:lnTo>
                  <a:pt x="38" y="138"/>
                </a:lnTo>
                <a:lnTo>
                  <a:pt x="166" y="138"/>
                </a:lnTo>
                <a:lnTo>
                  <a:pt x="166" y="120"/>
                </a:lnTo>
                <a:close/>
                <a:moveTo>
                  <a:pt x="38" y="174"/>
                </a:moveTo>
                <a:lnTo>
                  <a:pt x="102" y="174"/>
                </a:lnTo>
                <a:lnTo>
                  <a:pt x="102" y="156"/>
                </a:lnTo>
                <a:lnTo>
                  <a:pt x="38" y="156"/>
                </a:lnTo>
                <a:lnTo>
                  <a:pt x="38" y="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29"/>
          <p:cNvSpPr>
            <a:spLocks noEditPoints="1"/>
          </p:cNvSpPr>
          <p:nvPr/>
        </p:nvSpPr>
        <p:spPr bwMode="auto">
          <a:xfrm>
            <a:off x="6820305" y="2952556"/>
            <a:ext cx="454025" cy="450850"/>
          </a:xfrm>
          <a:custGeom>
            <a:avLst/>
            <a:gdLst>
              <a:gd name="T0" fmla="*/ 50 w 143"/>
              <a:gd name="T1" fmla="*/ 85 h 142"/>
              <a:gd name="T2" fmla="*/ 93 w 143"/>
              <a:gd name="T3" fmla="*/ 85 h 142"/>
              <a:gd name="T4" fmla="*/ 103 w 143"/>
              <a:gd name="T5" fmla="*/ 78 h 142"/>
              <a:gd name="T6" fmla="*/ 40 w 143"/>
              <a:gd name="T7" fmla="*/ 78 h 142"/>
              <a:gd name="T8" fmla="*/ 50 w 143"/>
              <a:gd name="T9" fmla="*/ 85 h 142"/>
              <a:gd name="T10" fmla="*/ 70 w 143"/>
              <a:gd name="T11" fmla="*/ 98 h 142"/>
              <a:gd name="T12" fmla="*/ 73 w 143"/>
              <a:gd name="T13" fmla="*/ 98 h 142"/>
              <a:gd name="T14" fmla="*/ 82 w 143"/>
              <a:gd name="T15" fmla="*/ 92 h 142"/>
              <a:gd name="T16" fmla="*/ 60 w 143"/>
              <a:gd name="T17" fmla="*/ 92 h 142"/>
              <a:gd name="T18" fmla="*/ 70 w 143"/>
              <a:gd name="T19" fmla="*/ 98 h 142"/>
              <a:gd name="T20" fmla="*/ 29 w 143"/>
              <a:gd name="T21" fmla="*/ 70 h 142"/>
              <a:gd name="T22" fmla="*/ 30 w 143"/>
              <a:gd name="T23" fmla="*/ 71 h 142"/>
              <a:gd name="T24" fmla="*/ 113 w 143"/>
              <a:gd name="T25" fmla="*/ 71 h 142"/>
              <a:gd name="T26" fmla="*/ 114 w 143"/>
              <a:gd name="T27" fmla="*/ 70 h 142"/>
              <a:gd name="T28" fmla="*/ 114 w 143"/>
              <a:gd name="T29" fmla="*/ 65 h 142"/>
              <a:gd name="T30" fmla="*/ 29 w 143"/>
              <a:gd name="T31" fmla="*/ 65 h 142"/>
              <a:gd name="T32" fmla="*/ 29 w 143"/>
              <a:gd name="T33" fmla="*/ 70 h 142"/>
              <a:gd name="T34" fmla="*/ 139 w 143"/>
              <a:gd name="T35" fmla="*/ 44 h 142"/>
              <a:gd name="T36" fmla="*/ 76 w 143"/>
              <a:gd name="T37" fmla="*/ 2 h 142"/>
              <a:gd name="T38" fmla="*/ 66 w 143"/>
              <a:gd name="T39" fmla="*/ 2 h 142"/>
              <a:gd name="T40" fmla="*/ 4 w 143"/>
              <a:gd name="T41" fmla="*/ 44 h 142"/>
              <a:gd name="T42" fmla="*/ 0 w 143"/>
              <a:gd name="T43" fmla="*/ 52 h 142"/>
              <a:gd name="T44" fmla="*/ 0 w 143"/>
              <a:gd name="T45" fmla="*/ 133 h 142"/>
              <a:gd name="T46" fmla="*/ 9 w 143"/>
              <a:gd name="T47" fmla="*/ 142 h 142"/>
              <a:gd name="T48" fmla="*/ 134 w 143"/>
              <a:gd name="T49" fmla="*/ 142 h 142"/>
              <a:gd name="T50" fmla="*/ 143 w 143"/>
              <a:gd name="T51" fmla="*/ 133 h 142"/>
              <a:gd name="T52" fmla="*/ 143 w 143"/>
              <a:gd name="T53" fmla="*/ 52 h 142"/>
              <a:gd name="T54" fmla="*/ 139 w 143"/>
              <a:gd name="T55" fmla="*/ 44 h 142"/>
              <a:gd name="T56" fmla="*/ 134 w 143"/>
              <a:gd name="T57" fmla="*/ 65 h 142"/>
              <a:gd name="T58" fmla="*/ 71 w 143"/>
              <a:gd name="T59" fmla="*/ 107 h 142"/>
              <a:gd name="T60" fmla="*/ 9 w 143"/>
              <a:gd name="T61" fmla="*/ 65 h 142"/>
              <a:gd name="T62" fmla="*/ 9 w 143"/>
              <a:gd name="T63" fmla="*/ 56 h 142"/>
              <a:gd name="T64" fmla="*/ 13 w 143"/>
              <a:gd name="T65" fmla="*/ 52 h 142"/>
              <a:gd name="T66" fmla="*/ 129 w 143"/>
              <a:gd name="T67" fmla="*/ 52 h 142"/>
              <a:gd name="T68" fmla="*/ 134 w 143"/>
              <a:gd name="T69" fmla="*/ 56 h 142"/>
              <a:gd name="T70" fmla="*/ 134 w 143"/>
              <a:gd name="T7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3" h="142">
                <a:moveTo>
                  <a:pt x="50" y="85"/>
                </a:moveTo>
                <a:cubicBezTo>
                  <a:pt x="93" y="85"/>
                  <a:pt x="93" y="85"/>
                  <a:pt x="93" y="85"/>
                </a:cubicBezTo>
                <a:cubicBezTo>
                  <a:pt x="103" y="78"/>
                  <a:pt x="103" y="78"/>
                  <a:pt x="103" y="78"/>
                </a:cubicBezTo>
                <a:cubicBezTo>
                  <a:pt x="40" y="78"/>
                  <a:pt x="40" y="78"/>
                  <a:pt x="40" y="78"/>
                </a:cubicBezTo>
                <a:lnTo>
                  <a:pt x="50" y="85"/>
                </a:lnTo>
                <a:close/>
                <a:moveTo>
                  <a:pt x="70" y="98"/>
                </a:moveTo>
                <a:cubicBezTo>
                  <a:pt x="73" y="98"/>
                  <a:pt x="73" y="98"/>
                  <a:pt x="73" y="98"/>
                </a:cubicBezTo>
                <a:cubicBezTo>
                  <a:pt x="82" y="92"/>
                  <a:pt x="82" y="92"/>
                  <a:pt x="82" y="92"/>
                </a:cubicBezTo>
                <a:cubicBezTo>
                  <a:pt x="60" y="92"/>
                  <a:pt x="60" y="92"/>
                  <a:pt x="60" y="92"/>
                </a:cubicBezTo>
                <a:lnTo>
                  <a:pt x="70" y="98"/>
                </a:lnTo>
                <a:close/>
                <a:moveTo>
                  <a:pt x="29" y="70"/>
                </a:moveTo>
                <a:cubicBezTo>
                  <a:pt x="30" y="71"/>
                  <a:pt x="30" y="71"/>
                  <a:pt x="30" y="71"/>
                </a:cubicBezTo>
                <a:cubicBezTo>
                  <a:pt x="113" y="71"/>
                  <a:pt x="113" y="71"/>
                  <a:pt x="113" y="71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65"/>
                  <a:pt x="114" y="65"/>
                  <a:pt x="114" y="65"/>
                </a:cubicBezTo>
                <a:cubicBezTo>
                  <a:pt x="29" y="65"/>
                  <a:pt x="29" y="65"/>
                  <a:pt x="29" y="65"/>
                </a:cubicBezTo>
                <a:lnTo>
                  <a:pt x="29" y="70"/>
                </a:lnTo>
                <a:close/>
                <a:moveTo>
                  <a:pt x="139" y="44"/>
                </a:moveTo>
                <a:cubicBezTo>
                  <a:pt x="76" y="2"/>
                  <a:pt x="76" y="2"/>
                  <a:pt x="76" y="2"/>
                </a:cubicBezTo>
                <a:cubicBezTo>
                  <a:pt x="73" y="0"/>
                  <a:pt x="69" y="0"/>
                  <a:pt x="66" y="2"/>
                </a:cubicBezTo>
                <a:cubicBezTo>
                  <a:pt x="4" y="44"/>
                  <a:pt x="4" y="44"/>
                  <a:pt x="4" y="44"/>
                </a:cubicBezTo>
                <a:cubicBezTo>
                  <a:pt x="1" y="46"/>
                  <a:pt x="0" y="49"/>
                  <a:pt x="0" y="52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38"/>
                  <a:pt x="4" y="142"/>
                  <a:pt x="9" y="142"/>
                </a:cubicBezTo>
                <a:cubicBezTo>
                  <a:pt x="134" y="142"/>
                  <a:pt x="134" y="142"/>
                  <a:pt x="134" y="142"/>
                </a:cubicBezTo>
                <a:cubicBezTo>
                  <a:pt x="139" y="142"/>
                  <a:pt x="143" y="138"/>
                  <a:pt x="143" y="133"/>
                </a:cubicBezTo>
                <a:cubicBezTo>
                  <a:pt x="143" y="52"/>
                  <a:pt x="143" y="52"/>
                  <a:pt x="143" y="52"/>
                </a:cubicBezTo>
                <a:cubicBezTo>
                  <a:pt x="143" y="49"/>
                  <a:pt x="142" y="46"/>
                  <a:pt x="139" y="44"/>
                </a:cubicBezTo>
                <a:close/>
                <a:moveTo>
                  <a:pt x="134" y="65"/>
                </a:moveTo>
                <a:cubicBezTo>
                  <a:pt x="71" y="107"/>
                  <a:pt x="71" y="107"/>
                  <a:pt x="71" y="107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56"/>
                  <a:pt x="9" y="56"/>
                  <a:pt x="9" y="56"/>
                </a:cubicBezTo>
                <a:cubicBezTo>
                  <a:pt x="9" y="54"/>
                  <a:pt x="11" y="52"/>
                  <a:pt x="13" y="52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32" y="52"/>
                  <a:pt x="134" y="54"/>
                  <a:pt x="134" y="56"/>
                </a:cubicBezTo>
                <a:lnTo>
                  <a:pt x="134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12"/>
          <p:cNvSpPr>
            <a:spLocks/>
          </p:cNvSpPr>
          <p:nvPr/>
        </p:nvSpPr>
        <p:spPr bwMode="auto">
          <a:xfrm>
            <a:off x="5059767" y="1415468"/>
            <a:ext cx="1622425" cy="1651000"/>
          </a:xfrm>
          <a:custGeom>
            <a:avLst/>
            <a:gdLst>
              <a:gd name="T0" fmla="*/ 424 w 511"/>
              <a:gd name="T1" fmla="*/ 384 h 520"/>
              <a:gd name="T2" fmla="*/ 485 w 511"/>
              <a:gd name="T3" fmla="*/ 324 h 520"/>
              <a:gd name="T4" fmla="*/ 511 w 511"/>
              <a:gd name="T5" fmla="*/ 260 h 520"/>
              <a:gd name="T6" fmla="*/ 485 w 511"/>
              <a:gd name="T7" fmla="*/ 195 h 520"/>
              <a:gd name="T8" fmla="*/ 324 w 511"/>
              <a:gd name="T9" fmla="*/ 35 h 520"/>
              <a:gd name="T10" fmla="*/ 196 w 511"/>
              <a:gd name="T11" fmla="*/ 35 h 520"/>
              <a:gd name="T12" fmla="*/ 36 w 511"/>
              <a:gd name="T13" fmla="*/ 195 h 520"/>
              <a:gd name="T14" fmla="*/ 36 w 511"/>
              <a:gd name="T15" fmla="*/ 324 h 520"/>
              <a:gd name="T16" fmla="*/ 196 w 511"/>
              <a:gd name="T17" fmla="*/ 484 h 520"/>
              <a:gd name="T18" fmla="*/ 324 w 511"/>
              <a:gd name="T19" fmla="*/ 484 h 520"/>
              <a:gd name="T20" fmla="*/ 385 w 511"/>
              <a:gd name="T21" fmla="*/ 423 h 520"/>
              <a:gd name="T22" fmla="*/ 372 w 511"/>
              <a:gd name="T23" fmla="*/ 411 h 520"/>
              <a:gd name="T24" fmla="*/ 372 w 511"/>
              <a:gd name="T25" fmla="*/ 372 h 520"/>
              <a:gd name="T26" fmla="*/ 411 w 511"/>
              <a:gd name="T27" fmla="*/ 372 h 520"/>
              <a:gd name="T28" fmla="*/ 424 w 511"/>
              <a:gd name="T29" fmla="*/ 384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1" h="520">
                <a:moveTo>
                  <a:pt x="424" y="384"/>
                </a:moveTo>
                <a:cubicBezTo>
                  <a:pt x="485" y="324"/>
                  <a:pt x="485" y="324"/>
                  <a:pt x="485" y="324"/>
                </a:cubicBezTo>
                <a:cubicBezTo>
                  <a:pt x="502" y="307"/>
                  <a:pt x="511" y="284"/>
                  <a:pt x="511" y="260"/>
                </a:cubicBezTo>
                <a:cubicBezTo>
                  <a:pt x="511" y="235"/>
                  <a:pt x="502" y="212"/>
                  <a:pt x="485" y="195"/>
                </a:cubicBezTo>
                <a:cubicBezTo>
                  <a:pt x="324" y="35"/>
                  <a:pt x="324" y="35"/>
                  <a:pt x="324" y="35"/>
                </a:cubicBezTo>
                <a:cubicBezTo>
                  <a:pt x="289" y="0"/>
                  <a:pt x="231" y="0"/>
                  <a:pt x="196" y="35"/>
                </a:cubicBezTo>
                <a:cubicBezTo>
                  <a:pt x="36" y="195"/>
                  <a:pt x="36" y="195"/>
                  <a:pt x="36" y="195"/>
                </a:cubicBezTo>
                <a:cubicBezTo>
                  <a:pt x="0" y="231"/>
                  <a:pt x="0" y="288"/>
                  <a:pt x="36" y="324"/>
                </a:cubicBezTo>
                <a:cubicBezTo>
                  <a:pt x="196" y="484"/>
                  <a:pt x="196" y="484"/>
                  <a:pt x="196" y="484"/>
                </a:cubicBezTo>
                <a:cubicBezTo>
                  <a:pt x="231" y="520"/>
                  <a:pt x="289" y="520"/>
                  <a:pt x="324" y="484"/>
                </a:cubicBezTo>
                <a:cubicBezTo>
                  <a:pt x="385" y="423"/>
                  <a:pt x="385" y="423"/>
                  <a:pt x="385" y="423"/>
                </a:cubicBezTo>
                <a:cubicBezTo>
                  <a:pt x="372" y="411"/>
                  <a:pt x="372" y="411"/>
                  <a:pt x="372" y="411"/>
                </a:cubicBezTo>
                <a:cubicBezTo>
                  <a:pt x="362" y="400"/>
                  <a:pt x="362" y="383"/>
                  <a:pt x="372" y="372"/>
                </a:cubicBezTo>
                <a:cubicBezTo>
                  <a:pt x="383" y="361"/>
                  <a:pt x="400" y="361"/>
                  <a:pt x="411" y="372"/>
                </a:cubicBezTo>
                <a:lnTo>
                  <a:pt x="424" y="3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27"/>
          <p:cNvSpPr>
            <a:spLocks noEditPoints="1"/>
          </p:cNvSpPr>
          <p:nvPr/>
        </p:nvSpPr>
        <p:spPr bwMode="auto">
          <a:xfrm>
            <a:off x="5693179" y="1733168"/>
            <a:ext cx="355600" cy="514350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0 w 112"/>
              <a:gd name="T15" fmla="*/ 125 h 162"/>
              <a:gd name="T16" fmla="*/ 31 w 112"/>
              <a:gd name="T17" fmla="*/ 133 h 162"/>
              <a:gd name="T18" fmla="*/ 56 w 112"/>
              <a:gd name="T19" fmla="*/ 138 h 162"/>
              <a:gd name="T20" fmla="*/ 81 w 112"/>
              <a:gd name="T21" fmla="*/ 133 h 162"/>
              <a:gd name="T22" fmla="*/ 82 w 112"/>
              <a:gd name="T23" fmla="*/ 125 h 162"/>
              <a:gd name="T24" fmla="*/ 56 w 112"/>
              <a:gd name="T25" fmla="*/ 129 h 162"/>
              <a:gd name="T26" fmla="*/ 30 w 112"/>
              <a:gd name="T27" fmla="*/ 125 h 162"/>
              <a:gd name="T28" fmla="*/ 32 w 112"/>
              <a:gd name="T29" fmla="*/ 140 h 162"/>
              <a:gd name="T30" fmla="*/ 34 w 112"/>
              <a:gd name="T31" fmla="*/ 149 h 162"/>
              <a:gd name="T32" fmla="*/ 41 w 112"/>
              <a:gd name="T33" fmla="*/ 153 h 162"/>
              <a:gd name="T34" fmla="*/ 42 w 112"/>
              <a:gd name="T35" fmla="*/ 158 h 162"/>
              <a:gd name="T36" fmla="*/ 56 w 112"/>
              <a:gd name="T37" fmla="*/ 162 h 162"/>
              <a:gd name="T38" fmla="*/ 70 w 112"/>
              <a:gd name="T39" fmla="*/ 158 h 162"/>
              <a:gd name="T40" fmla="*/ 71 w 112"/>
              <a:gd name="T41" fmla="*/ 153 h 162"/>
              <a:gd name="T42" fmla="*/ 78 w 112"/>
              <a:gd name="T43" fmla="*/ 149 h 162"/>
              <a:gd name="T44" fmla="*/ 80 w 112"/>
              <a:gd name="T45" fmla="*/ 140 h 162"/>
              <a:gd name="T46" fmla="*/ 56 w 112"/>
              <a:gd name="T47" fmla="*/ 144 h 162"/>
              <a:gd name="T48" fmla="*/ 32 w 112"/>
              <a:gd name="T49" fmla="*/ 140 h 162"/>
              <a:gd name="T50" fmla="*/ 56 w 112"/>
              <a:gd name="T51" fmla="*/ 0 h 162"/>
              <a:gd name="T52" fmla="*/ 0 w 112"/>
              <a:gd name="T53" fmla="*/ 56 h 162"/>
              <a:gd name="T54" fmla="*/ 27 w 112"/>
              <a:gd name="T55" fmla="*/ 103 h 162"/>
              <a:gd name="T56" fmla="*/ 29 w 112"/>
              <a:gd name="T57" fmla="*/ 117 h 162"/>
              <a:gd name="T58" fmla="*/ 56 w 112"/>
              <a:gd name="T59" fmla="*/ 123 h 162"/>
              <a:gd name="T60" fmla="*/ 83 w 112"/>
              <a:gd name="T61" fmla="*/ 117 h 162"/>
              <a:gd name="T62" fmla="*/ 85 w 112"/>
              <a:gd name="T63" fmla="*/ 103 h 162"/>
              <a:gd name="T64" fmla="*/ 112 w 112"/>
              <a:gd name="T65" fmla="*/ 56 h 162"/>
              <a:gd name="T66" fmla="*/ 56 w 112"/>
              <a:gd name="T67" fmla="*/ 0 h 162"/>
              <a:gd name="T68" fmla="*/ 77 w 112"/>
              <a:gd name="T69" fmla="*/ 97 h 162"/>
              <a:gd name="T70" fmla="*/ 75 w 112"/>
              <a:gd name="T71" fmla="*/ 110 h 162"/>
              <a:gd name="T72" fmla="*/ 56 w 112"/>
              <a:gd name="T73" fmla="*/ 113 h 162"/>
              <a:gd name="T74" fmla="*/ 37 w 112"/>
              <a:gd name="T75" fmla="*/ 110 h 162"/>
              <a:gd name="T76" fmla="*/ 35 w 112"/>
              <a:gd name="T77" fmla="*/ 97 h 162"/>
              <a:gd name="T78" fmla="*/ 10 w 112"/>
              <a:gd name="T79" fmla="*/ 56 h 162"/>
              <a:gd name="T80" fmla="*/ 56 w 112"/>
              <a:gd name="T81" fmla="*/ 10 h 162"/>
              <a:gd name="T82" fmla="*/ 102 w 112"/>
              <a:gd name="T83" fmla="*/ 56 h 162"/>
              <a:gd name="T84" fmla="*/ 77 w 112"/>
              <a:gd name="T85" fmla="*/ 97 h 162"/>
              <a:gd name="T86" fmla="*/ 68 w 112"/>
              <a:gd name="T87" fmla="*/ 76 h 162"/>
              <a:gd name="T88" fmla="*/ 56 w 112"/>
              <a:gd name="T89" fmla="*/ 54 h 162"/>
              <a:gd name="T90" fmla="*/ 44 w 112"/>
              <a:gd name="T91" fmla="*/ 76 h 162"/>
              <a:gd name="T92" fmla="*/ 38 w 112"/>
              <a:gd name="T93" fmla="*/ 65 h 162"/>
              <a:gd name="T94" fmla="*/ 30 w 112"/>
              <a:gd name="T95" fmla="*/ 69 h 162"/>
              <a:gd name="T96" fmla="*/ 43 w 112"/>
              <a:gd name="T97" fmla="*/ 96 h 162"/>
              <a:gd name="T98" fmla="*/ 56 w 112"/>
              <a:gd name="T99" fmla="*/ 72 h 162"/>
              <a:gd name="T100" fmla="*/ 69 w 112"/>
              <a:gd name="T101" fmla="*/ 96 h 162"/>
              <a:gd name="T102" fmla="*/ 82 w 112"/>
              <a:gd name="T103" fmla="*/ 69 h 162"/>
              <a:gd name="T104" fmla="*/ 74 w 112"/>
              <a:gd name="T105" fmla="*/ 65 h 162"/>
              <a:gd name="T106" fmla="*/ 68 w 112"/>
              <a:gd name="T107" fmla="*/ 7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1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7"/>
                  <a:pt x="38" y="23"/>
                  <a:pt x="56" y="23"/>
                </a:cubicBezTo>
                <a:close/>
                <a:moveTo>
                  <a:pt x="30" y="125"/>
                </a:moveTo>
                <a:cubicBezTo>
                  <a:pt x="31" y="133"/>
                  <a:pt x="31" y="133"/>
                  <a:pt x="31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3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32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1"/>
                  <a:pt x="41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6" y="151"/>
                  <a:pt x="78" y="149"/>
                  <a:pt x="78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2" y="143"/>
                  <a:pt x="64" y="144"/>
                  <a:pt x="56" y="144"/>
                </a:cubicBezTo>
                <a:cubicBezTo>
                  <a:pt x="48" y="144"/>
                  <a:pt x="40" y="143"/>
                  <a:pt x="32" y="140"/>
                </a:cubicBez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3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3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5" y="97"/>
                  <a:pt x="35" y="97"/>
                  <a:pt x="35" y="97"/>
                </a:cubicBezTo>
                <a:cubicBezTo>
                  <a:pt x="20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1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  <a:moveTo>
                  <a:pt x="68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8" y="65"/>
                  <a:pt x="38" y="65"/>
                  <a:pt x="38" y="65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8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 rot="10800000" flipV="1">
            <a:off x="5209122" y="2264402"/>
            <a:ext cx="1323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농사</a:t>
            </a:r>
            <a:endParaRPr 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 rot="10800000" flipV="1">
            <a:off x="4004209" y="3428408"/>
            <a:ext cx="1323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모험</a:t>
            </a:r>
            <a:endParaRPr 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 rot="10800000" flipV="1">
            <a:off x="6385459" y="3428408"/>
            <a:ext cx="1323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상호작용</a:t>
            </a:r>
            <a:endParaRPr 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 rot="10800000" flipV="1">
            <a:off x="5209122" y="4614814"/>
            <a:ext cx="13237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꾸미기</a:t>
            </a:r>
            <a:endParaRPr 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9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141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메이플스토리</vt:lpstr>
      <vt:lpstr>맑은 고딕</vt:lpstr>
      <vt:lpstr>Arial</vt:lpstr>
      <vt:lpstr>Office 테마</vt:lpstr>
      <vt:lpstr>Panda Village </vt:lpstr>
      <vt:lpstr>PowerPoint 프레젠테이션</vt:lpstr>
      <vt:lpstr>5. 게임의 구성요소</vt:lpstr>
      <vt:lpstr>게임의 구성요소</vt:lpstr>
      <vt:lpstr>6. 핵심 재미</vt:lpstr>
      <vt:lpstr>핵심 재미</vt:lpstr>
      <vt:lpstr>7. 코어 루프</vt:lpstr>
      <vt:lpstr>코어 루프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73</cp:revision>
  <dcterms:created xsi:type="dcterms:W3CDTF">2022-09-02T05:25:13Z</dcterms:created>
  <dcterms:modified xsi:type="dcterms:W3CDTF">2022-09-15T05:44:33Z</dcterms:modified>
</cp:coreProperties>
</file>