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5" r:id="rId6"/>
    <p:sldId id="275" r:id="rId7"/>
    <p:sldId id="266" r:id="rId8"/>
    <p:sldId id="268" r:id="rId9"/>
    <p:sldId id="269" r:id="rId10"/>
    <p:sldId id="270" r:id="rId11"/>
    <p:sldId id="272" r:id="rId12"/>
    <p:sldId id="273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22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32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여러 게임들에 있는 능력치 </a:t>
            </a:r>
            <a:r>
              <a:rPr lang="en-US" altLang="ko-KR"/>
              <a:t>/</a:t>
            </a:r>
            <a:r>
              <a:rPr lang="ko-KR" altLang="en-US"/>
              <a:t> 직업 </a:t>
            </a:r>
            <a:r>
              <a:rPr lang="en-US" altLang="ko-KR"/>
              <a:t>/</a:t>
            </a:r>
            <a:r>
              <a:rPr lang="ko-KR" altLang="en-US"/>
              <a:t> 속성 등 다양한 시스템을 차용할 예정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6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마블퓨처파이트</a:t>
            </a:r>
            <a:r>
              <a:rPr lang="en-US" altLang="ko-KR"/>
              <a:t>(</a:t>
            </a:r>
            <a:r>
              <a:rPr lang="ko-KR" altLang="en-US"/>
              <a:t>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오버히트</a:t>
            </a:r>
            <a:r>
              <a:rPr lang="en-US" altLang="ko-KR"/>
              <a:t>(</a:t>
            </a:r>
            <a:r>
              <a:rPr lang="ko-KR" altLang="en-US"/>
              <a:t>인연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서머너즈워 </a:t>
            </a:r>
            <a:r>
              <a:rPr lang="en-US" altLang="ko-KR"/>
              <a:t>(</a:t>
            </a:r>
            <a:r>
              <a:rPr lang="ko-KR" altLang="en-US"/>
              <a:t>리더</a:t>
            </a:r>
            <a:r>
              <a:rPr lang="en-US" altLang="ko-KR"/>
              <a:t>)</a:t>
            </a:r>
            <a:r>
              <a:rPr lang="ko-KR" altLang="en-US"/>
              <a:t>  등 다양한 시스템을 차용할 예정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5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세븐나이츠</a:t>
            </a:r>
            <a:r>
              <a:rPr lang="en-US" altLang="ko-KR"/>
              <a:t>1/2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로드오브히어로즈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8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서머너즈 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에픽세븐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로드 오브 히어로즈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야생소녀 등 국내 게임에서 사용됨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틱당 캐릭터 속도</a:t>
            </a:r>
            <a:r>
              <a:rPr lang="en-US" altLang="ko-KR"/>
              <a:t>(</a:t>
            </a:r>
            <a:r>
              <a:rPr lang="ko-KR" altLang="en-US"/>
              <a:t>기본속도 * 장비속도 </a:t>
            </a:r>
            <a:r>
              <a:rPr lang="en-US" altLang="ko-KR"/>
              <a:t>+ </a:t>
            </a:r>
            <a:r>
              <a:rPr lang="ko-KR" altLang="en-US"/>
              <a:t>장비속도</a:t>
            </a:r>
            <a:r>
              <a:rPr lang="en-US" altLang="ko-KR"/>
              <a:t>2 </a:t>
            </a:r>
            <a:r>
              <a:rPr lang="ko-KR" altLang="en-US"/>
              <a:t>올림</a:t>
            </a:r>
            <a:r>
              <a:rPr lang="en-US" altLang="ko-KR"/>
              <a:t>) 7%</a:t>
            </a:r>
            <a:r>
              <a:rPr lang="ko-KR" altLang="en-US"/>
              <a:t>만큼 게이지 증가</a:t>
            </a:r>
          </a:p>
          <a:p>
            <a:pPr marL="285750" indent="-285750"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틱당 증가하는 </a:t>
            </a:r>
            <a:r>
              <a:rPr lang="en-US" altLang="ko-KR"/>
              <a:t>%</a:t>
            </a:r>
            <a:r>
              <a:rPr lang="ko-KR" altLang="en-US"/>
              <a:t>는 컨텐츠에 따라 다름</a:t>
            </a:r>
          </a:p>
          <a:p>
            <a:pPr lvl="0">
              <a:defRPr/>
            </a:pPr>
            <a:endParaRPr lang="ko-KR" altLang="en-US"/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/>
              <a:t>100% </a:t>
            </a:r>
            <a:r>
              <a:rPr lang="ko-KR" altLang="en-US"/>
              <a:t>이상인 캐릭터 있으면 해당 캐릭터 턴 진행 후 </a:t>
            </a:r>
            <a:r>
              <a:rPr lang="en-US" altLang="ko-KR"/>
              <a:t>0%</a:t>
            </a:r>
            <a:r>
              <a:rPr lang="ko-KR" altLang="en-US"/>
              <a:t>로 변경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여러 명이면 게이지 수치 높은 캐릭터부터 턴 획득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여러 명이 </a:t>
            </a:r>
            <a:r>
              <a:rPr lang="en-US" altLang="ko-KR"/>
              <a:t>100%</a:t>
            </a:r>
            <a:r>
              <a:rPr lang="ko-KR" altLang="en-US"/>
              <a:t>여도 각 턴을 처리할 때마다 </a:t>
            </a:r>
            <a:r>
              <a:rPr lang="en-US" altLang="ko-KR"/>
              <a:t>1</a:t>
            </a:r>
            <a:r>
              <a:rPr lang="ko-KR" altLang="en-US"/>
              <a:t>틱 게이지 추가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/>
              <a:t>(100%</a:t>
            </a:r>
            <a:r>
              <a:rPr lang="ko-KR" altLang="en-US"/>
              <a:t>에 더 늦게 도달한 캐릭터도 속도가 높다면 턴을 처리할 때마다 증가하는 양으로 게이지가 더 높아져 순서를 제칠 수도 있음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2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4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0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47D66-16CC-41E8-8F30-5E57DB4CAFE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4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2587" y="1899623"/>
            <a:ext cx="1016072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Team </a:t>
            </a:r>
          </a:p>
          <a:p>
            <a:pPr algn="ctr">
              <a:defRPr/>
            </a:pPr>
            <a:endParaRPr lang="en-US" altLang="ko-KR" sz="3000" b="1" dirty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sz="3000" b="1" dirty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5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컨셉 및 핵심 시스템 초안</a:t>
            </a:r>
            <a:endParaRPr lang="ko-KR" altLang="en-US" sz="2500" b="1" dirty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산뜻돋움"/>
              <a:ea typeface="한컴산뜻돋움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B71A32-247F-450B-B1AC-9153716762DB}"/>
              </a:ext>
            </a:extLst>
          </p:cNvPr>
          <p:cNvSpPr/>
          <p:nvPr/>
        </p:nvSpPr>
        <p:spPr>
          <a:xfrm>
            <a:off x="973931" y="592932"/>
            <a:ext cx="10244138" cy="5672137"/>
          </a:xfrm>
          <a:prstGeom prst="rect">
            <a:avLst/>
          </a:prstGeom>
          <a:noFill/>
          <a:ln w="698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"/>
          <p:cNvSpPr txBox="1"/>
          <p:nvPr/>
        </p:nvSpPr>
        <p:spPr>
          <a:xfrm>
            <a:off x="9600882" y="4881126"/>
            <a:ext cx="1734417" cy="1203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팀장 </a:t>
            </a:r>
            <a:r>
              <a:rPr lang="en-US" altLang="ko-KR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최지혜</a:t>
            </a:r>
          </a:p>
          <a:p>
            <a:pPr lvl="0">
              <a:defRPr/>
            </a:pPr>
            <a:endParaRPr lang="ko-KR" altLang="en-US" sz="7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7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팀원 </a:t>
            </a:r>
            <a:r>
              <a:rPr lang="en-US" altLang="ko-KR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유현우</a:t>
            </a:r>
          </a:p>
          <a:p>
            <a:pPr lvl="0">
              <a:defRPr/>
            </a:pPr>
            <a:endParaRPr lang="ko-KR" altLang="en-US" sz="7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7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팀원  </a:t>
            </a:r>
            <a:r>
              <a:rPr lang="en-US" altLang="ko-KR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lang="ko-KR" altLang="en-US" sz="15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최익호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9914476" y="6366557"/>
            <a:ext cx="2109006" cy="51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 b="1">
                <a:solidFill>
                  <a:schemeClr val="lt1"/>
                </a:solidFill>
                <a:latin typeface="맑은 고딕"/>
                <a:ea typeface="맑은 고딕"/>
              </a:rPr>
              <a:t>ver .0.5</a:t>
            </a:r>
            <a:endParaRPr lang="en-US" altLang="ko-KR" sz="14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  <a:p>
            <a:pPr marL="0" lvl="0" indent="0" algn="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6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5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핵심 요소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Arial"/>
                </a:rPr>
                <a:t>각 핵심 요소의 목적</a:t>
              </a:r>
            </a:p>
          </p:txBody>
        </p:sp>
        <p:cxnSp>
          <p:nvCxnSpPr>
            <p:cNvPr id="7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8" name="그룹 23"/>
          <p:cNvGrpSpPr/>
          <p:nvPr/>
        </p:nvGrpSpPr>
        <p:grpSpPr>
          <a:xfrm>
            <a:off x="2783038" y="394086"/>
            <a:ext cx="9155603" cy="602611"/>
            <a:chOff x="4270391" y="3230720"/>
            <a:chExt cx="7294563" cy="602611"/>
          </a:xfrm>
        </p:grpSpPr>
        <p:sp>
          <p:nvSpPr>
            <p:cNvPr id="9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123;p44"/>
            <p:cNvSpPr/>
            <p:nvPr/>
          </p:nvSpPr>
          <p:spPr>
            <a:xfrm>
              <a:off x="9674938" y="3230720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CDBC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34431" y="464523"/>
            <a:ext cx="1512132" cy="393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FFE766"/>
                </a:solidFill>
                <a:latin typeface="맑은 고딕"/>
                <a:ea typeface="맑은 고딕"/>
              </a:rPr>
              <a:t> </a:t>
            </a:r>
            <a:r>
              <a:rPr lang="ko-KR" altLang="en-US" sz="150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캐릭터 시스템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31296" y="481784"/>
            <a:ext cx="1922764" cy="39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속도 시스템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402747" y="1617620"/>
            <a:ext cx="3267162" cy="54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속도 시스템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497183" y="2506796"/>
            <a:ext cx="931875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기존 턴 베이스 전투 시스템에 </a:t>
            </a: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'</a:t>
            </a: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속도</a:t>
            </a: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라는 요인을 추가</a:t>
            </a: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속도에 비례하여 턴 획득 게이지가 증가하고 </a:t>
            </a: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100%</a:t>
            </a: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에 도달하면 턴 획득</a:t>
            </a: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행동 가능</a:t>
            </a:r>
            <a:r>
              <a:rPr lang="en-US" altLang="ko-KR" sz="1500" dirty="0">
                <a:solidFill>
                  <a:schemeClr val="lt1"/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endParaRPr lang="ko-KR" altLang="en-US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b="1" dirty="0">
                <a:solidFill>
                  <a:schemeClr val="lt1"/>
                </a:solidFill>
                <a:latin typeface="맑은 고딕"/>
                <a:ea typeface="맑은 고딕"/>
              </a:rPr>
              <a:t>기획 의도</a:t>
            </a: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플레이어가 더 많은 요소를 고민하게 만들어 전략적 요소의 재미를 더함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ko-KR" altLang="en-US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500" dirty="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7216" y="518419"/>
            <a:ext cx="1494139" cy="317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팀 편성 시스템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6733" y="518096"/>
            <a:ext cx="1232891" cy="317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진형 시스템</a:t>
            </a:r>
          </a:p>
        </p:txBody>
      </p:sp>
      <p:pic>
        <p:nvPicPr>
          <p:cNvPr id="37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8127" y="1802423"/>
            <a:ext cx="4095750" cy="174307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50978" y="4029075"/>
            <a:ext cx="4280184" cy="22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3"/>
          <p:cNvSpPr/>
          <p:nvPr/>
        </p:nvSpPr>
        <p:spPr>
          <a:xfrm>
            <a:off x="2437760" y="1658117"/>
            <a:ext cx="367867" cy="36786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54"/>
          <p:cNvSpPr/>
          <p:nvPr/>
        </p:nvSpPr>
        <p:spPr>
          <a:xfrm>
            <a:off x="2815850" y="1658117"/>
            <a:ext cx="367867" cy="36786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0"/>
          <p:cNvSpPr/>
          <p:nvPr/>
        </p:nvSpPr>
        <p:spPr>
          <a:xfrm>
            <a:off x="8635046" y="4425870"/>
            <a:ext cx="542848" cy="54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52"/>
          <p:cNvSpPr/>
          <p:nvPr/>
        </p:nvSpPr>
        <p:spPr>
          <a:xfrm>
            <a:off x="9294810" y="4425870"/>
            <a:ext cx="542848" cy="54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26"/>
          <p:cNvSpPr/>
          <p:nvPr/>
        </p:nvSpPr>
        <p:spPr>
          <a:xfrm>
            <a:off x="7972178" y="4425870"/>
            <a:ext cx="542848" cy="54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 descr="Monster free ico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91744" y="3705728"/>
            <a:ext cx="829831" cy="829831"/>
          </a:xfrm>
          <a:prstGeom prst="rect">
            <a:avLst/>
          </a:prstGeom>
          <a:noFill/>
        </p:spPr>
      </p:pic>
      <p:pic>
        <p:nvPicPr>
          <p:cNvPr id="12" name="Picture 6" descr="Squid free icon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27847" y="3705728"/>
            <a:ext cx="829831" cy="829831"/>
          </a:xfrm>
          <a:prstGeom prst="rect">
            <a:avLst/>
          </a:prstGeom>
          <a:noFill/>
        </p:spPr>
      </p:pic>
      <p:pic>
        <p:nvPicPr>
          <p:cNvPr id="13" name="Picture 8" descr="Cyclops free icon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58900" y="3678638"/>
            <a:ext cx="861351" cy="861352"/>
          </a:xfrm>
          <a:prstGeom prst="rect">
            <a:avLst/>
          </a:prstGeom>
          <a:noFill/>
        </p:spPr>
      </p:pic>
      <p:pic>
        <p:nvPicPr>
          <p:cNvPr id="14" name="Picture 10" descr="Cyclops free icon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621473" y="3705728"/>
            <a:ext cx="829831" cy="829831"/>
          </a:xfrm>
          <a:prstGeom prst="rect">
            <a:avLst/>
          </a:prstGeom>
          <a:noFill/>
        </p:spPr>
      </p:pic>
      <p:pic>
        <p:nvPicPr>
          <p:cNvPr id="15" name="Picture 12" descr="Monster free icon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445488" y="1907682"/>
            <a:ext cx="1472332" cy="1472332"/>
          </a:xfrm>
          <a:prstGeom prst="rect">
            <a:avLst/>
          </a:prstGeom>
          <a:noFill/>
        </p:spPr>
      </p:pic>
      <p:pic>
        <p:nvPicPr>
          <p:cNvPr id="16" name="Picture 14" descr="Monster free icon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492603" y="2354769"/>
            <a:ext cx="1025245" cy="1025245"/>
          </a:xfrm>
          <a:prstGeom prst="rect">
            <a:avLst/>
          </a:prstGeom>
          <a:noFill/>
        </p:spPr>
      </p:pic>
      <p:pic>
        <p:nvPicPr>
          <p:cNvPr id="17" name="Picture 16" descr="Monster free icon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883598" y="2458276"/>
            <a:ext cx="921374" cy="921374"/>
          </a:xfrm>
          <a:prstGeom prst="rect">
            <a:avLst/>
          </a:prstGeom>
          <a:noFill/>
        </p:spPr>
      </p:pic>
      <p:pic>
        <p:nvPicPr>
          <p:cNvPr id="18" name="Picture 18" descr="https://cdn-icons-png.flaticon.com/512/1624/1624456.png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994037" y="4447729"/>
            <a:ext cx="499130" cy="499130"/>
          </a:xfrm>
          <a:prstGeom prst="rect">
            <a:avLst/>
          </a:prstGeom>
          <a:noFill/>
        </p:spPr>
      </p:pic>
      <p:pic>
        <p:nvPicPr>
          <p:cNvPr id="19" name="Picture 20" descr="https://cdn-icons-png.flaticon.com/512/1624/1624459.png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649248" y="4438806"/>
            <a:ext cx="507967" cy="507967"/>
          </a:xfrm>
          <a:prstGeom prst="rect">
            <a:avLst/>
          </a:prstGeom>
          <a:noFill/>
        </p:spPr>
      </p:pic>
      <p:pic>
        <p:nvPicPr>
          <p:cNvPr id="20" name="Picture 22" descr="https://cdn-icons-png.flaticon.com/512/1624/1624449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9294810" y="4447729"/>
            <a:ext cx="523103" cy="523103"/>
          </a:xfrm>
          <a:prstGeom prst="rect">
            <a:avLst/>
          </a:prstGeom>
          <a:noFill/>
        </p:spPr>
      </p:pic>
      <p:sp>
        <p:nvSpPr>
          <p:cNvPr id="21" name="직사각형 3"/>
          <p:cNvSpPr/>
          <p:nvPr/>
        </p:nvSpPr>
        <p:spPr>
          <a:xfrm>
            <a:off x="2423592" y="1401470"/>
            <a:ext cx="7375234" cy="11733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18"/>
          <p:cNvSpPr/>
          <p:nvPr/>
        </p:nvSpPr>
        <p:spPr>
          <a:xfrm>
            <a:off x="2423592" y="1536250"/>
            <a:ext cx="7087202" cy="72810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Picture 18" descr="https://cdn-icons-png.flaticon.com/512/1624/1624456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437761" y="1658117"/>
            <a:ext cx="367867" cy="367867"/>
          </a:xfrm>
          <a:prstGeom prst="rect">
            <a:avLst/>
          </a:prstGeom>
          <a:noFill/>
        </p:spPr>
      </p:pic>
      <p:pic>
        <p:nvPicPr>
          <p:cNvPr id="24" name="Picture 22" descr="https://cdn-icons-png.flaticon.com/512/1624/1624449.png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815851" y="1664008"/>
            <a:ext cx="385535" cy="385535"/>
          </a:xfrm>
          <a:prstGeom prst="rect">
            <a:avLst/>
          </a:prstGeom>
          <a:noFill/>
        </p:spPr>
      </p:pic>
      <p:cxnSp>
        <p:nvCxnSpPr>
          <p:cNvPr id="25" name="직선 연결선 7"/>
          <p:cNvCxnSpPr/>
          <p:nvPr/>
        </p:nvCxnSpPr>
        <p:spPr>
          <a:xfrm>
            <a:off x="4007768" y="3633720"/>
            <a:ext cx="5760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8"/>
          <p:cNvCxnSpPr/>
          <p:nvPr/>
        </p:nvCxnSpPr>
        <p:spPr>
          <a:xfrm>
            <a:off x="4007768" y="3698108"/>
            <a:ext cx="28803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0"/>
          <p:cNvCxnSpPr/>
          <p:nvPr/>
        </p:nvCxnSpPr>
        <p:spPr>
          <a:xfrm>
            <a:off x="4871864" y="3633720"/>
            <a:ext cx="5760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1"/>
          <p:cNvCxnSpPr/>
          <p:nvPr/>
        </p:nvCxnSpPr>
        <p:spPr>
          <a:xfrm>
            <a:off x="4871864" y="3698108"/>
            <a:ext cx="5736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3"/>
          <p:cNvCxnSpPr/>
          <p:nvPr/>
        </p:nvCxnSpPr>
        <p:spPr>
          <a:xfrm>
            <a:off x="5807968" y="3633720"/>
            <a:ext cx="5760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6"/>
          <p:cNvCxnSpPr/>
          <p:nvPr/>
        </p:nvCxnSpPr>
        <p:spPr>
          <a:xfrm>
            <a:off x="6744072" y="3633720"/>
            <a:ext cx="5760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7"/>
          <p:cNvCxnSpPr/>
          <p:nvPr/>
        </p:nvCxnSpPr>
        <p:spPr>
          <a:xfrm>
            <a:off x="6744072" y="3698108"/>
            <a:ext cx="4320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1"/>
          <p:cNvCxnSpPr/>
          <p:nvPr/>
        </p:nvCxnSpPr>
        <p:spPr>
          <a:xfrm>
            <a:off x="4727848" y="2265568"/>
            <a:ext cx="4320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42"/>
          <p:cNvCxnSpPr/>
          <p:nvPr/>
        </p:nvCxnSpPr>
        <p:spPr>
          <a:xfrm>
            <a:off x="4727848" y="2322336"/>
            <a:ext cx="5736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44"/>
          <p:cNvCxnSpPr/>
          <p:nvPr/>
        </p:nvCxnSpPr>
        <p:spPr>
          <a:xfrm>
            <a:off x="7033324" y="2265568"/>
            <a:ext cx="43204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45"/>
          <p:cNvCxnSpPr/>
          <p:nvPr/>
        </p:nvCxnSpPr>
        <p:spPr>
          <a:xfrm>
            <a:off x="7033324" y="2322336"/>
            <a:ext cx="5028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2047"/>
          <p:cNvSpPr/>
          <p:nvPr/>
        </p:nvSpPr>
        <p:spPr>
          <a:xfrm>
            <a:off x="3523514" y="3429000"/>
            <a:ext cx="413807" cy="413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C00000"/>
                </a:solidFill>
              </a:rPr>
              <a:t>1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37" name="직사각형 58"/>
          <p:cNvSpPr/>
          <p:nvPr/>
        </p:nvSpPr>
        <p:spPr>
          <a:xfrm>
            <a:off x="1544841" y="5133045"/>
            <a:ext cx="6696744" cy="118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800" dirty="0">
                <a:latin typeface="맑은 고딕"/>
                <a:ea typeface="맑은 고딕"/>
              </a:rPr>
              <a:t>(</a:t>
            </a:r>
            <a:r>
              <a:rPr lang="ko-KR" altLang="en-US" sz="1800" dirty="0">
                <a:latin typeface="맑은 고딕"/>
                <a:ea typeface="맑은 고딕"/>
              </a:rPr>
              <a:t>초록</a:t>
            </a:r>
            <a:r>
              <a:rPr lang="en-US" altLang="ko-KR" sz="1800" dirty="0">
                <a:latin typeface="맑은 고딕"/>
                <a:ea typeface="맑은 고딕"/>
              </a:rPr>
              <a:t>) HP </a:t>
            </a:r>
            <a:r>
              <a:rPr lang="ko-KR" altLang="en-US" sz="1800" dirty="0">
                <a:latin typeface="맑은 고딕"/>
                <a:ea typeface="맑은 고딕"/>
              </a:rPr>
              <a:t>게이지 </a:t>
            </a:r>
            <a:r>
              <a:rPr lang="en-US" altLang="ko-KR" sz="1800" dirty="0">
                <a:latin typeface="맑은 고딕"/>
                <a:ea typeface="맑은 고딕"/>
              </a:rPr>
              <a:t>(</a:t>
            </a:r>
            <a:r>
              <a:rPr lang="ko-KR" altLang="en-US" sz="1800" dirty="0">
                <a:latin typeface="맑은 고딕"/>
                <a:ea typeface="맑은 고딕"/>
              </a:rPr>
              <a:t>파랑</a:t>
            </a:r>
            <a:r>
              <a:rPr lang="en-US" altLang="ko-KR" sz="1800" dirty="0">
                <a:latin typeface="맑은 고딕"/>
                <a:ea typeface="맑은 고딕"/>
              </a:rPr>
              <a:t>) </a:t>
            </a:r>
            <a:r>
              <a:rPr lang="ko-KR" altLang="en-US" sz="1800" dirty="0">
                <a:latin typeface="맑은 고딕"/>
                <a:ea typeface="맑은 고딕"/>
              </a:rPr>
              <a:t>턴 획득 게이지</a:t>
            </a:r>
          </a:p>
          <a:p>
            <a:pPr marL="342900" indent="-342900">
              <a:buAutoNum type="arabicPeriod"/>
              <a:defRPr/>
            </a:pPr>
            <a:r>
              <a:rPr lang="ko-KR" altLang="en-US" sz="1800" dirty="0">
                <a:latin typeface="맑은 고딕"/>
                <a:ea typeface="맑은 고딕"/>
              </a:rPr>
              <a:t>아군 중 턴이 돌아온 캐릭터</a:t>
            </a:r>
            <a:r>
              <a:rPr lang="en-US" altLang="ko-KR" sz="1800" dirty="0">
                <a:latin typeface="맑은 고딕"/>
                <a:ea typeface="맑은 고딕"/>
              </a:rPr>
              <a:t>(</a:t>
            </a:r>
            <a:r>
              <a:rPr lang="ko-KR" altLang="en-US" sz="1800" dirty="0">
                <a:latin typeface="맑은 고딕"/>
                <a:ea typeface="맑은 고딕"/>
              </a:rPr>
              <a:t>노랑</a:t>
            </a:r>
            <a:r>
              <a:rPr lang="en-US" altLang="ko-KR" sz="1800" dirty="0">
                <a:latin typeface="맑은 고딕"/>
                <a:ea typeface="맑은 고딕"/>
              </a:rPr>
              <a:t>)</a:t>
            </a:r>
            <a:r>
              <a:rPr lang="ko-KR" altLang="en-US" sz="1800" dirty="0">
                <a:latin typeface="맑은 고딕"/>
                <a:ea typeface="맑은 고딕"/>
              </a:rPr>
              <a:t>의 사용가능 스킬</a:t>
            </a:r>
          </a:p>
          <a:p>
            <a:pPr marL="342900" indent="-342900">
              <a:buAutoNum type="arabicPeriod"/>
              <a:defRPr/>
            </a:pPr>
            <a:r>
              <a:rPr lang="ko-KR" altLang="en-US" sz="1800" dirty="0">
                <a:latin typeface="맑은 고딕"/>
                <a:ea typeface="맑은 고딕"/>
              </a:rPr>
              <a:t>보스 몬스터</a:t>
            </a:r>
            <a:r>
              <a:rPr lang="en-US" altLang="ko-KR" sz="1800" dirty="0">
                <a:latin typeface="맑은 고딕"/>
                <a:ea typeface="맑은 고딕"/>
              </a:rPr>
              <a:t>(</a:t>
            </a:r>
            <a:r>
              <a:rPr lang="ko-KR" altLang="en-US" sz="1800" dirty="0">
                <a:latin typeface="맑은 고딕"/>
                <a:ea typeface="맑은 고딕"/>
              </a:rPr>
              <a:t>큰 보라</a:t>
            </a:r>
            <a:r>
              <a:rPr lang="en-US" altLang="ko-KR" sz="1800" dirty="0">
                <a:latin typeface="맑은 고딕"/>
                <a:ea typeface="맑은 고딕"/>
              </a:rPr>
              <a:t>)</a:t>
            </a:r>
            <a:r>
              <a:rPr lang="ko-KR" altLang="en-US" sz="1800" dirty="0">
                <a:latin typeface="맑은 고딕"/>
                <a:ea typeface="맑은 고딕"/>
              </a:rPr>
              <a:t> 있을 경우 보스 </a:t>
            </a:r>
            <a:r>
              <a:rPr lang="en-US" altLang="ko-KR" sz="1800" dirty="0">
                <a:latin typeface="맑은 고딕"/>
                <a:ea typeface="맑은 고딕"/>
              </a:rPr>
              <a:t>HP, </a:t>
            </a:r>
            <a:r>
              <a:rPr lang="ko-KR" altLang="en-US" sz="1800" dirty="0">
                <a:latin typeface="맑은 고딕"/>
                <a:ea typeface="맑은 고딕"/>
              </a:rPr>
              <a:t>턴 획득 게이지</a:t>
            </a:r>
          </a:p>
          <a:p>
            <a:pPr marL="342900" indent="-342900">
              <a:buAutoNum type="arabicPeriod"/>
              <a:defRPr/>
            </a:pPr>
            <a:r>
              <a:rPr lang="ko-KR" altLang="en-US" sz="1800" dirty="0">
                <a:latin typeface="맑은 고딕"/>
                <a:ea typeface="맑은 고딕"/>
              </a:rPr>
              <a:t>보스 몬스터 있을 경우 보스 사용가능 스킬</a:t>
            </a:r>
          </a:p>
        </p:txBody>
      </p:sp>
      <p:sp>
        <p:nvSpPr>
          <p:cNvPr id="38" name="타원 59"/>
          <p:cNvSpPr/>
          <p:nvPr/>
        </p:nvSpPr>
        <p:spPr>
          <a:xfrm>
            <a:off x="7646302" y="4109314"/>
            <a:ext cx="413807" cy="413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C00000"/>
                </a:solidFill>
              </a:rPr>
              <a:t>2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39" name="타원 62"/>
          <p:cNvSpPr/>
          <p:nvPr/>
        </p:nvSpPr>
        <p:spPr>
          <a:xfrm>
            <a:off x="1979198" y="1621486"/>
            <a:ext cx="413807" cy="413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C00000"/>
                </a:solidFill>
              </a:rPr>
              <a:t>4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0" name="타원 60"/>
          <p:cNvSpPr/>
          <p:nvPr/>
        </p:nvSpPr>
        <p:spPr>
          <a:xfrm>
            <a:off x="1979198" y="1235603"/>
            <a:ext cx="413807" cy="413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C00000"/>
                </a:solidFill>
              </a:rPr>
              <a:t>3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1" name="직선 연결선 63"/>
          <p:cNvCxnSpPr/>
          <p:nvPr/>
        </p:nvCxnSpPr>
        <p:spPr>
          <a:xfrm>
            <a:off x="5879976" y="1913804"/>
            <a:ext cx="57606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64"/>
          <p:cNvCxnSpPr/>
          <p:nvPr/>
        </p:nvCxnSpPr>
        <p:spPr>
          <a:xfrm>
            <a:off x="5879976" y="1978192"/>
            <a:ext cx="50405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/>
          <p:nvPr/>
        </p:nvSpPr>
        <p:spPr>
          <a:xfrm>
            <a:off x="351458" y="291446"/>
            <a:ext cx="8410662" cy="54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속도 시스템</a:t>
            </a:r>
          </a:p>
        </p:txBody>
      </p:sp>
      <p:cxnSp>
        <p:nvCxnSpPr>
          <p:cNvPr id="44" name="직선 연결선 8"/>
          <p:cNvCxnSpPr/>
          <p:nvPr/>
        </p:nvCxnSpPr>
        <p:spPr>
          <a:xfrm>
            <a:off x="454766" y="854402"/>
            <a:ext cx="6392375" cy="0"/>
          </a:xfrm>
          <a:prstGeom prst="line">
            <a:avLst/>
          </a:prstGeom>
          <a:noFill/>
          <a:ln w="9525" cap="rnd" cmpd="sng" algn="ctr">
            <a:solidFill>
              <a:srgbClr val="FFFFFF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546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458" y="291446"/>
            <a:ext cx="84106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속도</a:t>
            </a:r>
            <a:r>
              <a:rPr kumimoji="0" lang="ko-KR" altLang="en-US" sz="3000" b="1" i="0" u="none" strike="noStrike" kern="1200" cap="none" spc="0" normalizeH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시스템  </a:t>
            </a: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- </a:t>
            </a:r>
            <a:r>
              <a:rPr lang="ko-KR" altLang="en-US" sz="3000" b="1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순서도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</a:p>
        </p:txBody>
      </p:sp>
      <p:cxnSp>
        <p:nvCxnSpPr>
          <p:cNvPr id="5" name="직선 연결선 8"/>
          <p:cNvCxnSpPr/>
          <p:nvPr/>
        </p:nvCxnSpPr>
        <p:spPr>
          <a:xfrm>
            <a:off x="454766" y="854402"/>
            <a:ext cx="6392375" cy="0"/>
          </a:xfrm>
          <a:prstGeom prst="line">
            <a:avLst/>
          </a:prstGeom>
          <a:noFill/>
          <a:ln w="9525" cap="rnd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4"/>
          <a:srcRect r="52960" b="15340"/>
          <a:stretch>
            <a:fillRect/>
          </a:stretch>
        </p:blipFill>
        <p:spPr>
          <a:xfrm>
            <a:off x="737846" y="1072540"/>
            <a:ext cx="3672408" cy="5117290"/>
          </a:xfrm>
          <a:prstGeom prst="rect">
            <a:avLst/>
          </a:prstGeom>
        </p:spPr>
      </p:pic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4"/>
          <a:srcRect l="52440"/>
          <a:stretch>
            <a:fillRect/>
          </a:stretch>
        </p:blipFill>
        <p:spPr>
          <a:xfrm>
            <a:off x="7234256" y="1072540"/>
            <a:ext cx="3384376" cy="55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690431" y="2608754"/>
            <a:ext cx="2773359" cy="82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sto MT"/>
                <a:ea typeface="돋움"/>
                <a:cs typeface="돋움"/>
              </a:rPr>
              <a:t>시장 조사</a:t>
            </a:r>
          </a:p>
        </p:txBody>
      </p:sp>
    </p:spTree>
    <p:extLst>
      <p:ext uri="{BB962C8B-B14F-4D97-AF65-F5344CB8AC3E}">
        <p14:creationId xmlns:p14="http://schemas.microsoft.com/office/powerpoint/2010/main" val="31381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9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시장 조사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현재 트랜드 </a:t>
              </a:r>
              <a:r>
                <a:rPr lang="en-US" altLang="ko-KR" sz="1400">
                  <a:latin typeface="맑은 고딕"/>
                  <a:ea typeface="맑은 고딕"/>
                  <a:cs typeface="Arial"/>
                </a:rPr>
                <a:t>/</a:t>
              </a: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 시장의 성향</a:t>
              </a:r>
              <a:endParaRPr kumimoji="0" lang="ko-KR" altLang="en-US" sz="14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Arial"/>
              </a:endParaRPr>
            </a:p>
          </p:txBody>
        </p:sp>
        <p:cxnSp>
          <p:nvCxnSpPr>
            <p:cNvPr id="11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12" name="그룹 23"/>
          <p:cNvGrpSpPr/>
          <p:nvPr/>
        </p:nvGrpSpPr>
        <p:grpSpPr>
          <a:xfrm>
            <a:off x="3404687" y="386767"/>
            <a:ext cx="6893360" cy="602603"/>
            <a:chOff x="4270391" y="3230728"/>
            <a:chExt cx="5492162" cy="602603"/>
          </a:xfrm>
        </p:grpSpPr>
        <p:sp>
          <p:nvSpPr>
            <p:cNvPr id="13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85388" y="479176"/>
            <a:ext cx="976208" cy="393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플랫폼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395420" y="1478408"/>
            <a:ext cx="3267162" cy="548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플랫폼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467874" y="2015891"/>
            <a:ext cx="6307389" cy="54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게임 이용자의 대부분이 모바일 플랫폼을 사용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(90%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 이상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929" y="2557096"/>
            <a:ext cx="5363308" cy="1962150"/>
          </a:xfrm>
          <a:prstGeom prst="rect">
            <a:avLst/>
          </a:prstGeom>
        </p:spPr>
      </p:pic>
      <p:sp>
        <p:nvSpPr>
          <p:cNvPr id="26" name="TextBox 3"/>
          <p:cNvSpPr txBox="1"/>
          <p:nvPr/>
        </p:nvSpPr>
        <p:spPr>
          <a:xfrm>
            <a:off x="6096000" y="1447637"/>
            <a:ext cx="3267162" cy="54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장르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6168454" y="1985120"/>
            <a:ext cx="6307390" cy="77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롤 플레잉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(RPG)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장르는 전통적으로 강세를 보임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8864" y="485037"/>
            <a:ext cx="724487" cy="393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장르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02112" y="512879"/>
            <a:ext cx="1186082" cy="316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i="0" u="none" strike="noStrike" kern="120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연령 </a:t>
            </a:r>
            <a:r>
              <a:rPr kumimoji="0" lang="en-US" altLang="ko-KR" sz="1500" i="0" u="none" strike="noStrike" kern="120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/</a:t>
            </a:r>
            <a:r>
              <a:rPr kumimoji="0" lang="ko-KR" altLang="en-US" sz="1500" i="0" u="none" strike="noStrike" kern="120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 성별</a:t>
            </a:r>
          </a:p>
        </p:txBody>
      </p:sp>
      <p:pic>
        <p:nvPicPr>
          <p:cNvPr id="33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0933" y="2483561"/>
            <a:ext cx="5338783" cy="41532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538" y="4722569"/>
            <a:ext cx="4000500" cy="18383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97144" y="5059240"/>
            <a:ext cx="3883269" cy="26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80721" y="2758586"/>
            <a:ext cx="1099038" cy="164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49586" y="3022355"/>
            <a:ext cx="520211" cy="179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9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시장 조사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현재 트랜드 </a:t>
              </a:r>
              <a:r>
                <a:rPr lang="en-US" altLang="ko-KR" sz="1400">
                  <a:latin typeface="맑은 고딕"/>
                  <a:ea typeface="맑은 고딕"/>
                  <a:cs typeface="Arial"/>
                </a:rPr>
                <a:t>/</a:t>
              </a: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 시장의 성향</a:t>
              </a:r>
              <a:endParaRPr kumimoji="0" lang="ko-KR" altLang="en-US" sz="14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Arial"/>
              </a:endParaRPr>
            </a:p>
          </p:txBody>
        </p:sp>
        <p:cxnSp>
          <p:nvCxnSpPr>
            <p:cNvPr id="11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12" name="그룹 23"/>
          <p:cNvGrpSpPr/>
          <p:nvPr/>
        </p:nvGrpSpPr>
        <p:grpSpPr>
          <a:xfrm>
            <a:off x="3404687" y="386767"/>
            <a:ext cx="6893360" cy="602603"/>
            <a:chOff x="4270391" y="3230728"/>
            <a:chExt cx="5492162" cy="602603"/>
          </a:xfrm>
        </p:grpSpPr>
        <p:sp>
          <p:nvSpPr>
            <p:cNvPr id="13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14695" y="537791"/>
            <a:ext cx="783510" cy="311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i="0" u="none" strike="noStrike" kern="120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플랫폼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395420" y="1478408"/>
            <a:ext cx="3267162" cy="548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연령 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/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성별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467874" y="2015891"/>
            <a:ext cx="6307389" cy="773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모바일 롤 플레잉을 많이 플레이하는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연령대와 성비는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10~40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대 남성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8172" y="528999"/>
            <a:ext cx="600661" cy="313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i="0" u="none" strike="noStrike" kern="120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장르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09438" y="490897"/>
            <a:ext cx="1517260" cy="393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연령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/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성별</a:t>
            </a:r>
          </a:p>
        </p:txBody>
      </p:sp>
      <p:pic>
        <p:nvPicPr>
          <p:cNvPr id="40" name="Picture 2" descr="https://cdn.discordapp.com/attachments/999183181238505513/1014805183731077180/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6325" y="3108761"/>
            <a:ext cx="5098360" cy="2165268"/>
          </a:xfrm>
          <a:prstGeom prst="rect">
            <a:avLst/>
          </a:prstGeom>
          <a:noFill/>
        </p:spPr>
      </p:pic>
      <p:pic>
        <p:nvPicPr>
          <p:cNvPr id="41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0984" y="2570679"/>
            <a:ext cx="6172200" cy="27432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872779" y="3956538"/>
            <a:ext cx="380999" cy="84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878641" y="3559419"/>
            <a:ext cx="380999" cy="161192"/>
          </a:xfrm>
          <a:prstGeom prst="rect">
            <a:avLst/>
          </a:prstGeom>
          <a:noFill/>
          <a:ln w="15875" cap="rnd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sto MT"/>
              <a:ea typeface="돋움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6313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973"/>
          <p:cNvSpPr txBox="1"/>
          <p:nvPr/>
        </p:nvSpPr>
        <p:spPr>
          <a:xfrm>
            <a:off x="4787037" y="3113529"/>
            <a:ext cx="2617926" cy="66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800" b="1">
                <a:latin typeface="맑은 고딕"/>
                <a:ea typeface="맑은 고딕"/>
              </a:rPr>
              <a:t>Thank you.</a:t>
            </a:r>
            <a:endParaRPr lang="ko-KR" altLang="en-US" sz="3800" b="1">
              <a:latin typeface="맑은 고딕"/>
              <a:ea typeface="맑은 고딕"/>
            </a:endParaRPr>
          </a:p>
        </p:txBody>
      </p:sp>
      <p:sp>
        <p:nvSpPr>
          <p:cNvPr id="976" name="직사각형 975">
            <a:extLst>
              <a:ext uri="{FF2B5EF4-FFF2-40B4-BE49-F238E27FC236}">
                <a16:creationId xmlns:a16="http://schemas.microsoft.com/office/drawing/2014/main" id="{C325FC95-768E-4DEF-9375-14945BEC8DC1}"/>
              </a:ext>
            </a:extLst>
          </p:cNvPr>
          <p:cNvSpPr/>
          <p:nvPr/>
        </p:nvSpPr>
        <p:spPr>
          <a:xfrm>
            <a:off x="973931" y="592932"/>
            <a:ext cx="10244138" cy="5672137"/>
          </a:xfrm>
          <a:prstGeom prst="rect">
            <a:avLst/>
          </a:prstGeom>
          <a:noFill/>
          <a:ln w="698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408" y="2908700"/>
            <a:ext cx="1505352" cy="77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4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목차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593364" y="2200320"/>
            <a:ext cx="6811105" cy="2738319"/>
            <a:chOff x="5795619" y="2207647"/>
            <a:chExt cx="5679502" cy="273831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795619" y="3032989"/>
              <a:ext cx="0" cy="1170803"/>
            </a:xfrm>
            <a:prstGeom prst="line">
              <a:avLst/>
            </a:prstGeom>
            <a:ln w="698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29292" y="2207647"/>
              <a:ext cx="970682" cy="621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01</a:t>
              </a:r>
              <a:endParaRPr lang="ko-KR" altLang="en-US" sz="3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292" y="3248279"/>
              <a:ext cx="970682" cy="624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02</a:t>
              </a:r>
              <a:endParaRPr lang="ko-KR" altLang="en-US" sz="3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29292" y="4288912"/>
              <a:ext cx="970682" cy="621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03</a:t>
              </a:r>
              <a:endParaRPr lang="ko-KR" altLang="en-US" sz="3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99974" y="2240632"/>
              <a:ext cx="3875147" cy="622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 b="1" dirty="0">
                  <a:effectLst/>
                  <a:latin typeface="맑은 고딕"/>
                  <a:ea typeface="맑은 고딕"/>
                </a:rPr>
                <a:t>기 획 의 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99974" y="3251712"/>
              <a:ext cx="3875147" cy="620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 b="1" dirty="0">
                  <a:effectLst/>
                  <a:latin typeface="맑은 고딕"/>
                  <a:ea typeface="맑은 고딕"/>
                </a:rPr>
                <a:t>핵 심 요 소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99974" y="4323236"/>
              <a:ext cx="3875147" cy="622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500" b="1">
                  <a:effectLst/>
                  <a:latin typeface="맑은 고딕"/>
                  <a:ea typeface="맑은 고딕"/>
                </a:rPr>
                <a:t>시 장 조 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2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75084" y="1752628"/>
            <a:ext cx="3164008" cy="1407767"/>
            <a:chOff x="2062900" y="1739677"/>
            <a:chExt cx="3164008" cy="1407767"/>
          </a:xfrm>
        </p:grpSpPr>
        <p:sp>
          <p:nvSpPr>
            <p:cNvPr id="2" name="TextBox 1"/>
            <p:cNvSpPr txBox="1"/>
            <p:nvPr/>
          </p:nvSpPr>
          <p:spPr>
            <a:xfrm>
              <a:off x="2062900" y="1739677"/>
              <a:ext cx="970683" cy="72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200">
                  <a:latin typeface="맑은 고딕"/>
                  <a:ea typeface="맑은 고딕"/>
                </a:rPr>
                <a:t>01</a:t>
              </a:r>
              <a:endParaRPr lang="ko-KR" altLang="en-US" sz="4200">
                <a:latin typeface="맑은 고딕"/>
                <a:ea typeface="맑은 고딕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1566" y="2262897"/>
              <a:ext cx="1439940" cy="4178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b="1" dirty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기획 의도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1566" y="2847784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유저가 느낄 경험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513996" y="2222284"/>
            <a:ext cx="3164008" cy="1404836"/>
            <a:chOff x="2062900" y="1739678"/>
            <a:chExt cx="3164008" cy="1404836"/>
          </a:xfrm>
        </p:grpSpPr>
        <p:sp>
          <p:nvSpPr>
            <p:cNvPr id="13" name="TextBox 12"/>
            <p:cNvSpPr txBox="1"/>
            <p:nvPr/>
          </p:nvSpPr>
          <p:spPr>
            <a:xfrm>
              <a:off x="2062900" y="1739678"/>
              <a:ext cx="970683" cy="7285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200">
                  <a:latin typeface="맑은 고딕"/>
                  <a:ea typeface="맑은 고딕"/>
                </a:rPr>
                <a:t>02</a:t>
              </a:r>
              <a:endParaRPr lang="ko-KR" altLang="en-US" sz="4200"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1566" y="2262898"/>
              <a:ext cx="1334828" cy="4244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핵심요소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1566" y="2847785"/>
              <a:ext cx="2425342" cy="296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각 핵심 요소의 목적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8356076" y="2716928"/>
            <a:ext cx="3164008" cy="1405492"/>
            <a:chOff x="2062900" y="1739677"/>
            <a:chExt cx="3164008" cy="1405492"/>
          </a:xfrm>
        </p:grpSpPr>
        <p:sp>
          <p:nvSpPr>
            <p:cNvPr id="18" name="TextBox 17"/>
            <p:cNvSpPr txBox="1"/>
            <p:nvPr/>
          </p:nvSpPr>
          <p:spPr>
            <a:xfrm>
              <a:off x="2062900" y="1739677"/>
              <a:ext cx="970684" cy="729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200">
                  <a:latin typeface="맑은 고딕"/>
                  <a:ea typeface="맑은 고딕"/>
                </a:rPr>
                <a:t>03</a:t>
              </a:r>
              <a:endParaRPr lang="ko-KR" altLang="en-US" sz="4200">
                <a:latin typeface="맑은 고딕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01566" y="2262897"/>
              <a:ext cx="1331323" cy="416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시장조사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566" y="2847784"/>
              <a:ext cx="2425342" cy="297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현재 트랜드 </a:t>
              </a:r>
              <a:r>
                <a:rPr lang="en-US" altLang="ko-KR" sz="1400">
                  <a:latin typeface="맑은 고딕"/>
                  <a:ea typeface="맑은 고딕"/>
                  <a:cs typeface="Arial"/>
                </a:rPr>
                <a:t>/</a:t>
              </a:r>
              <a:r>
                <a:rPr lang="ko-KR" altLang="en-US" sz="1400">
                  <a:latin typeface="맑은 고딕"/>
                  <a:ea typeface="맑은 고딕"/>
                  <a:cs typeface="Arial"/>
                </a:rPr>
                <a:t> 시장의 성향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97659" y="2109010"/>
              <a:ext cx="21438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690431" y="2608754"/>
            <a:ext cx="2773359" cy="82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32899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"/>
          <p:cNvGrpSpPr/>
          <p:nvPr/>
        </p:nvGrpSpPr>
        <p:grpSpPr>
          <a:xfrm>
            <a:off x="395307" y="253617"/>
            <a:ext cx="2203356" cy="483555"/>
            <a:chOff x="2801566" y="2262897"/>
            <a:chExt cx="2203356" cy="483555"/>
          </a:xfrm>
        </p:grpSpPr>
        <p:sp>
          <p:nvSpPr>
            <p:cNvPr id="8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기획 의도</a:t>
              </a:r>
            </a:p>
          </p:txBody>
        </p:sp>
        <p:cxnSp>
          <p:nvCxnSpPr>
            <p:cNvPr id="10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12" name="그룹 6"/>
          <p:cNvGrpSpPr/>
          <p:nvPr/>
        </p:nvGrpSpPr>
        <p:grpSpPr>
          <a:xfrm>
            <a:off x="664241" y="1476827"/>
            <a:ext cx="8892888" cy="902518"/>
            <a:chOff x="6618080" y="2059282"/>
            <a:chExt cx="8892888" cy="902518"/>
          </a:xfrm>
        </p:grpSpPr>
        <p:sp>
          <p:nvSpPr>
            <p:cNvPr id="13" name="TextBox 23"/>
            <p:cNvSpPr txBox="1"/>
            <p:nvPr/>
          </p:nvSpPr>
          <p:spPr>
            <a:xfrm>
              <a:off x="6618082" y="2059282"/>
              <a:ext cx="2231942" cy="435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300" b="1">
                  <a:solidFill>
                    <a:schemeClr val="lt1"/>
                  </a:solidFill>
                  <a:latin typeface="맑은 고딕"/>
                  <a:ea typeface="맑은 고딕"/>
                </a:rPr>
                <a:t>고민하는 재미</a:t>
              </a:r>
              <a:endParaRPr kumimoji="0" lang="ko-KR" altLang="en-US" sz="23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6618080" y="2644169"/>
              <a:ext cx="8892887" cy="3176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-</a:t>
              </a:r>
              <a:r>
                <a:rPr lang="ko-KR" altLang="en-US" sz="1500">
                  <a:latin typeface="맑은 고딕"/>
                  <a:ea typeface="맑은 고딕"/>
                </a:rPr>
                <a:t>  승리에 대한 가능성과 유리한 결과를 증대시키고 패배의 위험을 감소시킬 전략을 고민</a:t>
              </a:r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7637275" y="1454840"/>
            <a:ext cx="1228154" cy="619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sng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전략</a:t>
            </a:r>
          </a:p>
        </p:txBody>
      </p:sp>
      <p:grpSp>
        <p:nvGrpSpPr>
          <p:cNvPr id="17" name="그룹 6"/>
          <p:cNvGrpSpPr/>
          <p:nvPr/>
        </p:nvGrpSpPr>
        <p:grpSpPr>
          <a:xfrm>
            <a:off x="672302" y="3135920"/>
            <a:ext cx="8343369" cy="902973"/>
            <a:chOff x="6618080" y="2059279"/>
            <a:chExt cx="8892888" cy="902973"/>
          </a:xfrm>
        </p:grpSpPr>
        <p:sp>
          <p:nvSpPr>
            <p:cNvPr id="18" name="TextBox 23"/>
            <p:cNvSpPr txBox="1"/>
            <p:nvPr/>
          </p:nvSpPr>
          <p:spPr>
            <a:xfrm>
              <a:off x="6618081" y="2059279"/>
              <a:ext cx="3352961" cy="4721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3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다양한 역할 </a:t>
              </a:r>
              <a:r>
                <a:rPr kumimoji="0" lang="en-US" altLang="ko-KR" sz="23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23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 성장</a:t>
              </a:r>
              <a:r>
                <a:rPr kumimoji="0" lang="ko-KR" altLang="en-US" sz="25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6618080" y="2644169"/>
              <a:ext cx="8892887" cy="3180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/>
                <a:t>-</a:t>
              </a:r>
              <a:r>
                <a:rPr lang="ko-KR" altLang="en-US" sz="1500"/>
                <a:t>  </a:t>
              </a:r>
              <a:r>
                <a:rPr lang="ko-KR" altLang="en-US" sz="1500">
                  <a:latin typeface="맑은 고딕"/>
                  <a:ea typeface="맑은 고딕"/>
                </a:rPr>
                <a:t>역할을 플레이하며 획득하는 경험치</a:t>
              </a:r>
              <a:r>
                <a:rPr lang="en-US" altLang="ko-KR" sz="1500">
                  <a:latin typeface="맑은 고딕"/>
                  <a:ea typeface="맑은 고딕"/>
                </a:rPr>
                <a:t>, </a:t>
              </a:r>
              <a:r>
                <a:rPr lang="ko-KR" altLang="en-US" sz="1500">
                  <a:latin typeface="맑은 고딕"/>
                  <a:ea typeface="맑은 고딕"/>
                </a:rPr>
                <a:t>재화 등으로 캐릭터가 성장하는 성취감을 얻을 수 있음</a:t>
              </a:r>
            </a:p>
          </p:txBody>
        </p:sp>
      </p:grpSp>
      <p:sp>
        <p:nvSpPr>
          <p:cNvPr id="20" name="TextBox 23"/>
          <p:cNvSpPr txBox="1"/>
          <p:nvPr/>
        </p:nvSpPr>
        <p:spPr>
          <a:xfrm>
            <a:off x="7672446" y="3118922"/>
            <a:ext cx="1228153" cy="62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sng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RPG</a:t>
            </a:r>
          </a:p>
        </p:txBody>
      </p:sp>
      <p:grpSp>
        <p:nvGrpSpPr>
          <p:cNvPr id="21" name="그룹 6"/>
          <p:cNvGrpSpPr/>
          <p:nvPr/>
        </p:nvGrpSpPr>
        <p:grpSpPr>
          <a:xfrm>
            <a:off x="681827" y="4841629"/>
            <a:ext cx="8892888" cy="902971"/>
            <a:chOff x="6618080" y="2059281"/>
            <a:chExt cx="8892888" cy="902971"/>
          </a:xfrm>
        </p:grpSpPr>
        <p:sp>
          <p:nvSpPr>
            <p:cNvPr id="22" name="TextBox 23"/>
            <p:cNvSpPr txBox="1"/>
            <p:nvPr/>
          </p:nvSpPr>
          <p:spPr>
            <a:xfrm>
              <a:off x="6618080" y="2059281"/>
              <a:ext cx="4261500" cy="442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3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자유로운 플레이 시간</a:t>
              </a:r>
            </a:p>
          </p:txBody>
        </p:sp>
        <p:sp>
          <p:nvSpPr>
            <p:cNvPr id="23" name="TextBox 24"/>
            <p:cNvSpPr txBox="1"/>
            <p:nvPr/>
          </p:nvSpPr>
          <p:spPr>
            <a:xfrm>
              <a:off x="6618080" y="2644169"/>
              <a:ext cx="8892887" cy="3180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500">
                  <a:latin typeface="맑은 고딕"/>
                  <a:ea typeface="맑은 고딕"/>
                </a:rPr>
                <a:t>  차례대로 턴이 돌아가면서 게임이 진행되므로 나의 행동에 대한 시간적인 여유로움을 느낌</a:t>
              </a:r>
            </a:p>
          </p:txBody>
        </p:sp>
      </p:grpSp>
      <p:sp>
        <p:nvSpPr>
          <p:cNvPr id="25" name="TextBox 23"/>
          <p:cNvSpPr txBox="1"/>
          <p:nvPr/>
        </p:nvSpPr>
        <p:spPr>
          <a:xfrm>
            <a:off x="6198576" y="5017471"/>
            <a:ext cx="2583634" cy="422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sng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Trun </a:t>
            </a:r>
            <a:r>
              <a:rPr kumimoji="0" lang="en-US" altLang="ko-KR" sz="2200" b="1" i="0" u="sng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based</a:t>
            </a:r>
            <a:r>
              <a:rPr kumimoji="0" lang="en-US" altLang="ko-KR" sz="2000" b="1" i="0" u="sng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77" y="805958"/>
            <a:ext cx="8310784" cy="29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FFE766"/>
                </a:solidFill>
                <a:latin typeface="맑은 고딕"/>
                <a:ea typeface="맑은 고딕"/>
              </a:rPr>
              <a:t>시간적으로는 여유가 있으면서</a:t>
            </a:r>
            <a:r>
              <a:rPr lang="en-US" altLang="ko-KR" sz="1400" b="1" dirty="0">
                <a:solidFill>
                  <a:srgbClr val="FFE766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 dirty="0">
                <a:solidFill>
                  <a:srgbClr val="FFE766"/>
                </a:solidFill>
                <a:latin typeface="맑은 고딕"/>
                <a:ea typeface="맑은 고딕"/>
              </a:rPr>
              <a:t>고민하고 달성하며 성취하는 재미가 있는 게임</a:t>
            </a:r>
          </a:p>
        </p:txBody>
      </p:sp>
    </p:spTree>
    <p:extLst>
      <p:ext uri="{BB962C8B-B14F-4D97-AF65-F5344CB8AC3E}">
        <p14:creationId xmlns:p14="http://schemas.microsoft.com/office/powerpoint/2010/main" val="40799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690431" y="2608754"/>
            <a:ext cx="2773359" cy="82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1" i="0" u="none" strike="noStrike" kern="1200" cap="none" spc="0" normalizeH="0" baseline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sto MT"/>
                <a:ea typeface="돋움"/>
                <a:cs typeface="돋움"/>
              </a:rPr>
              <a:t>핵심 요소</a:t>
            </a:r>
          </a:p>
        </p:txBody>
      </p:sp>
    </p:spTree>
    <p:extLst>
      <p:ext uri="{BB962C8B-B14F-4D97-AF65-F5344CB8AC3E}">
        <p14:creationId xmlns:p14="http://schemas.microsoft.com/office/powerpoint/2010/main" val="38795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5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핵심 요소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Arial"/>
                </a:rPr>
                <a:t>각 핵심 요소의 목적</a:t>
              </a:r>
            </a:p>
          </p:txBody>
        </p:sp>
        <p:cxnSp>
          <p:nvCxnSpPr>
            <p:cNvPr id="7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8" name="그룹 23"/>
          <p:cNvGrpSpPr/>
          <p:nvPr/>
        </p:nvGrpSpPr>
        <p:grpSpPr>
          <a:xfrm>
            <a:off x="2783038" y="394086"/>
            <a:ext cx="9155603" cy="602611"/>
            <a:chOff x="4270391" y="3230720"/>
            <a:chExt cx="7294563" cy="602611"/>
          </a:xfrm>
        </p:grpSpPr>
        <p:sp>
          <p:nvSpPr>
            <p:cNvPr id="9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123;p44"/>
            <p:cNvSpPr/>
            <p:nvPr/>
          </p:nvSpPr>
          <p:spPr>
            <a:xfrm>
              <a:off x="9674938" y="3230720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CDBC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34431" y="49089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교육 시스템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2563" y="540399"/>
            <a:ext cx="12137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상점 시스템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86732" y="532750"/>
            <a:ext cx="15985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플레이어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49288" y="557660"/>
            <a:ext cx="12328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적 시스템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402747" y="1617620"/>
            <a:ext cx="32671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교육 시스템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497183" y="2506796"/>
            <a:ext cx="93187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b="1" dirty="0">
                <a:solidFill>
                  <a:schemeClr val="lt1"/>
                </a:solidFill>
                <a:latin typeface="맑은 고딕"/>
                <a:ea typeface="맑은 고딕"/>
              </a:rPr>
              <a:t>기획 의도</a:t>
            </a:r>
          </a:p>
          <a:p>
            <a:pPr lvl="0">
              <a:defRPr/>
            </a:pP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dirty="0">
                <a:solidFill>
                  <a:schemeClr val="lt1"/>
                </a:solidFill>
                <a:latin typeface="맑은 고딕"/>
                <a:ea typeface="맑은 고딕"/>
              </a:rPr>
              <a:t>  </a:t>
            </a:r>
            <a:endParaRPr lang="en-US" altLang="ko-KR" sz="1500" dirty="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6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5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핵심 요소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Arial"/>
                </a:rPr>
                <a:t>각 핵심 요소의 목적</a:t>
              </a:r>
            </a:p>
          </p:txBody>
        </p:sp>
        <p:cxnSp>
          <p:nvCxnSpPr>
            <p:cNvPr id="7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8" name="그룹 23"/>
          <p:cNvGrpSpPr/>
          <p:nvPr/>
        </p:nvGrpSpPr>
        <p:grpSpPr>
          <a:xfrm>
            <a:off x="2783038" y="394086"/>
            <a:ext cx="9155603" cy="602611"/>
            <a:chOff x="4270391" y="3230720"/>
            <a:chExt cx="7294563" cy="602611"/>
          </a:xfrm>
        </p:grpSpPr>
        <p:sp>
          <p:nvSpPr>
            <p:cNvPr id="9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123;p44"/>
            <p:cNvSpPr/>
            <p:nvPr/>
          </p:nvSpPr>
          <p:spPr>
            <a:xfrm>
              <a:off x="9674938" y="3230720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CDBC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78392" y="515811"/>
            <a:ext cx="1426407" cy="31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캐릭터 시스템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7909" y="467130"/>
            <a:ext cx="1922763" cy="394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팀 편성 시스템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1387" y="525423"/>
            <a:ext cx="1232891" cy="317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진형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71268" y="528353"/>
            <a:ext cx="1232891" cy="31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속도 시스템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402747" y="1617620"/>
            <a:ext cx="3267162" cy="54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팀 편성 시스템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497183" y="2506796"/>
            <a:ext cx="9318753" cy="259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서로 다른 캐릭터들 간의 팀 상호 작용으로 추가 능력치 및 스킬 등 다양한 효과를 부여하여</a:t>
            </a: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캐릭터가 한정되지않은 다양한 역할을 수행 가능하게 만들어준다</a:t>
            </a:r>
            <a:r>
              <a:rPr lang="en-US" altLang="ko-KR" sz="15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chemeClr val="lt1"/>
                </a:solidFill>
                <a:latin typeface="맑은 고딕"/>
                <a:ea typeface="맑은 고딕"/>
              </a:rPr>
              <a:t>기획 의도</a:t>
            </a: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 유저들로 하여금 끊임없이 팀 편성을 고민하게 만들어 전략성을 강화하고 </a:t>
            </a:r>
          </a:p>
          <a:p>
            <a:pPr lvl="0">
              <a:defRPr/>
            </a:pPr>
            <a:endParaRPr lang="ko-KR" altLang="en-US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 다른 유저들과의 커뮤니케이션을 유도하기 때문에 게임의 활성화에 긍정적인 효과를 부여</a:t>
            </a:r>
          </a:p>
        </p:txBody>
      </p:sp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54030" y="1192928"/>
            <a:ext cx="2904856" cy="2085538"/>
          </a:xfrm>
          <a:prstGeom prst="rect">
            <a:avLst/>
          </a:prstGeom>
        </p:spPr>
      </p:pic>
      <p:pic>
        <p:nvPicPr>
          <p:cNvPr id="3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62361" y="5287872"/>
            <a:ext cx="3698414" cy="1435485"/>
          </a:xfrm>
          <a:prstGeom prst="rect">
            <a:avLst/>
          </a:prstGeom>
        </p:spPr>
      </p:pic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46129" y="3333749"/>
            <a:ext cx="3407862" cy="18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395307" y="253617"/>
            <a:ext cx="2535246" cy="869893"/>
            <a:chOff x="2801566" y="2262897"/>
            <a:chExt cx="2535246" cy="869893"/>
          </a:xfrm>
        </p:grpSpPr>
        <p:sp>
          <p:nvSpPr>
            <p:cNvPr id="5" name="TextBox 5"/>
            <p:cNvSpPr txBox="1"/>
            <p:nvPr/>
          </p:nvSpPr>
          <p:spPr>
            <a:xfrm>
              <a:off x="2801566" y="2262897"/>
              <a:ext cx="1439208" cy="4207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1" i="0" u="none" strike="noStrike" kern="1200" cap="none" spc="0" normalizeH="0" baseline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  <a:cs typeface="Arial"/>
                </a:rPr>
                <a:t>핵심 요소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11469" y="2833130"/>
              <a:ext cx="2425342" cy="29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Arial"/>
                </a:rPr>
                <a:t>각 핵심 요소의 목적</a:t>
              </a:r>
            </a:p>
          </p:txBody>
        </p:sp>
        <p:cxnSp>
          <p:nvCxnSpPr>
            <p:cNvPr id="7" name="직선 연결선 8"/>
            <p:cNvCxnSpPr/>
            <p:nvPr/>
          </p:nvCxnSpPr>
          <p:spPr>
            <a:xfrm>
              <a:off x="2861024" y="2746452"/>
              <a:ext cx="2143898" cy="0"/>
            </a:xfrm>
            <a:prstGeom prst="line">
              <a:avLst/>
            </a:prstGeom>
            <a:noFill/>
            <a:ln w="9525" cap="rnd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8" name="그룹 23"/>
          <p:cNvGrpSpPr/>
          <p:nvPr/>
        </p:nvGrpSpPr>
        <p:grpSpPr>
          <a:xfrm>
            <a:off x="2783038" y="394086"/>
            <a:ext cx="9155603" cy="602611"/>
            <a:chOff x="4270391" y="3230720"/>
            <a:chExt cx="7294563" cy="602611"/>
          </a:xfrm>
        </p:grpSpPr>
        <p:sp>
          <p:nvSpPr>
            <p:cNvPr id="9" name="Google Shape;5123;p44"/>
            <p:cNvSpPr/>
            <p:nvPr/>
          </p:nvSpPr>
          <p:spPr>
            <a:xfrm>
              <a:off x="7872537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C4B8A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24;p44"/>
            <p:cNvSpPr/>
            <p:nvPr/>
          </p:nvSpPr>
          <p:spPr>
            <a:xfrm>
              <a:off x="6072792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A89774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125;p44"/>
            <p:cNvSpPr/>
            <p:nvPr/>
          </p:nvSpPr>
          <p:spPr>
            <a:xfrm>
              <a:off x="4270391" y="3230728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9A876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123;p44"/>
            <p:cNvSpPr/>
            <p:nvPr/>
          </p:nvSpPr>
          <p:spPr>
            <a:xfrm>
              <a:off x="9674938" y="3230720"/>
              <a:ext cx="1890016" cy="602603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D6CDBC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Eras Bold ITC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41758" y="537792"/>
            <a:ext cx="1512132" cy="31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  <a:effectLst/>
                <a:latin typeface="맑은 고딕"/>
                <a:ea typeface="맑은 고딕"/>
              </a:rPr>
              <a:t>캐릭터 시스템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6583" y="474457"/>
            <a:ext cx="1922764" cy="39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FFE76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진형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63942" y="521026"/>
            <a:ext cx="1232891" cy="31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속도 시스템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402747" y="1617620"/>
            <a:ext cx="3267162" cy="54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진형 시스템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497183" y="2506796"/>
            <a:ext cx="9318753" cy="259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각 진형은 위치마다 다른 어드벤티지를 캐릭터의 능력치에 부여해준다</a:t>
            </a:r>
            <a:r>
              <a:rPr lang="en-US" altLang="ko-KR" sz="15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 </a:t>
            </a:r>
          </a:p>
          <a:p>
            <a:pPr lvl="0">
              <a:defRPr/>
            </a:pPr>
            <a:endParaRPr lang="ko-KR" altLang="en-US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chemeClr val="lt1"/>
                </a:solidFill>
                <a:latin typeface="맑은 고딕"/>
                <a:ea typeface="맑은 고딕"/>
              </a:rPr>
              <a:t>기획 의도</a:t>
            </a:r>
          </a:p>
          <a:p>
            <a:pPr lvl="0">
              <a:defRPr/>
            </a:pPr>
            <a:endParaRPr lang="en-US" altLang="ko-KR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  <a:latin typeface="맑은 고딕"/>
                <a:ea typeface="맑은 고딕"/>
              </a:rPr>
              <a:t>  </a:t>
            </a:r>
            <a:r>
              <a:rPr lang="ko-KR" altLang="en-US" sz="1500">
                <a:latin typeface="맑은 고딕"/>
                <a:ea typeface="맑은 고딕"/>
              </a:rPr>
              <a:t>진형에 따라 바뀌는 전투의 흐름 및 이점을 통하여</a:t>
            </a:r>
          </a:p>
          <a:p>
            <a:pPr lvl="0">
              <a:defRPr/>
            </a:pPr>
            <a:r>
              <a:rPr lang="ko-KR" altLang="en-US" sz="1500"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ko-KR" altLang="en-US" sz="1500">
                <a:latin typeface="맑은 고딕"/>
                <a:ea typeface="맑은 고딕"/>
              </a:rPr>
              <a:t>   유저가 더욱 전략적인 플레이를 할 수 있도록 한다</a:t>
            </a:r>
            <a:r>
              <a:rPr lang="en-US" altLang="ko-KR" sz="1500">
                <a:latin typeface="맑은 고딕"/>
                <a:ea typeface="맑은 고딕"/>
              </a:rPr>
              <a:t>.</a:t>
            </a:r>
          </a:p>
          <a:p>
            <a:pPr lvl="0">
              <a:defRPr/>
            </a:pPr>
            <a:endParaRPr lang="ko-KR" altLang="en-US" sz="15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7215" y="540400"/>
            <a:ext cx="1494139" cy="317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팀 편성 시스템</a:t>
            </a:r>
          </a:p>
        </p:txBody>
      </p:sp>
      <p:pic>
        <p:nvPicPr>
          <p:cNvPr id="33" name="Picture 2" descr="R1280x0 (1280×275)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29090" y="4976596"/>
            <a:ext cx="5245949" cy="1127059"/>
          </a:xfrm>
          <a:prstGeom prst="rect">
            <a:avLst/>
          </a:prstGeom>
          <a:noFill/>
        </p:spPr>
      </p:pic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18633" y="1182301"/>
            <a:ext cx="3328877" cy="2060734"/>
          </a:xfrm>
          <a:prstGeom prst="rect">
            <a:avLst/>
          </a:prstGeom>
        </p:spPr>
      </p:pic>
      <p:pic>
        <p:nvPicPr>
          <p:cNvPr id="35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25482" y="3341736"/>
            <a:ext cx="3918460" cy="14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566</Words>
  <Application>Microsoft Office PowerPoint</Application>
  <PresentationFormat>와이드스크린</PresentationFormat>
  <Paragraphs>153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한컴산뜻돋움</vt:lpstr>
      <vt:lpstr>Arial</vt:lpstr>
      <vt:lpstr>Calibri</vt:lpstr>
      <vt:lpstr>Calisto MT</vt:lpstr>
      <vt:lpstr>Eras Bold ITC</vt:lpstr>
      <vt:lpstr>Wingdings 2</vt:lpstr>
      <vt:lpstr>맑은 고딕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박 정식</cp:lastModifiedBy>
  <cp:revision>63</cp:revision>
  <dcterms:created xsi:type="dcterms:W3CDTF">2021-09-27T11:46:37Z</dcterms:created>
  <dcterms:modified xsi:type="dcterms:W3CDTF">2022-09-10T16:09:57Z</dcterms:modified>
  <cp:version/>
</cp:coreProperties>
</file>