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9A21C-5AF3-D77A-B128-3DD6CFB88F4B}" v="1" dt="2021-11-23T12:50:40.582"/>
    <p1510:client id="{50FAFD0A-29FF-4A56-A0E7-1FF90C1B059F}" v="392" dt="2021-11-23T12:08:15.981"/>
    <p1510:client id="{7B1B1102-EA5B-BBFC-E61B-46858566A588}" v="1" dt="2021-11-23T12:51:35.644"/>
    <p1510:client id="{7CCD2F41-320A-8C4E-E205-F1CC2E502CC5}" v="1051" dt="2021-11-23T14:21:08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8B8025-020F-4177-8923-A113458B02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BF0D7-34D6-4F21-A89C-6E56A70DA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07670-ED36-4F0A-A281-2C1CAA6A7C67}" type="datetime1">
              <a:rPr lang="en-GB" smtClean="0"/>
              <a:t>23/11/2021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1BE4-40B3-4C17-94CC-EA9A790349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8A2F4-ED8E-403F-A4B6-34FEE7ADE2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7DE40-7AEB-4C7C-BC44-FA39FAEF5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918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2D2D3-0165-4B5D-ADED-1331DF83D0BE}" type="datetime1">
              <a:rPr lang="en-GB" smtClean="0"/>
              <a:pPr/>
              <a:t>23/11/2021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6AA59-A65D-4FFD-9D6B-AAE6A5DDB6B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178258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6AA59-A65D-4FFD-9D6B-AAE6A5DDB6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7CFA2D-0255-48EB-AF02-8DA9AECA4556}" type="datetime1">
              <a:rPr lang="en-GB" noProof="0" smtClean="0"/>
              <a:t>23/11/2021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D7790F-031A-42D6-8CE7-EF8A9E725AD9}" type="datetime1">
              <a:rPr lang="en-GB" noProof="0" smtClean="0"/>
              <a:t>23/11/2021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0EB04-230C-420C-98ED-1BE8AD2CBA8C}" type="datetime1">
              <a:rPr lang="en-GB" noProof="0" smtClean="0"/>
              <a:t>23/11/2021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D058B2-1E74-4EC8-8785-8F6215798FC0}" type="datetime1">
              <a:rPr lang="en-GB" noProof="0" smtClean="0"/>
              <a:t>23/11/2021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6E4B57-ECC1-434A-BBE8-974DFAE1AFB6}" type="datetime1">
              <a:rPr lang="en-GB" noProof="0" smtClean="0"/>
              <a:t>23/11/2021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54EF8-E347-4531-9C66-3C0DB6CAC068}" type="datetime1">
              <a:rPr lang="en-GB" noProof="0" smtClean="0"/>
              <a:t>23/11/2021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87D1D-1076-47A2-9A7C-82B4F5AB6215}" type="datetime1">
              <a:rPr lang="en-GB" noProof="0" smtClean="0"/>
              <a:t>23/11/2021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5CBAB0-3CB7-40F9-9CC7-95C1C4394573}" type="datetime1">
              <a:rPr lang="en-GB" noProof="0" smtClean="0"/>
              <a:t>23/11/2021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16CF7-4BA9-4A3F-B8D4-018FCE9D06D8}" type="datetime1">
              <a:rPr lang="en-GB" noProof="0" smtClean="0"/>
              <a:t>23/11/2021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7A697C-2754-4B9C-88A7-BEF0E1D7FAC5}" type="datetime1">
              <a:rPr lang="en-GB" noProof="0" smtClean="0"/>
              <a:t>23/11/2021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1F316-BA56-4184-9864-D2FEE684AE54}" type="datetime1">
              <a:rPr lang="en-GB" noProof="0" smtClean="0"/>
              <a:t>23/11/2021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791826-1A1E-4E8B-B47B-7793EE0D0ED8}" type="datetime1">
              <a:rPr lang="en-GB" noProof="0" smtClean="0"/>
              <a:t>23/11/2021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F51C3-E899-4B72-81BD-DD436F73D70F}" type="datetime1">
              <a:rPr lang="en-GB" noProof="0" smtClean="0"/>
              <a:t>23/11/2021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764339-49E9-477D-8D62-EDDD172CF2D6}" type="datetime1">
              <a:rPr lang="en-GB" noProof="0" smtClean="0"/>
              <a:t>23/11/2021</a:t>
            </a:fld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E0262B-C3C1-4C6D-9A9C-667433511425}" type="datetime1">
              <a:rPr lang="en-GB" noProof="0" smtClean="0"/>
              <a:t>23/11/2021</a:t>
            </a:fld>
            <a:endParaRPr lang="en-GB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17EDFE-3B2D-409E-815B-664566D1B138}" type="datetime1">
              <a:rPr lang="en-GB" noProof="0" smtClean="0"/>
              <a:t>23/11/2021</a:t>
            </a:fld>
            <a:endParaRPr lang="en-GB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EC05C-0C7D-4CFC-AB94-3D6075A054D5}" type="datetime1">
              <a:rPr lang="en-GB" noProof="0" smtClean="0"/>
              <a:t>23/11/2021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446B9D6-22F8-4AB0-ACFB-10DA600FE9C2}" type="datetime1">
              <a:rPr lang="en-GB" noProof="0" smtClean="0"/>
              <a:t>23/11/2021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7311" y="-138830"/>
            <a:ext cx="8825658" cy="3329581"/>
          </a:xfrm>
        </p:spPr>
        <p:txBody>
          <a:bodyPr rtlCol="0"/>
          <a:lstStyle/>
          <a:p>
            <a:pPr algn="ctr"/>
            <a:br>
              <a:rPr lang="en-GB" sz="2400" dirty="0">
                <a:latin typeface="Times New Roman"/>
              </a:rPr>
            </a:br>
            <a:r>
              <a:rPr lang="en-GB" sz="2000" dirty="0">
                <a:latin typeface="Times New Roman"/>
                <a:cs typeface="Times New Roman"/>
              </a:rPr>
              <a:t>Date :25 NOV 2021</a:t>
            </a:r>
            <a:br>
              <a:rPr lang="en-GB" sz="2400" dirty="0">
                <a:latin typeface="Times New Roman"/>
              </a:rPr>
            </a:br>
            <a:r>
              <a:rPr lang="en-GB" dirty="0">
                <a:latin typeface="Times New Roman"/>
                <a:cs typeface="Times New Roman"/>
              </a:rPr>
              <a:t>BTP Presentation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401599"/>
            <a:ext cx="9023986" cy="1863500"/>
          </a:xfrm>
        </p:spPr>
        <p:txBody>
          <a:bodyPr rtlCol="0">
            <a:normAutofit fontScale="92500" lnSpcReduction="10000"/>
          </a:bodyPr>
          <a:lstStyle/>
          <a:p>
            <a:r>
              <a:rPr lang="en-GB">
                <a:latin typeface="Times New Roman"/>
                <a:cs typeface="Times New Roman"/>
              </a:rPr>
              <a:t>Title: </a:t>
            </a:r>
            <a:r>
              <a:rPr lang="en-GB">
                <a:ea typeface="+mj-lt"/>
                <a:cs typeface="+mj-lt"/>
              </a:rPr>
              <a:t>Transformer based multi-horizon temporal modeling of heterogenous signals</a:t>
            </a:r>
            <a:r>
              <a:rPr lang="en-GB" dirty="0">
                <a:latin typeface="Times New Roman"/>
                <a:cs typeface="Times New Roman"/>
              </a:rPr>
              <a:t> </a:t>
            </a:r>
          </a:p>
          <a:p>
            <a:r>
              <a:rPr lang="en-GB">
                <a:latin typeface="Times New Roman"/>
                <a:cs typeface="Times New Roman"/>
              </a:rPr>
              <a:t>Name.: </a:t>
            </a:r>
            <a:r>
              <a:rPr lang="en-GB" err="1">
                <a:latin typeface="Times New Roman"/>
                <a:cs typeface="Times New Roman"/>
              </a:rPr>
              <a:t>HArshavardhan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err="1">
                <a:latin typeface="Times New Roman"/>
                <a:cs typeface="Times New Roman"/>
              </a:rPr>
              <a:t>alimI</a:t>
            </a:r>
            <a:endParaRPr lang="en-GB">
              <a:latin typeface="Times New Roman"/>
              <a:cs typeface="Times New Roman"/>
            </a:endParaRPr>
          </a:p>
          <a:p>
            <a:r>
              <a:rPr lang="en-GB" dirty="0">
                <a:latin typeface="Times New Roman"/>
                <a:cs typeface="Times New Roman"/>
              </a:rPr>
              <a:t>Roll no.: 18EC10021</a:t>
            </a:r>
          </a:p>
          <a:p>
            <a:r>
              <a:rPr lang="en-GB" dirty="0">
                <a:latin typeface="Times New Roman"/>
                <a:cs typeface="Times New Roman"/>
              </a:rPr>
              <a:t>BTP supervisor: </a:t>
            </a:r>
            <a:r>
              <a:rPr lang="en-GB" dirty="0">
                <a:latin typeface="Times New Roman"/>
                <a:ea typeface="+mj-lt"/>
                <a:cs typeface="+mj-lt"/>
              </a:rPr>
              <a:t>Prof. </a:t>
            </a:r>
            <a:r>
              <a:rPr lang="en-GB" dirty="0" err="1">
                <a:latin typeface="Times New Roman"/>
                <a:ea typeface="+mj-lt"/>
                <a:cs typeface="+mj-lt"/>
              </a:rPr>
              <a:t>Sourangshu</a:t>
            </a:r>
            <a:r>
              <a:rPr lang="en-GB" dirty="0">
                <a:latin typeface="Times New Roman"/>
                <a:ea typeface="+mj-lt"/>
                <a:cs typeface="+mj-lt"/>
              </a:rPr>
              <a:t> Bhattacharya</a:t>
            </a:r>
            <a:endParaRPr lang="en-GB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DED3-DDFC-422E-978B-B161887C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22" y="3869"/>
            <a:ext cx="9404723" cy="1400530"/>
          </a:xfrm>
        </p:spPr>
        <p:txBody>
          <a:bodyPr/>
          <a:lstStyle/>
          <a:p>
            <a:r>
              <a:rPr lang="en-GB" dirty="0"/>
              <a:t>Results:- Error analysis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2C2B2A2-D595-4D14-A666-2D9186C66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902" t="5721" r="14965"/>
          <a:stretch/>
        </p:blipFill>
        <p:spPr>
          <a:xfrm>
            <a:off x="2306554" y="706370"/>
            <a:ext cx="7721177" cy="6074431"/>
          </a:xfrm>
        </p:spPr>
      </p:pic>
    </p:spTree>
    <p:extLst>
      <p:ext uri="{BB962C8B-B14F-4D97-AF65-F5344CB8AC3E}">
        <p14:creationId xmlns:p14="http://schemas.microsoft.com/office/powerpoint/2010/main" val="257443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8C36CF-1740-4B46-8EFD-24A223E2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707" y="1333500"/>
            <a:ext cx="6240580" cy="4191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7281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EFC5-4397-45E0-8FC5-FD3571C1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/>
                <a:cs typeface="Times New Roman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755D-36A2-40B8-9932-F41067AE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70" y="1482985"/>
            <a:ext cx="9892908" cy="4765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GB"/>
              <a:t>Temporal data:</a:t>
            </a:r>
            <a:endParaRPr lang="en-US"/>
          </a:p>
          <a:p>
            <a:pPr lvl="1"/>
            <a:r>
              <a:rPr lang="en-GB"/>
              <a:t>Time-series, ex: weather conditions, Health monitoring</a:t>
            </a:r>
          </a:p>
          <a:p>
            <a:pPr lvl="1">
              <a:buClr>
                <a:srgbClr val="8AD0D6"/>
              </a:buClr>
            </a:pPr>
            <a:r>
              <a:rPr lang="en-GB"/>
              <a:t>Event sequence, ex: </a:t>
            </a:r>
            <a:r>
              <a:rPr lang="en-GB">
                <a:ea typeface="+mj-lt"/>
                <a:cs typeface="+mj-lt"/>
              </a:rPr>
              <a:t>extreme weather conditions, medical records.</a:t>
            </a:r>
          </a:p>
          <a:p>
            <a:pPr marL="0" indent="0">
              <a:buClr>
                <a:srgbClr val="8AD0D6"/>
              </a:buClr>
              <a:buNone/>
            </a:pPr>
            <a:endParaRPr lang="en-GB" dirty="0"/>
          </a:p>
          <a:p>
            <a:pPr>
              <a:buFont typeface="Wingdings" charset="2"/>
              <a:buChar char="v"/>
            </a:pPr>
            <a:r>
              <a:rPr lang="en-GB">
                <a:ea typeface="+mj-lt"/>
                <a:cs typeface="+mj-lt"/>
              </a:rPr>
              <a:t>Both types carry rich information about the evolution of complex systems, based on which effective predictions are crucial to subsequent decision making.</a:t>
            </a:r>
          </a:p>
          <a:p>
            <a:pPr marL="0" indent="0">
              <a:buNone/>
            </a:pPr>
            <a:endParaRPr lang="en-GB" dirty="0">
              <a:ea typeface="+mj-lt"/>
              <a:cs typeface="+mj-lt"/>
            </a:endParaRPr>
          </a:p>
          <a:p>
            <a:pPr>
              <a:buFont typeface="Wingdings" charset="2"/>
              <a:buChar char="v"/>
            </a:pPr>
            <a:r>
              <a:rPr lang="en-GB">
                <a:ea typeface="+mj-lt"/>
                <a:cs typeface="+mj-lt"/>
              </a:rPr>
              <a:t>The basic idea is to learn the probability distribution of future values conditioned on heterogeneous past sequences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87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A747-FC93-4403-B76E-78976928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28" y="876051"/>
            <a:ext cx="9404723" cy="838555"/>
          </a:xfrm>
        </p:spPr>
        <p:txBody>
          <a:bodyPr/>
          <a:lstStyle/>
          <a:p>
            <a:r>
              <a:rPr lang="en-GB"/>
              <a:t>Related work : VSMHN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2DF1-3371-435D-A78B-C7474C7D7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354" y="2063501"/>
            <a:ext cx="9289441" cy="4862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  <a:buFont typeface="Wingdings" charset="2"/>
              <a:buChar char="v"/>
            </a:pPr>
            <a:r>
              <a:rPr lang="en-GB">
                <a:ea typeface="+mj-lt"/>
                <a:cs typeface="+mj-lt"/>
              </a:rPr>
              <a:t>A generative model which jointly models the event sequence and time-series for learning the complex correlations between heterogeneous temporal sequences.</a:t>
            </a:r>
          </a:p>
          <a:p>
            <a:pPr>
              <a:buClr>
                <a:srgbClr val="8AD0D6"/>
              </a:buClr>
              <a:buFont typeface="Wingdings" charset="2"/>
              <a:buChar char="v"/>
            </a:pPr>
            <a:r>
              <a:rPr lang="en-GB"/>
              <a:t>Based on conditional variational auto-encoder.</a:t>
            </a:r>
          </a:p>
          <a:p>
            <a:pPr>
              <a:buClr>
                <a:srgbClr val="8AD0D6"/>
              </a:buClr>
              <a:buFont typeface="Wingdings" charset="2"/>
              <a:buChar char="v"/>
            </a:pPr>
            <a:r>
              <a:rPr lang="en-GB"/>
              <a:t>Drawbacks:-</a:t>
            </a:r>
          </a:p>
          <a:p>
            <a:pPr lvl="1">
              <a:buClr>
                <a:srgbClr val="8AD0D6"/>
              </a:buClr>
              <a:buFont typeface="Wingdings" charset="2"/>
              <a:buChar char="v"/>
            </a:pPr>
            <a:r>
              <a:rPr lang="en-GB"/>
              <a:t>Long-term dependencies.</a:t>
            </a:r>
            <a:endParaRPr lang="en-GB" dirty="0"/>
          </a:p>
          <a:p>
            <a:pPr lvl="1">
              <a:buClr>
                <a:srgbClr val="8AD0D6"/>
              </a:buClr>
              <a:buFont typeface="Wingdings" charset="2"/>
              <a:buChar char="v"/>
            </a:pPr>
            <a:r>
              <a:rPr lang="en-GB"/>
              <a:t>Trainability.</a:t>
            </a:r>
          </a:p>
          <a:p>
            <a:pPr lvl="1">
              <a:buClr>
                <a:srgbClr val="8AD0D6"/>
              </a:buClr>
              <a:buFont typeface="Wingdings" charset="2"/>
              <a:buChar char="v"/>
            </a:pPr>
            <a:r>
              <a:rPr lang="en-GB"/>
              <a:t>Parallelism.</a:t>
            </a:r>
            <a:endParaRPr lang="en-GB" dirty="0"/>
          </a:p>
          <a:p>
            <a:pPr lvl="1">
              <a:buClr>
                <a:srgbClr val="8AD0D6"/>
              </a:buClr>
              <a:buFont typeface="Wingdings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75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AE95-5D81-4878-8230-2FCED336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Motivation: Transformer Hawkes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00D7-9C8A-47E7-8B15-86B0011C1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587" y="22815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GB" dirty="0"/>
              <a:t>Temporal point process.</a:t>
            </a:r>
          </a:p>
          <a:p>
            <a:pPr>
              <a:buClr>
                <a:srgbClr val="8AD0D6"/>
              </a:buClr>
              <a:buFont typeface="Wingdings" charset="2"/>
              <a:buChar char="v"/>
            </a:pPr>
            <a:r>
              <a:rPr lang="en-GB" dirty="0"/>
              <a:t>Based on the Transformer architecture.</a:t>
            </a:r>
          </a:p>
          <a:p>
            <a:pPr>
              <a:buClr>
                <a:srgbClr val="8AD0D6"/>
              </a:buClr>
              <a:buFont typeface="Wingdings,Sans-Serif" charset="2"/>
              <a:buChar char="v"/>
            </a:pPr>
            <a:r>
              <a:rPr lang="en-GB" dirty="0">
                <a:ea typeface="+mj-lt"/>
                <a:cs typeface="+mj-lt"/>
              </a:rPr>
              <a:t>Self-attention mechanism.</a:t>
            </a:r>
            <a:endParaRPr lang="en-GB" dirty="0"/>
          </a:p>
          <a:p>
            <a:pPr>
              <a:buClr>
                <a:srgbClr val="8AD0D6"/>
              </a:buClr>
              <a:buFont typeface="Wingdings" charset="2"/>
              <a:buChar char="v"/>
            </a:pPr>
            <a:r>
              <a:rPr lang="en-GB" dirty="0"/>
              <a:t>Computationally efficient.</a:t>
            </a:r>
          </a:p>
        </p:txBody>
      </p:sp>
    </p:spTree>
    <p:extLst>
      <p:ext uri="{BB962C8B-B14F-4D97-AF65-F5344CB8AC3E}">
        <p14:creationId xmlns:p14="http://schemas.microsoft.com/office/powerpoint/2010/main" val="162642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B754-1F0D-474D-B152-1D7097B1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252198" cy="619480"/>
          </a:xfrm>
        </p:spPr>
        <p:txBody>
          <a:bodyPr/>
          <a:lstStyle/>
          <a:p>
            <a:r>
              <a:rPr lang="en-GB" dirty="0"/>
              <a:t>Proposed Model </a:t>
            </a:r>
          </a:p>
        </p:txBody>
      </p:sp>
      <p:pic>
        <p:nvPicPr>
          <p:cNvPr id="7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57329AFF-BDD4-4C6F-BC48-2ACD885E2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110" y="1176097"/>
            <a:ext cx="10139191" cy="5552466"/>
          </a:xfrm>
        </p:spPr>
      </p:pic>
    </p:spTree>
    <p:extLst>
      <p:ext uri="{BB962C8B-B14F-4D97-AF65-F5344CB8AC3E}">
        <p14:creationId xmlns:p14="http://schemas.microsoft.com/office/powerpoint/2010/main" val="158277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DEE8-3557-4F7D-B77F-3B424E80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F0C2-BA62-4672-B778-FDE1FB469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96" y="2021168"/>
            <a:ext cx="9359291" cy="5338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Dimension of latent variable = 50</a:t>
            </a:r>
          </a:p>
          <a:p>
            <a:pPr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Encoder layers in transformer =4</a:t>
            </a:r>
          </a:p>
          <a:p>
            <a:pPr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1000 trails of Monte-Carlo simulations.</a:t>
            </a:r>
          </a:p>
          <a:p>
            <a:pPr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Gaussian observation model in stochastic RNN generation model.</a:t>
            </a:r>
          </a:p>
          <a:p>
            <a:pPr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Adam optimiser with learning rate=0.001</a:t>
            </a:r>
          </a:p>
          <a:p>
            <a:pPr>
              <a:buClr>
                <a:srgbClr val="8AD0D6"/>
              </a:buClr>
              <a:buFont typeface="Wingdings 3" charset="2"/>
              <a:buChar char="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62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2280-651E-46F9-AD12-EE9DDEB6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4864"/>
          </a:xfrm>
        </p:spPr>
        <p:txBody>
          <a:bodyPr/>
          <a:lstStyle/>
          <a:p>
            <a:r>
              <a:rPr lang="en-GB" dirty="0"/>
              <a:t>Experiments: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9DE21-0748-4A0D-B33B-5A19661B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629585"/>
            <a:ext cx="9020624" cy="4428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'Wingdings 3',Sans-Serif" charset="2"/>
            </a:pPr>
            <a:r>
              <a:rPr lang="en-GB" dirty="0">
                <a:ea typeface="+mj-lt"/>
                <a:cs typeface="+mj-lt"/>
              </a:rPr>
              <a:t>Dataset:</a:t>
            </a: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  <a:buFont typeface="'Wingdings 3',Sans-Serif" charset="2"/>
            </a:pPr>
            <a:r>
              <a:rPr lang="en-GB" dirty="0">
                <a:ea typeface="+mj-lt"/>
                <a:cs typeface="+mj-lt"/>
              </a:rPr>
              <a:t>4 temporal features.</a:t>
            </a: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  <a:buFont typeface="'Wingdings 3',Sans-Serif" charset="2"/>
            </a:pPr>
            <a:r>
              <a:rPr lang="en-GB" dirty="0">
                <a:ea typeface="+mj-lt"/>
                <a:cs typeface="+mj-lt"/>
              </a:rPr>
              <a:t>The Hourly sampled dataset used, 10% of time-series Data(along with events in the time-line) is held for evaluation of model.</a:t>
            </a:r>
          </a:p>
          <a:p>
            <a:pPr lvl="1">
              <a:buClr>
                <a:srgbClr val="8AD0D6"/>
              </a:buClr>
              <a:buFont typeface="'Wingdings 3',Sans-Serif" charset="2"/>
            </a:pPr>
            <a:r>
              <a:rPr lang="en-GB" dirty="0">
                <a:ea typeface="+mj-lt"/>
                <a:cs typeface="+mj-lt"/>
              </a:rPr>
              <a:t>The models are trained to predict the future day (24 data points) given the past week (168 points), along with events within that week</a:t>
            </a: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  <a:buFont typeface="'Wingdings 3',Sans-Serif" charset="2"/>
            </a:pPr>
            <a:r>
              <a:rPr lang="en-GB" dirty="0">
                <a:ea typeface="+mj-lt"/>
                <a:cs typeface="+mj-lt"/>
              </a:rPr>
              <a:t>Environment :This is a public air quality multi-variate dataset.</a:t>
            </a:r>
          </a:p>
          <a:p>
            <a:pPr lvl="2">
              <a:buClr>
                <a:srgbClr val="8AD0D6"/>
              </a:buClr>
              <a:buFont typeface="'Wingdings 3',Sans-Serif" charset="2"/>
            </a:pPr>
            <a:r>
              <a:rPr lang="en-GB" dirty="0">
                <a:ea typeface="+mj-lt"/>
                <a:cs typeface="+mj-lt"/>
              </a:rPr>
              <a:t>Hourly sampled variables PM2.5, Dewpoint, Temperature, and Pressure.</a:t>
            </a:r>
            <a:endParaRPr lang="en-US" dirty="0">
              <a:ea typeface="+mj-lt"/>
              <a:cs typeface="+mj-lt"/>
            </a:endParaRPr>
          </a:p>
          <a:p>
            <a:pPr lvl="2">
              <a:buClr>
                <a:srgbClr val="8AD0D6"/>
              </a:buClr>
              <a:buFont typeface="'Wingdings 3',Sans-Serif" charset="2"/>
            </a:pPr>
            <a:r>
              <a:rPr lang="en-GB" dirty="0">
                <a:ea typeface="+mj-lt"/>
                <a:cs typeface="+mj-lt"/>
              </a:rPr>
              <a:t>Events : wind start, wind stop, and rain start.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  <a:buFont typeface="'Wingdings 3',Sans-Serif" charset="2"/>
            </a:pPr>
            <a:endParaRPr lang="en-GB" dirty="0">
              <a:ea typeface="+mj-lt"/>
              <a:cs typeface="+mj-lt"/>
            </a:endParaRPr>
          </a:p>
          <a:p>
            <a:pPr>
              <a:buClr>
                <a:srgbClr val="8AD0D6"/>
              </a:buClr>
              <a:buFont typeface="'Wingdings 3',Sans-Serif" charset="2"/>
            </a:pPr>
            <a:endParaRPr lang="en-GB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07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76E6-D439-430E-9FC9-A8EF0F55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0A78-97F9-4F2A-ADB7-BC923CD17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28" y="1153334"/>
            <a:ext cx="9813316" cy="5281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/>
          </a:p>
          <a:p>
            <a:pPr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Data </a:t>
            </a:r>
            <a:r>
              <a:rPr lang="en-GB" dirty="0" err="1">
                <a:ea typeface="+mj-lt"/>
                <a:cs typeface="+mj-lt"/>
              </a:rPr>
              <a:t>preprocessing</a:t>
            </a:r>
            <a:r>
              <a:rPr lang="en-GB" dirty="0">
                <a:ea typeface="+mj-lt"/>
                <a:cs typeface="+mj-lt"/>
              </a:rPr>
              <a:t>:</a:t>
            </a: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Batch input.</a:t>
            </a:r>
          </a:p>
          <a:p>
            <a:pPr lvl="1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Events padding in a batch.</a:t>
            </a:r>
          </a:p>
          <a:p>
            <a:pPr lvl="1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Temporal features.</a:t>
            </a:r>
          </a:p>
          <a:p>
            <a:pPr lvl="1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Features modified into normal distribution.</a:t>
            </a:r>
          </a:p>
          <a:p>
            <a:pPr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Compared baselines:</a:t>
            </a: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VSMHN</a:t>
            </a:r>
            <a:endParaRPr lang="en-US" dirty="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VSMHN-TS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GB" dirty="0">
                <a:ea typeface="+mj-lt"/>
                <a:cs typeface="+mj-lt"/>
              </a:rPr>
              <a:t>Evaluation metric:</a:t>
            </a:r>
          </a:p>
          <a:p>
            <a:pPr lvl="1">
              <a:buClr>
                <a:srgbClr val="8AD0D6"/>
              </a:buClr>
            </a:pPr>
            <a:r>
              <a:rPr lang="en-GB" dirty="0"/>
              <a:t>RMSE</a:t>
            </a:r>
          </a:p>
          <a:p>
            <a:pPr lvl="1">
              <a:buClr>
                <a:srgbClr val="8AD0D6"/>
              </a:buClr>
            </a:pPr>
            <a:r>
              <a:rPr lang="en-GB" dirty="0"/>
              <a:t>CRPS</a:t>
            </a:r>
          </a:p>
        </p:txBody>
      </p:sp>
    </p:spTree>
    <p:extLst>
      <p:ext uri="{BB962C8B-B14F-4D97-AF65-F5344CB8AC3E}">
        <p14:creationId xmlns:p14="http://schemas.microsoft.com/office/powerpoint/2010/main" val="278762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14C1-DC03-4310-BB62-99265197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985623" cy="1190980"/>
          </a:xfrm>
        </p:spPr>
        <p:txBody>
          <a:bodyPr/>
          <a:lstStyle/>
          <a:p>
            <a:r>
              <a:rPr lang="en-GB" dirty="0"/>
              <a:t>Results:- baselines comparison</a:t>
            </a:r>
          </a:p>
        </p:txBody>
      </p:sp>
      <p:pic>
        <p:nvPicPr>
          <p:cNvPr id="4" name="Picture 4" descr="Text, table&#10;&#10;Description automatically generated">
            <a:extLst>
              <a:ext uri="{FF2B5EF4-FFF2-40B4-BE49-F238E27FC236}">
                <a16:creationId xmlns:a16="http://schemas.microsoft.com/office/drawing/2014/main" id="{14DBF315-D9A8-41E7-8DC5-559314309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440" t="30982" r="11348" b="39043"/>
          <a:stretch/>
        </p:blipFill>
        <p:spPr>
          <a:xfrm>
            <a:off x="492599" y="2127002"/>
            <a:ext cx="11385832" cy="2739258"/>
          </a:xfrm>
        </p:spPr>
      </p:pic>
    </p:spTree>
    <p:extLst>
      <p:ext uri="{BB962C8B-B14F-4D97-AF65-F5344CB8AC3E}">
        <p14:creationId xmlns:p14="http://schemas.microsoft.com/office/powerpoint/2010/main" val="415672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Widescreen</PresentationFormat>
  <Paragraphs>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 Date :25 NOV 2021 BTP Presentation</vt:lpstr>
      <vt:lpstr>Introduction</vt:lpstr>
      <vt:lpstr>Related work : VSMHN</vt:lpstr>
      <vt:lpstr>Motivation: Transformer Hawkes Process</vt:lpstr>
      <vt:lpstr>Proposed Model </vt:lpstr>
      <vt:lpstr>Experiments:</vt:lpstr>
      <vt:lpstr>Experiments:</vt:lpstr>
      <vt:lpstr>Experiments:</vt:lpstr>
      <vt:lpstr>Results:- baselines comparison</vt:lpstr>
      <vt:lpstr>Results:- Error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660</cp:revision>
  <dcterms:created xsi:type="dcterms:W3CDTF">2021-11-23T10:39:37Z</dcterms:created>
  <dcterms:modified xsi:type="dcterms:W3CDTF">2021-11-23T14:22:54Z</dcterms:modified>
</cp:coreProperties>
</file>