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329" dt="2021-04-12T05:43:37.549"/>
    <p1510:client id="{0B3346A6-427F-58CA-B238-D913F3E1B34C}" v="264" dt="2021-04-12T05:43:45.541"/>
    <p1510:client id="{BFDBC4DF-8B38-4C99-965B-363615E6F088}" v="723" dt="2021-04-12T05:42:33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ime_domain" TargetMode="External"/><Relationship Id="rId13" Type="http://schemas.openxmlformats.org/officeDocument/2006/relationships/hyperlink" Target="https://en.wikipedia.org/wiki/Musical_performance_system" TargetMode="External"/><Relationship Id="rId3" Type="http://schemas.openxmlformats.org/officeDocument/2006/relationships/hyperlink" Target="https://en.wikipedia.org/wiki/Fundamental_frequency" TargetMode="External"/><Relationship Id="rId7" Type="http://schemas.openxmlformats.org/officeDocument/2006/relationships/hyperlink" Target="https://en.wikipedia.org/wiki/Speech_processing" TargetMode="External"/><Relationship Id="rId12" Type="http://schemas.openxmlformats.org/officeDocument/2006/relationships/hyperlink" Target="https://en.wikipedia.org/wiki/Speech_coding" TargetMode="External"/><Relationship Id="rId2" Type="http://schemas.openxmlformats.org/officeDocument/2006/relationships/hyperlink" Target="https://en.wikipedia.org/wiki/Pitch_(music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igital_recording" TargetMode="External"/><Relationship Id="rId11" Type="http://schemas.openxmlformats.org/officeDocument/2006/relationships/hyperlink" Target="https://en.wikipedia.org/wiki/Music_information_retrieval" TargetMode="External"/><Relationship Id="rId5" Type="http://schemas.openxmlformats.org/officeDocument/2006/relationships/hyperlink" Target="https://en.wikipedia.org/wiki/Oscillation" TargetMode="External"/><Relationship Id="rId10" Type="http://schemas.openxmlformats.org/officeDocument/2006/relationships/hyperlink" Target="https://en.wikipedia.org/wiki/Phonetics" TargetMode="External"/><Relationship Id="rId4" Type="http://schemas.openxmlformats.org/officeDocument/2006/relationships/hyperlink" Target="https://en.wikipedia.org/wiki/Quasiperiodic" TargetMode="External"/><Relationship Id="rId9" Type="http://schemas.openxmlformats.org/officeDocument/2006/relationships/hyperlink" Target="https://en.wikipedia.org/wiki/Frequency_doma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273" y="573875"/>
            <a:ext cx="8779456" cy="1646302"/>
          </a:xfrm>
        </p:spPr>
        <p:txBody>
          <a:bodyPr/>
          <a:lstStyle/>
          <a:p>
            <a:pPr algn="ctr"/>
            <a:br>
              <a:rPr lang="en-US" b="1" cap="all">
                <a:latin typeface="Times New Roman"/>
                <a:cs typeface="Times New Roman"/>
              </a:rPr>
            </a:br>
            <a:r>
              <a:rPr lang="en-US" sz="4400" b="1" cap="all">
                <a:solidFill>
                  <a:srgbClr val="FF0000"/>
                </a:solidFill>
                <a:latin typeface="Times New Roman"/>
                <a:cs typeface="Times New Roman"/>
              </a:rPr>
              <a:t>DSP SIMULATION </a:t>
            </a:r>
            <a:br>
              <a:rPr lang="en-US" sz="4400" b="1" cap="all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400" b="1" cap="all">
                <a:solidFill>
                  <a:srgbClr val="FF0000"/>
                </a:solidFill>
                <a:latin typeface="Times New Roman"/>
                <a:cs typeface="Times New Roman"/>
              </a:rPr>
              <a:t>ASSIGNMENT – 2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8286" y="3279540"/>
            <a:ext cx="8315204" cy="204182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400" b="1" u="sng" cap="all">
                <a:solidFill>
                  <a:schemeClr val="tx1"/>
                </a:solidFill>
                <a:ea typeface="+mn-lt"/>
                <a:cs typeface="+mn-lt"/>
              </a:rPr>
              <a:t>Group Members :</a:t>
            </a:r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pPr algn="l">
              <a:lnSpc>
                <a:spcPct val="120000"/>
              </a:lnSpc>
            </a:pPr>
            <a:r>
              <a:rPr lang="en-US" sz="1400" cap="all">
                <a:solidFill>
                  <a:schemeClr val="tx1"/>
                </a:solidFill>
                <a:ea typeface="+mn-lt"/>
                <a:cs typeface="+mn-lt"/>
              </a:rPr>
              <a:t>       Harshavardhan Alimi - 18EC10021</a:t>
            </a:r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pPr algn="l">
              <a:lnSpc>
                <a:spcPct val="120000"/>
              </a:lnSpc>
            </a:pPr>
            <a:r>
              <a:rPr lang="en-US" sz="1400" cap="all">
                <a:solidFill>
                  <a:schemeClr val="tx1"/>
                </a:solidFill>
                <a:ea typeface="+mn-lt"/>
                <a:cs typeface="+mn-lt"/>
              </a:rPr>
              <a:t>       Sandeep </a:t>
            </a:r>
            <a:r>
              <a:rPr lang="en-US" sz="1400" cap="all" err="1">
                <a:solidFill>
                  <a:schemeClr val="tx1"/>
                </a:solidFill>
                <a:ea typeface="+mn-lt"/>
                <a:cs typeface="+mn-lt"/>
              </a:rPr>
              <a:t>reddy</a:t>
            </a:r>
            <a:r>
              <a:rPr lang="en-US" sz="1400" cap="all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400" cap="all" err="1">
                <a:solidFill>
                  <a:schemeClr val="tx1"/>
                </a:solidFill>
                <a:ea typeface="+mn-lt"/>
                <a:cs typeface="+mn-lt"/>
              </a:rPr>
              <a:t>kasireddy</a:t>
            </a:r>
            <a:r>
              <a:rPr lang="en-US" sz="1400" cap="all">
                <a:solidFill>
                  <a:schemeClr val="tx1"/>
                </a:solidFill>
                <a:ea typeface="+mn-lt"/>
                <a:cs typeface="+mn-lt"/>
              </a:rPr>
              <a:t> - 18EC10026</a:t>
            </a:r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pPr algn="l">
              <a:lnSpc>
                <a:spcPct val="120000"/>
              </a:lnSpc>
            </a:pPr>
            <a:r>
              <a:rPr lang="en-US" sz="1400" cap="all">
                <a:solidFill>
                  <a:schemeClr val="tx1"/>
                </a:solidFill>
                <a:ea typeface="+mn-lt"/>
                <a:cs typeface="+mn-lt"/>
              </a:rPr>
              <a:t>       Shashank </a:t>
            </a:r>
            <a:r>
              <a:rPr lang="en-US" sz="1400" cap="all" err="1">
                <a:solidFill>
                  <a:schemeClr val="tx1"/>
                </a:solidFill>
                <a:ea typeface="+mn-lt"/>
                <a:cs typeface="+mn-lt"/>
              </a:rPr>
              <a:t>pilla</a:t>
            </a:r>
            <a:r>
              <a:rPr lang="en-US" sz="1400" cap="all">
                <a:solidFill>
                  <a:schemeClr val="tx1"/>
                </a:solidFill>
                <a:ea typeface="+mn-lt"/>
                <a:cs typeface="+mn-lt"/>
              </a:rPr>
              <a:t> - 18EC10042</a:t>
            </a:r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pPr algn="l">
              <a:lnSpc>
                <a:spcPct val="120000"/>
              </a:lnSpc>
            </a:pPr>
            <a:r>
              <a:rPr lang="en-US" sz="1400" cap="all">
                <a:solidFill>
                  <a:schemeClr val="tx1"/>
                </a:solidFill>
                <a:ea typeface="+mn-lt"/>
                <a:cs typeface="+mn-lt"/>
              </a:rPr>
              <a:t>       Chinni </a:t>
            </a:r>
            <a:r>
              <a:rPr lang="en-US" sz="1400" cap="all" err="1">
                <a:solidFill>
                  <a:schemeClr val="tx1"/>
                </a:solidFill>
                <a:ea typeface="+mn-lt"/>
                <a:cs typeface="+mn-lt"/>
              </a:rPr>
              <a:t>krishna</a:t>
            </a:r>
            <a:r>
              <a:rPr lang="en-US" sz="1400" cap="all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400" cap="all" err="1">
                <a:solidFill>
                  <a:schemeClr val="tx1"/>
                </a:solidFill>
                <a:ea typeface="+mn-lt"/>
                <a:cs typeface="+mn-lt"/>
              </a:rPr>
              <a:t>chapala</a:t>
            </a:r>
            <a:r>
              <a:rPr lang="en-US" sz="1400" cap="all">
                <a:solidFill>
                  <a:schemeClr val="tx1"/>
                </a:solidFill>
                <a:ea typeface="+mn-lt"/>
                <a:cs typeface="+mn-lt"/>
              </a:rPr>
              <a:t> - 18EC10010</a:t>
            </a:r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1FDDC-0F57-4D77-A4EC-EEF901AFDE08}"/>
              </a:ext>
            </a:extLst>
          </p:cNvPr>
          <p:cNvSpPr txBox="1"/>
          <p:nvPr/>
        </p:nvSpPr>
        <p:spPr>
          <a:xfrm>
            <a:off x="1551140" y="559496"/>
            <a:ext cx="69289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When algorithm defined to give access only to Prerna, when banks used=20 and rectangular window, below table shows, to which samples this algorithm will give access(1).</a:t>
            </a:r>
          </a:p>
        </p:txBody>
      </p:sp>
      <p:pic>
        <p:nvPicPr>
          <p:cNvPr id="4" name="Picture 4" descr="A picture containing text, furniture, chest of drawers&#10;&#10;Description automatically generated">
            <a:extLst>
              <a:ext uri="{FF2B5EF4-FFF2-40B4-BE49-F238E27FC236}">
                <a16:creationId xmlns:a16="http://schemas.microsoft.com/office/drawing/2014/main" id="{0C21F558-F250-449B-B087-3D9DBB0A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46" y="2023607"/>
            <a:ext cx="6281802" cy="168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6EB5F-A715-4DDB-96C6-2493AB4A2F0C}"/>
              </a:ext>
            </a:extLst>
          </p:cNvPr>
          <p:cNvSpPr txBox="1"/>
          <p:nvPr/>
        </p:nvSpPr>
        <p:spPr>
          <a:xfrm>
            <a:off x="3375306" y="4675645"/>
            <a:ext cx="3262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False acceptance ratio = 0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False rejection ratio = 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29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E2391-2DB9-4C42-9C4C-969DFCED42D1}"/>
              </a:ext>
            </a:extLst>
          </p:cNvPr>
          <p:cNvSpPr txBox="1"/>
          <p:nvPr/>
        </p:nvSpPr>
        <p:spPr>
          <a:xfrm>
            <a:off x="966355" y="420832"/>
            <a:ext cx="71168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When algorithm defined to give access only to </a:t>
            </a:r>
            <a:r>
              <a:rPr lang="en-GB">
                <a:ea typeface="+mn-lt"/>
                <a:cs typeface="+mn-lt"/>
              </a:rPr>
              <a:t>Nivedita, when</a:t>
            </a:r>
            <a:r>
              <a:rPr lang="en-GB" dirty="0">
                <a:ea typeface="+mn-lt"/>
                <a:cs typeface="+mn-lt"/>
              </a:rPr>
              <a:t> banks used=20 </a:t>
            </a:r>
            <a:r>
              <a:rPr lang="en-GB">
                <a:ea typeface="+mn-lt"/>
                <a:cs typeface="+mn-lt"/>
              </a:rPr>
              <a:t>and rectangular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>
                <a:ea typeface="+mn-lt"/>
                <a:cs typeface="+mn-lt"/>
              </a:rPr>
              <a:t>window, below</a:t>
            </a:r>
            <a:r>
              <a:rPr lang="en-GB" dirty="0">
                <a:ea typeface="+mn-lt"/>
                <a:cs typeface="+mn-lt"/>
              </a:rPr>
              <a:t> table </a:t>
            </a:r>
            <a:r>
              <a:rPr lang="en-GB">
                <a:ea typeface="+mn-lt"/>
                <a:cs typeface="+mn-lt"/>
              </a:rPr>
              <a:t>shows, to</a:t>
            </a:r>
            <a:r>
              <a:rPr lang="en-GB" dirty="0">
                <a:ea typeface="+mn-lt"/>
                <a:cs typeface="+mn-lt"/>
              </a:rPr>
              <a:t> which samples this algorithm will </a:t>
            </a:r>
            <a:r>
              <a:rPr lang="en-GB">
                <a:ea typeface="+mn-lt"/>
                <a:cs typeface="+mn-lt"/>
              </a:rPr>
              <a:t>give access</a:t>
            </a:r>
            <a:r>
              <a:rPr lang="en-GB" dirty="0">
                <a:ea typeface="+mn-lt"/>
                <a:cs typeface="+mn-lt"/>
              </a:rPr>
              <a:t>(1).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774E4-D56B-41E8-86FA-EC184879CBCD}"/>
              </a:ext>
            </a:extLst>
          </p:cNvPr>
          <p:cNvSpPr txBox="1"/>
          <p:nvPr/>
        </p:nvSpPr>
        <p:spPr>
          <a:xfrm>
            <a:off x="3479690" y="4519070"/>
            <a:ext cx="3262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False acceptance ratio = 0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False rejection ratio = 0</a:t>
            </a:r>
            <a:endParaRPr lang="en-GB"/>
          </a:p>
        </p:txBody>
      </p:sp>
      <p:pic>
        <p:nvPicPr>
          <p:cNvPr id="8" name="Picture 8" descr="A picture containing text, furniture, chest of drawers&#10;&#10;Description automatically generated">
            <a:extLst>
              <a:ext uri="{FF2B5EF4-FFF2-40B4-BE49-F238E27FC236}">
                <a16:creationId xmlns:a16="http://schemas.microsoft.com/office/drawing/2014/main" id="{A4E8D096-428F-49BC-8760-48CD4846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95" y="2024372"/>
            <a:ext cx="8544791" cy="15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1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8D668-AB06-489E-8295-A6250D41826B}"/>
              </a:ext>
            </a:extLst>
          </p:cNvPr>
          <p:cNvSpPr txBox="1"/>
          <p:nvPr/>
        </p:nvSpPr>
        <p:spPr>
          <a:xfrm>
            <a:off x="3479690" y="4404248"/>
            <a:ext cx="3262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False acceptance ratio = 3/32</a:t>
            </a:r>
            <a:endParaRPr lang="en-GB"/>
          </a:p>
          <a:p>
            <a:r>
              <a:rPr lang="en-GB">
                <a:ea typeface="+mn-lt"/>
                <a:cs typeface="+mn-lt"/>
              </a:rPr>
              <a:t>False rejection ratio = 0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0DB84-2525-4645-9E7F-B60CD1F5EF69}"/>
              </a:ext>
            </a:extLst>
          </p:cNvPr>
          <p:cNvSpPr txBox="1"/>
          <p:nvPr/>
        </p:nvSpPr>
        <p:spPr>
          <a:xfrm>
            <a:off x="1564888" y="236034"/>
            <a:ext cx="72594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When algorithm defined to give access only to Rudra, when banks used=12(unequal spacing as mentioned previously) and Blackman window, Below table shows, to which samples this algorithm will give access(1).</a:t>
            </a:r>
            <a:endParaRPr lang="en-GB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3004D65-531A-4713-BAE8-C1CD2041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77" y="2143488"/>
            <a:ext cx="6835035" cy="17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8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8432B0-38E2-4A55-83FF-30D8275DFF67}"/>
              </a:ext>
            </a:extLst>
          </p:cNvPr>
          <p:cNvSpPr txBox="1"/>
          <p:nvPr/>
        </p:nvSpPr>
        <p:spPr>
          <a:xfrm>
            <a:off x="3479690" y="4404248"/>
            <a:ext cx="3262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False acceptance ratio = 0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False rejection ratio = 0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7C511-96BB-4B6A-9A34-83205B2A6A1A}"/>
              </a:ext>
            </a:extLst>
          </p:cNvPr>
          <p:cNvSpPr txBox="1"/>
          <p:nvPr/>
        </p:nvSpPr>
        <p:spPr>
          <a:xfrm>
            <a:off x="1564888" y="236034"/>
            <a:ext cx="72594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When algorithm defined to give access only to Shouvik, when banks used=12(unequal spacing as mentioned previously) and Blackman window, Below table shows, to which samples this algorithm will give access(1).</a:t>
            </a:r>
            <a:endParaRPr lang="en-GB" dirty="0"/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37DAC039-CA7A-40DA-AB95-47AB81DC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79" y="2223821"/>
            <a:ext cx="6970733" cy="18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4ECCB1-82B9-40D4-A058-3C1AFF88EB30}"/>
              </a:ext>
            </a:extLst>
          </p:cNvPr>
          <p:cNvSpPr txBox="1"/>
          <p:nvPr/>
        </p:nvSpPr>
        <p:spPr>
          <a:xfrm>
            <a:off x="3479690" y="4404248"/>
            <a:ext cx="3262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False acceptance ratio = 0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False rejection ratio = 0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DB574-9AD4-4137-AD34-78123BB6D0F8}"/>
              </a:ext>
            </a:extLst>
          </p:cNvPr>
          <p:cNvSpPr txBox="1"/>
          <p:nvPr/>
        </p:nvSpPr>
        <p:spPr>
          <a:xfrm>
            <a:off x="1564888" y="236034"/>
            <a:ext cx="72594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When algorithm defined to give access only to </a:t>
            </a:r>
            <a:r>
              <a:rPr lang="en-GB">
                <a:ea typeface="+mn-lt"/>
                <a:cs typeface="+mn-lt"/>
              </a:rPr>
              <a:t>Prerna</a:t>
            </a:r>
            <a:r>
              <a:rPr lang="en-GB" dirty="0">
                <a:ea typeface="+mn-lt"/>
                <a:cs typeface="+mn-lt"/>
              </a:rPr>
              <a:t>, when banks used=12(unequal spacing as mentioned previously) and Blackman window, Below table shows, to which samples this algorithm will give access(1).</a:t>
            </a:r>
          </a:p>
        </p:txBody>
      </p:sp>
      <p:pic>
        <p:nvPicPr>
          <p:cNvPr id="10" name="Picture 10" descr="A picture containing text, furniture, chest of drawers&#10;&#10;Description automatically generated">
            <a:extLst>
              <a:ext uri="{FF2B5EF4-FFF2-40B4-BE49-F238E27FC236}">
                <a16:creationId xmlns:a16="http://schemas.microsoft.com/office/drawing/2014/main" id="{59BE2421-3836-4710-9367-92559785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81" y="1811821"/>
            <a:ext cx="7256153" cy="17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5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EB2FA-6922-490E-B8DA-C3FA17BFE2D2}"/>
              </a:ext>
            </a:extLst>
          </p:cNvPr>
          <p:cNvSpPr txBox="1"/>
          <p:nvPr/>
        </p:nvSpPr>
        <p:spPr>
          <a:xfrm>
            <a:off x="3479690" y="4404248"/>
            <a:ext cx="3262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False acceptance ratio = 0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False rejection ratio = 0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A34EC-DB30-4AC6-9CD6-E32382A8DE5A}"/>
              </a:ext>
            </a:extLst>
          </p:cNvPr>
          <p:cNvSpPr txBox="1"/>
          <p:nvPr/>
        </p:nvSpPr>
        <p:spPr>
          <a:xfrm>
            <a:off x="1564888" y="236034"/>
            <a:ext cx="72594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When algorithm defined to give access only to </a:t>
            </a:r>
            <a:r>
              <a:rPr lang="en-GB">
                <a:ea typeface="+mn-lt"/>
                <a:cs typeface="+mn-lt"/>
              </a:rPr>
              <a:t>Nivedita</a:t>
            </a:r>
            <a:r>
              <a:rPr lang="en-GB" dirty="0">
                <a:ea typeface="+mn-lt"/>
                <a:cs typeface="+mn-lt"/>
              </a:rPr>
              <a:t>, when banks used=12(unequal spacing as mentioned previously) and Blackman window, Below table shows, to which samples this algorithm will give access(1).</a:t>
            </a:r>
            <a:endParaRPr lang="en-GB" dirty="0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2FB46C44-4B25-4504-AE59-64969B75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42" y="2152146"/>
            <a:ext cx="7345447" cy="18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4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A7EFD-2EC5-416D-A4F6-2E524BD55F22}"/>
              </a:ext>
            </a:extLst>
          </p:cNvPr>
          <p:cNvSpPr txBox="1"/>
          <p:nvPr/>
        </p:nvSpPr>
        <p:spPr>
          <a:xfrm>
            <a:off x="2602923" y="594013"/>
            <a:ext cx="50118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+mn-lt"/>
                <a:cs typeface="+mn-lt"/>
              </a:rPr>
              <a:t>Pitch Detection Algorithm </a:t>
            </a:r>
            <a:r>
              <a:rPr lang="en-GB" sz="2400" b="1" dirty="0">
                <a:ea typeface="+mn-lt"/>
                <a:cs typeface="+mn-lt"/>
              </a:rPr>
              <a:t>(PDA)</a:t>
            </a:r>
            <a:endParaRPr lang="en-US" sz="2400"/>
          </a:p>
          <a:p>
            <a:pPr algn="l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13238-FC4D-43E8-987D-E449A3797F09}"/>
              </a:ext>
            </a:extLst>
          </p:cNvPr>
          <p:cNvSpPr txBox="1"/>
          <p:nvPr/>
        </p:nvSpPr>
        <p:spPr>
          <a:xfrm>
            <a:off x="2022829" y="1712394"/>
            <a:ext cx="6674426" cy="41703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900">
                <a:ea typeface="+mn-lt"/>
                <a:cs typeface="+mn-lt"/>
              </a:rPr>
              <a:t>A </a:t>
            </a:r>
            <a:r>
              <a:rPr lang="en-GB" sz="1900" b="1">
                <a:ea typeface="+mn-lt"/>
                <a:cs typeface="+mn-lt"/>
              </a:rPr>
              <a:t>pitch extraction algorithm</a:t>
            </a:r>
            <a:r>
              <a:rPr lang="en-GB" sz="1900">
                <a:ea typeface="+mn-lt"/>
                <a:cs typeface="+mn-lt"/>
              </a:rPr>
              <a:t> (</a:t>
            </a:r>
            <a:r>
              <a:rPr lang="en-GB" sz="1900" b="1">
                <a:ea typeface="+mn-lt"/>
                <a:cs typeface="+mn-lt"/>
              </a:rPr>
              <a:t>PDA</a:t>
            </a:r>
            <a:r>
              <a:rPr lang="en-GB" sz="1900">
                <a:ea typeface="+mn-lt"/>
                <a:cs typeface="+mn-lt"/>
              </a:rPr>
              <a:t>) is an algorithm designed to estimate the</a:t>
            </a:r>
            <a:r>
              <a:rPr lang="en-GB" sz="1900">
                <a:ea typeface="+mn-lt"/>
                <a:cs typeface="+mn-lt"/>
                <a:hlinkClick r:id="rId2"/>
              </a:rPr>
              <a:t> </a:t>
            </a:r>
            <a:r>
              <a:rPr lang="en-GB" sz="1900">
                <a:ea typeface="+mn-lt"/>
                <a:cs typeface="+mn-lt"/>
              </a:rPr>
              <a:t>pitch or</a:t>
            </a:r>
            <a:r>
              <a:rPr lang="en-GB" sz="1900">
                <a:ea typeface="+mn-lt"/>
                <a:cs typeface="+mn-lt"/>
                <a:hlinkClick r:id="rId3"/>
              </a:rPr>
              <a:t> </a:t>
            </a:r>
            <a:r>
              <a:rPr lang="en-GB" sz="1900">
                <a:ea typeface="+mn-lt"/>
                <a:cs typeface="+mn-lt"/>
              </a:rPr>
              <a:t>fundamental frequency of a</a:t>
            </a:r>
            <a:r>
              <a:rPr lang="en-GB" sz="1900">
                <a:ea typeface="+mn-lt"/>
                <a:cs typeface="+mn-lt"/>
                <a:hlinkClick r:id="rId4"/>
              </a:rPr>
              <a:t> </a:t>
            </a:r>
            <a:r>
              <a:rPr lang="en-GB" sz="1900">
                <a:ea typeface="+mn-lt"/>
                <a:cs typeface="+mn-lt"/>
              </a:rPr>
              <a:t>quasiperiodic or</a:t>
            </a:r>
            <a:r>
              <a:rPr lang="en-GB" sz="1900">
                <a:ea typeface="+mn-lt"/>
                <a:cs typeface="+mn-lt"/>
                <a:hlinkClick r:id="rId5"/>
              </a:rPr>
              <a:t> </a:t>
            </a:r>
            <a:r>
              <a:rPr lang="en-GB" sz="1900">
                <a:ea typeface="+mn-lt"/>
                <a:cs typeface="+mn-lt"/>
              </a:rPr>
              <a:t>oscillating signal, usually a</a:t>
            </a:r>
            <a:r>
              <a:rPr lang="en-GB" sz="1900">
                <a:ea typeface="+mn-lt"/>
                <a:cs typeface="+mn-lt"/>
                <a:hlinkClick r:id="rId6"/>
              </a:rPr>
              <a:t> </a:t>
            </a:r>
            <a:r>
              <a:rPr lang="en-GB" sz="1900">
                <a:ea typeface="+mn-lt"/>
                <a:cs typeface="+mn-lt"/>
              </a:rPr>
              <a:t>digital recording of</a:t>
            </a:r>
            <a:r>
              <a:rPr lang="en-GB" sz="1900">
                <a:ea typeface="+mn-lt"/>
                <a:cs typeface="+mn-lt"/>
                <a:hlinkClick r:id="rId7"/>
              </a:rPr>
              <a:t> </a:t>
            </a:r>
            <a:r>
              <a:rPr lang="en-GB" sz="1900">
                <a:ea typeface="+mn-lt"/>
                <a:cs typeface="+mn-lt"/>
              </a:rPr>
              <a:t>speech or a musical note or tone. This can be done in the</a:t>
            </a:r>
            <a:r>
              <a:rPr lang="en-GB" sz="1900">
                <a:ea typeface="+mn-lt"/>
                <a:cs typeface="+mn-lt"/>
                <a:hlinkClick r:id="rId8"/>
              </a:rPr>
              <a:t> </a:t>
            </a:r>
            <a:r>
              <a:rPr lang="en-GB" sz="1900">
                <a:ea typeface="+mn-lt"/>
                <a:cs typeface="+mn-lt"/>
              </a:rPr>
              <a:t>time domain, the</a:t>
            </a:r>
            <a:r>
              <a:rPr lang="en-GB" sz="1900">
                <a:ea typeface="+mn-lt"/>
                <a:cs typeface="+mn-lt"/>
                <a:hlinkClick r:id="rId9"/>
              </a:rPr>
              <a:t> </a:t>
            </a:r>
            <a:r>
              <a:rPr lang="en-GB" sz="1900">
                <a:ea typeface="+mn-lt"/>
                <a:cs typeface="+mn-lt"/>
              </a:rPr>
              <a:t>frequency domain, or both.</a:t>
            </a:r>
            <a:endParaRPr lang="en-US" sz="1900">
              <a:ea typeface="+mn-lt"/>
              <a:cs typeface="+mn-lt"/>
            </a:endParaRPr>
          </a:p>
          <a:p>
            <a:r>
              <a:rPr lang="en-GB" sz="1900">
                <a:ea typeface="+mn-lt"/>
                <a:cs typeface="+mn-lt"/>
              </a:rPr>
              <a:t>PDAs are used in various contexts (e.g.</a:t>
            </a:r>
            <a:r>
              <a:rPr lang="en-GB" sz="1900">
                <a:ea typeface="+mn-lt"/>
                <a:cs typeface="+mn-lt"/>
                <a:hlinkClick r:id="rId10"/>
              </a:rPr>
              <a:t> </a:t>
            </a:r>
            <a:r>
              <a:rPr lang="en-GB" sz="1900">
                <a:ea typeface="+mn-lt"/>
                <a:cs typeface="+mn-lt"/>
              </a:rPr>
              <a:t>phonetics,</a:t>
            </a:r>
            <a:r>
              <a:rPr lang="en-GB" sz="1900">
                <a:ea typeface="+mn-lt"/>
                <a:cs typeface="+mn-lt"/>
                <a:hlinkClick r:id="rId11"/>
              </a:rPr>
              <a:t> </a:t>
            </a:r>
            <a:r>
              <a:rPr lang="en-GB" sz="1900">
                <a:ea typeface="+mn-lt"/>
                <a:cs typeface="+mn-lt"/>
              </a:rPr>
              <a:t>music information retrieval,</a:t>
            </a:r>
            <a:r>
              <a:rPr lang="en-GB" sz="1900">
                <a:ea typeface="+mn-lt"/>
                <a:cs typeface="+mn-lt"/>
                <a:hlinkClick r:id="rId12"/>
              </a:rPr>
              <a:t> </a:t>
            </a:r>
            <a:r>
              <a:rPr lang="en-GB" sz="1900">
                <a:ea typeface="+mn-lt"/>
                <a:cs typeface="+mn-lt"/>
              </a:rPr>
              <a:t>speech coding,</a:t>
            </a:r>
            <a:r>
              <a:rPr lang="en-GB" sz="1900">
                <a:ea typeface="+mn-lt"/>
                <a:cs typeface="+mn-lt"/>
                <a:hlinkClick r:id="rId13"/>
              </a:rPr>
              <a:t> </a:t>
            </a:r>
            <a:r>
              <a:rPr lang="en-GB" sz="1900">
                <a:ea typeface="+mn-lt"/>
                <a:cs typeface="+mn-lt"/>
              </a:rPr>
              <a:t>musical performance systems) and so there may be different demands placed upon the algorithm. There is as yet no single ideal PDA, so a variety of algorithms exist, most falling broadly into the classes given below.</a:t>
            </a:r>
          </a:p>
          <a:p>
            <a:r>
              <a:rPr lang="en-GB" sz="1900">
                <a:ea typeface="+mn-lt"/>
                <a:cs typeface="+mn-lt"/>
              </a:rPr>
              <a:t>A PDA typically estimates the period of a quasiperiodic signal, then inverts that value to give the frequency.</a:t>
            </a:r>
            <a:endParaRPr lang="en-GB" sz="190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8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9E349-005F-41E3-8A21-8DD31326952D}"/>
              </a:ext>
            </a:extLst>
          </p:cNvPr>
          <p:cNvSpPr txBox="1"/>
          <p:nvPr/>
        </p:nvSpPr>
        <p:spPr>
          <a:xfrm>
            <a:off x="440474" y="1444083"/>
            <a:ext cx="999149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GB" sz="2400" b="1" i="0" u="sng" strike="noStrike" dirty="0">
                <a:solidFill>
                  <a:srgbClr val="000000"/>
                </a:solidFill>
                <a:latin typeface="Trebuchet MS"/>
              </a:rPr>
              <a:t>Aim:</a:t>
            </a:r>
            <a:r>
              <a:rPr lang="en-US" sz="2400" b="1" i="0" u="sng" dirty="0">
                <a:latin typeface="Trebuchet MS"/>
              </a:rPr>
              <a:t>​</a:t>
            </a:r>
          </a:p>
          <a:p>
            <a:r>
              <a:rPr lang="en-GB" dirty="0">
                <a:solidFill>
                  <a:srgbClr val="000000"/>
                </a:solidFill>
                <a:latin typeface="Trebuchet MS"/>
              </a:rPr>
              <a:t>1.</a:t>
            </a:r>
            <a:r>
              <a:rPr lang="en-GB" b="0" i="0" u="none" strike="noStrike" dirty="0">
                <a:solidFill>
                  <a:srgbClr val="000000"/>
                </a:solidFill>
                <a:latin typeface="Trebuchet MS"/>
              </a:rPr>
              <a:t>To </a:t>
            </a:r>
            <a:r>
              <a:rPr lang="en-GB">
                <a:solidFill>
                  <a:srgbClr val="000000"/>
                </a:solidFill>
                <a:latin typeface="Trebuchet MS"/>
              </a:rPr>
              <a:t>come up with</a:t>
            </a:r>
            <a:r>
              <a:rPr lang="en-GB" b="0" i="0" u="none" strike="noStrike" dirty="0">
                <a:solidFill>
                  <a:srgbClr val="000000"/>
                </a:solidFill>
                <a:latin typeface="Trebuchet MS"/>
              </a:rPr>
              <a:t> an idea for implementing a lock key system using audio as </a:t>
            </a:r>
            <a:r>
              <a:rPr lang="en-GB">
                <a:solidFill>
                  <a:srgbClr val="000000"/>
                </a:solidFill>
                <a:latin typeface="Trebuchet MS"/>
              </a:rPr>
              <a:t>the key</a:t>
            </a:r>
            <a:r>
              <a:rPr lang="en-GB" b="0" i="0" u="none" strike="noStrike" dirty="0">
                <a:solidFill>
                  <a:srgbClr val="000000"/>
                </a:solidFill>
                <a:latin typeface="Trebuchet MS"/>
              </a:rPr>
              <a:t>.</a:t>
            </a:r>
            <a:r>
              <a:rPr lang="en-GB" b="0" i="0" dirty="0">
                <a:latin typeface="Trebuchet MS"/>
              </a:rPr>
              <a:t>​</a:t>
            </a:r>
            <a:endParaRPr lang="en-GB" b="0" i="0">
              <a:latin typeface="Trebuchet MS"/>
            </a:endParaRPr>
          </a:p>
          <a:p>
            <a:r>
              <a:rPr lang="en-GB" dirty="0">
                <a:latin typeface="Trebuchet MS"/>
              </a:rPr>
              <a:t>2.</a:t>
            </a:r>
            <a:r>
              <a:rPr lang="en-GB">
                <a:ea typeface="+mn-lt"/>
                <a:cs typeface="+mn-lt"/>
              </a:rPr>
              <a:t>To calculate</a:t>
            </a:r>
            <a:r>
              <a:rPr lang="en-GB" dirty="0">
                <a:ea typeface="+mn-lt"/>
                <a:cs typeface="+mn-lt"/>
              </a:rPr>
              <a:t> the pitch and explore pitch extraction algorithm.</a:t>
            </a:r>
            <a:endParaRPr lang="en-GB" dirty="0">
              <a:latin typeface="Trebuchet MS"/>
            </a:endParaRPr>
          </a:p>
          <a:p>
            <a:endParaRPr lang="en-GB" dirty="0">
              <a:solidFill>
                <a:srgbClr val="000000"/>
              </a:solidFill>
              <a:latin typeface="Trebuchet MS"/>
            </a:endParaRPr>
          </a:p>
          <a:p>
            <a:endParaRPr lang="en-GB">
              <a:solidFill>
                <a:srgbClr val="000000"/>
              </a:solidFill>
              <a:latin typeface="Trebuchet MS"/>
            </a:endParaRPr>
          </a:p>
          <a:p>
            <a:pPr algn="l" rtl="0"/>
            <a:r>
              <a:rPr lang="en-GB" sz="2400" b="1" i="0" u="sng" strike="noStrike" dirty="0">
                <a:solidFill>
                  <a:srgbClr val="000000"/>
                </a:solidFill>
                <a:latin typeface="Trebuchet MS"/>
              </a:rPr>
              <a:t>Description:</a:t>
            </a:r>
            <a:r>
              <a:rPr lang="en-GB" sz="2400" b="1" i="0" u="sng" dirty="0">
                <a:latin typeface="Trebuchet MS"/>
              </a:rPr>
              <a:t>​</a:t>
            </a:r>
          </a:p>
          <a:p>
            <a:pPr algn="l" rtl="0"/>
            <a:r>
              <a:rPr lang="en-GB">
                <a:solidFill>
                  <a:srgbClr val="000000"/>
                </a:solidFill>
                <a:latin typeface="Trebuchet MS"/>
              </a:rPr>
              <a:t>1.Four</a:t>
            </a:r>
            <a:r>
              <a:rPr lang="en-GB" b="0" i="0" u="none" strike="noStrike">
                <a:solidFill>
                  <a:srgbClr val="000000"/>
                </a:solidFill>
                <a:latin typeface="Trebuchet MS"/>
              </a:rPr>
              <a:t> people volunteered to provide their voice samples for analysis.</a:t>
            </a:r>
            <a:r>
              <a:rPr lang="en-GB" b="0" i="0" dirty="0">
                <a:latin typeface="Trebuchet MS"/>
              </a:rPr>
              <a:t>​</a:t>
            </a:r>
          </a:p>
          <a:p>
            <a:pPr algn="l" rtl="0"/>
            <a:r>
              <a:rPr lang="en-GB">
                <a:solidFill>
                  <a:srgbClr val="000000"/>
                </a:solidFill>
                <a:latin typeface="Trebuchet MS"/>
              </a:rPr>
              <a:t>2.</a:t>
            </a:r>
            <a:r>
              <a:rPr lang="en-GB" b="0" i="0" u="none" strike="noStrike">
                <a:solidFill>
                  <a:srgbClr val="000000"/>
                </a:solidFill>
                <a:latin typeface="Trebuchet MS"/>
              </a:rPr>
              <a:t>Each person recorded 8 samples in 4 days i.e</a:t>
            </a:r>
            <a:r>
              <a:rPr lang="en-GB">
                <a:solidFill>
                  <a:srgbClr val="000000"/>
                </a:solidFill>
                <a:latin typeface="Trebuchet MS"/>
              </a:rPr>
              <a:t>.,</a:t>
            </a:r>
            <a:r>
              <a:rPr lang="en-GB" b="0" i="0" u="none" strike="noStrike" dirty="0">
                <a:solidFill>
                  <a:srgbClr val="000000"/>
                </a:solidFill>
                <a:latin typeface="Trebuchet MS"/>
              </a:rPr>
              <a:t> one sample in the morning and one</a:t>
            </a:r>
            <a:r>
              <a:rPr lang="en-GB" b="0" i="0" dirty="0">
                <a:latin typeface="Trebuchet MS"/>
              </a:rPr>
              <a:t>​</a:t>
            </a:r>
          </a:p>
          <a:p>
            <a:pPr algn="l" rtl="0"/>
            <a:r>
              <a:rPr lang="en-GB" b="0" i="0" u="none" strike="noStrike" dirty="0">
                <a:solidFill>
                  <a:srgbClr val="000000"/>
                </a:solidFill>
                <a:latin typeface="Trebuchet MS"/>
              </a:rPr>
              <a:t>sample after lunch for 4 days.</a:t>
            </a:r>
            <a:r>
              <a:rPr lang="en-GB" b="0" i="0" dirty="0">
                <a:latin typeface="Trebuchet MS"/>
              </a:rPr>
              <a:t>​</a:t>
            </a:r>
          </a:p>
          <a:p>
            <a:pPr algn="l" rtl="0"/>
            <a:r>
              <a:rPr lang="en-GB">
                <a:solidFill>
                  <a:srgbClr val="000000"/>
                </a:solidFill>
                <a:latin typeface="Trebuchet MS"/>
              </a:rPr>
              <a:t>3.We</a:t>
            </a:r>
            <a:r>
              <a:rPr lang="en-GB" b="0" i="0" u="none" strike="noStrike">
                <a:solidFill>
                  <a:srgbClr val="000000"/>
                </a:solidFill>
                <a:latin typeface="Trebuchet MS"/>
              </a:rPr>
              <a:t> intend to derive a relation among the different audio samples by analysing their</a:t>
            </a:r>
            <a:r>
              <a:rPr lang="en-GB" b="0" i="0" dirty="0">
                <a:latin typeface="Trebuchet MS"/>
              </a:rPr>
              <a:t>​</a:t>
            </a:r>
          </a:p>
          <a:p>
            <a:pPr algn="l" rtl="0"/>
            <a:r>
              <a:rPr lang="en-GB" b="0" i="0" u="none" strike="noStrike" dirty="0">
                <a:solidFill>
                  <a:srgbClr val="000000"/>
                </a:solidFill>
                <a:latin typeface="Trebuchet MS"/>
              </a:rPr>
              <a:t>spectrum.</a:t>
            </a:r>
            <a:r>
              <a:rPr lang="en-GB" b="0" i="0" dirty="0">
                <a:latin typeface="Trebuchet MS"/>
              </a:rPr>
              <a:t>​</a:t>
            </a:r>
            <a:endParaRPr lang="en-GB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1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3CB2A-E6B4-4960-A73C-A31F912AF0B3}"/>
              </a:ext>
            </a:extLst>
          </p:cNvPr>
          <p:cNvSpPr txBox="1"/>
          <p:nvPr/>
        </p:nvSpPr>
        <p:spPr>
          <a:xfrm>
            <a:off x="394010" y="366132"/>
            <a:ext cx="89135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Top row in each of the following figures indicate frequency response of the morning samples and the bottom row indicates frequency response of the afternoon samples.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Below four figures represent the frequency response of the samples.</a:t>
            </a:r>
            <a:endParaRPr lang="en-GB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0CF4D91-EDCC-424F-A838-49804C544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0" t="22378" r="20106" b="5123"/>
          <a:stretch/>
        </p:blipFill>
        <p:spPr>
          <a:xfrm>
            <a:off x="1108115" y="1576699"/>
            <a:ext cx="6585702" cy="5138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7F509A-EA7B-4397-A6E5-92F25E0C1579}"/>
              </a:ext>
            </a:extLst>
          </p:cNvPr>
          <p:cNvSpPr txBox="1"/>
          <p:nvPr/>
        </p:nvSpPr>
        <p:spPr>
          <a:xfrm rot="-10800000" flipV="1">
            <a:off x="7354365" y="3247460"/>
            <a:ext cx="49731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Audio samples of</a:t>
            </a:r>
            <a:endParaRPr lang="en-US" dirty="0"/>
          </a:p>
          <a:p>
            <a:r>
              <a:rPr lang="en-GB"/>
              <a:t>                 Rudrajyoti</a:t>
            </a:r>
          </a:p>
        </p:txBody>
      </p:sp>
    </p:spTree>
    <p:extLst>
      <p:ext uri="{BB962C8B-B14F-4D97-AF65-F5344CB8AC3E}">
        <p14:creationId xmlns:p14="http://schemas.microsoft.com/office/powerpoint/2010/main" val="16582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9B94D78-720C-48B5-BFF1-5AFCA2629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0" t="22115" r="20568" b="4808"/>
          <a:stretch/>
        </p:blipFill>
        <p:spPr>
          <a:xfrm>
            <a:off x="1874729" y="183586"/>
            <a:ext cx="6836046" cy="539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AB50ED-77D3-4E27-9188-E3903166CDD4}"/>
              </a:ext>
            </a:extLst>
          </p:cNvPr>
          <p:cNvSpPr txBox="1"/>
          <p:nvPr/>
        </p:nvSpPr>
        <p:spPr>
          <a:xfrm>
            <a:off x="3917726" y="59046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Shouviks'</a:t>
            </a:r>
            <a:r>
              <a:rPr lang="en-GB" dirty="0"/>
              <a:t> audio samples</a:t>
            </a:r>
          </a:p>
        </p:txBody>
      </p:sp>
    </p:spTree>
    <p:extLst>
      <p:ext uri="{BB962C8B-B14F-4D97-AF65-F5344CB8AC3E}">
        <p14:creationId xmlns:p14="http://schemas.microsoft.com/office/powerpoint/2010/main" val="161719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F0C77225-F50E-4EED-AC06-E10073297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23699" r="21622" b="5588"/>
          <a:stretch/>
        </p:blipFill>
        <p:spPr>
          <a:xfrm>
            <a:off x="2041899" y="591772"/>
            <a:ext cx="6218410" cy="4906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6AF91E-EB5C-432C-B4E0-B5DF10D3999A}"/>
              </a:ext>
            </a:extLst>
          </p:cNvPr>
          <p:cNvSpPr txBox="1"/>
          <p:nvPr/>
        </p:nvSpPr>
        <p:spPr>
          <a:xfrm>
            <a:off x="4257857" y="55753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Prerna's</a:t>
            </a:r>
            <a:r>
              <a:rPr lang="en-GB" dirty="0"/>
              <a:t> audio samples</a:t>
            </a:r>
          </a:p>
        </p:txBody>
      </p:sp>
    </p:spTree>
    <p:extLst>
      <p:ext uri="{BB962C8B-B14F-4D97-AF65-F5344CB8AC3E}">
        <p14:creationId xmlns:p14="http://schemas.microsoft.com/office/powerpoint/2010/main" val="17552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EE17E92-01FA-4FF4-9AB4-5A331CD91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55" t="22388" r="22196" b="5075"/>
          <a:stretch/>
        </p:blipFill>
        <p:spPr>
          <a:xfrm>
            <a:off x="2132442" y="507175"/>
            <a:ext cx="5899210" cy="4915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CA248-88AC-4457-9927-A556415CD845}"/>
              </a:ext>
            </a:extLst>
          </p:cNvPr>
          <p:cNvSpPr txBox="1"/>
          <p:nvPr/>
        </p:nvSpPr>
        <p:spPr>
          <a:xfrm>
            <a:off x="3767254" y="57744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Niveditas</a:t>
            </a:r>
            <a:r>
              <a:rPr lang="en-GB"/>
              <a:t>' audio samples</a:t>
            </a:r>
          </a:p>
        </p:txBody>
      </p:sp>
    </p:spTree>
    <p:extLst>
      <p:ext uri="{BB962C8B-B14F-4D97-AF65-F5344CB8AC3E}">
        <p14:creationId xmlns:p14="http://schemas.microsoft.com/office/powerpoint/2010/main" val="39923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0B12A-CEB4-4637-AE70-5C5BA4D4D6EF}"/>
              </a:ext>
            </a:extLst>
          </p:cNvPr>
          <p:cNvSpPr txBox="1"/>
          <p:nvPr/>
        </p:nvSpPr>
        <p:spPr>
          <a:xfrm>
            <a:off x="224556" y="263093"/>
            <a:ext cx="9117980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ea typeface="+mn-lt"/>
                <a:cs typeface="+mn-lt"/>
              </a:rPr>
              <a:t>Result </a:t>
            </a:r>
            <a:r>
              <a:rPr lang="en-GB" sz="2800" u="sng">
                <a:ea typeface="+mn-lt"/>
                <a:cs typeface="+mn-lt"/>
              </a:rPr>
              <a:t>:</a:t>
            </a:r>
          </a:p>
          <a:p>
            <a:endParaRPr lang="en-GB" sz="2800" u="sng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❖</a:t>
            </a:r>
            <a:r>
              <a:rPr lang="en-GB">
                <a:ea typeface="+mn-lt"/>
                <a:cs typeface="+mn-lt"/>
              </a:rPr>
              <a:t>We had developed an algorithm using the mean-variance concept which allows only a particular speaker to be able to open the lock by uttering the combination lock number.</a:t>
            </a:r>
            <a:endParaRPr lang="en-US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❖ For every speaker we have extracted the mean value, variance and standard deviation of energy of a particular band using the 8 sample signals.</a:t>
            </a: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❖ The concept behind this is we know that 99% of the distribution of any process lies in the range [mean-2.5*standard_deviation,mean+2.5*standard deviation].</a:t>
            </a: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❖ So for a particular person we will design the lock system such a way:-</a:t>
            </a:r>
          </a:p>
          <a:p>
            <a:r>
              <a:rPr lang="en-GB">
                <a:ea typeface="+mn-lt"/>
                <a:cs typeface="+mn-lt"/>
              </a:rPr>
              <a:t>➢ For example, we have given a random audio signal, then it checks for each band of frequency whether the energy values of that particular band lies in the range [mean-2.5*standard deviation,mean+2.5*standard deviation](of a particular</a:t>
            </a:r>
          </a:p>
          <a:p>
            <a:r>
              <a:rPr lang="en-GB">
                <a:ea typeface="+mn-lt"/>
                <a:cs typeface="+mn-lt"/>
              </a:rPr>
              <a:t>band of a particular person),if it satisfies for each band then it will give access.</a:t>
            </a: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❖ This concept depends on the window that we have taken.</a:t>
            </a:r>
          </a:p>
          <a:p>
            <a:r>
              <a:rPr lang="en-GB">
                <a:ea typeface="+mn-lt"/>
                <a:cs typeface="+mn-lt"/>
              </a:rPr>
              <a:t>❖ The lowest false acceptance and lowest false rejection is achieved when we take banks=20 and rectangular window.</a:t>
            </a:r>
          </a:p>
        </p:txBody>
      </p:sp>
    </p:spTree>
    <p:extLst>
      <p:ext uri="{BB962C8B-B14F-4D97-AF65-F5344CB8AC3E}">
        <p14:creationId xmlns:p14="http://schemas.microsoft.com/office/powerpoint/2010/main" val="223895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9CB67-A743-4353-BDFC-AB9B93E32E3A}"/>
              </a:ext>
            </a:extLst>
          </p:cNvPr>
          <p:cNvSpPr txBox="1"/>
          <p:nvPr/>
        </p:nvSpPr>
        <p:spPr>
          <a:xfrm>
            <a:off x="1564888" y="444801"/>
            <a:ext cx="72594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When the algorithm defined to give access only to Rudra, when banks used=20 and rectangular window, Below table shows, to which samples this algorithm will give access(1).</a:t>
            </a:r>
            <a:endParaRPr lang="en-GB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E79423B-F167-480B-ADF8-BB3CF6E2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45" y="1868177"/>
            <a:ext cx="6855912" cy="1649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6A149-8F42-449E-A7DC-77E3A06EBFDA}"/>
              </a:ext>
            </a:extLst>
          </p:cNvPr>
          <p:cNvSpPr txBox="1"/>
          <p:nvPr/>
        </p:nvSpPr>
        <p:spPr>
          <a:xfrm>
            <a:off x="3294870" y="4521373"/>
            <a:ext cx="44677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False acceptance ratio = 1/32</a:t>
            </a:r>
            <a:endParaRPr lang="en-US"/>
          </a:p>
          <a:p>
            <a:r>
              <a:rPr lang="en-GB">
                <a:ea typeface="+mn-lt"/>
                <a:cs typeface="+mn-lt"/>
              </a:rPr>
              <a:t>False rejection ratio = 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E954EA-1478-4B73-B751-D6160D087562}"/>
              </a:ext>
            </a:extLst>
          </p:cNvPr>
          <p:cNvSpPr txBox="1"/>
          <p:nvPr/>
        </p:nvSpPr>
        <p:spPr>
          <a:xfrm>
            <a:off x="1574180" y="310376"/>
            <a:ext cx="74055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When algorithm defined to give access only to Shouvik, when banks used=20 and rectangular window, below table shows, to which samples this algorithm will give access(1).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75C039C-2855-4493-AF55-453FD4B6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77" y="1710889"/>
            <a:ext cx="6866349" cy="1797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555EB-8982-43AB-AD08-765573CE1387}"/>
              </a:ext>
            </a:extLst>
          </p:cNvPr>
          <p:cNvSpPr txBox="1"/>
          <p:nvPr/>
        </p:nvSpPr>
        <p:spPr>
          <a:xfrm>
            <a:off x="3479690" y="4404248"/>
            <a:ext cx="3262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False acceptance ratio = 0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False rejection ratio = 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15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 DSP SIMULATION  ASSIGNMENT –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336</cp:revision>
  <dcterms:created xsi:type="dcterms:W3CDTF">2021-04-12T05:04:52Z</dcterms:created>
  <dcterms:modified xsi:type="dcterms:W3CDTF">2021-04-12T05:43:47Z</dcterms:modified>
</cp:coreProperties>
</file>